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57" r:id="rId2"/>
  </p:sldMasterIdLst>
  <p:notesMasterIdLst>
    <p:notesMasterId r:id="rId31"/>
  </p:notesMasterIdLst>
  <p:handoutMasterIdLst>
    <p:handoutMasterId r:id="rId32"/>
  </p:handoutMasterIdLst>
  <p:sldIdLst>
    <p:sldId id="835" r:id="rId3"/>
    <p:sldId id="672" r:id="rId4"/>
    <p:sldId id="2146847994" r:id="rId5"/>
    <p:sldId id="2146847996" r:id="rId6"/>
    <p:sldId id="2146847995" r:id="rId7"/>
    <p:sldId id="2146847997" r:id="rId8"/>
    <p:sldId id="810" r:id="rId9"/>
    <p:sldId id="2146847998" r:id="rId10"/>
    <p:sldId id="2146847999" r:id="rId11"/>
    <p:sldId id="802" r:id="rId12"/>
    <p:sldId id="2146848000" r:id="rId13"/>
    <p:sldId id="2146848023" r:id="rId14"/>
    <p:sldId id="2146848021" r:id="rId15"/>
    <p:sldId id="662" r:id="rId16"/>
    <p:sldId id="2146848007" r:id="rId17"/>
    <p:sldId id="2146848019" r:id="rId18"/>
    <p:sldId id="2146848020" r:id="rId19"/>
    <p:sldId id="2146848022" r:id="rId20"/>
    <p:sldId id="2146848004" r:id="rId21"/>
    <p:sldId id="2146848009" r:id="rId22"/>
    <p:sldId id="814" r:id="rId23"/>
    <p:sldId id="2146848006" r:id="rId24"/>
    <p:sldId id="2146848003" r:id="rId25"/>
    <p:sldId id="2146848002" r:id="rId26"/>
    <p:sldId id="2146848010" r:id="rId27"/>
    <p:sldId id="2146848005" r:id="rId28"/>
    <p:sldId id="291" r:id="rId29"/>
    <p:sldId id="282" r:id="rId30"/>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2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2BA25-5572-7197-C47C-930926077319}" name="Jacqueline Dunn" initials="JD" userId="S::jacqueline.dunn@phila.gov::b037fdb2-5d34-44a1-9368-1bd6a48d5b2c" providerId="AD"/>
  <p188:author id="{3F67CD34-650C-B7FC-38A9-8EB394700A77}" name="Sabrina Maynard" initials="SM" userId="S::Sabrina.Maynard@phila.gov::8ffcde7d-2dbf-4e5a-b067-3bfaf97f2a4e" providerId="AD"/>
  <p188:author id="{92C0F15E-07D3-A1B5-8C59-2C948873B0E0}" name="Sabrina Maynard" initials="SM" userId="S::sabrina.maynard@phila.gov::8ffcde7d-2dbf-4e5a-b067-3bfaf97f2a4e" providerId="AD"/>
  <p188:author id="{729C0171-46B3-D79C-30C1-67E6ACA6A709}" name="Matthew Bowman" initials="MB" userId="S::Matthew.Bowman@phila.gov::22190ab0-03ef-43ad-bddf-92ea1984e0af" providerId="AD"/>
  <p188:author id="{75D9057A-373E-BFB3-5606-16DC0D4DF27F}" name="Kelsey Rogers" initials="KR" userId="S::kelsey.rogers@phila.gov::4b391930-0a98-4e83-a93c-bd3592a8d62f" providerId="AD"/>
  <p188:author id="{8468AE7E-B283-571B-F4AE-CEA16447D999}" name="Andrea Henriquez" initials="AH" userId="S::andrea.henriquez@phila.gov::a95ffe3b-1d51-4f0d-a75d-819e737a0d27" providerId="AD"/>
  <p188:author id="{199B3B8B-D261-4D93-8A48-87F42AA78E7E}" name="Kelsey Rogers" initials="KR" userId="S::Kelsey.Rogers@phila.gov::4b391930-0a98-4e83-a93c-bd3592a8d62f" providerId="AD"/>
  <p188:author id="{D00ADC8F-4EF3-503C-0093-E4B5E1B3831A}" name="Helen Loughead" initials="HL" userId="Helen Loughead" providerId="None"/>
  <p188:author id="{2D1A12CA-7C0E-C1EC-5F92-60C9CAE26DA8}" name="Rob Dubow" initials="RD" userId="S::rob.dubow@phila.gov::e57ee87e-d456-437c-845f-2a1608a87859" providerId="AD"/>
  <p188:author id="{A230D0CA-5F16-E038-EC04-F595550C48AF}" name="Katherine Clupper" initials="KC" userId="S::CLUPPERK@pfm.com::5eb09c8f-dc7c-49f7-a53d-8fcefd7c1775" providerId="AD"/>
  <p188:author id="{63DE88E8-490C-851D-0289-335A650654A3}" name="Jacqueline Dunn" initials="JD" userId="S::Jacqueline.Dunn@phila.gov::b037fdb2-5d34-44a1-9368-1bd6a48d5b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Dunbar" initials="CD" lastIdx="7" clrIdx="0">
    <p:extLst>
      <p:ext uri="{19B8F6BF-5375-455C-9EA6-DF929625EA0E}">
        <p15:presenceInfo xmlns:p15="http://schemas.microsoft.com/office/powerpoint/2012/main" userId="S-1-5-21-340496980-474422570-2435702598-88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9999FF"/>
    <a:srgbClr val="FF9900"/>
    <a:srgbClr val="339933"/>
    <a:srgbClr val="0070C0"/>
    <a:srgbClr val="4CC44C"/>
    <a:srgbClr val="4F81BD"/>
    <a:srgbClr val="99CC00"/>
    <a:srgbClr val="C0330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792"/>
        <p:guide pos="2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ity.phila.local\shares\Treasurer\Shared\BONDS\PRA%20(RDA)%20-%20Philadelphia%20Redevelopment%20Authority\2026\HOME%20Borrowing%20%231\Rating%20Agencies\Rating%20Presentation\Draft%20Tables%202.27.2026%20Fund%20Balance%20only%20updated.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ity.phila.local\shares\Treasurer\Shared\BONDS\PRA%20(RDA)%20-%20Philadelphia%20Redevelopment%20Authority\2026\HOME%20Borrowing%20%231\Rating%20Agencies\Rating%20Presentation\Draft%20Tables%202.27.2026%20Fund%20Balance%20only%20updated.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ity.phila.local\shares\Treasurer\Shared\BONDS\PRA%20(RDA)%20-%20Philadelphia%20Redevelopment%20Authority\2026\HOME%20Borrowing%20%231\Rating%20Agencies\Rating%20Presentation\Draft%20Tables%202.27.2026%20Fund%20Balance%20only%20update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ity.phila.local\shares\Treasurer\Shared\BONDS\PRA%20(RDA)%20-%20Philadelphia%20Redevelopment%20Authority\2026\HOME%20Borrowing%20%231\Rating%20Agencies\Rating%20Presentation\Draft%20Tables%202.27.2026%20Fund%20Balance%20only%20updated.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03524610305666E-2"/>
          <c:y val="2.7777777777777776E-2"/>
          <c:w val="0.89019597787725657"/>
          <c:h val="0.61376158155917127"/>
        </c:manualLayout>
      </c:layout>
      <c:barChart>
        <c:barDir val="col"/>
        <c:grouping val="stacked"/>
        <c:varyColors val="0"/>
        <c:ser>
          <c:idx val="0"/>
          <c:order val="0"/>
          <c:tx>
            <c:strRef>
              <c:f>'Population Growth'!$C$40</c:f>
              <c:strCache>
                <c:ptCount val="1"/>
                <c:pt idx="0">
                  <c:v>Private Sector Total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Growth'!$D$39:$M$39</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'Population Growth'!$D$40:$M$40</c:f>
              <c:numCache>
                <c:formatCode>General</c:formatCode>
                <c:ptCount val="10"/>
                <c:pt idx="0">
                  <c:v>583</c:v>
                </c:pt>
                <c:pt idx="1">
                  <c:v>597</c:v>
                </c:pt>
                <c:pt idx="2">
                  <c:v>606</c:v>
                </c:pt>
                <c:pt idx="3" formatCode="0">
                  <c:v>620</c:v>
                </c:pt>
                <c:pt idx="4" formatCode="0">
                  <c:v>632.6</c:v>
                </c:pt>
                <c:pt idx="5" formatCode="0">
                  <c:v>585.9</c:v>
                </c:pt>
                <c:pt idx="6" formatCode="0">
                  <c:v>589.79999999999995</c:v>
                </c:pt>
                <c:pt idx="7" formatCode="0">
                  <c:v>640.20000000000005</c:v>
                </c:pt>
                <c:pt idx="8" formatCode="0">
                  <c:v>666.3</c:v>
                </c:pt>
                <c:pt idx="9" formatCode="0">
                  <c:v>684.6</c:v>
                </c:pt>
              </c:numCache>
            </c:numRef>
          </c:val>
          <c:extLst>
            <c:ext xmlns:c16="http://schemas.microsoft.com/office/drawing/2014/chart" uri="{C3380CC4-5D6E-409C-BE32-E72D297353CC}">
              <c16:uniqueId val="{00000000-C45D-4D9A-891F-F6EF038BA7D7}"/>
            </c:ext>
          </c:extLst>
        </c:ser>
        <c:ser>
          <c:idx val="1"/>
          <c:order val="1"/>
          <c:tx>
            <c:strRef>
              <c:f>'Population Growth'!$C$41</c:f>
              <c:strCache>
                <c:ptCount val="1"/>
                <c:pt idx="0">
                  <c:v>Government</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Growth'!$D$39:$M$39</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'Population Growth'!$D$41:$M$41</c:f>
              <c:numCache>
                <c:formatCode>General</c:formatCode>
                <c:ptCount val="10"/>
                <c:pt idx="0">
                  <c:v>102</c:v>
                </c:pt>
                <c:pt idx="1">
                  <c:v>101</c:v>
                </c:pt>
                <c:pt idx="2">
                  <c:v>102</c:v>
                </c:pt>
                <c:pt idx="3" formatCode="0">
                  <c:v>103.7</c:v>
                </c:pt>
                <c:pt idx="4" formatCode="0">
                  <c:v>105</c:v>
                </c:pt>
                <c:pt idx="5" formatCode="0">
                  <c:v>107.1</c:v>
                </c:pt>
                <c:pt idx="6" formatCode="0">
                  <c:v>103.4</c:v>
                </c:pt>
                <c:pt idx="7" formatCode="0">
                  <c:v>103.6</c:v>
                </c:pt>
                <c:pt idx="8" formatCode="0">
                  <c:v>102.4</c:v>
                </c:pt>
                <c:pt idx="9" formatCode="0">
                  <c:v>106.8</c:v>
                </c:pt>
              </c:numCache>
            </c:numRef>
          </c:val>
          <c:extLst>
            <c:ext xmlns:c16="http://schemas.microsoft.com/office/drawing/2014/chart" uri="{C3380CC4-5D6E-409C-BE32-E72D297353CC}">
              <c16:uniqueId val="{00000001-C45D-4D9A-891F-F6EF038BA7D7}"/>
            </c:ext>
          </c:extLst>
        </c:ser>
        <c:dLbls>
          <c:dLblPos val="ctr"/>
          <c:showLegendKey val="0"/>
          <c:showVal val="1"/>
          <c:showCatName val="0"/>
          <c:showSerName val="0"/>
          <c:showPercent val="0"/>
          <c:showBubbleSize val="0"/>
        </c:dLbls>
        <c:gapWidth val="150"/>
        <c:overlap val="100"/>
        <c:axId val="1285100911"/>
        <c:axId val="1285111471"/>
      </c:barChart>
      <c:catAx>
        <c:axId val="128510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85111471"/>
        <c:crosses val="autoZero"/>
        <c:auto val="1"/>
        <c:lblAlgn val="ctr"/>
        <c:lblOffset val="100"/>
        <c:noMultiLvlLbl val="0"/>
      </c:catAx>
      <c:valAx>
        <c:axId val="1285111471"/>
        <c:scaling>
          <c:orientation val="minMax"/>
          <c:max val="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a:t>Jobs</a:t>
                </a:r>
              </a:p>
            </c:rich>
          </c:tx>
          <c:layout>
            <c:manualLayout>
              <c:xMode val="edge"/>
              <c:yMode val="edge"/>
              <c:x val="0"/>
              <c:y val="0.24316807886714104"/>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85100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MHH!$B$20</c:f>
              <c:strCache>
                <c:ptCount val="1"/>
                <c:pt idx="0">
                  <c:v>Philadelphia</c:v>
                </c:pt>
              </c:strCache>
            </c:strRef>
          </c:tx>
          <c:spPr>
            <a:solidFill>
              <a:schemeClr val="accent1"/>
            </a:solidFill>
            <a:ln>
              <a:noFill/>
            </a:ln>
            <a:effectLst/>
          </c:spPr>
          <c:invertIfNegative val="0"/>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MHH!$B$26:$B$35</c:f>
              <c:extLst/>
            </c:numRef>
          </c:val>
          <c:extLst>
            <c:ext xmlns:c16="http://schemas.microsoft.com/office/drawing/2014/chart" uri="{C3380CC4-5D6E-409C-BE32-E72D297353CC}">
              <c16:uniqueId val="{00000000-E37E-42BA-9B62-237F9A167924}"/>
            </c:ext>
          </c:extLst>
        </c:ser>
        <c:ser>
          <c:idx val="1"/>
          <c:order val="1"/>
          <c:tx>
            <c:strRef>
              <c:f>MHH!$C$20</c:f>
              <c:strCache>
                <c:ptCount val="1"/>
                <c:pt idx="0">
                  <c:v>Philadelphia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MHH!$C$26:$C$35</c:f>
              <c:numCache>
                <c:formatCode>_(* #,##0_);_(* \(#,##0\);_(* "-"??_);_(@_)</c:formatCode>
                <c:ptCount val="10"/>
                <c:pt idx="0">
                  <c:v>38</c:v>
                </c:pt>
                <c:pt idx="1">
                  <c:v>40</c:v>
                </c:pt>
                <c:pt idx="2">
                  <c:v>41</c:v>
                </c:pt>
                <c:pt idx="3">
                  <c:v>44</c:v>
                </c:pt>
                <c:pt idx="4">
                  <c:v>46</c:v>
                </c:pt>
                <c:pt idx="5">
                  <c:v>49</c:v>
                </c:pt>
                <c:pt idx="6">
                  <c:v>53</c:v>
                </c:pt>
                <c:pt idx="7">
                  <c:v>58</c:v>
                </c:pt>
                <c:pt idx="8">
                  <c:v>61</c:v>
                </c:pt>
                <c:pt idx="9">
                  <c:v>62</c:v>
                </c:pt>
              </c:numCache>
              <c:extLst/>
            </c:numRef>
          </c:val>
          <c:extLst>
            <c:ext xmlns:c16="http://schemas.microsoft.com/office/drawing/2014/chart" uri="{C3380CC4-5D6E-409C-BE32-E72D297353CC}">
              <c16:uniqueId val="{00000001-E37E-42BA-9B62-237F9A167924}"/>
            </c:ext>
          </c:extLst>
        </c:ser>
        <c:ser>
          <c:idx val="2"/>
          <c:order val="2"/>
          <c:tx>
            <c:strRef>
              <c:f>MHH!$D$20</c:f>
              <c:strCache>
                <c:ptCount val="1"/>
                <c:pt idx="0">
                  <c:v>Philadelphia-Camden-Wilmington MSA</c:v>
                </c:pt>
              </c:strCache>
            </c:strRef>
          </c:tx>
          <c:spPr>
            <a:solidFill>
              <a:schemeClr val="accent3"/>
            </a:solidFill>
            <a:ln>
              <a:noFill/>
            </a:ln>
            <a:effectLst/>
          </c:spPr>
          <c:invertIfNegative val="0"/>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MHH!$D$26:$D$35</c:f>
              <c:extLst/>
            </c:numRef>
          </c:val>
          <c:extLst>
            <c:ext xmlns:c16="http://schemas.microsoft.com/office/drawing/2014/chart" uri="{C3380CC4-5D6E-409C-BE32-E72D297353CC}">
              <c16:uniqueId val="{00000002-E37E-42BA-9B62-237F9A167924}"/>
            </c:ext>
          </c:extLst>
        </c:ser>
        <c:ser>
          <c:idx val="3"/>
          <c:order val="3"/>
          <c:tx>
            <c:strRef>
              <c:f>MHH!$E$20</c:f>
              <c:strCache>
                <c:ptCount val="1"/>
                <c:pt idx="0">
                  <c:v>Pennsylvania</c:v>
                </c:pt>
              </c:strCache>
            </c:strRef>
          </c:tx>
          <c:spPr>
            <a:solidFill>
              <a:schemeClr val="accent4"/>
            </a:solidFill>
            <a:ln>
              <a:noFill/>
            </a:ln>
            <a:effectLst/>
          </c:spPr>
          <c:invertIfNegative val="0"/>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MHH!$E$26:$E$35</c:f>
              <c:extLst/>
            </c:numRef>
          </c:val>
          <c:extLst>
            <c:ext xmlns:c16="http://schemas.microsoft.com/office/drawing/2014/chart" uri="{C3380CC4-5D6E-409C-BE32-E72D297353CC}">
              <c16:uniqueId val="{00000003-E37E-42BA-9B62-237F9A167924}"/>
            </c:ext>
          </c:extLst>
        </c:ser>
        <c:ser>
          <c:idx val="4"/>
          <c:order val="4"/>
          <c:tx>
            <c:strRef>
              <c:f>MHH!$F$20</c:f>
              <c:strCache>
                <c:ptCount val="1"/>
                <c:pt idx="0">
                  <c:v>United States</c:v>
                </c:pt>
              </c:strCache>
            </c:strRef>
          </c:tx>
          <c:spPr>
            <a:solidFill>
              <a:schemeClr val="accent5"/>
            </a:solidFill>
            <a:ln>
              <a:noFill/>
            </a:ln>
            <a:effectLst/>
          </c:spPr>
          <c:invertIfNegative val="0"/>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MHH!$F$26:$F$35</c:f>
              <c:extLst/>
            </c:numRef>
          </c:val>
          <c:extLst>
            <c:ext xmlns:c16="http://schemas.microsoft.com/office/drawing/2014/chart" uri="{C3380CC4-5D6E-409C-BE32-E72D297353CC}">
              <c16:uniqueId val="{00000004-E37E-42BA-9B62-237F9A167924}"/>
            </c:ext>
          </c:extLst>
        </c:ser>
        <c:ser>
          <c:idx val="5"/>
          <c:order val="5"/>
          <c:tx>
            <c:strRef>
              <c:f>MHH!$G$20</c:f>
              <c:strCache>
                <c:ptCount val="1"/>
                <c:pt idx="0">
                  <c:v>United States</c:v>
                </c:pt>
              </c:strCache>
            </c:strRef>
          </c:tx>
          <c:spPr>
            <a:solidFill>
              <a:srgbClr val="15608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MHH!$G$26:$G$35</c:f>
              <c:numCache>
                <c:formatCode>_(* #,##0_);_(* \(#,##0\);_(* "-"??_);_(@_)</c:formatCode>
                <c:ptCount val="10"/>
                <c:pt idx="0">
                  <c:v>54</c:v>
                </c:pt>
                <c:pt idx="1">
                  <c:v>55</c:v>
                </c:pt>
                <c:pt idx="2">
                  <c:v>58</c:v>
                </c:pt>
                <c:pt idx="3">
                  <c:v>60</c:v>
                </c:pt>
                <c:pt idx="4">
                  <c:v>63</c:v>
                </c:pt>
                <c:pt idx="5">
                  <c:v>65</c:v>
                </c:pt>
                <c:pt idx="6">
                  <c:v>69</c:v>
                </c:pt>
                <c:pt idx="7">
                  <c:v>75</c:v>
                </c:pt>
                <c:pt idx="8">
                  <c:v>79</c:v>
                </c:pt>
                <c:pt idx="9">
                  <c:v>81</c:v>
                </c:pt>
              </c:numCache>
              <c:extLst/>
            </c:numRef>
          </c:val>
          <c:extLst>
            <c:ext xmlns:c16="http://schemas.microsoft.com/office/drawing/2014/chart" uri="{C3380CC4-5D6E-409C-BE32-E72D297353CC}">
              <c16:uniqueId val="{00000005-E37E-42BA-9B62-237F9A167924}"/>
            </c:ext>
          </c:extLst>
        </c:ser>
        <c:dLbls>
          <c:showLegendKey val="0"/>
          <c:showVal val="0"/>
          <c:showCatName val="0"/>
          <c:showSerName val="0"/>
          <c:showPercent val="0"/>
          <c:showBubbleSize val="0"/>
        </c:dLbls>
        <c:gapWidth val="219"/>
        <c:overlap val="-27"/>
        <c:axId val="341710175"/>
        <c:axId val="341716895"/>
      </c:barChart>
      <c:lineChart>
        <c:grouping val="standard"/>
        <c:varyColors val="0"/>
        <c:ser>
          <c:idx val="6"/>
          <c:order val="6"/>
          <c:tx>
            <c:strRef>
              <c:f>MHH!$H$20</c:f>
              <c:strCache>
                <c:ptCount val="1"/>
                <c:pt idx="0">
                  <c:v>Philadelphia % of US</c:v>
                </c:pt>
              </c:strCache>
            </c:strRef>
          </c:tx>
          <c:spPr>
            <a:ln w="28575" cap="rnd">
              <a:solidFill>
                <a:schemeClr val="accent6"/>
              </a:solidFill>
              <a:round/>
            </a:ln>
            <a:effectLst/>
          </c:spPr>
          <c:marker>
            <c:symbol val="none"/>
          </c:marker>
          <c:dLbls>
            <c:dLbl>
              <c:idx val="0"/>
              <c:layout>
                <c:manualLayout>
                  <c:x val="-3.6140022453677527E-2"/>
                  <c:y val="-0.15858461331995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7E-42BA-9B62-237F9A167924}"/>
                </c:ext>
              </c:extLst>
            </c:dLbl>
            <c:dLbl>
              <c:idx val="2"/>
              <c:layout>
                <c:manualLayout>
                  <c:x val="-3.4180686844326499E-2"/>
                  <c:y val="-0.149518760248161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7E-42BA-9B62-237F9A167924}"/>
                </c:ext>
              </c:extLst>
            </c:dLbl>
            <c:dLbl>
              <c:idx val="4"/>
              <c:layout>
                <c:manualLayout>
                  <c:x val="-2.3648295187683122E-2"/>
                  <c:y val="-0.103501259551462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7E-42BA-9B62-237F9A167924}"/>
                </c:ext>
              </c:extLst>
            </c:dLbl>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MHH!$A$26:$A$35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extLst/>
            </c:numRef>
          </c:cat>
          <c:val>
            <c:numRef>
              <c:f>MHH!$H$26:$H$35</c:f>
              <c:numCache>
                <c:formatCode>0%</c:formatCode>
                <c:ptCount val="10"/>
                <c:pt idx="0">
                  <c:v>0.70370370370370372</c:v>
                </c:pt>
                <c:pt idx="1">
                  <c:v>0.72727272727272729</c:v>
                </c:pt>
                <c:pt idx="2">
                  <c:v>0.7068965517241379</c:v>
                </c:pt>
                <c:pt idx="3">
                  <c:v>0.73333333333333328</c:v>
                </c:pt>
                <c:pt idx="4">
                  <c:v>0.73015873015873012</c:v>
                </c:pt>
                <c:pt idx="5">
                  <c:v>0.75384615384615383</c:v>
                </c:pt>
                <c:pt idx="6">
                  <c:v>0.76811594202898548</c:v>
                </c:pt>
                <c:pt idx="7">
                  <c:v>0.77333333333333332</c:v>
                </c:pt>
                <c:pt idx="8">
                  <c:v>0.77215189873417722</c:v>
                </c:pt>
                <c:pt idx="9">
                  <c:v>0.76543209876543206</c:v>
                </c:pt>
              </c:numCache>
              <c:extLst/>
            </c:numRef>
          </c:val>
          <c:smooth val="0"/>
          <c:extLst>
            <c:ext xmlns:c16="http://schemas.microsoft.com/office/drawing/2014/chart" uri="{C3380CC4-5D6E-409C-BE32-E72D297353CC}">
              <c16:uniqueId val="{00000009-E37E-42BA-9B62-237F9A167924}"/>
            </c:ext>
          </c:extLst>
        </c:ser>
        <c:dLbls>
          <c:showLegendKey val="0"/>
          <c:showVal val="0"/>
          <c:showCatName val="0"/>
          <c:showSerName val="0"/>
          <c:showPercent val="0"/>
          <c:showBubbleSize val="0"/>
        </c:dLbls>
        <c:marker val="1"/>
        <c:smooth val="0"/>
        <c:axId val="341706815"/>
        <c:axId val="341722655"/>
      </c:lineChart>
      <c:catAx>
        <c:axId val="34171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1716895"/>
        <c:crosses val="autoZero"/>
        <c:auto val="1"/>
        <c:lblAlgn val="ctr"/>
        <c:lblOffset val="100"/>
        <c:noMultiLvlLbl val="0"/>
      </c:catAx>
      <c:valAx>
        <c:axId val="341716895"/>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1710175"/>
        <c:crosses val="autoZero"/>
        <c:crossBetween val="between"/>
      </c:valAx>
      <c:valAx>
        <c:axId val="341722655"/>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1706815"/>
        <c:crosses val="max"/>
        <c:crossBetween val="between"/>
      </c:valAx>
      <c:catAx>
        <c:axId val="341706815"/>
        <c:scaling>
          <c:orientation val="minMax"/>
        </c:scaling>
        <c:delete val="1"/>
        <c:axPos val="b"/>
        <c:numFmt formatCode="General" sourceLinked="1"/>
        <c:majorTickMark val="none"/>
        <c:minorTickMark val="none"/>
        <c:tickLblPos val="nextTo"/>
        <c:crossAx val="3417226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lineChart>
        <c:grouping val="standard"/>
        <c:varyColors val="0"/>
        <c:ser>
          <c:idx val="0"/>
          <c:order val="0"/>
          <c:tx>
            <c:strRef>
              <c:f>Revenues!$B$5</c:f>
              <c:strCache>
                <c:ptCount val="1"/>
                <c:pt idx="0">
                  <c:v>Actual</c:v>
                </c:pt>
              </c:strCache>
            </c:strRef>
          </c:tx>
          <c:spPr>
            <a:ln w="28575" cap="rnd">
              <a:solidFill>
                <a:srgbClr val="156082"/>
              </a:solidFill>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Revenues!$C$5:$P$5</c:f>
              <c:numCache>
                <c:formatCode>_("$"* #,##0.00_);_("$"* \(#,##0.00\);_("$"* "-"??_);_(@_)</c:formatCode>
                <c:ptCount val="14"/>
                <c:pt idx="0">
                  <c:v>1542257</c:v>
                </c:pt>
                <c:pt idx="1">
                  <c:v>1581899</c:v>
                </c:pt>
                <c:pt idx="2">
                  <c:v>1599162</c:v>
                </c:pt>
                <c:pt idx="3">
                  <c:v>1450745</c:v>
                </c:pt>
                <c:pt idx="4">
                  <c:v>1653878</c:v>
                </c:pt>
                <c:pt idx="5">
                  <c:v>1732842</c:v>
                </c:pt>
                <c:pt idx="6">
                  <c:v>1842904</c:v>
                </c:pt>
                <c:pt idx="7">
                  <c:v>1994500</c:v>
                </c:pt>
              </c:numCache>
            </c:numRef>
          </c:val>
          <c:smooth val="0"/>
          <c:extLst>
            <c:ext xmlns:c16="http://schemas.microsoft.com/office/drawing/2014/chart" uri="{C3380CC4-5D6E-409C-BE32-E72D297353CC}">
              <c16:uniqueId val="{00000000-1F2E-4712-88F1-2DD4207FAF36}"/>
            </c:ext>
          </c:extLst>
        </c:ser>
        <c:ser>
          <c:idx val="2"/>
          <c:order val="1"/>
          <c:tx>
            <c:strRef>
              <c:f>Revenues!$B$7</c:f>
              <c:strCache>
                <c:ptCount val="1"/>
                <c:pt idx="0">
                  <c:v>FY26-FY30 Plan</c:v>
                </c:pt>
              </c:strCache>
            </c:strRef>
          </c:tx>
          <c:spPr>
            <a:ln w="28575" cap="rnd">
              <a:solidFill>
                <a:srgbClr val="156082"/>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Revenues!$C$7:$P$7</c:f>
              <c:numCache>
                <c:formatCode>General</c:formatCode>
                <c:ptCount val="14"/>
                <c:pt idx="7" formatCode="_(&quot;$&quot;* #,##0.00_);_(&quot;$&quot;* \(#,##0.00\);_(&quot;$&quot;* &quot;-&quot;??_);_(@_)">
                  <c:v>1950278</c:v>
                </c:pt>
                <c:pt idx="8" formatCode="_(&quot;$&quot;* #,##0.00_);_(&quot;$&quot;* \(#,##0.00\);_(&quot;$&quot;* &quot;-&quot;??_);_(@_)">
                  <c:v>2039688</c:v>
                </c:pt>
                <c:pt idx="9" formatCode="_(&quot;$&quot;* #,##0.00_);_(&quot;$&quot;* \(#,##0.00\);_(&quot;$&quot;* &quot;-&quot;??_);_(@_)">
                  <c:v>2122570</c:v>
                </c:pt>
                <c:pt idx="10" formatCode="_(&quot;$&quot;* #,##0.00_);_(&quot;$&quot;* \(#,##0.00\);_(&quot;$&quot;* &quot;-&quot;??_);_(@_)">
                  <c:v>2203326</c:v>
                </c:pt>
                <c:pt idx="11" formatCode="_(&quot;$&quot;* #,##0.00_);_(&quot;$&quot;* \(#,##0.00\);_(&quot;$&quot;* &quot;-&quot;??_);_(@_)">
                  <c:v>2278029</c:v>
                </c:pt>
                <c:pt idx="12" formatCode="_(&quot;$&quot;* #,##0.00_);_(&quot;$&quot;* \(#,##0.00\);_(&quot;$&quot;* &quot;-&quot;??_);_(@_)">
                  <c:v>2341351</c:v>
                </c:pt>
              </c:numCache>
            </c:numRef>
          </c:val>
          <c:smooth val="0"/>
          <c:extLst>
            <c:ext xmlns:c16="http://schemas.microsoft.com/office/drawing/2014/chart" uri="{C3380CC4-5D6E-409C-BE32-E72D297353CC}">
              <c16:uniqueId val="{00000001-1F2E-4712-88F1-2DD4207FAF36}"/>
            </c:ext>
          </c:extLst>
        </c:ser>
        <c:ser>
          <c:idx val="1"/>
          <c:order val="2"/>
          <c:tx>
            <c:strRef>
              <c:f>Revenues!$B$6</c:f>
              <c:strCache>
                <c:ptCount val="1"/>
                <c:pt idx="0">
                  <c:v>FY27-FY31 Plan</c:v>
                </c:pt>
              </c:strCache>
            </c:strRef>
          </c:tx>
          <c:spPr>
            <a:ln w="28575" cap="rnd">
              <a:solidFill>
                <a:schemeClr val="accent4"/>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Revenues!$C$6:$P$6</c:f>
              <c:numCache>
                <c:formatCode>General</c:formatCode>
                <c:ptCount val="14"/>
                <c:pt idx="8" formatCode="_(&quot;$&quot;* #,##0.00_);_(&quot;$&quot;* \(#,##0.00\);_(&quot;$&quot;* &quot;-&quot;??_);_(@_)">
                  <c:v>2086900</c:v>
                </c:pt>
                <c:pt idx="9" formatCode="_(&quot;$&quot;* #,##0.00_);_(&quot;$&quot;* \(#,##0.00\);_(&quot;$&quot;* &quot;-&quot;??_);_(@_)">
                  <c:v>2178800</c:v>
                </c:pt>
                <c:pt idx="10" formatCode="_(&quot;$&quot;* #,##0.00_);_(&quot;$&quot;* \(#,##0.00\);_(&quot;$&quot;* &quot;-&quot;??_);_(@_)">
                  <c:v>2263500</c:v>
                </c:pt>
                <c:pt idx="11" formatCode="_(&quot;$&quot;* #,##0.00_);_(&quot;$&quot;* \(#,##0.00\);_(&quot;$&quot;* &quot;-&quot;??_);_(@_)">
                  <c:v>2342900</c:v>
                </c:pt>
                <c:pt idx="12" formatCode="_(&quot;$&quot;* #,##0.00_);_(&quot;$&quot;* \(#,##0.00\);_(&quot;$&quot;* &quot;-&quot;??_);_(@_)">
                  <c:v>2414700</c:v>
                </c:pt>
                <c:pt idx="13" formatCode="_(&quot;$&quot;* #,##0.00_);_(&quot;$&quot;* \(#,##0.00\);_(&quot;$&quot;* &quot;-&quot;??_);_(@_)">
                  <c:v>2491100</c:v>
                </c:pt>
              </c:numCache>
            </c:numRef>
          </c:val>
          <c:smooth val="0"/>
          <c:extLst>
            <c:ext xmlns:c16="http://schemas.microsoft.com/office/drawing/2014/chart" uri="{C3380CC4-5D6E-409C-BE32-E72D297353CC}">
              <c16:uniqueId val="{00000002-1F2E-4712-88F1-2DD4207FAF36}"/>
            </c:ext>
          </c:extLst>
        </c:ser>
        <c:dLbls>
          <c:showLegendKey val="0"/>
          <c:showVal val="0"/>
          <c:showCatName val="0"/>
          <c:showSerName val="0"/>
          <c:showPercent val="0"/>
          <c:showBubbleSize val="0"/>
        </c:dLbls>
        <c:smooth val="0"/>
        <c:axId val="1746938336"/>
        <c:axId val="1746950336"/>
      </c:lineChart>
      <c:catAx>
        <c:axId val="174693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46950336"/>
        <c:crosses val="autoZero"/>
        <c:auto val="1"/>
        <c:lblAlgn val="ctr"/>
        <c:lblOffset val="100"/>
        <c:noMultiLvlLbl val="0"/>
      </c:catAx>
      <c:valAx>
        <c:axId val="17469503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4693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6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lineChart>
        <c:grouping val="standard"/>
        <c:varyColors val="0"/>
        <c:ser>
          <c:idx val="0"/>
          <c:order val="0"/>
          <c:tx>
            <c:strRef>
              <c:f>Revenues!$B$8</c:f>
              <c:strCache>
                <c:ptCount val="1"/>
                <c:pt idx="0">
                  <c:v>Actual</c:v>
                </c:pt>
              </c:strCache>
            </c:strRef>
          </c:tx>
          <c:spPr>
            <a:ln w="28575" cap="rnd">
              <a:solidFill>
                <a:srgbClr val="156082"/>
              </a:solidFill>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Revenues!$C$8:$P$8</c:f>
              <c:numCache>
                <c:formatCode>_("$"* #,##0.00_);_("$"* \(#,##0.00\);_("$"* "-"??_);_(@_)</c:formatCode>
                <c:ptCount val="14"/>
                <c:pt idx="0">
                  <c:v>650436</c:v>
                </c:pt>
                <c:pt idx="1">
                  <c:v>696603</c:v>
                </c:pt>
                <c:pt idx="2">
                  <c:v>699050</c:v>
                </c:pt>
                <c:pt idx="3">
                  <c:v>723321</c:v>
                </c:pt>
                <c:pt idx="4">
                  <c:v>700636</c:v>
                </c:pt>
                <c:pt idx="5">
                  <c:v>809568</c:v>
                </c:pt>
                <c:pt idx="6">
                  <c:v>838092</c:v>
                </c:pt>
                <c:pt idx="7">
                  <c:v>903200</c:v>
                </c:pt>
              </c:numCache>
            </c:numRef>
          </c:val>
          <c:smooth val="0"/>
          <c:extLst>
            <c:ext xmlns:c16="http://schemas.microsoft.com/office/drawing/2014/chart" uri="{C3380CC4-5D6E-409C-BE32-E72D297353CC}">
              <c16:uniqueId val="{00000000-517D-4030-8264-4DACEB91F262}"/>
            </c:ext>
          </c:extLst>
        </c:ser>
        <c:ser>
          <c:idx val="2"/>
          <c:order val="1"/>
          <c:tx>
            <c:strRef>
              <c:f>Revenues!$B$10</c:f>
              <c:strCache>
                <c:ptCount val="1"/>
                <c:pt idx="0">
                  <c:v>FY26-FY30 Plan</c:v>
                </c:pt>
              </c:strCache>
            </c:strRef>
          </c:tx>
          <c:spPr>
            <a:ln w="28575" cap="rnd">
              <a:solidFill>
                <a:srgbClr val="156082"/>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Revenues!$C$10:$P$10</c:f>
              <c:numCache>
                <c:formatCode>General</c:formatCode>
                <c:ptCount val="14"/>
                <c:pt idx="7" formatCode="_(&quot;$&quot;* #,##0.00_);_(&quot;$&quot;* \(#,##0.00\);_(&quot;$&quot;* &quot;-&quot;??_);_(@_)">
                  <c:v>905363</c:v>
                </c:pt>
                <c:pt idx="8" formatCode="_(&quot;$&quot;* #,##0.00_);_(&quot;$&quot;* \(#,##0.00\);_(&quot;$&quot;* &quot;-&quot;??_);_(@_)">
                  <c:v>940428</c:v>
                </c:pt>
                <c:pt idx="9" formatCode="_(&quot;$&quot;* #,##0.00_);_(&quot;$&quot;* \(#,##0.00\);_(&quot;$&quot;* &quot;-&quot;??_);_(@_)">
                  <c:v>995879</c:v>
                </c:pt>
                <c:pt idx="10" formatCode="_(&quot;$&quot;* #,##0.00_);_(&quot;$&quot;* \(#,##0.00\);_(&quot;$&quot;* &quot;-&quot;??_);_(@_)">
                  <c:v>1031506</c:v>
                </c:pt>
                <c:pt idx="11" formatCode="_(&quot;$&quot;* #,##0.00_);_(&quot;$&quot;* \(#,##0.00\);_(&quot;$&quot;* &quot;-&quot;??_);_(@_)">
                  <c:v>1066607</c:v>
                </c:pt>
                <c:pt idx="12" formatCode="_(&quot;$&quot;* #,##0.00_);_(&quot;$&quot;* \(#,##0.00\);_(&quot;$&quot;* &quot;-&quot;??_);_(@_)">
                  <c:v>1089154</c:v>
                </c:pt>
              </c:numCache>
            </c:numRef>
          </c:val>
          <c:smooth val="0"/>
          <c:extLst>
            <c:ext xmlns:c16="http://schemas.microsoft.com/office/drawing/2014/chart" uri="{C3380CC4-5D6E-409C-BE32-E72D297353CC}">
              <c16:uniqueId val="{00000001-517D-4030-8264-4DACEB91F262}"/>
            </c:ext>
          </c:extLst>
        </c:ser>
        <c:ser>
          <c:idx val="1"/>
          <c:order val="2"/>
          <c:tx>
            <c:strRef>
              <c:f>Revenues!$B$9</c:f>
              <c:strCache>
                <c:ptCount val="1"/>
                <c:pt idx="0">
                  <c:v>FY27-FY31 Plan</c:v>
                </c:pt>
              </c:strCache>
            </c:strRef>
          </c:tx>
          <c:spPr>
            <a:ln w="28575" cap="rnd">
              <a:solidFill>
                <a:schemeClr val="accent4"/>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Revenues!$C$9:$P$9</c:f>
              <c:numCache>
                <c:formatCode>General</c:formatCode>
                <c:ptCount val="14"/>
                <c:pt idx="8" formatCode="_(&quot;$&quot;* #,##0.00_);_(&quot;$&quot;* \(#,##0.00\);_(&quot;$&quot;* &quot;-&quot;??_);_(@_)">
                  <c:v>936100</c:v>
                </c:pt>
                <c:pt idx="9" formatCode="_(&quot;$&quot;* #,##0.00_);_(&quot;$&quot;* \(#,##0.00\);_(&quot;$&quot;* &quot;-&quot;??_);_(@_)">
                  <c:v>981700</c:v>
                </c:pt>
                <c:pt idx="10" formatCode="_(&quot;$&quot;* #,##0.00_);_(&quot;$&quot;* \(#,##0.00\);_(&quot;$&quot;* &quot;-&quot;??_);_(@_)">
                  <c:v>1017200</c:v>
                </c:pt>
                <c:pt idx="11" formatCode="_(&quot;$&quot;* #,##0.00_);_(&quot;$&quot;* \(#,##0.00\);_(&quot;$&quot;* &quot;-&quot;??_);_(@_)">
                  <c:v>1052500</c:v>
                </c:pt>
                <c:pt idx="12" formatCode="_(&quot;$&quot;* #,##0.00_);_(&quot;$&quot;* \(#,##0.00\);_(&quot;$&quot;* &quot;-&quot;??_);_(@_)">
                  <c:v>1074800</c:v>
                </c:pt>
                <c:pt idx="13" formatCode="_(&quot;$&quot;* #,##0.00_);_(&quot;$&quot;* \(#,##0.00\);_(&quot;$&quot;* &quot;-&quot;??_);_(@_)">
                  <c:v>1109400</c:v>
                </c:pt>
              </c:numCache>
            </c:numRef>
          </c:val>
          <c:smooth val="0"/>
          <c:extLst>
            <c:ext xmlns:c16="http://schemas.microsoft.com/office/drawing/2014/chart" uri="{C3380CC4-5D6E-409C-BE32-E72D297353CC}">
              <c16:uniqueId val="{00000002-517D-4030-8264-4DACEB91F262}"/>
            </c:ext>
          </c:extLst>
        </c:ser>
        <c:dLbls>
          <c:showLegendKey val="0"/>
          <c:showVal val="0"/>
          <c:showCatName val="0"/>
          <c:showSerName val="0"/>
          <c:showPercent val="0"/>
          <c:showBubbleSize val="0"/>
        </c:dLbls>
        <c:smooth val="0"/>
        <c:axId val="1743030544"/>
        <c:axId val="1743041104"/>
      </c:lineChart>
      <c:catAx>
        <c:axId val="174303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43041104"/>
        <c:crosses val="autoZero"/>
        <c:auto val="1"/>
        <c:lblAlgn val="ctr"/>
        <c:lblOffset val="100"/>
        <c:noMultiLvlLbl val="0"/>
      </c:catAx>
      <c:valAx>
        <c:axId val="17430411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4303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lineChart>
        <c:grouping val="standard"/>
        <c:varyColors val="0"/>
        <c:ser>
          <c:idx val="0"/>
          <c:order val="0"/>
          <c:tx>
            <c:strRef>
              <c:f>Revenues!$B$11</c:f>
              <c:strCache>
                <c:ptCount val="1"/>
                <c:pt idx="0">
                  <c:v>Actual</c:v>
                </c:pt>
              </c:strCache>
            </c:strRef>
          </c:tx>
          <c:spPr>
            <a:ln w="28575" cap="rnd">
              <a:solidFill>
                <a:srgbClr val="156082"/>
              </a:solidFill>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Revenues!$C$11:$P$11</c:f>
              <c:numCache>
                <c:formatCode>_("$"* #,##0.00_);_("$"* \(#,##0.00\);_("$"* "-"??_);_(@_)</c:formatCode>
                <c:ptCount val="14"/>
                <c:pt idx="0">
                  <c:v>446071</c:v>
                </c:pt>
                <c:pt idx="1">
                  <c:v>540873</c:v>
                </c:pt>
                <c:pt idx="2">
                  <c:v>534239</c:v>
                </c:pt>
                <c:pt idx="3">
                  <c:v>541598</c:v>
                </c:pt>
                <c:pt idx="4">
                  <c:v>749865</c:v>
                </c:pt>
                <c:pt idx="5">
                  <c:v>673256</c:v>
                </c:pt>
                <c:pt idx="6">
                  <c:v>679751</c:v>
                </c:pt>
                <c:pt idx="7">
                  <c:v>752000</c:v>
                </c:pt>
              </c:numCache>
            </c:numRef>
          </c:val>
          <c:smooth val="0"/>
          <c:extLst>
            <c:ext xmlns:c16="http://schemas.microsoft.com/office/drawing/2014/chart" uri="{C3380CC4-5D6E-409C-BE32-E72D297353CC}">
              <c16:uniqueId val="{00000000-87E0-4B4C-8B13-8A5A961B11A0}"/>
            </c:ext>
          </c:extLst>
        </c:ser>
        <c:ser>
          <c:idx val="2"/>
          <c:order val="1"/>
          <c:tx>
            <c:strRef>
              <c:f>Revenues!$B$13</c:f>
              <c:strCache>
                <c:ptCount val="1"/>
                <c:pt idx="0">
                  <c:v>FY26-FY30 Plan</c:v>
                </c:pt>
              </c:strCache>
            </c:strRef>
          </c:tx>
          <c:spPr>
            <a:ln w="28575" cap="rnd">
              <a:solidFill>
                <a:srgbClr val="156082"/>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Revenues!$C$13:$P$13</c:f>
              <c:numCache>
                <c:formatCode>General</c:formatCode>
                <c:ptCount val="14"/>
                <c:pt idx="7" formatCode="_(&quot;$&quot;* #,##0.00_);_(&quot;$&quot;* \(#,##0.00\);_(&quot;$&quot;* &quot;-&quot;??_);_(@_)">
                  <c:v>679751</c:v>
                </c:pt>
                <c:pt idx="8" formatCode="_(&quot;$&quot;* #,##0.00_);_(&quot;$&quot;* \(#,##0.00\);_(&quot;$&quot;* &quot;-&quot;??_);_(@_)">
                  <c:v>725920</c:v>
                </c:pt>
                <c:pt idx="9" formatCode="_(&quot;$&quot;* #,##0.00_);_(&quot;$&quot;* \(#,##0.00\);_(&quot;$&quot;* &quot;-&quot;??_);_(@_)">
                  <c:v>732716</c:v>
                </c:pt>
                <c:pt idx="10" formatCode="_(&quot;$&quot;* #,##0.00_);_(&quot;$&quot;* \(#,##0.00\);_(&quot;$&quot;* &quot;-&quot;??_);_(@_)">
                  <c:v>735335</c:v>
                </c:pt>
                <c:pt idx="11" formatCode="_(&quot;$&quot;* #,##0.00_);_(&quot;$&quot;* \(#,##0.00\);_(&quot;$&quot;* &quot;-&quot;??_);_(@_)">
                  <c:v>725544</c:v>
                </c:pt>
                <c:pt idx="12" formatCode="_(&quot;$&quot;* #,##0.00_);_(&quot;$&quot;* \(#,##0.00\);_(&quot;$&quot;* &quot;-&quot;??_);_(@_)">
                  <c:v>726129</c:v>
                </c:pt>
              </c:numCache>
            </c:numRef>
          </c:val>
          <c:smooth val="0"/>
          <c:extLst>
            <c:ext xmlns:c16="http://schemas.microsoft.com/office/drawing/2014/chart" uri="{C3380CC4-5D6E-409C-BE32-E72D297353CC}">
              <c16:uniqueId val="{00000001-87E0-4B4C-8B13-8A5A961B11A0}"/>
            </c:ext>
          </c:extLst>
        </c:ser>
        <c:ser>
          <c:idx val="1"/>
          <c:order val="2"/>
          <c:tx>
            <c:strRef>
              <c:f>Revenues!$B$12</c:f>
              <c:strCache>
                <c:ptCount val="1"/>
                <c:pt idx="0">
                  <c:v>FY27-FY31 Plan</c:v>
                </c:pt>
              </c:strCache>
            </c:strRef>
          </c:tx>
          <c:spPr>
            <a:ln w="28575" cap="rnd">
              <a:solidFill>
                <a:schemeClr val="accent4"/>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Revenues!$C$12:$P$12</c:f>
              <c:numCache>
                <c:formatCode>General</c:formatCode>
                <c:ptCount val="14"/>
                <c:pt idx="8" formatCode="_(&quot;$&quot;* #,##0.00_);_(&quot;$&quot;* \(#,##0.00\);_(&quot;$&quot;* &quot;-&quot;??_);_(@_)">
                  <c:v>779300</c:v>
                </c:pt>
                <c:pt idx="9" formatCode="_(&quot;$&quot;* #,##0.00_);_(&quot;$&quot;* \(#,##0.00\);_(&quot;$&quot;* &quot;-&quot;??_);_(@_)">
                  <c:v>806400</c:v>
                </c:pt>
                <c:pt idx="10" formatCode="_(&quot;$&quot;* #,##0.00_);_(&quot;$&quot;* \(#,##0.00\);_(&quot;$&quot;* &quot;-&quot;??_);_(@_)">
                  <c:v>811600</c:v>
                </c:pt>
                <c:pt idx="11" formatCode="_(&quot;$&quot;* #,##0.00_);_(&quot;$&quot;* \(#,##0.00\);_(&quot;$&quot;* &quot;-&quot;??_);_(@_)">
                  <c:v>818400</c:v>
                </c:pt>
                <c:pt idx="12" formatCode="_(&quot;$&quot;* #,##0.00_);_(&quot;$&quot;* \(#,##0.00\);_(&quot;$&quot;* &quot;-&quot;??_);_(@_)">
                  <c:v>834900</c:v>
                </c:pt>
                <c:pt idx="13" formatCode="_(&quot;$&quot;* #,##0.00_);_(&quot;$&quot;* \(#,##0.00\);_(&quot;$&quot;* &quot;-&quot;??_);_(@_)">
                  <c:v>826300</c:v>
                </c:pt>
              </c:numCache>
            </c:numRef>
          </c:val>
          <c:smooth val="0"/>
          <c:extLst>
            <c:ext xmlns:c16="http://schemas.microsoft.com/office/drawing/2014/chart" uri="{C3380CC4-5D6E-409C-BE32-E72D297353CC}">
              <c16:uniqueId val="{00000002-87E0-4B4C-8B13-8A5A961B11A0}"/>
            </c:ext>
          </c:extLst>
        </c:ser>
        <c:dLbls>
          <c:showLegendKey val="0"/>
          <c:showVal val="0"/>
          <c:showCatName val="0"/>
          <c:showSerName val="0"/>
          <c:showPercent val="0"/>
          <c:showBubbleSize val="0"/>
        </c:dLbls>
        <c:smooth val="0"/>
        <c:axId val="135658383"/>
        <c:axId val="135655023"/>
      </c:lineChart>
      <c:catAx>
        <c:axId val="13565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35655023"/>
        <c:crosses val="autoZero"/>
        <c:auto val="1"/>
        <c:lblAlgn val="ctr"/>
        <c:lblOffset val="100"/>
        <c:noMultiLvlLbl val="0"/>
      </c:catAx>
      <c:valAx>
        <c:axId val="135655023"/>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35658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6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lineChart>
        <c:grouping val="standard"/>
        <c:varyColors val="0"/>
        <c:ser>
          <c:idx val="0"/>
          <c:order val="0"/>
          <c:tx>
            <c:strRef>
              <c:f>Revenues!$B$14</c:f>
              <c:strCache>
                <c:ptCount val="1"/>
                <c:pt idx="0">
                  <c:v>Actual</c:v>
                </c:pt>
              </c:strCache>
            </c:strRef>
          </c:tx>
          <c:spPr>
            <a:ln w="28575" cap="rnd">
              <a:solidFill>
                <a:srgbClr val="156082"/>
              </a:solidFill>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Revenues!$C$14:$P$14</c:f>
              <c:numCache>
                <c:formatCode>_("$"* #,##0.00_);_("$"* \(#,##0.00\);_("$"* "-"??_);_(@_)</c:formatCode>
                <c:ptCount val="14"/>
                <c:pt idx="0">
                  <c:v>331517</c:v>
                </c:pt>
                <c:pt idx="1">
                  <c:v>328446</c:v>
                </c:pt>
                <c:pt idx="2">
                  <c:v>319794</c:v>
                </c:pt>
                <c:pt idx="3">
                  <c:v>303989</c:v>
                </c:pt>
                <c:pt idx="4">
                  <c:v>536894</c:v>
                </c:pt>
                <c:pt idx="5">
                  <c:v>378782</c:v>
                </c:pt>
                <c:pt idx="6">
                  <c:v>265587</c:v>
                </c:pt>
                <c:pt idx="7">
                  <c:v>331500</c:v>
                </c:pt>
              </c:numCache>
            </c:numRef>
          </c:val>
          <c:smooth val="0"/>
          <c:extLst>
            <c:ext xmlns:c16="http://schemas.microsoft.com/office/drawing/2014/chart" uri="{C3380CC4-5D6E-409C-BE32-E72D297353CC}">
              <c16:uniqueId val="{00000000-8DF3-4E9B-8BE0-C915105C4056}"/>
            </c:ext>
          </c:extLst>
        </c:ser>
        <c:ser>
          <c:idx val="2"/>
          <c:order val="1"/>
          <c:tx>
            <c:strRef>
              <c:f>Revenues!$B$16</c:f>
              <c:strCache>
                <c:ptCount val="1"/>
                <c:pt idx="0">
                  <c:v>FY26-FY30 Plan</c:v>
                </c:pt>
              </c:strCache>
            </c:strRef>
          </c:tx>
          <c:spPr>
            <a:ln w="28575" cap="rnd">
              <a:solidFill>
                <a:srgbClr val="156082"/>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Revenues!$C$16:$P$16</c:f>
              <c:numCache>
                <c:formatCode>General</c:formatCode>
                <c:ptCount val="14"/>
                <c:pt idx="7" formatCode="_(&quot;$&quot;* #,##0.00_);_(&quot;$&quot;* \(#,##0.00\);_(&quot;$&quot;* &quot;-&quot;??_);_(@_)">
                  <c:v>315446</c:v>
                </c:pt>
                <c:pt idx="8" formatCode="_(&quot;$&quot;* #,##0.00_);_(&quot;$&quot;* \(#,##0.00\);_(&quot;$&quot;* &quot;-&quot;??_);_(@_)">
                  <c:v>372657</c:v>
                </c:pt>
                <c:pt idx="9" formatCode="_(&quot;$&quot;* #,##0.00_);_(&quot;$&quot;* \(#,##0.00\);_(&quot;$&quot;* &quot;-&quot;??_);_(@_)">
                  <c:v>390619</c:v>
                </c:pt>
                <c:pt idx="10" formatCode="_(&quot;$&quot;* #,##0.00_);_(&quot;$&quot;* \(#,##0.00\);_(&quot;$&quot;* &quot;-&quot;??_);_(@_)">
                  <c:v>416634</c:v>
                </c:pt>
                <c:pt idx="11" formatCode="_(&quot;$&quot;* #,##0.00_);_(&quot;$&quot;* \(#,##0.00\);_(&quot;$&quot;* &quot;-&quot;??_);_(@_)">
                  <c:v>431549</c:v>
                </c:pt>
                <c:pt idx="12" formatCode="_(&quot;$&quot;* #,##0.00_);_(&quot;$&quot;* \(#,##0.00\);_(&quot;$&quot;* &quot;-&quot;??_);_(@_)">
                  <c:v>447171</c:v>
                </c:pt>
              </c:numCache>
            </c:numRef>
          </c:val>
          <c:smooth val="0"/>
          <c:extLst>
            <c:ext xmlns:c16="http://schemas.microsoft.com/office/drawing/2014/chart" uri="{C3380CC4-5D6E-409C-BE32-E72D297353CC}">
              <c16:uniqueId val="{00000001-8DF3-4E9B-8BE0-C915105C4056}"/>
            </c:ext>
          </c:extLst>
        </c:ser>
        <c:ser>
          <c:idx val="1"/>
          <c:order val="2"/>
          <c:tx>
            <c:strRef>
              <c:f>Revenues!$B$15</c:f>
              <c:strCache>
                <c:ptCount val="1"/>
                <c:pt idx="0">
                  <c:v>FY27-FY31 Plan</c:v>
                </c:pt>
              </c:strCache>
            </c:strRef>
          </c:tx>
          <c:spPr>
            <a:ln w="28575" cap="rnd">
              <a:solidFill>
                <a:schemeClr val="accent4"/>
              </a:solidFill>
              <a:prstDash val="dash"/>
              <a:round/>
            </a:ln>
            <a:effectLst/>
          </c:spPr>
          <c:marker>
            <c:symbol val="none"/>
          </c:marker>
          <c:cat>
            <c:strRef>
              <c:f>Revenues!$C$4:$P$4</c:f>
              <c:strCache>
                <c:ptCount val="14"/>
                <c:pt idx="0">
                  <c:v>FY18</c:v>
                </c:pt>
                <c:pt idx="1">
                  <c:v>FY19</c:v>
                </c:pt>
                <c:pt idx="2">
                  <c:v>FY20</c:v>
                </c:pt>
                <c:pt idx="3">
                  <c:v>F21</c:v>
                </c:pt>
                <c:pt idx="4">
                  <c:v>FY22</c:v>
                </c:pt>
                <c:pt idx="5">
                  <c:v>FY23</c:v>
                </c:pt>
                <c:pt idx="6">
                  <c:v>FY24</c:v>
                </c:pt>
                <c:pt idx="7">
                  <c:v>FY25</c:v>
                </c:pt>
                <c:pt idx="8">
                  <c:v>FY26</c:v>
                </c:pt>
                <c:pt idx="9">
                  <c:v>FY27</c:v>
                </c:pt>
                <c:pt idx="10">
                  <c:v>FY28</c:v>
                </c:pt>
                <c:pt idx="11">
                  <c:v>FY29</c:v>
                </c:pt>
                <c:pt idx="12">
                  <c:v>FY30</c:v>
                </c:pt>
                <c:pt idx="13">
                  <c:v>FY31</c:v>
                </c:pt>
              </c:strCache>
            </c:strRef>
          </c:cat>
          <c:val>
            <c:numRef>
              <c:f>Revenues!$C$15:$P$15</c:f>
              <c:numCache>
                <c:formatCode>General</c:formatCode>
                <c:ptCount val="14"/>
                <c:pt idx="8" formatCode="_(&quot;$&quot;* #,##0.00_);_(&quot;$&quot;* \(#,##0.00\);_(&quot;$&quot;* &quot;-&quot;??_);_(@_)">
                  <c:v>334100</c:v>
                </c:pt>
                <c:pt idx="9" formatCode="_(&quot;$&quot;* #,##0.00_);_(&quot;$&quot;* \(#,##0.00\);_(&quot;$&quot;* &quot;-&quot;??_);_(@_)">
                  <c:v>353600</c:v>
                </c:pt>
                <c:pt idx="10" formatCode="_(&quot;$&quot;* #,##0.00_);_(&quot;$&quot;* \(#,##0.00\);_(&quot;$&quot;* &quot;-&quot;??_);_(@_)">
                  <c:v>370000</c:v>
                </c:pt>
                <c:pt idx="11" formatCode="_(&quot;$&quot;* #,##0.00_);_(&quot;$&quot;* \(#,##0.00\);_(&quot;$&quot;* &quot;-&quot;??_);_(@_)">
                  <c:v>383800</c:v>
                </c:pt>
                <c:pt idx="12" formatCode="_(&quot;$&quot;* #,##0.00_);_(&quot;$&quot;* \(#,##0.00\);_(&quot;$&quot;* &quot;-&quot;??_);_(@_)">
                  <c:v>395100</c:v>
                </c:pt>
                <c:pt idx="13" formatCode="_(&quot;$&quot;* #,##0.00_);_(&quot;$&quot;* \(#,##0.00\);_(&quot;$&quot;* &quot;-&quot;??_);_(@_)">
                  <c:v>406200</c:v>
                </c:pt>
              </c:numCache>
            </c:numRef>
          </c:val>
          <c:smooth val="0"/>
          <c:extLst>
            <c:ext xmlns:c16="http://schemas.microsoft.com/office/drawing/2014/chart" uri="{C3380CC4-5D6E-409C-BE32-E72D297353CC}">
              <c16:uniqueId val="{00000002-8DF3-4E9B-8BE0-C915105C4056}"/>
            </c:ext>
          </c:extLst>
        </c:ser>
        <c:dLbls>
          <c:showLegendKey val="0"/>
          <c:showVal val="0"/>
          <c:showCatName val="0"/>
          <c:showSerName val="0"/>
          <c:showPercent val="0"/>
          <c:showBubbleSize val="0"/>
        </c:dLbls>
        <c:smooth val="0"/>
        <c:axId val="1747561440"/>
        <c:axId val="1747563840"/>
      </c:lineChart>
      <c:catAx>
        <c:axId val="174756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47563840"/>
        <c:crosses val="autoZero"/>
        <c:auto val="1"/>
        <c:lblAlgn val="ctr"/>
        <c:lblOffset val="100"/>
        <c:noMultiLvlLbl val="0"/>
      </c:catAx>
      <c:valAx>
        <c:axId val="17475638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4756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6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chemeClr val="tx1"/>
                </a:solidFill>
              </a:rPr>
              <a:t>Projected General Fund Balance and Reserves ($000s and as % of Revenues)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685505759338596E-2"/>
          <c:y val="0.15945894844456088"/>
          <c:w val="0.87937666531728531"/>
          <c:h val="0.70079530986493077"/>
        </c:manualLayout>
      </c:layout>
      <c:barChart>
        <c:barDir val="col"/>
        <c:grouping val="stacked"/>
        <c:varyColors val="0"/>
        <c:ser>
          <c:idx val="0"/>
          <c:order val="0"/>
          <c:tx>
            <c:strRef>
              <c:f>'Fund Balance'!$B$3</c:f>
              <c:strCache>
                <c:ptCount val="1"/>
                <c:pt idx="0">
                  <c:v>Fund Balance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Balance'!$D$2:$I$2</c:f>
              <c:strCache>
                <c:ptCount val="6"/>
                <c:pt idx="0">
                  <c:v>FY26 Est.</c:v>
                </c:pt>
                <c:pt idx="1">
                  <c:v>FY27</c:v>
                </c:pt>
                <c:pt idx="2">
                  <c:v>FY28</c:v>
                </c:pt>
                <c:pt idx="3">
                  <c:v>FY29</c:v>
                </c:pt>
                <c:pt idx="4">
                  <c:v>FY30</c:v>
                </c:pt>
                <c:pt idx="5">
                  <c:v>FY31</c:v>
                </c:pt>
              </c:strCache>
              <c:extLst/>
            </c:strRef>
          </c:cat>
          <c:val>
            <c:numRef>
              <c:f>'Fund Balance'!$D$3:$I$3</c:f>
              <c:numCache>
                <c:formatCode>"$"#,##0</c:formatCode>
                <c:ptCount val="6"/>
                <c:pt idx="0">
                  <c:v>796703</c:v>
                </c:pt>
                <c:pt idx="1">
                  <c:v>391609</c:v>
                </c:pt>
                <c:pt idx="2">
                  <c:v>133425</c:v>
                </c:pt>
                <c:pt idx="3">
                  <c:v>46269</c:v>
                </c:pt>
                <c:pt idx="4">
                  <c:v>41786</c:v>
                </c:pt>
                <c:pt idx="5">
                  <c:v>46888</c:v>
                </c:pt>
              </c:numCache>
              <c:extLst/>
            </c:numRef>
          </c:val>
          <c:extLst>
            <c:ext xmlns:c16="http://schemas.microsoft.com/office/drawing/2014/chart" uri="{C3380CC4-5D6E-409C-BE32-E72D297353CC}">
              <c16:uniqueId val="{00000000-8308-4489-A972-1B113BB073D5}"/>
            </c:ext>
          </c:extLst>
        </c:ser>
        <c:ser>
          <c:idx val="2"/>
          <c:order val="1"/>
          <c:tx>
            <c:strRef>
              <c:f>'Fund Balance'!$B$5</c:f>
              <c:strCache>
                <c:ptCount val="1"/>
                <c:pt idx="0">
                  <c:v>Budget Stabilization Reserve Balance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Balance'!$D$2:$I$2</c:f>
              <c:strCache>
                <c:ptCount val="6"/>
                <c:pt idx="0">
                  <c:v>FY26 Est.</c:v>
                </c:pt>
                <c:pt idx="1">
                  <c:v>FY27</c:v>
                </c:pt>
                <c:pt idx="2">
                  <c:v>FY28</c:v>
                </c:pt>
                <c:pt idx="3">
                  <c:v>FY29</c:v>
                </c:pt>
                <c:pt idx="4">
                  <c:v>FY30</c:v>
                </c:pt>
                <c:pt idx="5">
                  <c:v>FY31</c:v>
                </c:pt>
              </c:strCache>
              <c:extLst/>
            </c:strRef>
          </c:cat>
          <c:val>
            <c:numRef>
              <c:f>'Fund Balance'!$D$5:$I$5</c:f>
              <c:numCache>
                <c:formatCode>"$"#,##0</c:formatCode>
                <c:ptCount val="6"/>
                <c:pt idx="0">
                  <c:v>237750</c:v>
                </c:pt>
                <c:pt idx="1">
                  <c:v>290234</c:v>
                </c:pt>
                <c:pt idx="2">
                  <c:v>344148</c:v>
                </c:pt>
                <c:pt idx="3">
                  <c:v>344148</c:v>
                </c:pt>
                <c:pt idx="4">
                  <c:v>344148</c:v>
                </c:pt>
                <c:pt idx="5">
                  <c:v>344148</c:v>
                </c:pt>
              </c:numCache>
              <c:extLst/>
            </c:numRef>
          </c:val>
          <c:extLst>
            <c:ext xmlns:c16="http://schemas.microsoft.com/office/drawing/2014/chart" uri="{C3380CC4-5D6E-409C-BE32-E72D297353CC}">
              <c16:uniqueId val="{00000001-8308-4489-A972-1B113BB073D5}"/>
            </c:ext>
          </c:extLst>
        </c:ser>
        <c:ser>
          <c:idx val="4"/>
          <c:order val="2"/>
          <c:tx>
            <c:strRef>
              <c:f>'Fund Balance'!$B$7</c:f>
              <c:strCache>
                <c:ptCount val="1"/>
                <c:pt idx="0">
                  <c:v>Accumulated Federal Funding Reserve</c:v>
                </c:pt>
              </c:strCache>
            </c:strRef>
          </c:tx>
          <c:spPr>
            <a:solidFill>
              <a:srgbClr val="00B050"/>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Balance'!$D$2:$I$2</c:f>
              <c:strCache>
                <c:ptCount val="6"/>
                <c:pt idx="0">
                  <c:v>FY26 Est.</c:v>
                </c:pt>
                <c:pt idx="1">
                  <c:v>FY27</c:v>
                </c:pt>
                <c:pt idx="2">
                  <c:v>FY28</c:v>
                </c:pt>
                <c:pt idx="3">
                  <c:v>FY29</c:v>
                </c:pt>
                <c:pt idx="4">
                  <c:v>FY30</c:v>
                </c:pt>
                <c:pt idx="5">
                  <c:v>FY31</c:v>
                </c:pt>
              </c:strCache>
              <c:extLst/>
            </c:strRef>
          </c:cat>
          <c:val>
            <c:numRef>
              <c:f>'Fund Balance'!$D$7:$I$7</c:f>
              <c:numCache>
                <c:formatCode>"$"#,##0</c:formatCode>
                <c:ptCount val="6"/>
                <c:pt idx="0">
                  <c:v>91000</c:v>
                </c:pt>
                <c:pt idx="1">
                  <c:v>91000</c:v>
                </c:pt>
                <c:pt idx="2">
                  <c:v>91000</c:v>
                </c:pt>
                <c:pt idx="3">
                  <c:v>91000</c:v>
                </c:pt>
                <c:pt idx="4">
                  <c:v>91000</c:v>
                </c:pt>
                <c:pt idx="5">
                  <c:v>91000</c:v>
                </c:pt>
              </c:numCache>
              <c:extLst/>
            </c:numRef>
          </c:val>
          <c:extLst>
            <c:ext xmlns:c16="http://schemas.microsoft.com/office/drawing/2014/chart" uri="{C3380CC4-5D6E-409C-BE32-E72D297353CC}">
              <c16:uniqueId val="{00000002-8308-4489-A972-1B113BB073D5}"/>
            </c:ext>
          </c:extLst>
        </c:ser>
        <c:dLbls>
          <c:showLegendKey val="0"/>
          <c:showVal val="0"/>
          <c:showCatName val="0"/>
          <c:showSerName val="0"/>
          <c:showPercent val="0"/>
          <c:showBubbleSize val="0"/>
        </c:dLbls>
        <c:gapWidth val="150"/>
        <c:overlap val="100"/>
        <c:axId val="56443568"/>
        <c:axId val="56445968"/>
      </c:barChart>
      <c:lineChart>
        <c:grouping val="standard"/>
        <c:varyColors val="0"/>
        <c:ser>
          <c:idx val="1"/>
          <c:order val="3"/>
          <c:tx>
            <c:strRef>
              <c:f>'Fund Balance'!$B$11</c:f>
              <c:strCache>
                <c:ptCount val="1"/>
              </c:strCache>
            </c:strRef>
          </c:tx>
          <c:spPr>
            <a:ln w="28575" cap="rnd">
              <a:noFill/>
              <a:round/>
            </a:ln>
            <a:effectLst/>
          </c:spPr>
          <c:marker>
            <c:symbol val="none"/>
          </c:marker>
          <c:dLbls>
            <c:dLbl>
              <c:idx val="5"/>
              <c:layout>
                <c:manualLayout>
                  <c:x val="-5.3397269117190789E-2"/>
                  <c:y val="-4.3436651852192122E-2"/>
                </c:manualLayout>
              </c:layout>
              <c:spPr>
                <a:noFill/>
                <a:ln>
                  <a:noFill/>
                </a:ln>
                <a:effectLst/>
              </c:spPr>
              <c:txPr>
                <a:bodyPr rot="0" spcFirstLastPara="1" vertOverflow="ellipsis" vert="horz" wrap="square" lIns="38100" tIns="19050" rIns="38100" bIns="19050" anchor="ctr" anchorCtr="0">
                  <a:noAutofit/>
                </a:bodyPr>
                <a:lstStyle/>
                <a:p>
                  <a:pPr algn="ctr">
                    <a:defRPr sz="1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2751695196179767E-2"/>
                      <c:h val="7.0648026250538967E-2"/>
                    </c:manualLayout>
                  </c15:layout>
                </c:ext>
                <c:ext xmlns:c16="http://schemas.microsoft.com/office/drawing/2014/chart" uri="{C3380CC4-5D6E-409C-BE32-E72D297353CC}">
                  <c16:uniqueId val="{00000003-8308-4489-A972-1B113BB073D5}"/>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Balance'!$D$2:$H$2</c:f>
              <c:strCache>
                <c:ptCount val="5"/>
                <c:pt idx="0">
                  <c:v>FY26 Est.</c:v>
                </c:pt>
                <c:pt idx="1">
                  <c:v>FY27</c:v>
                </c:pt>
                <c:pt idx="2">
                  <c:v>FY28</c:v>
                </c:pt>
                <c:pt idx="3">
                  <c:v>FY29</c:v>
                </c:pt>
                <c:pt idx="4">
                  <c:v>FY30</c:v>
                </c:pt>
              </c:strCache>
              <c:extLst/>
            </c:strRef>
          </c:cat>
          <c:val>
            <c:numRef>
              <c:f>'Fund Balance'!$D$9:$I$9</c:f>
              <c:numCache>
                <c:formatCode>"$"#,##0</c:formatCode>
                <c:ptCount val="6"/>
                <c:pt idx="0">
                  <c:v>1125453</c:v>
                </c:pt>
                <c:pt idx="1">
                  <c:v>772843</c:v>
                </c:pt>
                <c:pt idx="2">
                  <c:v>568573</c:v>
                </c:pt>
                <c:pt idx="3">
                  <c:v>481417</c:v>
                </c:pt>
                <c:pt idx="4">
                  <c:v>476934</c:v>
                </c:pt>
                <c:pt idx="5">
                  <c:v>482036</c:v>
                </c:pt>
              </c:numCache>
              <c:extLst/>
            </c:numRef>
          </c:val>
          <c:smooth val="0"/>
          <c:extLst>
            <c:ext xmlns:c16="http://schemas.microsoft.com/office/drawing/2014/chart" uri="{C3380CC4-5D6E-409C-BE32-E72D297353CC}">
              <c16:uniqueId val="{00000004-8308-4489-A972-1B113BB073D5}"/>
            </c:ext>
          </c:extLst>
        </c:ser>
        <c:dLbls>
          <c:showLegendKey val="0"/>
          <c:showVal val="0"/>
          <c:showCatName val="0"/>
          <c:showSerName val="0"/>
          <c:showPercent val="0"/>
          <c:showBubbleSize val="0"/>
        </c:dLbls>
        <c:marker val="1"/>
        <c:smooth val="0"/>
        <c:axId val="56443568"/>
        <c:axId val="56445968"/>
      </c:lineChart>
      <c:lineChart>
        <c:grouping val="standard"/>
        <c:varyColors val="0"/>
        <c:ser>
          <c:idx val="3"/>
          <c:order val="4"/>
          <c:tx>
            <c:strRef>
              <c:f>'Fund Balance'!$B$12</c:f>
              <c:strCache>
                <c:ptCount val="1"/>
              </c:strCache>
            </c:strRef>
          </c:tx>
          <c:spPr>
            <a:ln w="28575" cap="rnd">
              <a:noFill/>
              <a:round/>
            </a:ln>
            <a:effectLst/>
          </c:spPr>
          <c:marker>
            <c:symbol val="none"/>
          </c:marker>
          <c:dLbls>
            <c:dLbl>
              <c:idx val="0"/>
              <c:layout>
                <c:manualLayout>
                  <c:x val="-2.9920269164668618E-2"/>
                  <c:y val="-3.8974527808115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08-4489-A972-1B113BB073D5}"/>
                </c:ext>
              </c:extLst>
            </c:dLbl>
            <c:dLbl>
              <c:idx val="1"/>
              <c:layout>
                <c:manualLayout>
                  <c:x val="-3.034858891240055E-2"/>
                  <c:y val="-5.7988338474726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08-4489-A972-1B113BB073D5}"/>
                </c:ext>
              </c:extLst>
            </c:dLbl>
            <c:dLbl>
              <c:idx val="2"/>
              <c:layout>
                <c:manualLayout>
                  <c:x val="-2.9697081873001886E-2"/>
                  <c:y val="-7.71124856600748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5181488002334631E-2"/>
                      <c:h val="4.5970321769828341E-2"/>
                    </c:manualLayout>
                  </c15:layout>
                </c:ext>
                <c:ext xmlns:c16="http://schemas.microsoft.com/office/drawing/2014/chart" uri="{C3380CC4-5D6E-409C-BE32-E72D297353CC}">
                  <c16:uniqueId val="{00000007-8308-4489-A972-1B113BB073D5}"/>
                </c:ext>
              </c:extLst>
            </c:dLbl>
            <c:dLbl>
              <c:idx val="3"/>
              <c:layout>
                <c:manualLayout>
                  <c:x val="-2.4432961770872782E-2"/>
                  <c:y val="-8.979532448364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08-4489-A972-1B113BB073D5}"/>
                </c:ext>
              </c:extLst>
            </c:dLbl>
            <c:dLbl>
              <c:idx val="4"/>
              <c:layout>
                <c:manualLayout>
                  <c:x val="-2.5805583486298019E-2"/>
                  <c:y val="-9.4780343689337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08-4489-A972-1B113BB073D5}"/>
                </c:ext>
              </c:extLst>
            </c:dLbl>
            <c:dLbl>
              <c:idx val="5"/>
              <c:layout>
                <c:manualLayout>
                  <c:x val="-3.7112027523206435E-2"/>
                  <c:y val="-0.10521161760716828"/>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7168536212720021E-2"/>
                      <c:h val="4.7052282182206619E-2"/>
                    </c:manualLayout>
                  </c15:layout>
                </c:ext>
                <c:ext xmlns:c16="http://schemas.microsoft.com/office/drawing/2014/chart" uri="{C3380CC4-5D6E-409C-BE32-E72D297353CC}">
                  <c16:uniqueId val="{0000000A-8308-4489-A972-1B113BB073D5}"/>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 Balance'!$D$2:$I$2</c:f>
              <c:strCache>
                <c:ptCount val="6"/>
                <c:pt idx="0">
                  <c:v>FY26 Est.</c:v>
                </c:pt>
                <c:pt idx="1">
                  <c:v>FY27</c:v>
                </c:pt>
                <c:pt idx="2">
                  <c:v>FY28</c:v>
                </c:pt>
                <c:pt idx="3">
                  <c:v>FY29</c:v>
                </c:pt>
                <c:pt idx="4">
                  <c:v>FY30</c:v>
                </c:pt>
                <c:pt idx="5">
                  <c:v>FY31</c:v>
                </c:pt>
              </c:strCache>
              <c:extLst/>
            </c:strRef>
          </c:cat>
          <c:val>
            <c:numRef>
              <c:f>'Fund Balance'!$D$10:$I$10</c:f>
              <c:numCache>
                <c:formatCode>0.0%</c:formatCode>
                <c:ptCount val="6"/>
                <c:pt idx="0">
                  <c:v>0.17755226060049403</c:v>
                </c:pt>
                <c:pt idx="1">
                  <c:v>0.11842128448992732</c:v>
                </c:pt>
                <c:pt idx="2">
                  <c:v>8.5393875048980661E-2</c:v>
                </c:pt>
                <c:pt idx="3">
                  <c:v>6.9350796324739269E-2</c:v>
                </c:pt>
                <c:pt idx="4">
                  <c:v>6.7805357193885751E-2</c:v>
                </c:pt>
                <c:pt idx="5">
                  <c:v>6.6937934838426388E-2</c:v>
                </c:pt>
              </c:numCache>
              <c:extLst/>
            </c:numRef>
          </c:val>
          <c:smooth val="0"/>
          <c:extLst>
            <c:ext xmlns:c16="http://schemas.microsoft.com/office/drawing/2014/chart" uri="{C3380CC4-5D6E-409C-BE32-E72D297353CC}">
              <c16:uniqueId val="{0000000B-8308-4489-A972-1B113BB073D5}"/>
            </c:ext>
          </c:extLst>
        </c:ser>
        <c:dLbls>
          <c:showLegendKey val="0"/>
          <c:showVal val="0"/>
          <c:showCatName val="0"/>
          <c:showSerName val="0"/>
          <c:showPercent val="0"/>
          <c:showBubbleSize val="0"/>
        </c:dLbls>
        <c:marker val="1"/>
        <c:smooth val="0"/>
        <c:axId val="876942912"/>
        <c:axId val="876940992"/>
      </c:lineChart>
      <c:catAx>
        <c:axId val="5644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6445968"/>
        <c:crosses val="autoZero"/>
        <c:auto val="1"/>
        <c:lblAlgn val="ctr"/>
        <c:lblOffset val="100"/>
        <c:noMultiLvlLbl val="0"/>
      </c:catAx>
      <c:valAx>
        <c:axId val="56445968"/>
        <c:scaling>
          <c:orientation val="minMax"/>
          <c:max val="14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6443568"/>
        <c:crosses val="autoZero"/>
        <c:crossBetween val="between"/>
      </c:valAx>
      <c:valAx>
        <c:axId val="87694099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76942912"/>
        <c:crosses val="max"/>
        <c:crossBetween val="between"/>
      </c:valAx>
      <c:catAx>
        <c:axId val="876942912"/>
        <c:scaling>
          <c:orientation val="minMax"/>
        </c:scaling>
        <c:delete val="1"/>
        <c:axPos val="b"/>
        <c:numFmt formatCode="General" sourceLinked="1"/>
        <c:majorTickMark val="out"/>
        <c:minorTickMark val="none"/>
        <c:tickLblPos val="nextTo"/>
        <c:crossAx val="876940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a:t>Historical Fund Balance and Reserves ($000s and as % of Revenues)</a:t>
            </a:r>
          </a:p>
        </c:rich>
      </c:tx>
      <c:layout>
        <c:manualLayout>
          <c:xMode val="edge"/>
          <c:yMode val="edge"/>
          <c:x val="0.18759946035911573"/>
          <c:y val="2.162757215809292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627101207542154E-2"/>
          <c:y val="0.1119398099723368"/>
          <c:w val="0.87705503915767025"/>
          <c:h val="0.7184117156930464"/>
        </c:manualLayout>
      </c:layout>
      <c:barChart>
        <c:barDir val="col"/>
        <c:grouping val="stacked"/>
        <c:varyColors val="0"/>
        <c:ser>
          <c:idx val="0"/>
          <c:order val="0"/>
          <c:tx>
            <c:strRef>
              <c:f>'Fund Balance Historical'!$B$14</c:f>
              <c:strCache>
                <c:ptCount val="1"/>
                <c:pt idx="0">
                  <c:v>Fund Balance</c:v>
                </c:pt>
              </c:strCache>
            </c:strRef>
          </c:tx>
          <c:spPr>
            <a:solidFill>
              <a:srgbClr val="0070C0"/>
            </a:solidFill>
            <a:ln>
              <a:noFill/>
            </a:ln>
            <a:effectLst/>
          </c:spPr>
          <c:invertIfNegative val="0"/>
          <c:dLbls>
            <c:dLbl>
              <c:idx val="6"/>
              <c:spPr>
                <a:noFill/>
                <a:ln>
                  <a:noFill/>
                </a:ln>
                <a:effectLst/>
              </c:spPr>
              <c:txPr>
                <a:bodyPr rot="0" spcFirstLastPara="1" vertOverflow="ellipsis" vert="horz" wrap="square" anchor="ctr" anchorCtr="1"/>
                <a:lstStyle/>
                <a:p>
                  <a:pPr>
                    <a:defRPr sz="7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B12-47FD-BECB-54B2324B5679}"/>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 Historical'!$C$13:$I$13</c:f>
              <c:strCache>
                <c:ptCount val="7"/>
                <c:pt idx="0">
                  <c:v>FY19 Actual</c:v>
                </c:pt>
                <c:pt idx="1">
                  <c:v>FY20 Actual</c:v>
                </c:pt>
                <c:pt idx="2">
                  <c:v>FY21 Actual</c:v>
                </c:pt>
                <c:pt idx="3">
                  <c:v>FY22 Actual</c:v>
                </c:pt>
                <c:pt idx="4">
                  <c:v>FY23 Actual</c:v>
                </c:pt>
                <c:pt idx="5">
                  <c:v>FY24 Actual</c:v>
                </c:pt>
                <c:pt idx="6">
                  <c:v>FY25 Actual</c:v>
                </c:pt>
              </c:strCache>
            </c:strRef>
          </c:cat>
          <c:val>
            <c:numRef>
              <c:f>'Fund Balance Historical'!$C$14:$I$14</c:f>
              <c:numCache>
                <c:formatCode>"$"#,##0</c:formatCode>
                <c:ptCount val="7"/>
                <c:pt idx="0">
                  <c:v>438680</c:v>
                </c:pt>
                <c:pt idx="1">
                  <c:v>290672</c:v>
                </c:pt>
                <c:pt idx="2">
                  <c:v>298542</c:v>
                </c:pt>
                <c:pt idx="3">
                  <c:v>779144</c:v>
                </c:pt>
                <c:pt idx="4">
                  <c:v>981556</c:v>
                </c:pt>
                <c:pt idx="5">
                  <c:v>942900</c:v>
                </c:pt>
                <c:pt idx="6">
                  <c:v>1179093</c:v>
                </c:pt>
              </c:numCache>
            </c:numRef>
          </c:val>
          <c:extLst>
            <c:ext xmlns:c16="http://schemas.microsoft.com/office/drawing/2014/chart" uri="{C3380CC4-5D6E-409C-BE32-E72D297353CC}">
              <c16:uniqueId val="{00000001-7B12-47FD-BECB-54B2324B5679}"/>
            </c:ext>
          </c:extLst>
        </c:ser>
        <c:ser>
          <c:idx val="1"/>
          <c:order val="1"/>
          <c:tx>
            <c:strRef>
              <c:f>'Fund Balance Historical'!$B$15</c:f>
              <c:strCache>
                <c:ptCount val="1"/>
                <c:pt idx="0">
                  <c:v>Budget Stabilization Reserve Balance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7B12-47FD-BECB-54B2324B5679}"/>
                </c:ext>
              </c:extLst>
            </c:dLbl>
            <c:dLbl>
              <c:idx val="2"/>
              <c:delete val="1"/>
              <c:extLst>
                <c:ext xmlns:c15="http://schemas.microsoft.com/office/drawing/2012/chart" uri="{CE6537A1-D6FC-4f65-9D91-7224C49458BB}"/>
                <c:ext xmlns:c16="http://schemas.microsoft.com/office/drawing/2014/chart" uri="{C3380CC4-5D6E-409C-BE32-E72D297353CC}">
                  <c16:uniqueId val="{00000003-7B12-47FD-BECB-54B2324B5679}"/>
                </c:ext>
              </c:extLst>
            </c:dLbl>
            <c:dLbl>
              <c:idx val="3"/>
              <c:delete val="1"/>
              <c:extLst>
                <c:ext xmlns:c15="http://schemas.microsoft.com/office/drawing/2012/chart" uri="{CE6537A1-D6FC-4f65-9D91-7224C49458BB}"/>
                <c:ext xmlns:c16="http://schemas.microsoft.com/office/drawing/2014/chart" uri="{C3380CC4-5D6E-409C-BE32-E72D297353CC}">
                  <c16:uniqueId val="{00000004-7B12-47FD-BECB-54B2324B5679}"/>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'Fund Balance Historical'!$C$13:$I$13</c:f>
              <c:strCache>
                <c:ptCount val="7"/>
                <c:pt idx="0">
                  <c:v>FY19 Actual</c:v>
                </c:pt>
                <c:pt idx="1">
                  <c:v>FY20 Actual</c:v>
                </c:pt>
                <c:pt idx="2">
                  <c:v>FY21 Actual</c:v>
                </c:pt>
                <c:pt idx="3">
                  <c:v>FY22 Actual</c:v>
                </c:pt>
                <c:pt idx="4">
                  <c:v>FY23 Actual</c:v>
                </c:pt>
                <c:pt idx="5">
                  <c:v>FY24 Actual</c:v>
                </c:pt>
                <c:pt idx="6">
                  <c:v>FY25 Actual</c:v>
                </c:pt>
              </c:strCache>
            </c:strRef>
          </c:cat>
          <c:val>
            <c:numRef>
              <c:f>'Fund Balance Historical'!$C$15:$I$15</c:f>
              <c:numCache>
                <c:formatCode>"$"#,##0</c:formatCode>
                <c:ptCount val="7"/>
                <c:pt idx="0">
                  <c:v>0</c:v>
                </c:pt>
                <c:pt idx="1">
                  <c:v>34276</c:v>
                </c:pt>
                <c:pt idx="2">
                  <c:v>0</c:v>
                </c:pt>
                <c:pt idx="3">
                  <c:v>0</c:v>
                </c:pt>
                <c:pt idx="4">
                  <c:v>65128</c:v>
                </c:pt>
                <c:pt idx="5">
                  <c:v>112799</c:v>
                </c:pt>
                <c:pt idx="6">
                  <c:v>178890</c:v>
                </c:pt>
              </c:numCache>
            </c:numRef>
          </c:val>
          <c:extLst>
            <c:ext xmlns:c16="http://schemas.microsoft.com/office/drawing/2014/chart" uri="{C3380CC4-5D6E-409C-BE32-E72D297353CC}">
              <c16:uniqueId val="{00000005-7B12-47FD-BECB-54B2324B5679}"/>
            </c:ext>
          </c:extLst>
        </c:ser>
        <c:dLbls>
          <c:showLegendKey val="0"/>
          <c:showVal val="0"/>
          <c:showCatName val="0"/>
          <c:showSerName val="0"/>
          <c:showPercent val="0"/>
          <c:showBubbleSize val="0"/>
        </c:dLbls>
        <c:gapWidth val="150"/>
        <c:overlap val="100"/>
        <c:axId val="1578462656"/>
        <c:axId val="1578463136"/>
      </c:barChart>
      <c:lineChart>
        <c:grouping val="standard"/>
        <c:varyColors val="0"/>
        <c:ser>
          <c:idx val="3"/>
          <c:order val="3"/>
          <c:tx>
            <c:strRef>
              <c:f>'Fund Balance Historical'!$B$18</c:f>
              <c:strCache>
                <c:ptCount val="1"/>
              </c:strCache>
            </c:strRef>
          </c:tx>
          <c:spPr>
            <a:ln w="25400" cap="rnd">
              <a:noFill/>
              <a:round/>
            </a:ln>
            <a:effectLst/>
          </c:spPr>
          <c:marker>
            <c:symbol val="none"/>
          </c:marker>
          <c:dLbls>
            <c:dLbl>
              <c:idx val="3"/>
              <c:layout>
                <c:manualLayout>
                  <c:x val="-3.9243612543517312E-2"/>
                  <c:y val="-2.7882725619943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12-47FD-BECB-54B2324B5679}"/>
                </c:ext>
              </c:extLst>
            </c:dLbl>
            <c:dLbl>
              <c:idx val="4"/>
              <c:layout>
                <c:manualLayout>
                  <c:x val="-4.3782496170060733E-2"/>
                  <c:y val="-2.3208087463363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12-47FD-BECB-54B2324B5679}"/>
                </c:ext>
              </c:extLst>
            </c:dLbl>
            <c:dLbl>
              <c:idx val="5"/>
              <c:layout>
                <c:manualLayout>
                  <c:x val="-4.3782496170060733E-2"/>
                  <c:y val="-2.78827256199437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12-47FD-BECB-54B2324B5679}"/>
                </c:ext>
              </c:extLst>
            </c:dLbl>
            <c:dLbl>
              <c:idx val="6"/>
              <c:layout>
                <c:manualLayout>
                  <c:x val="-4.6715501591848382E-2"/>
                  <c:y val="-2.482614812992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12-47FD-BECB-54B2324B5679}"/>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'Fund Balance Historical'!$C$13:$I$13</c:f>
              <c:strCache>
                <c:ptCount val="7"/>
                <c:pt idx="0">
                  <c:v>FY19 Actual</c:v>
                </c:pt>
                <c:pt idx="1">
                  <c:v>FY20 Actual</c:v>
                </c:pt>
                <c:pt idx="2">
                  <c:v>FY21 Actual</c:v>
                </c:pt>
                <c:pt idx="3">
                  <c:v>FY22 Actual</c:v>
                </c:pt>
                <c:pt idx="4">
                  <c:v>FY23 Actual</c:v>
                </c:pt>
                <c:pt idx="5">
                  <c:v>FY24 Actual</c:v>
                </c:pt>
                <c:pt idx="6">
                  <c:v>FY25 Actual</c:v>
                </c:pt>
              </c:strCache>
            </c:strRef>
          </c:cat>
          <c:val>
            <c:numRef>
              <c:f>'Fund Balance Historical'!$C$16:$I$16</c:f>
              <c:numCache>
                <c:formatCode>"$"#,##0</c:formatCode>
                <c:ptCount val="7"/>
                <c:pt idx="0">
                  <c:v>438680</c:v>
                </c:pt>
                <c:pt idx="1">
                  <c:v>324948</c:v>
                </c:pt>
                <c:pt idx="2">
                  <c:v>298542</c:v>
                </c:pt>
                <c:pt idx="3">
                  <c:v>779144</c:v>
                </c:pt>
                <c:pt idx="4">
                  <c:v>1046684</c:v>
                </c:pt>
                <c:pt idx="5">
                  <c:v>1055699</c:v>
                </c:pt>
                <c:pt idx="6">
                  <c:v>1357983</c:v>
                </c:pt>
              </c:numCache>
            </c:numRef>
          </c:val>
          <c:smooth val="0"/>
          <c:extLst>
            <c:ext xmlns:c16="http://schemas.microsoft.com/office/drawing/2014/chart" uri="{C3380CC4-5D6E-409C-BE32-E72D297353CC}">
              <c16:uniqueId val="{0000000A-7B12-47FD-BECB-54B2324B5679}"/>
            </c:ext>
          </c:extLst>
        </c:ser>
        <c:dLbls>
          <c:showLegendKey val="0"/>
          <c:showVal val="0"/>
          <c:showCatName val="0"/>
          <c:showSerName val="0"/>
          <c:showPercent val="0"/>
          <c:showBubbleSize val="0"/>
        </c:dLbls>
        <c:marker val="1"/>
        <c:smooth val="0"/>
        <c:axId val="1578462656"/>
        <c:axId val="1578463136"/>
        <c:extLst>
          <c:ext xmlns:c15="http://schemas.microsoft.com/office/drawing/2012/chart" uri="{02D57815-91ED-43cb-92C2-25804820EDAC}">
            <c15:filteredLineSeries>
              <c15:ser>
                <c:idx val="4"/>
                <c:order val="2"/>
                <c:tx>
                  <c:strRef>
                    <c:extLst>
                      <c:ext uri="{02D57815-91ED-43cb-92C2-25804820EDAC}">
                        <c15:formulaRef>
                          <c15:sqref>'Fund Balance Historical'!$B$17</c15:sqref>
                        </c15:formulaRef>
                      </c:ext>
                    </c:extLst>
                    <c:strCache>
                      <c:ptCount val="1"/>
                      <c:pt idx="0">
                        <c:v>Adopted Budget Fund Balance</c:v>
                      </c:pt>
                    </c:strCache>
                  </c:strRef>
                </c:tx>
                <c:spPr>
                  <a:ln w="25400" cap="rnd">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'Fund Balance Historical'!$C$13:$I$13</c15:sqref>
                        </c15:formulaRef>
                      </c:ext>
                    </c:extLst>
                    <c:strCache>
                      <c:ptCount val="7"/>
                      <c:pt idx="0">
                        <c:v>FY19 Actual</c:v>
                      </c:pt>
                      <c:pt idx="1">
                        <c:v>FY20 Actual</c:v>
                      </c:pt>
                      <c:pt idx="2">
                        <c:v>FY21 Actual</c:v>
                      </c:pt>
                      <c:pt idx="3">
                        <c:v>FY22 Actual</c:v>
                      </c:pt>
                      <c:pt idx="4">
                        <c:v>FY23 Actual</c:v>
                      </c:pt>
                      <c:pt idx="5">
                        <c:v>FY24 Actual</c:v>
                      </c:pt>
                      <c:pt idx="6">
                        <c:v>FY25 Actual</c:v>
                      </c:pt>
                    </c:strCache>
                  </c:strRef>
                </c:cat>
                <c:val>
                  <c:numRef>
                    <c:extLst>
                      <c:ext uri="{02D57815-91ED-43cb-92C2-25804820EDAC}">
                        <c15:formulaRef>
                          <c15:sqref>'Fund Balance Historical'!$C$17:$I$17</c15:sqref>
                        </c15:formulaRef>
                      </c:ext>
                    </c:extLst>
                    <c:numCache>
                      <c:formatCode>"$"#,##0</c:formatCode>
                      <c:ptCount val="7"/>
                      <c:pt idx="0">
                        <c:v>139457</c:v>
                      </c:pt>
                      <c:pt idx="1">
                        <c:v>209903</c:v>
                      </c:pt>
                      <c:pt idx="2">
                        <c:v>51350</c:v>
                      </c:pt>
                      <c:pt idx="3">
                        <c:v>86547</c:v>
                      </c:pt>
                      <c:pt idx="4">
                        <c:v>372194</c:v>
                      </c:pt>
                      <c:pt idx="5">
                        <c:v>528660</c:v>
                      </c:pt>
                      <c:pt idx="6">
                        <c:v>568500</c:v>
                      </c:pt>
                    </c:numCache>
                  </c:numRef>
                </c:val>
                <c:smooth val="0"/>
                <c:extLst>
                  <c:ext xmlns:c16="http://schemas.microsoft.com/office/drawing/2014/chart" uri="{C3380CC4-5D6E-409C-BE32-E72D297353CC}">
                    <c16:uniqueId val="{00000012-7B12-47FD-BECB-54B2324B5679}"/>
                  </c:ext>
                </c:extLst>
              </c15:ser>
            </c15:filteredLineSeries>
          </c:ext>
        </c:extLst>
      </c:lineChart>
      <c:lineChart>
        <c:grouping val="standard"/>
        <c:varyColors val="0"/>
        <c:ser>
          <c:idx val="2"/>
          <c:order val="4"/>
          <c:tx>
            <c:strRef>
              <c:f>'Fund Balance Historical'!$B$22</c:f>
              <c:strCache>
                <c:ptCount val="1"/>
              </c:strCache>
            </c:strRef>
          </c:tx>
          <c:spPr>
            <a:ln w="28575" cap="rnd">
              <a:solidFill>
                <a:schemeClr val="bg1">
                  <a:alpha val="0"/>
                </a:schemeClr>
              </a:solidFill>
              <a:round/>
            </a:ln>
            <a:effectLst/>
          </c:spPr>
          <c:marker>
            <c:symbol val="none"/>
          </c:marker>
          <c:dLbls>
            <c:dLbl>
              <c:idx val="1"/>
              <c:layout>
                <c:manualLayout>
                  <c:x val="-2.4391635207104249E-2"/>
                  <c:y val="-7.139714458144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B12-47FD-BECB-54B2324B5679}"/>
                </c:ext>
              </c:extLst>
            </c:dLbl>
            <c:dLbl>
              <c:idx val="2"/>
              <c:layout>
                <c:manualLayout>
                  <c:x val="-2.4391635207104249E-2"/>
                  <c:y val="-6.69018160065554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B12-47FD-BECB-54B2324B5679}"/>
                </c:ext>
              </c:extLst>
            </c:dLbl>
            <c:dLbl>
              <c:idx val="3"/>
              <c:layout>
                <c:manualLayout>
                  <c:x val="-2.7364940585277768E-2"/>
                  <c:y val="-6.2406487431663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12-47FD-BECB-54B2324B5679}"/>
                </c:ext>
              </c:extLst>
            </c:dLbl>
            <c:dLbl>
              <c:idx val="4"/>
              <c:layout>
                <c:manualLayout>
                  <c:x val="-3.1764448717959186E-2"/>
                  <c:y val="-7.2656772340813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B12-47FD-BECB-54B2324B5679}"/>
                </c:ext>
              </c:extLst>
            </c:dLbl>
            <c:dLbl>
              <c:idx val="5"/>
              <c:layout>
                <c:manualLayout>
                  <c:x val="-3.0297946007065309E-2"/>
                  <c:y val="-8.4883082300876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B12-47FD-BECB-54B2324B5679}"/>
                </c:ext>
              </c:extLst>
            </c:dLbl>
            <c:dLbl>
              <c:idx val="6"/>
              <c:layout>
                <c:manualLayout>
                  <c:x val="-2.7418780123257953E-2"/>
                  <c:y val="-0.12498297221595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B12-47FD-BECB-54B2324B5679}"/>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'Fund Balance Historical'!$C$13:$I$13</c:f>
              <c:strCache>
                <c:ptCount val="7"/>
                <c:pt idx="0">
                  <c:v>FY19 Actual</c:v>
                </c:pt>
                <c:pt idx="1">
                  <c:v>FY20 Actual</c:v>
                </c:pt>
                <c:pt idx="2">
                  <c:v>FY21 Actual</c:v>
                </c:pt>
                <c:pt idx="3">
                  <c:v>FY22 Actual</c:v>
                </c:pt>
                <c:pt idx="4">
                  <c:v>FY23 Actual</c:v>
                </c:pt>
                <c:pt idx="5">
                  <c:v>FY24 Actual</c:v>
                </c:pt>
                <c:pt idx="6">
                  <c:v>FY25 Actual</c:v>
                </c:pt>
              </c:strCache>
            </c:strRef>
          </c:cat>
          <c:val>
            <c:numRef>
              <c:f>'Fund Balance Historical'!$C$20:$I$20</c:f>
              <c:numCache>
                <c:formatCode>0.0%</c:formatCode>
                <c:ptCount val="7"/>
                <c:pt idx="0">
                  <c:v>9.1007218049917044E-2</c:v>
                </c:pt>
                <c:pt idx="1">
                  <c:v>6.7227022884844237E-2</c:v>
                </c:pt>
                <c:pt idx="2">
                  <c:v>6.3621233076682104E-2</c:v>
                </c:pt>
                <c:pt idx="3">
                  <c:v>0.13509184981464281</c:v>
                </c:pt>
                <c:pt idx="4">
                  <c:v>0.17309150755465769</c:v>
                </c:pt>
                <c:pt idx="5">
                  <c:v>0.17410504529093809</c:v>
                </c:pt>
                <c:pt idx="6">
                  <c:v>0.20835987730242081</c:v>
                </c:pt>
              </c:numCache>
            </c:numRef>
          </c:val>
          <c:smooth val="0"/>
          <c:extLst>
            <c:ext xmlns:c16="http://schemas.microsoft.com/office/drawing/2014/chart" uri="{C3380CC4-5D6E-409C-BE32-E72D297353CC}">
              <c16:uniqueId val="{00000011-7B12-47FD-BECB-54B2324B5679}"/>
            </c:ext>
          </c:extLst>
        </c:ser>
        <c:dLbls>
          <c:showLegendKey val="0"/>
          <c:showVal val="0"/>
          <c:showCatName val="0"/>
          <c:showSerName val="0"/>
          <c:showPercent val="0"/>
          <c:showBubbleSize val="0"/>
        </c:dLbls>
        <c:marker val="1"/>
        <c:smooth val="0"/>
        <c:axId val="1578005856"/>
        <c:axId val="1578005376"/>
        <c:extLst>
          <c:ext xmlns:c15="http://schemas.microsoft.com/office/drawing/2012/chart" uri="{02D57815-91ED-43cb-92C2-25804820EDAC}">
            <c15:filteredLineSeries>
              <c15:ser>
                <c:idx val="5"/>
                <c:order val="5"/>
                <c:tx>
                  <c:strRef>
                    <c:extLst>
                      <c:ext uri="{02D57815-91ED-43cb-92C2-25804820EDAC}">
                        <c15:formulaRef>
                          <c15:sqref>'Fund Balance Historical'!$B$20</c15:sqref>
                        </c15:formulaRef>
                      </c:ext>
                    </c:extLst>
                    <c:strCache>
                      <c:ptCount val="1"/>
                      <c:pt idx="0">
                        <c:v>Total Reserves % of Revenues</c:v>
                      </c:pt>
                    </c:strCache>
                  </c:strRef>
                </c:tx>
                <c:spPr>
                  <a:ln w="25400" cap="rnd">
                    <a:noFill/>
                    <a:round/>
                  </a:ln>
                  <a:effectLst/>
                </c:spPr>
                <c:marker>
                  <c:symbol val="none"/>
                </c:marker>
                <c:cat>
                  <c:strRef>
                    <c:extLst>
                      <c:ext uri="{02D57815-91ED-43cb-92C2-25804820EDAC}">
                        <c15:formulaRef>
                          <c15:sqref>'Fund Balance Historical'!$C$13:$I$13</c15:sqref>
                        </c15:formulaRef>
                      </c:ext>
                    </c:extLst>
                    <c:strCache>
                      <c:ptCount val="7"/>
                      <c:pt idx="0">
                        <c:v>FY19 Actual</c:v>
                      </c:pt>
                      <c:pt idx="1">
                        <c:v>FY20 Actual</c:v>
                      </c:pt>
                      <c:pt idx="2">
                        <c:v>FY21 Actual</c:v>
                      </c:pt>
                      <c:pt idx="3">
                        <c:v>FY22 Actual</c:v>
                      </c:pt>
                      <c:pt idx="4">
                        <c:v>FY23 Actual</c:v>
                      </c:pt>
                      <c:pt idx="5">
                        <c:v>FY24 Actual</c:v>
                      </c:pt>
                      <c:pt idx="6">
                        <c:v>FY25 Actual</c:v>
                      </c:pt>
                    </c:strCache>
                  </c:strRef>
                </c:cat>
                <c:val>
                  <c:numRef>
                    <c:extLst>
                      <c:ext uri="{02D57815-91ED-43cb-92C2-25804820EDAC}">
                        <c15:formulaRef>
                          <c15:sqref>'Fund Balance Historical'!$C$20:$I$20</c15:sqref>
                        </c15:formulaRef>
                      </c:ext>
                    </c:extLst>
                    <c:numCache>
                      <c:formatCode>0.0%</c:formatCode>
                      <c:ptCount val="7"/>
                      <c:pt idx="0">
                        <c:v>9.1007218049917044E-2</c:v>
                      </c:pt>
                      <c:pt idx="1">
                        <c:v>6.7227022884844237E-2</c:v>
                      </c:pt>
                      <c:pt idx="2">
                        <c:v>6.3621233076682104E-2</c:v>
                      </c:pt>
                      <c:pt idx="3">
                        <c:v>0.13509184981464281</c:v>
                      </c:pt>
                      <c:pt idx="4">
                        <c:v>0.17309150755465769</c:v>
                      </c:pt>
                      <c:pt idx="5">
                        <c:v>0.17410504529093809</c:v>
                      </c:pt>
                      <c:pt idx="6">
                        <c:v>0.20835987730242081</c:v>
                      </c:pt>
                    </c:numCache>
                  </c:numRef>
                </c:val>
                <c:smooth val="0"/>
                <c:extLst>
                  <c:ext xmlns:c16="http://schemas.microsoft.com/office/drawing/2014/chart" uri="{C3380CC4-5D6E-409C-BE32-E72D297353CC}">
                    <c16:uniqueId val="{00000013-7B12-47FD-BECB-54B2324B5679}"/>
                  </c:ext>
                </c:extLst>
              </c15:ser>
            </c15:filteredLineSeries>
          </c:ext>
        </c:extLst>
      </c:lineChart>
      <c:catAx>
        <c:axId val="157846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78463136"/>
        <c:crosses val="autoZero"/>
        <c:auto val="1"/>
        <c:lblAlgn val="ctr"/>
        <c:lblOffset val="100"/>
        <c:noMultiLvlLbl val="0"/>
      </c:catAx>
      <c:valAx>
        <c:axId val="1578463136"/>
        <c:scaling>
          <c:orientation val="minMax"/>
          <c:max val="150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78462656"/>
        <c:crosses val="autoZero"/>
        <c:crossBetween val="between"/>
      </c:valAx>
      <c:valAx>
        <c:axId val="1578005376"/>
        <c:scaling>
          <c:orientation val="minMax"/>
          <c:max val="0.25"/>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78005856"/>
        <c:crosses val="max"/>
        <c:crossBetween val="between"/>
      </c:valAx>
      <c:catAx>
        <c:axId val="1578005856"/>
        <c:scaling>
          <c:orientation val="minMax"/>
        </c:scaling>
        <c:delete val="1"/>
        <c:axPos val="b"/>
        <c:numFmt formatCode="General" sourceLinked="1"/>
        <c:majorTickMark val="out"/>
        <c:minorTickMark val="none"/>
        <c:tickLblPos val="nextTo"/>
        <c:crossAx val="1578005376"/>
        <c:crosses val="autoZero"/>
        <c:auto val="1"/>
        <c:lblAlgn val="ctr"/>
        <c:lblOffset val="100"/>
        <c:noMultiLvlLbl val="0"/>
      </c:catAx>
      <c:spPr>
        <a:noFill/>
        <a:ln>
          <a:noFill/>
        </a:ln>
        <a:effectLst/>
      </c:spPr>
    </c:plotArea>
    <c:legend>
      <c:legendPos val="b"/>
      <c:layout>
        <c:manualLayout>
          <c:xMode val="edge"/>
          <c:yMode val="edge"/>
          <c:x val="0.29042585044743924"/>
          <c:y val="0.92027555407085593"/>
          <c:w val="0.49833933002073083"/>
          <c:h val="5.5271826009019552E-2"/>
        </c:manualLayout>
      </c:layout>
      <c:overlay val="0"/>
      <c:spPr>
        <a:noFill/>
        <a:ln>
          <a:noFill/>
        </a:ln>
        <a:effectLst/>
      </c:spPr>
      <c:txPr>
        <a:bodyPr rot="0" spcFirstLastPara="1" vertOverflow="ellipsis" vert="horz" wrap="square" anchor="ctr" anchorCtr="1"/>
        <a:lstStyle/>
        <a:p>
          <a:pPr algn="just">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'Debt Service'!$B$2</c:f>
              <c:strCache>
                <c:ptCount val="1"/>
                <c:pt idx="0">
                  <c:v>GO</c:v>
                </c:pt>
              </c:strCache>
            </c:strRef>
          </c:tx>
          <c:spPr>
            <a:solidFill>
              <a:schemeClr val="accent1"/>
            </a:solidFill>
            <a:ln>
              <a:noFill/>
            </a:ln>
            <a:effectLst/>
          </c:spPr>
          <c:invertIfNegative val="0"/>
          <c:cat>
            <c:numRef>
              <c:f>'Debt Service'!$A$3:$A$24</c:f>
              <c:numCache>
                <c:formatCode>General</c:formatCode>
                <c:ptCount val="22"/>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pt idx="19">
                  <c:v>2045</c:v>
                </c:pt>
                <c:pt idx="20">
                  <c:v>2046</c:v>
                </c:pt>
                <c:pt idx="21">
                  <c:v>2047</c:v>
                </c:pt>
              </c:numCache>
            </c:numRef>
          </c:cat>
          <c:val>
            <c:numRef>
              <c:f>'Debt Service'!$B$3:$B$24</c:f>
              <c:numCache>
                <c:formatCode>_(* #,##0_);_(* \(#,##0\);_(* "-"??_);_(@_)</c:formatCode>
                <c:ptCount val="22"/>
                <c:pt idx="0">
                  <c:v>192828546</c:v>
                </c:pt>
                <c:pt idx="1">
                  <c:v>211796924</c:v>
                </c:pt>
                <c:pt idx="2">
                  <c:v>212184108.43000001</c:v>
                </c:pt>
                <c:pt idx="3">
                  <c:v>181174220.81</c:v>
                </c:pt>
                <c:pt idx="4">
                  <c:v>192653753.81</c:v>
                </c:pt>
                <c:pt idx="5">
                  <c:v>193416424.82999998</c:v>
                </c:pt>
                <c:pt idx="6">
                  <c:v>193487774.22</c:v>
                </c:pt>
                <c:pt idx="7">
                  <c:v>157448956.54000002</c:v>
                </c:pt>
                <c:pt idx="8">
                  <c:v>143514927.39999998</c:v>
                </c:pt>
                <c:pt idx="9">
                  <c:v>129736491.78999999</c:v>
                </c:pt>
                <c:pt idx="10">
                  <c:v>129894417.45999999</c:v>
                </c:pt>
                <c:pt idx="11">
                  <c:v>115788179.3</c:v>
                </c:pt>
                <c:pt idx="12">
                  <c:v>115468004.75999999</c:v>
                </c:pt>
                <c:pt idx="13">
                  <c:v>96696265.75</c:v>
                </c:pt>
                <c:pt idx="14">
                  <c:v>62117662.5</c:v>
                </c:pt>
                <c:pt idx="15">
                  <c:v>62118662.5</c:v>
                </c:pt>
                <c:pt idx="16">
                  <c:v>62116862.5</c:v>
                </c:pt>
                <c:pt idx="17">
                  <c:v>31922937.5</c:v>
                </c:pt>
                <c:pt idx="18">
                  <c:v>31922681.25</c:v>
                </c:pt>
                <c:pt idx="19">
                  <c:v>31922781.25</c:v>
                </c:pt>
                <c:pt idx="20">
                  <c:v>31921506.25</c:v>
                </c:pt>
              </c:numCache>
            </c:numRef>
          </c:val>
          <c:extLst>
            <c:ext xmlns:c16="http://schemas.microsoft.com/office/drawing/2014/chart" uri="{C3380CC4-5D6E-409C-BE32-E72D297353CC}">
              <c16:uniqueId val="{00000000-C695-49D9-9979-1CEBC4C01308}"/>
            </c:ext>
          </c:extLst>
        </c:ser>
        <c:ser>
          <c:idx val="1"/>
          <c:order val="1"/>
          <c:tx>
            <c:strRef>
              <c:f>'Debt Service'!$C$2</c:f>
              <c:strCache>
                <c:ptCount val="1"/>
                <c:pt idx="0">
                  <c:v>Other GF Supported</c:v>
                </c:pt>
              </c:strCache>
            </c:strRef>
          </c:tx>
          <c:spPr>
            <a:solidFill>
              <a:schemeClr val="accent2"/>
            </a:solidFill>
            <a:ln>
              <a:noFill/>
            </a:ln>
            <a:effectLst/>
          </c:spPr>
          <c:invertIfNegative val="0"/>
          <c:cat>
            <c:numRef>
              <c:f>'Debt Service'!$A$3:$A$24</c:f>
              <c:numCache>
                <c:formatCode>General</c:formatCode>
                <c:ptCount val="22"/>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pt idx="19">
                  <c:v>2045</c:v>
                </c:pt>
                <c:pt idx="20">
                  <c:v>2046</c:v>
                </c:pt>
                <c:pt idx="21">
                  <c:v>2047</c:v>
                </c:pt>
              </c:numCache>
            </c:numRef>
          </c:cat>
          <c:val>
            <c:numRef>
              <c:f>'Debt Service'!$C$3:$C$24</c:f>
              <c:numCache>
                <c:formatCode>_(* #,##0_);_(* \(#,##0\);_(* "-"??_);_(@_)</c:formatCode>
                <c:ptCount val="22"/>
                <c:pt idx="0">
                  <c:v>295947272</c:v>
                </c:pt>
                <c:pt idx="1">
                  <c:v>329153281.17999995</c:v>
                </c:pt>
                <c:pt idx="2">
                  <c:v>332035921.875</c:v>
                </c:pt>
                <c:pt idx="3">
                  <c:v>369763261.85250002</c:v>
                </c:pt>
                <c:pt idx="4">
                  <c:v>178071502.49000001</c:v>
                </c:pt>
                <c:pt idx="5">
                  <c:v>178067773.86750001</c:v>
                </c:pt>
                <c:pt idx="6">
                  <c:v>136468190.56999999</c:v>
                </c:pt>
                <c:pt idx="7">
                  <c:v>136721799.41999999</c:v>
                </c:pt>
                <c:pt idx="8">
                  <c:v>151124815.38999999</c:v>
                </c:pt>
                <c:pt idx="9">
                  <c:v>165928922.66</c:v>
                </c:pt>
                <c:pt idx="10">
                  <c:v>128363560.66</c:v>
                </c:pt>
                <c:pt idx="11">
                  <c:v>128375625.05999999</c:v>
                </c:pt>
                <c:pt idx="12">
                  <c:v>128364237.72999999</c:v>
                </c:pt>
                <c:pt idx="13">
                  <c:v>114375743.13</c:v>
                </c:pt>
                <c:pt idx="14">
                  <c:v>104557864.05000001</c:v>
                </c:pt>
                <c:pt idx="15">
                  <c:v>104611708.09999999</c:v>
                </c:pt>
                <c:pt idx="16">
                  <c:v>86009747.25</c:v>
                </c:pt>
                <c:pt idx="17">
                  <c:v>90307431.799999997</c:v>
                </c:pt>
                <c:pt idx="18">
                  <c:v>90312556.799999997</c:v>
                </c:pt>
                <c:pt idx="19">
                  <c:v>63840418.399999999</c:v>
                </c:pt>
                <c:pt idx="20">
                  <c:v>59034352.5</c:v>
                </c:pt>
                <c:pt idx="21">
                  <c:v>15902875</c:v>
                </c:pt>
              </c:numCache>
            </c:numRef>
          </c:val>
          <c:extLst>
            <c:ext xmlns:c16="http://schemas.microsoft.com/office/drawing/2014/chart" uri="{C3380CC4-5D6E-409C-BE32-E72D297353CC}">
              <c16:uniqueId val="{00000001-C695-49D9-9979-1CEBC4C01308}"/>
            </c:ext>
          </c:extLst>
        </c:ser>
        <c:dLbls>
          <c:showLegendKey val="0"/>
          <c:showVal val="0"/>
          <c:showCatName val="0"/>
          <c:showSerName val="0"/>
          <c:showPercent val="0"/>
          <c:showBubbleSize val="0"/>
        </c:dLbls>
        <c:gapWidth val="150"/>
        <c:overlap val="100"/>
        <c:axId val="42914336"/>
        <c:axId val="42914816"/>
        <c:extLst>
          <c:ext xmlns:c15="http://schemas.microsoft.com/office/drawing/2012/chart" uri="{02D57815-91ED-43cb-92C2-25804820EDAC}">
            <c15:filteredBarSeries>
              <c15:ser>
                <c:idx val="3"/>
                <c:order val="2"/>
                <c:tx>
                  <c:v>NPI</c:v>
                </c:tx>
                <c:spPr>
                  <a:pattFill prst="dkDnDiag">
                    <a:fgClr>
                      <a:schemeClr val="accent6"/>
                    </a:fgClr>
                    <a:bgClr>
                      <a:schemeClr val="bg1"/>
                    </a:bgClr>
                  </a:pattFill>
                  <a:ln>
                    <a:noFill/>
                  </a:ln>
                  <a:effectLst/>
                </c:spPr>
                <c:invertIfNegative val="0"/>
                <c:val>
                  <c:numRef>
                    <c:extLst>
                      <c:ext uri="{02D57815-91ED-43cb-92C2-25804820EDAC}">
                        <c15:formulaRef>
                          <c15:sqref>'Debt Service'!$G$3:$G$24</c15:sqref>
                        </c15:formulaRef>
                      </c:ext>
                    </c:extLst>
                    <c:numCache>
                      <c:formatCode>_(* #,##0_);_(* \(#,##0\);_(* "-"??_);_(@_)</c:formatCode>
                      <c:ptCount val="22"/>
                      <c:pt idx="0">
                        <c:v>0</c:v>
                      </c:pt>
                      <c:pt idx="1">
                        <c:v>1811979.99</c:v>
                      </c:pt>
                      <c:pt idx="2">
                        <c:v>4286166.5</c:v>
                      </c:pt>
                      <c:pt idx="3">
                        <c:v>2571390.5</c:v>
                      </c:pt>
                      <c:pt idx="4">
                        <c:v>4284378</c:v>
                      </c:pt>
                      <c:pt idx="5">
                        <c:v>4282489.25</c:v>
                      </c:pt>
                      <c:pt idx="6">
                        <c:v>4284924.5</c:v>
                      </c:pt>
                      <c:pt idx="7">
                        <c:v>4281351</c:v>
                      </c:pt>
                      <c:pt idx="8">
                        <c:v>4281351</c:v>
                      </c:pt>
                      <c:pt idx="9">
                        <c:v>4284665.75</c:v>
                      </c:pt>
                      <c:pt idx="10">
                        <c:v>4281435.5</c:v>
                      </c:pt>
                      <c:pt idx="11">
                        <c:v>4286001.5</c:v>
                      </c:pt>
                      <c:pt idx="12">
                        <c:v>4282219.5</c:v>
                      </c:pt>
                      <c:pt idx="13">
                        <c:v>4284464</c:v>
                      </c:pt>
                      <c:pt idx="14">
                        <c:v>4281963.5</c:v>
                      </c:pt>
                      <c:pt idx="15">
                        <c:v>4283911.5</c:v>
                      </c:pt>
                      <c:pt idx="16">
                        <c:v>4285124.25</c:v>
                      </c:pt>
                      <c:pt idx="17">
                        <c:v>4280970</c:v>
                      </c:pt>
                      <c:pt idx="18">
                        <c:v>4281061</c:v>
                      </c:pt>
                      <c:pt idx="19">
                        <c:v>4284569</c:v>
                      </c:pt>
                      <c:pt idx="20">
                        <c:v>4285779</c:v>
                      </c:pt>
                      <c:pt idx="21">
                        <c:v>4284119</c:v>
                      </c:pt>
                    </c:numCache>
                  </c:numRef>
                </c:val>
                <c:extLst>
                  <c:ext xmlns:c16="http://schemas.microsoft.com/office/drawing/2014/chart" uri="{C3380CC4-5D6E-409C-BE32-E72D297353CC}">
                    <c16:uniqueId val="{00000002-C695-49D9-9979-1CEBC4C01308}"/>
                  </c:ext>
                </c:extLst>
              </c15:ser>
            </c15:filteredBarSeries>
            <c15:filteredBarSeries>
              <c15:ser>
                <c:idx val="2"/>
                <c:order val="3"/>
                <c:tx>
                  <c:v>GESA</c:v>
                </c:tx>
                <c:spPr>
                  <a:pattFill prst="dkDnDiag">
                    <a:fgClr>
                      <a:schemeClr val="accent5"/>
                    </a:fgClr>
                    <a:bgClr>
                      <a:schemeClr val="bg1"/>
                    </a:bgClr>
                  </a:pattFill>
                  <a:ln>
                    <a:noFill/>
                  </a:ln>
                  <a:effectLst/>
                </c:spPr>
                <c:invertIfNegative val="0"/>
                <c:cat>
                  <c:numRef>
                    <c:extLst xmlns:c15="http://schemas.microsoft.com/office/drawing/2012/chart">
                      <c:ext xmlns:c15="http://schemas.microsoft.com/office/drawing/2012/chart" uri="{02D57815-91ED-43cb-92C2-25804820EDAC}">
                        <c15:formulaRef>
                          <c15:sqref>'Debt Service'!$A$3:$A$24</c15:sqref>
                        </c15:formulaRef>
                      </c:ext>
                    </c:extLst>
                    <c:numCache>
                      <c:formatCode>General</c:formatCode>
                      <c:ptCount val="22"/>
                      <c:pt idx="0">
                        <c:v>2026</c:v>
                      </c:pt>
                      <c:pt idx="1">
                        <c:v>2027</c:v>
                      </c:pt>
                      <c:pt idx="2">
                        <c:v>2028</c:v>
                      </c:pt>
                      <c:pt idx="3">
                        <c:v>2029</c:v>
                      </c:pt>
                      <c:pt idx="4">
                        <c:v>2030</c:v>
                      </c:pt>
                      <c:pt idx="5">
                        <c:v>2031</c:v>
                      </c:pt>
                      <c:pt idx="6">
                        <c:v>2032</c:v>
                      </c:pt>
                      <c:pt idx="7">
                        <c:v>2033</c:v>
                      </c:pt>
                      <c:pt idx="8">
                        <c:v>2034</c:v>
                      </c:pt>
                      <c:pt idx="9">
                        <c:v>2035</c:v>
                      </c:pt>
                      <c:pt idx="10">
                        <c:v>2036</c:v>
                      </c:pt>
                      <c:pt idx="11">
                        <c:v>2037</c:v>
                      </c:pt>
                      <c:pt idx="12">
                        <c:v>2038</c:v>
                      </c:pt>
                      <c:pt idx="13">
                        <c:v>2039</c:v>
                      </c:pt>
                      <c:pt idx="14">
                        <c:v>2040</c:v>
                      </c:pt>
                      <c:pt idx="15">
                        <c:v>2041</c:v>
                      </c:pt>
                      <c:pt idx="16">
                        <c:v>2042</c:v>
                      </c:pt>
                      <c:pt idx="17">
                        <c:v>2043</c:v>
                      </c:pt>
                      <c:pt idx="18">
                        <c:v>2044</c:v>
                      </c:pt>
                      <c:pt idx="19">
                        <c:v>2045</c:v>
                      </c:pt>
                      <c:pt idx="20">
                        <c:v>2046</c:v>
                      </c:pt>
                      <c:pt idx="21">
                        <c:v>2047</c:v>
                      </c:pt>
                    </c:numCache>
                  </c:numRef>
                </c:cat>
                <c:val>
                  <c:numRef>
                    <c:extLst xmlns:c15="http://schemas.microsoft.com/office/drawing/2012/chart">
                      <c:ext xmlns:c15="http://schemas.microsoft.com/office/drawing/2012/chart" uri="{02D57815-91ED-43cb-92C2-25804820EDAC}">
                        <c15:formulaRef>
                          <c15:sqref>'Debt Service'!$H$3:$H$24</c15:sqref>
                        </c15:formulaRef>
                      </c:ext>
                    </c:extLst>
                    <c:numCache>
                      <c:formatCode>_(* #,##0_);_(* \(#,##0\);_(* "-"??_);_(@_)</c:formatCode>
                      <c:ptCount val="22"/>
                      <c:pt idx="0">
                        <c:v>0</c:v>
                      </c:pt>
                      <c:pt idx="1">
                        <c:v>2385000</c:v>
                      </c:pt>
                      <c:pt idx="2">
                        <c:v>2380450</c:v>
                      </c:pt>
                      <c:pt idx="3">
                        <c:v>2384100</c:v>
                      </c:pt>
                      <c:pt idx="4">
                        <c:v>2385500</c:v>
                      </c:pt>
                      <c:pt idx="5">
                        <c:v>2384650</c:v>
                      </c:pt>
                      <c:pt idx="6">
                        <c:v>2381550</c:v>
                      </c:pt>
                      <c:pt idx="7">
                        <c:v>2381200</c:v>
                      </c:pt>
                      <c:pt idx="8">
                        <c:v>2383375</c:v>
                      </c:pt>
                      <c:pt idx="9">
                        <c:v>2382850</c:v>
                      </c:pt>
                      <c:pt idx="10">
                        <c:v>2384625</c:v>
                      </c:pt>
                      <c:pt idx="11">
                        <c:v>2383475</c:v>
                      </c:pt>
                      <c:pt idx="12">
                        <c:v>2384400</c:v>
                      </c:pt>
                      <c:pt idx="13">
                        <c:v>2382175</c:v>
                      </c:pt>
                      <c:pt idx="14">
                        <c:v>2381800</c:v>
                      </c:pt>
                      <c:pt idx="15">
                        <c:v>2383050</c:v>
                      </c:pt>
                      <c:pt idx="16">
                        <c:v>2380700</c:v>
                      </c:pt>
                      <c:pt idx="17">
                        <c:v>2384750</c:v>
                      </c:pt>
                      <c:pt idx="18">
                        <c:v>2384750</c:v>
                      </c:pt>
                      <c:pt idx="19">
                        <c:v>2380700</c:v>
                      </c:pt>
                      <c:pt idx="20">
                        <c:v>2382600</c:v>
                      </c:pt>
                      <c:pt idx="21">
                        <c:v>0</c:v>
                      </c:pt>
                    </c:numCache>
                  </c:numRef>
                </c:val>
                <c:extLst xmlns:c15="http://schemas.microsoft.com/office/drawing/2012/chart">
                  <c:ext xmlns:c16="http://schemas.microsoft.com/office/drawing/2014/chart" uri="{C3380CC4-5D6E-409C-BE32-E72D297353CC}">
                    <c16:uniqueId val="{00000003-C695-49D9-9979-1CEBC4C01308}"/>
                  </c:ext>
                </c:extLst>
              </c15:ser>
            </c15:filteredBarSeries>
          </c:ext>
        </c:extLst>
      </c:barChart>
      <c:catAx>
        <c:axId val="4291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914816"/>
        <c:crosses val="autoZero"/>
        <c:auto val="1"/>
        <c:lblAlgn val="ctr"/>
        <c:lblOffset val="100"/>
        <c:noMultiLvlLbl val="0"/>
      </c:catAx>
      <c:valAx>
        <c:axId val="429148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914336"/>
        <c:crosses val="autoZero"/>
        <c:crossBetween val="between"/>
        <c:dispUnits>
          <c:builtInUnit val="millions"/>
          <c:dispUnitsLbl>
            <c:layout>
              <c:manualLayout>
                <c:xMode val="edge"/>
                <c:yMode val="edge"/>
                <c:x val="8.0054532895668263E-3"/>
                <c:y val="0.40154264365850828"/>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60229" cy="367143"/>
          </a:xfrm>
          <a:prstGeom prst="rect">
            <a:avLst/>
          </a:prstGeom>
        </p:spPr>
        <p:txBody>
          <a:bodyPr vert="horz" lIns="95549" tIns="47774" rIns="95549" bIns="47774" rtlCol="0"/>
          <a:lstStyle>
            <a:lvl1pPr algn="l">
              <a:defRPr sz="1200"/>
            </a:lvl1pPr>
          </a:lstStyle>
          <a:p>
            <a:endParaRPr lang="en-US"/>
          </a:p>
        </p:txBody>
      </p:sp>
      <p:sp>
        <p:nvSpPr>
          <p:cNvPr id="3" name="Date Placeholder 2"/>
          <p:cNvSpPr>
            <a:spLocks noGrp="1"/>
          </p:cNvSpPr>
          <p:nvPr>
            <p:ph type="dt" sz="quarter" idx="1"/>
          </p:nvPr>
        </p:nvSpPr>
        <p:spPr>
          <a:xfrm>
            <a:off x="5438780" y="1"/>
            <a:ext cx="4160229" cy="367143"/>
          </a:xfrm>
          <a:prstGeom prst="rect">
            <a:avLst/>
          </a:prstGeom>
        </p:spPr>
        <p:txBody>
          <a:bodyPr vert="horz" lIns="95549" tIns="47774" rIns="95549" bIns="47774" rtlCol="0"/>
          <a:lstStyle>
            <a:lvl1pPr algn="r">
              <a:defRPr sz="1200"/>
            </a:lvl1pPr>
          </a:lstStyle>
          <a:p>
            <a:fld id="{87466746-A5E6-4F31-9607-FD03C1BC6AC9}" type="datetimeFigureOut">
              <a:rPr lang="en-US" smtClean="0"/>
              <a:pPr/>
              <a:t>5/11/2026</a:t>
            </a:fld>
            <a:endParaRPr lang="en-US"/>
          </a:p>
        </p:txBody>
      </p:sp>
      <p:sp>
        <p:nvSpPr>
          <p:cNvPr id="4" name="Footer Placeholder 3"/>
          <p:cNvSpPr>
            <a:spLocks noGrp="1"/>
          </p:cNvSpPr>
          <p:nvPr>
            <p:ph type="ftr" sz="quarter" idx="2"/>
          </p:nvPr>
        </p:nvSpPr>
        <p:spPr>
          <a:xfrm>
            <a:off x="1" y="6948058"/>
            <a:ext cx="4160229" cy="367143"/>
          </a:xfrm>
          <a:prstGeom prst="rect">
            <a:avLst/>
          </a:prstGeom>
        </p:spPr>
        <p:txBody>
          <a:bodyPr vert="horz" lIns="95549" tIns="47774" rIns="95549" bIns="47774" rtlCol="0" anchor="b"/>
          <a:lstStyle>
            <a:lvl1pPr algn="l">
              <a:defRPr sz="1200"/>
            </a:lvl1pPr>
          </a:lstStyle>
          <a:p>
            <a:endParaRPr lang="en-US"/>
          </a:p>
        </p:txBody>
      </p:sp>
      <p:sp>
        <p:nvSpPr>
          <p:cNvPr id="5" name="Slide Number Placeholder 4"/>
          <p:cNvSpPr>
            <a:spLocks noGrp="1"/>
          </p:cNvSpPr>
          <p:nvPr>
            <p:ph type="sldNum" sz="quarter" idx="3"/>
          </p:nvPr>
        </p:nvSpPr>
        <p:spPr>
          <a:xfrm>
            <a:off x="5438780" y="6948058"/>
            <a:ext cx="4160229" cy="367143"/>
          </a:xfrm>
          <a:prstGeom prst="rect">
            <a:avLst/>
          </a:prstGeom>
        </p:spPr>
        <p:txBody>
          <a:bodyPr vert="horz" lIns="95549" tIns="47774" rIns="95549" bIns="47774" rtlCol="0" anchor="b"/>
          <a:lstStyle>
            <a:lvl1pPr algn="r">
              <a:defRPr sz="1200"/>
            </a:lvl1pPr>
          </a:lstStyle>
          <a:p>
            <a:fld id="{ED59386E-72E5-4691-8B0C-C98FC973E2CD}" type="slidenum">
              <a:rPr lang="en-US" smtClean="0"/>
              <a:pPr/>
              <a:t>‹#›</a:t>
            </a:fld>
            <a:endParaRPr lang="en-US"/>
          </a:p>
        </p:txBody>
      </p:sp>
    </p:spTree>
    <p:extLst>
      <p:ext uri="{BB962C8B-B14F-4D97-AF65-F5344CB8AC3E}">
        <p14:creationId xmlns:p14="http://schemas.microsoft.com/office/powerpoint/2010/main" val="642110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160520" cy="367031"/>
          </a:xfrm>
          <a:prstGeom prst="rect">
            <a:avLst/>
          </a:prstGeom>
        </p:spPr>
        <p:txBody>
          <a:bodyPr vert="horz" lIns="96646" tIns="48324" rIns="96646" bIns="48324" rtlCol="0"/>
          <a:lstStyle>
            <a:lvl1pPr algn="l">
              <a:defRPr sz="1200"/>
            </a:lvl1pPr>
          </a:lstStyle>
          <a:p>
            <a:endParaRPr lang="en-US"/>
          </a:p>
        </p:txBody>
      </p:sp>
      <p:sp>
        <p:nvSpPr>
          <p:cNvPr id="3" name="Date Placeholder 2"/>
          <p:cNvSpPr>
            <a:spLocks noGrp="1"/>
          </p:cNvSpPr>
          <p:nvPr>
            <p:ph type="dt" idx="1"/>
          </p:nvPr>
        </p:nvSpPr>
        <p:spPr>
          <a:xfrm>
            <a:off x="5438462" y="1"/>
            <a:ext cx="4160520" cy="367031"/>
          </a:xfrm>
          <a:prstGeom prst="rect">
            <a:avLst/>
          </a:prstGeom>
        </p:spPr>
        <p:txBody>
          <a:bodyPr vert="horz" lIns="96646" tIns="48324" rIns="96646" bIns="48324" rtlCol="0"/>
          <a:lstStyle>
            <a:lvl1pPr algn="r">
              <a:defRPr sz="1200"/>
            </a:lvl1pPr>
          </a:lstStyle>
          <a:p>
            <a:fld id="{D0172859-63A3-40DD-9EB2-5ED2B13BAB88}" type="datetimeFigureOut">
              <a:rPr lang="en-US" smtClean="0"/>
              <a:pPr/>
              <a:t>5/11/2026</a:t>
            </a:fld>
            <a:endParaRPr lang="en-US"/>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46" tIns="48324" rIns="96646" bIns="48324" rtlCol="0" anchor="ctr"/>
          <a:lstStyle/>
          <a:p>
            <a:endParaRPr lang="en-US"/>
          </a:p>
        </p:txBody>
      </p:sp>
      <p:sp>
        <p:nvSpPr>
          <p:cNvPr id="5" name="Notes Placeholder 4"/>
          <p:cNvSpPr>
            <a:spLocks noGrp="1"/>
          </p:cNvSpPr>
          <p:nvPr>
            <p:ph type="body" sz="quarter" idx="3"/>
          </p:nvPr>
        </p:nvSpPr>
        <p:spPr>
          <a:xfrm>
            <a:off x="960121" y="3520440"/>
            <a:ext cx="7680960" cy="2880360"/>
          </a:xfrm>
          <a:prstGeom prst="rect">
            <a:avLst/>
          </a:prstGeom>
        </p:spPr>
        <p:txBody>
          <a:bodyPr vert="horz" lIns="96646" tIns="48324" rIns="96646"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948172"/>
            <a:ext cx="4160520" cy="367030"/>
          </a:xfrm>
          <a:prstGeom prst="rect">
            <a:avLst/>
          </a:prstGeom>
        </p:spPr>
        <p:txBody>
          <a:bodyPr vert="horz" lIns="96646" tIns="48324" rIns="96646"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5438462" y="6948172"/>
            <a:ext cx="4160520" cy="367030"/>
          </a:xfrm>
          <a:prstGeom prst="rect">
            <a:avLst/>
          </a:prstGeom>
        </p:spPr>
        <p:txBody>
          <a:bodyPr vert="horz" lIns="96646" tIns="48324" rIns="96646" bIns="48324" rtlCol="0" anchor="b"/>
          <a:lstStyle>
            <a:lvl1pPr algn="r">
              <a:defRPr sz="1200"/>
            </a:lvl1pPr>
          </a:lstStyle>
          <a:p>
            <a:fld id="{436C7FC6-A4DC-4F7E-A199-B30E132195A4}" type="slidenum">
              <a:rPr lang="en-US" smtClean="0"/>
              <a:pPr/>
              <a:t>‹#›</a:t>
            </a:fld>
            <a:endParaRPr lang="en-US"/>
          </a:p>
        </p:txBody>
      </p:sp>
    </p:spTree>
    <p:extLst>
      <p:ext uri="{BB962C8B-B14F-4D97-AF65-F5344CB8AC3E}">
        <p14:creationId xmlns:p14="http://schemas.microsoft.com/office/powerpoint/2010/main" val="292304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960120" y="3474721"/>
            <a:ext cx="7680960" cy="3291840"/>
          </a:xfrm>
          <a:prstGeom prst="rect">
            <a:avLst/>
          </a:prstGeom>
        </p:spPr>
        <p:txBody>
          <a:bodyPr spcFirstLastPara="1" wrap="square" lIns="112876" tIns="112876" rIns="112876" bIns="112876" anchor="t" anchorCtr="0">
            <a:noAutofit/>
          </a:bodyPr>
          <a:lstStyle/>
          <a:p>
            <a:pPr marL="195999" defTabSz="1128950">
              <a:defRPr/>
            </a:pPr>
            <a:endParaRPr lang="en-US" sz="1200" kern="1200" dirty="0">
              <a:solidFill>
                <a:schemeClr val="tx1"/>
              </a:solidFill>
            </a:endParaRPr>
          </a:p>
        </p:txBody>
      </p:sp>
      <p:sp>
        <p:nvSpPr>
          <p:cNvPr id="299" name="Google Shape;299;p14:notes"/>
          <p:cNvSpPr>
            <a:spLocks noGrp="1" noRot="1" noChangeAspect="1"/>
          </p:cNvSpPr>
          <p:nvPr>
            <p:ph type="sldImg" idx="2"/>
          </p:nvPr>
        </p:nvSpPr>
        <p:spPr>
          <a:xfrm>
            <a:off x="2971800" y="547688"/>
            <a:ext cx="3659188"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97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6C7FC6-A4DC-4F7E-A199-B30E132195A4}" type="slidenum">
              <a:rPr lang="en-US" smtClean="0"/>
              <a:pPr/>
              <a:t>10</a:t>
            </a:fld>
            <a:endParaRPr lang="en-US"/>
          </a:p>
        </p:txBody>
      </p:sp>
    </p:spTree>
    <p:extLst>
      <p:ext uri="{BB962C8B-B14F-4D97-AF65-F5344CB8AC3E}">
        <p14:creationId xmlns:p14="http://schemas.microsoft.com/office/powerpoint/2010/main" val="38835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334">
              <a:spcBef>
                <a:spcPct val="0"/>
              </a:spcBef>
              <a:defRPr/>
            </a:pPr>
            <a:endParaRPr lang="en-US" b="1">
              <a:solidFill>
                <a:schemeClr val="bg1"/>
              </a:solidFill>
            </a:endParaRPr>
          </a:p>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90">
              <a:spcBef>
                <a:spcPct val="30000"/>
              </a:spcBef>
              <a:defRPr sz="1200">
                <a:solidFill>
                  <a:schemeClr val="tx1"/>
                </a:solidFill>
                <a:latin typeface="Calibri" pitchFamily="34" charset="0"/>
              </a:defRPr>
            </a:lvl1pPr>
            <a:lvl2pPr marL="783258" indent="-300220" defTabSz="979490">
              <a:spcBef>
                <a:spcPct val="30000"/>
              </a:spcBef>
              <a:defRPr sz="1200">
                <a:solidFill>
                  <a:schemeClr val="tx1"/>
                </a:solidFill>
                <a:latin typeface="Calibri" pitchFamily="34" charset="0"/>
              </a:defRPr>
            </a:lvl2pPr>
            <a:lvl3pPr marL="1205914" indent="-239841" defTabSz="979490">
              <a:spcBef>
                <a:spcPct val="30000"/>
              </a:spcBef>
              <a:defRPr sz="1200">
                <a:solidFill>
                  <a:schemeClr val="tx1"/>
                </a:solidFill>
                <a:latin typeface="Calibri" pitchFamily="34" charset="0"/>
              </a:defRPr>
            </a:lvl3pPr>
            <a:lvl4pPr marL="1688950" indent="-239841" defTabSz="979490">
              <a:spcBef>
                <a:spcPct val="30000"/>
              </a:spcBef>
              <a:defRPr sz="1200">
                <a:solidFill>
                  <a:schemeClr val="tx1"/>
                </a:solidFill>
                <a:latin typeface="Calibri" pitchFamily="34" charset="0"/>
              </a:defRPr>
            </a:lvl4pPr>
            <a:lvl5pPr marL="2171989" indent="-239841" defTabSz="979490">
              <a:spcBef>
                <a:spcPct val="30000"/>
              </a:spcBef>
              <a:defRPr sz="1200">
                <a:solidFill>
                  <a:schemeClr val="tx1"/>
                </a:solidFill>
                <a:latin typeface="Calibri" pitchFamily="34" charset="0"/>
              </a:defRPr>
            </a:lvl5pPr>
            <a:lvl6pPr marL="2655023" indent="-239841" defTabSz="979490" eaLnBrk="0" fontAlgn="base" hangingPunct="0">
              <a:spcBef>
                <a:spcPct val="30000"/>
              </a:spcBef>
              <a:spcAft>
                <a:spcPct val="0"/>
              </a:spcAft>
              <a:defRPr sz="1200">
                <a:solidFill>
                  <a:schemeClr val="tx1"/>
                </a:solidFill>
                <a:latin typeface="Calibri" pitchFamily="34" charset="0"/>
              </a:defRPr>
            </a:lvl6pPr>
            <a:lvl7pPr marL="3138059" indent="-239841" defTabSz="979490" eaLnBrk="0" fontAlgn="base" hangingPunct="0">
              <a:spcBef>
                <a:spcPct val="30000"/>
              </a:spcBef>
              <a:spcAft>
                <a:spcPct val="0"/>
              </a:spcAft>
              <a:defRPr sz="1200">
                <a:solidFill>
                  <a:schemeClr val="tx1"/>
                </a:solidFill>
                <a:latin typeface="Calibri" pitchFamily="34" charset="0"/>
              </a:defRPr>
            </a:lvl7pPr>
            <a:lvl8pPr marL="3621096" indent="-239841" defTabSz="979490" eaLnBrk="0" fontAlgn="base" hangingPunct="0">
              <a:spcBef>
                <a:spcPct val="30000"/>
              </a:spcBef>
              <a:spcAft>
                <a:spcPct val="0"/>
              </a:spcAft>
              <a:defRPr sz="1200">
                <a:solidFill>
                  <a:schemeClr val="tx1"/>
                </a:solidFill>
                <a:latin typeface="Calibri" pitchFamily="34" charset="0"/>
              </a:defRPr>
            </a:lvl8pPr>
            <a:lvl9pPr marL="4104131" indent="-239841" defTabSz="97949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E5763E9F-DE2B-4C1E-8B5B-49AA07E7B111}" type="slidenum">
              <a:rPr lang="en-US" altLang="en-US">
                <a:solidFill>
                  <a:srgbClr val="FFFFFF"/>
                </a:solidFill>
              </a:rPr>
              <a:pPr>
                <a:spcBef>
                  <a:spcPct val="0"/>
                </a:spcBef>
                <a:defRPr/>
              </a:pPr>
              <a:t>14</a:t>
            </a:fld>
            <a:endParaRPr lang="en-US" altLang="en-US">
              <a:solidFill>
                <a:srgbClr val="FFFFFF"/>
              </a:solidFill>
            </a:endParaRPr>
          </a:p>
        </p:txBody>
      </p:sp>
    </p:spTree>
    <p:extLst>
      <p:ext uri="{BB962C8B-B14F-4D97-AF65-F5344CB8AC3E}">
        <p14:creationId xmlns:p14="http://schemas.microsoft.com/office/powerpoint/2010/main" val="47637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228" y="2001838"/>
            <a:ext cx="7691403" cy="997196"/>
          </a:xfrm>
          <a:noFill/>
        </p:spPr>
        <p:txBody>
          <a:bodyPr wrap="square" anchor="t" anchorCtr="0">
            <a:spAutoFit/>
          </a:bodyPr>
          <a:lstStyle>
            <a:lvl1pPr algn="l">
              <a:defRPr sz="3600" baseline="0">
                <a:solidFill>
                  <a:schemeClr val="tx1"/>
                </a:solidFill>
                <a:latin typeface="Arial" charset="0"/>
                <a:ea typeface="Arial" charset="0"/>
                <a:cs typeface="Arial" charset="0"/>
              </a:defRPr>
            </a:lvl1pPr>
          </a:lstStyle>
          <a:p>
            <a:r>
              <a:rPr lang="en-US"/>
              <a:t>Click to edit Title. Adjust from 36 – 40 pt. font. Two lines maximum.</a:t>
            </a:r>
          </a:p>
        </p:txBody>
      </p:sp>
      <p:sp>
        <p:nvSpPr>
          <p:cNvPr id="3" name="Subtitle 2"/>
          <p:cNvSpPr>
            <a:spLocks noGrp="1"/>
          </p:cNvSpPr>
          <p:nvPr>
            <p:ph type="subTitle" idx="1" hasCustomPrompt="1"/>
          </p:nvPr>
        </p:nvSpPr>
        <p:spPr>
          <a:xfrm>
            <a:off x="578707" y="3244334"/>
            <a:ext cx="7693923" cy="406265"/>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Content Placeholder 6"/>
          <p:cNvSpPr>
            <a:spLocks noGrp="1"/>
          </p:cNvSpPr>
          <p:nvPr>
            <p:ph sz="quarter" idx="15" hasCustomPrompt="1"/>
          </p:nvPr>
        </p:nvSpPr>
        <p:spPr>
          <a:xfrm>
            <a:off x="578707" y="4956057"/>
            <a:ext cx="5929312" cy="274320"/>
          </a:xfrm>
        </p:spPr>
        <p:txBody>
          <a:bodyPr>
            <a:noAutofit/>
          </a:bodyPr>
          <a:lstStyle>
            <a:lvl1pPr marL="0" indent="0">
              <a:spcBef>
                <a:spcPts val="1200"/>
              </a:spcBef>
              <a:buFontTx/>
              <a:buNone/>
              <a:defRPr sz="1400" b="1" baseline="0"/>
            </a:lvl1pPr>
          </a:lstStyle>
          <a:p>
            <a:pPr lvl="0"/>
            <a:r>
              <a:rPr lang="en-US"/>
              <a:t>Click to add Presenters Name, Name &amp; Name</a:t>
            </a:r>
          </a:p>
        </p:txBody>
      </p:sp>
      <p:sp>
        <p:nvSpPr>
          <p:cNvPr id="14" name="Content Placeholder 6"/>
          <p:cNvSpPr>
            <a:spLocks noGrp="1"/>
          </p:cNvSpPr>
          <p:nvPr>
            <p:ph sz="quarter" idx="16" hasCustomPrompt="1"/>
          </p:nvPr>
        </p:nvSpPr>
        <p:spPr>
          <a:xfrm>
            <a:off x="578707" y="4689955"/>
            <a:ext cx="5929312" cy="274320"/>
          </a:xfrm>
        </p:spPr>
        <p:txBody>
          <a:bodyPr>
            <a:noAutofit/>
          </a:bodyPr>
          <a:lstStyle>
            <a:lvl1pPr marL="0" indent="0">
              <a:spcBef>
                <a:spcPts val="1200"/>
              </a:spcBef>
              <a:buFontTx/>
              <a:buNone/>
              <a:defRPr sz="1400" b="1" baseline="0"/>
            </a:lvl1pPr>
          </a:lstStyle>
          <a:p>
            <a:pPr lvl="0"/>
            <a:r>
              <a:rPr lang="en-US"/>
              <a:t>Click to add “Presented By:”</a:t>
            </a:r>
          </a:p>
        </p:txBody>
      </p:sp>
      <p:sp>
        <p:nvSpPr>
          <p:cNvPr id="15" name="Content Placeholder 6"/>
          <p:cNvSpPr>
            <a:spLocks noGrp="1"/>
          </p:cNvSpPr>
          <p:nvPr>
            <p:ph sz="quarter" idx="17" hasCustomPrompt="1"/>
          </p:nvPr>
        </p:nvSpPr>
        <p:spPr>
          <a:xfrm>
            <a:off x="578707" y="5555495"/>
            <a:ext cx="3150611" cy="320040"/>
          </a:xfrm>
        </p:spPr>
        <p:txBody>
          <a:bodyPr>
            <a:noAutofit/>
          </a:bodyPr>
          <a:lstStyle>
            <a:lvl1pPr marL="0" indent="0">
              <a:spcBef>
                <a:spcPts val="1200"/>
              </a:spcBef>
              <a:buFontTx/>
              <a:buNone/>
              <a:defRPr sz="1400" b="0" baseline="0"/>
            </a:lvl1pPr>
          </a:lstStyle>
          <a:p>
            <a:pPr lvl="0"/>
            <a:r>
              <a:rPr lang="en-US"/>
              <a:t>Click to add Date</a:t>
            </a:r>
          </a:p>
        </p:txBody>
      </p:sp>
    </p:spTree>
    <p:extLst>
      <p:ext uri="{BB962C8B-B14F-4D97-AF65-F5344CB8AC3E}">
        <p14:creationId xmlns:p14="http://schemas.microsoft.com/office/powerpoint/2010/main" val="106932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amp; 2 Charts">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88"/>
            <a:ext cx="8243187" cy="241799"/>
          </a:xfrm>
        </p:spPr>
        <p:txBody>
          <a:bodyPr/>
          <a:lstStyle/>
          <a:p>
            <a:r>
              <a:rPr lang="en-US"/>
              <a:t>Click to edit Master title style</a:t>
            </a:r>
          </a:p>
        </p:txBody>
      </p:sp>
      <p:sp>
        <p:nvSpPr>
          <p:cNvPr id="15" name="Chart Placeholder 14"/>
          <p:cNvSpPr>
            <a:spLocks noGrp="1"/>
          </p:cNvSpPr>
          <p:nvPr>
            <p:ph type="chart" sz="quarter" idx="12"/>
          </p:nvPr>
        </p:nvSpPr>
        <p:spPr>
          <a:xfrm>
            <a:off x="450850" y="2905545"/>
            <a:ext cx="4013574" cy="3090672"/>
          </a:xfrm>
        </p:spPr>
        <p:txBody>
          <a:bodyPr/>
          <a:lstStyle/>
          <a:p>
            <a:r>
              <a:rPr lang="en-US"/>
              <a:t>Click icon to add chart</a:t>
            </a:r>
          </a:p>
        </p:txBody>
      </p:sp>
      <p:sp>
        <p:nvSpPr>
          <p:cNvPr id="6" name="Text Placeholder 2"/>
          <p:cNvSpPr>
            <a:spLocks noGrp="1"/>
          </p:cNvSpPr>
          <p:nvPr>
            <p:ph idx="1" hasCustomPrompt="1"/>
          </p:nvPr>
        </p:nvSpPr>
        <p:spPr>
          <a:xfrm>
            <a:off x="451485" y="1554480"/>
            <a:ext cx="8229111" cy="560153"/>
          </a:xfrm>
          <a:prstGeom prst="rect">
            <a:avLst/>
          </a:prstGeom>
        </p:spPr>
        <p:txBody>
          <a:bodyPr vert="horz" wrap="square" lIns="0" tIns="0" rIns="0" bIns="0" rtlCol="0">
            <a:spAutoFit/>
          </a:bodyPr>
          <a:lstStyle/>
          <a:p>
            <a:pPr lvl="0"/>
            <a:r>
              <a:rPr lang="en-US"/>
              <a:t>Click to edit Master text</a:t>
            </a:r>
          </a:p>
          <a:p>
            <a:pPr lvl="1"/>
            <a:r>
              <a:rPr lang="en-US"/>
              <a:t>Second level</a:t>
            </a:r>
          </a:p>
        </p:txBody>
      </p:sp>
      <p:sp>
        <p:nvSpPr>
          <p:cNvPr id="8" name="Chart Placeholder 14"/>
          <p:cNvSpPr>
            <a:spLocks noGrp="1"/>
          </p:cNvSpPr>
          <p:nvPr>
            <p:ph type="chart" sz="quarter" idx="14"/>
          </p:nvPr>
        </p:nvSpPr>
        <p:spPr>
          <a:xfrm>
            <a:off x="4659581" y="2905545"/>
            <a:ext cx="4013574" cy="3090672"/>
          </a:xfrm>
        </p:spPr>
        <p:txBody>
          <a:bodyPr/>
          <a:lstStyle/>
          <a:p>
            <a:r>
              <a:rPr lang="en-US"/>
              <a:t>Click icon to add chart</a:t>
            </a:r>
          </a:p>
        </p:txBody>
      </p:sp>
      <p:sp>
        <p:nvSpPr>
          <p:cNvPr id="10"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a:t>Click to insert source</a:t>
            </a:r>
          </a:p>
        </p:txBody>
      </p:sp>
    </p:spTree>
    <p:extLst>
      <p:ext uri="{BB962C8B-B14F-4D97-AF65-F5344CB8AC3E}">
        <p14:creationId xmlns:p14="http://schemas.microsoft.com/office/powerpoint/2010/main" val="41405985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s">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88"/>
            <a:ext cx="8243187" cy="241799"/>
          </a:xfrm>
        </p:spPr>
        <p:txBody>
          <a:bodyPr/>
          <a:lstStyle/>
          <a:p>
            <a:r>
              <a:rPr lang="en-US"/>
              <a:t>Click to edit Master title style</a:t>
            </a:r>
          </a:p>
        </p:txBody>
      </p:sp>
      <p:sp>
        <p:nvSpPr>
          <p:cNvPr id="6" name="Text Placeholder 2"/>
          <p:cNvSpPr>
            <a:spLocks noGrp="1"/>
          </p:cNvSpPr>
          <p:nvPr>
            <p:ph idx="1"/>
          </p:nvPr>
        </p:nvSpPr>
        <p:spPr>
          <a:xfrm>
            <a:off x="451485" y="1554479"/>
            <a:ext cx="4059936" cy="2176272"/>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a:t>Click to insert source</a:t>
            </a:r>
          </a:p>
        </p:txBody>
      </p:sp>
      <p:sp>
        <p:nvSpPr>
          <p:cNvPr id="7" name="Text Placeholder 2"/>
          <p:cNvSpPr>
            <a:spLocks noGrp="1"/>
          </p:cNvSpPr>
          <p:nvPr>
            <p:ph idx="14"/>
          </p:nvPr>
        </p:nvSpPr>
        <p:spPr>
          <a:xfrm>
            <a:off x="453278" y="3826142"/>
            <a:ext cx="4059936" cy="2176272"/>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9" name="Text Placeholder 2"/>
          <p:cNvSpPr>
            <a:spLocks noGrp="1"/>
          </p:cNvSpPr>
          <p:nvPr>
            <p:ph idx="15"/>
          </p:nvPr>
        </p:nvSpPr>
        <p:spPr>
          <a:xfrm>
            <a:off x="4616486" y="1556271"/>
            <a:ext cx="4059936" cy="2176272"/>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10" name="Text Placeholder 2"/>
          <p:cNvSpPr>
            <a:spLocks noGrp="1"/>
          </p:cNvSpPr>
          <p:nvPr>
            <p:ph idx="16"/>
          </p:nvPr>
        </p:nvSpPr>
        <p:spPr>
          <a:xfrm>
            <a:off x="4618279" y="3827934"/>
            <a:ext cx="4059936" cy="2176272"/>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714575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amp; 3 Add Ons">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88"/>
            <a:ext cx="8243187" cy="241799"/>
          </a:xfrm>
        </p:spPr>
        <p:txBody>
          <a:bodyPr/>
          <a:lstStyle/>
          <a:p>
            <a:r>
              <a:rPr lang="en-US"/>
              <a:t>Click to edit Master title style</a:t>
            </a:r>
          </a:p>
        </p:txBody>
      </p:sp>
      <p:sp>
        <p:nvSpPr>
          <p:cNvPr id="6" name="Text Placeholder 2"/>
          <p:cNvSpPr>
            <a:spLocks noGrp="1"/>
          </p:cNvSpPr>
          <p:nvPr>
            <p:ph idx="1" hasCustomPrompt="1"/>
          </p:nvPr>
        </p:nvSpPr>
        <p:spPr>
          <a:xfrm>
            <a:off x="451485" y="1554479"/>
            <a:ext cx="8229111" cy="560153"/>
          </a:xfrm>
          <a:prstGeom prst="rect">
            <a:avLst/>
          </a:prstGeom>
        </p:spPr>
        <p:txBody>
          <a:bodyPr vert="horz" wrap="square" lIns="0" tIns="0" rIns="0" bIns="0" rtlCol="0">
            <a:spAutoFit/>
          </a:bodyPr>
          <a:lstStyle/>
          <a:p>
            <a:pPr lvl="0"/>
            <a:r>
              <a:rPr lang="en-US"/>
              <a:t>Click to edit Master text</a:t>
            </a:r>
          </a:p>
          <a:p>
            <a:pPr lvl="1"/>
            <a:r>
              <a:rPr lang="en-US"/>
              <a:t>Second level</a:t>
            </a:r>
          </a:p>
        </p:txBody>
      </p:sp>
      <p:sp>
        <p:nvSpPr>
          <p:cNvPr id="4" name="Content Placeholder 3"/>
          <p:cNvSpPr>
            <a:spLocks noGrp="1"/>
          </p:cNvSpPr>
          <p:nvPr>
            <p:ph sz="quarter" idx="14"/>
          </p:nvPr>
        </p:nvSpPr>
        <p:spPr>
          <a:xfrm>
            <a:off x="450851" y="3646844"/>
            <a:ext cx="2533697"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noChangeAspect="1"/>
          </p:cNvSpPr>
          <p:nvPr>
            <p:ph sz="quarter" idx="15"/>
          </p:nvPr>
        </p:nvSpPr>
        <p:spPr>
          <a:xfrm>
            <a:off x="3305151" y="3646844"/>
            <a:ext cx="2533697"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16"/>
          </p:nvPr>
        </p:nvSpPr>
        <p:spPr>
          <a:xfrm>
            <a:off x="6139458" y="3646844"/>
            <a:ext cx="2533697"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a:t>Click to insert source</a:t>
            </a:r>
          </a:p>
        </p:txBody>
      </p:sp>
    </p:spTree>
    <p:extLst>
      <p:ext uri="{BB962C8B-B14F-4D97-AF65-F5344CB8AC3E}">
        <p14:creationId xmlns:p14="http://schemas.microsoft.com/office/powerpoint/2010/main" val="14610036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List &amp; Chart Columns">
    <p:spTree>
      <p:nvGrpSpPr>
        <p:cNvPr id="1" name=""/>
        <p:cNvGrpSpPr/>
        <p:nvPr/>
      </p:nvGrpSpPr>
      <p:grpSpPr>
        <a:xfrm>
          <a:off x="0" y="0"/>
          <a:ext cx="0" cy="0"/>
          <a:chOff x="0" y="0"/>
          <a:chExt cx="0" cy="0"/>
        </a:xfrm>
      </p:grpSpPr>
      <p:sp>
        <p:nvSpPr>
          <p:cNvPr id="15" name="Chart Placeholder 14"/>
          <p:cNvSpPr>
            <a:spLocks noGrp="1"/>
          </p:cNvSpPr>
          <p:nvPr>
            <p:ph type="chart" sz="quarter" idx="12"/>
          </p:nvPr>
        </p:nvSpPr>
        <p:spPr>
          <a:xfrm>
            <a:off x="3905027" y="1554480"/>
            <a:ext cx="4830182" cy="3361765"/>
          </a:xfrm>
        </p:spPr>
        <p:txBody>
          <a:bodyPr/>
          <a:lstStyle>
            <a:lvl1pPr algn="l">
              <a:defRPr/>
            </a:lvl1pPr>
          </a:lstStyle>
          <a:p>
            <a:r>
              <a:rPr lang="en-US"/>
              <a:t>Click icon to add chart</a:t>
            </a:r>
          </a:p>
        </p:txBody>
      </p:sp>
      <p:sp>
        <p:nvSpPr>
          <p:cNvPr id="4" name="Text Placeholder 3"/>
          <p:cNvSpPr>
            <a:spLocks noGrp="1"/>
          </p:cNvSpPr>
          <p:nvPr>
            <p:ph type="body" sz="quarter" idx="14"/>
          </p:nvPr>
        </p:nvSpPr>
        <p:spPr>
          <a:xfrm>
            <a:off x="450850" y="1554480"/>
            <a:ext cx="3357563" cy="445635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a:t>Click to insert source</a:t>
            </a:r>
          </a:p>
        </p:txBody>
      </p:sp>
      <p:sp>
        <p:nvSpPr>
          <p:cNvPr id="6" name="Title 1"/>
          <p:cNvSpPr>
            <a:spLocks noGrp="1"/>
          </p:cNvSpPr>
          <p:nvPr>
            <p:ph type="title"/>
          </p:nvPr>
        </p:nvSpPr>
        <p:spPr>
          <a:xfrm>
            <a:off x="451484" y="1006088"/>
            <a:ext cx="8243187" cy="241799"/>
          </a:xfrm>
        </p:spPr>
        <p:txBody>
          <a:bodyPr/>
          <a:lstStyle/>
          <a:p>
            <a:r>
              <a:rPr lang="en-US"/>
              <a:t>Click to edit Master title style</a:t>
            </a:r>
          </a:p>
        </p:txBody>
      </p:sp>
    </p:spTree>
    <p:extLst>
      <p:ext uri="{BB962C8B-B14F-4D97-AF65-F5344CB8AC3E}">
        <p14:creationId xmlns:p14="http://schemas.microsoft.com/office/powerpoint/2010/main" val="92149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0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Black &amp; White">
    <p:spTree>
      <p:nvGrpSpPr>
        <p:cNvPr id="1" name=""/>
        <p:cNvGrpSpPr/>
        <p:nvPr/>
      </p:nvGrpSpPr>
      <p:grpSpPr>
        <a:xfrm>
          <a:off x="0" y="0"/>
          <a:ext cx="0" cy="0"/>
          <a:chOff x="0" y="0"/>
          <a:chExt cx="0" cy="0"/>
        </a:xfrm>
      </p:grpSpPr>
      <p:sp>
        <p:nvSpPr>
          <p:cNvPr id="6" name="Rectangle 5"/>
          <p:cNvSpPr/>
          <p:nvPr userDrawn="1"/>
        </p:nvSpPr>
        <p:spPr>
          <a:xfrm>
            <a:off x="12699"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
        <p:nvSpPr>
          <p:cNvPr id="5" name="TextBox 4"/>
          <p:cNvSpPr txBox="1"/>
          <p:nvPr userDrawn="1"/>
        </p:nvSpPr>
        <p:spPr>
          <a:xfrm>
            <a:off x="9975898" y="2805077"/>
            <a:ext cx="9144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a:latin typeface="Arial Regular" charset="0"/>
              <a:ea typeface="Arial Regular" charset="0"/>
              <a:cs typeface="Arial Regular"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564" y="181956"/>
            <a:ext cx="1004658" cy="1061589"/>
          </a:xfrm>
          <a:prstGeom prst="rect">
            <a:avLst/>
          </a:prstGeom>
        </p:spPr>
      </p:pic>
    </p:spTree>
    <p:extLst>
      <p:ext uri="{BB962C8B-B14F-4D97-AF65-F5344CB8AC3E}">
        <p14:creationId xmlns:p14="http://schemas.microsoft.com/office/powerpoint/2010/main" val="2277025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Section Break">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714"/>
            <a:ext cx="9144000" cy="6856572"/>
          </a:xfrm>
          <a:prstGeom prst="rect">
            <a:avLst/>
          </a:prstGeom>
          <a:noFill/>
          <a:ln>
            <a:noFill/>
          </a:ln>
        </p:spPr>
      </p:pic>
      <p:pic>
        <p:nvPicPr>
          <p:cNvPr id="15" name="Shape 15" descr="City-Logo.png"/>
          <p:cNvPicPr preferRelativeResize="0"/>
          <p:nvPr/>
        </p:nvPicPr>
        <p:blipFill>
          <a:blip r:embed="rId3">
            <a:alphaModFix/>
          </a:blip>
          <a:stretch>
            <a:fillRect/>
          </a:stretch>
        </p:blipFill>
        <p:spPr>
          <a:xfrm>
            <a:off x="3394013" y="5806769"/>
            <a:ext cx="2355976" cy="935665"/>
          </a:xfrm>
          <a:prstGeom prst="rect">
            <a:avLst/>
          </a:prstGeom>
          <a:noFill/>
          <a:ln>
            <a:noFill/>
          </a:ln>
        </p:spPr>
      </p:pic>
    </p:spTree>
    <p:extLst>
      <p:ext uri="{BB962C8B-B14F-4D97-AF65-F5344CB8AC3E}">
        <p14:creationId xmlns:p14="http://schemas.microsoft.com/office/powerpoint/2010/main" val="1943562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IB_Cover">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196850" y="6513513"/>
            <a:ext cx="8783638" cy="214312"/>
          </a:xfrm>
          <a:prstGeom prst="rect">
            <a:avLst/>
          </a:prstGeom>
          <a:noFill/>
          <a:ln w="9525">
            <a:noFill/>
            <a:miter lim="800000"/>
            <a:headEnd/>
            <a:tailEnd/>
          </a:ln>
        </p:spPr>
        <p:txBody>
          <a:bodyPr lIns="91387" tIns="45693" rIns="91387" bIns="45693">
            <a:spAutoFit/>
          </a:bodyPr>
          <a:lstStyle/>
          <a:p>
            <a:pPr defTabSz="820738"/>
            <a:r>
              <a:rPr lang="en-US" sz="800" b="0">
                <a:latin typeface="Wells Fargo Sans Condensed" panose="020B0502020203020204" pitchFamily="34" charset="0"/>
                <a:ea typeface="MS PGothic" pitchFamily="34" charset="-128"/>
              </a:rPr>
              <a:t>© 20XX Wells Fargo Bank, N.A. All rights reserved. Confidential.</a:t>
            </a:r>
          </a:p>
        </p:txBody>
      </p:sp>
      <p:pic>
        <p:nvPicPr>
          <p:cNvPr id="10" name="Wells Fargo" descr="Wells Fargo">
            <a:extLst>
              <a:ext uri="{FF2B5EF4-FFF2-40B4-BE49-F238E27FC236}">
                <a16:creationId xmlns:a16="http://schemas.microsoft.com/office/drawing/2014/main" id="{0DE7FB8E-1AD3-5B42-BE1D-61941DA7FC33}"/>
              </a:ext>
            </a:extLst>
          </p:cNvPr>
          <p:cNvPicPr>
            <a:picLocks noChangeAspect="1"/>
          </p:cNvPicPr>
          <p:nvPr/>
        </p:nvPicPr>
        <p:blipFill>
          <a:blip r:embed="rId2"/>
          <a:stretch>
            <a:fillRect/>
          </a:stretch>
        </p:blipFill>
        <p:spPr>
          <a:xfrm>
            <a:off x="376042" y="222386"/>
            <a:ext cx="687003" cy="687003"/>
          </a:xfrm>
          <a:prstGeom prst="rect">
            <a:avLst/>
          </a:prstGeom>
        </p:spPr>
      </p:pic>
      <p:sp>
        <p:nvSpPr>
          <p:cNvPr id="9" name="Text Placeholder 2"/>
          <p:cNvSpPr>
            <a:spLocks noGrp="1"/>
          </p:cNvSpPr>
          <p:nvPr>
            <p:ph type="body" sz="quarter" idx="11" hasCustomPrompt="1"/>
          </p:nvPr>
        </p:nvSpPr>
        <p:spPr>
          <a:xfrm>
            <a:off x="6221063" y="4821237"/>
            <a:ext cx="2725737" cy="1219200"/>
          </a:xfrm>
        </p:spPr>
        <p:txBody>
          <a:bodyPr/>
          <a:lstStyle>
            <a:lvl1pPr marL="0" indent="0">
              <a:buNone/>
              <a:defRPr baseline="0"/>
            </a:lvl1pPr>
            <a:lvl2pPr marL="228600" indent="0">
              <a:buNone/>
              <a:defRPr/>
            </a:lvl2pPr>
            <a:lvl3pPr marL="457200" indent="0">
              <a:buNone/>
              <a:defRPr/>
            </a:lvl3pPr>
            <a:lvl4pPr marL="685800" indent="0">
              <a:buNone/>
              <a:defRPr/>
            </a:lvl4pPr>
            <a:lvl5pPr marL="914400" indent="0">
              <a:buNone/>
              <a:defRPr/>
            </a:lvl5pPr>
          </a:lstStyle>
          <a:p>
            <a:pPr lvl="0"/>
            <a:r>
              <a:rPr lang="en-US"/>
              <a:t>Optional company logo</a:t>
            </a:r>
          </a:p>
        </p:txBody>
      </p:sp>
      <p:sp>
        <p:nvSpPr>
          <p:cNvPr id="13" name="Rectangle 2"/>
          <p:cNvSpPr>
            <a:spLocks noGrp="1" noChangeArrowheads="1"/>
          </p:cNvSpPr>
          <p:nvPr>
            <p:ph type="ctrTitle" sz="quarter"/>
          </p:nvPr>
        </p:nvSpPr>
        <p:spPr>
          <a:xfrm>
            <a:off x="322263" y="3352800"/>
            <a:ext cx="5978525" cy="1236662"/>
          </a:xfrm>
          <a:prstGeom prst="rect">
            <a:avLst/>
          </a:prstGeom>
        </p:spPr>
        <p:txBody>
          <a:bodyPr lIns="0" anchor="b">
            <a:normAutofit/>
          </a:bodyPr>
          <a:lstStyle>
            <a:lvl1pPr>
              <a:defRPr sz="3200">
                <a:solidFill>
                  <a:srgbClr val="403C3A"/>
                </a:solidFill>
                <a:latin typeface="Wells Fargo Serif Display" panose="02040403040405020204" pitchFamily="18" charset="0"/>
              </a:defRPr>
            </a:lvl1pPr>
          </a:lstStyle>
          <a:p>
            <a:r>
              <a:rPr lang="en-US"/>
              <a:t>Click to edit Master title style</a:t>
            </a:r>
          </a:p>
        </p:txBody>
      </p:sp>
      <p:sp>
        <p:nvSpPr>
          <p:cNvPr id="14" name="Text Placeholder 2"/>
          <p:cNvSpPr>
            <a:spLocks noGrp="1"/>
          </p:cNvSpPr>
          <p:nvPr>
            <p:ph type="body" sz="quarter" idx="10"/>
          </p:nvPr>
        </p:nvSpPr>
        <p:spPr>
          <a:xfrm>
            <a:off x="322263" y="4821237"/>
            <a:ext cx="2725737" cy="1219200"/>
          </a:xfrm>
        </p:spPr>
        <p:txBody>
          <a:bodyPr/>
          <a:lstStyle>
            <a:lvl1pPr marL="0" indent="0">
              <a:buNone/>
              <a:defRPr>
                <a:solidFill>
                  <a:srgbClr val="403C3A"/>
                </a:solidFill>
                <a:latin typeface="Wells Fargo Serif SemiBold" panose="02040703040405020204" pitchFamily="18"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pic>
        <p:nvPicPr>
          <p:cNvPr id="11" name="Picture 10"/>
          <p:cNvPicPr>
            <a:picLocks noChangeAspect="1"/>
          </p:cNvPicPr>
          <p:nvPr/>
        </p:nvPicPr>
        <p:blipFill>
          <a:blip r:embed="rId3"/>
          <a:stretch>
            <a:fillRect/>
          </a:stretch>
        </p:blipFill>
        <p:spPr>
          <a:xfrm>
            <a:off x="6556526" y="327396"/>
            <a:ext cx="2209586" cy="476983"/>
          </a:xfrm>
          <a:prstGeom prst="rect">
            <a:avLst/>
          </a:prstGeom>
        </p:spPr>
      </p:pic>
    </p:spTree>
    <p:extLst>
      <p:ext uri="{BB962C8B-B14F-4D97-AF65-F5344CB8AC3E}">
        <p14:creationId xmlns:p14="http://schemas.microsoft.com/office/powerpoint/2010/main" val="139357135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8" name="Rectangle 2"/>
          <p:cNvSpPr>
            <a:spLocks noGrp="1" noChangeArrowheads="1"/>
          </p:cNvSpPr>
          <p:nvPr>
            <p:ph type="ctrTitle" sz="quarter"/>
          </p:nvPr>
        </p:nvSpPr>
        <p:spPr>
          <a:xfrm>
            <a:off x="322263" y="3255963"/>
            <a:ext cx="5978525" cy="1236662"/>
          </a:xfrm>
          <a:prstGeom prst="rect">
            <a:avLst/>
          </a:prstGeom>
        </p:spPr>
        <p:txBody>
          <a:bodyPr lIns="0" anchor="b">
            <a:normAutofit/>
          </a:bodyPr>
          <a:lstStyle>
            <a:lvl1pPr>
              <a:defRPr sz="3200">
                <a:solidFill>
                  <a:srgbClr val="403C3A"/>
                </a:solidFill>
                <a:latin typeface="Wells Fargo Serif Display" panose="02040403040405020204" pitchFamily="18" charset="0"/>
              </a:defRPr>
            </a:lvl1pPr>
          </a:lstStyle>
          <a:p>
            <a:r>
              <a:rPr lang="en-US"/>
              <a:t>Click to edit Master title style</a:t>
            </a:r>
          </a:p>
        </p:txBody>
      </p:sp>
      <p:sp>
        <p:nvSpPr>
          <p:cNvPr id="9" name="Text Placeholder 2"/>
          <p:cNvSpPr>
            <a:spLocks noGrp="1"/>
          </p:cNvSpPr>
          <p:nvPr>
            <p:ph type="body" sz="quarter" idx="10"/>
          </p:nvPr>
        </p:nvSpPr>
        <p:spPr>
          <a:xfrm>
            <a:off x="322263" y="4724400"/>
            <a:ext cx="2725737" cy="1219200"/>
          </a:xfrm>
        </p:spPr>
        <p:txBody>
          <a:bodyPr/>
          <a:lstStyle>
            <a:lvl1pPr marL="0" indent="0">
              <a:buNone/>
              <a:defRPr>
                <a:solidFill>
                  <a:srgbClr val="403C3A"/>
                </a:solidFill>
                <a:latin typeface="Wells Fargo Serif SemiBold" panose="02040703040405020204" pitchFamily="18" charset="0"/>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445006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2">
            <a:extLst>
              <a:ext uri="{FF2B5EF4-FFF2-40B4-BE49-F238E27FC236}">
                <a16:creationId xmlns:a16="http://schemas.microsoft.com/office/drawing/2014/main" id="{33C7322B-B78D-33AB-F3C1-BB87E311165D}"/>
              </a:ext>
            </a:extLst>
          </p:cNvPr>
          <p:cNvSpPr>
            <a:spLocks noGrp="1"/>
          </p:cNvSpPr>
          <p:nvPr>
            <p:ph type="title"/>
          </p:nvPr>
        </p:nvSpPr>
        <p:spPr>
          <a:xfrm>
            <a:off x="91439" y="123825"/>
            <a:ext cx="8952807" cy="347230"/>
          </a:xfrm>
          <a:prstGeom prst="rect">
            <a:avLst/>
          </a:prstGeom>
        </p:spPr>
        <p:txBody>
          <a:bodyPr vert="horz" lIns="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21691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Addres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1228" y="2001838"/>
            <a:ext cx="7691403" cy="997196"/>
          </a:xfrm>
        </p:spPr>
        <p:txBody>
          <a:bodyPr wrap="square" anchor="t" anchorCtr="0">
            <a:spAutoFit/>
          </a:bodyPr>
          <a:lstStyle>
            <a:lvl1pPr algn="l">
              <a:defRPr sz="3600" baseline="0">
                <a:latin typeface="Arial" charset="0"/>
                <a:ea typeface="Arial" charset="0"/>
                <a:cs typeface="Arial" charset="0"/>
              </a:defRPr>
            </a:lvl1pPr>
          </a:lstStyle>
          <a:p>
            <a:r>
              <a:rPr lang="en-US"/>
              <a:t>Click to edit Title. Adjust from 36 – 40 pt. font. Two lines maximum.</a:t>
            </a:r>
          </a:p>
        </p:txBody>
      </p:sp>
      <p:sp>
        <p:nvSpPr>
          <p:cNvPr id="3" name="Subtitle 2"/>
          <p:cNvSpPr>
            <a:spLocks noGrp="1"/>
          </p:cNvSpPr>
          <p:nvPr>
            <p:ph type="subTitle" idx="1" hasCustomPrompt="1"/>
          </p:nvPr>
        </p:nvSpPr>
        <p:spPr>
          <a:xfrm>
            <a:off x="578707" y="3244334"/>
            <a:ext cx="7693923" cy="406265"/>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160400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2">
            <a:extLst>
              <a:ext uri="{FF2B5EF4-FFF2-40B4-BE49-F238E27FC236}">
                <a16:creationId xmlns:a16="http://schemas.microsoft.com/office/drawing/2014/main" id="{5D414F56-3108-A712-B6D9-EE40DF2AAB7D}"/>
              </a:ext>
            </a:extLst>
          </p:cNvPr>
          <p:cNvSpPr>
            <a:spLocks noGrp="1"/>
          </p:cNvSpPr>
          <p:nvPr>
            <p:ph type="title"/>
          </p:nvPr>
        </p:nvSpPr>
        <p:spPr>
          <a:xfrm>
            <a:off x="91439" y="123825"/>
            <a:ext cx="8952807" cy="347230"/>
          </a:xfrm>
          <a:prstGeom prst="rect">
            <a:avLst/>
          </a:prstGeom>
        </p:spPr>
        <p:txBody>
          <a:bodyPr vert="horz" lIns="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19980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ocument Outline" type="secHead">
  <p:cSld name="Document Outline">
    <p:spTree>
      <p:nvGrpSpPr>
        <p:cNvPr id="1" name="Shape 61"/>
        <p:cNvGrpSpPr/>
        <p:nvPr/>
      </p:nvGrpSpPr>
      <p:grpSpPr>
        <a:xfrm>
          <a:off x="0" y="0"/>
          <a:ext cx="0" cy="0"/>
          <a:chOff x="0" y="0"/>
          <a:chExt cx="0" cy="0"/>
        </a:xfrm>
      </p:grpSpPr>
      <p:sp>
        <p:nvSpPr>
          <p:cNvPr id="63" name="Google Shape;63;p16"/>
          <p:cNvSpPr txBox="1">
            <a:spLocks noGrp="1"/>
          </p:cNvSpPr>
          <p:nvPr>
            <p:ph type="sldNum" idx="12"/>
          </p:nvPr>
        </p:nvSpPr>
        <p:spPr>
          <a:xfrm>
            <a:off x="8611603" y="6217621"/>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ts val="1400"/>
              <a:buFont typeface="Arial"/>
              <a:buNone/>
              <a:defRPr sz="1425" b="0" i="0" u="none" strike="noStrike" cap="none">
                <a:solidFill>
                  <a:schemeClr val="lt1"/>
                </a:solidFill>
                <a:latin typeface="Arial"/>
                <a:ea typeface="Arial"/>
                <a:cs typeface="Arial"/>
                <a:sym typeface="Arial"/>
              </a:defRPr>
            </a:lvl9pPr>
          </a:lstStyle>
          <a:p>
            <a:fld id="{00000000-1234-1234-1234-123412341234}" type="slidenum">
              <a:rPr lang="en" smtClean="0"/>
              <a:pPr/>
              <a:t>‹#›</a:t>
            </a:fld>
            <a:endParaRPr lang="en"/>
          </a:p>
        </p:txBody>
      </p:sp>
      <p:sp>
        <p:nvSpPr>
          <p:cNvPr id="64" name="Google Shape;64;p16"/>
          <p:cNvSpPr txBox="1">
            <a:spLocks noGrp="1"/>
          </p:cNvSpPr>
          <p:nvPr>
            <p:ph type="title"/>
          </p:nvPr>
        </p:nvSpPr>
        <p:spPr>
          <a:xfrm>
            <a:off x="1153475" y="657367"/>
            <a:ext cx="4996800" cy="728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1153475" y="1311967"/>
            <a:ext cx="7837200" cy="5241200"/>
          </a:xfrm>
          <a:prstGeom prst="rect">
            <a:avLst/>
          </a:prstGeom>
          <a:noFill/>
          <a:ln>
            <a:noFill/>
          </a:ln>
        </p:spPr>
        <p:txBody>
          <a:bodyPr spcFirstLastPara="1" wrap="square" lIns="91425" tIns="91425" rIns="91425" bIns="91425" anchor="t" anchorCtr="0">
            <a:noAutofit/>
          </a:bodyPr>
          <a:lstStyle>
            <a:lvl1pPr marL="457189" lvl="0" indent="-228594" algn="l" rtl="0">
              <a:lnSpc>
                <a:spcPct val="100000"/>
              </a:lnSpc>
              <a:spcBef>
                <a:spcPts val="0"/>
              </a:spcBef>
              <a:spcAft>
                <a:spcPts val="0"/>
              </a:spcAft>
              <a:buSzPts val="1800"/>
              <a:buNone/>
              <a:defRPr/>
            </a:lvl1pPr>
            <a:lvl2pPr marL="914378" lvl="1" indent="-228594" algn="l" rtl="0">
              <a:lnSpc>
                <a:spcPct val="100000"/>
              </a:lnSpc>
              <a:spcBef>
                <a:spcPts val="1600"/>
              </a:spcBef>
              <a:spcAft>
                <a:spcPts val="0"/>
              </a:spcAft>
              <a:buSzPts val="1400"/>
              <a:buNone/>
              <a:defRPr/>
            </a:lvl2pPr>
            <a:lvl3pPr marL="1371566" lvl="2" indent="-228594" algn="l" rtl="0">
              <a:lnSpc>
                <a:spcPct val="100000"/>
              </a:lnSpc>
              <a:spcBef>
                <a:spcPts val="1600"/>
              </a:spcBef>
              <a:spcAft>
                <a:spcPts val="0"/>
              </a:spcAft>
              <a:buSzPts val="1400"/>
              <a:buNone/>
              <a:defRPr/>
            </a:lvl3pPr>
            <a:lvl4pPr marL="1828754" lvl="3" indent="-228594" algn="l" rtl="0">
              <a:lnSpc>
                <a:spcPct val="100000"/>
              </a:lnSpc>
              <a:spcBef>
                <a:spcPts val="1600"/>
              </a:spcBef>
              <a:spcAft>
                <a:spcPts val="0"/>
              </a:spcAft>
              <a:buSzPts val="1400"/>
              <a:buNone/>
              <a:defRPr/>
            </a:lvl4pPr>
            <a:lvl5pPr marL="2285943" lvl="4" indent="-228594" algn="l" rtl="0">
              <a:lnSpc>
                <a:spcPct val="100000"/>
              </a:lnSpc>
              <a:spcBef>
                <a:spcPts val="1600"/>
              </a:spcBef>
              <a:spcAft>
                <a:spcPts val="0"/>
              </a:spcAft>
              <a:buSzPts val="1400"/>
              <a:buNone/>
              <a:defRPr/>
            </a:lvl5pPr>
            <a:lvl6pPr marL="2743132" lvl="5" indent="-228594" algn="l" rtl="0">
              <a:lnSpc>
                <a:spcPct val="100000"/>
              </a:lnSpc>
              <a:spcBef>
                <a:spcPts val="1600"/>
              </a:spcBef>
              <a:spcAft>
                <a:spcPts val="0"/>
              </a:spcAft>
              <a:buSzPts val="1400"/>
              <a:buNone/>
              <a:defRPr/>
            </a:lvl6pPr>
            <a:lvl7pPr marL="3200320" lvl="6" indent="-228594" algn="l" rtl="0">
              <a:lnSpc>
                <a:spcPct val="100000"/>
              </a:lnSpc>
              <a:spcBef>
                <a:spcPts val="1600"/>
              </a:spcBef>
              <a:spcAft>
                <a:spcPts val="0"/>
              </a:spcAft>
              <a:buSzPts val="1400"/>
              <a:buNone/>
              <a:defRPr/>
            </a:lvl7pPr>
            <a:lvl8pPr marL="3657509" lvl="7" indent="-228594" algn="l" rtl="0">
              <a:lnSpc>
                <a:spcPct val="100000"/>
              </a:lnSpc>
              <a:spcBef>
                <a:spcPts val="1600"/>
              </a:spcBef>
              <a:spcAft>
                <a:spcPts val="0"/>
              </a:spcAft>
              <a:buSzPts val="1400"/>
              <a:buNone/>
              <a:defRPr/>
            </a:lvl8pPr>
            <a:lvl9pPr marL="4114697" lvl="8" indent="-228594" algn="l" rtl="0">
              <a:lnSpc>
                <a:spcPct val="100000"/>
              </a:lnSpc>
              <a:spcBef>
                <a:spcPts val="1600"/>
              </a:spcBef>
              <a:spcAft>
                <a:spcPts val="1600"/>
              </a:spcAft>
              <a:buSzPts val="1400"/>
              <a:buNone/>
              <a:defRPr/>
            </a:lvl9pPr>
          </a:lstStyle>
          <a:p>
            <a:endParaRPr/>
          </a:p>
        </p:txBody>
      </p:sp>
      <p:sp>
        <p:nvSpPr>
          <p:cNvPr id="2" name="Content Placeholder 1"/>
          <p:cNvSpPr>
            <a:spLocks noGrp="1"/>
          </p:cNvSpPr>
          <p:nvPr>
            <p:ph sz="quarter" idx="13"/>
          </p:nvPr>
        </p:nvSpPr>
        <p:spPr>
          <a:xfrm>
            <a:off x="0" y="0"/>
            <a:ext cx="3937000" cy="138499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86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6" name="Text Placeholder 25"/>
          <p:cNvSpPr>
            <a:spLocks noGrp="1"/>
          </p:cNvSpPr>
          <p:nvPr>
            <p:ph type="body" sz="quarter" idx="10" hasCustomPrompt="1"/>
          </p:nvPr>
        </p:nvSpPr>
        <p:spPr>
          <a:xfrm>
            <a:off x="4765638" y="1217904"/>
            <a:ext cx="3657595" cy="415498"/>
          </a:xfrm>
        </p:spPr>
        <p:txBody>
          <a:bodyPr/>
          <a:lstStyle>
            <a:lvl1pPr marL="0" indent="0">
              <a:buFontTx/>
              <a:buNone/>
              <a:defRPr sz="18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Name Goes Here</a:t>
            </a:r>
          </a:p>
        </p:txBody>
      </p:sp>
      <p:sp>
        <p:nvSpPr>
          <p:cNvPr id="27" name="Text Placeholder 25"/>
          <p:cNvSpPr>
            <a:spLocks noGrp="1"/>
          </p:cNvSpPr>
          <p:nvPr>
            <p:ph type="body" sz="quarter" idx="11" hasCustomPrompt="1"/>
          </p:nvPr>
        </p:nvSpPr>
        <p:spPr>
          <a:xfrm>
            <a:off x="864823" y="1219530"/>
            <a:ext cx="3657595" cy="415498"/>
          </a:xfrm>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Name Goes Here</a:t>
            </a:r>
          </a:p>
        </p:txBody>
      </p:sp>
      <p:sp>
        <p:nvSpPr>
          <p:cNvPr id="30" name="Text Placeholder 25"/>
          <p:cNvSpPr>
            <a:spLocks noGrp="1"/>
          </p:cNvSpPr>
          <p:nvPr>
            <p:ph type="body" sz="quarter" idx="12" hasCustomPrompt="1"/>
          </p:nvPr>
        </p:nvSpPr>
        <p:spPr>
          <a:xfrm>
            <a:off x="864823" y="1518225"/>
            <a:ext cx="365759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2" name="Text Placeholder 25"/>
          <p:cNvSpPr>
            <a:spLocks noGrp="1"/>
          </p:cNvSpPr>
          <p:nvPr>
            <p:ph type="body" sz="quarter" idx="13" hasCustomPrompt="1"/>
          </p:nvPr>
        </p:nvSpPr>
        <p:spPr>
          <a:xfrm>
            <a:off x="4765638" y="1518225"/>
            <a:ext cx="365759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3" name="Text Placeholder 25"/>
          <p:cNvSpPr>
            <a:spLocks noGrp="1"/>
          </p:cNvSpPr>
          <p:nvPr>
            <p:ph type="body" sz="quarter" idx="14" hasCustomPrompt="1"/>
          </p:nvPr>
        </p:nvSpPr>
        <p:spPr>
          <a:xfrm>
            <a:off x="864823" y="1930159"/>
            <a:ext cx="3657595"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34" name="Text Placeholder 25"/>
          <p:cNvSpPr>
            <a:spLocks noGrp="1"/>
          </p:cNvSpPr>
          <p:nvPr>
            <p:ph type="body" sz="quarter" idx="15" hasCustomPrompt="1"/>
          </p:nvPr>
        </p:nvSpPr>
        <p:spPr>
          <a:xfrm>
            <a:off x="4765638" y="1930159"/>
            <a:ext cx="3657595" cy="1449178"/>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35" name="Text Placeholder 25"/>
          <p:cNvSpPr>
            <a:spLocks noGrp="1"/>
          </p:cNvSpPr>
          <p:nvPr>
            <p:ph type="body" sz="quarter" idx="16" hasCustomPrompt="1"/>
          </p:nvPr>
        </p:nvSpPr>
        <p:spPr>
          <a:xfrm>
            <a:off x="4765638" y="3796099"/>
            <a:ext cx="3657595" cy="369332"/>
          </a:xfrm>
        </p:spPr>
        <p:txBody>
          <a:bodyPr/>
          <a:lstStyle>
            <a:lvl1pPr marL="0" indent="0">
              <a:buFontTx/>
              <a:buNone/>
              <a:defRPr sz="16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Name Goes Here</a:t>
            </a:r>
          </a:p>
        </p:txBody>
      </p:sp>
      <p:sp>
        <p:nvSpPr>
          <p:cNvPr id="36" name="Text Placeholder 25"/>
          <p:cNvSpPr>
            <a:spLocks noGrp="1"/>
          </p:cNvSpPr>
          <p:nvPr>
            <p:ph type="body" sz="quarter" idx="17" hasCustomPrompt="1"/>
          </p:nvPr>
        </p:nvSpPr>
        <p:spPr>
          <a:xfrm>
            <a:off x="864823" y="3797725"/>
            <a:ext cx="3657595" cy="415498"/>
          </a:xfrm>
        </p:spPr>
        <p:txBody>
          <a:bodyPr/>
          <a:lstStyle>
            <a:lvl1pPr marL="0" indent="0">
              <a:buFontTx/>
              <a:buNone/>
              <a:defRPr sz="18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Name Goes Here</a:t>
            </a:r>
          </a:p>
        </p:txBody>
      </p:sp>
      <p:sp>
        <p:nvSpPr>
          <p:cNvPr id="37" name="Text Placeholder 25"/>
          <p:cNvSpPr>
            <a:spLocks noGrp="1"/>
          </p:cNvSpPr>
          <p:nvPr>
            <p:ph type="body" sz="quarter" idx="18" hasCustomPrompt="1"/>
          </p:nvPr>
        </p:nvSpPr>
        <p:spPr>
          <a:xfrm>
            <a:off x="864823" y="4096420"/>
            <a:ext cx="365759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8" name="Text Placeholder 25"/>
          <p:cNvSpPr>
            <a:spLocks noGrp="1"/>
          </p:cNvSpPr>
          <p:nvPr>
            <p:ph type="body" sz="quarter" idx="19" hasCustomPrompt="1"/>
          </p:nvPr>
        </p:nvSpPr>
        <p:spPr>
          <a:xfrm>
            <a:off x="4765638" y="4096420"/>
            <a:ext cx="365759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9" name="Text Placeholder 25"/>
          <p:cNvSpPr>
            <a:spLocks noGrp="1"/>
          </p:cNvSpPr>
          <p:nvPr>
            <p:ph type="body" sz="quarter" idx="20" hasCustomPrompt="1"/>
          </p:nvPr>
        </p:nvSpPr>
        <p:spPr>
          <a:xfrm>
            <a:off x="864823" y="4486838"/>
            <a:ext cx="3657595"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40" name="Text Placeholder 25"/>
          <p:cNvSpPr>
            <a:spLocks noGrp="1"/>
          </p:cNvSpPr>
          <p:nvPr>
            <p:ph type="body" sz="quarter" idx="21" hasCustomPrompt="1"/>
          </p:nvPr>
        </p:nvSpPr>
        <p:spPr>
          <a:xfrm>
            <a:off x="4765638" y="4486838"/>
            <a:ext cx="3657595"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cxnSp>
        <p:nvCxnSpPr>
          <p:cNvPr id="14" name="Straight Connector 13"/>
          <p:cNvCxnSpPr/>
          <p:nvPr userDrawn="1"/>
        </p:nvCxnSpPr>
        <p:spPr>
          <a:xfrm>
            <a:off x="864825" y="181210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864825" y="438253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765638" y="181210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765638" y="4382538"/>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0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with Pictures">
    <p:spTree>
      <p:nvGrpSpPr>
        <p:cNvPr id="1" name=""/>
        <p:cNvGrpSpPr/>
        <p:nvPr/>
      </p:nvGrpSpPr>
      <p:grpSpPr>
        <a:xfrm>
          <a:off x="0" y="0"/>
          <a:ext cx="0" cy="0"/>
          <a:chOff x="0" y="0"/>
          <a:chExt cx="0" cy="0"/>
        </a:xfrm>
      </p:grpSpPr>
      <p:sp>
        <p:nvSpPr>
          <p:cNvPr id="44" name="Picture Placeholder 4"/>
          <p:cNvSpPr>
            <a:spLocks noGrp="1"/>
          </p:cNvSpPr>
          <p:nvPr>
            <p:ph type="pic" sz="quarter" idx="28"/>
          </p:nvPr>
        </p:nvSpPr>
        <p:spPr>
          <a:xfrm>
            <a:off x="4796547" y="3551826"/>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p>
        </p:txBody>
      </p:sp>
      <p:sp>
        <p:nvSpPr>
          <p:cNvPr id="31" name="Picture Placeholder 4"/>
          <p:cNvSpPr>
            <a:spLocks noGrp="1"/>
          </p:cNvSpPr>
          <p:nvPr>
            <p:ph type="pic" sz="quarter" idx="27"/>
          </p:nvPr>
        </p:nvSpPr>
        <p:spPr>
          <a:xfrm>
            <a:off x="710861" y="3550808"/>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p>
        </p:txBody>
      </p:sp>
      <p:sp>
        <p:nvSpPr>
          <p:cNvPr id="26" name="Text Placeholder 25"/>
          <p:cNvSpPr>
            <a:spLocks noGrp="1"/>
          </p:cNvSpPr>
          <p:nvPr>
            <p:ph type="body" sz="quarter" idx="10" hasCustomPrompt="1"/>
          </p:nvPr>
        </p:nvSpPr>
        <p:spPr>
          <a:xfrm>
            <a:off x="5174437" y="1777496"/>
            <a:ext cx="3577491"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a:t>Name Goes Here</a:t>
            </a:r>
          </a:p>
        </p:txBody>
      </p:sp>
      <p:sp>
        <p:nvSpPr>
          <p:cNvPr id="27" name="Text Placeholder 25"/>
          <p:cNvSpPr>
            <a:spLocks noGrp="1"/>
          </p:cNvSpPr>
          <p:nvPr>
            <p:ph type="body" sz="quarter" idx="11" hasCustomPrompt="1"/>
          </p:nvPr>
        </p:nvSpPr>
        <p:spPr>
          <a:xfrm>
            <a:off x="1090728" y="1778104"/>
            <a:ext cx="3642637" cy="415498"/>
          </a:xfrm>
          <a:ln>
            <a:noFill/>
          </a:ln>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Name Goes Here</a:t>
            </a:r>
          </a:p>
        </p:txBody>
      </p:sp>
      <p:sp>
        <p:nvSpPr>
          <p:cNvPr id="30" name="Text Placeholder 25"/>
          <p:cNvSpPr>
            <a:spLocks noGrp="1"/>
          </p:cNvSpPr>
          <p:nvPr>
            <p:ph type="body" sz="quarter" idx="12" hasCustomPrompt="1"/>
          </p:nvPr>
        </p:nvSpPr>
        <p:spPr>
          <a:xfrm>
            <a:off x="1090728" y="2076799"/>
            <a:ext cx="2744651"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2" name="Text Placeholder 25"/>
          <p:cNvSpPr>
            <a:spLocks noGrp="1"/>
          </p:cNvSpPr>
          <p:nvPr>
            <p:ph type="body" sz="quarter" idx="13" hasCustomPrompt="1"/>
          </p:nvPr>
        </p:nvSpPr>
        <p:spPr>
          <a:xfrm>
            <a:off x="5174437" y="2077817"/>
            <a:ext cx="2744651"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3" name="Text Placeholder 25"/>
          <p:cNvSpPr>
            <a:spLocks noGrp="1"/>
          </p:cNvSpPr>
          <p:nvPr>
            <p:ph type="body" sz="quarter" idx="14" hasCustomPrompt="1"/>
          </p:nvPr>
        </p:nvSpPr>
        <p:spPr>
          <a:xfrm>
            <a:off x="1090728" y="2467217"/>
            <a:ext cx="3642637"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34" name="Text Placeholder 25"/>
          <p:cNvSpPr>
            <a:spLocks noGrp="1"/>
          </p:cNvSpPr>
          <p:nvPr>
            <p:ph type="body" sz="quarter" idx="15" hasCustomPrompt="1"/>
          </p:nvPr>
        </p:nvSpPr>
        <p:spPr>
          <a:xfrm>
            <a:off x="5174437" y="2468235"/>
            <a:ext cx="3577309" cy="826573"/>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35" name="Text Placeholder 25"/>
          <p:cNvSpPr>
            <a:spLocks noGrp="1"/>
          </p:cNvSpPr>
          <p:nvPr>
            <p:ph type="body" sz="quarter" idx="16" hasCustomPrompt="1"/>
          </p:nvPr>
        </p:nvSpPr>
        <p:spPr>
          <a:xfrm>
            <a:off x="5163679" y="4430997"/>
            <a:ext cx="3577491"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a:t>Name Goes Here</a:t>
            </a:r>
          </a:p>
        </p:txBody>
      </p:sp>
      <p:sp>
        <p:nvSpPr>
          <p:cNvPr id="36" name="Text Placeholder 25"/>
          <p:cNvSpPr>
            <a:spLocks noGrp="1"/>
          </p:cNvSpPr>
          <p:nvPr>
            <p:ph type="body" sz="quarter" idx="17" hasCustomPrompt="1"/>
          </p:nvPr>
        </p:nvSpPr>
        <p:spPr>
          <a:xfrm>
            <a:off x="1079970" y="4431605"/>
            <a:ext cx="3642637" cy="415498"/>
          </a:xfrm>
          <a:ln>
            <a:noFill/>
          </a:ln>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a:t>Name Goes Here</a:t>
            </a:r>
          </a:p>
        </p:txBody>
      </p:sp>
      <p:sp>
        <p:nvSpPr>
          <p:cNvPr id="37" name="Text Placeholder 25"/>
          <p:cNvSpPr>
            <a:spLocks noGrp="1"/>
          </p:cNvSpPr>
          <p:nvPr>
            <p:ph type="body" sz="quarter" idx="18" hasCustomPrompt="1"/>
          </p:nvPr>
        </p:nvSpPr>
        <p:spPr>
          <a:xfrm>
            <a:off x="1079970" y="4730300"/>
            <a:ext cx="2744651"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8" name="Text Placeholder 25"/>
          <p:cNvSpPr>
            <a:spLocks noGrp="1"/>
          </p:cNvSpPr>
          <p:nvPr>
            <p:ph type="body" sz="quarter" idx="19" hasCustomPrompt="1"/>
          </p:nvPr>
        </p:nvSpPr>
        <p:spPr>
          <a:xfrm>
            <a:off x="5163679" y="4731318"/>
            <a:ext cx="2744651"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Title Goes Here</a:t>
            </a:r>
          </a:p>
        </p:txBody>
      </p:sp>
      <p:sp>
        <p:nvSpPr>
          <p:cNvPr id="39" name="Text Placeholder 25"/>
          <p:cNvSpPr>
            <a:spLocks noGrp="1"/>
          </p:cNvSpPr>
          <p:nvPr>
            <p:ph type="body" sz="quarter" idx="20" hasCustomPrompt="1"/>
          </p:nvPr>
        </p:nvSpPr>
        <p:spPr>
          <a:xfrm>
            <a:off x="1079971" y="5131476"/>
            <a:ext cx="3652858"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40" name="Text Placeholder 25"/>
          <p:cNvSpPr>
            <a:spLocks noGrp="1"/>
          </p:cNvSpPr>
          <p:nvPr>
            <p:ph type="body" sz="quarter" idx="21" hasCustomPrompt="1"/>
          </p:nvPr>
        </p:nvSpPr>
        <p:spPr>
          <a:xfrm>
            <a:off x="5163679" y="5132494"/>
            <a:ext cx="3587530" cy="826573"/>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a:t>Description goes here</a:t>
            </a:r>
          </a:p>
        </p:txBody>
      </p:sp>
      <p:sp>
        <p:nvSpPr>
          <p:cNvPr id="41" name="Picture Placeholder 4"/>
          <p:cNvSpPr>
            <a:spLocks noGrp="1"/>
          </p:cNvSpPr>
          <p:nvPr>
            <p:ph type="pic" sz="quarter" idx="23"/>
          </p:nvPr>
        </p:nvSpPr>
        <p:spPr>
          <a:xfrm>
            <a:off x="710861" y="892609"/>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p>
        </p:txBody>
      </p:sp>
      <p:sp>
        <p:nvSpPr>
          <p:cNvPr id="28" name="Picture Placeholder 4"/>
          <p:cNvSpPr>
            <a:spLocks noGrp="1"/>
          </p:cNvSpPr>
          <p:nvPr>
            <p:ph type="pic" sz="quarter" idx="26"/>
          </p:nvPr>
        </p:nvSpPr>
        <p:spPr>
          <a:xfrm>
            <a:off x="4796547" y="893627"/>
            <a:ext cx="777296"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p>
        </p:txBody>
      </p:sp>
      <p:cxnSp>
        <p:nvCxnSpPr>
          <p:cNvPr id="45" name="Straight Connector 44"/>
          <p:cNvCxnSpPr/>
          <p:nvPr userDrawn="1"/>
        </p:nvCxnSpPr>
        <p:spPr>
          <a:xfrm>
            <a:off x="1079972" y="2396081"/>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1079972" y="5063333"/>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163679" y="2397099"/>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163679" y="5064351"/>
            <a:ext cx="393334"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03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3552790" y="1280160"/>
            <a:ext cx="4999538" cy="330073"/>
          </a:xfrm>
        </p:spPr>
        <p:txBody>
          <a:bodyPr anchor="ctr">
            <a:noAutofit/>
          </a:bodyPr>
          <a:lstStyle>
            <a:lvl1pPr marL="0" indent="0">
              <a:lnSpc>
                <a:spcPct val="120000"/>
              </a:lnSpc>
              <a:spcBef>
                <a:spcPts val="1800"/>
              </a:spcBef>
              <a:spcAft>
                <a:spcPts val="1200"/>
              </a:spcAft>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Content Placeholder 2"/>
          <p:cNvSpPr>
            <a:spLocks noGrp="1"/>
          </p:cNvSpPr>
          <p:nvPr>
            <p:ph idx="12"/>
          </p:nvPr>
        </p:nvSpPr>
        <p:spPr>
          <a:xfrm>
            <a:off x="3552788" y="1639531"/>
            <a:ext cx="4999540"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0" indent="0">
              <a:lnSpc>
                <a:spcPct val="120000"/>
              </a:lnSpc>
              <a:buFont typeface="Wingdings 2" panose="05020102010507070707" pitchFamily="18" charset="2"/>
              <a:buNone/>
              <a:defRPr sz="1400">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sp>
        <p:nvSpPr>
          <p:cNvPr id="8" name="Content Placeholder 2"/>
          <p:cNvSpPr>
            <a:spLocks noGrp="1"/>
          </p:cNvSpPr>
          <p:nvPr>
            <p:ph idx="14"/>
          </p:nvPr>
        </p:nvSpPr>
        <p:spPr>
          <a:xfrm>
            <a:off x="3552787" y="3298838"/>
            <a:ext cx="4999061"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344488" indent="-228600" algn="l" defTabSz="914400" rtl="0" eaLnBrk="1" latinLnBrk="0" hangingPunct="1">
              <a:lnSpc>
                <a:spcPct val="120000"/>
              </a:lnSpc>
              <a:spcBef>
                <a:spcPts val="400"/>
              </a:spcBef>
              <a:buClr>
                <a:schemeClr val="accent2"/>
              </a:buClr>
              <a:buSzPct val="90000"/>
              <a:buFont typeface="Wingdings 2" panose="05020102010507070707" pitchFamily="18" charset="2"/>
              <a:buChar char=""/>
              <a:tabLst/>
              <a:defRPr lang="en-US" sz="1200" kern="1200" dirty="0" smtClean="0">
                <a:solidFill>
                  <a:schemeClr val="tx2"/>
                </a:solidFill>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cxnSp>
        <p:nvCxnSpPr>
          <p:cNvPr id="12" name="Straight Connector 11"/>
          <p:cNvCxnSpPr/>
          <p:nvPr userDrawn="1"/>
        </p:nvCxnSpPr>
        <p:spPr>
          <a:xfrm>
            <a:off x="419535" y="2974244"/>
            <a:ext cx="1699708"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5" hasCustomPrompt="1"/>
          </p:nvPr>
        </p:nvSpPr>
        <p:spPr>
          <a:xfrm>
            <a:off x="420624" y="2290444"/>
            <a:ext cx="2495774" cy="653741"/>
          </a:xfrm>
        </p:spPr>
        <p:txBody>
          <a:bodyPr>
            <a:noAutofit/>
          </a:bodyPr>
          <a:lstStyle>
            <a:lvl1pPr marL="0" indent="0">
              <a:buNone/>
              <a:defRPr sz="3600" b="1"/>
            </a:lvl1pPr>
          </a:lstStyle>
          <a:p>
            <a:pPr lvl="0"/>
            <a:r>
              <a:rPr lang="en-US"/>
              <a:t>Agenda</a:t>
            </a:r>
          </a:p>
        </p:txBody>
      </p:sp>
      <p:sp>
        <p:nvSpPr>
          <p:cNvPr id="16" name="Text Placeholder 2"/>
          <p:cNvSpPr>
            <a:spLocks noGrp="1"/>
          </p:cNvSpPr>
          <p:nvPr>
            <p:ph type="body" idx="16" hasCustomPrompt="1"/>
          </p:nvPr>
        </p:nvSpPr>
        <p:spPr>
          <a:xfrm>
            <a:off x="3552788" y="2974244"/>
            <a:ext cx="4999538" cy="306835"/>
          </a:xfrm>
        </p:spPr>
        <p:txBody>
          <a:bodyPr anchor="ctr">
            <a:noAutofit/>
          </a:bodyPr>
          <a:lstStyle>
            <a:lvl1pPr marL="0" indent="0">
              <a:lnSpc>
                <a:spcPct val="120000"/>
              </a:lnSpc>
              <a:spcBef>
                <a:spcPts val="1800"/>
              </a:spcBef>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7" name="Content Placeholder 2"/>
          <p:cNvSpPr>
            <a:spLocks noGrp="1"/>
          </p:cNvSpPr>
          <p:nvPr>
            <p:ph idx="17"/>
          </p:nvPr>
        </p:nvSpPr>
        <p:spPr>
          <a:xfrm>
            <a:off x="3552788" y="4980529"/>
            <a:ext cx="4999538"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344488" indent="-228600" algn="l" defTabSz="914400" rtl="0" eaLnBrk="1" latinLnBrk="0" hangingPunct="1">
              <a:lnSpc>
                <a:spcPct val="120000"/>
              </a:lnSpc>
              <a:spcBef>
                <a:spcPts val="400"/>
              </a:spcBef>
              <a:buClr>
                <a:schemeClr val="accent2"/>
              </a:buClr>
              <a:buSzPct val="90000"/>
              <a:buFont typeface="Wingdings 2" panose="05020102010507070707" pitchFamily="18" charset="2"/>
              <a:buChar char=""/>
              <a:defRPr lang="en-US" sz="1200" kern="1200" dirty="0" smtClean="0">
                <a:solidFill>
                  <a:schemeClr val="tx2"/>
                </a:solidFill>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sp>
        <p:nvSpPr>
          <p:cNvPr id="18" name="Text Placeholder 2"/>
          <p:cNvSpPr>
            <a:spLocks noGrp="1"/>
          </p:cNvSpPr>
          <p:nvPr>
            <p:ph type="body" idx="18" hasCustomPrompt="1"/>
          </p:nvPr>
        </p:nvSpPr>
        <p:spPr>
          <a:xfrm>
            <a:off x="3563545" y="4615031"/>
            <a:ext cx="4988303" cy="326223"/>
          </a:xfrm>
        </p:spPr>
        <p:txBody>
          <a:bodyPr anchor="ctr">
            <a:noAutofit/>
          </a:bodyPr>
          <a:lstStyle>
            <a:lvl1pPr marL="0" indent="0">
              <a:lnSpc>
                <a:spcPct val="120000"/>
              </a:lnSpc>
              <a:spcBef>
                <a:spcPts val="1800"/>
              </a:spcBef>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660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941" y="2126535"/>
            <a:ext cx="2860717" cy="1384995"/>
          </a:xfrm>
        </p:spPr>
        <p:txBody>
          <a:bodyPr anchor="t" anchorCtr="0">
            <a:spAutoFit/>
          </a:bodyPr>
          <a:lstStyle>
            <a:lvl1pPr>
              <a:lnSpc>
                <a:spcPct val="100000"/>
              </a:lnSpc>
              <a:defRPr sz="3000" baseline="0">
                <a:solidFill>
                  <a:schemeClr val="tx2"/>
                </a:solidFill>
              </a:defRPr>
            </a:lvl1pPr>
          </a:lstStyle>
          <a:p>
            <a:r>
              <a:rPr lang="en-US"/>
              <a:t>Click to edit. Adjust size to 30 – 38 pt.</a:t>
            </a:r>
          </a:p>
        </p:txBody>
      </p:sp>
      <p:sp>
        <p:nvSpPr>
          <p:cNvPr id="3" name="Text Placeholder 2"/>
          <p:cNvSpPr>
            <a:spLocks noGrp="1"/>
          </p:cNvSpPr>
          <p:nvPr>
            <p:ph type="body" idx="1" hasCustomPrompt="1"/>
          </p:nvPr>
        </p:nvSpPr>
        <p:spPr>
          <a:xfrm>
            <a:off x="3585064" y="1647117"/>
            <a:ext cx="5054110" cy="364564"/>
          </a:xfrm>
        </p:spPr>
        <p:txBody>
          <a:bodyPr>
            <a:noAutofit/>
          </a:bodyPr>
          <a:lstStyle>
            <a:lvl1pPr marL="0" indent="0">
              <a:buNone/>
              <a:defRPr sz="1600" b="1" i="0" cap="all" spc="2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7" hasCustomPrompt="1"/>
          </p:nvPr>
        </p:nvSpPr>
        <p:spPr>
          <a:xfrm>
            <a:off x="3585063" y="3590675"/>
            <a:ext cx="5054111" cy="368140"/>
          </a:xfrm>
        </p:spPr>
        <p:txBody>
          <a:bodyPr>
            <a:noAutofit/>
          </a:bodyPr>
          <a:lstStyle>
            <a:lvl1pPr marL="0" indent="0">
              <a:buNone/>
              <a:defRPr sz="1600" b="1" i="0" cap="all" spc="2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Content Placeholder 4"/>
          <p:cNvSpPr>
            <a:spLocks noGrp="1"/>
          </p:cNvSpPr>
          <p:nvPr>
            <p:ph sz="quarter" idx="18"/>
          </p:nvPr>
        </p:nvSpPr>
        <p:spPr>
          <a:xfrm>
            <a:off x="3585063" y="3976936"/>
            <a:ext cx="5054112" cy="1117229"/>
          </a:xfrm>
        </p:spPr>
        <p:txBody>
          <a:bodyPr>
            <a:spAutoFit/>
          </a:bodyPr>
          <a:lstStyle>
            <a:lvl1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1pPr>
            <a:lvl2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2pPr>
            <a:lvl3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3pPr>
            <a:lvl4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9"/>
          </p:nvPr>
        </p:nvSpPr>
        <p:spPr>
          <a:xfrm>
            <a:off x="3584575" y="2022475"/>
            <a:ext cx="5054600" cy="1274195"/>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7090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1485" y="1006088"/>
            <a:ext cx="8154632" cy="252557"/>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sz="quarter" idx="10"/>
          </p:nvPr>
        </p:nvSpPr>
        <p:spPr>
          <a:xfrm>
            <a:off x="450850" y="1554480"/>
            <a:ext cx="8229600" cy="454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70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450851" y="1554480"/>
            <a:ext cx="3905996"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12"/>
          </p:nvPr>
        </p:nvSpPr>
        <p:spPr>
          <a:xfrm>
            <a:off x="4796939" y="1554480"/>
            <a:ext cx="3905996"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5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List &amp; Chart">
    <p:spTree>
      <p:nvGrpSpPr>
        <p:cNvPr id="1" name=""/>
        <p:cNvGrpSpPr/>
        <p:nvPr/>
      </p:nvGrpSpPr>
      <p:grpSpPr>
        <a:xfrm>
          <a:off x="0" y="0"/>
          <a:ext cx="0" cy="0"/>
          <a:chOff x="0" y="0"/>
          <a:chExt cx="0" cy="0"/>
        </a:xfrm>
      </p:grpSpPr>
      <p:sp>
        <p:nvSpPr>
          <p:cNvPr id="2" name="Title 1"/>
          <p:cNvSpPr>
            <a:spLocks noGrp="1"/>
          </p:cNvSpPr>
          <p:nvPr>
            <p:ph type="title"/>
          </p:nvPr>
        </p:nvSpPr>
        <p:spPr>
          <a:xfrm>
            <a:off x="451484" y="1006088"/>
            <a:ext cx="8243187" cy="241799"/>
          </a:xfrm>
        </p:spPr>
        <p:txBody>
          <a:bodyPr/>
          <a:lstStyle/>
          <a:p>
            <a:r>
              <a:rPr lang="en-US"/>
              <a:t>Click to edit Master title style</a:t>
            </a:r>
          </a:p>
        </p:txBody>
      </p:sp>
      <p:sp>
        <p:nvSpPr>
          <p:cNvPr id="15" name="Chart Placeholder 14"/>
          <p:cNvSpPr>
            <a:spLocks noGrp="1"/>
          </p:cNvSpPr>
          <p:nvPr>
            <p:ph type="chart" sz="quarter" idx="12"/>
          </p:nvPr>
        </p:nvSpPr>
        <p:spPr>
          <a:xfrm>
            <a:off x="451373" y="2904565"/>
            <a:ext cx="8229600" cy="3087448"/>
          </a:xfrm>
        </p:spPr>
        <p:txBody>
          <a:bodyPr/>
          <a:lstStyle/>
          <a:p>
            <a:r>
              <a:rPr lang="en-US"/>
              <a:t>Click icon to add chart</a:t>
            </a:r>
          </a:p>
        </p:txBody>
      </p:sp>
      <p:sp>
        <p:nvSpPr>
          <p:cNvPr id="6" name="Text Placeholder 2"/>
          <p:cNvSpPr>
            <a:spLocks noGrp="1"/>
          </p:cNvSpPr>
          <p:nvPr>
            <p:ph idx="1"/>
          </p:nvPr>
        </p:nvSpPr>
        <p:spPr>
          <a:xfrm>
            <a:off x="451485" y="1554480"/>
            <a:ext cx="8229111" cy="560153"/>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450850" y="6070169"/>
            <a:ext cx="82296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a:t>Click to insert source</a:t>
            </a:r>
          </a:p>
        </p:txBody>
      </p:sp>
    </p:spTree>
    <p:extLst>
      <p:ext uri="{BB962C8B-B14F-4D97-AF65-F5344CB8AC3E}">
        <p14:creationId xmlns:p14="http://schemas.microsoft.com/office/powerpoint/2010/main" val="138860478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DF5A7F-EC53-72F3-F862-0C08E52829A2}"/>
              </a:ext>
            </a:extLst>
          </p:cNvPr>
          <p:cNvSpPr/>
          <p:nvPr userDrawn="1"/>
        </p:nvSpPr>
        <p:spPr>
          <a:xfrm>
            <a:off x="0" y="860367"/>
            <a:ext cx="9144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
        <p:nvSpPr>
          <p:cNvPr id="2" name="Title Placeholder 1"/>
          <p:cNvSpPr>
            <a:spLocks noGrp="1"/>
          </p:cNvSpPr>
          <p:nvPr>
            <p:ph type="title"/>
          </p:nvPr>
        </p:nvSpPr>
        <p:spPr>
          <a:xfrm>
            <a:off x="892550" y="319551"/>
            <a:ext cx="8153920" cy="332399"/>
          </a:xfrm>
          <a:prstGeom prst="rect">
            <a:avLst/>
          </a:prstGeom>
          <a:noFill/>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377006" y="1325640"/>
            <a:ext cx="8229111" cy="1827816"/>
          </a:xfrm>
          <a:prstGeom prst="rect">
            <a:avLst/>
          </a:prstGeom>
        </p:spPr>
        <p:txBody>
          <a:bodyPr vert="horz" wrap="square" lIns="0" tIns="0" rIns="0" bIns="0" rtlCol="0">
            <a:noAutofit/>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8570423" y="6467303"/>
            <a:ext cx="476043" cy="3906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050" smtClean="0">
                <a:solidFill>
                  <a:schemeClr val="accent2"/>
                </a:solidFill>
                <a:latin typeface="Arial" charset="0"/>
                <a:ea typeface="Arial" charset="0"/>
                <a:cs typeface="Arial" charset="0"/>
              </a:rPr>
              <a:pPr algn="r"/>
              <a:t>‹#›</a:t>
            </a:fld>
            <a:endParaRPr lang="en-US" sz="1050">
              <a:solidFill>
                <a:schemeClr val="accent2"/>
              </a:solidFill>
              <a:latin typeface="Arial" charset="0"/>
              <a:ea typeface="Arial" charset="0"/>
              <a:cs typeface="Arial" charset="0"/>
            </a:endParaRP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7530" y="78971"/>
            <a:ext cx="675553" cy="713834"/>
          </a:xfrm>
          <a:prstGeom prst="rect">
            <a:avLst/>
          </a:prstGeom>
        </p:spPr>
      </p:pic>
      <p:cxnSp>
        <p:nvCxnSpPr>
          <p:cNvPr id="10" name="Straight Connector 9">
            <a:extLst>
              <a:ext uri="{FF2B5EF4-FFF2-40B4-BE49-F238E27FC236}">
                <a16:creationId xmlns:a16="http://schemas.microsoft.com/office/drawing/2014/main" id="{4C6A9C50-9EEB-31C3-1299-6FE43806BCC8}"/>
              </a:ext>
            </a:extLst>
          </p:cNvPr>
          <p:cNvCxnSpPr>
            <a:cxnSpLocks/>
          </p:cNvCxnSpPr>
          <p:nvPr userDrawn="1"/>
        </p:nvCxnSpPr>
        <p:spPr>
          <a:xfrm>
            <a:off x="8678487" y="6434051"/>
            <a:ext cx="0" cy="324196"/>
          </a:xfrm>
          <a:prstGeom prst="line">
            <a:avLst/>
          </a:prstGeom>
          <a:ln w="3175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589963"/>
      </p:ext>
    </p:extLst>
  </p:cSld>
  <p:clrMap bg1="lt1" tx1="dk1" bg2="lt2" tx2="dk2" accent1="accent1" accent2="accent2" accent3="accent3" accent4="accent4" accent5="accent5" accent6="accent6" hlink="hlink" folHlink="folHlink"/>
  <p:sldLayoutIdLst>
    <p:sldLayoutId id="2147483689" r:id="rId1"/>
    <p:sldLayoutId id="2147483719" r:id="rId2"/>
    <p:sldLayoutId id="2147483676" r:id="rId3"/>
    <p:sldLayoutId id="2147483677" r:id="rId4"/>
    <p:sldLayoutId id="2147483674" r:id="rId5"/>
    <p:sldLayoutId id="2147483675" r:id="rId6"/>
    <p:sldLayoutId id="2147483714" r:id="rId7"/>
    <p:sldLayoutId id="2147483720" r:id="rId8"/>
    <p:sldLayoutId id="2147483717" r:id="rId9"/>
    <p:sldLayoutId id="2147483724" r:id="rId10"/>
    <p:sldLayoutId id="2147483726" r:id="rId11"/>
    <p:sldLayoutId id="2147483725" r:id="rId12"/>
    <p:sldLayoutId id="2147483678" r:id="rId13"/>
    <p:sldLayoutId id="2147483682" r:id="rId14"/>
    <p:sldLayoutId id="2147483722" r:id="rId15"/>
    <p:sldLayoutId id="2147483763" r:id="rId16"/>
  </p:sldLayoutIdLst>
  <p:txStyles>
    <p:titleStyle>
      <a:lvl1pPr algn="l" defTabSz="914400" rtl="0" eaLnBrk="1" latinLnBrk="0" hangingPunct="1">
        <a:lnSpc>
          <a:spcPct val="90000"/>
        </a:lnSpc>
        <a:spcBef>
          <a:spcPct val="0"/>
        </a:spcBef>
        <a:buNone/>
        <a:defRPr sz="2400" b="1" i="0" kern="1200">
          <a:solidFill>
            <a:schemeClr val="accent2"/>
          </a:solidFill>
          <a:latin typeface="Arial" charset="0"/>
          <a:ea typeface="Arial" charset="0"/>
          <a:cs typeface="Arial" charset="0"/>
        </a:defRPr>
      </a:lvl1pPr>
    </p:titleStyle>
    <p:body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 y="630369"/>
            <a:ext cx="8961120" cy="55532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2"/>
          <p:cNvSpPr>
            <a:spLocks noGrp="1"/>
          </p:cNvSpPr>
          <p:nvPr>
            <p:ph type="title"/>
          </p:nvPr>
        </p:nvSpPr>
        <p:spPr>
          <a:xfrm>
            <a:off x="91439" y="123825"/>
            <a:ext cx="8952807" cy="347230"/>
          </a:xfrm>
          <a:prstGeom prst="rect">
            <a:avLst/>
          </a:prstGeom>
        </p:spPr>
        <p:txBody>
          <a:bodyPr vert="horz" lIns="0" tIns="45720" rIns="91440" bIns="45720" rtlCol="0" anchor="ctr">
            <a:noAutofit/>
          </a:bodyPr>
          <a:lstStyle/>
          <a:p>
            <a:r>
              <a:rPr lang="en-US"/>
              <a:t>Click to edit Master title style</a:t>
            </a:r>
          </a:p>
        </p:txBody>
      </p:sp>
      <p:sp>
        <p:nvSpPr>
          <p:cNvPr id="12" name="TextBox 11"/>
          <p:cNvSpPr txBox="1"/>
          <p:nvPr/>
        </p:nvSpPr>
        <p:spPr>
          <a:xfrm>
            <a:off x="4136394" y="6516923"/>
            <a:ext cx="868362" cy="230832"/>
          </a:xfrm>
          <a:prstGeom prst="rect">
            <a:avLst/>
          </a:prstGeom>
          <a:noFill/>
        </p:spPr>
        <p:txBody>
          <a:bodyPr wrap="square" rtlCol="0">
            <a:spAutoFit/>
          </a:bodyPr>
          <a:lstStyle/>
          <a:p>
            <a:pPr algn="ctr"/>
            <a:fld id="{1911E749-6DC5-42AF-BA1C-04CCD0766EA6}" type="slidenum">
              <a:rPr lang="en-US" sz="900" smtClean="0">
                <a:solidFill>
                  <a:srgbClr val="403C3A"/>
                </a:solidFill>
                <a:latin typeface="+mj-lt"/>
                <a:ea typeface="Verdana" panose="020B0604030504040204" pitchFamily="34" charset="0"/>
                <a:cs typeface="Verdana" panose="020B0604030504040204" pitchFamily="34" charset="0"/>
              </a:rPr>
              <a:t>‹#›</a:t>
            </a:fld>
            <a:endParaRPr lang="en-US" sz="900">
              <a:solidFill>
                <a:srgbClr val="403C3A"/>
              </a:solidFill>
              <a:latin typeface="+mj-lt"/>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43369C12-926C-6736-ECEB-BFF00960B287}"/>
              </a:ext>
            </a:extLst>
          </p:cNvPr>
          <p:cNvSpPr/>
          <p:nvPr userDrawn="1"/>
        </p:nvSpPr>
        <p:spPr>
          <a:xfrm>
            <a:off x="0" y="541467"/>
            <a:ext cx="320040" cy="76200"/>
          </a:xfrm>
          <a:prstGeom prst="rect">
            <a:avLst/>
          </a:prstGeom>
          <a:solidFill>
            <a:srgbClr val="97CAF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4" name="Rectangle 3">
            <a:extLst>
              <a:ext uri="{FF2B5EF4-FFF2-40B4-BE49-F238E27FC236}">
                <a16:creationId xmlns:a16="http://schemas.microsoft.com/office/drawing/2014/main" id="{4E30EF32-4375-BB5F-41B9-1A1F607D883C}"/>
              </a:ext>
            </a:extLst>
          </p:cNvPr>
          <p:cNvSpPr/>
          <p:nvPr userDrawn="1"/>
        </p:nvSpPr>
        <p:spPr>
          <a:xfrm>
            <a:off x="1372988" y="541467"/>
            <a:ext cx="7772400" cy="76200"/>
          </a:xfrm>
          <a:prstGeom prst="rect">
            <a:avLst/>
          </a:prstGeom>
          <a:solidFill>
            <a:srgbClr val="3081D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15" name="Rectangle 14">
            <a:extLst>
              <a:ext uri="{FF2B5EF4-FFF2-40B4-BE49-F238E27FC236}">
                <a16:creationId xmlns:a16="http://schemas.microsoft.com/office/drawing/2014/main" id="{0F1B2C35-ADC3-8B8B-C633-98228E9E8D7C}"/>
              </a:ext>
            </a:extLst>
          </p:cNvPr>
          <p:cNvSpPr/>
          <p:nvPr userDrawn="1"/>
        </p:nvSpPr>
        <p:spPr>
          <a:xfrm>
            <a:off x="317160" y="541467"/>
            <a:ext cx="320040" cy="76200"/>
          </a:xfrm>
          <a:prstGeom prst="rect">
            <a:avLst/>
          </a:prstGeom>
          <a:solidFill>
            <a:srgbClr val="F4C40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14" name="Rectangle 13">
            <a:extLst>
              <a:ext uri="{FF2B5EF4-FFF2-40B4-BE49-F238E27FC236}">
                <a16:creationId xmlns:a16="http://schemas.microsoft.com/office/drawing/2014/main" id="{9EA2FFA4-146C-6237-A29D-17F25A1D4539}"/>
              </a:ext>
            </a:extLst>
          </p:cNvPr>
          <p:cNvSpPr/>
          <p:nvPr userDrawn="1"/>
        </p:nvSpPr>
        <p:spPr>
          <a:xfrm>
            <a:off x="634320" y="541467"/>
            <a:ext cx="320040" cy="76200"/>
          </a:xfrm>
          <a:prstGeom prst="rect">
            <a:avLst/>
          </a:prstGeom>
          <a:solidFill>
            <a:srgbClr val="55BB4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16" name="Rectangle 15">
            <a:extLst>
              <a:ext uri="{FF2B5EF4-FFF2-40B4-BE49-F238E27FC236}">
                <a16:creationId xmlns:a16="http://schemas.microsoft.com/office/drawing/2014/main" id="{841F8FBC-C6AB-E198-2412-E21025B1F8D5}"/>
              </a:ext>
            </a:extLst>
          </p:cNvPr>
          <p:cNvSpPr/>
          <p:nvPr userDrawn="1"/>
        </p:nvSpPr>
        <p:spPr>
          <a:xfrm>
            <a:off x="951479" y="541467"/>
            <a:ext cx="320040" cy="76200"/>
          </a:xfrm>
          <a:prstGeom prst="rect">
            <a:avLst/>
          </a:prstGeom>
          <a:solidFill>
            <a:srgbClr val="FC940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17" name="Rectangle 16">
            <a:extLst>
              <a:ext uri="{FF2B5EF4-FFF2-40B4-BE49-F238E27FC236}">
                <a16:creationId xmlns:a16="http://schemas.microsoft.com/office/drawing/2014/main" id="{788037B2-5B48-5AC7-9F4F-0305616B46E7}"/>
              </a:ext>
            </a:extLst>
          </p:cNvPr>
          <p:cNvSpPr/>
          <p:nvPr userDrawn="1"/>
        </p:nvSpPr>
        <p:spPr>
          <a:xfrm>
            <a:off x="0" y="6242343"/>
            <a:ext cx="320040" cy="76200"/>
          </a:xfrm>
          <a:prstGeom prst="rect">
            <a:avLst/>
          </a:prstGeom>
          <a:solidFill>
            <a:srgbClr val="97CAF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18" name="Rectangle 17">
            <a:extLst>
              <a:ext uri="{FF2B5EF4-FFF2-40B4-BE49-F238E27FC236}">
                <a16:creationId xmlns:a16="http://schemas.microsoft.com/office/drawing/2014/main" id="{14FEF1BB-B391-D05A-9EAC-564F95F2FF47}"/>
              </a:ext>
            </a:extLst>
          </p:cNvPr>
          <p:cNvSpPr/>
          <p:nvPr userDrawn="1"/>
        </p:nvSpPr>
        <p:spPr>
          <a:xfrm>
            <a:off x="1372988" y="6242343"/>
            <a:ext cx="7772400" cy="76200"/>
          </a:xfrm>
          <a:prstGeom prst="rect">
            <a:avLst/>
          </a:prstGeom>
          <a:solidFill>
            <a:srgbClr val="3081D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19" name="Rectangle 18">
            <a:extLst>
              <a:ext uri="{FF2B5EF4-FFF2-40B4-BE49-F238E27FC236}">
                <a16:creationId xmlns:a16="http://schemas.microsoft.com/office/drawing/2014/main" id="{4AC2A922-28C6-CB0E-18DC-9B6ACBF3B429}"/>
              </a:ext>
            </a:extLst>
          </p:cNvPr>
          <p:cNvSpPr/>
          <p:nvPr userDrawn="1"/>
        </p:nvSpPr>
        <p:spPr>
          <a:xfrm>
            <a:off x="317160" y="6242343"/>
            <a:ext cx="320040" cy="76200"/>
          </a:xfrm>
          <a:prstGeom prst="rect">
            <a:avLst/>
          </a:prstGeom>
          <a:solidFill>
            <a:srgbClr val="F4C40C"/>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20" name="Rectangle 19">
            <a:extLst>
              <a:ext uri="{FF2B5EF4-FFF2-40B4-BE49-F238E27FC236}">
                <a16:creationId xmlns:a16="http://schemas.microsoft.com/office/drawing/2014/main" id="{66E9BC0A-2F9D-DFE6-713F-6D4C7D017964}"/>
              </a:ext>
            </a:extLst>
          </p:cNvPr>
          <p:cNvSpPr/>
          <p:nvPr userDrawn="1"/>
        </p:nvSpPr>
        <p:spPr>
          <a:xfrm>
            <a:off x="634320" y="6242343"/>
            <a:ext cx="320040" cy="76200"/>
          </a:xfrm>
          <a:prstGeom prst="rect">
            <a:avLst/>
          </a:prstGeom>
          <a:solidFill>
            <a:srgbClr val="55BB4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sp>
        <p:nvSpPr>
          <p:cNvPr id="21" name="Rectangle 20">
            <a:extLst>
              <a:ext uri="{FF2B5EF4-FFF2-40B4-BE49-F238E27FC236}">
                <a16:creationId xmlns:a16="http://schemas.microsoft.com/office/drawing/2014/main" id="{0D3C7841-8A2C-D206-6913-7C09652233CB}"/>
              </a:ext>
            </a:extLst>
          </p:cNvPr>
          <p:cNvSpPr/>
          <p:nvPr userDrawn="1"/>
        </p:nvSpPr>
        <p:spPr>
          <a:xfrm>
            <a:off x="951479" y="6242343"/>
            <a:ext cx="320040" cy="76200"/>
          </a:xfrm>
          <a:prstGeom prst="rect">
            <a:avLst/>
          </a:prstGeom>
          <a:solidFill>
            <a:srgbClr val="FC940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500"/>
          </a:p>
        </p:txBody>
      </p:sp>
      <p:pic>
        <p:nvPicPr>
          <p:cNvPr id="22" name="Picture 21" descr="Logo&#10;&#10;Description automatically generated with medium confidence">
            <a:extLst>
              <a:ext uri="{FF2B5EF4-FFF2-40B4-BE49-F238E27FC236}">
                <a16:creationId xmlns:a16="http://schemas.microsoft.com/office/drawing/2014/main" id="{C6AE9755-A9E1-309E-20B1-E81ABF091141}"/>
              </a:ext>
            </a:extLst>
          </p:cNvPr>
          <p:cNvPicPr>
            <a:picLocks noChangeAspect="1"/>
          </p:cNvPicPr>
          <p:nvPr userDrawn="1"/>
        </p:nvPicPr>
        <p:blipFill>
          <a:blip r:embed="rId7"/>
          <a:stretch>
            <a:fillRect/>
          </a:stretch>
        </p:blipFill>
        <p:spPr>
          <a:xfrm>
            <a:off x="91439" y="6377242"/>
            <a:ext cx="424600" cy="427892"/>
          </a:xfrm>
          <a:prstGeom prst="rect">
            <a:avLst/>
          </a:prstGeom>
        </p:spPr>
      </p:pic>
    </p:spTree>
    <p:extLst>
      <p:ext uri="{BB962C8B-B14F-4D97-AF65-F5344CB8AC3E}">
        <p14:creationId xmlns:p14="http://schemas.microsoft.com/office/powerpoint/2010/main" val="15387527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Lst>
  <p:txStyles>
    <p:titleStyle>
      <a:lvl1pPr algn="l" eaLnBrk="1" hangingPunct="1">
        <a:defRPr sz="1600">
          <a:solidFill>
            <a:srgbClr val="403C3A"/>
          </a:solidFill>
          <a:latin typeface="+mj-lt"/>
        </a:defRPr>
      </a:lvl1pPr>
    </p:titleStyle>
    <p:body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C183D7F6-B498-43B3-948B-1728B52AA6E4}">
                <adec:decorative xmlns:adec="http://schemas.microsoft.com/office/drawing/2017/decorative" val="1"/>
              </a:ext>
            </a:extLst>
          </p:cNvPr>
          <p:cNvSpPr/>
          <p:nvPr/>
        </p:nvSpPr>
        <p:spPr>
          <a:xfrm>
            <a:off x="0" y="85135"/>
            <a:ext cx="9144000" cy="618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
        <p:nvSpPr>
          <p:cNvPr id="18" name="Title 17"/>
          <p:cNvSpPr txBox="1">
            <a:spLocks noGrp="1"/>
          </p:cNvSpPr>
          <p:nvPr>
            <p:ph type="title" idx="4294967295"/>
          </p:nvPr>
        </p:nvSpPr>
        <p:spPr>
          <a:xfrm>
            <a:off x="1259457" y="5841479"/>
            <a:ext cx="2849563" cy="914400"/>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Soleil" charset="0"/>
                <a:cs typeface="Soleil" charset="0"/>
              </a:rPr>
              <a:t>The City of Philadelphia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Soleil" charset="0"/>
                <a:cs typeface="Soleil" charset="0"/>
              </a:rPr>
              <a:t>2026 Investors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mn-lt"/>
                <a:ea typeface="Soleil" charset="0"/>
                <a:cs typeface="Soleil" charset="0"/>
              </a:rPr>
              <a:t>General Obligation and Other Tax Backed Credits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a:ln>
                  <a:noFill/>
                </a:ln>
                <a:solidFill>
                  <a:schemeClr val="tx1"/>
                </a:solidFill>
                <a:effectLst/>
                <a:uLnTx/>
                <a:uFillTx/>
                <a:latin typeface="+mn-lt"/>
                <a:ea typeface="Soleil" charset="0"/>
                <a:cs typeface="Soleil" charset="0"/>
              </a:rPr>
              <a:t> </a:t>
            </a:r>
            <a:br>
              <a:rPr kumimoji="0" lang="en-US" sz="1200" b="0" i="1" u="none" strike="noStrike" kern="1200" cap="none" spc="0" normalizeH="0" baseline="0" noProof="0">
                <a:ln>
                  <a:noFill/>
                </a:ln>
                <a:solidFill>
                  <a:schemeClr val="tx1"/>
                </a:solidFill>
                <a:effectLst/>
                <a:uLnTx/>
                <a:uFillTx/>
                <a:latin typeface="+mn-lt"/>
                <a:ea typeface="Soleil" charset="0"/>
                <a:cs typeface="Soleil" charset="0"/>
              </a:rPr>
            </a:br>
            <a:r>
              <a:rPr kumimoji="0" lang="en-US" sz="1200" b="0" i="1" u="none" strike="noStrike" kern="1200" cap="none" spc="0" normalizeH="0" baseline="0" noProof="0">
                <a:ln>
                  <a:noFill/>
                </a:ln>
                <a:solidFill>
                  <a:schemeClr val="tx1"/>
                </a:solidFill>
                <a:effectLst/>
                <a:uLnTx/>
                <a:uFillTx/>
                <a:latin typeface="+mn-lt"/>
                <a:ea typeface="Soleil" charset="0"/>
                <a:cs typeface="Soleil" charset="0"/>
              </a:rPr>
              <a:t>May 13,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chemeClr val="tx1"/>
              </a:solidFill>
              <a:effectLst/>
              <a:uLnTx/>
              <a:uFillTx/>
              <a:latin typeface="+mn-lt"/>
              <a:ea typeface="Soleil" charset="0"/>
              <a:cs typeface="Soleil" charset="0"/>
            </a:endParaRPr>
          </a:p>
        </p:txBody>
      </p:sp>
      <p:pic>
        <p:nvPicPr>
          <p:cNvPr id="20" name="Picture 19">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56" y="5841479"/>
            <a:ext cx="877261" cy="926972"/>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t="2741" b="2741"/>
          <a:stretch/>
        </p:blipFill>
        <p:spPr>
          <a:xfrm>
            <a:off x="287991" y="257334"/>
            <a:ext cx="8568017" cy="5394960"/>
          </a:xfrm>
          <a:prstGeom prst="rect">
            <a:avLst/>
          </a:prstGeom>
        </p:spPr>
      </p:pic>
    </p:spTree>
    <p:extLst>
      <p:ext uri="{BB962C8B-B14F-4D97-AF65-F5344CB8AC3E}">
        <p14:creationId xmlns:p14="http://schemas.microsoft.com/office/powerpoint/2010/main" val="122763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CDF458-BDFE-EAB8-169D-6D4D2DA6D633}"/>
              </a:ext>
              <a:ext uri="{C183D7F6-B498-43B3-948B-1728B52AA6E4}">
                <adec:decorative xmlns:adec="http://schemas.microsoft.com/office/drawing/2017/decorative" val="0"/>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Consistent and Conservative Financial Management</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8" name="Text Placeholder 3">
            <a:extLst>
              <a:ext uri="{FF2B5EF4-FFF2-40B4-BE49-F238E27FC236}">
                <a16:creationId xmlns:a16="http://schemas.microsoft.com/office/drawing/2014/main" id="{AC9AC245-7F6A-48EF-AD19-B6B73812DC53}"/>
              </a:ext>
            </a:extLst>
          </p:cNvPr>
          <p:cNvSpPr txBox="1">
            <a:spLocks/>
          </p:cNvSpPr>
          <p:nvPr/>
        </p:nvSpPr>
        <p:spPr>
          <a:xfrm>
            <a:off x="-1" y="654926"/>
            <a:ext cx="5687569" cy="5224171"/>
          </a:xfrm>
          <a:prstGeom prst="rect">
            <a:avLst/>
          </a:prstGeom>
          <a:noFill/>
          <a:ln>
            <a:noFill/>
          </a:ln>
        </p:spPr>
        <p:txBody>
          <a:bodyPr lIns="0" tIns="0"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None/>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None/>
              <a:defRPr sz="1400" b="0" i="0" u="none" strike="noStrike" cap="none">
                <a:solidFill>
                  <a:schemeClr val="dk2"/>
                </a:solidFill>
                <a:latin typeface="Open Sans"/>
                <a:ea typeface="Open Sans"/>
                <a:cs typeface="Open Sans"/>
                <a:sym typeface="Open Sans"/>
              </a:defRPr>
            </a:lvl9pPr>
          </a:lstStyle>
          <a:p>
            <a:pPr marL="456565" indent="-227965">
              <a:lnSpc>
                <a:spcPct val="100000"/>
              </a:lnSpc>
              <a:spcAft>
                <a:spcPts val="0"/>
              </a:spcAft>
              <a:buClr>
                <a:srgbClr val="2D4B6F"/>
              </a:buClr>
              <a:buSzPts val="1800"/>
              <a:buFont typeface="Arial" panose="020B0604020202020204" pitchFamily="34" charset="0"/>
              <a:buChar char="•"/>
              <a:defRPr/>
            </a:pPr>
            <a:r>
              <a:rPr lang="en-US" sz="1400" kern="0" dirty="0">
                <a:solidFill>
                  <a:srgbClr val="595959"/>
                </a:solidFill>
                <a:latin typeface="+mj-lt"/>
              </a:rPr>
              <a:t>The City’s financial management has been rooted in adhering to </a:t>
            </a:r>
            <a:r>
              <a:rPr lang="en-US" sz="1400" b="1" kern="0" dirty="0">
                <a:solidFill>
                  <a:srgbClr val="0070C0"/>
                </a:solidFill>
                <a:latin typeface="+mj-lt"/>
              </a:rPr>
              <a:t>best practices</a:t>
            </a:r>
            <a:r>
              <a:rPr lang="en-US" sz="1400" kern="0" dirty="0">
                <a:solidFill>
                  <a:srgbClr val="0070C0"/>
                </a:solidFill>
                <a:latin typeface="+mj-lt"/>
              </a:rPr>
              <a:t>, </a:t>
            </a:r>
            <a:r>
              <a:rPr lang="en-US" sz="1400" b="1" kern="0" dirty="0">
                <a:solidFill>
                  <a:srgbClr val="0070C0"/>
                </a:solidFill>
                <a:latin typeface="+mj-lt"/>
              </a:rPr>
              <a:t>responsible budgeting and long-term planning</a:t>
            </a:r>
            <a:r>
              <a:rPr lang="en-US" sz="1400" kern="0" dirty="0">
                <a:solidFill>
                  <a:srgbClr val="0070C0"/>
                </a:solidFill>
                <a:latin typeface="+mj-lt"/>
              </a:rPr>
              <a:t>, </a:t>
            </a:r>
            <a:r>
              <a:rPr lang="en-US" sz="1400" b="1" kern="0" dirty="0">
                <a:solidFill>
                  <a:srgbClr val="0070C0"/>
                </a:solidFill>
                <a:latin typeface="+mj-lt"/>
              </a:rPr>
              <a:t>efficient operation </a:t>
            </a:r>
            <a:r>
              <a:rPr lang="en-US" sz="1400" kern="0" dirty="0">
                <a:solidFill>
                  <a:srgbClr val="595959"/>
                </a:solidFill>
                <a:latin typeface="+mj-lt"/>
              </a:rPr>
              <a:t>and a focus on </a:t>
            </a:r>
            <a:r>
              <a:rPr lang="en-US" sz="1400" b="1" kern="0" dirty="0">
                <a:solidFill>
                  <a:srgbClr val="0070C0"/>
                </a:solidFill>
                <a:latin typeface="+mj-lt"/>
              </a:rPr>
              <a:t>building reserves</a:t>
            </a:r>
            <a:endParaRPr lang="en-US" dirty="0"/>
          </a:p>
          <a:p>
            <a:pPr marL="228595">
              <a:lnSpc>
                <a:spcPct val="100000"/>
              </a:lnSpc>
              <a:spcAft>
                <a:spcPts val="0"/>
              </a:spcAft>
              <a:buClr>
                <a:srgbClr val="2D4B6F"/>
              </a:buClr>
              <a:buSzPts val="1800"/>
              <a:defRPr/>
            </a:pPr>
            <a:endParaRPr lang="en-US" sz="1400" b="1" kern="0" dirty="0">
              <a:solidFill>
                <a:srgbClr val="595959"/>
              </a:solidFill>
              <a:latin typeface="+mj-lt"/>
            </a:endParaRPr>
          </a:p>
          <a:p>
            <a:pPr marL="456565" indent="-227965">
              <a:lnSpc>
                <a:spcPct val="100000"/>
              </a:lnSpc>
              <a:spcAft>
                <a:spcPts val="0"/>
              </a:spcAft>
              <a:buClr>
                <a:srgbClr val="2D4B6F"/>
              </a:buClr>
              <a:buSzPts val="1800"/>
              <a:buFont typeface="Arial" panose="020B0604020202020204" pitchFamily="34" charset="0"/>
              <a:buChar char="•"/>
              <a:defRPr/>
            </a:pPr>
            <a:r>
              <a:rPr lang="en-US" sz="1400" b="1" kern="0" dirty="0">
                <a:solidFill>
                  <a:srgbClr val="0070C0"/>
                </a:solidFill>
                <a:latin typeface="+mj-lt"/>
              </a:rPr>
              <a:t>Conservative forecasting </a:t>
            </a:r>
            <a:r>
              <a:rPr lang="en-US" sz="1400" kern="0" dirty="0">
                <a:solidFill>
                  <a:srgbClr val="595959"/>
                </a:solidFill>
                <a:latin typeface="+mj-lt"/>
              </a:rPr>
              <a:t>- actual results consistently outperform budget projections</a:t>
            </a:r>
          </a:p>
          <a:p>
            <a:pPr marL="913765" lvl="1" indent="-227965">
              <a:lnSpc>
                <a:spcPct val="100000"/>
              </a:lnSpc>
              <a:spcAft>
                <a:spcPts val="0"/>
              </a:spcAft>
              <a:buClr>
                <a:srgbClr val="2D4B6F"/>
              </a:buClr>
              <a:buSzPts val="1800"/>
              <a:buFont typeface="Arial" panose="020B0604020202020204" pitchFamily="34" charset="0"/>
              <a:buChar char="•"/>
              <a:defRPr/>
            </a:pPr>
            <a:r>
              <a:rPr lang="en-US" kern="0" dirty="0">
                <a:solidFill>
                  <a:srgbClr val="595959"/>
                </a:solidFill>
                <a:latin typeface="+mj-lt"/>
              </a:rPr>
              <a:t>In addition to statutory Budget Stabilization Reserve, the City has multiple discretionary reserve line items including Labor and Federal Funding Reserves</a:t>
            </a:r>
          </a:p>
          <a:p>
            <a:pPr marL="685795" lvl="1">
              <a:lnSpc>
                <a:spcPct val="100000"/>
              </a:lnSpc>
              <a:spcAft>
                <a:spcPts val="0"/>
              </a:spcAft>
              <a:buClr>
                <a:srgbClr val="2D4B6F"/>
              </a:buClr>
              <a:buSzPts val="1800"/>
              <a:defRPr/>
            </a:pPr>
            <a:endParaRPr lang="en-US" kern="0" dirty="0">
              <a:solidFill>
                <a:srgbClr val="595959"/>
              </a:solidFill>
              <a:latin typeface="+mj-lt"/>
            </a:endParaRPr>
          </a:p>
          <a:p>
            <a:pPr marL="456565" indent="-227965">
              <a:lnSpc>
                <a:spcPct val="100000"/>
              </a:lnSpc>
              <a:spcAft>
                <a:spcPts val="0"/>
              </a:spcAft>
              <a:buClr>
                <a:srgbClr val="2D4B6F"/>
              </a:buClr>
              <a:buSzPts val="1800"/>
              <a:buFont typeface="Arial" panose="020B0604020202020204" pitchFamily="34" charset="0"/>
              <a:buChar char="•"/>
              <a:defRPr/>
            </a:pPr>
            <a:r>
              <a:rPr lang="en-US" sz="1400" b="1" kern="0" dirty="0">
                <a:solidFill>
                  <a:srgbClr val="0070C0"/>
                </a:solidFill>
                <a:latin typeface="+mj-lt"/>
              </a:rPr>
              <a:t>Managing pension liability </a:t>
            </a:r>
            <a:r>
              <a:rPr lang="en-US" sz="1400" kern="0" dirty="0">
                <a:solidFill>
                  <a:srgbClr val="595959"/>
                </a:solidFill>
                <a:latin typeface="+mj-lt"/>
              </a:rPr>
              <a:t>to gradually reduce the risk profile of the plan</a:t>
            </a:r>
          </a:p>
          <a:p>
            <a:pPr marL="913765" lvl="1" indent="-227965">
              <a:lnSpc>
                <a:spcPct val="100000"/>
              </a:lnSpc>
              <a:spcAft>
                <a:spcPts val="0"/>
              </a:spcAft>
              <a:buClr>
                <a:srgbClr val="2D4B6F"/>
              </a:buClr>
              <a:buSzPts val="1800"/>
              <a:buFont typeface="Arial" panose="020B0604020202020204" pitchFamily="34" charset="0"/>
              <a:buChar char="•"/>
              <a:defRPr/>
            </a:pPr>
            <a:r>
              <a:rPr lang="en-US" kern="0" dirty="0">
                <a:solidFill>
                  <a:srgbClr val="595959"/>
                </a:solidFill>
                <a:latin typeface="+mj-lt"/>
              </a:rPr>
              <a:t>Annual pension contributions in excess of statutorily required amounts since 2014</a:t>
            </a:r>
          </a:p>
          <a:p>
            <a:pPr marL="913765" lvl="1" indent="-227965">
              <a:lnSpc>
                <a:spcPct val="100000"/>
              </a:lnSpc>
              <a:spcAft>
                <a:spcPts val="0"/>
              </a:spcAft>
              <a:buClr>
                <a:srgbClr val="2D4B6F"/>
              </a:buClr>
              <a:buSzPts val="1800"/>
              <a:buFont typeface="Arial" panose="020B0604020202020204" pitchFamily="34" charset="0"/>
              <a:buChar char="•"/>
              <a:defRPr/>
            </a:pPr>
            <a:r>
              <a:rPr lang="en-US" kern="0" dirty="0">
                <a:solidFill>
                  <a:srgbClr val="595959"/>
                </a:solidFill>
                <a:latin typeface="+mj-lt"/>
              </a:rPr>
              <a:t>Legislatively dedicating a portion of sales tax revenue to the pension fund</a:t>
            </a:r>
          </a:p>
          <a:p>
            <a:pPr marL="913765" lvl="1" indent="-227965">
              <a:lnSpc>
                <a:spcPct val="100000"/>
              </a:lnSpc>
              <a:spcAft>
                <a:spcPts val="0"/>
              </a:spcAft>
              <a:buClr>
                <a:srgbClr val="2D4B6F"/>
              </a:buClr>
              <a:buSzPts val="1800"/>
              <a:buFont typeface="Arial" panose="020B0604020202020204" pitchFamily="34" charset="0"/>
              <a:buChar char="•"/>
              <a:defRPr/>
            </a:pPr>
            <a:r>
              <a:rPr lang="en-US" kern="0" dirty="0">
                <a:solidFill>
                  <a:srgbClr val="595959"/>
                </a:solidFill>
                <a:latin typeface="+mj-lt"/>
              </a:rPr>
              <a:t>Development of the Revenue Recognition Policy (RRP)</a:t>
            </a:r>
          </a:p>
          <a:p>
            <a:pPr marL="913765" lvl="1" indent="-227965">
              <a:lnSpc>
                <a:spcPct val="100000"/>
              </a:lnSpc>
              <a:spcAft>
                <a:spcPts val="0"/>
              </a:spcAft>
              <a:buClr>
                <a:srgbClr val="2D4B6F"/>
              </a:buClr>
              <a:buSzPts val="1800"/>
              <a:buFont typeface="Arial" panose="020B0604020202020204" pitchFamily="34" charset="0"/>
              <a:buChar char="•"/>
              <a:defRPr/>
            </a:pPr>
            <a:r>
              <a:rPr lang="en-US" kern="0" dirty="0">
                <a:solidFill>
                  <a:srgbClr val="595959"/>
                </a:solidFill>
                <a:latin typeface="+mj-lt"/>
              </a:rPr>
              <a:t>Projected by actuary to be fully funded by 2033</a:t>
            </a:r>
          </a:p>
          <a:p>
            <a:pPr marL="685795" lvl="1">
              <a:lnSpc>
                <a:spcPct val="100000"/>
              </a:lnSpc>
              <a:spcAft>
                <a:spcPts val="0"/>
              </a:spcAft>
              <a:buClr>
                <a:srgbClr val="2D4B6F"/>
              </a:buClr>
              <a:buSzPts val="1800"/>
              <a:defRPr/>
            </a:pPr>
            <a:endParaRPr lang="en-US" kern="0" dirty="0">
              <a:solidFill>
                <a:srgbClr val="595959"/>
              </a:solidFill>
              <a:latin typeface="+mj-lt"/>
            </a:endParaRPr>
          </a:p>
          <a:p>
            <a:pPr marL="456565" indent="-227965">
              <a:lnSpc>
                <a:spcPct val="100000"/>
              </a:lnSpc>
              <a:buClr>
                <a:srgbClr val="2D4B6F"/>
              </a:buClr>
              <a:buSzPts val="1800"/>
              <a:buFont typeface="Arial" panose="020B0604020202020204" pitchFamily="34" charset="0"/>
              <a:buChar char="•"/>
              <a:defRPr/>
            </a:pPr>
            <a:r>
              <a:rPr lang="en-US" sz="1400" kern="0" dirty="0">
                <a:solidFill>
                  <a:srgbClr val="595959"/>
                </a:solidFill>
                <a:latin typeface="+mj-lt"/>
              </a:rPr>
              <a:t>City provides 5 years of post-retirement health coverage for retirees and budgets for those OPEB costs in the Five-Year Plan on pay-go basis </a:t>
            </a:r>
          </a:p>
          <a:p>
            <a:pPr marL="456565" indent="-227965">
              <a:lnSpc>
                <a:spcPct val="100000"/>
              </a:lnSpc>
              <a:buClr>
                <a:srgbClr val="2D4B6F"/>
              </a:buClr>
              <a:buSzPts val="1800"/>
              <a:buFont typeface="Arial" panose="020B0604020202020204" pitchFamily="34" charset="0"/>
              <a:buChar char="•"/>
              <a:defRPr/>
            </a:pPr>
            <a:r>
              <a:rPr lang="en-US" sz="1400" b="1" kern="0" dirty="0">
                <a:solidFill>
                  <a:srgbClr val="0070C0"/>
                </a:solidFill>
                <a:latin typeface="+mj-lt"/>
              </a:rPr>
              <a:t>Pennsylvania Intergovernmental Cooperation Authority (PICA) oversight</a:t>
            </a:r>
            <a:r>
              <a:rPr lang="en-US" sz="1400" kern="0" dirty="0">
                <a:solidFill>
                  <a:srgbClr val="595959"/>
                </a:solidFill>
                <a:latin typeface="+mj-lt"/>
              </a:rPr>
              <a:t> and reporting requirements extended through at least 2047</a:t>
            </a:r>
          </a:p>
          <a:p>
            <a:pPr marL="914389" lvl="1" indent="-228594">
              <a:lnSpc>
                <a:spcPct val="100000"/>
              </a:lnSpc>
              <a:buClr>
                <a:srgbClr val="2D4B6F"/>
              </a:buClr>
              <a:buSzPts val="1800"/>
              <a:buFont typeface="Arial" panose="020B0604020202020204" pitchFamily="34" charset="0"/>
              <a:buChar char="•"/>
              <a:defRPr/>
            </a:pPr>
            <a:endParaRPr lang="en-US" kern="0" dirty="0">
              <a:solidFill>
                <a:srgbClr val="595959"/>
              </a:solidFill>
              <a:latin typeface="+mj-lt"/>
            </a:endParaRPr>
          </a:p>
          <a:p>
            <a:pPr marL="685795" lvl="1">
              <a:lnSpc>
                <a:spcPct val="100000"/>
              </a:lnSpc>
              <a:buClr>
                <a:srgbClr val="2D4B6F"/>
              </a:buClr>
              <a:buSzPts val="1800"/>
              <a:defRPr/>
            </a:pPr>
            <a:endParaRPr lang="en-US" kern="0" dirty="0">
              <a:solidFill>
                <a:srgbClr val="595959"/>
              </a:solidFill>
              <a:latin typeface="+mj-lt"/>
            </a:endParaRPr>
          </a:p>
          <a:p>
            <a:pPr marL="914389" lvl="1" indent="-228594">
              <a:lnSpc>
                <a:spcPct val="100000"/>
              </a:lnSpc>
              <a:spcAft>
                <a:spcPts val="0"/>
              </a:spcAft>
              <a:buClr>
                <a:srgbClr val="2D4B6F"/>
              </a:buClr>
              <a:buSzPts val="1800"/>
              <a:buFont typeface="Arial" panose="020B0604020202020204" pitchFamily="34" charset="0"/>
              <a:buChar char="•"/>
              <a:defRPr/>
            </a:pPr>
            <a:endParaRPr lang="en-US" kern="0" dirty="0">
              <a:solidFill>
                <a:srgbClr val="595959"/>
              </a:solidFill>
              <a:latin typeface="+mj-lt"/>
            </a:endParaRPr>
          </a:p>
          <a:p>
            <a:pPr marL="287338" lvl="1" indent="-160338" defTabSz="806867">
              <a:lnSpc>
                <a:spcPct val="100000"/>
              </a:lnSpc>
              <a:spcAft>
                <a:spcPts val="300"/>
              </a:spcAft>
              <a:buClr>
                <a:srgbClr val="2D4B6F"/>
              </a:buClr>
              <a:buSzPct val="100000"/>
              <a:buFont typeface="Arial" panose="020B0604020202020204" pitchFamily="34" charset="0"/>
              <a:buChar char="•"/>
            </a:pPr>
            <a:endParaRPr lang="en-US" dirty="0">
              <a:solidFill>
                <a:schemeClr val="tx1"/>
              </a:solidFill>
              <a:highlight>
                <a:srgbClr val="FFFF00"/>
              </a:highlight>
              <a:latin typeface="+mj-lt"/>
              <a:cs typeface="Calibri" panose="020F0502020204030204" pitchFamily="34"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3" cstate="print"/>
          <a:srcRect r="26744"/>
          <a:stretch/>
        </p:blipFill>
        <p:spPr>
          <a:xfrm>
            <a:off x="5807948" y="1522959"/>
            <a:ext cx="3103264" cy="3812082"/>
          </a:xfrm>
          <a:prstGeom prst="rect">
            <a:avLst/>
          </a:prstGeom>
        </p:spPr>
      </p:pic>
      <p:sp>
        <p:nvSpPr>
          <p:cNvPr id="2" name="Slide Number Placeholder 1">
            <a:extLst>
              <a:ext uri="{FF2B5EF4-FFF2-40B4-BE49-F238E27FC236}">
                <a16:creationId xmlns:a16="http://schemas.microsoft.com/office/drawing/2014/main" id="{15354E24-5B65-4514-AF00-799D92234EAE}"/>
              </a:ext>
            </a:extLst>
          </p:cNvPr>
          <p:cNvSpPr>
            <a:spLocks noGrp="1"/>
          </p:cNvSpPr>
          <p:nvPr>
            <p:ph type="sldNum" idx="12"/>
          </p:nvPr>
        </p:nvSpPr>
        <p:spPr/>
        <p:txBody>
          <a:bodyPr/>
          <a:lstStyle/>
          <a:p>
            <a:pPr>
              <a:buClr>
                <a:srgbClr val="FFFFFF"/>
              </a:buClr>
              <a:defRPr/>
            </a:pPr>
            <a:fld id="{00000000-1234-1234-1234-123412341234}" type="slidenum">
              <a:rPr lang="en" kern="0">
                <a:solidFill>
                  <a:srgbClr val="FFFFFF"/>
                </a:solidFill>
              </a:rPr>
              <a:pPr>
                <a:buClr>
                  <a:srgbClr val="FFFFFF"/>
                </a:buClr>
                <a:defRPr/>
              </a:pPr>
              <a:t>10</a:t>
            </a:fld>
            <a:endParaRPr lang="en" kern="0">
              <a:solidFill>
                <a:srgbClr val="FFFFFF"/>
              </a:solidFill>
            </a:endParaRPr>
          </a:p>
        </p:txBody>
      </p:sp>
    </p:spTree>
    <p:extLst>
      <p:ext uri="{BB962C8B-B14F-4D97-AF65-F5344CB8AC3E}">
        <p14:creationId xmlns:p14="http://schemas.microsoft.com/office/powerpoint/2010/main" val="27559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74052E-D03A-3645-8CC4-113E6D1E21A7}"/>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FY 25 Audited General Fund Balance: $1.179B</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D9FA04B7-9005-1BD1-BDFA-FEA92FAFE922}"/>
              </a:ext>
            </a:extLst>
          </p:cNvPr>
          <p:cNvSpPr txBox="1">
            <a:spLocks/>
          </p:cNvSpPr>
          <p:nvPr/>
        </p:nvSpPr>
        <p:spPr>
          <a:xfrm>
            <a:off x="0" y="471055"/>
            <a:ext cx="9109711" cy="5465763"/>
          </a:xfrm>
          <a:prstGeom prst="rect">
            <a:avLst/>
          </a:prstGeom>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457189" marR="0" lvl="0" indent="-228594" algn="l" defTabSz="914400" rtl="0" eaLnBrk="1" fontAlgn="auto" latinLnBrk="0" hangingPunct="1">
              <a:lnSpc>
                <a:spcPct val="100000"/>
              </a:lnSpc>
              <a:spcBef>
                <a:spcPts val="0"/>
              </a:spcBef>
              <a:spcAft>
                <a:spcPts val="0"/>
              </a:spcAft>
              <a:buClr>
                <a:srgbClr val="595959"/>
              </a:buClr>
              <a:buSzPts val="1800"/>
              <a:buFont typeface="Open Sans"/>
              <a:buNone/>
              <a:tabLst/>
              <a:defRPr/>
            </a:pPr>
            <a:endPar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endParaRPr>
          </a:p>
          <a:p>
            <a:pPr marL="514345" marR="0" lvl="0" indent="-285750" algn="l" defTabSz="914400" rtl="0" eaLnBrk="1" fontAlgn="auto" latinLnBrk="0" hangingPunct="1">
              <a:lnSpc>
                <a:spcPct val="100000"/>
              </a:lnSpc>
              <a:spcBef>
                <a:spcPts val="0"/>
              </a:spcBef>
              <a:spcAft>
                <a:spcPts val="0"/>
              </a:spcAft>
              <a:buClr>
                <a:srgbClr val="595959"/>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The City’s FY25 audited General Fund balance is </a:t>
            </a:r>
            <a:r>
              <a:rPr kumimoji="0" lang="en-US" sz="1600" b="1" i="0" u="none" strike="noStrike" kern="0" cap="none" spc="0" normalizeH="0" baseline="0" noProof="0" dirty="0">
                <a:ln>
                  <a:noFill/>
                </a:ln>
                <a:solidFill>
                  <a:srgbClr val="0070C0"/>
                </a:solidFill>
                <a:effectLst/>
                <a:uLnTx/>
                <a:uFillTx/>
                <a:latin typeface="+mj-lt"/>
                <a:ea typeface="Open Sans"/>
                <a:cs typeface="Open Sans"/>
                <a:sym typeface="Open Sans"/>
              </a:rPr>
              <a:t>$1.179 billion (18.1% of General Fund revenues).</a:t>
            </a:r>
            <a:endPar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endParaRPr>
          </a:p>
          <a:p>
            <a:pPr marL="971534" marR="0" lvl="1" indent="-2857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FY25 audited fund balance is $265 million higher than the estimate in the PICA-approved FY26-30 Five Year Plan</a:t>
            </a:r>
          </a:p>
          <a:p>
            <a:pPr marL="971534" marR="0" lvl="1" indent="-28575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Including the Budget Stabilization Reserve balance, the City had $1.358 billion in FY25 reserves</a:t>
            </a:r>
          </a:p>
          <a:p>
            <a:pPr marL="228595" marR="0" lvl="0" indent="0" algn="l" defTabSz="914400" rtl="0" eaLnBrk="1" fontAlgn="auto" latinLnBrk="0" hangingPunct="1">
              <a:lnSpc>
                <a:spcPct val="100000"/>
              </a:lnSpc>
              <a:spcBef>
                <a:spcPts val="0"/>
              </a:spcBef>
              <a:spcAft>
                <a:spcPts val="0"/>
              </a:spcAft>
              <a:buClr>
                <a:srgbClr val="595959"/>
              </a:buClr>
              <a:buSzPts val="1800"/>
              <a:buFont typeface="Open Sans"/>
              <a:buNone/>
              <a:tabLst/>
              <a:defRPr/>
            </a:pPr>
            <a:endParaRPr kumimoji="0" lang="en-US" sz="1600" b="1" i="0" u="none" strike="noStrike" kern="0" cap="none" spc="0" normalizeH="0" baseline="0" noProof="0" dirty="0">
              <a:ln>
                <a:noFill/>
              </a:ln>
              <a:solidFill>
                <a:srgbClr val="0070C0"/>
              </a:solidFill>
              <a:effectLst/>
              <a:uLnTx/>
              <a:uFillTx/>
              <a:latin typeface="+mj-lt"/>
              <a:ea typeface="Open Sans"/>
              <a:cs typeface="Open Sans"/>
              <a:sym typeface="Open Sans"/>
            </a:endParaRPr>
          </a:p>
          <a:p>
            <a:pPr marL="228595" marR="0" lvl="0" indent="0" algn="l" defTabSz="914400" rtl="0" eaLnBrk="1" fontAlgn="auto" latinLnBrk="0" hangingPunct="1">
              <a:lnSpc>
                <a:spcPct val="100000"/>
              </a:lnSpc>
              <a:spcBef>
                <a:spcPts val="0"/>
              </a:spcBef>
              <a:spcAft>
                <a:spcPts val="0"/>
              </a:spcAft>
              <a:buClr>
                <a:srgbClr val="595959"/>
              </a:buClr>
              <a:buSzPts val="1800"/>
              <a:buFont typeface="Open Sans"/>
              <a:buNone/>
              <a:tabLst/>
              <a:defRPr/>
            </a:pPr>
            <a:r>
              <a:rPr kumimoji="0" lang="en-US" sz="1600" b="1" i="0" u="none" strike="noStrike" kern="0" cap="none" spc="0" normalizeH="0" baseline="0" noProof="0" dirty="0">
                <a:ln>
                  <a:noFill/>
                </a:ln>
                <a:solidFill>
                  <a:srgbClr val="0070C0"/>
                </a:solidFill>
                <a:effectLst/>
                <a:uLnTx/>
                <a:uFillTx/>
                <a:latin typeface="+mj-lt"/>
                <a:ea typeface="Open Sans"/>
                <a:cs typeface="Open Sans"/>
                <a:sym typeface="Open Sans"/>
              </a:rPr>
              <a:t>Reasons for Fund Balance Improvement:</a:t>
            </a:r>
          </a:p>
          <a:p>
            <a:pPr marL="514345" marR="0" lvl="0" indent="-285750" algn="l" defTabSz="914400" rtl="0" eaLnBrk="1" fontAlgn="auto" latinLnBrk="0" hangingPunct="1">
              <a:lnSpc>
                <a:spcPct val="100000"/>
              </a:lnSpc>
              <a:spcBef>
                <a:spcPts val="0"/>
              </a:spcBef>
              <a:spcAft>
                <a:spcPts val="0"/>
              </a:spcAft>
              <a:buClr>
                <a:srgbClr val="595959"/>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$91 million of the overall $95 million internal Federal Funding Reserve remains unspent</a:t>
            </a:r>
          </a:p>
          <a:p>
            <a:pPr marL="514345" marR="0" lvl="0" indent="-285750" algn="l" defTabSz="914400" rtl="0" eaLnBrk="1" fontAlgn="auto" latinLnBrk="0" hangingPunct="1">
              <a:lnSpc>
                <a:spcPct val="100000"/>
              </a:lnSpc>
              <a:spcBef>
                <a:spcPts val="0"/>
              </a:spcBef>
              <a:spcAft>
                <a:spcPts val="0"/>
              </a:spcAft>
              <a:buClr>
                <a:srgbClr val="595959"/>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Underspends due to hiring challenges or delays: $169 million </a:t>
            </a:r>
          </a:p>
          <a:p>
            <a:pPr marL="514345" marR="0" lvl="0" indent="-285750" algn="l" defTabSz="914400" rtl="0" eaLnBrk="1" fontAlgn="auto" latinLnBrk="0" hangingPunct="1">
              <a:lnSpc>
                <a:spcPct val="100000"/>
              </a:lnSpc>
              <a:spcBef>
                <a:spcPts val="0"/>
              </a:spcBef>
              <a:spcAft>
                <a:spcPts val="0"/>
              </a:spcAft>
              <a:buClr>
                <a:srgbClr val="595959"/>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Tax Revenue Outperformance: $88 million in higher collections in Business Income and Receipts Tax (BIRT), Net Profits Tax (NPT), and Realty Transfer Tax (RTT) relative to projections</a:t>
            </a:r>
          </a:p>
          <a:p>
            <a:pPr marL="457189" marR="0" lvl="0" indent="-228594" algn="l" defTabSz="914400" rtl="0" eaLnBrk="1" fontAlgn="auto" latinLnBrk="0" hangingPunct="1">
              <a:lnSpc>
                <a:spcPct val="100000"/>
              </a:lnSpc>
              <a:spcBef>
                <a:spcPts val="0"/>
              </a:spcBef>
              <a:spcAft>
                <a:spcPts val="0"/>
              </a:spcAft>
              <a:buClr>
                <a:srgbClr val="2D4B6F"/>
              </a:buClr>
              <a:buSzPts val="1800"/>
              <a:buFont typeface="Arial" panose="020B0604020202020204" pitchFamily="34" charset="0"/>
              <a:buChar char="•"/>
              <a:tabLst/>
              <a:defRPr/>
            </a:pPr>
            <a:endParaRPr kumimoji="0" lang="en-US" sz="1600" b="1" i="0" u="none" strike="noStrike" kern="0" cap="none" spc="0" normalizeH="0" baseline="0" noProof="0" dirty="0">
              <a:ln>
                <a:noFill/>
              </a:ln>
              <a:solidFill>
                <a:srgbClr val="000000"/>
              </a:solidFill>
              <a:effectLst/>
              <a:uLnTx/>
              <a:uFillTx/>
              <a:latin typeface="+mj-lt"/>
              <a:ea typeface="Open Sans"/>
              <a:cs typeface="Open Sans"/>
              <a:sym typeface="Open Sans"/>
            </a:endParaRPr>
          </a:p>
          <a:p>
            <a:pPr marL="228595" marR="0" lvl="0" indent="0" algn="l" defTabSz="914400" rtl="0" eaLnBrk="1" fontAlgn="auto" latinLnBrk="0" hangingPunct="1">
              <a:lnSpc>
                <a:spcPct val="100000"/>
              </a:lnSpc>
              <a:spcBef>
                <a:spcPts val="0"/>
              </a:spcBef>
              <a:spcAft>
                <a:spcPts val="0"/>
              </a:spcAft>
              <a:buClr>
                <a:srgbClr val="595959"/>
              </a:buClr>
              <a:buSzPts val="1800"/>
              <a:buFont typeface="Open Sans"/>
              <a:buNone/>
              <a:tabLst/>
              <a:defRPr/>
            </a:pPr>
            <a:r>
              <a:rPr kumimoji="0" lang="en-US" sz="1600" b="1" i="0" u="none" strike="noStrike" kern="0" cap="none" spc="0" normalizeH="0" baseline="0" noProof="0" dirty="0">
                <a:ln>
                  <a:noFill/>
                </a:ln>
                <a:solidFill>
                  <a:srgbClr val="0070C0"/>
                </a:solidFill>
                <a:effectLst/>
                <a:uLnTx/>
                <a:uFillTx/>
                <a:latin typeface="+mj-lt"/>
                <a:ea typeface="Open Sans"/>
                <a:cs typeface="Open Sans"/>
                <a:sym typeface="Open Sans"/>
              </a:rPr>
              <a:t>Areas for Monitoring:</a:t>
            </a:r>
            <a:endParaRPr kumimoji="0" lang="en-US" sz="1600" b="0" i="0" u="sng" strike="noStrike" kern="0" cap="none" spc="0" normalizeH="0" baseline="0" noProof="0" dirty="0">
              <a:ln>
                <a:noFill/>
              </a:ln>
              <a:solidFill>
                <a:srgbClr val="000000"/>
              </a:solidFill>
              <a:effectLst/>
              <a:uLnTx/>
              <a:uFillTx/>
              <a:latin typeface="+mj-lt"/>
              <a:ea typeface="Open Sans"/>
              <a:cs typeface="Open Sans"/>
              <a:sym typeface="Open Sans"/>
            </a:endParaRPr>
          </a:p>
          <a:p>
            <a:pPr marL="457189" marR="0" lvl="0" indent="-228594" algn="l" defTabSz="914400" rtl="0" eaLnBrk="1" fontAlgn="auto" latinLnBrk="0" hangingPunct="1">
              <a:lnSpc>
                <a:spcPct val="100000"/>
              </a:lnSpc>
              <a:spcBef>
                <a:spcPts val="0"/>
              </a:spcBef>
              <a:spcAft>
                <a:spcPts val="0"/>
              </a:spcAft>
              <a:buClr>
                <a:srgbClr val="2D4B6F"/>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Uncertainty related to federal policy and potential threats to federal grant dollars</a:t>
            </a:r>
          </a:p>
          <a:p>
            <a:pPr marL="457189" marR="0" lvl="0" indent="-228594" algn="l" defTabSz="914400" rtl="0" eaLnBrk="1" fontAlgn="auto" latinLnBrk="0" hangingPunct="1">
              <a:lnSpc>
                <a:spcPct val="100000"/>
              </a:lnSpc>
              <a:spcBef>
                <a:spcPts val="0"/>
              </a:spcBef>
              <a:spcAft>
                <a:spcPts val="0"/>
              </a:spcAft>
              <a:buClr>
                <a:srgbClr val="2D4B6F"/>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Impacts of macroeconomic uncertainty on our City’s tax base</a:t>
            </a:r>
          </a:p>
          <a:p>
            <a:pPr marL="457189" marR="0" lvl="0" indent="-228594" algn="l" defTabSz="914400" rtl="0" eaLnBrk="1" fontAlgn="auto" latinLnBrk="0" hangingPunct="1">
              <a:lnSpc>
                <a:spcPct val="100000"/>
              </a:lnSpc>
              <a:spcBef>
                <a:spcPts val="0"/>
              </a:spcBef>
              <a:spcAft>
                <a:spcPts val="0"/>
              </a:spcAft>
              <a:buClr>
                <a:srgbClr val="2D4B6F"/>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Negotiation/arbitration process with three labor unions with open contracts (Fire, Correctional Officers, Deputy Sheriffs)</a:t>
            </a:r>
          </a:p>
          <a:p>
            <a:pPr marL="457189" marR="0" lvl="0" indent="-228594" algn="l" defTabSz="914400" rtl="0" eaLnBrk="1" fontAlgn="auto" latinLnBrk="0" hangingPunct="1">
              <a:lnSpc>
                <a:spcPct val="100000"/>
              </a:lnSpc>
              <a:spcBef>
                <a:spcPts val="0"/>
              </a:spcBef>
              <a:spcAft>
                <a:spcPts val="0"/>
              </a:spcAft>
              <a:buClr>
                <a:srgbClr val="2D4B6F"/>
              </a:buClr>
              <a:buSzPts val="1800"/>
              <a:buFont typeface="Arial" panose="020B0604020202020204" pitchFamily="34" charset="0"/>
              <a:buChar char="•"/>
              <a:tabLst/>
              <a:defRPr/>
            </a:pPr>
            <a:r>
              <a:rPr kumimoji="0" lang="en-US" sz="1600" b="0" i="0" u="none" strike="noStrike" kern="0" cap="none" spc="0" normalizeH="0" baseline="0" noProof="0" dirty="0">
                <a:ln>
                  <a:noFill/>
                </a:ln>
                <a:solidFill>
                  <a:srgbClr val="595959"/>
                </a:solidFill>
                <a:effectLst/>
                <a:uLnTx/>
                <a:uFillTx/>
                <a:latin typeface="+mj-lt"/>
                <a:ea typeface="Open Sans"/>
                <a:cs typeface="Open Sans"/>
                <a:sym typeface="Open Sans"/>
              </a:rPr>
              <a:t>FY26 is the first full fiscal year without American Rescue Plan Act (ARPA) support</a:t>
            </a:r>
          </a:p>
          <a:p>
            <a:pPr marL="0" indent="0">
              <a:buClr>
                <a:srgbClr val="2D4B6F"/>
              </a:buClr>
              <a:buNone/>
            </a:pPr>
            <a:endParaRPr lang="en-US" sz="1600" kern="0" dirty="0">
              <a:latin typeface="+mj-lt"/>
            </a:endParaRPr>
          </a:p>
          <a:p>
            <a:pPr marL="1142972" lvl="2" indent="0">
              <a:spcBef>
                <a:spcPts val="0"/>
              </a:spcBef>
              <a:buNone/>
            </a:pPr>
            <a:endParaRPr lang="en-US" sz="1600" kern="0" dirty="0">
              <a:latin typeface="+mj-lt"/>
            </a:endParaRPr>
          </a:p>
          <a:p>
            <a:pPr marL="0" indent="0">
              <a:buNone/>
            </a:pPr>
            <a:endParaRPr lang="en-US" sz="1600" kern="0" dirty="0">
              <a:latin typeface="+mj-lt"/>
            </a:endParaRPr>
          </a:p>
        </p:txBody>
      </p:sp>
    </p:spTree>
    <p:extLst>
      <p:ext uri="{BB962C8B-B14F-4D97-AF65-F5344CB8AC3E}">
        <p14:creationId xmlns:p14="http://schemas.microsoft.com/office/powerpoint/2010/main" val="99687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a:extLst>
              <a:ext uri="{FF2B5EF4-FFF2-40B4-BE49-F238E27FC236}">
                <a16:creationId xmlns:a16="http://schemas.microsoft.com/office/drawing/2014/main" id="{C45A079B-E82A-37D3-0CBC-16F252610925}"/>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2176D2"/>
                </a:solidFill>
                <a:effectLst/>
                <a:uLnTx/>
                <a:uFillTx/>
                <a:latin typeface="+mj-lt"/>
                <a:ea typeface="+mn-ea"/>
                <a:cs typeface="+mn-cs"/>
              </a:rPr>
              <a:t>FY 26 – Estimated General Fund Balance</a:t>
            </a:r>
            <a:r>
              <a:rPr kumimoji="0" lang="en-US" sz="2400" b="1" i="0" u="none" strike="noStrike" kern="1200" cap="none" spc="0" normalizeH="0" baseline="30000" noProof="0">
                <a:ln>
                  <a:noFill/>
                </a:ln>
                <a:solidFill>
                  <a:srgbClr val="3081D0"/>
                </a:solidFill>
                <a:effectLst/>
                <a:uLnTx/>
                <a:uFillTx/>
                <a:latin typeface="+mj-lt"/>
                <a:ea typeface="+mn-ea"/>
                <a:cs typeface="+mn-cs"/>
              </a:rPr>
              <a:t> </a:t>
            </a:r>
            <a:endParaRPr kumimoji="0" lang="en-US" sz="2400" b="1" i="0" u="none" strike="noStrike" kern="0" cap="none" spc="0" normalizeH="0" baseline="0" noProof="0">
              <a:ln>
                <a:noFill/>
              </a:ln>
              <a:solidFill>
                <a:srgbClr val="2176D2"/>
              </a:solidFill>
              <a:effectLst/>
              <a:uLnTx/>
              <a:uFillTx/>
              <a:latin typeface="+mj-lt"/>
              <a:ea typeface="+mn-ea"/>
              <a:cs typeface="+mn-cs"/>
            </a:endParaRPr>
          </a:p>
        </p:txBody>
      </p:sp>
      <p:pic>
        <p:nvPicPr>
          <p:cNvPr id="110" name="Picture 109" descr="General fund revenues for fiscal year 2026 are estimated at $6.34 billion. The 2026 budget includes reductions to the Business Income and Receipts Tax (“BIRT”) and the Wage Tax. The prior year (FY25) included final draw of American Rescue Plan (“ARP”) funds of $419 million.">
            <a:extLst>
              <a:ext uri="{FF2B5EF4-FFF2-40B4-BE49-F238E27FC236}">
                <a16:creationId xmlns:a16="http://schemas.microsoft.com/office/drawing/2014/main" id="{AC4CFA92-1CBD-BB48-CE64-CE7E5C95F884}"/>
              </a:ext>
            </a:extLst>
          </p:cNvPr>
          <p:cNvPicPr>
            <a:picLocks noChangeAspect="1"/>
          </p:cNvPicPr>
          <p:nvPr/>
        </p:nvPicPr>
        <p:blipFill>
          <a:blip r:embed="rId2"/>
          <a:stretch>
            <a:fillRect/>
          </a:stretch>
        </p:blipFill>
        <p:spPr>
          <a:xfrm>
            <a:off x="130129" y="665557"/>
            <a:ext cx="4401693" cy="2731245"/>
          </a:xfrm>
          <a:prstGeom prst="rect">
            <a:avLst/>
          </a:prstGeom>
        </p:spPr>
      </p:pic>
      <p:pic>
        <p:nvPicPr>
          <p:cNvPr id="122" name="Picture 121" descr="General fund expenses for fiscal year 2026 are estimated at $6.90 billion. The 2026 budget includes investments toward a safer, cleaner, greener city with access to economic opportunity for all. The City continues paying more to the pension fund than state law requires through the Revenue Recognition Funding Policy.">
            <a:extLst>
              <a:ext uri="{FF2B5EF4-FFF2-40B4-BE49-F238E27FC236}">
                <a16:creationId xmlns:a16="http://schemas.microsoft.com/office/drawing/2014/main" id="{2ECE06C1-50E4-54E0-6BCA-4D8048326940}"/>
              </a:ext>
            </a:extLst>
          </p:cNvPr>
          <p:cNvPicPr>
            <a:picLocks noChangeAspect="1"/>
          </p:cNvPicPr>
          <p:nvPr/>
        </p:nvPicPr>
        <p:blipFill>
          <a:blip r:embed="rId3"/>
          <a:stretch>
            <a:fillRect/>
          </a:stretch>
        </p:blipFill>
        <p:spPr>
          <a:xfrm>
            <a:off x="4567842" y="658882"/>
            <a:ext cx="4401693" cy="2725148"/>
          </a:xfrm>
          <a:prstGeom prst="rect">
            <a:avLst/>
          </a:prstGeom>
        </p:spPr>
      </p:pic>
      <p:pic>
        <p:nvPicPr>
          <p:cNvPr id="134" name="Picture 133" descr="General fund balance for fiscal year 2026 is estimated at $796.7 million, and 12.6% of general fund revenues. Additional $59 million budgeted to be deposited to the BSR (will bring total BSR balance to $237.8 million). Including unspent federal funding reserve, total fund balance and BSR is estimated at 17.8% of revenues.">
            <a:extLst>
              <a:ext uri="{FF2B5EF4-FFF2-40B4-BE49-F238E27FC236}">
                <a16:creationId xmlns:a16="http://schemas.microsoft.com/office/drawing/2014/main" id="{F9D767DE-E759-2865-AD5A-A19B12A5A883}"/>
              </a:ext>
            </a:extLst>
          </p:cNvPr>
          <p:cNvPicPr>
            <a:picLocks noChangeAspect="1"/>
          </p:cNvPicPr>
          <p:nvPr/>
        </p:nvPicPr>
        <p:blipFill>
          <a:blip r:embed="rId4"/>
          <a:stretch>
            <a:fillRect/>
          </a:stretch>
        </p:blipFill>
        <p:spPr>
          <a:xfrm>
            <a:off x="599002" y="3429000"/>
            <a:ext cx="7937680" cy="2719052"/>
          </a:xfrm>
          <a:prstGeom prst="rect">
            <a:avLst/>
          </a:prstGeom>
        </p:spPr>
      </p:pic>
      <p:sp>
        <p:nvSpPr>
          <p:cNvPr id="137" name="TextBox 136">
            <a:extLst>
              <a:ext uri="{FF2B5EF4-FFF2-40B4-BE49-F238E27FC236}">
                <a16:creationId xmlns:a16="http://schemas.microsoft.com/office/drawing/2014/main" id="{87912641-7C53-7D25-17CA-A5B95368ED3B}"/>
              </a:ext>
            </a:extLst>
          </p:cNvPr>
          <p:cNvSpPr txBox="1"/>
          <p:nvPr/>
        </p:nvSpPr>
        <p:spPr>
          <a:xfrm>
            <a:off x="0" y="6082016"/>
            <a:ext cx="3044423" cy="200055"/>
          </a:xfrm>
          <a:prstGeom prst="rect">
            <a:avLst/>
          </a:prstGeom>
          <a:noFill/>
        </p:spPr>
        <p:txBody>
          <a:bodyPr wrap="none" rtlCol="0">
            <a:spAutoFit/>
          </a:bodyPr>
          <a:lstStyle/>
          <a:p>
            <a:pPr marL="457189" lvl="0" indent="-228594">
              <a:spcAft>
                <a:spcPts val="600"/>
              </a:spcAft>
              <a:buClr>
                <a:srgbClr val="595959"/>
              </a:buClr>
              <a:buSzPts val="1800"/>
              <a:defRPr/>
            </a:pPr>
            <a:r>
              <a:rPr lang="en-US" sz="700" dirty="0"/>
              <a:t>Source: City of Philadelphia FY27-FY31 Proposed Five Year </a:t>
            </a:r>
            <a:r>
              <a:rPr lang="en-US" sz="700" dirty="0">
                <a:solidFill>
                  <a:schemeClr val="tx1"/>
                </a:solidFill>
              </a:rPr>
              <a:t>Plan.</a:t>
            </a:r>
            <a:endParaRPr lang="en-US" sz="2000" dirty="0"/>
          </a:p>
        </p:txBody>
      </p:sp>
    </p:spTree>
    <p:extLst>
      <p:ext uri="{BB962C8B-B14F-4D97-AF65-F5344CB8AC3E}">
        <p14:creationId xmlns:p14="http://schemas.microsoft.com/office/powerpoint/2010/main" val="3285831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75817D6-99E2-3BD4-A3DD-539DB080C6F7}"/>
              </a:ext>
            </a:extLst>
          </p:cNvPr>
          <p:cNvSpPr txBox="1">
            <a:spLocks noGrp="1"/>
          </p:cNvSpPr>
          <p:nvPr>
            <p:ph type="title" idx="4294967295"/>
          </p:nvPr>
        </p:nvSpPr>
        <p:spPr>
          <a:xfrm>
            <a:off x="208692" y="172574"/>
            <a:ext cx="8468589" cy="27699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44444"/>
              </a:buClr>
              <a:buSzPts val="2400"/>
              <a:buFont typeface="Montserrat"/>
              <a:buNone/>
              <a:defRPr sz="2400" b="0" i="0" u="none" strike="noStrike" cap="none">
                <a:solidFill>
                  <a:srgbClr val="444444"/>
                </a:solidFill>
                <a:latin typeface="Montserrat"/>
                <a:ea typeface="Montserrat"/>
                <a:cs typeface="Montserrat"/>
                <a:sym typeface="Montserrat"/>
              </a:defRPr>
            </a:lvl1pPr>
            <a:lvl2pPr lvl="1" algn="l" rtl="0">
              <a:lnSpc>
                <a:spcPct val="100000"/>
              </a:lnSpc>
              <a:spcBef>
                <a:spcPts val="0"/>
              </a:spcBef>
              <a:spcAft>
                <a:spcPts val="0"/>
              </a:spcAft>
              <a:buClr>
                <a:schemeClr val="dk1"/>
              </a:buClr>
              <a:buSzPts val="2800"/>
              <a:buNone/>
              <a:defRPr sz="2800">
                <a:solidFill>
                  <a:schemeClr val="dk1"/>
                </a:solidFill>
              </a:defRPr>
            </a:lvl2pPr>
            <a:lvl3pPr lvl="2" algn="l" rtl="0">
              <a:lnSpc>
                <a:spcPct val="100000"/>
              </a:lnSpc>
              <a:spcBef>
                <a:spcPts val="0"/>
              </a:spcBef>
              <a:spcAft>
                <a:spcPts val="0"/>
              </a:spcAft>
              <a:buClr>
                <a:schemeClr val="dk1"/>
              </a:buClr>
              <a:buSzPts val="2800"/>
              <a:buNone/>
              <a:defRPr sz="2800">
                <a:solidFill>
                  <a:schemeClr val="dk1"/>
                </a:solidFill>
              </a:defRPr>
            </a:lvl3pPr>
            <a:lvl4pPr lvl="3" algn="l" rtl="0">
              <a:lnSpc>
                <a:spcPct val="100000"/>
              </a:lnSpc>
              <a:spcBef>
                <a:spcPts val="0"/>
              </a:spcBef>
              <a:spcAft>
                <a:spcPts val="0"/>
              </a:spcAft>
              <a:buClr>
                <a:schemeClr val="dk1"/>
              </a:buClr>
              <a:buSzPts val="2800"/>
              <a:buNone/>
              <a:defRPr sz="2800">
                <a:solidFill>
                  <a:schemeClr val="dk1"/>
                </a:solidFill>
              </a:defRPr>
            </a:lvl4pPr>
            <a:lvl5pPr lvl="4" algn="l" rtl="0">
              <a:lnSpc>
                <a:spcPct val="100000"/>
              </a:lnSpc>
              <a:spcBef>
                <a:spcPts val="0"/>
              </a:spcBef>
              <a:spcAft>
                <a:spcPts val="0"/>
              </a:spcAft>
              <a:buClr>
                <a:schemeClr val="dk1"/>
              </a:buClr>
              <a:buSzPts val="2800"/>
              <a:buNone/>
              <a:defRPr sz="2800">
                <a:solidFill>
                  <a:schemeClr val="dk1"/>
                </a:solidFill>
              </a:defRPr>
            </a:lvl5pPr>
            <a:lvl6pPr lvl="5" algn="l" rtl="0">
              <a:lnSpc>
                <a:spcPct val="100000"/>
              </a:lnSpc>
              <a:spcBef>
                <a:spcPts val="0"/>
              </a:spcBef>
              <a:spcAft>
                <a:spcPts val="0"/>
              </a:spcAft>
              <a:buClr>
                <a:schemeClr val="dk1"/>
              </a:buClr>
              <a:buSzPts val="2800"/>
              <a:buNone/>
              <a:defRPr sz="2800">
                <a:solidFill>
                  <a:schemeClr val="dk1"/>
                </a:solidFill>
              </a:defRPr>
            </a:lvl6pPr>
            <a:lvl7pPr lvl="6" algn="l" rtl="0">
              <a:lnSpc>
                <a:spcPct val="100000"/>
              </a:lnSpc>
              <a:spcBef>
                <a:spcPts val="0"/>
              </a:spcBef>
              <a:spcAft>
                <a:spcPts val="0"/>
              </a:spcAft>
              <a:buClr>
                <a:schemeClr val="dk1"/>
              </a:buClr>
              <a:buSzPts val="2800"/>
              <a:buNone/>
              <a:defRPr sz="2800">
                <a:solidFill>
                  <a:schemeClr val="dk1"/>
                </a:solidFill>
              </a:defRPr>
            </a:lvl7pPr>
            <a:lvl8pPr lvl="7" algn="l" rtl="0">
              <a:lnSpc>
                <a:spcPct val="100000"/>
              </a:lnSpc>
              <a:spcBef>
                <a:spcPts val="0"/>
              </a:spcBef>
              <a:spcAft>
                <a:spcPts val="0"/>
              </a:spcAft>
              <a:buClr>
                <a:schemeClr val="dk1"/>
              </a:buClr>
              <a:buSzPts val="2800"/>
              <a:buNone/>
              <a:defRPr sz="2800">
                <a:solidFill>
                  <a:schemeClr val="dk1"/>
                </a:solidFill>
              </a:defRPr>
            </a:lvl8pPr>
            <a:lvl9pPr lvl="8" algn="l" rtl="0">
              <a:lnSpc>
                <a:spcPct val="100000"/>
              </a:lnSpc>
              <a:spcBef>
                <a:spcPts val="0"/>
              </a:spcBef>
              <a:spcAft>
                <a:spcPts val="0"/>
              </a:spcAft>
              <a:buClr>
                <a:schemeClr val="dk1"/>
              </a:buClr>
              <a:buSzPts val="2800"/>
              <a:buNone/>
              <a:defRPr sz="2800">
                <a:solidFill>
                  <a:schemeClr val="dk1"/>
                </a:solidFill>
              </a:defRPr>
            </a:lvl9pPr>
          </a:lstStyle>
          <a:p>
            <a:pPr marL="0" marR="0" lvl="0" indent="0" algn="l" defTabSz="914400" rtl="0" eaLnBrk="1" fontAlgn="auto" latinLnBrk="0" hangingPunct="1">
              <a:lnSpc>
                <a:spcPct val="100000"/>
              </a:lnSpc>
              <a:spcBef>
                <a:spcPts val="0"/>
              </a:spcBef>
              <a:spcAft>
                <a:spcPts val="0"/>
              </a:spcAft>
              <a:buClr>
                <a:srgbClr val="444444"/>
              </a:buClr>
              <a:buSzPct val="100000"/>
              <a:buFont typeface="Montserrat"/>
              <a:buNone/>
              <a:tabLst/>
              <a:defRPr/>
            </a:pPr>
            <a:r>
              <a:rPr kumimoji="0" lang="en-US" sz="1800" b="1" i="0" u="none" strike="noStrike" kern="1200" cap="none" spc="0" normalizeH="0" baseline="0" noProof="0">
                <a:ln>
                  <a:noFill/>
                </a:ln>
                <a:solidFill>
                  <a:srgbClr val="2176D2"/>
                </a:solidFill>
                <a:effectLst/>
                <a:uLnTx/>
                <a:uFillTx/>
                <a:latin typeface="+mj-lt"/>
                <a:ea typeface="Montserrat"/>
                <a:cs typeface="Montserrat"/>
                <a:sym typeface="Montserrat"/>
              </a:rPr>
              <a:t>General Fund Revenues – FY25 Actual, FY26 Estimate, FY27 Proposed</a:t>
            </a:r>
            <a:endParaRPr kumimoji="0" lang="en-US" sz="1800" b="0" i="1" u="none" strike="noStrike" kern="1200" cap="none" spc="0" normalizeH="0" baseline="0" noProof="0">
              <a:ln>
                <a:noFill/>
              </a:ln>
              <a:solidFill>
                <a:srgbClr val="2176D2"/>
              </a:solidFill>
              <a:effectLst/>
              <a:uLnTx/>
              <a:uFillTx/>
              <a:latin typeface="+mj-lt"/>
              <a:ea typeface="Montserrat"/>
              <a:cs typeface="Montserrat"/>
              <a:sym typeface="Montserrat"/>
            </a:endParaRPr>
          </a:p>
        </p:txBody>
      </p:sp>
      <p:sp>
        <p:nvSpPr>
          <p:cNvPr id="10" name="TextBox 9">
            <a:extLst>
              <a:ext uri="{FF2B5EF4-FFF2-40B4-BE49-F238E27FC236}">
                <a16:creationId xmlns:a16="http://schemas.microsoft.com/office/drawing/2014/main" id="{71E16E44-8F7C-5FD1-F60A-9BC027ECEA9E}"/>
              </a:ext>
            </a:extLst>
          </p:cNvPr>
          <p:cNvSpPr txBox="1"/>
          <p:nvPr/>
        </p:nvSpPr>
        <p:spPr>
          <a:xfrm>
            <a:off x="208692" y="629844"/>
            <a:ext cx="8726616" cy="12054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150"/>
              </a:spcAft>
              <a:buClrTx/>
              <a:buSzPct val="80000"/>
              <a:buFont typeface="Arial" panose="020B0604020202020204" pitchFamily="34" charset="0"/>
              <a:buChar char="•"/>
              <a:tabLst/>
              <a:defRPr/>
            </a:pPr>
            <a:r>
              <a:rPr kumimoji="0" lang="en-US" sz="1200" b="0" i="0" u="none" strike="noStrike" kern="1200" cap="none" spc="0" normalizeH="0" baseline="0" noProof="0">
                <a:ln>
                  <a:noFill/>
                </a:ln>
                <a:solidFill>
                  <a:srgbClr val="141414"/>
                </a:solidFill>
                <a:effectLst/>
                <a:uLnTx/>
                <a:uFillTx/>
                <a:latin typeface="Arial" panose="020B0604020202020204"/>
                <a:ea typeface="+mn-ea"/>
                <a:cs typeface="Palatino Linotype" pitchFamily="18" charset="0"/>
              </a:rPr>
              <a:t>FY26 revenues are estimated to have decreased by 2.7% relative to the FY25 actual, primarily due to the end of the American Rescue Plan Act funds in 2024. </a:t>
            </a:r>
          </a:p>
          <a:p>
            <a:pPr marL="285750" marR="0" lvl="0" indent="-285750" algn="l" defTabSz="914400" rtl="0" eaLnBrk="1" fontAlgn="auto" latinLnBrk="0" hangingPunct="1">
              <a:lnSpc>
                <a:spcPct val="100000"/>
              </a:lnSpc>
              <a:spcBef>
                <a:spcPts val="600"/>
              </a:spcBef>
              <a:spcAft>
                <a:spcPts val="150"/>
              </a:spcAft>
              <a:buClrTx/>
              <a:buSzPct val="80000"/>
              <a:buFont typeface="Arial" panose="020B0604020202020204" pitchFamily="34" charset="0"/>
              <a:buChar char="•"/>
              <a:tabLst/>
              <a:defRPr/>
            </a:pPr>
            <a:r>
              <a:rPr kumimoji="0" lang="en-US" sz="1200" b="0" i="0" u="none" strike="noStrike" kern="1200" cap="none" spc="0" normalizeH="0" baseline="0" noProof="0">
                <a:ln>
                  <a:noFill/>
                </a:ln>
                <a:solidFill>
                  <a:srgbClr val="141414"/>
                </a:solidFill>
                <a:effectLst/>
                <a:uLnTx/>
                <a:uFillTx/>
                <a:latin typeface="Arial" panose="020B0604020202020204"/>
                <a:ea typeface="+mn-ea"/>
                <a:cs typeface="Palatino Linotype" pitchFamily="18" charset="0"/>
              </a:rPr>
              <a:t>FY27 revenues are projected to increase by 3.0% relative to FY26 estimates, primarily due to growth in the Wage, Sales, and Realty Transfer Taxes.</a:t>
            </a:r>
          </a:p>
          <a:p>
            <a:pPr marL="285750" indent="-285750">
              <a:buFont typeface="Arial" panose="020B0604020202020204" pitchFamily="34" charset="0"/>
              <a:buChar char="•"/>
            </a:pPr>
            <a:endParaRPr lang="en-US" sz="1600"/>
          </a:p>
        </p:txBody>
      </p:sp>
      <p:graphicFrame>
        <p:nvGraphicFramePr>
          <p:cNvPr id="7" name="Table 6">
            <a:extLst>
              <a:ext uri="{FF2B5EF4-FFF2-40B4-BE49-F238E27FC236}">
                <a16:creationId xmlns:a16="http://schemas.microsoft.com/office/drawing/2014/main" id="{354FD962-3CFA-F626-B92C-875E27C98730}"/>
              </a:ext>
            </a:extLst>
          </p:cNvPr>
          <p:cNvGraphicFramePr>
            <a:graphicFrameLocks noGrp="1"/>
          </p:cNvGraphicFramePr>
          <p:nvPr>
            <p:extLst>
              <p:ext uri="{D42A27DB-BD31-4B8C-83A1-F6EECF244321}">
                <p14:modId xmlns:p14="http://schemas.microsoft.com/office/powerpoint/2010/main" val="2535457796"/>
              </p:ext>
            </p:extLst>
          </p:nvPr>
        </p:nvGraphicFramePr>
        <p:xfrm>
          <a:off x="208692" y="1692848"/>
          <a:ext cx="8726616" cy="3571700"/>
        </p:xfrm>
        <a:graphic>
          <a:graphicData uri="http://schemas.openxmlformats.org/drawingml/2006/table">
            <a:tbl>
              <a:tblPr/>
              <a:tblGrid>
                <a:gridCol w="2386040">
                  <a:extLst>
                    <a:ext uri="{9D8B030D-6E8A-4147-A177-3AD203B41FA5}">
                      <a16:colId xmlns:a16="http://schemas.microsoft.com/office/drawing/2014/main" val="1474588172"/>
                    </a:ext>
                  </a:extLst>
                </a:gridCol>
                <a:gridCol w="801415">
                  <a:extLst>
                    <a:ext uri="{9D8B030D-6E8A-4147-A177-3AD203B41FA5}">
                      <a16:colId xmlns:a16="http://schemas.microsoft.com/office/drawing/2014/main" val="2715744770"/>
                    </a:ext>
                  </a:extLst>
                </a:gridCol>
                <a:gridCol w="895197">
                  <a:extLst>
                    <a:ext uri="{9D8B030D-6E8A-4147-A177-3AD203B41FA5}">
                      <a16:colId xmlns:a16="http://schemas.microsoft.com/office/drawing/2014/main" val="798057471"/>
                    </a:ext>
                  </a:extLst>
                </a:gridCol>
                <a:gridCol w="920774">
                  <a:extLst>
                    <a:ext uri="{9D8B030D-6E8A-4147-A177-3AD203B41FA5}">
                      <a16:colId xmlns:a16="http://schemas.microsoft.com/office/drawing/2014/main" val="238955587"/>
                    </a:ext>
                  </a:extLst>
                </a:gridCol>
                <a:gridCol w="1006031">
                  <a:extLst>
                    <a:ext uri="{9D8B030D-6E8A-4147-A177-3AD203B41FA5}">
                      <a16:colId xmlns:a16="http://schemas.microsoft.com/office/drawing/2014/main" val="1166022375"/>
                    </a:ext>
                  </a:extLst>
                </a:gridCol>
                <a:gridCol w="844043">
                  <a:extLst>
                    <a:ext uri="{9D8B030D-6E8A-4147-A177-3AD203B41FA5}">
                      <a16:colId xmlns:a16="http://schemas.microsoft.com/office/drawing/2014/main" val="784173709"/>
                    </a:ext>
                  </a:extLst>
                </a:gridCol>
                <a:gridCol w="1133916">
                  <a:extLst>
                    <a:ext uri="{9D8B030D-6E8A-4147-A177-3AD203B41FA5}">
                      <a16:colId xmlns:a16="http://schemas.microsoft.com/office/drawing/2014/main" val="1573107519"/>
                    </a:ext>
                  </a:extLst>
                </a:gridCol>
                <a:gridCol w="739200">
                  <a:extLst>
                    <a:ext uri="{9D8B030D-6E8A-4147-A177-3AD203B41FA5}">
                      <a16:colId xmlns:a16="http://schemas.microsoft.com/office/drawing/2014/main" val="3205749463"/>
                    </a:ext>
                  </a:extLst>
                </a:gridCol>
              </a:tblGrid>
              <a:tr h="376213">
                <a:tc>
                  <a:txBody>
                    <a:bodyPr/>
                    <a:lstStyle/>
                    <a:p>
                      <a:pPr algn="l" rtl="0" fontAlgn="ctr">
                        <a:buNone/>
                      </a:pPr>
                      <a:r>
                        <a:rPr lang="en-US" sz="1000" b="1" i="0" u="none" strike="noStrike">
                          <a:solidFill>
                            <a:srgbClr val="FFFFFF"/>
                          </a:solidFill>
                          <a:effectLst/>
                          <a:latin typeface="Arial" panose="020B0604020202020204" pitchFamily="34" charset="0"/>
                        </a:rPr>
                        <a:t> Revenues (Millions)</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70C0"/>
                    </a:solidFill>
                  </a:tcPr>
                </a:tc>
                <a:tc>
                  <a:txBody>
                    <a:bodyPr/>
                    <a:lstStyle/>
                    <a:p>
                      <a:pPr algn="ctr" rtl="0" fontAlgn="ctr">
                        <a:buNone/>
                      </a:pPr>
                      <a:r>
                        <a:rPr lang="en-US" sz="1000" b="1" i="0" u="none" strike="noStrike">
                          <a:solidFill>
                            <a:srgbClr val="FFFFFF"/>
                          </a:solidFill>
                          <a:effectLst/>
                          <a:latin typeface="Arial" panose="020B0604020202020204" pitchFamily="34" charset="0"/>
                        </a:rPr>
                        <a:t>FY25 </a:t>
                      </a:r>
                    </a:p>
                    <a:p>
                      <a:pPr algn="ctr" rtl="0" fontAlgn="ctr">
                        <a:buNone/>
                      </a:pPr>
                      <a:r>
                        <a:rPr lang="en-US" sz="1000" b="1" i="0" u="none" strike="noStrike">
                          <a:solidFill>
                            <a:srgbClr val="FFFFFF"/>
                          </a:solidFill>
                          <a:effectLst/>
                          <a:latin typeface="Arial" panose="020B0604020202020204" pitchFamily="34" charset="0"/>
                        </a:rPr>
                        <a:t>Actual</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1C7AD2"/>
                    </a:solidFill>
                  </a:tcPr>
                </a:tc>
                <a:tc>
                  <a:txBody>
                    <a:bodyPr/>
                    <a:lstStyle/>
                    <a:p>
                      <a:pPr algn="ctr" rtl="0" fontAlgn="ctr">
                        <a:buNone/>
                      </a:pPr>
                      <a:r>
                        <a:rPr lang="en-US" sz="1000" b="1" i="0" u="none" strike="noStrike">
                          <a:solidFill>
                            <a:srgbClr val="FFFFFF"/>
                          </a:solidFill>
                          <a:effectLst/>
                          <a:latin typeface="Arial" panose="020B0604020202020204" pitchFamily="34" charset="0"/>
                        </a:rPr>
                        <a:t>FY26 </a:t>
                      </a:r>
                    </a:p>
                    <a:p>
                      <a:pPr algn="ctr" rtl="0" fontAlgn="ctr">
                        <a:buNone/>
                      </a:pPr>
                      <a:r>
                        <a:rPr lang="en-US" sz="1000" b="1" i="0" u="none" strike="noStrike">
                          <a:solidFill>
                            <a:srgbClr val="FFFFFF"/>
                          </a:solidFill>
                          <a:effectLst/>
                          <a:latin typeface="Arial" panose="020B0604020202020204" pitchFamily="34" charset="0"/>
                        </a:rPr>
                        <a:t>Estimate</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70C0"/>
                    </a:solidFill>
                  </a:tcPr>
                </a:tc>
                <a:tc>
                  <a:txBody>
                    <a:bodyPr/>
                    <a:lstStyle/>
                    <a:p>
                      <a:pPr algn="ctr" rtl="0" fontAlgn="ctr">
                        <a:buNone/>
                      </a:pPr>
                      <a:r>
                        <a:rPr lang="en-US" sz="1000" b="1" i="0" u="none" strike="noStrike">
                          <a:solidFill>
                            <a:srgbClr val="FFFFFF"/>
                          </a:solidFill>
                          <a:effectLst/>
                          <a:latin typeface="Arial" panose="020B0604020202020204" pitchFamily="34" charset="0"/>
                        </a:rPr>
                        <a:t>FY27 </a:t>
                      </a:r>
                    </a:p>
                    <a:p>
                      <a:pPr algn="ctr" rtl="0" fontAlgn="ctr">
                        <a:buNone/>
                      </a:pPr>
                      <a:r>
                        <a:rPr lang="en-US" sz="1000" b="1" i="0" u="none" strike="noStrike">
                          <a:solidFill>
                            <a:srgbClr val="FFFFFF"/>
                          </a:solidFill>
                          <a:effectLst/>
                          <a:latin typeface="Arial" panose="020B0604020202020204" pitchFamily="34" charset="0"/>
                        </a:rPr>
                        <a:t>Budget</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70C0"/>
                    </a:solidFill>
                  </a:tcPr>
                </a:tc>
                <a:tc>
                  <a:txBody>
                    <a:bodyPr/>
                    <a:lstStyle/>
                    <a:p>
                      <a:pPr algn="ctr" rtl="0" fontAlgn="ctr">
                        <a:buNone/>
                      </a:pPr>
                      <a:r>
                        <a:rPr lang="es-ES" sz="1000" b="1" i="0" u="none" strike="noStrike">
                          <a:solidFill>
                            <a:srgbClr val="FFFFFF"/>
                          </a:solidFill>
                          <a:effectLst/>
                          <a:latin typeface="Arial" panose="020B0604020202020204" pitchFamily="34" charset="0"/>
                        </a:rPr>
                        <a:t>FY26 </a:t>
                      </a:r>
                      <a:r>
                        <a:rPr lang="es-ES" sz="1000" b="1" i="0" u="none" strike="noStrike" err="1">
                          <a:solidFill>
                            <a:srgbClr val="FFFFFF"/>
                          </a:solidFill>
                          <a:effectLst/>
                          <a:latin typeface="Arial" panose="020B0604020202020204" pitchFamily="34" charset="0"/>
                        </a:rPr>
                        <a:t>Estimate</a:t>
                      </a:r>
                      <a:r>
                        <a:rPr lang="es-ES" sz="1000" b="1" i="0" u="none" strike="noStrike">
                          <a:solidFill>
                            <a:srgbClr val="FFFFFF"/>
                          </a:solidFill>
                          <a:effectLst/>
                          <a:latin typeface="Arial" panose="020B0604020202020204" pitchFamily="34" charset="0"/>
                        </a:rPr>
                        <a:t> vs. FY25 Actual</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1C7AD2"/>
                    </a:solidFill>
                  </a:tcPr>
                </a:tc>
                <a:tc>
                  <a:txBody>
                    <a:bodyPr/>
                    <a:lstStyle/>
                    <a:p>
                      <a:pPr algn="ctr" rtl="0" fontAlgn="ctr">
                        <a:buNone/>
                      </a:pPr>
                      <a:r>
                        <a:rPr lang="en-US" sz="1000" b="1" i="0" u="none" strike="noStrike">
                          <a:solidFill>
                            <a:srgbClr val="FFFFFF"/>
                          </a:solidFill>
                          <a:effectLst/>
                          <a:latin typeface="Arial" panose="020B0604020202020204" pitchFamily="34" charset="0"/>
                        </a:rPr>
                        <a:t>% </a:t>
                      </a:r>
                    </a:p>
                    <a:p>
                      <a:pPr algn="ctr" rtl="0" fontAlgn="ctr">
                        <a:buNone/>
                      </a:pPr>
                      <a:r>
                        <a:rPr lang="en-US" sz="1000" b="1" i="0" u="none" strike="noStrike">
                          <a:solidFill>
                            <a:srgbClr val="FFFFFF"/>
                          </a:solidFill>
                          <a:effectLst/>
                          <a:latin typeface="Arial" panose="020B0604020202020204" pitchFamily="34" charset="0"/>
                        </a:rPr>
                        <a:t>Change</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1C7AD2"/>
                    </a:solidFill>
                  </a:tcPr>
                </a:tc>
                <a:tc>
                  <a:txBody>
                    <a:bodyPr/>
                    <a:lstStyle/>
                    <a:p>
                      <a:pPr algn="ctr" rtl="0" fontAlgn="ctr">
                        <a:buNone/>
                      </a:pPr>
                      <a:r>
                        <a:rPr lang="en-US" sz="1000" b="1" i="0" u="none" strike="noStrike">
                          <a:solidFill>
                            <a:srgbClr val="FFFFFF"/>
                          </a:solidFill>
                          <a:effectLst/>
                          <a:latin typeface="Arial" panose="020B0604020202020204" pitchFamily="34" charset="0"/>
                        </a:rPr>
                        <a:t>FY27 Budget vs. FY26 Estimate</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1C7AD2"/>
                    </a:solidFill>
                  </a:tcPr>
                </a:tc>
                <a:tc>
                  <a:txBody>
                    <a:bodyPr/>
                    <a:lstStyle/>
                    <a:p>
                      <a:pPr algn="ctr" rtl="0" fontAlgn="ctr">
                        <a:buNone/>
                      </a:pPr>
                      <a:r>
                        <a:rPr lang="en-US" sz="1000" b="1" i="0" u="none" strike="noStrike">
                          <a:solidFill>
                            <a:srgbClr val="FFFFFF"/>
                          </a:solidFill>
                          <a:effectLst/>
                          <a:latin typeface="Arial" panose="020B0604020202020204" pitchFamily="34" charset="0"/>
                        </a:rPr>
                        <a:t>% </a:t>
                      </a:r>
                    </a:p>
                    <a:p>
                      <a:pPr algn="ctr" rtl="0" fontAlgn="ctr">
                        <a:buNone/>
                      </a:pPr>
                      <a:r>
                        <a:rPr lang="en-US" sz="1000" b="1" i="0" u="none" strike="noStrike">
                          <a:solidFill>
                            <a:srgbClr val="FFFFFF"/>
                          </a:solidFill>
                          <a:effectLst/>
                          <a:latin typeface="Arial" panose="020B0604020202020204" pitchFamily="34" charset="0"/>
                        </a:rPr>
                        <a:t>Change</a:t>
                      </a:r>
                    </a:p>
                  </a:txBody>
                  <a:tcPr marL="8372" marR="8372" marT="83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70C0"/>
                    </a:solidFill>
                  </a:tcPr>
                </a:tc>
                <a:extLst>
                  <a:ext uri="{0D108BD9-81ED-4DB2-BD59-A6C34878D82A}">
                    <a16:rowId xmlns:a16="http://schemas.microsoft.com/office/drawing/2014/main" val="300801915"/>
                  </a:ext>
                </a:extLst>
              </a:tr>
              <a:tr h="338150">
                <a:tc>
                  <a:txBody>
                    <a:bodyPr/>
                    <a:lstStyle/>
                    <a:p>
                      <a:pPr algn="l" rtl="0" fontAlgn="b">
                        <a:buNone/>
                      </a:pPr>
                      <a:r>
                        <a:rPr lang="en-US" sz="1000" b="0" i="0" u="none" strike="noStrike">
                          <a:solidFill>
                            <a:srgbClr val="000000"/>
                          </a:solidFill>
                          <a:effectLst/>
                          <a:latin typeface="Arial" panose="020B0604020202020204" pitchFamily="34" charset="0"/>
                        </a:rPr>
                        <a:t> Wage, Earnings, &amp; Net Profits Tax</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$1,994.5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$2,086.9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$2,178.8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$92.4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$91.9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4.4%</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4077022367"/>
                  </a:ext>
                </a:extLst>
              </a:tr>
              <a:tr h="193678">
                <a:tc>
                  <a:txBody>
                    <a:bodyPr/>
                    <a:lstStyle/>
                    <a:p>
                      <a:pPr algn="l" rtl="0" fontAlgn="b">
                        <a:buNone/>
                      </a:pPr>
                      <a:r>
                        <a:rPr lang="en-US" sz="1000" b="0" i="0" u="none" strike="noStrike">
                          <a:solidFill>
                            <a:srgbClr val="000000"/>
                          </a:solidFill>
                          <a:effectLst/>
                          <a:latin typeface="Arial" panose="020B0604020202020204" pitchFamily="34" charset="0"/>
                        </a:rPr>
                        <a:t> Real Property Taxes</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$903.2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$936.1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$981.7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$32.9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3.6%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$45.6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4.9%</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1136055797"/>
                  </a:ext>
                </a:extLst>
              </a:tr>
              <a:tr h="253669">
                <a:tc>
                  <a:txBody>
                    <a:bodyPr/>
                    <a:lstStyle/>
                    <a:p>
                      <a:pPr algn="l" rtl="0" fontAlgn="b">
                        <a:buNone/>
                      </a:pPr>
                      <a:r>
                        <a:rPr lang="en-US" sz="1000" b="0" i="0" u="none" strike="noStrike">
                          <a:solidFill>
                            <a:srgbClr val="000000"/>
                          </a:solidFill>
                          <a:effectLst/>
                          <a:latin typeface="Arial" panose="020B0604020202020204" pitchFamily="34" charset="0"/>
                        </a:rPr>
                        <a:t> Business Income &amp; Receipts Tax (“BIRT”)</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$752.0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$779.3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$806.4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$27.3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3.6%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$27.1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3.5%</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1546580029"/>
                  </a:ext>
                </a:extLst>
              </a:tr>
              <a:tr h="193678">
                <a:tc>
                  <a:txBody>
                    <a:bodyPr/>
                    <a:lstStyle/>
                    <a:p>
                      <a:pPr algn="l" rtl="0" fontAlgn="b">
                        <a:buNone/>
                      </a:pPr>
                      <a:r>
                        <a:rPr lang="en-US" sz="1000" b="0" i="0" u="none" strike="noStrike">
                          <a:solidFill>
                            <a:srgbClr val="000000"/>
                          </a:solidFill>
                          <a:effectLst/>
                          <a:latin typeface="Arial" panose="020B0604020202020204" pitchFamily="34" charset="0"/>
                        </a:rPr>
                        <a:t> Real Property Transfer Tax</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$331.5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$334.1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$353.6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$2.6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0.8%</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$19.5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5.8%</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1257958172"/>
                  </a:ext>
                </a:extLst>
              </a:tr>
              <a:tr h="193678">
                <a:tc>
                  <a:txBody>
                    <a:bodyPr/>
                    <a:lstStyle/>
                    <a:p>
                      <a:pPr algn="l" rtl="0" fontAlgn="b">
                        <a:buNone/>
                      </a:pPr>
                      <a:r>
                        <a:rPr lang="en-US" sz="1000" b="0" i="0" u="none" strike="noStrike">
                          <a:solidFill>
                            <a:srgbClr val="000000"/>
                          </a:solidFill>
                          <a:effectLst/>
                          <a:latin typeface="Arial" panose="020B0604020202020204" pitchFamily="34" charset="0"/>
                        </a:rPr>
                        <a:t> Sales Tax</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$311.3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$323.2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$342.0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$11.9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chemeClr val="tx1"/>
                          </a:solidFill>
                          <a:effectLst/>
                          <a:latin typeface="Arial" panose="020B0604020202020204" pitchFamily="34" charset="0"/>
                        </a:rPr>
                        <a:t>3.8%</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$18.8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5.8%</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2400002189"/>
                  </a:ext>
                </a:extLst>
              </a:tr>
              <a:tr h="193678">
                <a:tc>
                  <a:txBody>
                    <a:bodyPr/>
                    <a:lstStyle/>
                    <a:p>
                      <a:pPr algn="l" rtl="0" fontAlgn="b">
                        <a:buNone/>
                      </a:pPr>
                      <a:r>
                        <a:rPr lang="en-US" sz="1000" b="0" i="0" u="none" strike="noStrike">
                          <a:solidFill>
                            <a:srgbClr val="000000"/>
                          </a:solidFill>
                          <a:effectLst/>
                          <a:latin typeface="Arial" panose="020B0604020202020204" pitchFamily="34" charset="0"/>
                        </a:rPr>
                        <a:t> Beverage</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$68.2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$71.0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$69.4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$2.8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4.1%</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($1.6)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-2.3%</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4034057212"/>
                  </a:ext>
                </a:extLst>
              </a:tr>
              <a:tr h="193678">
                <a:tc>
                  <a:txBody>
                    <a:bodyPr/>
                    <a:lstStyle/>
                    <a:p>
                      <a:pPr algn="l" rtl="0" fontAlgn="b">
                        <a:buNone/>
                      </a:pPr>
                      <a:r>
                        <a:rPr lang="en-US" sz="1000" b="0" i="0" u="none" strike="noStrike">
                          <a:solidFill>
                            <a:srgbClr val="000000"/>
                          </a:solidFill>
                          <a:effectLst/>
                          <a:latin typeface="Arial" panose="020B0604020202020204" pitchFamily="34" charset="0"/>
                        </a:rPr>
                        <a:t> Other Taxes</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$51.9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$54.0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$55.5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$2.1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4.0%</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$1.5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2.8%</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1269057833"/>
                  </a:ext>
                </a:extLst>
              </a:tr>
              <a:tr h="193678">
                <a:tc>
                  <a:txBody>
                    <a:bodyPr/>
                    <a:lstStyle/>
                    <a:p>
                      <a:pPr algn="l" rtl="0" fontAlgn="b">
                        <a:buNone/>
                      </a:pPr>
                      <a:r>
                        <a:rPr lang="en-US" sz="1000" b="1" i="0" u="none" strike="noStrike">
                          <a:solidFill>
                            <a:srgbClr val="000000"/>
                          </a:solidFill>
                          <a:effectLst/>
                          <a:latin typeface="Arial" panose="020B0604020202020204" pitchFamily="34" charset="0"/>
                        </a:rPr>
                        <a:t> Total Taxes</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$4,412.6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$4,584.6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$4,787.4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$172.0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3.9%</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9D9D9"/>
                    </a:solidFill>
                  </a:tcPr>
                </a:tc>
                <a:tc>
                  <a:txBody>
                    <a:bodyPr/>
                    <a:lstStyle/>
                    <a:p>
                      <a:pPr algn="r" rtl="0" fontAlgn="b">
                        <a:buNone/>
                      </a:pPr>
                      <a:r>
                        <a:rPr lang="en-US" sz="1000" b="1" i="0" u="none" strike="noStrike">
                          <a:solidFill>
                            <a:srgbClr val="000000"/>
                          </a:solidFill>
                          <a:effectLst/>
                          <a:latin typeface="Arial" panose="020B0604020202020204" pitchFamily="34" charset="0"/>
                        </a:rPr>
                        <a:t>$202.8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4.4%</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9D9D9"/>
                    </a:solidFill>
                  </a:tcPr>
                </a:tc>
                <a:extLst>
                  <a:ext uri="{0D108BD9-81ED-4DB2-BD59-A6C34878D82A}">
                    <a16:rowId xmlns:a16="http://schemas.microsoft.com/office/drawing/2014/main" val="1792983800"/>
                  </a:ext>
                </a:extLst>
              </a:tr>
              <a:tr h="260788">
                <a:tc>
                  <a:txBody>
                    <a:bodyPr/>
                    <a:lstStyle/>
                    <a:p>
                      <a:pPr algn="l" rtl="0" fontAlgn="b">
                        <a:buNone/>
                      </a:pPr>
                      <a:r>
                        <a:rPr lang="en-US" sz="1000" b="0" i="0" u="none" strike="noStrike">
                          <a:solidFill>
                            <a:srgbClr val="000000"/>
                          </a:solidFill>
                          <a:effectLst/>
                          <a:latin typeface="Arial" panose="020B0604020202020204" pitchFamily="34" charset="0"/>
                        </a:rPr>
                        <a:t> Locally Generated Non-Tax Revenue</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$466.5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$473.3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$394.9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$6.8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1.5%</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($78.4)</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-16.6%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3773280019"/>
                  </a:ext>
                </a:extLst>
              </a:tr>
              <a:tr h="338150">
                <a:tc>
                  <a:txBody>
                    <a:bodyPr/>
                    <a:lstStyle/>
                    <a:p>
                      <a:pPr algn="l" rtl="0" fontAlgn="b">
                        <a:buNone/>
                      </a:pPr>
                      <a:r>
                        <a:rPr lang="en-US" sz="1000" b="0" i="0" u="none" strike="noStrike">
                          <a:solidFill>
                            <a:srgbClr val="000000"/>
                          </a:solidFill>
                          <a:effectLst/>
                          <a:latin typeface="Arial" panose="020B0604020202020204" pitchFamily="34" charset="0"/>
                        </a:rPr>
                        <a:t> Revenue from Other Governments</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$389.3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$438.3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$480.9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$49.0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12.6%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$42.6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9.7%</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1975713875"/>
                  </a:ext>
                </a:extLst>
              </a:tr>
              <a:tr h="251331">
                <a:tc>
                  <a:txBody>
                    <a:bodyPr/>
                    <a:lstStyle/>
                    <a:p>
                      <a:pPr algn="l" rtl="0" fontAlgn="b">
                        <a:buNone/>
                      </a:pPr>
                      <a:r>
                        <a:rPr lang="en-US" sz="1000" b="0" i="0" u="none" strike="noStrike">
                          <a:solidFill>
                            <a:srgbClr val="000000"/>
                          </a:solidFill>
                          <a:effectLst/>
                          <a:latin typeface="Arial" panose="020B0604020202020204" pitchFamily="34" charset="0"/>
                        </a:rPr>
                        <a:t> PICA City Account</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$761.1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$762.7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$796.9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$1.6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0.2%</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$34.2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000000"/>
                          </a:solidFill>
                          <a:effectLst/>
                          <a:latin typeface="Arial" panose="020B0604020202020204" pitchFamily="34" charset="0"/>
                        </a:rPr>
                        <a:t>4.5%</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4090828256"/>
                  </a:ext>
                </a:extLst>
              </a:tr>
              <a:tr h="338150">
                <a:tc>
                  <a:txBody>
                    <a:bodyPr/>
                    <a:lstStyle/>
                    <a:p>
                      <a:pPr algn="l" rtl="0" fontAlgn="b">
                        <a:buNone/>
                      </a:pPr>
                      <a:r>
                        <a:rPr lang="en-US" sz="1000" b="0" i="0" u="none" strike="noStrike">
                          <a:solidFill>
                            <a:srgbClr val="000000"/>
                          </a:solidFill>
                          <a:effectLst/>
                          <a:latin typeface="Arial" panose="020B0604020202020204" pitchFamily="34" charset="0"/>
                        </a:rPr>
                        <a:t> Revenue from Other Funds of City*</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$488.0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$79.8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000000"/>
                          </a:solidFill>
                          <a:effectLst/>
                          <a:latin typeface="Arial" panose="020B0604020202020204" pitchFamily="34" charset="0"/>
                        </a:rPr>
                        <a:t>$66.2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noFill/>
                  </a:tcPr>
                </a:tc>
                <a:tc>
                  <a:txBody>
                    <a:bodyPr/>
                    <a:lstStyle/>
                    <a:p>
                      <a:pPr algn="r" rtl="0" fontAlgn="b">
                        <a:buNone/>
                      </a:pPr>
                      <a:r>
                        <a:rPr lang="en-US" sz="1000" b="0" i="0" u="none" strike="noStrike">
                          <a:solidFill>
                            <a:srgbClr val="FF0000"/>
                          </a:solidFill>
                          <a:effectLst/>
                          <a:latin typeface="Arial" panose="020B0604020202020204" pitchFamily="34" charset="0"/>
                        </a:rPr>
                        <a:t>($408.2)</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-83.6%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($13.6)</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tc>
                  <a:txBody>
                    <a:bodyPr/>
                    <a:lstStyle/>
                    <a:p>
                      <a:pPr algn="r" rtl="0" fontAlgn="b">
                        <a:buNone/>
                      </a:pPr>
                      <a:r>
                        <a:rPr lang="en-US" sz="1000" b="0" i="0" u="none" strike="noStrike">
                          <a:solidFill>
                            <a:srgbClr val="FF0000"/>
                          </a:solidFill>
                          <a:effectLst/>
                          <a:latin typeface="Arial" panose="020B0604020202020204" pitchFamily="34" charset="0"/>
                        </a:rPr>
                        <a:t>-17.0%</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CCECFF"/>
                    </a:solidFill>
                  </a:tcPr>
                </a:tc>
                <a:extLst>
                  <a:ext uri="{0D108BD9-81ED-4DB2-BD59-A6C34878D82A}">
                    <a16:rowId xmlns:a16="http://schemas.microsoft.com/office/drawing/2014/main" val="3709844290"/>
                  </a:ext>
                </a:extLst>
              </a:tr>
              <a:tr h="193678">
                <a:tc>
                  <a:txBody>
                    <a:bodyPr/>
                    <a:lstStyle/>
                    <a:p>
                      <a:pPr algn="l" rtl="0" fontAlgn="b">
                        <a:buNone/>
                      </a:pPr>
                      <a:r>
                        <a:rPr lang="en-US" sz="1000" b="1" i="0" u="none" strike="noStrike">
                          <a:solidFill>
                            <a:srgbClr val="000000"/>
                          </a:solidFill>
                          <a:effectLst/>
                          <a:latin typeface="Arial" panose="020B0604020202020204" pitchFamily="34" charset="0"/>
                        </a:rPr>
                        <a:t> Total Revenue</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$6,517.5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$6,338.7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$6,526.2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FF0000"/>
                          </a:solidFill>
                          <a:effectLst/>
                          <a:latin typeface="Arial" panose="020B0604020202020204" pitchFamily="34" charset="0"/>
                        </a:rPr>
                        <a:t>($178.8)</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FF0000"/>
                          </a:solidFill>
                          <a:effectLst/>
                          <a:latin typeface="Arial" panose="020B0604020202020204" pitchFamily="34" charset="0"/>
                        </a:rPr>
                        <a:t>-2.7%</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9D9D9"/>
                    </a:solidFill>
                  </a:tcPr>
                </a:tc>
                <a:tc>
                  <a:txBody>
                    <a:bodyPr/>
                    <a:lstStyle/>
                    <a:p>
                      <a:pPr algn="r" rtl="0" fontAlgn="b">
                        <a:buNone/>
                      </a:pPr>
                      <a:r>
                        <a:rPr lang="en-US" sz="1000" b="1" i="0" u="none" strike="noStrike">
                          <a:solidFill>
                            <a:srgbClr val="000000"/>
                          </a:solidFill>
                          <a:effectLst/>
                          <a:latin typeface="Arial" panose="020B0604020202020204" pitchFamily="34" charset="0"/>
                        </a:rPr>
                        <a:t>$187.6 </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6D6D6"/>
                    </a:solidFill>
                  </a:tcPr>
                </a:tc>
                <a:tc>
                  <a:txBody>
                    <a:bodyPr/>
                    <a:lstStyle/>
                    <a:p>
                      <a:pPr algn="r" rtl="0" fontAlgn="b">
                        <a:buNone/>
                      </a:pPr>
                      <a:r>
                        <a:rPr lang="en-US" sz="1000" b="1" i="0" u="none" strike="noStrike">
                          <a:solidFill>
                            <a:srgbClr val="000000"/>
                          </a:solidFill>
                          <a:effectLst/>
                          <a:latin typeface="Arial" panose="020B0604020202020204" pitchFamily="34" charset="0"/>
                        </a:rPr>
                        <a:t>3.0%</a:t>
                      </a:r>
                    </a:p>
                  </a:txBody>
                  <a:tcPr marL="8372" marR="8372" marT="8372" marB="0" anchor="ctr">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D9D9D9"/>
                    </a:solidFill>
                  </a:tcPr>
                </a:tc>
                <a:extLst>
                  <a:ext uri="{0D108BD9-81ED-4DB2-BD59-A6C34878D82A}">
                    <a16:rowId xmlns:a16="http://schemas.microsoft.com/office/drawing/2014/main" val="2320444962"/>
                  </a:ext>
                </a:extLst>
              </a:tr>
            </a:tbl>
          </a:graphicData>
        </a:graphic>
      </p:graphicFrame>
      <p:sp>
        <p:nvSpPr>
          <p:cNvPr id="9" name="TextBox 8">
            <a:extLst>
              <a:ext uri="{FF2B5EF4-FFF2-40B4-BE49-F238E27FC236}">
                <a16:creationId xmlns:a16="http://schemas.microsoft.com/office/drawing/2014/main" id="{A2C53E68-83C0-45C9-F63D-53EA3D92A9AB}"/>
              </a:ext>
            </a:extLst>
          </p:cNvPr>
          <p:cNvSpPr txBox="1"/>
          <p:nvPr/>
        </p:nvSpPr>
        <p:spPr>
          <a:xfrm>
            <a:off x="135540" y="5264548"/>
            <a:ext cx="7264188" cy="215444"/>
          </a:xfrm>
          <a:prstGeom prst="rect">
            <a:avLst/>
          </a:prstGeom>
          <a:noFill/>
        </p:spPr>
        <p:txBody>
          <a:bodyPr wrap="square" lIns="91440" tIns="45720" rIns="91440" bIns="45720" rtlCol="0" anchor="t">
            <a:spAutoFit/>
          </a:bodyPr>
          <a:lstStyle/>
          <a:p>
            <a:r>
              <a:rPr lang="en-US" sz="800" dirty="0"/>
              <a:t>*The American Rescue Plan funds are included in Revenue from Other Funds of City. Original ARP funds were fully expended in FY25 as required. </a:t>
            </a:r>
            <a:endParaRPr lang="en-US" sz="800" dirty="0">
              <a:cs typeface="Arial"/>
            </a:endParaRPr>
          </a:p>
        </p:txBody>
      </p:sp>
      <p:sp>
        <p:nvSpPr>
          <p:cNvPr id="2" name="TextBox 1">
            <a:extLst>
              <a:ext uri="{FF2B5EF4-FFF2-40B4-BE49-F238E27FC236}">
                <a16:creationId xmlns:a16="http://schemas.microsoft.com/office/drawing/2014/main" id="{0CF66C8A-0201-21E0-3DAD-A67A6427D801}"/>
              </a:ext>
            </a:extLst>
          </p:cNvPr>
          <p:cNvSpPr txBox="1"/>
          <p:nvPr/>
        </p:nvSpPr>
        <p:spPr>
          <a:xfrm>
            <a:off x="0" y="6082016"/>
            <a:ext cx="4483920" cy="200055"/>
          </a:xfrm>
          <a:prstGeom prst="rect">
            <a:avLst/>
          </a:prstGeom>
          <a:noFill/>
        </p:spPr>
        <p:txBody>
          <a:bodyPr wrap="none" rtlCol="0">
            <a:spAutoFit/>
          </a:bodyPr>
          <a:lstStyle/>
          <a:p>
            <a:pPr marL="457189" lvl="0" indent="-228594">
              <a:spcAft>
                <a:spcPts val="600"/>
              </a:spcAft>
              <a:buClr>
                <a:srgbClr val="595959"/>
              </a:buClr>
              <a:buSzPts val="1800"/>
              <a:defRPr/>
            </a:pPr>
            <a:r>
              <a:rPr lang="en-US" sz="700" dirty="0"/>
              <a:t>Source: City of Philadelphia FY27-FY31 Proposed Five Year </a:t>
            </a:r>
            <a:r>
              <a:rPr lang="en-US" sz="700" dirty="0">
                <a:solidFill>
                  <a:schemeClr val="tx1"/>
                </a:solidFill>
              </a:rPr>
              <a:t>Plan. Totals may not add due to rounding.</a:t>
            </a:r>
            <a:endParaRPr lang="en-US" sz="2000" dirty="0"/>
          </a:p>
        </p:txBody>
      </p:sp>
    </p:spTree>
    <p:extLst>
      <p:ext uri="{BB962C8B-B14F-4D97-AF65-F5344CB8AC3E}">
        <p14:creationId xmlns:p14="http://schemas.microsoft.com/office/powerpoint/2010/main" val="1360731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56CF8DF-38E8-9DEF-67BE-AAC680E07EC6}"/>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2176D2"/>
                </a:solidFill>
                <a:effectLst/>
                <a:uLnTx/>
                <a:uFillTx/>
                <a:latin typeface="+mj-lt"/>
                <a:ea typeface="+mn-ea"/>
                <a:cs typeface="+mn-cs"/>
              </a:rPr>
              <a:t>Key Tax Revenue Trends</a:t>
            </a:r>
          </a:p>
        </p:txBody>
      </p:sp>
      <p:graphicFrame>
        <p:nvGraphicFramePr>
          <p:cNvPr id="4" name="Table 3">
            <a:extLst>
              <a:ext uri="{FF2B5EF4-FFF2-40B4-BE49-F238E27FC236}">
                <a16:creationId xmlns:a16="http://schemas.microsoft.com/office/drawing/2014/main" id="{296786AD-E29E-EA77-7AC4-D607511C930A}"/>
              </a:ext>
            </a:extLst>
          </p:cNvPr>
          <p:cNvGraphicFramePr>
            <a:graphicFrameLocks noGrp="1"/>
          </p:cNvGraphicFramePr>
          <p:nvPr/>
        </p:nvGraphicFramePr>
        <p:xfrm>
          <a:off x="161690" y="729101"/>
          <a:ext cx="2882900" cy="266700"/>
        </p:xfrm>
        <a:graphic>
          <a:graphicData uri="http://schemas.openxmlformats.org/drawingml/2006/table">
            <a:tbl>
              <a:tblPr/>
              <a:tblGrid>
                <a:gridCol w="2882900">
                  <a:extLst>
                    <a:ext uri="{9D8B030D-6E8A-4147-A177-3AD203B41FA5}">
                      <a16:colId xmlns:a16="http://schemas.microsoft.com/office/drawing/2014/main" val="897179103"/>
                    </a:ext>
                  </a:extLst>
                </a:gridCol>
              </a:tblGrid>
              <a:tr h="2667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0" u="none" strike="noStrike">
                          <a:solidFill>
                            <a:srgbClr val="FFFFFF"/>
                          </a:solidFill>
                          <a:effectLst/>
                          <a:latin typeface="+mn-lt"/>
                        </a:rPr>
                        <a:t>Wage and Earnings Tax</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1D0"/>
                    </a:solidFill>
                  </a:tcPr>
                </a:tc>
                <a:extLst>
                  <a:ext uri="{0D108BD9-81ED-4DB2-BD59-A6C34878D82A}">
                    <a16:rowId xmlns:a16="http://schemas.microsoft.com/office/drawing/2014/main" val="400364601"/>
                  </a:ext>
                </a:extLst>
              </a:tr>
            </a:tbl>
          </a:graphicData>
        </a:graphic>
      </p:graphicFrame>
      <p:sp>
        <p:nvSpPr>
          <p:cNvPr id="25" name="TextBox 24">
            <a:extLst>
              <a:ext uri="{FF2B5EF4-FFF2-40B4-BE49-F238E27FC236}">
                <a16:creationId xmlns:a16="http://schemas.microsoft.com/office/drawing/2014/main" id="{F766C575-40B5-660B-432A-8DEFFAB36DA9}"/>
              </a:ext>
            </a:extLst>
          </p:cNvPr>
          <p:cNvSpPr txBox="1"/>
          <p:nvPr/>
        </p:nvSpPr>
        <p:spPr>
          <a:xfrm>
            <a:off x="254866" y="993545"/>
            <a:ext cx="269654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Wage and Earnings Tax collections for FY23,  FY24, and FY25*, exceed the amounts collected in FY22</a:t>
            </a:r>
          </a:p>
        </p:txBody>
      </p:sp>
      <p:pic>
        <p:nvPicPr>
          <p:cNvPr id="5" name="Picture 4" descr="Bar graph depicting the upward trend in wage and earnings tax revenues from fiscal years 2022-2026. Actual revenues are recorded for 2022-2025, and projected revenues are recorded for 2026.">
            <a:extLst>
              <a:ext uri="{FF2B5EF4-FFF2-40B4-BE49-F238E27FC236}">
                <a16:creationId xmlns:a16="http://schemas.microsoft.com/office/drawing/2014/main" id="{0E87FB70-B565-5B4C-38B2-39B5C9AE68CE}"/>
              </a:ext>
            </a:extLst>
          </p:cNvPr>
          <p:cNvPicPr preferRelativeResize="0">
            <a:picLocks/>
          </p:cNvPicPr>
          <p:nvPr/>
        </p:nvPicPr>
        <p:blipFill>
          <a:blip r:embed="rId3"/>
          <a:stretch>
            <a:fillRect/>
          </a:stretch>
        </p:blipFill>
        <p:spPr>
          <a:xfrm>
            <a:off x="114300" y="1422400"/>
            <a:ext cx="2971800" cy="1562100"/>
          </a:xfrm>
          <a:prstGeom prst="rect">
            <a:avLst/>
          </a:prstGeom>
        </p:spPr>
      </p:pic>
      <p:graphicFrame>
        <p:nvGraphicFramePr>
          <p:cNvPr id="8" name="Table 7">
            <a:extLst>
              <a:ext uri="{FF2B5EF4-FFF2-40B4-BE49-F238E27FC236}">
                <a16:creationId xmlns:a16="http://schemas.microsoft.com/office/drawing/2014/main" id="{5319A4D1-39F6-9D23-733E-E170F539D51D}"/>
              </a:ext>
            </a:extLst>
          </p:cNvPr>
          <p:cNvGraphicFramePr>
            <a:graphicFrameLocks noGrp="1"/>
          </p:cNvGraphicFramePr>
          <p:nvPr/>
        </p:nvGraphicFramePr>
        <p:xfrm>
          <a:off x="3152462" y="729101"/>
          <a:ext cx="2882900" cy="266700"/>
        </p:xfrm>
        <a:graphic>
          <a:graphicData uri="http://schemas.openxmlformats.org/drawingml/2006/table">
            <a:tbl>
              <a:tblPr/>
              <a:tblGrid>
                <a:gridCol w="2882900">
                  <a:extLst>
                    <a:ext uri="{9D8B030D-6E8A-4147-A177-3AD203B41FA5}">
                      <a16:colId xmlns:a16="http://schemas.microsoft.com/office/drawing/2014/main" val="897179103"/>
                    </a:ext>
                  </a:extLst>
                </a:gridCol>
              </a:tblGrid>
              <a:tr h="2667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0" u="none" strike="noStrike">
                          <a:solidFill>
                            <a:srgbClr val="FFFFFF"/>
                          </a:solidFill>
                          <a:effectLst/>
                          <a:latin typeface="+mn-lt"/>
                        </a:rPr>
                        <a:t>Business Income and Receipts Tax</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1D0"/>
                    </a:solidFill>
                  </a:tcPr>
                </a:tc>
                <a:extLst>
                  <a:ext uri="{0D108BD9-81ED-4DB2-BD59-A6C34878D82A}">
                    <a16:rowId xmlns:a16="http://schemas.microsoft.com/office/drawing/2014/main" val="400364601"/>
                  </a:ext>
                </a:extLst>
              </a:tr>
            </a:tbl>
          </a:graphicData>
        </a:graphic>
      </p:graphicFrame>
      <p:sp>
        <p:nvSpPr>
          <p:cNvPr id="26" name="TextBox 25">
            <a:extLst>
              <a:ext uri="{FF2B5EF4-FFF2-40B4-BE49-F238E27FC236}">
                <a16:creationId xmlns:a16="http://schemas.microsoft.com/office/drawing/2014/main" id="{79AA50BD-B4BF-13AA-59C0-D16801321335}"/>
              </a:ext>
            </a:extLst>
          </p:cNvPr>
          <p:cNvSpPr txBox="1"/>
          <p:nvPr/>
        </p:nvSpPr>
        <p:spPr>
          <a:xfrm>
            <a:off x="3245638" y="993545"/>
            <a:ext cx="26965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BIRT projected to</a:t>
            </a:r>
            <a:r>
              <a:rPr kumimoji="0" lang="en-US" sz="900" b="0" i="0" u="none" strike="noStrike" kern="1200" cap="none" spc="0" normalizeH="0" baseline="0" noProof="0">
                <a:ln>
                  <a:noFill/>
                </a:ln>
                <a:solidFill>
                  <a:srgbClr val="FF0000"/>
                </a:solidFill>
                <a:effectLst/>
                <a:uLnTx/>
                <a:uFillTx/>
                <a:latin typeface="Arial" panose="020B0604020202020204"/>
                <a:ea typeface="+mn-ea"/>
                <a:cs typeface="+mn-cs"/>
              </a:rPr>
              <a:t> </a:t>
            </a:r>
            <a:r>
              <a:rPr kumimoji="0" lang="en-US" sz="900" b="0" i="0" u="none" strike="noStrike" kern="1200" cap="none" spc="0" normalizeH="0" baseline="0" noProof="0">
                <a:ln>
                  <a:noFill/>
                </a:ln>
                <a:effectLst/>
                <a:uLnTx/>
                <a:uFillTx/>
                <a:latin typeface="Arial" panose="020B0604020202020204"/>
                <a:ea typeface="+mn-ea"/>
                <a:cs typeface="+mn-cs"/>
              </a:rPr>
              <a:t>generate approximately 17.0%</a:t>
            </a:r>
            <a:r>
              <a:rPr lang="en-US" sz="900">
                <a:latin typeface="Arial" panose="020B0604020202020204"/>
              </a:rPr>
              <a:t> </a:t>
            </a:r>
            <a:r>
              <a:rPr kumimoji="0" lang="en-US" sz="900" b="0" i="0" u="none" strike="noStrike" kern="1200" cap="none" spc="0" normalizeH="0" baseline="0" noProof="0">
                <a:ln>
                  <a:noFill/>
                </a:ln>
                <a:effectLst/>
                <a:uLnTx/>
                <a:uFillTx/>
                <a:latin typeface="Arial" panose="020B0604020202020204"/>
                <a:ea typeface="+mn-ea"/>
                <a:cs typeface="+mn-cs"/>
              </a:rPr>
              <a:t>of the City’s local tax revenue in FY26*</a:t>
            </a:r>
          </a:p>
        </p:txBody>
      </p:sp>
      <p:pic>
        <p:nvPicPr>
          <p:cNvPr id="6" name="Picture 5" descr="Bar graph depicting a slight upward trend in Business Income and Receipts Tax revenues from fiscal years 2022-2026. Actual revenues are recorded for 2022-2025, and projected revenues are recorded for 2026.">
            <a:extLst>
              <a:ext uri="{FF2B5EF4-FFF2-40B4-BE49-F238E27FC236}">
                <a16:creationId xmlns:a16="http://schemas.microsoft.com/office/drawing/2014/main" id="{CEA3360B-1CD6-C216-923B-DEA4F8DDB746}"/>
              </a:ext>
            </a:extLst>
          </p:cNvPr>
          <p:cNvPicPr preferRelativeResize="0">
            <a:picLocks/>
          </p:cNvPicPr>
          <p:nvPr/>
        </p:nvPicPr>
        <p:blipFill>
          <a:blip r:embed="rId4"/>
          <a:stretch>
            <a:fillRect/>
          </a:stretch>
        </p:blipFill>
        <p:spPr>
          <a:xfrm>
            <a:off x="3111500" y="1422400"/>
            <a:ext cx="2971800" cy="1562100"/>
          </a:xfrm>
          <a:prstGeom prst="rect">
            <a:avLst/>
          </a:prstGeom>
        </p:spPr>
      </p:pic>
      <p:graphicFrame>
        <p:nvGraphicFramePr>
          <p:cNvPr id="11" name="Table 10">
            <a:extLst>
              <a:ext uri="{FF2B5EF4-FFF2-40B4-BE49-F238E27FC236}">
                <a16:creationId xmlns:a16="http://schemas.microsoft.com/office/drawing/2014/main" id="{5367D7ED-41A8-314F-789A-D8F2B3160A10}"/>
              </a:ext>
            </a:extLst>
          </p:cNvPr>
          <p:cNvGraphicFramePr>
            <a:graphicFrameLocks noGrp="1"/>
          </p:cNvGraphicFramePr>
          <p:nvPr/>
        </p:nvGraphicFramePr>
        <p:xfrm>
          <a:off x="6143234" y="729101"/>
          <a:ext cx="2844800" cy="266700"/>
        </p:xfrm>
        <a:graphic>
          <a:graphicData uri="http://schemas.openxmlformats.org/drawingml/2006/table">
            <a:tbl>
              <a:tblPr/>
              <a:tblGrid>
                <a:gridCol w="2844800">
                  <a:extLst>
                    <a:ext uri="{9D8B030D-6E8A-4147-A177-3AD203B41FA5}">
                      <a16:colId xmlns:a16="http://schemas.microsoft.com/office/drawing/2014/main" val="897179103"/>
                    </a:ext>
                  </a:extLst>
                </a:gridCol>
              </a:tblGrid>
              <a:tr h="2667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0" u="none" strike="noStrike">
                          <a:solidFill>
                            <a:srgbClr val="FFFFFF"/>
                          </a:solidFill>
                          <a:effectLst/>
                          <a:latin typeface="+mn-lt"/>
                        </a:rPr>
                        <a:t>Sales and Use Tax</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1D0"/>
                    </a:solidFill>
                  </a:tcPr>
                </a:tc>
                <a:extLst>
                  <a:ext uri="{0D108BD9-81ED-4DB2-BD59-A6C34878D82A}">
                    <a16:rowId xmlns:a16="http://schemas.microsoft.com/office/drawing/2014/main" val="400364601"/>
                  </a:ext>
                </a:extLst>
              </a:tr>
            </a:tbl>
          </a:graphicData>
        </a:graphic>
      </p:graphicFrame>
      <p:sp>
        <p:nvSpPr>
          <p:cNvPr id="27" name="TextBox 26">
            <a:extLst>
              <a:ext uri="{FF2B5EF4-FFF2-40B4-BE49-F238E27FC236}">
                <a16:creationId xmlns:a16="http://schemas.microsoft.com/office/drawing/2014/main" id="{9CE1E45C-D0DA-128B-22A5-D3005FDB999A}"/>
              </a:ext>
            </a:extLst>
          </p:cNvPr>
          <p:cNvSpPr txBox="1"/>
          <p:nvPr/>
        </p:nvSpPr>
        <p:spPr>
          <a:xfrm>
            <a:off x="6263709" y="993545"/>
            <a:ext cx="26965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The City’s Sales and Use Tax collections in FY25* increased </a:t>
            </a:r>
            <a:r>
              <a:rPr lang="en-US" sz="900">
                <a:latin typeface="Arial" panose="020B0604020202020204"/>
              </a:rPr>
              <a:t>12</a:t>
            </a:r>
            <a:r>
              <a:rPr kumimoji="0" lang="en-US" sz="900" b="0" i="0" u="none" strike="noStrike" kern="1200" cap="none" spc="0" normalizeH="0" baseline="0" noProof="0">
                <a:ln>
                  <a:noFill/>
                </a:ln>
                <a:effectLst/>
                <a:uLnTx/>
                <a:uFillTx/>
                <a:latin typeface="Arial" panose="020B0604020202020204"/>
                <a:ea typeface="+mn-ea"/>
                <a:cs typeface="+mn-cs"/>
              </a:rPr>
              <a:t>% </a:t>
            </a:r>
            <a:r>
              <a:rPr lang="en-US" sz="900">
                <a:latin typeface="Arial" panose="020B0604020202020204"/>
              </a:rPr>
              <a:t>over</a:t>
            </a:r>
            <a:r>
              <a:rPr kumimoji="0" lang="en-US" sz="900" b="0" i="0" u="none" strike="noStrike" kern="1200" cap="none" spc="0" normalizeH="0" baseline="0" noProof="0">
                <a:ln>
                  <a:noFill/>
                </a:ln>
                <a:effectLst/>
                <a:uLnTx/>
                <a:uFillTx/>
                <a:latin typeface="Arial" panose="020B0604020202020204"/>
                <a:ea typeface="+mn-ea"/>
                <a:cs typeface="+mn-cs"/>
              </a:rPr>
              <a:t> FY22</a:t>
            </a:r>
          </a:p>
        </p:txBody>
      </p:sp>
      <p:pic>
        <p:nvPicPr>
          <p:cNvPr id="7" name="Picture 6" descr="Bar graph depicting an upward trend in Sales and Use Tax revenues from fiscal years 2022-2026. Actual revenues are recorded for 2022-2025, and projected revenues are recorded for 2026.">
            <a:extLst>
              <a:ext uri="{FF2B5EF4-FFF2-40B4-BE49-F238E27FC236}">
                <a16:creationId xmlns:a16="http://schemas.microsoft.com/office/drawing/2014/main" id="{620933EB-C703-4E34-65EC-FEDF7A3D9FD8}"/>
              </a:ext>
            </a:extLst>
          </p:cNvPr>
          <p:cNvPicPr preferRelativeResize="0">
            <a:picLocks/>
          </p:cNvPicPr>
          <p:nvPr/>
        </p:nvPicPr>
        <p:blipFill>
          <a:blip r:embed="rId5"/>
          <a:stretch>
            <a:fillRect/>
          </a:stretch>
        </p:blipFill>
        <p:spPr>
          <a:xfrm>
            <a:off x="6121400" y="1422400"/>
            <a:ext cx="2971800" cy="1562100"/>
          </a:xfrm>
          <a:prstGeom prst="rect">
            <a:avLst/>
          </a:prstGeom>
        </p:spPr>
      </p:pic>
      <p:graphicFrame>
        <p:nvGraphicFramePr>
          <p:cNvPr id="13" name="Table 12">
            <a:extLst>
              <a:ext uri="{FF2B5EF4-FFF2-40B4-BE49-F238E27FC236}">
                <a16:creationId xmlns:a16="http://schemas.microsoft.com/office/drawing/2014/main" id="{BE812BE3-8331-FB2A-AA17-2C12FDC4E527}"/>
              </a:ext>
            </a:extLst>
          </p:cNvPr>
          <p:cNvGraphicFramePr>
            <a:graphicFrameLocks noGrp="1"/>
          </p:cNvGraphicFramePr>
          <p:nvPr/>
        </p:nvGraphicFramePr>
        <p:xfrm>
          <a:off x="161690" y="3324003"/>
          <a:ext cx="2882900" cy="264443"/>
        </p:xfrm>
        <a:graphic>
          <a:graphicData uri="http://schemas.openxmlformats.org/drawingml/2006/table">
            <a:tbl>
              <a:tblPr/>
              <a:tblGrid>
                <a:gridCol w="2882900">
                  <a:extLst>
                    <a:ext uri="{9D8B030D-6E8A-4147-A177-3AD203B41FA5}">
                      <a16:colId xmlns:a16="http://schemas.microsoft.com/office/drawing/2014/main" val="897179103"/>
                    </a:ext>
                  </a:extLst>
                </a:gridCol>
              </a:tblGrid>
              <a:tr h="26444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0" u="none" strike="noStrike">
                          <a:solidFill>
                            <a:srgbClr val="FFFFFF"/>
                          </a:solidFill>
                          <a:effectLst/>
                          <a:latin typeface="+mn-lt"/>
                        </a:rPr>
                        <a:t>Real Property Tax</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1D0"/>
                    </a:solidFill>
                  </a:tcPr>
                </a:tc>
                <a:extLst>
                  <a:ext uri="{0D108BD9-81ED-4DB2-BD59-A6C34878D82A}">
                    <a16:rowId xmlns:a16="http://schemas.microsoft.com/office/drawing/2014/main" val="400364601"/>
                  </a:ext>
                </a:extLst>
              </a:tr>
            </a:tbl>
          </a:graphicData>
        </a:graphic>
      </p:graphicFrame>
      <p:sp>
        <p:nvSpPr>
          <p:cNvPr id="28" name="TextBox 27">
            <a:extLst>
              <a:ext uri="{FF2B5EF4-FFF2-40B4-BE49-F238E27FC236}">
                <a16:creationId xmlns:a16="http://schemas.microsoft.com/office/drawing/2014/main" id="{E7B0BF65-6E98-B717-873B-C91F73A9DAF7}"/>
              </a:ext>
            </a:extLst>
          </p:cNvPr>
          <p:cNvSpPr txBox="1"/>
          <p:nvPr/>
        </p:nvSpPr>
        <p:spPr>
          <a:xfrm>
            <a:off x="317974" y="3569053"/>
            <a:ext cx="269654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While the tax rate has remained constant and total collections have increased due to increased assessed values of taxable property, the City has allocated more revenue to the School District, resulting in reduced revenue to the City </a:t>
            </a:r>
          </a:p>
        </p:txBody>
      </p:sp>
      <p:pic>
        <p:nvPicPr>
          <p:cNvPr id="9" name="Picture 8" descr="Bar graph depicting an upward trend in Real Property Tax revenues from fiscal years 2022-2026. Actual revenues are recorded for 2022-2025, and projected revenues are recorded for 2026.">
            <a:extLst>
              <a:ext uri="{FF2B5EF4-FFF2-40B4-BE49-F238E27FC236}">
                <a16:creationId xmlns:a16="http://schemas.microsoft.com/office/drawing/2014/main" id="{55603610-F354-F4B7-C91C-8750636E7293}"/>
              </a:ext>
            </a:extLst>
          </p:cNvPr>
          <p:cNvPicPr preferRelativeResize="0">
            <a:picLocks/>
          </p:cNvPicPr>
          <p:nvPr/>
        </p:nvPicPr>
        <p:blipFill>
          <a:blip r:embed="rId6"/>
          <a:stretch>
            <a:fillRect/>
          </a:stretch>
        </p:blipFill>
        <p:spPr>
          <a:xfrm>
            <a:off x="114300" y="4330700"/>
            <a:ext cx="2971800" cy="1562100"/>
          </a:xfrm>
          <a:prstGeom prst="rect">
            <a:avLst/>
          </a:prstGeom>
        </p:spPr>
      </p:pic>
      <p:graphicFrame>
        <p:nvGraphicFramePr>
          <p:cNvPr id="23" name="Table 22">
            <a:extLst>
              <a:ext uri="{FF2B5EF4-FFF2-40B4-BE49-F238E27FC236}">
                <a16:creationId xmlns:a16="http://schemas.microsoft.com/office/drawing/2014/main" id="{CEF9916C-E1C3-8A36-849C-AC49956920C2}"/>
              </a:ext>
            </a:extLst>
          </p:cNvPr>
          <p:cNvGraphicFramePr>
            <a:graphicFrameLocks noGrp="1"/>
          </p:cNvGraphicFramePr>
          <p:nvPr/>
        </p:nvGraphicFramePr>
        <p:xfrm>
          <a:off x="3152618" y="3324003"/>
          <a:ext cx="2882900" cy="266700"/>
        </p:xfrm>
        <a:graphic>
          <a:graphicData uri="http://schemas.openxmlformats.org/drawingml/2006/table">
            <a:tbl>
              <a:tblPr/>
              <a:tblGrid>
                <a:gridCol w="2882900">
                  <a:extLst>
                    <a:ext uri="{9D8B030D-6E8A-4147-A177-3AD203B41FA5}">
                      <a16:colId xmlns:a16="http://schemas.microsoft.com/office/drawing/2014/main" val="897179103"/>
                    </a:ext>
                  </a:extLst>
                </a:gridCol>
              </a:tblGrid>
              <a:tr h="2667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0" u="none" strike="noStrike">
                          <a:solidFill>
                            <a:srgbClr val="FFFFFF"/>
                          </a:solidFill>
                          <a:effectLst/>
                          <a:latin typeface="+mn-lt"/>
                        </a:rPr>
                        <a:t>Real Property Transfer Tax</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1D0"/>
                    </a:solidFill>
                  </a:tcPr>
                </a:tc>
                <a:extLst>
                  <a:ext uri="{0D108BD9-81ED-4DB2-BD59-A6C34878D82A}">
                    <a16:rowId xmlns:a16="http://schemas.microsoft.com/office/drawing/2014/main" val="400364601"/>
                  </a:ext>
                </a:extLst>
              </a:tr>
            </a:tbl>
          </a:graphicData>
        </a:graphic>
      </p:graphicFrame>
      <p:sp>
        <p:nvSpPr>
          <p:cNvPr id="29" name="TextBox 28">
            <a:extLst>
              <a:ext uri="{FF2B5EF4-FFF2-40B4-BE49-F238E27FC236}">
                <a16:creationId xmlns:a16="http://schemas.microsoft.com/office/drawing/2014/main" id="{71D98E6C-EC8E-2D09-EA93-53AFA7EAAD4D}"/>
              </a:ext>
            </a:extLst>
          </p:cNvPr>
          <p:cNvSpPr txBox="1"/>
          <p:nvPr/>
        </p:nvSpPr>
        <p:spPr>
          <a:xfrm>
            <a:off x="3245794" y="3569053"/>
            <a:ext cx="2696548" cy="507831"/>
          </a:xfrm>
          <a:prstGeom prst="rect">
            <a:avLst/>
          </a:prstGeom>
          <a:noFill/>
        </p:spPr>
        <p:txBody>
          <a:bodyPr wrap="square" lIns="91440" tIns="45720" rIns="91440" bIns="45720" rtlCol="0" anchor="t">
            <a:spAutoFit/>
          </a:bodyPr>
          <a:lstStyle/>
          <a:p>
            <a:pPr algn="ctr">
              <a:defRPr/>
            </a:pPr>
            <a:r>
              <a:rPr kumimoji="0" lang="en-US" sz="900" b="0" i="0" u="none" strike="noStrike" kern="1200" cap="none" spc="0" normalizeH="0" baseline="0" noProof="0">
                <a:ln>
                  <a:noFill/>
                </a:ln>
                <a:effectLst/>
                <a:uLnTx/>
                <a:uFillTx/>
                <a:latin typeface="Arial" panose="020B0604020202020204"/>
                <a:ea typeface="+mn-ea"/>
                <a:cs typeface="+mn-cs"/>
              </a:rPr>
              <a:t>While collections have decreased since FY22, FY25 revenues </a:t>
            </a:r>
            <a:r>
              <a:rPr lang="en-US" sz="900">
                <a:latin typeface="Arial" panose="020B0604020202020204"/>
              </a:rPr>
              <a:t>were</a:t>
            </a:r>
            <a:r>
              <a:rPr kumimoji="0" lang="en-US" sz="900" b="0" i="0" u="none" strike="noStrike" kern="1200" cap="none" spc="0" normalizeH="0" baseline="0" noProof="0">
                <a:ln>
                  <a:noFill/>
                </a:ln>
                <a:effectLst/>
                <a:uLnTx/>
                <a:uFillTx/>
                <a:latin typeface="Arial" panose="020B0604020202020204"/>
                <a:ea typeface="+mn-ea"/>
                <a:cs typeface="+mn-cs"/>
              </a:rPr>
              <a:t> $332 million*, 25% above </a:t>
            </a:r>
            <a:r>
              <a:rPr lang="en-US" sz="900">
                <a:latin typeface="Arial" panose="020B0604020202020204"/>
              </a:rPr>
              <a:t>FY24's amount</a:t>
            </a:r>
            <a:endParaRPr kumimoji="0" lang="en-US" sz="900" b="0" i="0" u="none" strike="noStrike" kern="1200" cap="none" spc="0" normalizeH="0" baseline="0" noProof="0">
              <a:ln>
                <a:noFill/>
              </a:ln>
              <a:effectLst/>
              <a:uLnTx/>
              <a:uFillTx/>
              <a:latin typeface="Arial" panose="020B0604020202020204"/>
              <a:ea typeface="+mn-ea"/>
              <a:cs typeface="+mn-cs"/>
            </a:endParaRPr>
          </a:p>
        </p:txBody>
      </p:sp>
      <p:pic>
        <p:nvPicPr>
          <p:cNvPr id="10" name="Picture 9" descr="Bar graph depicting a downward trend in Real Property Transfer Tax revenues from fiscal years 2022-2026. Actual revenues are recorded for 2022-2025, and projected revenues are recorded for 2026.">
            <a:extLst>
              <a:ext uri="{FF2B5EF4-FFF2-40B4-BE49-F238E27FC236}">
                <a16:creationId xmlns:a16="http://schemas.microsoft.com/office/drawing/2014/main" id="{9E68A7C7-FD92-ADC3-E43D-61F3DDBD5B6E}"/>
              </a:ext>
            </a:extLst>
          </p:cNvPr>
          <p:cNvPicPr preferRelativeResize="0">
            <a:picLocks/>
          </p:cNvPicPr>
          <p:nvPr/>
        </p:nvPicPr>
        <p:blipFill>
          <a:blip r:embed="rId7"/>
          <a:stretch>
            <a:fillRect/>
          </a:stretch>
        </p:blipFill>
        <p:spPr>
          <a:xfrm>
            <a:off x="3111500" y="4330700"/>
            <a:ext cx="2971800" cy="1562100"/>
          </a:xfrm>
          <a:prstGeom prst="rect">
            <a:avLst/>
          </a:prstGeom>
        </p:spPr>
      </p:pic>
      <p:graphicFrame>
        <p:nvGraphicFramePr>
          <p:cNvPr id="24" name="Table 23">
            <a:extLst>
              <a:ext uri="{FF2B5EF4-FFF2-40B4-BE49-F238E27FC236}">
                <a16:creationId xmlns:a16="http://schemas.microsoft.com/office/drawing/2014/main" id="{E8A32E54-977A-7FB5-3CA0-63A31B7DD099}"/>
              </a:ext>
            </a:extLst>
          </p:cNvPr>
          <p:cNvGraphicFramePr>
            <a:graphicFrameLocks noGrp="1"/>
          </p:cNvGraphicFramePr>
          <p:nvPr/>
        </p:nvGraphicFramePr>
        <p:xfrm>
          <a:off x="6143466" y="3324003"/>
          <a:ext cx="2844800" cy="266700"/>
        </p:xfrm>
        <a:graphic>
          <a:graphicData uri="http://schemas.openxmlformats.org/drawingml/2006/table">
            <a:tbl>
              <a:tblPr/>
              <a:tblGrid>
                <a:gridCol w="2844800">
                  <a:extLst>
                    <a:ext uri="{9D8B030D-6E8A-4147-A177-3AD203B41FA5}">
                      <a16:colId xmlns:a16="http://schemas.microsoft.com/office/drawing/2014/main" val="897179103"/>
                    </a:ext>
                  </a:extLst>
                </a:gridCol>
              </a:tblGrid>
              <a:tr h="26670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i="0" u="none" strike="noStrike">
                          <a:solidFill>
                            <a:srgbClr val="FFFFFF"/>
                          </a:solidFill>
                          <a:effectLst/>
                          <a:latin typeface="+mn-lt"/>
                        </a:rPr>
                        <a:t>Philadelphia Beverage Tax</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81D0"/>
                    </a:solidFill>
                  </a:tcPr>
                </a:tc>
                <a:extLst>
                  <a:ext uri="{0D108BD9-81ED-4DB2-BD59-A6C34878D82A}">
                    <a16:rowId xmlns:a16="http://schemas.microsoft.com/office/drawing/2014/main" val="400364601"/>
                  </a:ext>
                </a:extLst>
              </a:tr>
            </a:tbl>
          </a:graphicData>
        </a:graphic>
      </p:graphicFrame>
      <p:sp>
        <p:nvSpPr>
          <p:cNvPr id="30" name="TextBox 29">
            <a:extLst>
              <a:ext uri="{FF2B5EF4-FFF2-40B4-BE49-F238E27FC236}">
                <a16:creationId xmlns:a16="http://schemas.microsoft.com/office/drawing/2014/main" id="{F73E42AB-9ABC-0656-EB33-15BE1EDC6400}"/>
              </a:ext>
            </a:extLst>
          </p:cNvPr>
          <p:cNvSpPr txBox="1"/>
          <p:nvPr/>
        </p:nvSpPr>
        <p:spPr>
          <a:xfrm>
            <a:off x="6217592" y="3569053"/>
            <a:ext cx="269654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The Philadelphia Beverage Tax taxes the distribution of certain beverages at 1.5 cents per ounce and is deposited into the General </a:t>
            </a:r>
            <a:r>
              <a:rPr lang="en-US" sz="900">
                <a:latin typeface="Arial" panose="020B0604020202020204"/>
              </a:rPr>
              <a:t>F</a:t>
            </a:r>
            <a:r>
              <a:rPr kumimoji="0" lang="en-US" sz="900" b="0" i="0" u="none" strike="noStrike" kern="1200" cap="none" spc="0" normalizeH="0" baseline="0" noProof="0">
                <a:ln>
                  <a:noFill/>
                </a:ln>
                <a:effectLst/>
                <a:uLnTx/>
                <a:uFillTx/>
                <a:latin typeface="Arial" panose="020B0604020202020204"/>
                <a:ea typeface="+mn-ea"/>
                <a:cs typeface="+mn-cs"/>
              </a:rPr>
              <a:t>und</a:t>
            </a:r>
          </a:p>
        </p:txBody>
      </p:sp>
      <p:pic>
        <p:nvPicPr>
          <p:cNvPr id="12" name="Picture 11" descr="Bar graph depicting a slight downward trend in Philadelphia Beverage Tax revenues from fiscal years 2022-2026. Actual revenues are recorded for 2022-2025, and projected revenues are recorded for 2026.">
            <a:extLst>
              <a:ext uri="{FF2B5EF4-FFF2-40B4-BE49-F238E27FC236}">
                <a16:creationId xmlns:a16="http://schemas.microsoft.com/office/drawing/2014/main" id="{3D058827-C0D0-4D10-2235-45FBD2283BDF}"/>
              </a:ext>
            </a:extLst>
          </p:cNvPr>
          <p:cNvPicPr preferRelativeResize="0">
            <a:picLocks/>
          </p:cNvPicPr>
          <p:nvPr/>
        </p:nvPicPr>
        <p:blipFill>
          <a:blip r:embed="rId8"/>
          <a:stretch>
            <a:fillRect/>
          </a:stretch>
        </p:blipFill>
        <p:spPr>
          <a:xfrm>
            <a:off x="6083300" y="4330700"/>
            <a:ext cx="2971800" cy="1562100"/>
          </a:xfrm>
          <a:prstGeom prst="rect">
            <a:avLst/>
          </a:prstGeom>
        </p:spPr>
      </p:pic>
      <p:sp>
        <p:nvSpPr>
          <p:cNvPr id="2" name="TextBox 1">
            <a:extLst>
              <a:ext uri="{FF2B5EF4-FFF2-40B4-BE49-F238E27FC236}">
                <a16:creationId xmlns:a16="http://schemas.microsoft.com/office/drawing/2014/main" id="{4575DEE0-E8E2-80C8-CB39-6B3BFC213848}"/>
              </a:ext>
            </a:extLst>
          </p:cNvPr>
          <p:cNvSpPr txBox="1"/>
          <p:nvPr/>
        </p:nvSpPr>
        <p:spPr>
          <a:xfrm>
            <a:off x="0" y="6082016"/>
            <a:ext cx="8180445" cy="200055"/>
          </a:xfrm>
          <a:prstGeom prst="rect">
            <a:avLst/>
          </a:prstGeom>
          <a:noFill/>
        </p:spPr>
        <p:txBody>
          <a:bodyPr wrap="none" rtlCol="0">
            <a:spAutoFit/>
          </a:bodyPr>
          <a:lstStyle/>
          <a:p>
            <a:pPr marL="457189" lvl="0" indent="-228594">
              <a:spcAft>
                <a:spcPts val="600"/>
              </a:spcAft>
              <a:buClr>
                <a:srgbClr val="595959"/>
              </a:buClr>
              <a:buSzPts val="1800"/>
              <a:defRPr/>
            </a:pPr>
            <a:r>
              <a:rPr lang="en-US" altLang="en-US" sz="700" dirty="0">
                <a:cs typeface="Arial" charset="0"/>
              </a:rPr>
              <a:t>*</a:t>
            </a:r>
            <a:r>
              <a:rPr lang="en-US" sz="700" dirty="0">
                <a:cs typeface="Arial" charset="0"/>
              </a:rPr>
              <a:t>Sources: For Fiscal Years 2022-2025, the City’s ACFRs for such Fiscal Years. For Fiscal Year 2026, the Fiscal Year 2026 Adopted Budget and the FY 2026 Second Quarter QCMR, as applicable</a:t>
            </a:r>
            <a:endParaRPr lang="en-US" sz="2000" dirty="0"/>
          </a:p>
        </p:txBody>
      </p:sp>
    </p:spTree>
    <p:extLst>
      <p:ext uri="{BB962C8B-B14F-4D97-AF65-F5344CB8AC3E}">
        <p14:creationId xmlns:p14="http://schemas.microsoft.com/office/powerpoint/2010/main" val="365437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C6A235AC-44D9-8AB4-B9B1-46628A2E8042}"/>
              </a:ext>
            </a:extLst>
          </p:cNvPr>
          <p:cNvSpPr>
            <a:spLocks noGrp="1"/>
          </p:cNvSpPr>
          <p:nvPr>
            <p:ph type="title"/>
          </p:nvPr>
        </p:nvSpPr>
        <p:spPr>
          <a:xfrm>
            <a:off x="224286" y="123825"/>
            <a:ext cx="8767313" cy="347230"/>
          </a:xfrm>
        </p:spPr>
        <p:txBody>
          <a:bodyPr>
            <a:noAutofit/>
          </a:bodyPr>
          <a:lstStyle/>
          <a:p>
            <a:r>
              <a:rPr lang="en-US" altLang="en-US" sz="2400" b="1">
                <a:solidFill>
                  <a:srgbClr val="3081D0"/>
                </a:solidFill>
                <a:latin typeface="Arial" panose="020B0604020202020204" pitchFamily="34" charset="0"/>
                <a:cs typeface="Arial" panose="020B0604020202020204" pitchFamily="34" charset="0"/>
              </a:rPr>
              <a:t>Key Tax Revenue Trends </a:t>
            </a:r>
            <a:r>
              <a:rPr lang="en-US" altLang="en-US" sz="1200" b="1">
                <a:solidFill>
                  <a:srgbClr val="3081D0"/>
                </a:solidFill>
                <a:latin typeface="Arial" panose="020B0604020202020204" pitchFamily="34" charset="0"/>
                <a:cs typeface="Arial" panose="020B0604020202020204" pitchFamily="34" charset="0"/>
              </a:rPr>
              <a:t>(000s)</a:t>
            </a:r>
            <a:endParaRPr lang="en-US" sz="24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971D064-DB92-3D61-D2EC-531C90C0B908}"/>
              </a:ext>
            </a:extLst>
          </p:cNvPr>
          <p:cNvSpPr txBox="1"/>
          <p:nvPr/>
        </p:nvSpPr>
        <p:spPr>
          <a:xfrm>
            <a:off x="323557" y="857859"/>
            <a:ext cx="4069080" cy="307777"/>
          </a:xfrm>
          <a:prstGeom prst="rect">
            <a:avLst/>
          </a:prstGeom>
          <a:solidFill>
            <a:srgbClr val="95CAFE"/>
          </a:solidFill>
          <a:ln>
            <a:solidFill>
              <a:srgbClr val="FFFFFF">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cs typeface="Arial"/>
                <a:sym typeface="Arial"/>
              </a:rPr>
              <a:t>Wage Tax</a:t>
            </a:r>
          </a:p>
        </p:txBody>
      </p:sp>
      <p:graphicFrame>
        <p:nvGraphicFramePr>
          <p:cNvPr id="23" name="Chart 22" descr="Line graph depicting the upward trend in wage tax revenues from fiscal years 2018-2031. Actual revenues are recorded for 2018-2025, and projected revenues are recorded for 2026-2031, depicted by 2 dotted lines for FY26-30 and FY27-31, respectively. Both projections follow the same upward trend.">
            <a:extLst>
              <a:ext uri="{FF2B5EF4-FFF2-40B4-BE49-F238E27FC236}">
                <a16:creationId xmlns:a16="http://schemas.microsoft.com/office/drawing/2014/main" id="{24013F95-766E-06A0-B51B-59368EEEA1A4}"/>
              </a:ext>
            </a:extLst>
          </p:cNvPr>
          <p:cNvGraphicFramePr>
            <a:graphicFrameLocks/>
          </p:cNvGraphicFramePr>
          <p:nvPr>
            <p:extLst>
              <p:ext uri="{D42A27DB-BD31-4B8C-83A1-F6EECF244321}">
                <p14:modId xmlns:p14="http://schemas.microsoft.com/office/powerpoint/2010/main" val="2458759837"/>
              </p:ext>
            </p:extLst>
          </p:nvPr>
        </p:nvGraphicFramePr>
        <p:xfrm>
          <a:off x="323558" y="1181104"/>
          <a:ext cx="4069080" cy="216594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C94F55A1-4FF5-7F02-E217-77772617B2C9}"/>
              </a:ext>
            </a:extLst>
          </p:cNvPr>
          <p:cNvSpPr txBox="1"/>
          <p:nvPr/>
        </p:nvSpPr>
        <p:spPr>
          <a:xfrm>
            <a:off x="4446363" y="857859"/>
            <a:ext cx="4069080" cy="307777"/>
          </a:xfrm>
          <a:prstGeom prst="rect">
            <a:avLst/>
          </a:prstGeom>
          <a:solidFill>
            <a:srgbClr val="F4C40C"/>
          </a:solidFill>
          <a:ln>
            <a:solidFill>
              <a:srgbClr val="FFFFFF">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cs typeface="Arial"/>
                <a:sym typeface="Arial"/>
              </a:rPr>
              <a:t>Real Estate Tax</a:t>
            </a:r>
          </a:p>
        </p:txBody>
      </p:sp>
      <p:graphicFrame>
        <p:nvGraphicFramePr>
          <p:cNvPr id="24" name="Chart 23" descr="Line graph depicting the upward trend in real estate tax revenues from fiscal years 2018-2031. Actual revenues are recorded for 2018-2025, and projected revenues are recorded for 2026-2031, depicted by 2 dotted lines for FY26-30 and FY27-31, respectively. Both projections follow the same upward trend.">
            <a:extLst>
              <a:ext uri="{FF2B5EF4-FFF2-40B4-BE49-F238E27FC236}">
                <a16:creationId xmlns:a16="http://schemas.microsoft.com/office/drawing/2014/main" id="{542444E3-6F87-0D00-776B-FCB2822E08DF}"/>
              </a:ext>
            </a:extLst>
          </p:cNvPr>
          <p:cNvGraphicFramePr>
            <a:graphicFrameLocks/>
          </p:cNvGraphicFramePr>
          <p:nvPr>
            <p:extLst>
              <p:ext uri="{D42A27DB-BD31-4B8C-83A1-F6EECF244321}">
                <p14:modId xmlns:p14="http://schemas.microsoft.com/office/powerpoint/2010/main" val="1515848564"/>
              </p:ext>
            </p:extLst>
          </p:nvPr>
        </p:nvGraphicFramePr>
        <p:xfrm>
          <a:off x="4446364" y="1165636"/>
          <a:ext cx="4069080" cy="216594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A20D5905-900A-36DF-CD32-6C212F084084}"/>
              </a:ext>
            </a:extLst>
          </p:cNvPr>
          <p:cNvSpPr txBox="1"/>
          <p:nvPr/>
        </p:nvSpPr>
        <p:spPr>
          <a:xfrm>
            <a:off x="323557" y="3419881"/>
            <a:ext cx="4069080" cy="307777"/>
          </a:xfrm>
          <a:prstGeom prst="rect">
            <a:avLst/>
          </a:prstGeom>
          <a:solidFill>
            <a:srgbClr val="54BC4D"/>
          </a:solidFill>
          <a:ln>
            <a:solidFill>
              <a:srgbClr val="FFFFFF">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cs typeface="Arial"/>
                <a:sym typeface="Arial"/>
              </a:rPr>
              <a:t>Business, Income &amp; Receipts Tax</a:t>
            </a:r>
          </a:p>
        </p:txBody>
      </p:sp>
      <p:graphicFrame>
        <p:nvGraphicFramePr>
          <p:cNvPr id="25" name="Chart 24" descr="Line graph depicting the upward trend in Business, Income, and Receipts Tax (BIRT) revenues from fiscal years 2018-2031. Actual revenues are recorded for 2018-2025, and projected revenues are recorded for 2026-2031, depicted by 2 dotted lines for FY26-30 and FY27-31, respectively. FY26-30 projections show a temporary decrease in 2026, with increases plateauing to 2030. FY27-31 projections show a steady increase in revenues to 2031.">
            <a:extLst>
              <a:ext uri="{FF2B5EF4-FFF2-40B4-BE49-F238E27FC236}">
                <a16:creationId xmlns:a16="http://schemas.microsoft.com/office/drawing/2014/main" id="{3C54273C-D348-053C-4F38-F39968146E05}"/>
              </a:ext>
            </a:extLst>
          </p:cNvPr>
          <p:cNvGraphicFramePr>
            <a:graphicFrameLocks/>
          </p:cNvGraphicFramePr>
          <p:nvPr>
            <p:extLst>
              <p:ext uri="{D42A27DB-BD31-4B8C-83A1-F6EECF244321}">
                <p14:modId xmlns:p14="http://schemas.microsoft.com/office/powerpoint/2010/main" val="1605305993"/>
              </p:ext>
            </p:extLst>
          </p:nvPr>
        </p:nvGraphicFramePr>
        <p:xfrm>
          <a:off x="323558" y="3727658"/>
          <a:ext cx="4069080" cy="241435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793EADFD-F7DC-8C5A-01EB-3EFFF54E7E23}"/>
              </a:ext>
            </a:extLst>
          </p:cNvPr>
          <p:cNvSpPr txBox="1"/>
          <p:nvPr/>
        </p:nvSpPr>
        <p:spPr>
          <a:xfrm>
            <a:off x="4446363" y="3410060"/>
            <a:ext cx="4069080" cy="307777"/>
          </a:xfrm>
          <a:prstGeom prst="rect">
            <a:avLst/>
          </a:prstGeom>
          <a:solidFill>
            <a:srgbClr val="FC9401"/>
          </a:solidFill>
          <a:ln>
            <a:solidFill>
              <a:srgbClr val="FFFFFF">
                <a:lumMod val="7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cs typeface="Arial"/>
                <a:sym typeface="Arial"/>
              </a:rPr>
              <a:t>Realty Transfer Tax</a:t>
            </a:r>
          </a:p>
        </p:txBody>
      </p:sp>
      <p:graphicFrame>
        <p:nvGraphicFramePr>
          <p:cNvPr id="26" name="Chart 25" descr="Line graph depicting the upward trend in realty transfer tax revenues from fiscal years 2018-2031. Actual revenues are recorded for 2018-2025, and projected revenues are recorded for 2026-2031, depicted by 2 dotted lines for FY26-30 and FY27-31, respectively. The FY27-31 projections increase more conservatively than those for FY26-30.">
            <a:extLst>
              <a:ext uri="{FF2B5EF4-FFF2-40B4-BE49-F238E27FC236}">
                <a16:creationId xmlns:a16="http://schemas.microsoft.com/office/drawing/2014/main" id="{51077331-7A1C-7CA0-C4EF-1240FF46863F}"/>
              </a:ext>
            </a:extLst>
          </p:cNvPr>
          <p:cNvGraphicFramePr>
            <a:graphicFrameLocks/>
          </p:cNvGraphicFramePr>
          <p:nvPr>
            <p:extLst>
              <p:ext uri="{D42A27DB-BD31-4B8C-83A1-F6EECF244321}">
                <p14:modId xmlns:p14="http://schemas.microsoft.com/office/powerpoint/2010/main" val="3320286215"/>
              </p:ext>
            </p:extLst>
          </p:nvPr>
        </p:nvGraphicFramePr>
        <p:xfrm>
          <a:off x="4446363" y="3727658"/>
          <a:ext cx="4069080" cy="2414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4696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90C98BE-13C3-D8F1-90FD-F07A3A630B43}"/>
              </a:ext>
            </a:extLst>
          </p:cNvPr>
          <p:cNvSpPr>
            <a:spLocks noGrp="1"/>
          </p:cNvSpPr>
          <p:nvPr>
            <p:ph type="title"/>
          </p:nvPr>
        </p:nvSpPr>
        <p:spPr>
          <a:xfrm>
            <a:off x="224286" y="608564"/>
            <a:ext cx="8065918" cy="546300"/>
          </a:xfrm>
        </p:spPr>
        <p:txBody>
          <a:bodyPr/>
          <a:lstStyle/>
          <a:p>
            <a:pPr>
              <a:buSzPct val="100000"/>
            </a:pPr>
            <a:r>
              <a:rPr lang="en-US" sz="2000" i="1">
                <a:solidFill>
                  <a:srgbClr val="2176D2"/>
                </a:solidFill>
                <a:latin typeface="+mn-lt"/>
              </a:rPr>
              <a:t>City of Philadelphia</a:t>
            </a:r>
          </a:p>
        </p:txBody>
      </p:sp>
      <p:graphicFrame>
        <p:nvGraphicFramePr>
          <p:cNvPr id="7" name="Table 6">
            <a:extLst>
              <a:ext uri="{FF2B5EF4-FFF2-40B4-BE49-F238E27FC236}">
                <a16:creationId xmlns:a16="http://schemas.microsoft.com/office/drawing/2014/main" id="{644E1272-DF31-E3C8-7D9F-1580866BE9C2}"/>
              </a:ext>
            </a:extLst>
          </p:cNvPr>
          <p:cNvGraphicFramePr>
            <a:graphicFrameLocks noGrp="1"/>
          </p:cNvGraphicFramePr>
          <p:nvPr>
            <p:extLst>
              <p:ext uri="{D42A27DB-BD31-4B8C-83A1-F6EECF244321}">
                <p14:modId xmlns:p14="http://schemas.microsoft.com/office/powerpoint/2010/main" val="545014363"/>
              </p:ext>
            </p:extLst>
          </p:nvPr>
        </p:nvGraphicFramePr>
        <p:xfrm>
          <a:off x="76262" y="1154864"/>
          <a:ext cx="9084041" cy="5094572"/>
        </p:xfrm>
        <a:graphic>
          <a:graphicData uri="http://schemas.openxmlformats.org/drawingml/2006/table">
            <a:tbl>
              <a:tblPr firstRow="1" bandRow="1">
                <a:effectLst/>
                <a:tableStyleId>{2D5ABB26-0587-4C30-8999-92F81FD0307C}</a:tableStyleId>
              </a:tblPr>
              <a:tblGrid>
                <a:gridCol w="1946474">
                  <a:extLst>
                    <a:ext uri="{9D8B030D-6E8A-4147-A177-3AD203B41FA5}">
                      <a16:colId xmlns:a16="http://schemas.microsoft.com/office/drawing/2014/main" val="238637863"/>
                    </a:ext>
                  </a:extLst>
                </a:gridCol>
                <a:gridCol w="1524496">
                  <a:extLst>
                    <a:ext uri="{9D8B030D-6E8A-4147-A177-3AD203B41FA5}">
                      <a16:colId xmlns:a16="http://schemas.microsoft.com/office/drawing/2014/main" val="1298731512"/>
                    </a:ext>
                  </a:extLst>
                </a:gridCol>
                <a:gridCol w="5613071">
                  <a:extLst>
                    <a:ext uri="{9D8B030D-6E8A-4147-A177-3AD203B41FA5}">
                      <a16:colId xmlns:a16="http://schemas.microsoft.com/office/drawing/2014/main" val="2409424363"/>
                    </a:ext>
                  </a:extLst>
                </a:gridCol>
              </a:tblGrid>
              <a:tr h="548519">
                <a:tc>
                  <a:txBody>
                    <a:bodyPr/>
                    <a:lstStyle/>
                    <a:p>
                      <a:pPr marL="0" marR="0" lvl="0" indent="0" algn="ctr" defTabSz="914400" rtl="0" fontAlgn="auto" hangingPunct="1">
                        <a:lnSpc>
                          <a:spcPct val="100000"/>
                        </a:lnSpc>
                        <a:spcBef>
                          <a:spcPts val="0"/>
                        </a:spcBef>
                        <a:spcAft>
                          <a:spcPts val="0"/>
                        </a:spcAft>
                        <a:buNone/>
                        <a:tabLst/>
                      </a:pPr>
                      <a:r>
                        <a:rPr lang="en-US" sz="1800" b="1">
                          <a:latin typeface="+mj-lt"/>
                        </a:rPr>
                        <a:t>Investment(s)</a:t>
                      </a:r>
                    </a:p>
                  </a:txBody>
                  <a:tcPr anchor="ctr"/>
                </a:tc>
                <a:tc>
                  <a:txBody>
                    <a:bodyPr/>
                    <a:lstStyle/>
                    <a:p>
                      <a:pPr marL="0" marR="0" lvl="0" indent="0" algn="ctr" defTabSz="914400" rtl="0" fontAlgn="auto" hangingPunct="1">
                        <a:lnSpc>
                          <a:spcPct val="100000"/>
                        </a:lnSpc>
                        <a:spcBef>
                          <a:spcPts val="0"/>
                        </a:spcBef>
                        <a:spcAft>
                          <a:spcPts val="0"/>
                        </a:spcAft>
                        <a:buNone/>
                        <a:tabLst/>
                      </a:pPr>
                      <a:r>
                        <a:rPr lang="en-US" sz="1800" b="1">
                          <a:latin typeface="+mj-lt"/>
                        </a:rPr>
                        <a:t>Tax/Fee</a:t>
                      </a:r>
                    </a:p>
                  </a:txBody>
                  <a:tcPr anchor="ctr"/>
                </a:tc>
                <a:tc>
                  <a:txBody>
                    <a:bodyPr/>
                    <a:lstStyle/>
                    <a:p>
                      <a:pPr lvl="0" algn="ctr"/>
                      <a:r>
                        <a:rPr lang="en-US" sz="1800" b="1">
                          <a:latin typeface="+mj-lt"/>
                        </a:rPr>
                        <a:t>Proposed Change(s)</a:t>
                      </a:r>
                    </a:p>
                  </a:txBody>
                  <a:tcPr anchor="ctr"/>
                </a:tc>
                <a:extLst>
                  <a:ext uri="{0D108BD9-81ED-4DB2-BD59-A6C34878D82A}">
                    <a16:rowId xmlns:a16="http://schemas.microsoft.com/office/drawing/2014/main" val="3899378263"/>
                  </a:ext>
                </a:extLst>
              </a:tr>
              <a:tr h="1077930">
                <a:tc>
                  <a:txBody>
                    <a:bodyPr/>
                    <a:lstStyle/>
                    <a:p>
                      <a:pPr marL="0" marR="0" lvl="0" indent="0" algn="l" defTabSz="914400" rtl="0" fontAlgn="auto" hangingPunct="1">
                        <a:lnSpc>
                          <a:spcPct val="100000"/>
                        </a:lnSpc>
                        <a:spcBef>
                          <a:spcPts val="0"/>
                        </a:spcBef>
                        <a:spcAft>
                          <a:spcPts val="0"/>
                        </a:spcAft>
                        <a:buNone/>
                        <a:tabLst/>
                      </a:pPr>
                      <a:r>
                        <a:rPr lang="en-US" sz="1200" b="0">
                          <a:latin typeface="+mj-lt"/>
                        </a:rPr>
                        <a:t>Support the addition of 1,000 new permanent shelter beds with wrap around services to the City's shelter system</a:t>
                      </a:r>
                    </a:p>
                  </a:txBody>
                  <a:tcPr anchor="ctr"/>
                </a:tc>
                <a:tc>
                  <a:txBody>
                    <a:bodyPr/>
                    <a:lstStyle/>
                    <a:p>
                      <a:pPr marL="0" marR="0" lvl="0" indent="0" algn="ctr" defTabSz="914400" rtl="0" fontAlgn="auto" hangingPunct="1">
                        <a:lnSpc>
                          <a:spcPct val="100000"/>
                        </a:lnSpc>
                        <a:spcBef>
                          <a:spcPts val="0"/>
                        </a:spcBef>
                        <a:spcAft>
                          <a:spcPts val="0"/>
                        </a:spcAft>
                        <a:buNone/>
                        <a:tabLst/>
                      </a:pPr>
                      <a:r>
                        <a:rPr lang="en-US" sz="1200" b="1">
                          <a:solidFill>
                            <a:srgbClr val="2176D2"/>
                          </a:solidFill>
                          <a:latin typeface="+mj-lt"/>
                        </a:rPr>
                        <a:t>Hotel Tax</a:t>
                      </a:r>
                    </a:p>
                    <a:p>
                      <a:pPr lvl="0" algn="ctr"/>
                      <a:endParaRPr lang="en-US" sz="1200" b="0">
                        <a:solidFill>
                          <a:srgbClr val="2176D2"/>
                        </a:solidFill>
                        <a:latin typeface="+mj-lt"/>
                      </a:endParaRPr>
                    </a:p>
                  </a:txBody>
                  <a:tcPr anchor="ctr"/>
                </a:tc>
                <a:tc>
                  <a:txBody>
                    <a:bodyPr/>
                    <a:lstStyle/>
                    <a:p>
                      <a:pPr lvl="0"/>
                      <a:r>
                        <a:rPr lang="en-US" sz="1200" i="1">
                          <a:latin typeface="+mj-lt"/>
                        </a:rPr>
                        <a:t>A 2% increase to the Hotel Tax starting August 2026, generating an additional ~$20M annually. </a:t>
                      </a:r>
                      <a:r>
                        <a:rPr lang="en-US" sz="1200" i="1" u="sng">
                          <a:latin typeface="+mj-lt"/>
                        </a:rPr>
                        <a:t>This change requires both State and local authorization.</a:t>
                      </a:r>
                      <a:r>
                        <a:rPr lang="en-US" sz="1200" i="1" u="none">
                          <a:latin typeface="+mj-lt"/>
                        </a:rPr>
                        <a:t> Provides revenue to the Hotel Tax Fund.</a:t>
                      </a:r>
                      <a:endParaRPr lang="en-US" sz="1200" b="0" i="1" u="none" strike="noStrike" cap="none">
                        <a:solidFill>
                          <a:srgbClr val="000000"/>
                        </a:solidFill>
                        <a:latin typeface="+mj-lt"/>
                      </a:endParaRPr>
                    </a:p>
                  </a:txBody>
                  <a:tcPr anchor="ctr"/>
                </a:tc>
                <a:extLst>
                  <a:ext uri="{0D108BD9-81ED-4DB2-BD59-A6C34878D82A}">
                    <a16:rowId xmlns:a16="http://schemas.microsoft.com/office/drawing/2014/main" val="2846965222"/>
                  </a:ext>
                </a:extLst>
              </a:tr>
              <a:tr h="1312263">
                <a:tc>
                  <a:txBody>
                    <a:bodyPr/>
                    <a:lstStyle/>
                    <a:p>
                      <a:pPr marL="0" marR="0" lvl="0" indent="0" algn="l" defTabSz="914400" rtl="0" fontAlgn="auto" hangingPunct="1">
                        <a:lnSpc>
                          <a:spcPct val="100000"/>
                        </a:lnSpc>
                        <a:spcBef>
                          <a:spcPts val="0"/>
                        </a:spcBef>
                        <a:spcAft>
                          <a:spcPts val="0"/>
                        </a:spcAft>
                        <a:buNone/>
                        <a:tabLst/>
                      </a:pPr>
                      <a:r>
                        <a:rPr lang="en-US" sz="1200" b="0">
                          <a:latin typeface="+mj-lt"/>
                        </a:rPr>
                        <a:t>Improvements to road conditions across the city</a:t>
                      </a:r>
                    </a:p>
                  </a:txBody>
                  <a:tcPr anchor="ctr"/>
                </a:tc>
                <a:tc>
                  <a:txBody>
                    <a:bodyPr/>
                    <a:lstStyle/>
                    <a:p>
                      <a:pPr marL="0" marR="0" lvl="0" indent="0" algn="ctr" defTabSz="914400" rtl="0" fontAlgn="auto" hangingPunct="1">
                        <a:lnSpc>
                          <a:spcPct val="100000"/>
                        </a:lnSpc>
                        <a:spcBef>
                          <a:spcPts val="0"/>
                        </a:spcBef>
                        <a:spcAft>
                          <a:spcPts val="0"/>
                        </a:spcAft>
                        <a:buNone/>
                        <a:tabLst/>
                      </a:pPr>
                      <a:r>
                        <a:rPr lang="en-US" sz="1200" b="1">
                          <a:solidFill>
                            <a:srgbClr val="2176D2"/>
                          </a:solidFill>
                          <a:latin typeface="+mj-lt"/>
                        </a:rPr>
                        <a:t>Retail Delivery Tax</a:t>
                      </a:r>
                    </a:p>
                  </a:txBody>
                  <a:tcPr anchor="ctr"/>
                </a:tc>
                <a:tc>
                  <a:txBody>
                    <a:bodyPr/>
                    <a:lstStyle/>
                    <a:p>
                      <a:pPr lvl="0" algn="l">
                        <a:lnSpc>
                          <a:spcPct val="100000"/>
                        </a:lnSpc>
                        <a:spcBef>
                          <a:spcPts val="0"/>
                        </a:spcBef>
                        <a:spcAft>
                          <a:spcPts val="0"/>
                        </a:spcAft>
                        <a:buNone/>
                      </a:pPr>
                      <a:r>
                        <a:rPr lang="en-US" sz="1200" b="0" i="1" u="none" strike="noStrike" cap="none">
                          <a:solidFill>
                            <a:srgbClr val="000000"/>
                          </a:solidFill>
                          <a:latin typeface="+mj-lt"/>
                        </a:rPr>
                        <a:t>The creation of a Retail Delivery Tax of $0.25 per order on the delivery of certain goods within Philadelphia, charged to the retailer, starting July 1, 2027. It excludes food, baby products, drugs &amp; medical devices, and wholesale goods. Revenue from the tax, estimated to be $15M annually, would be directed to the Transportation Fund and </a:t>
                      </a:r>
                      <a:r>
                        <a:rPr lang="en-US" sz="1200" b="0" i="1" u="sng" strike="noStrike" cap="none">
                          <a:solidFill>
                            <a:srgbClr val="000000"/>
                          </a:solidFill>
                          <a:latin typeface="+mj-lt"/>
                        </a:rPr>
                        <a:t>requires local authorization</a:t>
                      </a:r>
                      <a:r>
                        <a:rPr lang="en-US" sz="1200" b="0" i="1" u="none" strike="noStrike" cap="none">
                          <a:solidFill>
                            <a:srgbClr val="000000"/>
                          </a:solidFill>
                          <a:latin typeface="+mj-lt"/>
                        </a:rPr>
                        <a:t>. Provides revenue to the Transportation Fund.</a:t>
                      </a:r>
                    </a:p>
                  </a:txBody>
                  <a:tcPr anchor="ctr"/>
                </a:tc>
                <a:extLst>
                  <a:ext uri="{0D108BD9-81ED-4DB2-BD59-A6C34878D82A}">
                    <a16:rowId xmlns:a16="http://schemas.microsoft.com/office/drawing/2014/main" val="1047616947"/>
                  </a:ext>
                </a:extLst>
              </a:tr>
              <a:tr h="1077930">
                <a:tc>
                  <a:txBody>
                    <a:bodyPr/>
                    <a:lstStyle/>
                    <a:p>
                      <a:pPr marL="0" marR="0" lvl="0" indent="0" algn="l" defTabSz="914400" rtl="0" fontAlgn="auto" hangingPunct="1">
                        <a:lnSpc>
                          <a:spcPct val="100000"/>
                        </a:lnSpc>
                        <a:spcBef>
                          <a:spcPts val="0"/>
                        </a:spcBef>
                        <a:spcAft>
                          <a:spcPts val="0"/>
                        </a:spcAft>
                        <a:buNone/>
                        <a:tabLst/>
                      </a:pPr>
                      <a:r>
                        <a:rPr lang="en-US" sz="1200" b="0">
                          <a:latin typeface="+mj-lt"/>
                        </a:rPr>
                        <a:t>Leveling the playing field for local businesses</a:t>
                      </a:r>
                    </a:p>
                  </a:txBody>
                  <a:tcPr anchor="ctr"/>
                </a:tc>
                <a:tc>
                  <a:txBody>
                    <a:bodyPr/>
                    <a:lstStyle/>
                    <a:p>
                      <a:pPr marL="0" marR="0" lvl="0" indent="0" algn="ctr" defTabSz="914400" rtl="0" fontAlgn="auto" hangingPunct="1">
                        <a:lnSpc>
                          <a:spcPct val="100000"/>
                        </a:lnSpc>
                        <a:spcBef>
                          <a:spcPts val="0"/>
                        </a:spcBef>
                        <a:spcAft>
                          <a:spcPts val="0"/>
                        </a:spcAft>
                        <a:buNone/>
                        <a:tabLst/>
                      </a:pPr>
                      <a:r>
                        <a:rPr lang="en-US" sz="1200" b="1">
                          <a:solidFill>
                            <a:srgbClr val="2176D2"/>
                          </a:solidFill>
                          <a:latin typeface="+mj-lt"/>
                        </a:rPr>
                        <a:t>Sales &amp; Use Tax </a:t>
                      </a:r>
                    </a:p>
                  </a:txBody>
                  <a:tcPr anchor="ctr"/>
                </a:tc>
                <a:tc>
                  <a:txBody>
                    <a:bodyPr/>
                    <a:lstStyle/>
                    <a:p>
                      <a:pPr lvl="0" algn="l">
                        <a:lnSpc>
                          <a:spcPct val="100000"/>
                        </a:lnSpc>
                        <a:spcBef>
                          <a:spcPts val="0"/>
                        </a:spcBef>
                        <a:spcAft>
                          <a:spcPts val="0"/>
                        </a:spcAft>
                        <a:buNone/>
                      </a:pPr>
                      <a:r>
                        <a:rPr lang="en-US" sz="1200" b="0" i="1" u="none" strike="noStrike">
                          <a:latin typeface="+mj-lt"/>
                          <a:ea typeface="Open Sans"/>
                          <a:cs typeface="Open Sans"/>
                        </a:rPr>
                        <a:t>Closing a loophole in the Sales &amp; Use Tax by requiring that out-of-city sellers that collect the 6% State Sales Tax also collect the 2% Philadelphia Sales Tax, starting July 1, 2026. This change, </a:t>
                      </a:r>
                      <a:r>
                        <a:rPr lang="en-US" sz="1200" b="0" i="1" u="sng" strike="noStrike">
                          <a:latin typeface="+mj-lt"/>
                          <a:ea typeface="Open Sans"/>
                          <a:cs typeface="Open Sans"/>
                        </a:rPr>
                        <a:t>which is contingent on State authorization and does not require local legislation</a:t>
                      </a:r>
                      <a:r>
                        <a:rPr lang="en-US" sz="1200" b="0" i="1" u="none" strike="noStrike">
                          <a:latin typeface="+mj-lt"/>
                          <a:ea typeface="Open Sans"/>
                          <a:cs typeface="Open Sans"/>
                        </a:rPr>
                        <a:t>, is estimated generate an additional $1.5M annually for the City and the Pension Fund.</a:t>
                      </a:r>
                      <a:endParaRPr lang="en-US" sz="1400" i="1">
                        <a:latin typeface="+mj-lt"/>
                      </a:endParaRPr>
                    </a:p>
                  </a:txBody>
                  <a:tcPr anchor="ctr"/>
                </a:tc>
                <a:extLst>
                  <a:ext uri="{0D108BD9-81ED-4DB2-BD59-A6C34878D82A}">
                    <a16:rowId xmlns:a16="http://schemas.microsoft.com/office/drawing/2014/main" val="2042818612"/>
                  </a:ext>
                </a:extLst>
              </a:tr>
              <a:tr h="1077930">
                <a:tc>
                  <a:txBody>
                    <a:bodyPr/>
                    <a:lstStyle/>
                    <a:p>
                      <a:pPr marL="0" marR="0" lvl="0" indent="0" algn="l" defTabSz="914400" rtl="0" fontAlgn="auto" hangingPunct="1">
                        <a:lnSpc>
                          <a:spcPct val="100000"/>
                        </a:lnSpc>
                        <a:spcBef>
                          <a:spcPts val="0"/>
                        </a:spcBef>
                        <a:spcAft>
                          <a:spcPts val="0"/>
                        </a:spcAft>
                        <a:buNone/>
                        <a:tabLst/>
                      </a:pPr>
                      <a:r>
                        <a:rPr lang="en-US" sz="1200" b="0">
                          <a:latin typeface="+mj-lt"/>
                        </a:rPr>
                        <a:t>Sustaining critical City services funded by fees as the costs of providing those services increases</a:t>
                      </a:r>
                    </a:p>
                  </a:txBody>
                  <a:tcPr anchor="ctr"/>
                </a:tc>
                <a:tc>
                  <a:txBody>
                    <a:bodyPr/>
                    <a:lstStyle/>
                    <a:p>
                      <a:pPr marL="0" marR="0" lvl="0" indent="0" algn="ctr" defTabSz="914400" rtl="0" fontAlgn="auto" hangingPunct="1">
                        <a:lnSpc>
                          <a:spcPct val="100000"/>
                        </a:lnSpc>
                        <a:spcBef>
                          <a:spcPts val="0"/>
                        </a:spcBef>
                        <a:spcAft>
                          <a:spcPts val="0"/>
                        </a:spcAft>
                        <a:buNone/>
                        <a:tabLst/>
                      </a:pPr>
                      <a:r>
                        <a:rPr lang="en-US" sz="1200" b="1">
                          <a:solidFill>
                            <a:srgbClr val="2176D2"/>
                          </a:solidFill>
                          <a:latin typeface="+mj-lt"/>
                        </a:rPr>
                        <a:t>Various Fees</a:t>
                      </a:r>
                    </a:p>
                  </a:txBody>
                  <a:tcPr anchor="ctr"/>
                </a:tc>
                <a:tc>
                  <a:txBody>
                    <a:bodyPr/>
                    <a:lstStyle/>
                    <a:p>
                      <a:pPr lvl="0" algn="l">
                        <a:lnSpc>
                          <a:spcPct val="100000"/>
                        </a:lnSpc>
                        <a:spcBef>
                          <a:spcPts val="0"/>
                        </a:spcBef>
                        <a:spcAft>
                          <a:spcPts val="0"/>
                        </a:spcAft>
                        <a:buNone/>
                      </a:pPr>
                      <a:r>
                        <a:rPr lang="en-US" sz="1200" b="0" i="1" u="none" strike="noStrike" cap="none">
                          <a:solidFill>
                            <a:srgbClr val="000000"/>
                          </a:solidFill>
                          <a:latin typeface="+mj-lt"/>
                          <a:ea typeface="Open Sans"/>
                          <a:cs typeface="Open Sans"/>
                        </a:rPr>
                        <a:t>Increases to certain Zoning Board of Adjustment filing fees and certain air management and asbestos fees, as well as to attorney fees on property tax matters, the commercial trash fee, and the accelerated plan review fee through L+I. Creation of a Certified Mail fee. </a:t>
                      </a:r>
                      <a:r>
                        <a:rPr lang="en-US" sz="1200" b="0" i="1" u="sng" strike="noStrike" cap="none">
                          <a:solidFill>
                            <a:srgbClr val="000000"/>
                          </a:solidFill>
                          <a:latin typeface="+mj-lt"/>
                          <a:ea typeface="Open Sans"/>
                          <a:cs typeface="Open Sans"/>
                        </a:rPr>
                        <a:t>Requires local legislation.</a:t>
                      </a:r>
                    </a:p>
                  </a:txBody>
                  <a:tcPr anchor="ctr"/>
                </a:tc>
                <a:extLst>
                  <a:ext uri="{0D108BD9-81ED-4DB2-BD59-A6C34878D82A}">
                    <a16:rowId xmlns:a16="http://schemas.microsoft.com/office/drawing/2014/main" val="3286054916"/>
                  </a:ext>
                </a:extLst>
              </a:tr>
            </a:tbl>
          </a:graphicData>
        </a:graphic>
      </p:graphicFrame>
      <p:sp>
        <p:nvSpPr>
          <p:cNvPr id="3" name="Title 1">
            <a:extLst>
              <a:ext uri="{FF2B5EF4-FFF2-40B4-BE49-F238E27FC236}">
                <a16:creationId xmlns:a16="http://schemas.microsoft.com/office/drawing/2014/main" id="{5F8D1F46-F113-1E0A-09D9-C2CE00EA4F61}"/>
              </a:ext>
            </a:extLst>
          </p:cNvPr>
          <p:cNvSpPr txBox="1">
            <a:spLocks/>
          </p:cNvSpPr>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a:defRPr/>
            </a:pPr>
            <a:r>
              <a:rPr lang="en-US" sz="2400" b="1" kern="0">
                <a:solidFill>
                  <a:srgbClr val="2176D2"/>
                </a:solidFill>
              </a:rPr>
              <a:t>New Revenue Proposals to Support Investments</a:t>
            </a:r>
          </a:p>
        </p:txBody>
      </p:sp>
    </p:spTree>
    <p:extLst>
      <p:ext uri="{BB962C8B-B14F-4D97-AF65-F5344CB8AC3E}">
        <p14:creationId xmlns:p14="http://schemas.microsoft.com/office/powerpoint/2010/main" val="235357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B103-D065-F061-F376-6CCDE35A5D0C}"/>
              </a:ext>
            </a:extLst>
          </p:cNvPr>
          <p:cNvSpPr txBox="1">
            <a:spLocks/>
          </p:cNvSpPr>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a:defRPr/>
            </a:pPr>
            <a:r>
              <a:rPr lang="en-US" sz="2400" b="1" kern="0">
                <a:solidFill>
                  <a:srgbClr val="2176D2"/>
                </a:solidFill>
              </a:rPr>
              <a:t>New Revenue Proposals to Support Investments</a:t>
            </a:r>
          </a:p>
        </p:txBody>
      </p:sp>
      <p:sp>
        <p:nvSpPr>
          <p:cNvPr id="8" name="Title 2">
            <a:extLst>
              <a:ext uri="{FF2B5EF4-FFF2-40B4-BE49-F238E27FC236}">
                <a16:creationId xmlns:a16="http://schemas.microsoft.com/office/drawing/2014/main" id="{4A1E3C22-7508-D714-7EE8-28F73871ED98}"/>
              </a:ext>
            </a:extLst>
          </p:cNvPr>
          <p:cNvSpPr>
            <a:spLocks noGrp="1"/>
          </p:cNvSpPr>
          <p:nvPr>
            <p:ph type="title"/>
          </p:nvPr>
        </p:nvSpPr>
        <p:spPr>
          <a:xfrm>
            <a:off x="224286" y="626097"/>
            <a:ext cx="8139792" cy="546300"/>
          </a:xfrm>
        </p:spPr>
        <p:txBody>
          <a:bodyPr/>
          <a:lstStyle/>
          <a:p>
            <a:pPr>
              <a:buSzPct val="100000"/>
            </a:pPr>
            <a:r>
              <a:rPr lang="en-US" sz="2000" i="1">
                <a:solidFill>
                  <a:srgbClr val="2176D2"/>
                </a:solidFill>
                <a:latin typeface="+mn-lt"/>
              </a:rPr>
              <a:t>School District of Philadelphia</a:t>
            </a:r>
          </a:p>
        </p:txBody>
      </p:sp>
      <p:sp>
        <p:nvSpPr>
          <p:cNvPr id="9" name="TextBox 8">
            <a:extLst>
              <a:ext uri="{FF2B5EF4-FFF2-40B4-BE49-F238E27FC236}">
                <a16:creationId xmlns:a16="http://schemas.microsoft.com/office/drawing/2014/main" id="{3A5FC70B-F246-999D-8104-C06DFD33674A}"/>
              </a:ext>
            </a:extLst>
          </p:cNvPr>
          <p:cNvSpPr txBox="1"/>
          <p:nvPr/>
        </p:nvSpPr>
        <p:spPr>
          <a:xfrm>
            <a:off x="241018" y="1089558"/>
            <a:ext cx="8548755" cy="523220"/>
          </a:xfrm>
          <a:prstGeom prst="rect">
            <a:avLst/>
          </a:prstGeom>
          <a:noFill/>
        </p:spPr>
        <p:txBody>
          <a:bodyPr wrap="square">
            <a:spAutoFit/>
          </a:bodyPr>
          <a:lstStyle/>
          <a:p>
            <a:pPr marL="742319" marR="0" lvl="0" indent="-28575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en-US" sz="1400" b="0" i="0" u="none" strike="noStrike" kern="0" cap="none" spc="0" baseline="0">
                <a:solidFill>
                  <a:srgbClr val="595959"/>
                </a:solidFill>
                <a:uFillTx/>
                <a:latin typeface="Open Sans"/>
                <a:ea typeface="Open Sans"/>
                <a:cs typeface="Open Sans"/>
              </a:rPr>
              <a:t>Combined, the proposed changes below would generate an additional </a:t>
            </a:r>
            <a:r>
              <a:rPr lang="en-US" sz="1400" b="1" i="0" u="none" strike="noStrike" kern="0" cap="none" spc="0" baseline="0">
                <a:solidFill>
                  <a:srgbClr val="2176D2"/>
                </a:solidFill>
                <a:uFillTx/>
                <a:latin typeface="Open Sans"/>
                <a:ea typeface="Open Sans"/>
                <a:cs typeface="Open Sans"/>
              </a:rPr>
              <a:t>$50.4M annually </a:t>
            </a:r>
            <a:r>
              <a:rPr lang="en-US" sz="1400" b="0" i="0" u="none" strike="noStrike" kern="0" cap="none" spc="0" baseline="0">
                <a:solidFill>
                  <a:srgbClr val="595959"/>
                </a:solidFill>
                <a:uFillTx/>
                <a:latin typeface="Open Sans"/>
                <a:ea typeface="Open Sans"/>
                <a:cs typeface="Open Sans"/>
              </a:rPr>
              <a:t>for the School District. These proposals require local authorization.</a:t>
            </a:r>
          </a:p>
        </p:txBody>
      </p:sp>
      <p:graphicFrame>
        <p:nvGraphicFramePr>
          <p:cNvPr id="10" name="Table 9">
            <a:extLst>
              <a:ext uri="{FF2B5EF4-FFF2-40B4-BE49-F238E27FC236}">
                <a16:creationId xmlns:a16="http://schemas.microsoft.com/office/drawing/2014/main" id="{321E0BE4-1B99-D299-29F3-853CA6D97384}"/>
              </a:ext>
            </a:extLst>
          </p:cNvPr>
          <p:cNvGraphicFramePr>
            <a:graphicFrameLocks noGrp="1"/>
          </p:cNvGraphicFramePr>
          <p:nvPr>
            <p:extLst>
              <p:ext uri="{D42A27DB-BD31-4B8C-83A1-F6EECF244321}">
                <p14:modId xmlns:p14="http://schemas.microsoft.com/office/powerpoint/2010/main" val="2131122227"/>
              </p:ext>
            </p:extLst>
          </p:nvPr>
        </p:nvGraphicFramePr>
        <p:xfrm>
          <a:off x="80244" y="1873739"/>
          <a:ext cx="8812365" cy="4105030"/>
        </p:xfrm>
        <a:graphic>
          <a:graphicData uri="http://schemas.openxmlformats.org/drawingml/2006/table">
            <a:tbl>
              <a:tblPr firstRow="1" bandRow="1">
                <a:effectLst/>
                <a:tableStyleId>{2D5ABB26-0587-4C30-8999-92F81FD0307C}</a:tableStyleId>
              </a:tblPr>
              <a:tblGrid>
                <a:gridCol w="1888261">
                  <a:extLst>
                    <a:ext uri="{9D8B030D-6E8A-4147-A177-3AD203B41FA5}">
                      <a16:colId xmlns:a16="http://schemas.microsoft.com/office/drawing/2014/main" val="238637863"/>
                    </a:ext>
                  </a:extLst>
                </a:gridCol>
                <a:gridCol w="1478903">
                  <a:extLst>
                    <a:ext uri="{9D8B030D-6E8A-4147-A177-3AD203B41FA5}">
                      <a16:colId xmlns:a16="http://schemas.microsoft.com/office/drawing/2014/main" val="1298731512"/>
                    </a:ext>
                  </a:extLst>
                </a:gridCol>
                <a:gridCol w="5445201">
                  <a:extLst>
                    <a:ext uri="{9D8B030D-6E8A-4147-A177-3AD203B41FA5}">
                      <a16:colId xmlns:a16="http://schemas.microsoft.com/office/drawing/2014/main" val="2409424363"/>
                    </a:ext>
                  </a:extLst>
                </a:gridCol>
              </a:tblGrid>
              <a:tr h="892398">
                <a:tc>
                  <a:txBody>
                    <a:bodyPr/>
                    <a:lstStyle/>
                    <a:p>
                      <a:pPr marL="0" marR="0" lvl="0" indent="0" algn="ctr" defTabSz="914400" rtl="0" fontAlgn="auto" hangingPunct="1">
                        <a:lnSpc>
                          <a:spcPct val="100000"/>
                        </a:lnSpc>
                        <a:spcBef>
                          <a:spcPts val="0"/>
                        </a:spcBef>
                        <a:spcAft>
                          <a:spcPts val="0"/>
                        </a:spcAft>
                        <a:buNone/>
                        <a:tabLst/>
                      </a:pPr>
                      <a:r>
                        <a:rPr lang="en-US" sz="1800" b="1">
                          <a:latin typeface="+mj-lt"/>
                        </a:rPr>
                        <a:t>Investment(s)</a:t>
                      </a:r>
                    </a:p>
                  </a:txBody>
                  <a:tcPr/>
                </a:tc>
                <a:tc>
                  <a:txBody>
                    <a:bodyPr/>
                    <a:lstStyle/>
                    <a:p>
                      <a:pPr marL="0" marR="0" lvl="0" indent="0" algn="ctr" defTabSz="914400" rtl="0" fontAlgn="auto" hangingPunct="1">
                        <a:lnSpc>
                          <a:spcPct val="100000"/>
                        </a:lnSpc>
                        <a:spcBef>
                          <a:spcPts val="0"/>
                        </a:spcBef>
                        <a:spcAft>
                          <a:spcPts val="0"/>
                        </a:spcAft>
                        <a:buNone/>
                        <a:tabLst/>
                      </a:pPr>
                      <a:r>
                        <a:rPr lang="en-US" sz="1800" b="1">
                          <a:latin typeface="+mj-lt"/>
                        </a:rPr>
                        <a:t>Tax/Fee</a:t>
                      </a:r>
                    </a:p>
                    <a:p>
                      <a:pPr lvl="0" algn="ctr"/>
                      <a:endParaRPr lang="en-US" sz="1800" b="1">
                        <a:latin typeface="+mj-lt"/>
                      </a:endParaRPr>
                    </a:p>
                  </a:txBody>
                  <a:tcPr/>
                </a:tc>
                <a:tc>
                  <a:txBody>
                    <a:bodyPr/>
                    <a:lstStyle/>
                    <a:p>
                      <a:pPr lvl="0" algn="ctr"/>
                      <a:r>
                        <a:rPr lang="en-US" sz="1800" b="1">
                          <a:latin typeface="+mj-lt"/>
                        </a:rPr>
                        <a:t>Proposed Change(s)</a:t>
                      </a:r>
                    </a:p>
                  </a:txBody>
                  <a:tcPr/>
                </a:tc>
                <a:extLst>
                  <a:ext uri="{0D108BD9-81ED-4DB2-BD59-A6C34878D82A}">
                    <a16:rowId xmlns:a16="http://schemas.microsoft.com/office/drawing/2014/main" val="3899378263"/>
                  </a:ext>
                </a:extLst>
              </a:tr>
              <a:tr h="1249357">
                <a:tc>
                  <a:txBody>
                    <a:bodyPr/>
                    <a:lstStyle/>
                    <a:p>
                      <a:pPr marL="0" marR="0" lvl="0" indent="0" algn="ctr" defTabSz="914400" rtl="0" fontAlgn="auto" hangingPunct="1">
                        <a:lnSpc>
                          <a:spcPct val="100000"/>
                        </a:lnSpc>
                        <a:spcBef>
                          <a:spcPts val="0"/>
                        </a:spcBef>
                        <a:spcAft>
                          <a:spcPts val="0"/>
                        </a:spcAft>
                        <a:buNone/>
                        <a:tabLst/>
                      </a:pPr>
                      <a:r>
                        <a:rPr lang="en-US" sz="1800" b="0">
                          <a:latin typeface="+mj-lt"/>
                        </a:rPr>
                        <a:t>School District </a:t>
                      </a:r>
                    </a:p>
                    <a:p>
                      <a:pPr marL="0" marR="0" lvl="0" indent="0" algn="ctr" defTabSz="914400" rtl="0" fontAlgn="auto" hangingPunct="1">
                        <a:lnSpc>
                          <a:spcPct val="100000"/>
                        </a:lnSpc>
                        <a:spcBef>
                          <a:spcPts val="0"/>
                        </a:spcBef>
                        <a:spcAft>
                          <a:spcPts val="0"/>
                        </a:spcAft>
                        <a:buNone/>
                        <a:tabLst/>
                      </a:pPr>
                      <a:r>
                        <a:rPr lang="en-US" sz="1800" b="0">
                          <a:latin typeface="+mj-lt"/>
                        </a:rPr>
                        <a:t>of Philadelphia</a:t>
                      </a:r>
                    </a:p>
                  </a:txBody>
                  <a:tcPr anchor="ctr"/>
                </a:tc>
                <a:tc>
                  <a:txBody>
                    <a:bodyPr/>
                    <a:lstStyle/>
                    <a:p>
                      <a:pPr lvl="0" algn="ctr">
                        <a:buNone/>
                      </a:pPr>
                      <a:r>
                        <a:rPr lang="en-US" sz="1400" b="1">
                          <a:solidFill>
                            <a:srgbClr val="2176D2"/>
                          </a:solidFill>
                          <a:latin typeface="+mj-lt"/>
                        </a:rPr>
                        <a:t>Transportation Network </a:t>
                      </a:r>
                    </a:p>
                    <a:p>
                      <a:pPr lvl="0" algn="ctr">
                        <a:buNone/>
                      </a:pPr>
                      <a:r>
                        <a:rPr lang="en-US" sz="1400" b="1">
                          <a:solidFill>
                            <a:srgbClr val="2176D2"/>
                          </a:solidFill>
                          <a:latin typeface="+mj-lt"/>
                        </a:rPr>
                        <a:t>Company Tax</a:t>
                      </a:r>
                    </a:p>
                  </a:txBody>
                  <a:tcPr anchor="ctr"/>
                </a:tc>
                <a:tc>
                  <a:txBody>
                    <a:bodyPr/>
                    <a:lstStyle/>
                    <a:p>
                      <a:pPr lvl="0">
                        <a:buNone/>
                      </a:pPr>
                      <a:r>
                        <a:rPr lang="en-US" sz="1600" b="0" i="1" u="none" strike="noStrike" cap="none">
                          <a:solidFill>
                            <a:srgbClr val="000000"/>
                          </a:solidFill>
                          <a:latin typeface="+mj-lt"/>
                        </a:rPr>
                        <a:t>A $1.00 per ride tax on rideshare rides originating in Philadelphia beginning January 1, 2027. This tax is estimated to generate $48M annually, with all revenue dedicated to the School District. </a:t>
                      </a:r>
                    </a:p>
                  </a:txBody>
                  <a:tcPr anchor="ctr"/>
                </a:tc>
                <a:extLst>
                  <a:ext uri="{0D108BD9-81ED-4DB2-BD59-A6C34878D82A}">
                    <a16:rowId xmlns:a16="http://schemas.microsoft.com/office/drawing/2014/main" val="2846965222"/>
                  </a:ext>
                </a:extLst>
              </a:tr>
              <a:tr h="1963275">
                <a:tc>
                  <a:txBody>
                    <a:bodyPr/>
                    <a:lstStyle/>
                    <a:p>
                      <a:pPr marL="0" marR="0" lvl="0" indent="0" algn="ctr" defTabSz="914400" rtl="0" fontAlgn="auto" hangingPunct="1">
                        <a:lnSpc>
                          <a:spcPct val="100000"/>
                        </a:lnSpc>
                        <a:spcBef>
                          <a:spcPts val="0"/>
                        </a:spcBef>
                        <a:spcAft>
                          <a:spcPts val="0"/>
                        </a:spcAft>
                        <a:buNone/>
                        <a:tabLst/>
                      </a:pPr>
                      <a:r>
                        <a:rPr lang="en-US" sz="1800" b="0">
                          <a:latin typeface="+mj-lt"/>
                        </a:rPr>
                        <a:t>School District </a:t>
                      </a:r>
                    </a:p>
                    <a:p>
                      <a:pPr marL="0" marR="0" lvl="0" indent="0" algn="ctr" defTabSz="914400" rtl="0" fontAlgn="auto" hangingPunct="1">
                        <a:lnSpc>
                          <a:spcPct val="100000"/>
                        </a:lnSpc>
                        <a:spcBef>
                          <a:spcPts val="0"/>
                        </a:spcBef>
                        <a:spcAft>
                          <a:spcPts val="0"/>
                        </a:spcAft>
                        <a:buNone/>
                        <a:tabLst/>
                      </a:pPr>
                      <a:r>
                        <a:rPr lang="en-US" sz="1800" b="0">
                          <a:latin typeface="+mj-lt"/>
                        </a:rPr>
                        <a:t>of Philadelphia</a:t>
                      </a:r>
                    </a:p>
                  </a:txBody>
                  <a:tcPr anchor="ctr"/>
                </a:tc>
                <a:tc>
                  <a:txBody>
                    <a:bodyPr/>
                    <a:lstStyle/>
                    <a:p>
                      <a:pPr lvl="0" algn="ctr">
                        <a:buNone/>
                      </a:pPr>
                      <a:r>
                        <a:rPr lang="en-US" sz="1400" b="1" i="0" u="none" strike="noStrike" cap="none">
                          <a:solidFill>
                            <a:srgbClr val="2176D2"/>
                          </a:solidFill>
                          <a:latin typeface="+mj-lt"/>
                        </a:rPr>
                        <a:t>Use &amp; Occupancy Tax</a:t>
                      </a:r>
                    </a:p>
                  </a:txBody>
                  <a:tcPr anchor="ctr"/>
                </a:tc>
                <a:tc>
                  <a:txBody>
                    <a:bodyPr/>
                    <a:lstStyle/>
                    <a:p>
                      <a:pPr lvl="0" algn="l">
                        <a:lnSpc>
                          <a:spcPct val="100000"/>
                        </a:lnSpc>
                        <a:spcBef>
                          <a:spcPts val="0"/>
                        </a:spcBef>
                        <a:spcAft>
                          <a:spcPts val="0"/>
                        </a:spcAft>
                        <a:buNone/>
                      </a:pPr>
                      <a:r>
                        <a:rPr lang="en-US" sz="1600" b="0" i="1" u="none" strike="noStrike" cap="none">
                          <a:solidFill>
                            <a:srgbClr val="000000"/>
                          </a:solidFill>
                          <a:latin typeface="+mj-lt"/>
                        </a:rPr>
                        <a:t>Modifying the Use &amp; Occupancy Tax for cell towers to calculate liability based on the assessed value of the tower rather than square footage. This change would better align tax liability with the business value generated by cell towers and is estimated to generate an additional $2.4M annually for the School District. </a:t>
                      </a:r>
                    </a:p>
                  </a:txBody>
                  <a:tcPr anchor="ctr"/>
                </a:tc>
                <a:extLst>
                  <a:ext uri="{0D108BD9-81ED-4DB2-BD59-A6C34878D82A}">
                    <a16:rowId xmlns:a16="http://schemas.microsoft.com/office/drawing/2014/main" val="1047616947"/>
                  </a:ext>
                </a:extLst>
              </a:tr>
            </a:tbl>
          </a:graphicData>
        </a:graphic>
      </p:graphicFrame>
    </p:spTree>
    <p:extLst>
      <p:ext uri="{BB962C8B-B14F-4D97-AF65-F5344CB8AC3E}">
        <p14:creationId xmlns:p14="http://schemas.microsoft.com/office/powerpoint/2010/main" val="3496903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F5AA-4FCE-86E4-DA13-8F48666079D3}"/>
              </a:ext>
            </a:extLst>
          </p:cNvPr>
          <p:cNvSpPr txBox="1">
            <a:spLocks noGrp="1"/>
          </p:cNvSpPr>
          <p:nvPr>
            <p:ph type="title" idx="4294967295"/>
          </p:nvPr>
        </p:nvSpPr>
        <p:spPr>
          <a:xfrm>
            <a:off x="208692" y="172574"/>
            <a:ext cx="8468589" cy="27699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44444"/>
              </a:buClr>
              <a:buSzPts val="2400"/>
              <a:buFont typeface="Montserrat"/>
              <a:buNone/>
              <a:defRPr sz="2400" b="0" i="0" u="none" strike="noStrike" cap="none">
                <a:solidFill>
                  <a:srgbClr val="444444"/>
                </a:solidFill>
                <a:latin typeface="Montserrat"/>
                <a:ea typeface="Montserrat"/>
                <a:cs typeface="Montserrat"/>
                <a:sym typeface="Montserrat"/>
              </a:defRPr>
            </a:lvl1pPr>
            <a:lvl2pPr lvl="1" algn="l" rtl="0">
              <a:lnSpc>
                <a:spcPct val="100000"/>
              </a:lnSpc>
              <a:spcBef>
                <a:spcPts val="0"/>
              </a:spcBef>
              <a:spcAft>
                <a:spcPts val="0"/>
              </a:spcAft>
              <a:buClr>
                <a:schemeClr val="dk1"/>
              </a:buClr>
              <a:buSzPts val="2800"/>
              <a:buNone/>
              <a:defRPr sz="2800">
                <a:solidFill>
                  <a:schemeClr val="dk1"/>
                </a:solidFill>
              </a:defRPr>
            </a:lvl2pPr>
            <a:lvl3pPr lvl="2" algn="l" rtl="0">
              <a:lnSpc>
                <a:spcPct val="100000"/>
              </a:lnSpc>
              <a:spcBef>
                <a:spcPts val="0"/>
              </a:spcBef>
              <a:spcAft>
                <a:spcPts val="0"/>
              </a:spcAft>
              <a:buClr>
                <a:schemeClr val="dk1"/>
              </a:buClr>
              <a:buSzPts val="2800"/>
              <a:buNone/>
              <a:defRPr sz="2800">
                <a:solidFill>
                  <a:schemeClr val="dk1"/>
                </a:solidFill>
              </a:defRPr>
            </a:lvl3pPr>
            <a:lvl4pPr lvl="3" algn="l" rtl="0">
              <a:lnSpc>
                <a:spcPct val="100000"/>
              </a:lnSpc>
              <a:spcBef>
                <a:spcPts val="0"/>
              </a:spcBef>
              <a:spcAft>
                <a:spcPts val="0"/>
              </a:spcAft>
              <a:buClr>
                <a:schemeClr val="dk1"/>
              </a:buClr>
              <a:buSzPts val="2800"/>
              <a:buNone/>
              <a:defRPr sz="2800">
                <a:solidFill>
                  <a:schemeClr val="dk1"/>
                </a:solidFill>
              </a:defRPr>
            </a:lvl4pPr>
            <a:lvl5pPr lvl="4" algn="l" rtl="0">
              <a:lnSpc>
                <a:spcPct val="100000"/>
              </a:lnSpc>
              <a:spcBef>
                <a:spcPts val="0"/>
              </a:spcBef>
              <a:spcAft>
                <a:spcPts val="0"/>
              </a:spcAft>
              <a:buClr>
                <a:schemeClr val="dk1"/>
              </a:buClr>
              <a:buSzPts val="2800"/>
              <a:buNone/>
              <a:defRPr sz="2800">
                <a:solidFill>
                  <a:schemeClr val="dk1"/>
                </a:solidFill>
              </a:defRPr>
            </a:lvl5pPr>
            <a:lvl6pPr lvl="5" algn="l" rtl="0">
              <a:lnSpc>
                <a:spcPct val="100000"/>
              </a:lnSpc>
              <a:spcBef>
                <a:spcPts val="0"/>
              </a:spcBef>
              <a:spcAft>
                <a:spcPts val="0"/>
              </a:spcAft>
              <a:buClr>
                <a:schemeClr val="dk1"/>
              </a:buClr>
              <a:buSzPts val="2800"/>
              <a:buNone/>
              <a:defRPr sz="2800">
                <a:solidFill>
                  <a:schemeClr val="dk1"/>
                </a:solidFill>
              </a:defRPr>
            </a:lvl6pPr>
            <a:lvl7pPr lvl="6" algn="l" rtl="0">
              <a:lnSpc>
                <a:spcPct val="100000"/>
              </a:lnSpc>
              <a:spcBef>
                <a:spcPts val="0"/>
              </a:spcBef>
              <a:spcAft>
                <a:spcPts val="0"/>
              </a:spcAft>
              <a:buClr>
                <a:schemeClr val="dk1"/>
              </a:buClr>
              <a:buSzPts val="2800"/>
              <a:buNone/>
              <a:defRPr sz="2800">
                <a:solidFill>
                  <a:schemeClr val="dk1"/>
                </a:solidFill>
              </a:defRPr>
            </a:lvl7pPr>
            <a:lvl8pPr lvl="7" algn="l" rtl="0">
              <a:lnSpc>
                <a:spcPct val="100000"/>
              </a:lnSpc>
              <a:spcBef>
                <a:spcPts val="0"/>
              </a:spcBef>
              <a:spcAft>
                <a:spcPts val="0"/>
              </a:spcAft>
              <a:buClr>
                <a:schemeClr val="dk1"/>
              </a:buClr>
              <a:buSzPts val="2800"/>
              <a:buNone/>
              <a:defRPr sz="2800">
                <a:solidFill>
                  <a:schemeClr val="dk1"/>
                </a:solidFill>
              </a:defRPr>
            </a:lvl8pPr>
            <a:lvl9pPr lvl="8" algn="l" rtl="0">
              <a:lnSpc>
                <a:spcPct val="100000"/>
              </a:lnSpc>
              <a:spcBef>
                <a:spcPts val="0"/>
              </a:spcBef>
              <a:spcAft>
                <a:spcPts val="0"/>
              </a:spcAft>
              <a:buClr>
                <a:schemeClr val="dk1"/>
              </a:buClr>
              <a:buSzPts val="2800"/>
              <a:buNone/>
              <a:defRPr sz="2800">
                <a:solidFill>
                  <a:schemeClr val="dk1"/>
                </a:solidFill>
              </a:defRPr>
            </a:lvl9pPr>
          </a:lstStyle>
          <a:p>
            <a:pPr marL="0" marR="0" lvl="0" indent="0" algn="l" defTabSz="914400" rtl="0" eaLnBrk="1" fontAlgn="auto" latinLnBrk="0" hangingPunct="1">
              <a:lnSpc>
                <a:spcPct val="100000"/>
              </a:lnSpc>
              <a:spcBef>
                <a:spcPts val="0"/>
              </a:spcBef>
              <a:spcAft>
                <a:spcPts val="0"/>
              </a:spcAft>
              <a:buClr>
                <a:srgbClr val="444444"/>
              </a:buClr>
              <a:buSzPct val="100000"/>
              <a:buFont typeface="Montserrat"/>
              <a:buNone/>
              <a:tabLst/>
              <a:defRPr/>
            </a:pPr>
            <a:r>
              <a:rPr kumimoji="0" lang="en-US" sz="1800" b="1" i="0" u="none" strike="noStrike" kern="1200" cap="none" spc="0" normalizeH="0" baseline="0" noProof="0">
                <a:ln>
                  <a:noFill/>
                </a:ln>
                <a:solidFill>
                  <a:srgbClr val="2176D2"/>
                </a:solidFill>
                <a:effectLst/>
                <a:uLnTx/>
                <a:uFillTx/>
                <a:latin typeface="+mj-lt"/>
                <a:ea typeface="Montserrat"/>
                <a:cs typeface="Montserrat"/>
                <a:sym typeface="Montserrat"/>
              </a:rPr>
              <a:t>General Fund Expenditures – FY25 Actual, FY26 Estimate, FY27 Proposed</a:t>
            </a:r>
            <a:endParaRPr kumimoji="0" lang="en-US" sz="1800" b="0" i="1" u="none" strike="noStrike" kern="1200" cap="none" spc="0" normalizeH="0" baseline="0" noProof="0">
              <a:ln>
                <a:noFill/>
              </a:ln>
              <a:solidFill>
                <a:srgbClr val="2176D2"/>
              </a:solidFill>
              <a:effectLst/>
              <a:uLnTx/>
              <a:uFillTx/>
              <a:latin typeface="+mj-lt"/>
              <a:ea typeface="Montserrat"/>
              <a:cs typeface="Montserrat"/>
              <a:sym typeface="Montserrat"/>
            </a:endParaRPr>
          </a:p>
        </p:txBody>
      </p:sp>
      <p:sp>
        <p:nvSpPr>
          <p:cNvPr id="7" name="Text Placeholder 2">
            <a:extLst>
              <a:ext uri="{FF2B5EF4-FFF2-40B4-BE49-F238E27FC236}">
                <a16:creationId xmlns:a16="http://schemas.microsoft.com/office/drawing/2014/main" id="{56A9E034-56B1-2671-4728-883A4AEF5DAD}"/>
              </a:ext>
            </a:extLst>
          </p:cNvPr>
          <p:cNvSpPr txBox="1">
            <a:spLocks/>
          </p:cNvSpPr>
          <p:nvPr/>
        </p:nvSpPr>
        <p:spPr>
          <a:xfrm>
            <a:off x="446087" y="797044"/>
            <a:ext cx="8506993" cy="1298074"/>
          </a:xfrm>
          <a:prstGeom prst="rect">
            <a:avLst/>
          </a:prstGeom>
        </p:spPr>
        <p:txBody>
          <a:bodyPr vert="horz" wrap="square" lIns="0" tIns="0" rIns="0" bIns="0" rtlCol="0" anchor="t">
            <a:noAutofit/>
          </a:bodyPr>
          <a:lst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50"/>
              </a:spcBef>
              <a:spcAft>
                <a:spcPts val="150"/>
              </a:spcAft>
              <a:buClrTx/>
              <a:buSzPct val="120000"/>
              <a:buFont typeface="Arial" panose="020B0604020202020204" pitchFamily="34" charset="0"/>
              <a:buChar char="•"/>
            </a:pPr>
            <a:r>
              <a:rPr lang="en-US">
                <a:solidFill>
                  <a:schemeClr val="tx1"/>
                </a:solidFill>
                <a:cs typeface="Palatino Linotype" pitchFamily="18" charset="0"/>
              </a:rPr>
              <a:t>FY27 budgeted obligations are projected to increase by 1.0% relative to the FY26 estimate, primarily due to targeted investments in each of Mayor Parker’s top priority areas, including housing, economic mobility, the City workforce, tax reform, wellness, and significant contributions to the labor reserve</a:t>
            </a:r>
          </a:p>
          <a:p>
            <a:pPr>
              <a:lnSpc>
                <a:spcPct val="100000"/>
              </a:lnSpc>
              <a:spcBef>
                <a:spcPts val="150"/>
              </a:spcBef>
              <a:spcAft>
                <a:spcPts val="150"/>
              </a:spcAft>
              <a:buClrTx/>
              <a:buSzPct val="120000"/>
              <a:buFont typeface="Arial" panose="020B0604020202020204" pitchFamily="34" charset="0"/>
              <a:buChar char="•"/>
            </a:pPr>
            <a:r>
              <a:rPr lang="en-US">
                <a:solidFill>
                  <a:schemeClr val="tx1"/>
                </a:solidFill>
                <a:cs typeface="Palatino Linotype" pitchFamily="18" charset="0"/>
              </a:rPr>
              <a:t>FY26 estimated fund balance is $796.7 million (12.6% of revenues), a decrease of 32.4% relative to the FY25 actual fund balance of $1.2 billion (18.1% of revenues).</a:t>
            </a:r>
          </a:p>
          <a:p>
            <a:pPr>
              <a:lnSpc>
                <a:spcPct val="100000"/>
              </a:lnSpc>
              <a:spcBef>
                <a:spcPts val="150"/>
              </a:spcBef>
              <a:spcAft>
                <a:spcPts val="150"/>
              </a:spcAft>
              <a:buClrTx/>
              <a:buSzPct val="120000"/>
              <a:buFont typeface="Arial" panose="020B0604020202020204" pitchFamily="34" charset="0"/>
              <a:buChar char="•"/>
            </a:pPr>
            <a:r>
              <a:rPr lang="en-US">
                <a:solidFill>
                  <a:schemeClr val="tx1"/>
                </a:solidFill>
                <a:cs typeface="Palatino Linotype" pitchFamily="18" charset="0"/>
              </a:rPr>
              <a:t>The projected FY27 fund balance is approximately $391.6 million (6.0% revenues).</a:t>
            </a:r>
          </a:p>
        </p:txBody>
      </p:sp>
      <p:graphicFrame>
        <p:nvGraphicFramePr>
          <p:cNvPr id="9" name="Table 8">
            <a:extLst>
              <a:ext uri="{FF2B5EF4-FFF2-40B4-BE49-F238E27FC236}">
                <a16:creationId xmlns:a16="http://schemas.microsoft.com/office/drawing/2014/main" id="{A97C72E2-EF84-8CF5-BB32-0AD73C741484}"/>
              </a:ext>
            </a:extLst>
          </p:cNvPr>
          <p:cNvGraphicFramePr>
            <a:graphicFrameLocks noGrp="1"/>
          </p:cNvGraphicFramePr>
          <p:nvPr>
            <p:extLst>
              <p:ext uri="{D42A27DB-BD31-4B8C-83A1-F6EECF244321}">
                <p14:modId xmlns:p14="http://schemas.microsoft.com/office/powerpoint/2010/main" val="3545302968"/>
              </p:ext>
            </p:extLst>
          </p:nvPr>
        </p:nvGraphicFramePr>
        <p:xfrm>
          <a:off x="321276" y="2095118"/>
          <a:ext cx="8501448" cy="3875621"/>
        </p:xfrm>
        <a:graphic>
          <a:graphicData uri="http://schemas.openxmlformats.org/drawingml/2006/table">
            <a:tbl>
              <a:tblPr/>
              <a:tblGrid>
                <a:gridCol w="2241773">
                  <a:extLst>
                    <a:ext uri="{9D8B030D-6E8A-4147-A177-3AD203B41FA5}">
                      <a16:colId xmlns:a16="http://schemas.microsoft.com/office/drawing/2014/main" val="2177782460"/>
                    </a:ext>
                  </a:extLst>
                </a:gridCol>
                <a:gridCol w="727740">
                  <a:extLst>
                    <a:ext uri="{9D8B030D-6E8A-4147-A177-3AD203B41FA5}">
                      <a16:colId xmlns:a16="http://schemas.microsoft.com/office/drawing/2014/main" val="2242570629"/>
                    </a:ext>
                  </a:extLst>
                </a:gridCol>
                <a:gridCol w="658032">
                  <a:extLst>
                    <a:ext uri="{9D8B030D-6E8A-4147-A177-3AD203B41FA5}">
                      <a16:colId xmlns:a16="http://schemas.microsoft.com/office/drawing/2014/main" val="3376376149"/>
                    </a:ext>
                  </a:extLst>
                </a:gridCol>
                <a:gridCol w="769565">
                  <a:extLst>
                    <a:ext uri="{9D8B030D-6E8A-4147-A177-3AD203B41FA5}">
                      <a16:colId xmlns:a16="http://schemas.microsoft.com/office/drawing/2014/main" val="2513152699"/>
                    </a:ext>
                  </a:extLst>
                </a:gridCol>
                <a:gridCol w="702646">
                  <a:extLst>
                    <a:ext uri="{9D8B030D-6E8A-4147-A177-3AD203B41FA5}">
                      <a16:colId xmlns:a16="http://schemas.microsoft.com/office/drawing/2014/main" val="3839446729"/>
                    </a:ext>
                  </a:extLst>
                </a:gridCol>
                <a:gridCol w="1159922">
                  <a:extLst>
                    <a:ext uri="{9D8B030D-6E8A-4147-A177-3AD203B41FA5}">
                      <a16:colId xmlns:a16="http://schemas.microsoft.com/office/drawing/2014/main" val="2820088099"/>
                    </a:ext>
                  </a:extLst>
                </a:gridCol>
                <a:gridCol w="524195">
                  <a:extLst>
                    <a:ext uri="{9D8B030D-6E8A-4147-A177-3AD203B41FA5}">
                      <a16:colId xmlns:a16="http://schemas.microsoft.com/office/drawing/2014/main" val="1984781649"/>
                    </a:ext>
                  </a:extLst>
                </a:gridCol>
                <a:gridCol w="1193380">
                  <a:extLst>
                    <a:ext uri="{9D8B030D-6E8A-4147-A177-3AD203B41FA5}">
                      <a16:colId xmlns:a16="http://schemas.microsoft.com/office/drawing/2014/main" val="2369171607"/>
                    </a:ext>
                  </a:extLst>
                </a:gridCol>
                <a:gridCol w="524195">
                  <a:extLst>
                    <a:ext uri="{9D8B030D-6E8A-4147-A177-3AD203B41FA5}">
                      <a16:colId xmlns:a16="http://schemas.microsoft.com/office/drawing/2014/main" val="4108359217"/>
                    </a:ext>
                  </a:extLst>
                </a:gridCol>
              </a:tblGrid>
              <a:tr h="303950">
                <a:tc>
                  <a:txBody>
                    <a:bodyPr/>
                    <a:lstStyle/>
                    <a:p>
                      <a:pPr algn="ctr" rtl="0" fontAlgn="ctr">
                        <a:buNone/>
                      </a:pPr>
                      <a:r>
                        <a:rPr lang="en-US" sz="700" b="1" i="0" u="none" strike="noStrike">
                          <a:solidFill>
                            <a:srgbClr val="FFFFFF"/>
                          </a:solidFill>
                          <a:effectLst/>
                          <a:latin typeface="Arial" panose="020B0604020202020204" pitchFamily="34" charset="0"/>
                        </a:rPr>
                        <a:t>Obligations (Thousands)</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7AD2"/>
                    </a:solidFill>
                  </a:tcPr>
                </a:tc>
                <a:tc>
                  <a:txBody>
                    <a:bodyPr/>
                    <a:lstStyle/>
                    <a:p>
                      <a:pPr algn="ctr" rtl="0" fontAlgn="ctr">
                        <a:buNone/>
                      </a:pPr>
                      <a:r>
                        <a:rPr lang="en-US" sz="700" b="1" i="0" u="none" strike="noStrike">
                          <a:solidFill>
                            <a:srgbClr val="FFFFFF"/>
                          </a:solidFill>
                          <a:effectLst/>
                          <a:latin typeface="Arial" panose="020B0604020202020204" pitchFamily="34" charset="0"/>
                        </a:rPr>
                        <a:t>FY23 </a:t>
                      </a:r>
                    </a:p>
                    <a:p>
                      <a:pPr algn="ctr" rtl="0" fontAlgn="ctr">
                        <a:buNone/>
                      </a:pPr>
                      <a:r>
                        <a:rPr lang="en-US" sz="700" b="1" i="0" u="none" strike="noStrike">
                          <a:solidFill>
                            <a:srgbClr val="FFFFFF"/>
                          </a:solidFill>
                          <a:effectLst/>
                          <a:latin typeface="Arial" panose="020B0604020202020204" pitchFamily="34" charset="0"/>
                        </a:rPr>
                        <a:t>Audited</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7AD2"/>
                    </a:solidFill>
                  </a:tcPr>
                </a:tc>
                <a:tc>
                  <a:txBody>
                    <a:bodyPr/>
                    <a:lstStyle/>
                    <a:p>
                      <a:pPr algn="ctr" rtl="0" fontAlgn="ctr">
                        <a:buNone/>
                      </a:pPr>
                      <a:r>
                        <a:rPr lang="en-US" sz="700" b="1" i="0" u="none" strike="noStrike">
                          <a:solidFill>
                            <a:srgbClr val="FFFFFF"/>
                          </a:solidFill>
                          <a:effectLst/>
                          <a:latin typeface="Arial" panose="020B0604020202020204" pitchFamily="34" charset="0"/>
                        </a:rPr>
                        <a:t>FY25 </a:t>
                      </a:r>
                    </a:p>
                    <a:p>
                      <a:pPr algn="ctr" rtl="0" fontAlgn="ctr">
                        <a:buNone/>
                      </a:pPr>
                      <a:r>
                        <a:rPr lang="en-US" sz="700" b="1" i="0" u="none" strike="noStrike">
                          <a:solidFill>
                            <a:srgbClr val="FFFFFF"/>
                          </a:solidFill>
                          <a:effectLst/>
                          <a:latin typeface="Arial" panose="020B0604020202020204" pitchFamily="34" charset="0"/>
                        </a:rPr>
                        <a:t>Actual</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7AD2"/>
                    </a:solidFill>
                  </a:tcPr>
                </a:tc>
                <a:tc>
                  <a:txBody>
                    <a:bodyPr/>
                    <a:lstStyle/>
                    <a:p>
                      <a:pPr algn="ctr" rtl="0" fontAlgn="ctr">
                        <a:buNone/>
                      </a:pPr>
                      <a:r>
                        <a:rPr lang="en-US" sz="700" b="1" i="0" u="none" strike="noStrike">
                          <a:solidFill>
                            <a:srgbClr val="FFFFFF"/>
                          </a:solidFill>
                          <a:effectLst/>
                          <a:latin typeface="Arial" panose="020B0604020202020204" pitchFamily="34" charset="0"/>
                        </a:rPr>
                        <a:t>FY26 </a:t>
                      </a:r>
                    </a:p>
                    <a:p>
                      <a:pPr algn="ctr" rtl="0" fontAlgn="ctr">
                        <a:buNone/>
                      </a:pPr>
                      <a:r>
                        <a:rPr lang="en-US" sz="700" b="1" i="0" u="none" strike="noStrike">
                          <a:solidFill>
                            <a:srgbClr val="FFFFFF"/>
                          </a:solidFill>
                          <a:effectLst/>
                          <a:latin typeface="Arial" panose="020B0604020202020204" pitchFamily="34" charset="0"/>
                        </a:rPr>
                        <a:t>Estimate</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buNone/>
                      </a:pPr>
                      <a:r>
                        <a:rPr lang="en-US" sz="700" b="1" i="0" u="none" strike="noStrike">
                          <a:solidFill>
                            <a:srgbClr val="FFFFFF"/>
                          </a:solidFill>
                          <a:effectLst/>
                          <a:latin typeface="Arial" panose="020B0604020202020204" pitchFamily="34" charset="0"/>
                        </a:rPr>
                        <a:t>FY27 </a:t>
                      </a:r>
                    </a:p>
                    <a:p>
                      <a:pPr algn="ctr" rtl="0" fontAlgn="ctr">
                        <a:buNone/>
                      </a:pPr>
                      <a:r>
                        <a:rPr lang="en-US" sz="700" b="1" i="0" u="none" strike="noStrike">
                          <a:solidFill>
                            <a:srgbClr val="FFFFFF"/>
                          </a:solidFill>
                          <a:effectLst/>
                          <a:latin typeface="Arial" panose="020B0604020202020204" pitchFamily="34" charset="0"/>
                        </a:rPr>
                        <a:t>Budget</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buNone/>
                      </a:pPr>
                      <a:r>
                        <a:rPr lang="es-ES" sz="700" b="1" i="0" u="none" strike="noStrike">
                          <a:solidFill>
                            <a:srgbClr val="FFFFFF"/>
                          </a:solidFill>
                          <a:effectLst/>
                          <a:latin typeface="Arial" panose="020B0604020202020204" pitchFamily="34" charset="0"/>
                        </a:rPr>
                        <a:t>FY26 </a:t>
                      </a:r>
                      <a:r>
                        <a:rPr lang="es-ES" sz="700" b="1" i="0" u="none" strike="noStrike" err="1">
                          <a:solidFill>
                            <a:srgbClr val="FFFFFF"/>
                          </a:solidFill>
                          <a:effectLst/>
                          <a:latin typeface="Arial" panose="020B0604020202020204" pitchFamily="34" charset="0"/>
                        </a:rPr>
                        <a:t>Estimate</a:t>
                      </a:r>
                      <a:r>
                        <a:rPr lang="es-ES" sz="700" b="1" i="0" u="none" strike="noStrike">
                          <a:solidFill>
                            <a:srgbClr val="FFFFFF"/>
                          </a:solidFill>
                          <a:effectLst/>
                          <a:latin typeface="Arial" panose="020B0604020202020204" pitchFamily="34" charset="0"/>
                        </a:rPr>
                        <a:t> vs. </a:t>
                      </a:r>
                    </a:p>
                    <a:p>
                      <a:pPr algn="ctr" rtl="0" fontAlgn="ctr">
                        <a:buNone/>
                      </a:pPr>
                      <a:r>
                        <a:rPr lang="es-ES" sz="700" b="1" i="0" u="none" strike="noStrike">
                          <a:solidFill>
                            <a:srgbClr val="FFFFFF"/>
                          </a:solidFill>
                          <a:effectLst/>
                          <a:latin typeface="Arial" panose="020B0604020202020204" pitchFamily="34" charset="0"/>
                        </a:rPr>
                        <a:t>FY25 Actual</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7AD2"/>
                    </a:solidFill>
                  </a:tcPr>
                </a:tc>
                <a:tc>
                  <a:txBody>
                    <a:bodyPr/>
                    <a:lstStyle/>
                    <a:p>
                      <a:pPr algn="ctr" rtl="0" fontAlgn="ctr">
                        <a:buNone/>
                      </a:pPr>
                      <a:r>
                        <a:rPr lang="en-US" sz="700" b="1" i="0" u="none" strike="noStrike">
                          <a:solidFill>
                            <a:srgbClr val="FFFFFF"/>
                          </a:solidFill>
                          <a:effectLst/>
                          <a:latin typeface="Arial" panose="020B0604020202020204" pitchFamily="34" charset="0"/>
                        </a:rPr>
                        <a:t>% </a:t>
                      </a:r>
                    </a:p>
                    <a:p>
                      <a:pPr algn="ctr" rtl="0" fontAlgn="ctr">
                        <a:buNone/>
                      </a:pPr>
                      <a:r>
                        <a:rPr lang="en-US" sz="700" b="1" i="0" u="none" strike="noStrike">
                          <a:solidFill>
                            <a:srgbClr val="FFFFFF"/>
                          </a:solidFill>
                          <a:effectLst/>
                          <a:latin typeface="Arial" panose="020B0604020202020204" pitchFamily="34" charset="0"/>
                        </a:rPr>
                        <a:t>Change</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7AD2"/>
                    </a:solidFill>
                  </a:tcPr>
                </a:tc>
                <a:tc>
                  <a:txBody>
                    <a:bodyPr/>
                    <a:lstStyle/>
                    <a:p>
                      <a:pPr algn="ctr" rtl="0" fontAlgn="ctr">
                        <a:buNone/>
                      </a:pPr>
                      <a:r>
                        <a:rPr lang="en-US" sz="700" b="1" i="0" u="none" strike="noStrike">
                          <a:solidFill>
                            <a:srgbClr val="FFFFFF"/>
                          </a:solidFill>
                          <a:effectLst/>
                          <a:latin typeface="Arial" panose="020B0604020202020204" pitchFamily="34" charset="0"/>
                        </a:rPr>
                        <a:t>FY27 Budget vs. </a:t>
                      </a:r>
                    </a:p>
                    <a:p>
                      <a:pPr algn="ctr" rtl="0" fontAlgn="ctr">
                        <a:buNone/>
                      </a:pPr>
                      <a:r>
                        <a:rPr lang="en-US" sz="700" b="1" i="0" u="none" strike="noStrike">
                          <a:solidFill>
                            <a:srgbClr val="FFFFFF"/>
                          </a:solidFill>
                          <a:effectLst/>
                          <a:latin typeface="Arial" panose="020B0604020202020204" pitchFamily="34" charset="0"/>
                        </a:rPr>
                        <a:t>FY26 Estimate</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7AD2"/>
                    </a:solidFill>
                  </a:tcPr>
                </a:tc>
                <a:tc>
                  <a:txBody>
                    <a:bodyPr/>
                    <a:lstStyle/>
                    <a:p>
                      <a:pPr algn="ctr" rtl="0" fontAlgn="ctr">
                        <a:buNone/>
                      </a:pPr>
                      <a:r>
                        <a:rPr lang="en-US" sz="700" b="1" i="0" u="none" strike="noStrike">
                          <a:solidFill>
                            <a:srgbClr val="FFFFFF"/>
                          </a:solidFill>
                          <a:effectLst/>
                          <a:latin typeface="Arial" panose="020B0604020202020204" pitchFamily="34" charset="0"/>
                        </a:rPr>
                        <a:t>% </a:t>
                      </a:r>
                    </a:p>
                    <a:p>
                      <a:pPr algn="ctr" rtl="0" fontAlgn="ctr">
                        <a:buNone/>
                      </a:pPr>
                      <a:r>
                        <a:rPr lang="en-US" sz="700" b="1" i="0" u="none" strike="noStrike">
                          <a:solidFill>
                            <a:srgbClr val="FFFFFF"/>
                          </a:solidFill>
                          <a:effectLst/>
                          <a:latin typeface="Arial" panose="020B0604020202020204" pitchFamily="34" charset="0"/>
                        </a:rPr>
                        <a:t>Change</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11379319"/>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Personal Services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1,975,601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$ 2,223,350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2,412,989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2,462,264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189,639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8.5%</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49,275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2.0%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762003811"/>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Personal Services: Pensions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837,541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783,897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734,423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727,474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FF0000"/>
                          </a:solidFill>
                          <a:effectLst/>
                          <a:latin typeface="Arial" panose="020B0604020202020204" pitchFamily="34" charset="0"/>
                        </a:rPr>
                        <a:t> $                         (49,474)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-6.3%</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(6,949)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-0.9%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741305959"/>
                  </a:ext>
                </a:extLst>
              </a:tr>
              <a:tr h="240714">
                <a:tc>
                  <a:txBody>
                    <a:bodyPr/>
                    <a:lstStyle/>
                    <a:p>
                      <a:pPr algn="l" rtl="0" fontAlgn="ctr">
                        <a:buNone/>
                      </a:pPr>
                      <a:r>
                        <a:rPr lang="en-US" sz="700" b="0" i="0" u="none" strike="noStrike">
                          <a:solidFill>
                            <a:srgbClr val="000000"/>
                          </a:solidFill>
                          <a:effectLst/>
                          <a:latin typeface="Arial" panose="020B0604020202020204" pitchFamily="34" charset="0"/>
                        </a:rPr>
                        <a:t> Personal Services: Pensions (Sales Tax)</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92,143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95,634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101,585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110,255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5,951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6.2%</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8,670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8.5%</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4094444624"/>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Personal Services: Other Employee Benefits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696,257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746,155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886,858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983,439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140,703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18.9%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96,581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10.9%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606763538"/>
                  </a:ext>
                </a:extLst>
              </a:tr>
              <a:tr h="193872">
                <a:tc>
                  <a:txBody>
                    <a:bodyPr/>
                    <a:lstStyle/>
                    <a:p>
                      <a:pPr algn="l" rtl="0" fontAlgn="b">
                        <a:buNone/>
                      </a:pPr>
                      <a:r>
                        <a:rPr lang="en-US" sz="700" b="1" i="0" u="none" strike="noStrike">
                          <a:solidFill>
                            <a:srgbClr val="000000"/>
                          </a:solidFill>
                          <a:effectLst/>
                          <a:latin typeface="Arial" panose="020B0604020202020204" pitchFamily="34" charset="0"/>
                        </a:rPr>
                        <a:t> Sub-total: Employee Compensation</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700" b="1" i="0" u="none" strike="noStrike">
                          <a:solidFill>
                            <a:srgbClr val="000000"/>
                          </a:solidFill>
                          <a:effectLst/>
                          <a:latin typeface="Arial" panose="020B0604020202020204" pitchFamily="34" charset="0"/>
                        </a:rPr>
                        <a:t> $    3,601,542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$ 3,849,036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4,135,855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4,283,432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286,819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7.5%</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147,577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r" fontAlgn="ctr">
                        <a:buNone/>
                      </a:pPr>
                      <a:r>
                        <a:rPr lang="en-US" sz="700" b="1" i="0" u="none" strike="noStrike">
                          <a:solidFill>
                            <a:srgbClr val="000000"/>
                          </a:solidFill>
                          <a:effectLst/>
                          <a:latin typeface="Arial" panose="020B0604020202020204" pitchFamily="34" charset="0"/>
                        </a:rPr>
                        <a:t>3.6%</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158555262"/>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Purchase of Services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1,207,299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$ 1,451,834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1,578,071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1,647,923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126,237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8.7%</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69,852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4.4%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819640879"/>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Materials, Supplies &amp; Equipment</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167,720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165,463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170,901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175,238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5,438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3.3%</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4,337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2.5%</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115801289"/>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Contributions, Indemnities, Taxes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480,792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474,999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476,983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432,794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1,984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0.4%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(44,189)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-9.3%</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628072918"/>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Debt Service</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190,496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195,090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222,495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241,195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27,405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14.0%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18,700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8.4%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900820377"/>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Payments to Other Funds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205,404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123,166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151,235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95,436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28,069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22.8%</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(55,799)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-36.9%</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4066511926"/>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Advances/Misc.: Labor Reserve</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15,508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39,309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15,508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0.0%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23,801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100.0%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476042688"/>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Advances/Misc.:  Federal Uncertainty Reserve</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91,000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91,000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0.0%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(91,000)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-100.0%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506095760"/>
                  </a:ext>
                </a:extLst>
              </a:tr>
              <a:tr h="214692">
                <a:tc>
                  <a:txBody>
                    <a:bodyPr/>
                    <a:lstStyle/>
                    <a:p>
                      <a:pPr algn="l" rtl="0" fontAlgn="b">
                        <a:buNone/>
                      </a:pPr>
                      <a:r>
                        <a:rPr lang="en-US" sz="700" b="0" i="0" u="none" strike="noStrike">
                          <a:solidFill>
                            <a:srgbClr val="000000"/>
                          </a:solidFill>
                          <a:effectLst/>
                          <a:latin typeface="Arial" panose="020B0604020202020204" pitchFamily="34" charset="0"/>
                        </a:rPr>
                        <a:t> Payment to Budget Stabilization Reserve Fund</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65,128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58,291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58,860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52,484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569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1.0%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(6,376)</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-10.8%</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148576130"/>
                  </a:ext>
                </a:extLst>
              </a:tr>
              <a:tr h="193872">
                <a:tc>
                  <a:txBody>
                    <a:bodyPr/>
                    <a:lstStyle/>
                    <a:p>
                      <a:pPr algn="l" rtl="0" fontAlgn="b">
                        <a:buNone/>
                      </a:pPr>
                      <a:r>
                        <a:rPr lang="en-US" sz="700" b="1" i="0" u="none" strike="noStrike">
                          <a:solidFill>
                            <a:srgbClr val="000000"/>
                          </a:solidFill>
                          <a:effectLst/>
                          <a:latin typeface="Arial" panose="020B0604020202020204" pitchFamily="34" charset="0"/>
                        </a:rPr>
                        <a:t> Total: Obligations</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700" b="1" i="0" u="none" strike="noStrike">
                          <a:solidFill>
                            <a:srgbClr val="000000"/>
                          </a:solidFill>
                          <a:effectLst/>
                          <a:latin typeface="Arial" panose="020B0604020202020204" pitchFamily="34" charset="0"/>
                        </a:rPr>
                        <a:t> $    5,918,381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$ 6,317,879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6,900,908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6,967,811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583,029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9.2%</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66,903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r" fontAlgn="ctr">
                        <a:buNone/>
                      </a:pPr>
                      <a:r>
                        <a:rPr lang="en-US" sz="700" b="1" i="0" u="none" strike="noStrike">
                          <a:solidFill>
                            <a:srgbClr val="000000"/>
                          </a:solidFill>
                          <a:effectLst/>
                          <a:latin typeface="Arial" panose="020B0604020202020204" pitchFamily="34" charset="0"/>
                        </a:rPr>
                        <a:t>1.0%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98978545"/>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Operating Surplus (Deficit) for the Year</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(4,821,800)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199,609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(562,194)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(441,594)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FF0000"/>
                          </a:solidFill>
                          <a:effectLst/>
                          <a:latin typeface="Arial" panose="020B0604020202020204" pitchFamily="34" charset="0"/>
                        </a:rPr>
                        <a:t> $                       (761,803)</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-381.6%</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 $                          120,600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000000"/>
                          </a:solidFill>
                          <a:effectLst/>
                          <a:latin typeface="Arial" panose="020B0604020202020204" pitchFamily="34" charset="0"/>
                        </a:rPr>
                        <a:t>-21.5%</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875957274"/>
                  </a:ext>
                </a:extLst>
              </a:tr>
              <a:tr h="208185">
                <a:tc>
                  <a:txBody>
                    <a:bodyPr/>
                    <a:lstStyle/>
                    <a:p>
                      <a:pPr algn="l" rtl="0" fontAlgn="ctr">
                        <a:buNone/>
                      </a:pPr>
                      <a:r>
                        <a:rPr lang="en-US" sz="700" b="0" i="0" u="none" strike="noStrike">
                          <a:solidFill>
                            <a:srgbClr val="000000"/>
                          </a:solidFill>
                          <a:effectLst/>
                          <a:latin typeface="Arial" panose="020B0604020202020204" pitchFamily="34" charset="0"/>
                        </a:rPr>
                        <a:t> Prior Year Fund Balance Available for Appropriation</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779,144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942,900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1,179,095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796,703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236,195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25.0%</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(382,392)</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-32.4%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201373809"/>
                  </a:ext>
                </a:extLst>
              </a:tr>
              <a:tr h="193872">
                <a:tc>
                  <a:txBody>
                    <a:bodyPr/>
                    <a:lstStyle/>
                    <a:p>
                      <a:pPr algn="l" rtl="0" fontAlgn="b">
                        <a:buNone/>
                      </a:pPr>
                      <a:r>
                        <a:rPr lang="en-US" sz="700" b="0" i="0" u="none" strike="noStrike">
                          <a:solidFill>
                            <a:srgbClr val="000000"/>
                          </a:solidFill>
                          <a:effectLst/>
                          <a:latin typeface="Arial" panose="020B0604020202020204" pitchFamily="34" charset="0"/>
                        </a:rPr>
                        <a:t> Net Adjustments - Prior Year</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US" sz="700" b="0" i="0" u="none" strike="noStrike">
                          <a:solidFill>
                            <a:srgbClr val="000000"/>
                          </a:solidFill>
                          <a:effectLst/>
                          <a:latin typeface="Arial" panose="020B0604020202020204" pitchFamily="34" charset="0"/>
                        </a:rPr>
                        <a:t> $          73,795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sz="700" b="0" i="0" u="none" strike="noStrike">
                          <a:solidFill>
                            <a:srgbClr val="000000"/>
                          </a:solidFill>
                          <a:effectLst/>
                          <a:latin typeface="Aptos Narrow" panose="020B0004020202020204" pitchFamily="34" charset="0"/>
                        </a:rPr>
                        <a:t>36,586</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179,802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36,500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n-US" sz="700" b="0" i="0" u="none" strike="noStrike">
                          <a:solidFill>
                            <a:srgbClr val="000000"/>
                          </a:solidFill>
                          <a:effectLst/>
                          <a:latin typeface="Arial" panose="020B0604020202020204" pitchFamily="34" charset="0"/>
                        </a:rPr>
                        <a:t> $                         143,216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000000"/>
                          </a:solidFill>
                          <a:effectLst/>
                          <a:latin typeface="Arial" panose="020B0604020202020204" pitchFamily="34" charset="0"/>
                        </a:rPr>
                        <a:t>391.5%</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buNone/>
                      </a:pPr>
                      <a:r>
                        <a:rPr lang="en-US" sz="700" b="0" i="0" u="none" strike="noStrike">
                          <a:solidFill>
                            <a:srgbClr val="FF0000"/>
                          </a:solidFill>
                          <a:effectLst/>
                          <a:latin typeface="Arial" panose="020B0604020202020204" pitchFamily="34" charset="0"/>
                        </a:rPr>
                        <a:t> $                        (143,302)</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r" fontAlgn="ctr">
                        <a:buNone/>
                      </a:pPr>
                      <a:r>
                        <a:rPr lang="en-US" sz="700" b="0" i="0" u="none" strike="noStrike">
                          <a:solidFill>
                            <a:srgbClr val="FF0000"/>
                          </a:solidFill>
                          <a:effectLst/>
                          <a:latin typeface="Arial" panose="020B0604020202020204" pitchFamily="34" charset="0"/>
                        </a:rPr>
                        <a:t>-79.7%</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2772361356"/>
                  </a:ext>
                </a:extLst>
              </a:tr>
              <a:tr h="193872">
                <a:tc>
                  <a:txBody>
                    <a:bodyPr/>
                    <a:lstStyle/>
                    <a:p>
                      <a:pPr algn="l" rtl="0" fontAlgn="b">
                        <a:buNone/>
                      </a:pPr>
                      <a:r>
                        <a:rPr lang="en-US" sz="700" b="1" i="0" u="none" strike="noStrike">
                          <a:solidFill>
                            <a:srgbClr val="000000"/>
                          </a:solidFill>
                          <a:effectLst/>
                          <a:latin typeface="Arial" panose="020B0604020202020204" pitchFamily="34" charset="0"/>
                        </a:rPr>
                        <a:t> Fund Balance</a:t>
                      </a:r>
                    </a:p>
                  </a:txBody>
                  <a:tcPr marL="5710" marR="5710" marT="57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buNone/>
                      </a:pPr>
                      <a:r>
                        <a:rPr lang="en-US" sz="700" b="1" i="0" u="none" strike="noStrike">
                          <a:solidFill>
                            <a:srgbClr val="000000"/>
                          </a:solidFill>
                          <a:effectLst/>
                          <a:latin typeface="Arial" panose="020B0604020202020204" pitchFamily="34" charset="0"/>
                        </a:rPr>
                        <a:t> $   (3,968,861)</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$ 1,179,095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796,703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000000"/>
                          </a:solidFill>
                          <a:effectLst/>
                          <a:latin typeface="Arial" panose="020B0604020202020204" pitchFamily="34" charset="0"/>
                        </a:rPr>
                        <a:t> $       391,609 </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FF0000"/>
                          </a:solidFill>
                          <a:effectLst/>
                          <a:latin typeface="Arial" panose="020B0604020202020204" pitchFamily="34" charset="0"/>
                        </a:rPr>
                        <a:t> $                       (382,392)</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FF0000"/>
                          </a:solidFill>
                          <a:effectLst/>
                          <a:latin typeface="Arial" panose="020B0604020202020204" pitchFamily="34" charset="0"/>
                        </a:rPr>
                        <a:t>-32.4%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ctr">
                        <a:buNone/>
                      </a:pPr>
                      <a:r>
                        <a:rPr lang="en-US" sz="700" b="1" i="0" u="none" strike="noStrike">
                          <a:solidFill>
                            <a:srgbClr val="FF0000"/>
                          </a:solidFill>
                          <a:effectLst/>
                          <a:latin typeface="Arial" panose="020B0604020202020204" pitchFamily="34" charset="0"/>
                        </a:rPr>
                        <a:t> $                        (405,094)</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tc>
                  <a:txBody>
                    <a:bodyPr/>
                    <a:lstStyle/>
                    <a:p>
                      <a:pPr algn="r" fontAlgn="ctr">
                        <a:buNone/>
                      </a:pPr>
                      <a:r>
                        <a:rPr lang="en-US" sz="700" b="1" i="0" u="none" strike="noStrike">
                          <a:solidFill>
                            <a:srgbClr val="FF0000"/>
                          </a:solidFill>
                          <a:effectLst/>
                          <a:latin typeface="Arial" panose="020B0604020202020204" pitchFamily="34" charset="0"/>
                        </a:rPr>
                        <a:t>-50.8%</a:t>
                      </a:r>
                    </a:p>
                  </a:txBody>
                  <a:tcPr marL="5710" marR="5710" marT="57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3572647480"/>
                  </a:ext>
                </a:extLst>
              </a:tr>
            </a:tbl>
          </a:graphicData>
        </a:graphic>
      </p:graphicFrame>
      <p:sp>
        <p:nvSpPr>
          <p:cNvPr id="3" name="TextBox 2">
            <a:extLst>
              <a:ext uri="{FF2B5EF4-FFF2-40B4-BE49-F238E27FC236}">
                <a16:creationId xmlns:a16="http://schemas.microsoft.com/office/drawing/2014/main" id="{77488A25-5840-C5E2-F2E8-E416DDA07C19}"/>
              </a:ext>
            </a:extLst>
          </p:cNvPr>
          <p:cNvSpPr txBox="1"/>
          <p:nvPr/>
        </p:nvSpPr>
        <p:spPr>
          <a:xfrm>
            <a:off x="0" y="6082016"/>
            <a:ext cx="4483920" cy="200055"/>
          </a:xfrm>
          <a:prstGeom prst="rect">
            <a:avLst/>
          </a:prstGeom>
          <a:noFill/>
        </p:spPr>
        <p:txBody>
          <a:bodyPr wrap="none" rtlCol="0">
            <a:spAutoFit/>
          </a:bodyPr>
          <a:lstStyle/>
          <a:p>
            <a:pPr marL="457189" lvl="0" indent="-228594">
              <a:spcAft>
                <a:spcPts val="600"/>
              </a:spcAft>
              <a:buClr>
                <a:srgbClr val="595959"/>
              </a:buClr>
              <a:buSzPts val="1800"/>
              <a:defRPr/>
            </a:pPr>
            <a:r>
              <a:rPr lang="en-US" sz="700" dirty="0"/>
              <a:t>Source: City of Philadelphia FY27-FY31 Proposed Five Year </a:t>
            </a:r>
            <a:r>
              <a:rPr lang="en-US" sz="700" dirty="0">
                <a:solidFill>
                  <a:schemeClr val="tx1"/>
                </a:solidFill>
              </a:rPr>
              <a:t>Plan. Totals may not add due to rounding.</a:t>
            </a:r>
            <a:endParaRPr lang="en-US" sz="2000" dirty="0"/>
          </a:p>
        </p:txBody>
      </p:sp>
    </p:spTree>
    <p:extLst>
      <p:ext uri="{BB962C8B-B14F-4D97-AF65-F5344CB8AC3E}">
        <p14:creationId xmlns:p14="http://schemas.microsoft.com/office/powerpoint/2010/main" val="367932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702478A-93E8-F4D5-3063-5A95C96ADE98}"/>
              </a:ext>
            </a:extLst>
          </p:cNvPr>
          <p:cNvSpPr>
            <a:spLocks noGrp="1"/>
          </p:cNvSpPr>
          <p:nvPr>
            <p:ph type="title"/>
          </p:nvPr>
        </p:nvSpPr>
        <p:spPr>
          <a:xfrm>
            <a:off x="224286" y="123825"/>
            <a:ext cx="8767313" cy="347230"/>
          </a:xfrm>
        </p:spPr>
        <p:txBody>
          <a:bodyPr>
            <a:noAutofit/>
          </a:bodyPr>
          <a:lstStyle/>
          <a:p>
            <a:r>
              <a:rPr lang="en-US" altLang="en-US" sz="2400" b="1">
                <a:solidFill>
                  <a:srgbClr val="3081D0"/>
                </a:solidFill>
                <a:latin typeface="Arial" panose="020B0604020202020204" pitchFamily="34" charset="0"/>
                <a:cs typeface="Arial" panose="020B0604020202020204" pitchFamily="34" charset="0"/>
              </a:rPr>
              <a:t>The City’s Commitment to Building Reserves</a:t>
            </a:r>
            <a:endParaRPr lang="en-US" sz="2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7B08EBC-FE0D-A885-DD4C-61365211AD2B}"/>
              </a:ext>
            </a:extLst>
          </p:cNvPr>
          <p:cNvSpPr txBox="1"/>
          <p:nvPr/>
        </p:nvSpPr>
        <p:spPr>
          <a:xfrm>
            <a:off x="353160" y="728400"/>
            <a:ext cx="8210209" cy="954107"/>
          </a:xfrm>
          <a:prstGeom prst="rect">
            <a:avLst/>
          </a:prstGeom>
          <a:noFill/>
        </p:spPr>
        <p:txBody>
          <a:bodyPr wrap="square">
            <a:spAutoFit/>
          </a:bodyPr>
          <a:lstStyle>
            <a:defPPr marR="0" lvl="0" algn="l" rtl="0">
              <a:lnSpc>
                <a:spcPct val="100000"/>
              </a:lnSpc>
              <a:spcBef>
                <a:spcPts val="0"/>
              </a:spcBef>
              <a:spcAft>
                <a:spcPts val="0"/>
              </a:spcAft>
            </a:defPPr>
            <a:lvl1pPr marL="285750" indent="-285750">
              <a:buFont typeface="Arial" panose="020B0604020202020204" pitchFamily="34" charset="0"/>
              <a:buChar char="•"/>
            </a:lvl1pPr>
          </a:lstStyle>
          <a:p>
            <a:r>
              <a:rPr lang="en-US" sz="1400"/>
              <a:t>The City has built reserves to help withstand economic volatility and uncertainty at the federal level</a:t>
            </a:r>
          </a:p>
          <a:p>
            <a:endParaRPr lang="en-US" sz="1400"/>
          </a:p>
          <a:p>
            <a:r>
              <a:rPr lang="en-US" sz="1400"/>
              <a:t>Combined fund balance plus reserves exceed the City’s minimum target of 6% of revenues in all years of the Proposed FY27-31 Five-Year Plan</a:t>
            </a:r>
          </a:p>
        </p:txBody>
      </p:sp>
      <p:graphicFrame>
        <p:nvGraphicFramePr>
          <p:cNvPr id="13" name="Chart 12" descr="Stacked bar graph depicting the reserve balances for the general fund, the Budget Stabilization Reserve, and the Accumulated Federal Funding Reserve for fiscal years 2026-2031. Total reserves as a percentage of total revenues are highlighted, showing a decreasing trend in reserve balances to 2031.">
            <a:extLst>
              <a:ext uri="{FF2B5EF4-FFF2-40B4-BE49-F238E27FC236}">
                <a16:creationId xmlns:a16="http://schemas.microsoft.com/office/drawing/2014/main" id="{3CC23ECC-E9A5-E0B8-B8F5-3A5A124E70AD}"/>
              </a:ext>
            </a:extLst>
          </p:cNvPr>
          <p:cNvGraphicFramePr>
            <a:graphicFrameLocks/>
          </p:cNvGraphicFramePr>
          <p:nvPr>
            <p:extLst>
              <p:ext uri="{D42A27DB-BD31-4B8C-83A1-F6EECF244321}">
                <p14:modId xmlns:p14="http://schemas.microsoft.com/office/powerpoint/2010/main" val="475096758"/>
              </p:ext>
            </p:extLst>
          </p:nvPr>
        </p:nvGraphicFramePr>
        <p:xfrm>
          <a:off x="198947" y="1743196"/>
          <a:ext cx="8806505" cy="4099157"/>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3A88CB-5FE7-5A4F-249E-AB7AE2988C14}"/>
              </a:ext>
            </a:extLst>
          </p:cNvPr>
          <p:cNvSpPr txBox="1"/>
          <p:nvPr/>
        </p:nvSpPr>
        <p:spPr>
          <a:xfrm>
            <a:off x="224286" y="5850834"/>
            <a:ext cx="8806505" cy="415498"/>
          </a:xfrm>
          <a:prstGeom prst="rect">
            <a:avLst/>
          </a:prstGeom>
          <a:noFill/>
        </p:spPr>
        <p:txBody>
          <a:bodyPr wrap="square" rtlCol="0">
            <a:spAutoFit/>
          </a:bodyPr>
          <a:lstStyle/>
          <a:p>
            <a:pPr lvl="0">
              <a:buClr>
                <a:srgbClr val="000000"/>
              </a:buClr>
              <a:defRPr/>
            </a:pPr>
            <a:r>
              <a:rPr kumimoji="0" lang="en-US" sz="700" b="0" i="0" u="none" strike="noStrike" kern="0" cap="none" spc="0" normalizeH="0" baseline="0" noProof="0" dirty="0">
                <a:ln>
                  <a:noFill/>
                </a:ln>
                <a:solidFill>
                  <a:srgbClr val="000000"/>
                </a:solidFill>
                <a:effectLst/>
                <a:uLnTx/>
                <a:uFillTx/>
                <a:latin typeface="Arial"/>
                <a:cs typeface="Arial"/>
                <a:sym typeface="Arial"/>
              </a:rPr>
              <a:t>Notes: Balance estimates assume the Federal Funding Reserve goes unspent in FY26. </a:t>
            </a:r>
            <a:r>
              <a:rPr lang="en-US" sz="700" dirty="0"/>
              <a:t>Balances</a:t>
            </a:r>
            <a:r>
              <a:rPr kumimoji="0" lang="en-US" sz="700" b="0" i="0" u="none" strike="noStrike" kern="0" cap="none" spc="0" normalizeH="0" baseline="0" noProof="0" dirty="0">
                <a:ln>
                  <a:noFill/>
                </a:ln>
                <a:solidFill>
                  <a:srgbClr val="000000"/>
                </a:solidFill>
                <a:effectLst/>
                <a:uLnTx/>
                <a:uFillTx/>
                <a:latin typeface="Arial"/>
                <a:cs typeface="Arial"/>
                <a:sym typeface="Arial"/>
              </a:rPr>
              <a:t> do not include unspent funds allocated to the Labor Reserve for future labor costs over the proposed </a:t>
            </a:r>
            <a:r>
              <a:rPr lang="en-US" sz="700" dirty="0"/>
              <a:t>FY27-FY31 </a:t>
            </a:r>
            <a:r>
              <a:rPr kumimoji="0" lang="en-US" sz="700" b="0" i="0" u="none" strike="noStrike" kern="0" cap="none" spc="0" normalizeH="0" baseline="0" noProof="0" dirty="0">
                <a:ln>
                  <a:noFill/>
                </a:ln>
                <a:solidFill>
                  <a:srgbClr val="000000"/>
                </a:solidFill>
                <a:effectLst/>
                <a:uLnTx/>
                <a:uFillTx/>
                <a:latin typeface="Arial"/>
                <a:cs typeface="Arial"/>
                <a:sym typeface="Arial"/>
              </a:rPr>
              <a:t>Five-Year Plan (those are already reflected as an expenditure).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700" dirty="0"/>
              <a:t>Source: City of Philadelphia FY27-FY31 Proposed Five Year </a:t>
            </a:r>
            <a:r>
              <a:rPr lang="en-US" sz="700" dirty="0">
                <a:solidFill>
                  <a:schemeClr val="tx1"/>
                </a:solidFill>
              </a:rPr>
              <a:t>Plan. BSR balance also reflects interest earnings through June 30, 2025. </a:t>
            </a:r>
            <a:endParaRPr kumimoji="0" lang="en-US" sz="700" b="0" i="0" u="none" strike="noStrike" kern="0" cap="none" spc="0" normalizeH="0" baseline="0" noProof="0" dirty="0">
              <a:ln>
                <a:noFill/>
              </a:ln>
              <a:solidFill>
                <a:schemeClr val="tx1"/>
              </a:solidFill>
              <a:effectLst/>
              <a:uLnTx/>
              <a:uFillTx/>
              <a:latin typeface="Arial"/>
              <a:cs typeface="Arial"/>
              <a:sym typeface="Arial"/>
            </a:endParaRPr>
          </a:p>
        </p:txBody>
      </p:sp>
    </p:spTree>
    <p:extLst>
      <p:ext uri="{BB962C8B-B14F-4D97-AF65-F5344CB8AC3E}">
        <p14:creationId xmlns:p14="http://schemas.microsoft.com/office/powerpoint/2010/main" val="170478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0D45-0C9B-5387-2AD9-DB4F33DD0B4C}"/>
              </a:ext>
            </a:extLst>
          </p:cNvPr>
          <p:cNvSpPr>
            <a:spLocks noGrp="1"/>
          </p:cNvSpPr>
          <p:nvPr>
            <p:ph type="title"/>
          </p:nvPr>
        </p:nvSpPr>
        <p:spPr>
          <a:xfrm>
            <a:off x="224286" y="123825"/>
            <a:ext cx="8767313" cy="347230"/>
          </a:xfrm>
        </p:spPr>
        <p:txBody>
          <a:bodyPr>
            <a:noAutofit/>
          </a:bodyPr>
          <a:lstStyle/>
          <a:p>
            <a:r>
              <a:rPr lang="en-US" altLang="en-US" sz="2400" b="1">
                <a:solidFill>
                  <a:srgbClr val="3081D0"/>
                </a:solidFill>
                <a:latin typeface="Arial" panose="020B0604020202020204" pitchFamily="34" charset="0"/>
                <a:cs typeface="Arial" panose="020B0604020202020204" pitchFamily="34" charset="0"/>
              </a:rPr>
              <a:t>Disclaimer</a:t>
            </a:r>
            <a:endParaRPr lang="en-US" sz="2400">
              <a:latin typeface="Arial" panose="020B0604020202020204" pitchFamily="34" charset="0"/>
              <a:cs typeface="Arial" panose="020B0604020202020204" pitchFamily="34" charset="0"/>
            </a:endParaRPr>
          </a:p>
        </p:txBody>
      </p:sp>
      <p:sp>
        <p:nvSpPr>
          <p:cNvPr id="3" name="TextBox 15">
            <a:extLst>
              <a:ext uri="{FF2B5EF4-FFF2-40B4-BE49-F238E27FC236}">
                <a16:creationId xmlns:a16="http://schemas.microsoft.com/office/drawing/2014/main" id="{A8A4CC81-2A14-6992-9E06-F55A04B530DD}"/>
              </a:ext>
            </a:extLst>
          </p:cNvPr>
          <p:cNvSpPr txBox="1">
            <a:spLocks noChangeArrowheads="1"/>
          </p:cNvSpPr>
          <p:nvPr/>
        </p:nvSpPr>
        <p:spPr bwMode="auto">
          <a:xfrm>
            <a:off x="224286" y="612844"/>
            <a:ext cx="8534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chemeClr val="tx1"/>
                </a:solidFill>
                <a:latin typeface="Arial" panose="020B0604020202020204" pitchFamily="34" charset="0"/>
              </a:defRPr>
            </a:lvl1pPr>
            <a:lvl2pPr marL="742950" indent="-285750" eaLnBrk="0" hangingPunct="0">
              <a:defRPr sz="1500" b="1">
                <a:solidFill>
                  <a:schemeClr val="tx1"/>
                </a:solidFill>
                <a:latin typeface="Arial" panose="020B0604020202020204" pitchFamily="34" charset="0"/>
              </a:defRPr>
            </a:lvl2pPr>
            <a:lvl3pPr marL="1143000" indent="-228600" eaLnBrk="0" hangingPunct="0">
              <a:defRPr sz="1500" b="1">
                <a:solidFill>
                  <a:schemeClr val="tx1"/>
                </a:solidFill>
                <a:latin typeface="Arial" panose="020B0604020202020204" pitchFamily="34" charset="0"/>
              </a:defRPr>
            </a:lvl3pPr>
            <a:lvl4pPr marL="1600200" indent="-228600" eaLnBrk="0" hangingPunct="0">
              <a:defRPr sz="1500" b="1">
                <a:solidFill>
                  <a:schemeClr val="tx1"/>
                </a:solidFill>
                <a:latin typeface="Arial" panose="020B0604020202020204" pitchFamily="34" charset="0"/>
              </a:defRPr>
            </a:lvl4pPr>
            <a:lvl5pPr marL="2057400" indent="-228600" eaLnBrk="0" hangingPunct="0">
              <a:defRPr sz="1500" b="1">
                <a:solidFill>
                  <a:schemeClr val="tx1"/>
                </a:solidFill>
                <a:latin typeface="Arial" panose="020B0604020202020204" pitchFamily="34" charset="0"/>
              </a:defRPr>
            </a:lvl5pPr>
            <a:lvl6pPr marL="2514600" indent="-228600" eaLnBrk="0" fontAlgn="base" hangingPunct="0">
              <a:spcBef>
                <a:spcPct val="0"/>
              </a:spcBef>
              <a:spcAft>
                <a:spcPct val="0"/>
              </a:spcAft>
              <a:defRPr sz="1500" b="1">
                <a:solidFill>
                  <a:schemeClr val="tx1"/>
                </a:solidFill>
                <a:latin typeface="Arial" panose="020B0604020202020204" pitchFamily="34" charset="0"/>
              </a:defRPr>
            </a:lvl6pPr>
            <a:lvl7pPr marL="2971800" indent="-228600" eaLnBrk="0" fontAlgn="base" hangingPunct="0">
              <a:spcBef>
                <a:spcPct val="0"/>
              </a:spcBef>
              <a:spcAft>
                <a:spcPct val="0"/>
              </a:spcAft>
              <a:defRPr sz="1500" b="1">
                <a:solidFill>
                  <a:schemeClr val="tx1"/>
                </a:solidFill>
                <a:latin typeface="Arial" panose="020B0604020202020204" pitchFamily="34" charset="0"/>
              </a:defRPr>
            </a:lvl7pPr>
            <a:lvl8pPr marL="3429000" indent="-228600" eaLnBrk="0" fontAlgn="base" hangingPunct="0">
              <a:spcBef>
                <a:spcPct val="0"/>
              </a:spcBef>
              <a:spcAft>
                <a:spcPct val="0"/>
              </a:spcAft>
              <a:defRPr sz="1500" b="1">
                <a:solidFill>
                  <a:schemeClr val="tx1"/>
                </a:solidFill>
                <a:latin typeface="Arial" panose="020B0604020202020204" pitchFamily="34" charset="0"/>
              </a:defRPr>
            </a:lvl8pPr>
            <a:lvl9pPr marL="3886200" indent="-228600" eaLnBrk="0" fontAlgn="base" hangingPunct="0">
              <a:spcBef>
                <a:spcPct val="0"/>
              </a:spcBef>
              <a:spcAft>
                <a:spcPct val="0"/>
              </a:spcAft>
              <a:defRPr sz="1500" b="1">
                <a:solidFill>
                  <a:schemeClr val="tx1"/>
                </a:solidFill>
                <a:latin typeface="Arial" panose="020B0604020202020204" pitchFamily="34" charset="0"/>
              </a:defRPr>
            </a:lvl9pPr>
          </a:lstStyle>
          <a:p>
            <a:pPr eaLnBrk="1" hangingPunct="1"/>
            <a:endParaRPr lang="en-US" altLang="en-US" sz="1000" b="0"/>
          </a:p>
          <a:p>
            <a:pPr eaLnBrk="1" hangingPunct="1"/>
            <a:r>
              <a:rPr lang="en-US" altLang="en-US" sz="1000" b="0"/>
              <a:t>This Presentation is provided as of May 13, 2026, in connection with the City of Philadelphia (the “City”) Investors Conference. If you are viewing this presentation after May 13, 2026, there may have been events that occurred subsequent to such date that could have a material adverse effect on the information, financial or otherwise, that is presented herein. The City has not undertaken any obligation to update this Presentation beyond the aforementioned date thereof. Financial data, including revenues, expenditures, demographic statistics, debt service and other information provided herein are not warranted as to completeness or accuracy and are subject to change without notice. </a:t>
            </a:r>
          </a:p>
          <a:p>
            <a:pPr eaLnBrk="1" hangingPunct="1"/>
            <a:endParaRPr lang="en-US" altLang="en-US" sz="1000" b="0"/>
          </a:p>
          <a:p>
            <a:pPr eaLnBrk="1" hangingPunct="1"/>
            <a:r>
              <a:rPr lang="en-US" altLang="en-US" sz="1000" b="0"/>
              <a:t>This Presentation is provided for your information and convenience only.  If and to the extent the City issues bonds after the date of this Presentation, any investment decisions regarding such bonds should only be made after a careful review of the complete Preliminary Official Statement prepared in connection therewith. You agree not to duplicate, copy, download, screen capture, electronically store or record this Presentation, nor to produce, publish or distribute this Presentation in any form whatsoever.</a:t>
            </a:r>
          </a:p>
          <a:p>
            <a:pPr eaLnBrk="1" hangingPunct="1"/>
            <a:endParaRPr lang="en-US" altLang="en-US" sz="1000" b="0"/>
          </a:p>
          <a:p>
            <a:pPr eaLnBrk="1" hangingPunct="1"/>
            <a:r>
              <a:rPr lang="en-US" altLang="en-US" sz="1000" b="0"/>
              <a:t>This Presentation does not constitute a recommendation or an offer or solicitation for the purchase or sale of any security or other financial instrument, including any planned issuance of bonds by the City, or to adopt any investment strategy as it relates to any planned issuance of bonds by the City or any outstanding debt of the City.  </a:t>
            </a:r>
            <a:r>
              <a:rPr lang="en-US" altLang="en-US" sz="1000" i="1"/>
              <a:t>Any offer or solicitation with respect to future bonds will be made solely by means of the Preliminary Official Statement, which shall describe the actual terms of such bonds</a:t>
            </a:r>
            <a:r>
              <a:rPr lang="en-US" altLang="en-US" sz="1000" b="0"/>
              <a:t>.  </a:t>
            </a:r>
          </a:p>
          <a:p>
            <a:pPr eaLnBrk="1" hangingPunct="1"/>
            <a:endParaRPr lang="en-US" altLang="en-US" sz="1000" b="0"/>
          </a:p>
          <a:p>
            <a:pPr eaLnBrk="1" hangingPunct="1"/>
            <a:r>
              <a:rPr lang="en-US" altLang="en-US" sz="1000" b="0"/>
              <a:t>In no event shall the City be liable for any use by any party of, for any decision made or action taken by any party in reliance upon, or for any inaccuracies or errors in, or omissions from, the information contained herein and such information may not be relied upon by you in evaluating the merits of participating in any transaction relating to bonds issued by, or on behalf of, the City.  The City makes no representations as to the legal, tax, credit or accounting treatment of any transactions relating to bonds issued by, or on behalf of, the City, or any other effects such transactions may have on you and your affiliates or any other parties to such transactions and their respective affiliates. </a:t>
            </a:r>
          </a:p>
          <a:p>
            <a:pPr eaLnBrk="1" hangingPunct="1"/>
            <a:endParaRPr lang="en-US" altLang="en-US" sz="1000" b="0"/>
          </a:p>
          <a:p>
            <a:pPr eaLnBrk="1" hangingPunct="1"/>
            <a:r>
              <a:rPr lang="en-US" altLang="en-US" sz="1000" b="0"/>
              <a:t>You should consult with your own advisors as to such matters and the consequences of the purchase and ownership of any bonds.  To the extent any underwriter or financial advisor has participated in the preparation of this Presentation, they shall not be liable for any misinformation or misstatements contained herein, unless the information is explicitly sourced to such entity. Furthermore, no underwriter or financial advisor that has participated in the preparation of this Presentation has undertaken any obligation to update this Presentation beyond the aforementioned date thereof nor have, or will, they take any steps to verify the completeness or accuracy of the information contained herein. </a:t>
            </a:r>
          </a:p>
          <a:p>
            <a:pPr eaLnBrk="1" hangingPunct="1"/>
            <a:endParaRPr lang="en-US" altLang="en-US" sz="1000" b="0"/>
          </a:p>
          <a:p>
            <a:pPr eaLnBrk="1" hangingPunct="1"/>
            <a:r>
              <a:rPr lang="en-US" altLang="en-US" sz="1000" i="1"/>
              <a:t>Past performance is not indicative of future results, which will vary.  This Presentation contains information on proposed budgets and financial plans as well as estimated financial results for current fiscal year. Information that is shown as “Estimated” or “Proposed” is subject to change in its entirety and subsequent proposals or final versions may deviate materially from the proposed information contained herein. There is no assurance that estimated financial results will be realized and actual financial results may differ, perhaps materially, from the estimates</a:t>
            </a:r>
            <a:r>
              <a:rPr lang="en-US" altLang="en-US" sz="1000" i="1">
                <a:solidFill>
                  <a:srgbClr val="FF0000"/>
                </a:solidFill>
              </a:rPr>
              <a:t> </a:t>
            </a:r>
            <a:r>
              <a:rPr lang="en-US" altLang="en-US" sz="1000" i="1"/>
              <a:t>contained herein.  By providing such information in this Presentation, the City has not undertaken any obligation to update such information or to update any changes in the events, circumstances or conditions on which such information is based</a:t>
            </a:r>
            <a:r>
              <a:rPr lang="en-US" altLang="en-US" sz="1000" b="0"/>
              <a:t>.   </a:t>
            </a:r>
          </a:p>
        </p:txBody>
      </p:sp>
    </p:spTree>
    <p:extLst>
      <p:ext uri="{BB962C8B-B14F-4D97-AF65-F5344CB8AC3E}">
        <p14:creationId xmlns:p14="http://schemas.microsoft.com/office/powerpoint/2010/main" val="87457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32264C-7055-FD62-7C7B-70F565197FAE}"/>
              </a:ext>
            </a:extLst>
          </p:cNvPr>
          <p:cNvSpPr>
            <a:spLocks noGrp="1"/>
          </p:cNvSpPr>
          <p:nvPr>
            <p:ph type="title"/>
          </p:nvPr>
        </p:nvSpPr>
        <p:spPr>
          <a:xfrm>
            <a:off x="224286" y="123825"/>
            <a:ext cx="8767313" cy="347230"/>
          </a:xfrm>
        </p:spPr>
        <p:txBody>
          <a:bodyPr>
            <a:noAutofit/>
          </a:bodyPr>
          <a:lstStyle/>
          <a:p>
            <a:r>
              <a:rPr lang="en-US" altLang="en-US" sz="1800" b="1">
                <a:solidFill>
                  <a:srgbClr val="3081D0"/>
                </a:solidFill>
                <a:latin typeface="Arial" panose="020B0604020202020204" pitchFamily="34" charset="0"/>
                <a:cs typeface="Arial" panose="020B0604020202020204" pitchFamily="34" charset="0"/>
              </a:rPr>
              <a:t>Historical General Fund Balances &amp; Reserves Consistently Meet City Targets</a:t>
            </a:r>
            <a:endParaRPr lang="en-US" sz="18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EF03EAB-97A5-F934-854C-005F7B061F2C}"/>
              </a:ext>
            </a:extLst>
          </p:cNvPr>
          <p:cNvSpPr txBox="1"/>
          <p:nvPr/>
        </p:nvSpPr>
        <p:spPr>
          <a:xfrm>
            <a:off x="301452" y="685966"/>
            <a:ext cx="8309986" cy="954107"/>
          </a:xfrm>
          <a:prstGeom prst="rect">
            <a:avLst/>
          </a:prstGeom>
          <a:noFill/>
        </p:spPr>
        <p:txBody>
          <a:bodyPr wrap="square">
            <a:spAutoFit/>
          </a:bodyPr>
          <a:lstStyle>
            <a:defPPr marR="0" lvl="0" algn="l" rtl="0">
              <a:lnSpc>
                <a:spcPct val="100000"/>
              </a:lnSpc>
              <a:spcBef>
                <a:spcPts val="0"/>
              </a:spcBef>
              <a:spcAft>
                <a:spcPts val="0"/>
              </a:spcAft>
            </a:defPPr>
            <a:lvl1pPr marL="285750" indent="-285750">
              <a:buFont typeface="Arial" panose="020B0604020202020204" pitchFamily="34" charset="0"/>
              <a:buChar char="•"/>
            </a:lvl1pPr>
          </a:lstStyle>
          <a:p>
            <a:r>
              <a:rPr lang="en-US" sz="1400"/>
              <a:t>The City has consistently maintained combined Fund Balances within or above its 6-8% policy.</a:t>
            </a:r>
          </a:p>
          <a:p>
            <a:endParaRPr lang="en-US" sz="1400"/>
          </a:p>
          <a:p>
            <a:r>
              <a:rPr lang="en-US" sz="1400"/>
              <a:t>Even in the ultimate “stress-test” years of 2020 and 2021, combined Fund Balances and reserves remained within the City’s target due to conservative management.</a:t>
            </a:r>
          </a:p>
        </p:txBody>
      </p:sp>
      <p:graphicFrame>
        <p:nvGraphicFramePr>
          <p:cNvPr id="6" name="Chart 5" descr="Stacked bar graph depicting the balance in dollars in each historical general fund and Cumulative Budget Stabilization Reserve (BSR) from 2019-2025. Historical reserves as a percentages of revenues are shown to increase over time, maintaining balances above the City's 6-8% policy.">
            <a:extLst>
              <a:ext uri="{FF2B5EF4-FFF2-40B4-BE49-F238E27FC236}">
                <a16:creationId xmlns:a16="http://schemas.microsoft.com/office/drawing/2014/main" id="{CDCF2D5C-E2C9-3116-645B-2433FD75D535}"/>
              </a:ext>
            </a:extLst>
          </p:cNvPr>
          <p:cNvGraphicFramePr>
            <a:graphicFrameLocks/>
          </p:cNvGraphicFramePr>
          <p:nvPr>
            <p:extLst>
              <p:ext uri="{D42A27DB-BD31-4B8C-83A1-F6EECF244321}">
                <p14:modId xmlns:p14="http://schemas.microsoft.com/office/powerpoint/2010/main" val="1995682349"/>
              </p:ext>
            </p:extLst>
          </p:nvPr>
        </p:nvGraphicFramePr>
        <p:xfrm>
          <a:off x="171353" y="1755450"/>
          <a:ext cx="8767312" cy="41549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A5A4764-5BDE-0690-7B17-2DAF3D694AF9}"/>
              </a:ext>
            </a:extLst>
          </p:cNvPr>
          <p:cNvSpPr txBox="1"/>
          <p:nvPr/>
        </p:nvSpPr>
        <p:spPr>
          <a:xfrm>
            <a:off x="224286" y="5932112"/>
            <a:ext cx="80214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00" b="0" i="0" u="none" strike="noStrike" kern="0" cap="none" spc="0" normalizeH="0" baseline="0" noProof="0" dirty="0">
                <a:ln>
                  <a:noFill/>
                </a:ln>
                <a:solidFill>
                  <a:srgbClr val="000000"/>
                </a:solidFill>
                <a:effectLst/>
                <a:uLnTx/>
                <a:uFillTx/>
                <a:latin typeface="Arial"/>
                <a:cs typeface="Arial"/>
                <a:sym typeface="Arial"/>
              </a:rPr>
              <a:t>Notes: </a:t>
            </a:r>
            <a:r>
              <a:rPr lang="en-US" sz="700" dirty="0"/>
              <a:t>Post FY21, fund b</a:t>
            </a:r>
            <a:r>
              <a:rPr kumimoji="0" lang="en-US" sz="700" b="0" i="0" u="none" strike="noStrike" kern="0" cap="none" spc="0" normalizeH="0" baseline="0" noProof="0" dirty="0" err="1">
                <a:ln>
                  <a:noFill/>
                </a:ln>
                <a:solidFill>
                  <a:srgbClr val="000000"/>
                </a:solidFill>
                <a:effectLst/>
                <a:uLnTx/>
                <a:uFillTx/>
                <a:latin typeface="Arial"/>
                <a:cs typeface="Arial"/>
                <a:sym typeface="Arial"/>
              </a:rPr>
              <a:t>alances</a:t>
            </a:r>
            <a:r>
              <a:rPr kumimoji="0" lang="en-US" sz="700" b="0" i="0" u="none" strike="noStrike" kern="0" cap="none" spc="0" normalizeH="0" baseline="0" noProof="0" dirty="0">
                <a:ln>
                  <a:noFill/>
                </a:ln>
                <a:solidFill>
                  <a:srgbClr val="000000"/>
                </a:solidFill>
                <a:effectLst/>
                <a:uLnTx/>
                <a:uFillTx/>
                <a:latin typeface="Arial"/>
                <a:cs typeface="Arial"/>
                <a:sym typeface="Arial"/>
              </a:rPr>
              <a:t> do not include ARP funds remaining in Grants Fund and only reflect ARP funds once drawn.</a:t>
            </a:r>
          </a:p>
          <a:p>
            <a:pPr>
              <a:buClr>
                <a:srgbClr val="000000"/>
              </a:buClr>
              <a:defRPr/>
            </a:pPr>
            <a:r>
              <a:rPr lang="en-US" sz="700" dirty="0"/>
              <a:t>Sources: City of Philadelphia Annual Comprehensive Financial Reports FY19-FY25</a:t>
            </a:r>
          </a:p>
          <a:p>
            <a:pPr>
              <a:buClr>
                <a:srgbClr val="000000"/>
              </a:buClr>
              <a:defRPr/>
            </a:pPr>
            <a:endParaRPr kumimoji="0" lang="en-US" sz="70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7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0855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F4BE92-F991-3B12-1AF8-A253DFFE40F1}"/>
              </a:ext>
              <a:ext uri="{C183D7F6-B498-43B3-948B-1728B52AA6E4}">
                <adec:decorative xmlns:adec="http://schemas.microsoft.com/office/drawing/2017/decorative" val="1"/>
              </a:ext>
            </a:extLst>
          </p:cNvPr>
          <p:cNvSpPr/>
          <p:nvPr/>
        </p:nvSpPr>
        <p:spPr>
          <a:xfrm>
            <a:off x="973123" y="1877140"/>
            <a:ext cx="7197754" cy="232574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
        <p:nvSpPr>
          <p:cNvPr id="3" name="Title 6">
            <a:extLst>
              <a:ext uri="{FF2B5EF4-FFF2-40B4-BE49-F238E27FC236}">
                <a16:creationId xmlns:a16="http://schemas.microsoft.com/office/drawing/2014/main" id="{DCC61CBD-F445-B9E9-1708-626139C44517}"/>
              </a:ext>
            </a:extLst>
          </p:cNvPr>
          <p:cNvSpPr txBox="1">
            <a:spLocks noGrp="1"/>
          </p:cNvSpPr>
          <p:nvPr>
            <p:ph type="title" idx="4294967295"/>
          </p:nvPr>
        </p:nvSpPr>
        <p:spPr>
          <a:xfrm>
            <a:off x="1367405" y="2781038"/>
            <a:ext cx="640919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400" b="1" i="0" kern="1200">
                <a:solidFill>
                  <a:schemeClr val="accent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srgbClr val="3081D0"/>
                </a:solidFill>
                <a:effectLst/>
                <a:uLnTx/>
                <a:uFillTx/>
                <a:latin typeface="Arial" panose="020B0604020202020204" pitchFamily="34" charset="0"/>
                <a:ea typeface="Arial" charset="0"/>
                <a:cs typeface="Arial" panose="020B0604020202020204" pitchFamily="34" charset="0"/>
              </a:rPr>
              <a:t>Update on Current Matters</a:t>
            </a:r>
            <a:endParaRPr kumimoji="0" lang="en-US" sz="4000" b="1" i="0" u="none" strike="noStrike" kern="1200" cap="none" spc="0" normalizeH="0" baseline="0" noProof="0">
              <a:ln>
                <a:noFill/>
              </a:ln>
              <a:solidFill>
                <a:srgbClr val="3E6BB3"/>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54743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C294CBA-5DF9-BC63-E8A8-9509A88162BE}"/>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Status of Labor Agreements</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4" name="Text Placeholder 2">
            <a:extLst>
              <a:ext uri="{FF2B5EF4-FFF2-40B4-BE49-F238E27FC236}">
                <a16:creationId xmlns:a16="http://schemas.microsoft.com/office/drawing/2014/main" id="{0868EB0E-F685-B236-575A-934D8CF7FB68}"/>
              </a:ext>
            </a:extLst>
          </p:cNvPr>
          <p:cNvSpPr txBox="1">
            <a:spLocks/>
          </p:cNvSpPr>
          <p:nvPr/>
        </p:nvSpPr>
        <p:spPr>
          <a:xfrm>
            <a:off x="259108" y="853981"/>
            <a:ext cx="8447952" cy="3930900"/>
          </a:xfrm>
          <a:prstGeom prst="rect">
            <a:avLst/>
          </a:prstGeom>
        </p:spPr>
        <p:txBody>
          <a:bodyPr anchor="t"/>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287338" indent="-287338">
              <a:spcAft>
                <a:spcPts val="300"/>
              </a:spcAft>
              <a:buClr>
                <a:schemeClr val="tx1"/>
              </a:buClr>
              <a:buFont typeface="Arial" panose="020B0604020202020204" pitchFamily="34" charset="0"/>
              <a:buChar char="•"/>
            </a:pPr>
            <a:r>
              <a:rPr lang="en-US" kern="0" dirty="0">
                <a:solidFill>
                  <a:schemeClr val="tx1"/>
                </a:solidFill>
                <a:latin typeface="+mj-lt"/>
              </a:rPr>
              <a:t>As of February 2026, the City had approximately 24,700 unionized employees representing approximately 81% of the City’s workforce</a:t>
            </a:r>
          </a:p>
          <a:p>
            <a:pPr marL="287338" indent="-287338">
              <a:spcAft>
                <a:spcPts val="300"/>
              </a:spcAft>
              <a:buClr>
                <a:schemeClr val="tx1"/>
              </a:buClr>
              <a:buFont typeface="Arial" panose="020B0604020202020204" pitchFamily="34" charset="0"/>
              <a:buChar char="•"/>
            </a:pPr>
            <a:r>
              <a:rPr lang="en-US" kern="0" dirty="0">
                <a:solidFill>
                  <a:schemeClr val="tx1"/>
                </a:solidFill>
                <a:latin typeface="+mj-lt"/>
              </a:rPr>
              <a:t>In July 2025, the City reached new three-year contracts with DC33 and DC47. Combined, the cost of those agreements is $195 million across the FY 26-30 Five Year Plan</a:t>
            </a:r>
          </a:p>
          <a:p>
            <a:pPr marL="287338" indent="-287338">
              <a:spcAft>
                <a:spcPts val="300"/>
              </a:spcAft>
              <a:buClr>
                <a:schemeClr val="tx1"/>
              </a:buClr>
              <a:buFont typeface="Arial" panose="020B0604020202020204" pitchFamily="34" charset="0"/>
              <a:buChar char="•"/>
            </a:pPr>
            <a:r>
              <a:rPr lang="en-US" kern="0" dirty="0">
                <a:solidFill>
                  <a:schemeClr val="tx1"/>
                </a:solidFill>
                <a:latin typeface="+mj-lt"/>
              </a:rPr>
              <a:t>In August 2025, the FOP received an arbitration award for a two-year term with a total cost of $343 million over the FY 26-30 Five Year Plan</a:t>
            </a: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endParaRPr lang="en-US" kern="0" dirty="0">
              <a:solidFill>
                <a:schemeClr val="tx1"/>
              </a:solidFill>
              <a:latin typeface="+mj-lt"/>
            </a:endParaRPr>
          </a:p>
          <a:p>
            <a:pPr marL="0" indent="0">
              <a:spcAft>
                <a:spcPts val="300"/>
              </a:spcAft>
              <a:buClr>
                <a:schemeClr val="tx1"/>
              </a:buClr>
            </a:pPr>
            <a:endParaRPr lang="en-US" kern="0" dirty="0">
              <a:solidFill>
                <a:schemeClr val="tx1"/>
              </a:solidFill>
              <a:latin typeface="+mj-lt"/>
            </a:endParaRPr>
          </a:p>
          <a:p>
            <a:pPr marL="287338" indent="-287338">
              <a:spcAft>
                <a:spcPts val="300"/>
              </a:spcAft>
              <a:buClr>
                <a:schemeClr val="tx1"/>
              </a:buClr>
              <a:buFont typeface="Arial" panose="020B0604020202020204" pitchFamily="34" charset="0"/>
              <a:buChar char="•"/>
            </a:pPr>
            <a:r>
              <a:rPr lang="en-US" dirty="0">
                <a:solidFill>
                  <a:schemeClr val="tx1"/>
                </a:solidFill>
                <a:latin typeface="+mj-lt"/>
              </a:rPr>
              <a:t>The City’s FY 27-31 Five-Year Plan has approximately </a:t>
            </a:r>
            <a:r>
              <a:rPr lang="en-US" b="1" dirty="0">
                <a:solidFill>
                  <a:srgbClr val="0070C0"/>
                </a:solidFill>
                <a:latin typeface="+mj-lt"/>
              </a:rPr>
              <a:t>$615.7 million in labor reserves</a:t>
            </a:r>
            <a:r>
              <a:rPr lang="en-US" dirty="0">
                <a:solidFill>
                  <a:schemeClr val="tx1"/>
                </a:solidFill>
                <a:latin typeface="+mj-lt"/>
              </a:rPr>
              <a:t>, its largest labor reserve ever, set aside through FY31 to offset costs of future labor agreements, including contracts and awards. The combined </a:t>
            </a:r>
            <a:r>
              <a:rPr lang="en-US" b="1" dirty="0">
                <a:solidFill>
                  <a:srgbClr val="2176D2"/>
                </a:solidFill>
                <a:latin typeface="+mj-lt"/>
              </a:rPr>
              <a:t>$537 million </a:t>
            </a:r>
            <a:r>
              <a:rPr lang="en-US" dirty="0">
                <a:solidFill>
                  <a:schemeClr val="tx1"/>
                </a:solidFill>
                <a:latin typeface="+mj-lt"/>
              </a:rPr>
              <a:t>cost</a:t>
            </a:r>
            <a:r>
              <a:rPr lang="en-US" b="1" dirty="0">
                <a:solidFill>
                  <a:schemeClr val="tx1"/>
                </a:solidFill>
                <a:latin typeface="+mj-lt"/>
              </a:rPr>
              <a:t> </a:t>
            </a:r>
            <a:r>
              <a:rPr lang="en-US" dirty="0">
                <a:solidFill>
                  <a:schemeClr val="tx1"/>
                </a:solidFill>
                <a:latin typeface="+mj-lt"/>
              </a:rPr>
              <a:t>for the FOP award and DC33 and DC47 agreements was funded by this reserve.</a:t>
            </a:r>
          </a:p>
          <a:p>
            <a:pPr marL="287338" indent="-287338">
              <a:spcAft>
                <a:spcPts val="300"/>
              </a:spcAft>
              <a:buClr>
                <a:schemeClr val="tx1"/>
              </a:buClr>
              <a:buFont typeface="Arial" panose="020B0604020202020204" pitchFamily="34" charset="0"/>
              <a:buChar char="•"/>
            </a:pPr>
            <a:r>
              <a:rPr lang="en-US" kern="0" dirty="0">
                <a:solidFill>
                  <a:schemeClr val="tx1"/>
                </a:solidFill>
                <a:latin typeface="+mj-lt"/>
              </a:rPr>
              <a:t>Previous agreements included significant reforms to improve the health of the City’s Pension Fund which remain in place.</a:t>
            </a:r>
          </a:p>
        </p:txBody>
      </p:sp>
      <p:graphicFrame>
        <p:nvGraphicFramePr>
          <p:cNvPr id="3" name="Table 2" descr="Table titled &quot;Employee Breakdown&quot;, detailing the number of City employees in each employee group, including unionized, non-represented, and exempt employees, and the effective dates of their contract terms.">
            <a:extLst>
              <a:ext uri="{FF2B5EF4-FFF2-40B4-BE49-F238E27FC236}">
                <a16:creationId xmlns:a16="http://schemas.microsoft.com/office/drawing/2014/main" id="{7555F7CA-BCEE-9876-174C-E3E64820A628}"/>
              </a:ext>
            </a:extLst>
          </p:cNvPr>
          <p:cNvGraphicFramePr>
            <a:graphicFrameLocks noGrp="1"/>
          </p:cNvGraphicFramePr>
          <p:nvPr>
            <p:extLst>
              <p:ext uri="{D42A27DB-BD31-4B8C-83A1-F6EECF244321}">
                <p14:modId xmlns:p14="http://schemas.microsoft.com/office/powerpoint/2010/main" val="2319271494"/>
              </p:ext>
            </p:extLst>
          </p:nvPr>
        </p:nvGraphicFramePr>
        <p:xfrm>
          <a:off x="633046" y="2138581"/>
          <a:ext cx="7877907" cy="2204085"/>
        </p:xfrm>
        <a:graphic>
          <a:graphicData uri="http://schemas.openxmlformats.org/drawingml/2006/table">
            <a:tbl>
              <a:tblPr/>
              <a:tblGrid>
                <a:gridCol w="3396133">
                  <a:extLst>
                    <a:ext uri="{9D8B030D-6E8A-4147-A177-3AD203B41FA5}">
                      <a16:colId xmlns:a16="http://schemas.microsoft.com/office/drawing/2014/main" val="3965113030"/>
                    </a:ext>
                  </a:extLst>
                </a:gridCol>
                <a:gridCol w="1964553">
                  <a:extLst>
                    <a:ext uri="{9D8B030D-6E8A-4147-A177-3AD203B41FA5}">
                      <a16:colId xmlns:a16="http://schemas.microsoft.com/office/drawing/2014/main" val="4147799841"/>
                    </a:ext>
                  </a:extLst>
                </a:gridCol>
                <a:gridCol w="2517221">
                  <a:extLst>
                    <a:ext uri="{9D8B030D-6E8A-4147-A177-3AD203B41FA5}">
                      <a16:colId xmlns:a16="http://schemas.microsoft.com/office/drawing/2014/main" val="4174379375"/>
                    </a:ext>
                  </a:extLst>
                </a:gridCol>
              </a:tblGrid>
              <a:tr h="165544">
                <a:tc gridSpan="3">
                  <a:txBody>
                    <a:bodyPr/>
                    <a:lstStyle/>
                    <a:p>
                      <a:pPr algn="ctr" fontAlgn="b">
                        <a:buNone/>
                      </a:pPr>
                      <a:r>
                        <a:rPr lang="en-US" sz="1050" b="1" i="0" u="none" strike="noStrike">
                          <a:solidFill>
                            <a:srgbClr val="FFFFFF"/>
                          </a:solidFill>
                          <a:effectLst/>
                          <a:latin typeface="Aptos Narrow" panose="020B0004020202020204" pitchFamily="34" charset="0"/>
                        </a:rPr>
                        <a:t>Employee Breakdown</a:t>
                      </a:r>
                    </a:p>
                  </a:txBody>
                  <a:tcPr marL="9525" marR="9525" marT="9525" marB="0" anchor="b">
                    <a:lnL>
                      <a:noFill/>
                    </a:lnL>
                    <a:lnR>
                      <a:noFill/>
                    </a:lnR>
                    <a:lnT>
                      <a:noFill/>
                    </a:lnT>
                    <a:lnB>
                      <a:noFill/>
                    </a:lnB>
                    <a:solidFill>
                      <a:srgbClr val="4D93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442815"/>
                  </a:ext>
                </a:extLst>
              </a:tr>
              <a:tr h="165544">
                <a:tc>
                  <a:txBody>
                    <a:bodyPr/>
                    <a:lstStyle/>
                    <a:p>
                      <a:pPr algn="ctr" fontAlgn="b">
                        <a:buNone/>
                      </a:pPr>
                      <a:r>
                        <a:rPr lang="en-US" sz="1050" b="1" i="0" u="none" strike="noStrike">
                          <a:solidFill>
                            <a:srgbClr val="000000"/>
                          </a:solidFill>
                          <a:effectLst/>
                          <a:latin typeface="Aptos Narrow" panose="020B0004020202020204" pitchFamily="34" charset="0"/>
                        </a:rPr>
                        <a:t>Employee Group</a:t>
                      </a:r>
                    </a:p>
                  </a:txBody>
                  <a:tcPr marL="9525" marR="9525" marT="9525" marB="0" anchor="b">
                    <a:lnL>
                      <a:noFill/>
                    </a:lnL>
                    <a:lnR>
                      <a:noFill/>
                    </a:lnR>
                    <a:lnT>
                      <a:noFill/>
                    </a:lnT>
                    <a:lnB>
                      <a:noFill/>
                    </a:lnB>
                    <a:solidFill>
                      <a:srgbClr val="DAE9F8"/>
                    </a:solidFill>
                  </a:tcPr>
                </a:tc>
                <a:tc>
                  <a:txBody>
                    <a:bodyPr/>
                    <a:lstStyle/>
                    <a:p>
                      <a:pPr algn="ctr" fontAlgn="b">
                        <a:buNone/>
                      </a:pPr>
                      <a:r>
                        <a:rPr lang="en-US" sz="1050" b="1" i="0" u="none" strike="noStrike">
                          <a:solidFill>
                            <a:srgbClr val="000000"/>
                          </a:solidFill>
                          <a:effectLst/>
                          <a:latin typeface="Aptos Narrow" panose="020B0004020202020204" pitchFamily="34" charset="0"/>
                        </a:rPr>
                        <a:t>Count</a:t>
                      </a:r>
                    </a:p>
                  </a:txBody>
                  <a:tcPr marL="9525" marR="9525" marT="9525" marB="0" anchor="b">
                    <a:lnL>
                      <a:noFill/>
                    </a:lnL>
                    <a:lnR>
                      <a:noFill/>
                    </a:lnR>
                    <a:lnT>
                      <a:noFill/>
                    </a:lnT>
                    <a:lnB>
                      <a:noFill/>
                    </a:lnB>
                    <a:solidFill>
                      <a:srgbClr val="DAE9F8"/>
                    </a:solidFill>
                  </a:tcPr>
                </a:tc>
                <a:tc>
                  <a:txBody>
                    <a:bodyPr/>
                    <a:lstStyle/>
                    <a:p>
                      <a:pPr algn="ctr" fontAlgn="b">
                        <a:buNone/>
                      </a:pPr>
                      <a:r>
                        <a:rPr lang="en-US" sz="1050" b="1" i="0" u="none" strike="noStrike">
                          <a:solidFill>
                            <a:srgbClr val="000000"/>
                          </a:solidFill>
                          <a:effectLst/>
                          <a:latin typeface="Aptos Narrow" panose="020B0004020202020204" pitchFamily="34" charset="0"/>
                        </a:rPr>
                        <a:t>Contract Term</a:t>
                      </a:r>
                    </a:p>
                  </a:txBody>
                  <a:tcPr marL="9525" marR="9525" marT="9525" marB="0" anchor="b">
                    <a:lnL>
                      <a:noFill/>
                    </a:lnL>
                    <a:lnR>
                      <a:noFill/>
                    </a:lnR>
                    <a:lnT>
                      <a:noFill/>
                    </a:lnT>
                    <a:lnB>
                      <a:noFill/>
                    </a:lnB>
                    <a:solidFill>
                      <a:srgbClr val="DAE9F8"/>
                    </a:solidFill>
                  </a:tcPr>
                </a:tc>
                <a:extLst>
                  <a:ext uri="{0D108BD9-81ED-4DB2-BD59-A6C34878D82A}">
                    <a16:rowId xmlns:a16="http://schemas.microsoft.com/office/drawing/2014/main" val="1234021085"/>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Fraternal Order of Police (FOP Lodge 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5,469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7/1/25-6/30/27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95748"/>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Deputy Sheriffs and Register of Wills (Lodge 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322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7/1/24-6/30/25*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4029832"/>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International Association of Fire Fighters (IAFF Local 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2,831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7/1/24-6/30/25*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5884319"/>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AFSCME District Council 33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9,068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7/1/25-6/30/28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3396387"/>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Correctional Officers (Local 159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1,741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7/1/24-6/30/25*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16714"/>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AFSCME District Council 47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4,198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7/1/25-6/30/28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6239746"/>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Local 810 (District Council 47 Court Employees)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410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7/1/25-6/30/28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4518972"/>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Steelworkers Local 286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697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7/1/25-6/30/28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1317627"/>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Non-Represented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1,294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489613"/>
                  </a:ext>
                </a:extLst>
              </a:tr>
              <a:tr h="165544">
                <a:tc>
                  <a:txBody>
                    <a:bodyPr/>
                    <a:lstStyle/>
                    <a:p>
                      <a:pPr algn="l" fontAlgn="b">
                        <a:buNone/>
                      </a:pPr>
                      <a:r>
                        <a:rPr lang="en-US" sz="1050" b="1" i="0" u="none" strike="noStrike">
                          <a:solidFill>
                            <a:srgbClr val="4D93D9"/>
                          </a:solidFill>
                          <a:effectLst/>
                          <a:latin typeface="Aptos Narrow" panose="020B0004020202020204" pitchFamily="34" charset="0"/>
                        </a:rPr>
                        <a:t>Exempt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4,921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050" b="0" i="0" u="none" strike="noStrike">
                          <a:solidFill>
                            <a:srgbClr val="000000"/>
                          </a:solidFill>
                          <a:effectLst/>
                          <a:latin typeface="Aptos Narrow" panose="020B000402020202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8262908"/>
                  </a:ext>
                </a:extLst>
              </a:tr>
              <a:tr h="165544">
                <a:tc>
                  <a:txBody>
                    <a:bodyPr/>
                    <a:lstStyle/>
                    <a:p>
                      <a:pPr algn="l" fontAlgn="b">
                        <a:buNone/>
                      </a:pPr>
                      <a:r>
                        <a:rPr lang="en-US" sz="1050" b="1" i="0" u="none" strike="noStrike">
                          <a:solidFill>
                            <a:srgbClr val="000000"/>
                          </a:solidFill>
                          <a:effectLst/>
                          <a:latin typeface="Aptos Narrow" panose="020B0004020202020204" pitchFamily="34" charset="0"/>
                        </a:rPr>
                        <a:t>Total Employees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1" i="0" u="none" strike="noStrike">
                          <a:solidFill>
                            <a:srgbClr val="000000"/>
                          </a:solidFill>
                          <a:effectLst/>
                          <a:latin typeface="Aptos Narrow" panose="020B0004020202020204" pitchFamily="34" charset="0"/>
                        </a:rPr>
                        <a:t>                                               30,951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buNone/>
                      </a:pPr>
                      <a:r>
                        <a:rPr lang="en-US" sz="1050" b="0" i="0" u="none" strike="noStrike">
                          <a:solidFill>
                            <a:srgbClr val="000000"/>
                          </a:solidFill>
                          <a:effectLst/>
                          <a:latin typeface="Aptos Narrow" panose="020B000402020202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83287117"/>
                  </a:ext>
                </a:extLst>
              </a:tr>
            </a:tbl>
          </a:graphicData>
        </a:graphic>
      </p:graphicFrame>
      <p:sp>
        <p:nvSpPr>
          <p:cNvPr id="5" name="TextBox 4">
            <a:extLst>
              <a:ext uri="{FF2B5EF4-FFF2-40B4-BE49-F238E27FC236}">
                <a16:creationId xmlns:a16="http://schemas.microsoft.com/office/drawing/2014/main" id="{9089558D-15B6-0493-E35D-0EE17CC4A918}"/>
              </a:ext>
            </a:extLst>
          </p:cNvPr>
          <p:cNvSpPr txBox="1"/>
          <p:nvPr/>
        </p:nvSpPr>
        <p:spPr>
          <a:xfrm>
            <a:off x="633046" y="4363718"/>
            <a:ext cx="6230027" cy="200055"/>
          </a:xfrm>
          <a:prstGeom prst="rect">
            <a:avLst/>
          </a:prstGeom>
          <a:noFill/>
        </p:spPr>
        <p:txBody>
          <a:bodyPr wrap="square" rtlCol="0">
            <a:spAutoFit/>
          </a:bodyPr>
          <a:lstStyle/>
          <a:p>
            <a:r>
              <a:rPr lang="en-US" sz="700"/>
              <a:t>* Contract term has ended. The parties are engaging in the interest arbitration process to arrive at new contracts. </a:t>
            </a:r>
          </a:p>
        </p:txBody>
      </p:sp>
    </p:spTree>
    <p:extLst>
      <p:ext uri="{BB962C8B-B14F-4D97-AF65-F5344CB8AC3E}">
        <p14:creationId xmlns:p14="http://schemas.microsoft.com/office/powerpoint/2010/main" val="207365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8D0852-9DF4-FD1B-E6EF-CF90280E45E7}"/>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Continued Pension Funding Progress</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8FAFBC3A-4161-0AC2-A0A5-5375AAEA1716}"/>
              </a:ext>
            </a:extLst>
          </p:cNvPr>
          <p:cNvSpPr txBox="1">
            <a:spLocks/>
          </p:cNvSpPr>
          <p:nvPr/>
        </p:nvSpPr>
        <p:spPr>
          <a:xfrm>
            <a:off x="387503" y="852893"/>
            <a:ext cx="8368994" cy="5152214"/>
          </a:xfrm>
          <a:prstGeom prst="rect">
            <a:avLst/>
          </a:prstGeom>
        </p:spPr>
        <p:txBody>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285750" indent="-285750">
              <a:spcAft>
                <a:spcPts val="1000"/>
              </a:spcAft>
              <a:buClrTx/>
              <a:buFont typeface="Arial" panose="020B0604020202020204" pitchFamily="34" charset="0"/>
              <a:buChar char="•"/>
            </a:pPr>
            <a:r>
              <a:rPr lang="en-US" kern="0">
                <a:solidFill>
                  <a:schemeClr val="tx1"/>
                </a:solidFill>
                <a:latin typeface="+mj-lt"/>
              </a:rPr>
              <a:t>The City’s municipal Pension Fund is </a:t>
            </a:r>
            <a:r>
              <a:rPr lang="en-US" b="1" kern="0">
                <a:solidFill>
                  <a:srgbClr val="1C7AD2"/>
                </a:solidFill>
                <a:latin typeface="+mj-lt"/>
              </a:rPr>
              <a:t>67.7%</a:t>
            </a:r>
            <a:r>
              <a:rPr lang="en-US" kern="0">
                <a:solidFill>
                  <a:schemeClr val="tx1"/>
                </a:solidFill>
                <a:latin typeface="+mj-lt"/>
              </a:rPr>
              <a:t> </a:t>
            </a:r>
            <a:r>
              <a:rPr lang="en-US" b="1" kern="0">
                <a:solidFill>
                  <a:srgbClr val="1C7AD2"/>
                </a:solidFill>
                <a:latin typeface="+mj-lt"/>
              </a:rPr>
              <a:t>funded</a:t>
            </a:r>
            <a:r>
              <a:rPr lang="en-US" kern="0">
                <a:solidFill>
                  <a:schemeClr val="tx1"/>
                </a:solidFill>
                <a:latin typeface="+mj-lt"/>
              </a:rPr>
              <a:t> on an actuarial basis (July 1, 2025 valuation), </a:t>
            </a:r>
            <a:r>
              <a:rPr lang="en-US" b="1" kern="0">
                <a:solidFill>
                  <a:srgbClr val="1C7AD2"/>
                </a:solidFill>
                <a:latin typeface="+mj-lt"/>
              </a:rPr>
              <a:t>the highest in more than two decades. </a:t>
            </a:r>
            <a:r>
              <a:rPr lang="en-US" kern="0">
                <a:solidFill>
                  <a:schemeClr val="tx1"/>
                </a:solidFill>
                <a:latin typeface="+mj-lt"/>
              </a:rPr>
              <a:t>The plan was 44.8% funded in 2016 (+22.9%). </a:t>
            </a:r>
          </a:p>
          <a:p>
            <a:pPr marL="285750" indent="-285750">
              <a:spcAft>
                <a:spcPts val="1000"/>
              </a:spcAft>
              <a:buClrTx/>
              <a:buFont typeface="Arial" panose="020B0604020202020204" pitchFamily="34" charset="0"/>
              <a:buChar char="•"/>
            </a:pPr>
            <a:r>
              <a:rPr lang="en-US" kern="0">
                <a:solidFill>
                  <a:schemeClr val="tx1"/>
                </a:solidFill>
                <a:latin typeface="+mj-lt"/>
              </a:rPr>
              <a:t>The Municipal Pension Board voted to reduce the assumed rate of return from 7.25% to 7.20% effective July 1, 2026 to continue gradually reducing the plan’s risk profile. </a:t>
            </a:r>
          </a:p>
          <a:p>
            <a:pPr marL="285750" indent="-285750">
              <a:spcAft>
                <a:spcPts val="1000"/>
              </a:spcAft>
              <a:buClrTx/>
              <a:buFont typeface="Arial" panose="020B0604020202020204" pitchFamily="34" charset="0"/>
              <a:buChar char="•"/>
            </a:pPr>
            <a:endParaRPr lang="en-US" kern="0">
              <a:solidFill>
                <a:schemeClr val="tx1"/>
              </a:solidFill>
              <a:latin typeface="+mj-lt"/>
            </a:endParaRPr>
          </a:p>
          <a:p>
            <a:pPr marL="285750" indent="-285750">
              <a:spcAft>
                <a:spcPts val="1000"/>
              </a:spcAft>
              <a:buClrTx/>
              <a:buFont typeface="Arial" panose="020B0604020202020204" pitchFamily="34" charset="0"/>
              <a:buChar char="•"/>
            </a:pPr>
            <a:endParaRPr lang="en-US" kern="0">
              <a:solidFill>
                <a:schemeClr val="tx1"/>
              </a:solidFill>
              <a:latin typeface="+mj-lt"/>
            </a:endParaRPr>
          </a:p>
          <a:p>
            <a:pPr marL="0" indent="0">
              <a:spcAft>
                <a:spcPts val="1000"/>
              </a:spcAft>
            </a:pPr>
            <a:endParaRPr lang="en-US" kern="0">
              <a:solidFill>
                <a:schemeClr val="tx1"/>
              </a:solidFill>
              <a:latin typeface="+mj-lt"/>
            </a:endParaRPr>
          </a:p>
          <a:p>
            <a:pPr marL="285750" indent="-285750">
              <a:spcAft>
                <a:spcPts val="1000"/>
              </a:spcAft>
              <a:buFont typeface="Arial" panose="020B0604020202020204" pitchFamily="34" charset="0"/>
              <a:buChar char="•"/>
            </a:pPr>
            <a:endParaRPr lang="en-US" kern="0">
              <a:solidFill>
                <a:schemeClr val="tx1"/>
              </a:solidFill>
              <a:latin typeface="+mj-lt"/>
            </a:endParaRPr>
          </a:p>
          <a:p>
            <a:pPr marL="285750" indent="-285750">
              <a:spcAft>
                <a:spcPts val="1000"/>
              </a:spcAft>
              <a:buFont typeface="Arial" panose="020B0604020202020204" pitchFamily="34" charset="0"/>
              <a:buChar char="•"/>
            </a:pPr>
            <a:endParaRPr lang="en-US" kern="0">
              <a:solidFill>
                <a:schemeClr val="tx1"/>
              </a:solidFill>
              <a:latin typeface="+mj-lt"/>
            </a:endParaRPr>
          </a:p>
          <a:p>
            <a:pPr marL="285750" indent="-285750">
              <a:spcAft>
                <a:spcPts val="1000"/>
              </a:spcAft>
              <a:buFont typeface="Arial" panose="020B0604020202020204" pitchFamily="34" charset="0"/>
              <a:buChar char="•"/>
            </a:pPr>
            <a:endParaRPr lang="en-US" kern="0">
              <a:solidFill>
                <a:schemeClr val="tx1"/>
              </a:solidFill>
              <a:latin typeface="+mj-lt"/>
            </a:endParaRPr>
          </a:p>
          <a:p>
            <a:pPr marL="0" indent="0">
              <a:spcAft>
                <a:spcPts val="1000"/>
              </a:spcAft>
            </a:pPr>
            <a:endParaRPr lang="en-US" kern="0">
              <a:solidFill>
                <a:schemeClr val="tx1"/>
              </a:solidFill>
              <a:latin typeface="+mj-lt"/>
            </a:endParaRPr>
          </a:p>
          <a:p>
            <a:pPr marL="0" indent="0">
              <a:spcAft>
                <a:spcPts val="1000"/>
              </a:spcAft>
            </a:pPr>
            <a:endParaRPr lang="en-US" kern="0">
              <a:solidFill>
                <a:schemeClr val="tx1"/>
              </a:solidFill>
              <a:latin typeface="+mj-lt"/>
            </a:endParaRPr>
          </a:p>
          <a:p>
            <a:pPr marL="285750" indent="-285750" algn="l" rtl="0">
              <a:spcBef>
                <a:spcPts val="0"/>
              </a:spcBef>
              <a:spcAft>
                <a:spcPts val="1000"/>
              </a:spcAft>
              <a:buClrTx/>
              <a:buSzPct val="100000"/>
              <a:buFont typeface="Arial" panose="020B0604020202020204" pitchFamily="34" charset="0"/>
              <a:buChar char="●"/>
              <a:defRPr/>
            </a:pPr>
            <a:r>
              <a:rPr lang="en-US" kern="0">
                <a:solidFill>
                  <a:schemeClr val="tx1"/>
                </a:solidFill>
                <a:latin typeface="+mj-lt"/>
                <a:ea typeface="Open Sans"/>
                <a:cs typeface="Open Sans"/>
                <a:sym typeface="Open Sans"/>
              </a:rPr>
              <a:t>The City’s adopted budget for FY26 and the </a:t>
            </a:r>
            <a:r>
              <a:rPr lang="en-US" kern="0">
                <a:solidFill>
                  <a:schemeClr val="tx1"/>
                </a:solidFill>
                <a:latin typeface="+mj-lt"/>
              </a:rPr>
              <a:t>proposed</a:t>
            </a:r>
            <a:r>
              <a:rPr lang="en-US" kern="0">
                <a:solidFill>
                  <a:schemeClr val="tx1"/>
                </a:solidFill>
                <a:latin typeface="+mj-lt"/>
                <a:ea typeface="Open Sans"/>
                <a:cs typeface="Open Sans"/>
                <a:sym typeface="Open Sans"/>
              </a:rPr>
              <a:t> FY 27-31 Five-Year Plan continue </a:t>
            </a:r>
            <a:r>
              <a:rPr lang="en-US" kern="0">
                <a:solidFill>
                  <a:schemeClr val="tx1"/>
                </a:solidFill>
                <a:latin typeface="+mj-lt"/>
              </a:rPr>
              <a:t>to budget </a:t>
            </a:r>
            <a:r>
              <a:rPr lang="en-US" kern="0">
                <a:solidFill>
                  <a:schemeClr val="tx1"/>
                </a:solidFill>
                <a:latin typeface="+mj-lt"/>
                <a:ea typeface="Open Sans"/>
                <a:cs typeface="Open Sans"/>
                <a:sym typeface="Open Sans"/>
              </a:rPr>
              <a:t>the amount dictated by the RRP, which means the City pays more than the statutorily required contribution to pay down the unfunded liability faster.</a:t>
            </a:r>
          </a:p>
          <a:p>
            <a:pPr marL="285750" indent="-285750" algn="l" rtl="0">
              <a:spcBef>
                <a:spcPts val="0"/>
              </a:spcBef>
              <a:spcAft>
                <a:spcPts val="1000"/>
              </a:spcAft>
              <a:buClr>
                <a:srgbClr val="595959"/>
              </a:buClr>
              <a:buSzPct val="100000"/>
              <a:buFont typeface="Arial" panose="020B0604020202020204" pitchFamily="34" charset="0"/>
              <a:buChar char="●"/>
              <a:defRPr/>
            </a:pPr>
            <a:r>
              <a:rPr lang="en-US" b="1" kern="0">
                <a:solidFill>
                  <a:srgbClr val="1C7AD2"/>
                </a:solidFill>
                <a:latin typeface="+mj-lt"/>
                <a:ea typeface="Open Sans"/>
                <a:cs typeface="Open Sans"/>
                <a:sym typeface="Open Sans"/>
              </a:rPr>
              <a:t>The City has made annual pension contributions in excess of statutorily required amounts each year since 2014. </a:t>
            </a:r>
          </a:p>
          <a:p>
            <a:pPr marL="285750" indent="-285750">
              <a:spcAft>
                <a:spcPts val="1000"/>
              </a:spcAft>
              <a:buFont typeface="Arial" panose="020B0604020202020204" pitchFamily="34" charset="0"/>
              <a:buChar char="•"/>
            </a:pPr>
            <a:endParaRPr lang="en-US" kern="0">
              <a:solidFill>
                <a:srgbClr val="595959"/>
              </a:solidFill>
              <a:latin typeface="+mj-lt"/>
              <a:ea typeface="Open Sans"/>
              <a:cs typeface="Open Sans"/>
              <a:sym typeface="Open Sans"/>
            </a:endParaRPr>
          </a:p>
          <a:p>
            <a:pPr marL="285750" indent="-285750">
              <a:spcAft>
                <a:spcPts val="1000"/>
              </a:spcAft>
              <a:buFont typeface="Arial" panose="020B0604020202020204" pitchFamily="34" charset="0"/>
              <a:buChar char="•"/>
            </a:pPr>
            <a:endParaRPr lang="en-US" kern="0">
              <a:latin typeface="+mj-lt"/>
            </a:endParaRPr>
          </a:p>
          <a:p>
            <a:pPr marL="285750" indent="-285750">
              <a:spcAft>
                <a:spcPts val="1000"/>
              </a:spcAft>
              <a:buFont typeface="Arial" panose="020B0604020202020204" pitchFamily="34" charset="0"/>
              <a:buChar char="•"/>
            </a:pPr>
            <a:endParaRPr lang="en-US" kern="0">
              <a:latin typeface="+mj-lt"/>
            </a:endParaRPr>
          </a:p>
          <a:p>
            <a:pPr marL="285750" indent="-285750">
              <a:buFont typeface="Arial" panose="020B0604020202020204" pitchFamily="34" charset="0"/>
              <a:buChar char="•"/>
            </a:pPr>
            <a:endParaRPr lang="en-US" kern="0">
              <a:latin typeface="+mj-lt"/>
            </a:endParaRPr>
          </a:p>
        </p:txBody>
      </p:sp>
      <p:pic>
        <p:nvPicPr>
          <p:cNvPr id="4" name="Picture 3" descr="Stacked bar graph with a trend line depicting the City's pension plan from 2015-2045, including actual liabilities, present value of all benefits, actuarial assets, and market assets. The trend line depicts actuarial and market assets increasing over time in relation to pension obligations, illustrating the City's paydown of pension liabilities at a rate greater than the statutorily required contribution to meet 100% funded status more quickly.">
            <a:extLst>
              <a:ext uri="{FF2B5EF4-FFF2-40B4-BE49-F238E27FC236}">
                <a16:creationId xmlns:a16="http://schemas.microsoft.com/office/drawing/2014/main" id="{0B70102F-2DB6-634C-D9AD-60DA96039A4E}"/>
              </a:ext>
            </a:extLst>
          </p:cNvPr>
          <p:cNvPicPr>
            <a:picLocks noChangeAspect="1"/>
          </p:cNvPicPr>
          <p:nvPr/>
        </p:nvPicPr>
        <p:blipFill>
          <a:blip r:embed="rId2"/>
          <a:stretch>
            <a:fillRect/>
          </a:stretch>
        </p:blipFill>
        <p:spPr>
          <a:xfrm>
            <a:off x="322593" y="1973247"/>
            <a:ext cx="8498813" cy="2322632"/>
          </a:xfrm>
          <a:prstGeom prst="rect">
            <a:avLst/>
          </a:prstGeom>
        </p:spPr>
      </p:pic>
      <p:sp>
        <p:nvSpPr>
          <p:cNvPr id="2" name="TextBox 1">
            <a:extLst>
              <a:ext uri="{FF2B5EF4-FFF2-40B4-BE49-F238E27FC236}">
                <a16:creationId xmlns:a16="http://schemas.microsoft.com/office/drawing/2014/main" id="{89F7EA20-5F75-D33B-7AB2-6099CB20DC8F}"/>
              </a:ext>
            </a:extLst>
          </p:cNvPr>
          <p:cNvSpPr txBox="1"/>
          <p:nvPr/>
        </p:nvSpPr>
        <p:spPr>
          <a:xfrm>
            <a:off x="224286" y="6005107"/>
            <a:ext cx="1774845" cy="200055"/>
          </a:xfrm>
          <a:prstGeom prst="rect">
            <a:avLst/>
          </a:prstGeom>
          <a:noFill/>
        </p:spPr>
        <p:txBody>
          <a:bodyPr wrap="none" rtlCol="0">
            <a:spAutoFit/>
          </a:bodyPr>
          <a:lstStyle/>
          <a:p>
            <a:r>
              <a:rPr lang="en-US" sz="700" dirty="0"/>
              <a:t>Source: July 1, 2025 Actuarial Valuation</a:t>
            </a:r>
          </a:p>
        </p:txBody>
      </p:sp>
    </p:spTree>
    <p:extLst>
      <p:ext uri="{BB962C8B-B14F-4D97-AF65-F5344CB8AC3E}">
        <p14:creationId xmlns:p14="http://schemas.microsoft.com/office/powerpoint/2010/main" val="381597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D5D047-6658-C9DA-B301-813C5677E059}"/>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Maintaining a Conservative Debt Profile</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095FC7E-0890-87BC-A2D9-6926DED4E8C9}"/>
              </a:ext>
            </a:extLst>
          </p:cNvPr>
          <p:cNvSpPr/>
          <p:nvPr/>
        </p:nvSpPr>
        <p:spPr>
          <a:xfrm>
            <a:off x="337751" y="788661"/>
            <a:ext cx="8182098" cy="566758"/>
          </a:xfrm>
          <a:prstGeom prst="rect">
            <a:avLst/>
          </a:prstGeom>
        </p:spPr>
        <p:txBody>
          <a:bodyPr wrap="square">
            <a:spAutoFit/>
          </a:bodyPr>
          <a:lstStyle/>
          <a:p>
            <a:pPr marL="171450" indent="-171450">
              <a:lnSpc>
                <a:spcPct val="115000"/>
              </a:lnSpc>
              <a:spcAft>
                <a:spcPts val="600"/>
              </a:spcAft>
              <a:buSzPts val="1800"/>
              <a:buFont typeface="Arial" panose="020B0604020202020204" pitchFamily="34" charset="0"/>
              <a:buChar char="•"/>
            </a:pPr>
            <a:r>
              <a:rPr lang="en-US" sz="1400" kern="0" dirty="0">
                <a:solidFill>
                  <a:srgbClr val="000000"/>
                </a:solidFill>
                <a:latin typeface="Arial" panose="020B0604020202020204" pitchFamily="34" charset="0"/>
                <a:ea typeface="Open Sans"/>
                <a:cs typeface="Arial" panose="020B0604020202020204" pitchFamily="34" charset="0"/>
                <a:sym typeface="Open Sans"/>
              </a:rPr>
              <a:t>The City has a conservative debt profile with approximately 67% of principal amortizing within 10-years and limited exposure to variable rate debt</a:t>
            </a:r>
          </a:p>
        </p:txBody>
      </p:sp>
      <p:sp>
        <p:nvSpPr>
          <p:cNvPr id="8" name="Rectangle 7">
            <a:extLst>
              <a:ext uri="{FF2B5EF4-FFF2-40B4-BE49-F238E27FC236}">
                <a16:creationId xmlns:a16="http://schemas.microsoft.com/office/drawing/2014/main" id="{0319789F-A4E3-00B3-7648-A06CBF791C4C}"/>
              </a:ext>
            </a:extLst>
          </p:cNvPr>
          <p:cNvSpPr/>
          <p:nvPr/>
        </p:nvSpPr>
        <p:spPr>
          <a:xfrm>
            <a:off x="1169670" y="1435046"/>
            <a:ext cx="6804660" cy="225786"/>
          </a:xfrm>
          <a:prstGeom prst="rect">
            <a:avLst/>
          </a:prstGeom>
          <a:solidFill>
            <a:srgbClr val="3081D0"/>
          </a:solidFill>
          <a:ln>
            <a:noFill/>
          </a:ln>
        </p:spPr>
        <p:style>
          <a:lnRef idx="0">
            <a:srgbClr val="787070"/>
          </a:lnRef>
          <a:fillRef idx="1">
            <a:schemeClr val="accent1"/>
          </a:fillRef>
          <a:effectRef idx="0">
            <a:schemeClr val="dk1"/>
          </a:effectRef>
          <a:fontRef idx="minor">
            <a:schemeClr val="lt1"/>
          </a:fontRef>
        </p:style>
        <p:txBody>
          <a:bodyPr rtlCol="0" anchor="ctr"/>
          <a:lstStyle/>
          <a:p>
            <a:pPr algn="ctr" defTabSz="685800">
              <a:defRPr/>
            </a:pPr>
            <a:r>
              <a:rPr lang="en-US" sz="1200" b="1" kern="1200">
                <a:solidFill>
                  <a:schemeClr val="bg1"/>
                </a:solidFill>
                <a:cs typeface="Arial" panose="020B0604020202020204" pitchFamily="34" charset="0"/>
              </a:rPr>
              <a:t>City General Obligation and General Fund Supported Debt Service (as of 4/30/2026)</a:t>
            </a:r>
            <a:endParaRPr lang="en-US" sz="1200" b="1" kern="1200" baseline="30000">
              <a:solidFill>
                <a:schemeClr val="bg1"/>
              </a:solidFill>
              <a:cs typeface="Arial" panose="020B0604020202020204" pitchFamily="34" charset="0"/>
            </a:endParaRPr>
          </a:p>
        </p:txBody>
      </p:sp>
      <p:graphicFrame>
        <p:nvGraphicFramePr>
          <p:cNvPr id="3" name="Chart 2" descr="Stacked bar graph depicting the city's current general obligation and other general fund-supported debt service obligations from 2026-2047. The graph illustrates a downward trend in total obligations over the next 20 years. ">
            <a:extLst>
              <a:ext uri="{FF2B5EF4-FFF2-40B4-BE49-F238E27FC236}">
                <a16:creationId xmlns:a16="http://schemas.microsoft.com/office/drawing/2014/main" id="{7C272C07-437B-D639-8738-4991A254A249}"/>
              </a:ext>
            </a:extLst>
          </p:cNvPr>
          <p:cNvGraphicFramePr>
            <a:graphicFrameLocks/>
          </p:cNvGraphicFramePr>
          <p:nvPr>
            <p:extLst>
              <p:ext uri="{D42A27DB-BD31-4B8C-83A1-F6EECF244321}">
                <p14:modId xmlns:p14="http://schemas.microsoft.com/office/powerpoint/2010/main" val="2798587351"/>
              </p:ext>
            </p:extLst>
          </p:nvPr>
        </p:nvGraphicFramePr>
        <p:xfrm>
          <a:off x="474042" y="1660832"/>
          <a:ext cx="7932093" cy="411164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8B52F04-F441-A1E9-10BD-4FB18E1B73C3}"/>
              </a:ext>
            </a:extLst>
          </p:cNvPr>
          <p:cNvSpPr txBox="1"/>
          <p:nvPr/>
        </p:nvSpPr>
        <p:spPr>
          <a:xfrm>
            <a:off x="224286" y="5998261"/>
            <a:ext cx="2735323" cy="200055"/>
          </a:xfrm>
          <a:prstGeom prst="rect">
            <a:avLst/>
          </a:prstGeom>
          <a:noFill/>
        </p:spPr>
        <p:txBody>
          <a:bodyPr wrap="square" rtlCol="0">
            <a:spAutoFit/>
          </a:bodyPr>
          <a:lstStyle/>
          <a:p>
            <a:r>
              <a:rPr lang="en-US" sz="700" dirty="0">
                <a:solidFill>
                  <a:schemeClr val="tx1">
                    <a:lumMod val="65000"/>
                    <a:lumOff val="35000"/>
                  </a:schemeClr>
                </a:solidFill>
                <a:latin typeface="Arial (body)"/>
              </a:rPr>
              <a:t>Note: FY26 debt service includes full year totals. </a:t>
            </a:r>
          </a:p>
        </p:txBody>
      </p:sp>
    </p:spTree>
    <p:extLst>
      <p:ext uri="{BB962C8B-B14F-4D97-AF65-F5344CB8AC3E}">
        <p14:creationId xmlns:p14="http://schemas.microsoft.com/office/powerpoint/2010/main" val="148399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9D5AF8-D7CE-ABF5-33E1-BC6318DAB50A}"/>
              </a:ext>
            </a:extLst>
          </p:cNvPr>
          <p:cNvSpPr>
            <a:spLocks noGrp="1"/>
          </p:cNvSpPr>
          <p:nvPr>
            <p:ph type="title"/>
          </p:nvPr>
        </p:nvSpPr>
        <p:spPr>
          <a:xfrm>
            <a:off x="224286" y="123825"/>
            <a:ext cx="8767313" cy="347230"/>
          </a:xfrm>
        </p:spPr>
        <p:txBody>
          <a:bodyPr>
            <a:noAutofit/>
          </a:bodyPr>
          <a:lstStyle/>
          <a:p>
            <a:r>
              <a:rPr lang="en-US" altLang="en-US" sz="2400" b="1">
                <a:solidFill>
                  <a:srgbClr val="3081D0"/>
                </a:solidFill>
                <a:latin typeface="Arial" panose="020B0604020202020204" pitchFamily="34" charset="0"/>
                <a:cs typeface="Arial" panose="020B0604020202020204" pitchFamily="34" charset="0"/>
              </a:rPr>
              <a:t>Philadelphia’s Positive Credit Momentum</a:t>
            </a:r>
            <a:endParaRPr lang="en-US" sz="24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6EC2262-FD97-76E1-B923-8F17AA75AC00}"/>
              </a:ext>
            </a:extLst>
          </p:cNvPr>
          <p:cNvSpPr txBox="1">
            <a:spLocks/>
          </p:cNvSpPr>
          <p:nvPr/>
        </p:nvSpPr>
        <p:spPr>
          <a:xfrm>
            <a:off x="348621" y="1253666"/>
            <a:ext cx="7837200" cy="4261450"/>
          </a:xfrm>
          <a:prstGeom prst="rect">
            <a:avLst/>
          </a:prstGeom>
        </p:spPr>
        <p:txBody>
          <a:bodyPr lIns="91440" tIns="45720" rIns="91440" bIns="45720" anchor="t"/>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Demonstrated track record of conservative financial management</a:t>
            </a:r>
            <a:endParaRPr lang="en-US" dirty="0"/>
          </a:p>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Revenues rebounded to above pre-pandemic levels</a:t>
            </a:r>
            <a:endParaRPr lang="en-US" sz="1600" kern="0" dirty="0">
              <a:solidFill>
                <a:schemeClr val="tx1"/>
              </a:solidFill>
              <a:latin typeface="+mj-lt"/>
              <a:cs typeface="Arial" panose="020B0604020202020204"/>
            </a:endParaRPr>
          </a:p>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Conservative debt portfolio</a:t>
            </a:r>
            <a:endParaRPr lang="en-US" sz="1600" kern="0" dirty="0">
              <a:solidFill>
                <a:schemeClr val="tx1"/>
              </a:solidFill>
              <a:latin typeface="+mj-lt"/>
              <a:cs typeface="Arial" panose="020B0604020202020204"/>
            </a:endParaRPr>
          </a:p>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Continued progress on improving the long-term health of the pension fund to a 100% funded level within a decade</a:t>
            </a:r>
          </a:p>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Investments in job growth through long-term reform of tax structure and introduction of PHLPRIME to ease doing business in Philadelphia</a:t>
            </a:r>
            <a:endParaRPr lang="en-US" sz="1600" kern="0" dirty="0">
              <a:solidFill>
                <a:schemeClr val="tx1"/>
              </a:solidFill>
              <a:latin typeface="+mj-lt"/>
              <a:cs typeface="Arial"/>
            </a:endParaRPr>
          </a:p>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Continued investments in energy efficiency and increased investments in affordable housing</a:t>
            </a:r>
            <a:endParaRPr lang="en-US" sz="1600" kern="0" dirty="0">
              <a:solidFill>
                <a:schemeClr val="tx1"/>
              </a:solidFill>
              <a:latin typeface="+mj-lt"/>
              <a:cs typeface="Arial" panose="020B0604020202020204"/>
            </a:endParaRPr>
          </a:p>
          <a:p>
            <a:pPr marL="513715" indent="-285750">
              <a:spcBef>
                <a:spcPts val="600"/>
              </a:spcBef>
              <a:spcAft>
                <a:spcPts val="600"/>
              </a:spcAft>
              <a:buClrTx/>
              <a:buFont typeface="Wingdings" panose="05000000000000000000" pitchFamily="2" charset="2"/>
              <a:buChar char="ü"/>
            </a:pPr>
            <a:r>
              <a:rPr lang="en-US" sz="1600" kern="0" dirty="0">
                <a:solidFill>
                  <a:schemeClr val="tx1"/>
                </a:solidFill>
                <a:latin typeface="+mj-lt"/>
              </a:rPr>
              <a:t>Adept and experienced management, with continued PICA oversight through at least 2047</a:t>
            </a:r>
            <a:endParaRPr lang="en-US" sz="1600" kern="0" dirty="0">
              <a:solidFill>
                <a:schemeClr val="tx1"/>
              </a:solidFill>
              <a:latin typeface="+mj-lt"/>
              <a:cs typeface="Arial" panose="020B0604020202020204"/>
            </a:endParaRPr>
          </a:p>
          <a:p>
            <a:pPr marL="228595" indent="0">
              <a:spcBef>
                <a:spcPts val="600"/>
              </a:spcBef>
              <a:spcAft>
                <a:spcPts val="600"/>
              </a:spcAft>
              <a:buClrTx/>
            </a:pPr>
            <a:endParaRPr lang="en-US" sz="1600" kern="0" dirty="0">
              <a:solidFill>
                <a:schemeClr val="tx1"/>
              </a:solidFill>
              <a:latin typeface="+mj-lt"/>
            </a:endParaRPr>
          </a:p>
          <a:p>
            <a:pPr marL="514345" indent="-285750">
              <a:spcBef>
                <a:spcPts val="600"/>
              </a:spcBef>
              <a:spcAft>
                <a:spcPts val="600"/>
              </a:spcAft>
              <a:buFont typeface="Wingdings" panose="05000000000000000000" pitchFamily="2" charset="2"/>
              <a:buChar char="ü"/>
            </a:pPr>
            <a:endParaRPr lang="en-US" sz="1600" kern="0" dirty="0">
              <a:solidFill>
                <a:schemeClr val="tx1"/>
              </a:solidFill>
              <a:latin typeface="+mj-lt"/>
            </a:endParaRPr>
          </a:p>
          <a:p>
            <a:pPr marL="228595" indent="0"/>
            <a:endParaRPr lang="en-US" sz="1600" kern="0" dirty="0">
              <a:solidFill>
                <a:schemeClr val="tx1"/>
              </a:solidFill>
              <a:latin typeface="+mj-lt"/>
            </a:endParaRPr>
          </a:p>
          <a:p>
            <a:pPr marL="514345" indent="-285750">
              <a:buFont typeface="Wingdings" panose="05000000000000000000" pitchFamily="2" charset="2"/>
              <a:buChar char="ü"/>
            </a:pPr>
            <a:endParaRPr lang="en-US" sz="1600" kern="0" dirty="0">
              <a:solidFill>
                <a:schemeClr val="tx1"/>
              </a:solidFill>
              <a:latin typeface="+mj-lt"/>
            </a:endParaRPr>
          </a:p>
          <a:p>
            <a:pPr marL="514345" indent="-285750">
              <a:buFont typeface="Arial" panose="020B0604020202020204" pitchFamily="34" charset="0"/>
              <a:buChar char="•"/>
            </a:pPr>
            <a:endParaRPr lang="en-US" sz="1600" kern="0" dirty="0">
              <a:solidFill>
                <a:schemeClr val="tx1"/>
              </a:solidFill>
              <a:latin typeface="+mj-lt"/>
            </a:endParaRPr>
          </a:p>
        </p:txBody>
      </p:sp>
    </p:spTree>
    <p:extLst>
      <p:ext uri="{BB962C8B-B14F-4D97-AF65-F5344CB8AC3E}">
        <p14:creationId xmlns:p14="http://schemas.microsoft.com/office/powerpoint/2010/main" val="192929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B7D635-041C-2C4D-48A1-07AEFC6715ED}"/>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Upcoming Transactions*</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BA04DF84-26F7-57E4-7C30-C214792061CC}"/>
              </a:ext>
            </a:extLst>
          </p:cNvPr>
          <p:cNvGraphicFramePr>
            <a:graphicFrameLocks noGrp="1"/>
          </p:cNvGraphicFramePr>
          <p:nvPr>
            <p:extLst>
              <p:ext uri="{D42A27DB-BD31-4B8C-83A1-F6EECF244321}">
                <p14:modId xmlns:p14="http://schemas.microsoft.com/office/powerpoint/2010/main" val="446401491"/>
              </p:ext>
            </p:extLst>
          </p:nvPr>
        </p:nvGraphicFramePr>
        <p:xfrm>
          <a:off x="1164335" y="1088328"/>
          <a:ext cx="7157732" cy="4285056"/>
        </p:xfrm>
        <a:graphic>
          <a:graphicData uri="http://schemas.openxmlformats.org/drawingml/2006/table">
            <a:tbl>
              <a:tblPr firstRow="1">
                <a:tableStyleId>{5940675A-B579-460E-94D1-54222C63F5DA}</a:tableStyleId>
              </a:tblPr>
              <a:tblGrid>
                <a:gridCol w="1416498">
                  <a:extLst>
                    <a:ext uri="{9D8B030D-6E8A-4147-A177-3AD203B41FA5}">
                      <a16:colId xmlns:a16="http://schemas.microsoft.com/office/drawing/2014/main" val="20000"/>
                    </a:ext>
                  </a:extLst>
                </a:gridCol>
                <a:gridCol w="4340206">
                  <a:extLst>
                    <a:ext uri="{9D8B030D-6E8A-4147-A177-3AD203B41FA5}">
                      <a16:colId xmlns:a16="http://schemas.microsoft.com/office/drawing/2014/main" val="2424579012"/>
                    </a:ext>
                  </a:extLst>
                </a:gridCol>
                <a:gridCol w="1401028">
                  <a:extLst>
                    <a:ext uri="{9D8B030D-6E8A-4147-A177-3AD203B41FA5}">
                      <a16:colId xmlns:a16="http://schemas.microsoft.com/office/drawing/2014/main" val="3229942967"/>
                    </a:ext>
                  </a:extLst>
                </a:gridCol>
              </a:tblGrid>
              <a:tr h="499564">
                <a:tc>
                  <a:txBody>
                    <a:bodyPr/>
                    <a:lstStyle/>
                    <a:p>
                      <a:pPr algn="ctr" fontAlgn="b"/>
                      <a:r>
                        <a:rPr lang="en-US" sz="1200" b="1" u="none" strike="noStrike">
                          <a:solidFill>
                            <a:srgbClr val="FFFFFF"/>
                          </a:solidFill>
                          <a:effectLst/>
                          <a:latin typeface="+mn-lt"/>
                        </a:rPr>
                        <a:t>Timing*</a:t>
                      </a:r>
                      <a:endParaRPr lang="en-US" sz="1200" b="1" i="0" u="none" strike="noStrike">
                        <a:solidFill>
                          <a:srgbClr val="FFFFFF"/>
                        </a:solidFill>
                        <a:effectLst/>
                        <a:latin typeface="+mn-lt"/>
                      </a:endParaRPr>
                    </a:p>
                  </a:txBody>
                  <a:tcPr marL="7588" marR="7588" marT="7588" marB="0" anchor="ctr">
                    <a:solidFill>
                      <a:srgbClr val="0070C0"/>
                    </a:solidFill>
                  </a:tcPr>
                </a:tc>
                <a:tc>
                  <a:txBody>
                    <a:bodyPr/>
                    <a:lstStyle/>
                    <a:p>
                      <a:pPr algn="ctr" fontAlgn="b"/>
                      <a:r>
                        <a:rPr lang="en-US" sz="1200" b="1" u="none" strike="noStrike">
                          <a:solidFill>
                            <a:srgbClr val="FFFFFF"/>
                          </a:solidFill>
                          <a:effectLst/>
                          <a:latin typeface="+mn-lt"/>
                        </a:rPr>
                        <a:t>Borrowing</a:t>
                      </a:r>
                      <a:endParaRPr lang="en-US" sz="1200" b="1" i="0" u="none" strike="noStrike">
                        <a:solidFill>
                          <a:srgbClr val="FFFFFF"/>
                        </a:solidFill>
                        <a:effectLst/>
                        <a:latin typeface="+mn-lt"/>
                      </a:endParaRPr>
                    </a:p>
                  </a:txBody>
                  <a:tcPr marL="7588" marR="7588" marT="7588" marB="0" anchor="ctr">
                    <a:solidFill>
                      <a:srgbClr val="0070C0"/>
                    </a:solidFill>
                  </a:tcPr>
                </a:tc>
                <a:tc>
                  <a:txBody>
                    <a:bodyPr/>
                    <a:lstStyle/>
                    <a:p>
                      <a:pPr algn="ctr" fontAlgn="b"/>
                      <a:r>
                        <a:rPr lang="en-US" sz="1200" b="1" u="none" strike="noStrike">
                          <a:solidFill>
                            <a:srgbClr val="FFFFFF"/>
                          </a:solidFill>
                          <a:effectLst/>
                          <a:latin typeface="+mn-lt"/>
                        </a:rPr>
                        <a:t>Estimated </a:t>
                      </a:r>
                    </a:p>
                    <a:p>
                      <a:pPr algn="ctr" fontAlgn="b"/>
                      <a:r>
                        <a:rPr lang="en-US" sz="1200" b="1" u="none" strike="noStrike">
                          <a:solidFill>
                            <a:srgbClr val="FFFFFF"/>
                          </a:solidFill>
                          <a:effectLst/>
                          <a:latin typeface="+mn-lt"/>
                        </a:rPr>
                        <a:t>Size*</a:t>
                      </a:r>
                      <a:endParaRPr lang="en-US" sz="1200" b="1" i="0" u="none" strike="noStrike">
                        <a:solidFill>
                          <a:srgbClr val="FFFFFF"/>
                        </a:solidFill>
                        <a:effectLst/>
                        <a:latin typeface="+mn-lt"/>
                      </a:endParaRPr>
                    </a:p>
                  </a:txBody>
                  <a:tcPr marL="7588" marR="7588" marT="7588" marB="0" anchor="ctr">
                    <a:solidFill>
                      <a:srgbClr val="0070C0"/>
                    </a:solidFill>
                  </a:tcPr>
                </a:tc>
                <a:extLst>
                  <a:ext uri="{0D108BD9-81ED-4DB2-BD59-A6C34878D82A}">
                    <a16:rowId xmlns:a16="http://schemas.microsoft.com/office/drawing/2014/main" val="10000"/>
                  </a:ext>
                </a:extLst>
              </a:tr>
              <a:tr h="771175">
                <a:tc>
                  <a:txBody>
                    <a:bodyPr/>
                    <a:lstStyle/>
                    <a:p>
                      <a:pPr algn="ctr" fontAlgn="b"/>
                      <a:r>
                        <a:rPr lang="en-US" sz="1200" b="0" u="none" strike="noStrike">
                          <a:solidFill>
                            <a:srgbClr val="000000"/>
                          </a:solidFill>
                          <a:effectLst/>
                          <a:latin typeface="+mn-lt"/>
                        </a:rPr>
                        <a:t>June 2026</a:t>
                      </a:r>
                      <a:endParaRPr lang="en-US" sz="1200" b="0" i="0" u="none" strike="noStrike">
                        <a:solidFill>
                          <a:srgbClr val="000000"/>
                        </a:solidFill>
                        <a:effectLst/>
                        <a:latin typeface="+mn-lt"/>
                      </a:endParaRPr>
                    </a:p>
                  </a:txBody>
                  <a:tcPr marL="7588" marR="7588" marT="758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u="none" strike="noStrike">
                          <a:solidFill>
                            <a:srgbClr val="000000"/>
                          </a:solidFill>
                          <a:effectLst/>
                          <a:latin typeface="+mn-lt"/>
                        </a:rPr>
                        <a:t>Philadelphia Redevelopment Authority – City Service Agreement (Neighborhood Preservation Initiative, Social)</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 $50 million</a:t>
                      </a:r>
                      <a:endParaRPr lang="en-US" sz="1200" b="0" i="0" u="none" strike="noStrike">
                        <a:solidFill>
                          <a:srgbClr val="000000"/>
                        </a:solidFill>
                        <a:effectLst/>
                        <a:latin typeface="+mn-lt"/>
                      </a:endParaRPr>
                    </a:p>
                  </a:txBody>
                  <a:tcPr marL="7588" marR="7588" marT="7588" marB="0" anchor="ctr"/>
                </a:tc>
                <a:extLst>
                  <a:ext uri="{0D108BD9-81ED-4DB2-BD59-A6C34878D82A}">
                    <a16:rowId xmlns:a16="http://schemas.microsoft.com/office/drawing/2014/main" val="857233752"/>
                  </a:ext>
                </a:extLst>
              </a:tr>
              <a:tr h="771175">
                <a:tc>
                  <a:txBody>
                    <a:bodyPr/>
                    <a:lstStyle/>
                    <a:p>
                      <a:pPr algn="ctr" fontAlgn="b"/>
                      <a:r>
                        <a:rPr lang="en-US" sz="1200" b="0" u="none" strike="noStrike">
                          <a:solidFill>
                            <a:srgbClr val="000000"/>
                          </a:solidFill>
                          <a:effectLst/>
                          <a:latin typeface="+mn-lt"/>
                        </a:rPr>
                        <a:t>June 2026</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Philadelphia Energy Authority</a:t>
                      </a:r>
                      <a:r>
                        <a:rPr lang="en-US" sz="1200" b="0" u="none" strike="noStrike" baseline="0">
                          <a:solidFill>
                            <a:srgbClr val="000000"/>
                          </a:solidFill>
                          <a:effectLst/>
                          <a:latin typeface="+mn-lt"/>
                        </a:rPr>
                        <a:t> –</a:t>
                      </a:r>
                      <a:r>
                        <a:rPr lang="en-US" sz="1200" b="0" u="none" strike="noStrike">
                          <a:solidFill>
                            <a:srgbClr val="000000"/>
                          </a:solidFill>
                          <a:effectLst/>
                          <a:latin typeface="+mn-lt"/>
                        </a:rPr>
                        <a:t> </a:t>
                      </a:r>
                    </a:p>
                    <a:p>
                      <a:pPr algn="ctr" fontAlgn="b"/>
                      <a:r>
                        <a:rPr lang="en-US" sz="1200" b="0" u="none" strike="noStrike">
                          <a:solidFill>
                            <a:srgbClr val="000000"/>
                          </a:solidFill>
                          <a:effectLst/>
                          <a:latin typeface="+mn-lt"/>
                        </a:rPr>
                        <a:t>City Service Agreement</a:t>
                      </a:r>
                      <a:r>
                        <a:rPr lang="en-US" sz="1200" b="0" u="none" strike="noStrike" baseline="0">
                          <a:solidFill>
                            <a:srgbClr val="000000"/>
                          </a:solidFill>
                          <a:effectLst/>
                          <a:latin typeface="+mn-lt"/>
                        </a:rPr>
                        <a:t> (Quadplex Guaranteed Energy Savings Agreement, Green)</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 $30 million</a:t>
                      </a:r>
                      <a:endParaRPr lang="en-US" sz="1200" b="0" i="0" u="none" strike="noStrike">
                        <a:solidFill>
                          <a:srgbClr val="000000"/>
                        </a:solidFill>
                        <a:effectLst/>
                        <a:latin typeface="+mn-lt"/>
                      </a:endParaRPr>
                    </a:p>
                  </a:txBody>
                  <a:tcPr marL="7588" marR="7588" marT="7588" marB="0" anchor="ctr"/>
                </a:tc>
                <a:extLst>
                  <a:ext uri="{0D108BD9-81ED-4DB2-BD59-A6C34878D82A}">
                    <a16:rowId xmlns:a16="http://schemas.microsoft.com/office/drawing/2014/main" val="10002"/>
                  </a:ext>
                </a:extLst>
              </a:tr>
              <a:tr h="849876">
                <a:tc>
                  <a:txBody>
                    <a:bodyPr/>
                    <a:lstStyle/>
                    <a:p>
                      <a:pPr algn="ctr" fontAlgn="b"/>
                      <a:r>
                        <a:rPr lang="en-US" sz="1200" b="0" u="none" strike="noStrike" baseline="0">
                          <a:solidFill>
                            <a:srgbClr val="000000"/>
                          </a:solidFill>
                          <a:effectLst/>
                          <a:latin typeface="+mn-lt"/>
                        </a:rPr>
                        <a:t>Summer 2026</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Philadelphia Municipal Authority - </a:t>
                      </a:r>
                    </a:p>
                    <a:p>
                      <a:pPr algn="ctr" fontAlgn="b"/>
                      <a:r>
                        <a:rPr lang="en-US" sz="1200" b="0" u="none" strike="noStrike">
                          <a:solidFill>
                            <a:srgbClr val="000000"/>
                          </a:solidFill>
                          <a:effectLst/>
                          <a:latin typeface="+mn-lt"/>
                        </a:rPr>
                        <a:t>City Service Agreement (400 N Broad)</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$200 million </a:t>
                      </a:r>
                      <a:endParaRPr lang="en-US" sz="1200" b="0" i="0" u="none" strike="noStrike">
                        <a:solidFill>
                          <a:srgbClr val="000000"/>
                        </a:solidFill>
                        <a:effectLst/>
                        <a:latin typeface="+mn-lt"/>
                      </a:endParaRPr>
                    </a:p>
                  </a:txBody>
                  <a:tcPr marL="7588" marR="7588" marT="7588" marB="0" anchor="ctr"/>
                </a:tc>
                <a:extLst>
                  <a:ext uri="{0D108BD9-81ED-4DB2-BD59-A6C34878D82A}">
                    <a16:rowId xmlns:a16="http://schemas.microsoft.com/office/drawing/2014/main" val="10004"/>
                  </a:ext>
                </a:extLst>
              </a:tr>
              <a:tr h="696633">
                <a:tc>
                  <a:txBody>
                    <a:bodyPr/>
                    <a:lstStyle/>
                    <a:p>
                      <a:pPr algn="ctr" fontAlgn="b"/>
                      <a:r>
                        <a:rPr lang="en-US" sz="1200" b="0" i="0" u="none" strike="noStrike">
                          <a:solidFill>
                            <a:srgbClr val="000000"/>
                          </a:solidFill>
                          <a:effectLst/>
                          <a:latin typeface="+mn-lt"/>
                        </a:rPr>
                        <a:t>Fall 2026</a:t>
                      </a:r>
                    </a:p>
                  </a:txBody>
                  <a:tcPr marL="7588" marR="7588" marT="7588" marB="0" anchor="ctr"/>
                </a:tc>
                <a:tc>
                  <a:txBody>
                    <a:bodyPr/>
                    <a:lstStyle/>
                    <a:p>
                      <a:pPr algn="ctr" fontAlgn="b"/>
                      <a:r>
                        <a:rPr lang="en-US" sz="1200" b="0" i="0" u="none" strike="noStrike">
                          <a:solidFill>
                            <a:srgbClr val="000000"/>
                          </a:solidFill>
                          <a:effectLst/>
                          <a:latin typeface="+mn-lt"/>
                        </a:rPr>
                        <a:t>Gas Works Revenue Refunding Bonds</a:t>
                      </a:r>
                    </a:p>
                  </a:txBody>
                  <a:tcPr marL="7588" marR="7588" marT="7588" marB="0" anchor="ctr"/>
                </a:tc>
                <a:tc>
                  <a:txBody>
                    <a:bodyPr/>
                    <a:lstStyle/>
                    <a:p>
                      <a:pPr algn="ctr" fontAlgn="b"/>
                      <a:r>
                        <a:rPr lang="en-US" sz="1200" b="0" i="0" u="none" strike="noStrike">
                          <a:solidFill>
                            <a:srgbClr val="000000"/>
                          </a:solidFill>
                          <a:effectLst/>
                          <a:latin typeface="+mn-lt"/>
                        </a:rPr>
                        <a:t>$135 million</a:t>
                      </a:r>
                    </a:p>
                  </a:txBody>
                  <a:tcPr marL="7588" marR="7588" marT="7588" marB="0" anchor="ctr"/>
                </a:tc>
                <a:extLst>
                  <a:ext uri="{0D108BD9-81ED-4DB2-BD59-A6C34878D82A}">
                    <a16:rowId xmlns:a16="http://schemas.microsoft.com/office/drawing/2014/main" val="710380435"/>
                  </a:ext>
                </a:extLst>
              </a:tr>
              <a:tr h="696633">
                <a:tc>
                  <a:txBody>
                    <a:bodyPr/>
                    <a:lstStyle/>
                    <a:p>
                      <a:pPr algn="ctr" fontAlgn="b"/>
                      <a:r>
                        <a:rPr lang="en-US" sz="1200" b="0" u="none" strike="noStrike">
                          <a:solidFill>
                            <a:srgbClr val="000000"/>
                          </a:solidFill>
                          <a:effectLst/>
                          <a:latin typeface="+mn-lt"/>
                        </a:rPr>
                        <a:t>Fall 2026</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 Water and Wastewater Revenue Bonds</a:t>
                      </a:r>
                      <a:endParaRPr lang="en-US" sz="1200" b="0" i="0" u="none" strike="noStrike">
                        <a:solidFill>
                          <a:srgbClr val="000000"/>
                        </a:solidFill>
                        <a:effectLst/>
                        <a:latin typeface="+mn-lt"/>
                      </a:endParaRPr>
                    </a:p>
                  </a:txBody>
                  <a:tcPr marL="7588" marR="7588" marT="7588" marB="0" anchor="ctr"/>
                </a:tc>
                <a:tc>
                  <a:txBody>
                    <a:bodyPr/>
                    <a:lstStyle/>
                    <a:p>
                      <a:pPr algn="ctr" fontAlgn="b"/>
                      <a:r>
                        <a:rPr lang="en-US" sz="1200" b="0" u="none" strike="noStrike">
                          <a:solidFill>
                            <a:srgbClr val="000000"/>
                          </a:solidFill>
                          <a:effectLst/>
                          <a:latin typeface="+mn-lt"/>
                        </a:rPr>
                        <a:t>$400</a:t>
                      </a:r>
                      <a:r>
                        <a:rPr lang="en-US" sz="1200" b="0" u="none" strike="noStrike" baseline="0">
                          <a:solidFill>
                            <a:srgbClr val="000000"/>
                          </a:solidFill>
                          <a:effectLst/>
                          <a:latin typeface="+mn-lt"/>
                        </a:rPr>
                        <a:t> million</a:t>
                      </a:r>
                      <a:r>
                        <a:rPr lang="en-US" sz="1200" b="0" u="none" strike="noStrike">
                          <a:solidFill>
                            <a:srgbClr val="000000"/>
                          </a:solidFill>
                          <a:effectLst/>
                          <a:latin typeface="+mn-lt"/>
                        </a:rPr>
                        <a:t> </a:t>
                      </a:r>
                      <a:endParaRPr lang="en-US" sz="1200" b="0" i="0" u="none" strike="noStrike">
                        <a:solidFill>
                          <a:srgbClr val="000000"/>
                        </a:solidFill>
                        <a:effectLst/>
                        <a:latin typeface="+mn-lt"/>
                      </a:endParaRPr>
                    </a:p>
                  </a:txBody>
                  <a:tcPr marL="7588" marR="7588" marT="7588" marB="0" anchor="ctr"/>
                </a:tc>
                <a:extLst>
                  <a:ext uri="{0D108BD9-81ED-4DB2-BD59-A6C34878D82A}">
                    <a16:rowId xmlns:a16="http://schemas.microsoft.com/office/drawing/2014/main" val="10006"/>
                  </a:ext>
                </a:extLst>
              </a:tr>
            </a:tbl>
          </a:graphicData>
        </a:graphic>
      </p:graphicFrame>
      <p:sp>
        <p:nvSpPr>
          <p:cNvPr id="2" name="TextBox 1">
            <a:extLst>
              <a:ext uri="{FF2B5EF4-FFF2-40B4-BE49-F238E27FC236}">
                <a16:creationId xmlns:a16="http://schemas.microsoft.com/office/drawing/2014/main" id="{C27D4727-CFDE-CE80-68D8-325ABF4676F6}"/>
              </a:ext>
            </a:extLst>
          </p:cNvPr>
          <p:cNvSpPr txBox="1"/>
          <p:nvPr/>
        </p:nvSpPr>
        <p:spPr>
          <a:xfrm>
            <a:off x="1164334" y="5496674"/>
            <a:ext cx="6541283" cy="261610"/>
          </a:xfrm>
          <a:prstGeom prst="rect">
            <a:avLst/>
          </a:prstGeom>
          <a:noFill/>
        </p:spPr>
        <p:txBody>
          <a:bodyPr wrap="square" rtlCol="0">
            <a:spAutoFit/>
          </a:bodyPr>
          <a:lstStyle/>
          <a:p>
            <a:r>
              <a:rPr lang="en-US" sz="1100"/>
              <a:t>*Preliminary and subject to change</a:t>
            </a:r>
          </a:p>
        </p:txBody>
      </p:sp>
    </p:spTree>
    <p:extLst>
      <p:ext uri="{BB962C8B-B14F-4D97-AF65-F5344CB8AC3E}">
        <p14:creationId xmlns:p14="http://schemas.microsoft.com/office/powerpoint/2010/main" val="3910955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1046" y="1068094"/>
            <a:ext cx="3810000" cy="4025900"/>
          </a:xfrm>
          <a:prstGeom prst="rect">
            <a:avLst/>
          </a:prstGeom>
        </p:spPr>
      </p:pic>
      <p:sp>
        <p:nvSpPr>
          <p:cNvPr id="5" name="Title 4"/>
          <p:cNvSpPr txBox="1">
            <a:spLocks noGrp="1"/>
          </p:cNvSpPr>
          <p:nvPr>
            <p:ph type="title" idx="4294967295"/>
          </p:nvPr>
        </p:nvSpPr>
        <p:spPr>
          <a:xfrm>
            <a:off x="40461" y="5603736"/>
            <a:ext cx="9071171" cy="914400"/>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274B3"/>
                </a:solidFill>
                <a:effectLst/>
                <a:uLnTx/>
                <a:uFillTx/>
                <a:latin typeface="+mn-lt"/>
                <a:ea typeface="Soleil" charset="0"/>
                <a:cs typeface="Soleil" charset="0"/>
              </a:rPr>
              <a:t>Visit the City’s Investor Website at www.phila.gov/investor</a:t>
            </a:r>
          </a:p>
        </p:txBody>
      </p:sp>
      <p:sp>
        <p:nvSpPr>
          <p:cNvPr id="6" name="Rectangle 5">
            <a:extLst>
              <a:ext uri="{C183D7F6-B498-43B3-948B-1728B52AA6E4}">
                <adec:decorative xmlns:adec="http://schemas.microsoft.com/office/drawing/2017/decorative" val="1"/>
              </a:ext>
            </a:extLst>
          </p:cNvPr>
          <p:cNvSpPr/>
          <p:nvPr/>
        </p:nvSpPr>
        <p:spPr>
          <a:xfrm>
            <a:off x="230623" y="380326"/>
            <a:ext cx="8690846" cy="6101394"/>
          </a:xfrm>
          <a:prstGeom prst="rect">
            <a:avLst/>
          </a:prstGeom>
          <a:noFill/>
          <a:ln>
            <a:solidFill>
              <a:srgbClr val="0274B3"/>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Tree>
    <p:extLst>
      <p:ext uri="{BB962C8B-B14F-4D97-AF65-F5344CB8AC3E}">
        <p14:creationId xmlns:p14="http://schemas.microsoft.com/office/powerpoint/2010/main" val="420875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67696" y="2300897"/>
            <a:ext cx="7772400" cy="1752040"/>
          </a:xfrm>
        </p:spPr>
        <p:txBody>
          <a:bodyPr>
            <a:normAutofit/>
          </a:bodyPr>
          <a:lstStyle/>
          <a:p>
            <a:pPr algn="ctr">
              <a:lnSpc>
                <a:spcPct val="100000"/>
              </a:lnSpc>
              <a:spcBef>
                <a:spcPts val="0"/>
              </a:spcBef>
              <a:defRPr/>
            </a:pPr>
            <a:r>
              <a:rPr lang="en-US" sz="4500" dirty="0">
                <a:solidFill>
                  <a:schemeClr val="bg1"/>
                </a:solidFill>
                <a:ea typeface="Soleil" charset="0"/>
                <a:cs typeface="Soleil" charset="0"/>
              </a:rPr>
              <a:t>City of Philadelphia</a:t>
            </a:r>
            <a:br>
              <a:rPr lang="en-US" sz="4500" dirty="0">
                <a:solidFill>
                  <a:schemeClr val="bg1"/>
                </a:solidFill>
                <a:ea typeface="Soleil" charset="0"/>
                <a:cs typeface="Soleil" charset="0"/>
              </a:rPr>
            </a:br>
            <a:r>
              <a:rPr lang="en-US" sz="4500" dirty="0">
                <a:solidFill>
                  <a:schemeClr val="bg1"/>
                </a:solidFill>
                <a:ea typeface="Soleil" charset="0"/>
                <a:cs typeface="Soleil" charset="0"/>
              </a:rPr>
              <a:t>2026 Investors Conference</a:t>
            </a:r>
          </a:p>
        </p:txBody>
      </p:sp>
    </p:spTree>
    <p:extLst>
      <p:ext uri="{BB962C8B-B14F-4D97-AF65-F5344CB8AC3E}">
        <p14:creationId xmlns:p14="http://schemas.microsoft.com/office/powerpoint/2010/main" val="27285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EECB91-7D09-3020-98FD-0AF1CF9E07D2}"/>
              </a:ext>
            </a:extLst>
          </p:cNvPr>
          <p:cNvSpPr>
            <a:spLocks noGrp="1"/>
          </p:cNvSpPr>
          <p:nvPr>
            <p:ph type="title" idx="4294967295"/>
          </p:nvPr>
        </p:nvSpPr>
        <p:spPr>
          <a:xfrm>
            <a:off x="483077" y="1042826"/>
            <a:ext cx="4071296" cy="4772346"/>
          </a:xfrm>
          <a:prstGeom prst="rect">
            <a:avLst/>
          </a:prstGeom>
          <a:noFill/>
          <a:ln>
            <a:noFill/>
            <a:prstDash/>
          </a:ln>
          <a:effectLst/>
        </p:spPr>
        <p:txBody>
          <a:bodyPr rot="0" spcFirstLastPara="0" vertOverflow="overflow" horzOverflow="overflow" vert="horz" wrap="square" lIns="16136" tIns="16136" rIns="16136" bIns="16136" numCol="1" spcCol="0" rtlCol="0" fromWordArt="0" anchor="t" anchorCtr="0" forceAA="0" compatLnSpc="1">
            <a:prstTxWarp prst="textNoShape">
              <a:avLst/>
            </a:prstTxWarp>
            <a:spAutoFit/>
          </a:bodyPr>
          <a:lstStyle/>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Presenters:</a:t>
            </a:r>
          </a:p>
          <a:p>
            <a:pPr marL="0" marR="0" lvl="0" indent="0" algn="l" defTabSz="89901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Rob Dubow</a:t>
            </a:r>
          </a:p>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Director of Finance</a:t>
            </a:r>
          </a:p>
          <a:p>
            <a:pPr marL="0" marR="0" lvl="0" indent="0" algn="l" defTabSz="89901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Sabrina Maynard</a:t>
            </a:r>
          </a:p>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Budget Director</a:t>
            </a:r>
          </a:p>
          <a:p>
            <a:pPr marL="0" marR="0" lvl="0" indent="0" algn="l" defTabSz="89901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Jackie Dunn</a:t>
            </a:r>
          </a:p>
          <a:p>
            <a:pPr marL="0" marR="0" lvl="0" indent="0" algn="l" defTabSz="89901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City Treasurer</a:t>
            </a:r>
          </a:p>
          <a:p>
            <a:pPr marL="0" marR="0" lvl="0" indent="0" algn="l" defTabSz="89901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5" name="Picture 4" descr="Podium with signage reading 'America’s 250th 2026 City of Philadelphia'. Additional 2026 and ‘Ring It On’ logos appear in the background. ">
            <a:extLst>
              <a:ext uri="{FF2B5EF4-FFF2-40B4-BE49-F238E27FC236}">
                <a16:creationId xmlns:a16="http://schemas.microsoft.com/office/drawing/2014/main" id="{C77B3D53-B496-5F39-8680-1D80A4CA3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355" y="842692"/>
            <a:ext cx="3450568" cy="5172615"/>
          </a:xfrm>
          <a:prstGeom prst="rect">
            <a:avLst/>
          </a:prstGeom>
          <a:ln w="19050">
            <a:noFill/>
          </a:ln>
        </p:spPr>
      </p:pic>
    </p:spTree>
    <p:extLst>
      <p:ext uri="{BB962C8B-B14F-4D97-AF65-F5344CB8AC3E}">
        <p14:creationId xmlns:p14="http://schemas.microsoft.com/office/powerpoint/2010/main" val="53681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B2FEEE-0776-5103-0801-0A368C94706E}"/>
              </a:ext>
              <a:ext uri="{C183D7F6-B498-43B3-948B-1728B52AA6E4}">
                <adec:decorative xmlns:adec="http://schemas.microsoft.com/office/drawing/2017/decorative" val="1"/>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The Parker Administration</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3" name="Title 1" descr="The Parker Administration">
            <a:extLst>
              <a:ext uri="{FF2B5EF4-FFF2-40B4-BE49-F238E27FC236}">
                <a16:creationId xmlns:a16="http://schemas.microsoft.com/office/drawing/2014/main" id="{F8B38DC4-CC7C-2A89-DFDE-EEE02ED949AF}"/>
              </a:ext>
              <a:ext uri="{C183D7F6-B498-43B3-948B-1728B52AA6E4}">
                <adec:decorative xmlns:adec="http://schemas.microsoft.com/office/drawing/2017/decorative" val="0"/>
              </a:ext>
            </a:extLst>
          </p:cNvPr>
          <p:cNvSpPr txBox="1">
            <a:spLocks/>
          </p:cNvSpPr>
          <p:nvPr/>
        </p:nvSpPr>
        <p:spPr>
          <a:xfrm>
            <a:off x="94891" y="68786"/>
            <a:ext cx="5874588" cy="59475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44444"/>
              </a:buClr>
              <a:buSzPct val="100000"/>
              <a:buFont typeface="Montserrat"/>
              <a:buNone/>
              <a:defRPr sz="2400" b="0" i="0" u="none" strike="noStrike" cap="none">
                <a:solidFill>
                  <a:srgbClr val="444444"/>
                </a:solidFill>
                <a:latin typeface="+mj-lt"/>
                <a:ea typeface="Montserrat"/>
                <a:cs typeface="Montserrat"/>
                <a:sym typeface="Montserrat"/>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pPr>
              <a:lnSpc>
                <a:spcPct val="90000"/>
              </a:lnSpc>
            </a:pPr>
            <a:endParaRPr lang="en-US" b="1">
              <a:solidFill>
                <a:srgbClr val="0070C0"/>
              </a:solidFill>
            </a:endParaRPr>
          </a:p>
        </p:txBody>
      </p:sp>
      <p:sp>
        <p:nvSpPr>
          <p:cNvPr id="6" name="TextBox 5">
            <a:extLst>
              <a:ext uri="{FF2B5EF4-FFF2-40B4-BE49-F238E27FC236}">
                <a16:creationId xmlns:a16="http://schemas.microsoft.com/office/drawing/2014/main" id="{FC10774E-81C8-56D7-DE76-CDD163330817}"/>
              </a:ext>
            </a:extLst>
          </p:cNvPr>
          <p:cNvSpPr txBox="1"/>
          <p:nvPr/>
        </p:nvSpPr>
        <p:spPr>
          <a:xfrm>
            <a:off x="590909" y="671464"/>
            <a:ext cx="7962181" cy="923330"/>
          </a:xfrm>
          <a:prstGeom prst="rect">
            <a:avLst/>
          </a:prstGeom>
          <a:noFill/>
        </p:spPr>
        <p:txBody>
          <a:bodyPr wrap="square" lIns="91440" tIns="45720" rIns="91440" bIns="45720" rtlCol="0" anchor="t">
            <a:spAutoFit/>
          </a:bodyPr>
          <a:lstStyle/>
          <a:p>
            <a:pPr algn="ctr"/>
            <a:r>
              <a:rPr lang="en-US" b="1" i="1" kern="0"/>
              <a:t>Make Philadelphia the </a:t>
            </a:r>
            <a:r>
              <a:rPr lang="en-US" b="1" i="1" kern="0">
                <a:solidFill>
                  <a:srgbClr val="7030A0"/>
                </a:solidFill>
              </a:rPr>
              <a:t>Safest, </a:t>
            </a:r>
            <a:r>
              <a:rPr lang="en-US" b="1" i="1" kern="0">
                <a:solidFill>
                  <a:srgbClr val="00B050"/>
                </a:solidFill>
              </a:rPr>
              <a:t>Cleanest, Greenest </a:t>
            </a:r>
            <a:r>
              <a:rPr lang="en-US" b="1" i="1" kern="0"/>
              <a:t>big</a:t>
            </a:r>
            <a:r>
              <a:rPr lang="en-US" b="1" i="1" kern="0">
                <a:solidFill>
                  <a:srgbClr val="00B050"/>
                </a:solidFill>
              </a:rPr>
              <a:t> </a:t>
            </a:r>
            <a:r>
              <a:rPr lang="en-US" b="1" i="1" kern="0"/>
              <a:t>city in America with access to </a:t>
            </a:r>
            <a:r>
              <a:rPr lang="en-US" b="1" i="1" kern="0">
                <a:solidFill>
                  <a:srgbClr val="FF9900"/>
                </a:solidFill>
              </a:rPr>
              <a:t>Economic Opportunity</a:t>
            </a:r>
            <a:r>
              <a:rPr lang="en-US" b="1" i="1" kern="0"/>
              <a:t> for all.</a:t>
            </a:r>
          </a:p>
          <a:p>
            <a:pPr algn="ctr"/>
            <a:endParaRPr lang="en-US"/>
          </a:p>
        </p:txBody>
      </p:sp>
      <p:sp>
        <p:nvSpPr>
          <p:cNvPr id="4" name="Text Placeholder 2">
            <a:extLst>
              <a:ext uri="{FF2B5EF4-FFF2-40B4-BE49-F238E27FC236}">
                <a16:creationId xmlns:a16="http://schemas.microsoft.com/office/drawing/2014/main" id="{68069B16-FE18-5106-EEE1-02681DB171E3}"/>
              </a:ext>
            </a:extLst>
          </p:cNvPr>
          <p:cNvSpPr txBox="1">
            <a:spLocks/>
          </p:cNvSpPr>
          <p:nvPr/>
        </p:nvSpPr>
        <p:spPr>
          <a:xfrm>
            <a:off x="224286" y="1133129"/>
            <a:ext cx="3875582" cy="5037826"/>
          </a:xfrm>
          <a:prstGeom prst="rect">
            <a:avLst/>
          </a:prstGeom>
        </p:spPr>
        <p:txBody>
          <a:bodyPr anchor="t">
            <a:normAutofit/>
          </a:bodyPr>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0" indent="0">
              <a:buNone/>
            </a:pPr>
            <a:endParaRPr lang="en-US" b="1" kern="0" dirty="0">
              <a:solidFill>
                <a:schemeClr val="tx1"/>
              </a:solidFill>
              <a:latin typeface="+mj-lt"/>
            </a:endParaRPr>
          </a:p>
          <a:p>
            <a:pPr marL="285750" indent="-285750">
              <a:buFont typeface="Arial" panose="020B0604020202020204" pitchFamily="34" charset="0"/>
              <a:buChar char="•"/>
            </a:pPr>
            <a:r>
              <a:rPr lang="en-US" kern="0" dirty="0">
                <a:latin typeface="+mj-lt"/>
              </a:rPr>
              <a:t>Build mutual trust and safety in our neighborhoods through model of community policing</a:t>
            </a:r>
          </a:p>
          <a:p>
            <a:pPr marL="285750" indent="-285750">
              <a:buFont typeface="Arial" panose="020B0604020202020204" pitchFamily="34" charset="0"/>
              <a:buChar char="•"/>
            </a:pPr>
            <a:endParaRPr lang="en-US" kern="0" dirty="0">
              <a:latin typeface="+mj-lt"/>
            </a:endParaRPr>
          </a:p>
          <a:p>
            <a:pPr marL="285750" indent="-285750">
              <a:buFont typeface="Arial" panose="020B0604020202020204" pitchFamily="34" charset="0"/>
              <a:buChar char="•"/>
            </a:pPr>
            <a:r>
              <a:rPr lang="en-US" kern="0" dirty="0">
                <a:latin typeface="+mj-lt"/>
              </a:rPr>
              <a:t>Improve quality of life across city by making all neighborhoods cleaner, greener, and more vibrant</a:t>
            </a:r>
          </a:p>
          <a:p>
            <a:pPr marL="285750" indent="-285750">
              <a:buFont typeface="Arial" panose="020B0604020202020204" pitchFamily="34" charset="0"/>
              <a:buChar char="•"/>
            </a:pPr>
            <a:endParaRPr lang="en-US" kern="0" dirty="0">
              <a:latin typeface="+mj-lt"/>
            </a:endParaRPr>
          </a:p>
          <a:p>
            <a:pPr marL="285750" indent="-285750">
              <a:buFont typeface="Arial" panose="020B0604020202020204" pitchFamily="34" charset="0"/>
              <a:buChar char="•"/>
            </a:pPr>
            <a:r>
              <a:rPr lang="en-US" kern="0" dirty="0">
                <a:latin typeface="+mj-lt"/>
              </a:rPr>
              <a:t>Unlock access to economic opportunity for all and position Philadelphia as a more attractive and equitable place to do business</a:t>
            </a:r>
          </a:p>
          <a:p>
            <a:pPr marL="285750" indent="-285750">
              <a:buFont typeface="Arial" panose="020B0604020202020204" pitchFamily="34" charset="0"/>
              <a:buChar char="•"/>
            </a:pPr>
            <a:endParaRPr lang="en-US" kern="0" dirty="0">
              <a:latin typeface="+mj-lt"/>
            </a:endParaRPr>
          </a:p>
          <a:p>
            <a:pPr marL="285750" indent="-285750">
              <a:buFont typeface="Arial" panose="020B0604020202020204" pitchFamily="34" charset="0"/>
              <a:buChar char="•"/>
            </a:pPr>
            <a:r>
              <a:rPr lang="en-US" kern="0" dirty="0">
                <a:latin typeface="+mj-lt"/>
              </a:rPr>
              <a:t>Increase access to housing for both renters and homeowners to ensure vibrant and equitable communities and help build intergenerational wealth</a:t>
            </a:r>
          </a:p>
          <a:p>
            <a:pPr marL="285750" indent="-285750">
              <a:buFont typeface="Arial" panose="020B0604020202020204" pitchFamily="34" charset="0"/>
              <a:buChar char="•"/>
            </a:pPr>
            <a:endParaRPr lang="en-US" kern="0" dirty="0">
              <a:latin typeface="+mj-lt"/>
            </a:endParaRPr>
          </a:p>
          <a:p>
            <a:pPr marL="285750" indent="-285750">
              <a:buFont typeface="Arial" panose="020B0604020202020204" pitchFamily="34" charset="0"/>
              <a:buChar char="•"/>
            </a:pPr>
            <a:r>
              <a:rPr lang="en-US" kern="0" dirty="0">
                <a:latin typeface="+mj-lt"/>
              </a:rPr>
              <a:t>Innovate to provide world-class education for Philadelphia students of all ages and socioeconomic backgrounds</a:t>
            </a:r>
          </a:p>
          <a:p>
            <a:pPr marL="285750" indent="-285750">
              <a:buFont typeface="Arial" panose="020B0604020202020204" pitchFamily="34" charset="0"/>
              <a:buChar char="•"/>
            </a:pPr>
            <a:endParaRPr lang="en-US" kern="0" dirty="0">
              <a:latin typeface="+mj-lt"/>
            </a:endParaRPr>
          </a:p>
          <a:p>
            <a:pPr marL="285750" indent="-285750">
              <a:buFont typeface="Arial" panose="020B0604020202020204" pitchFamily="34" charset="0"/>
              <a:buChar char="•"/>
            </a:pPr>
            <a:r>
              <a:rPr lang="en-US" kern="0" dirty="0">
                <a:latin typeface="+mj-lt"/>
              </a:rPr>
              <a:t>Continued focus on the City’s long-term fiscal health through strong financial management and planning, building reserves, and investments in reducing pension liability</a:t>
            </a:r>
          </a:p>
        </p:txBody>
      </p:sp>
      <p:pic>
        <p:nvPicPr>
          <p:cNvPr id="5" name="Picture 4" descr="Photo of Philadelphia Mayor Cherelle Parker.">
            <a:extLst>
              <a:ext uri="{FF2B5EF4-FFF2-40B4-BE49-F238E27FC236}">
                <a16:creationId xmlns:a16="http://schemas.microsoft.com/office/drawing/2014/main" id="{E121B617-0471-874D-44BB-A5E7994FE545}"/>
              </a:ext>
            </a:extLst>
          </p:cNvPr>
          <p:cNvPicPr>
            <a:picLocks noChangeAspect="1"/>
          </p:cNvPicPr>
          <p:nvPr/>
        </p:nvPicPr>
        <p:blipFill rotWithShape="1">
          <a:blip r:embed="rId2">
            <a:extLst>
              <a:ext uri="{28A0092B-C50C-407E-A947-70E740481C1C}">
                <a14:useLocalDpi xmlns:a14="http://schemas.microsoft.com/office/drawing/2010/main" val="0"/>
              </a:ext>
            </a:extLst>
          </a:blip>
          <a:srcRect l="15080" r="11335" b="-1"/>
          <a:stretch/>
        </p:blipFill>
        <p:spPr>
          <a:xfrm>
            <a:off x="4394883" y="1775067"/>
            <a:ext cx="4511909" cy="4092871"/>
          </a:xfrm>
          <a:prstGeom prst="rect">
            <a:avLst/>
          </a:prstGeom>
        </p:spPr>
      </p:pic>
    </p:spTree>
    <p:extLst>
      <p:ext uri="{BB962C8B-B14F-4D97-AF65-F5344CB8AC3E}">
        <p14:creationId xmlns:p14="http://schemas.microsoft.com/office/powerpoint/2010/main" val="65118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279275-02ED-18C4-D817-235272A737BE}"/>
              </a:ext>
              <a:ext uri="{C183D7F6-B498-43B3-948B-1728B52AA6E4}">
                <adec:decorative xmlns:adec="http://schemas.microsoft.com/office/drawing/2017/decorative" val="1"/>
              </a:ext>
            </a:extLst>
          </p:cNvPr>
          <p:cNvSpPr/>
          <p:nvPr/>
        </p:nvSpPr>
        <p:spPr>
          <a:xfrm>
            <a:off x="1472267" y="1608691"/>
            <a:ext cx="6199465" cy="32569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
        <p:nvSpPr>
          <p:cNvPr id="4" name="Title 6">
            <a:extLst>
              <a:ext uri="{FF2B5EF4-FFF2-40B4-BE49-F238E27FC236}">
                <a16:creationId xmlns:a16="http://schemas.microsoft.com/office/drawing/2014/main" id="{1BDB6DE3-E5C0-B265-916E-A6D3BE51D3B9}"/>
              </a:ext>
            </a:extLst>
          </p:cNvPr>
          <p:cNvSpPr txBox="1">
            <a:spLocks noGrp="1"/>
          </p:cNvSpPr>
          <p:nvPr>
            <p:ph type="title" idx="4294967295"/>
          </p:nvPr>
        </p:nvSpPr>
        <p:spPr>
          <a:xfrm>
            <a:off x="1472267" y="2508140"/>
            <a:ext cx="6199465" cy="1592248"/>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a:ln>
                  <a:noFill/>
                </a:ln>
                <a:solidFill>
                  <a:srgbClr val="0070C0"/>
                </a:solidFill>
                <a:effectLst/>
                <a:uLnTx/>
                <a:uFillTx/>
                <a:latin typeface="+mj-lt"/>
                <a:ea typeface="+mn-ea"/>
                <a:cs typeface="+mn-cs"/>
              </a:rPr>
              <a:t>Philadelphia Credit Highlights</a:t>
            </a:r>
          </a:p>
        </p:txBody>
      </p:sp>
    </p:spTree>
    <p:extLst>
      <p:ext uri="{BB962C8B-B14F-4D97-AF65-F5344CB8AC3E}">
        <p14:creationId xmlns:p14="http://schemas.microsoft.com/office/powerpoint/2010/main" val="222465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0D1B36-1B62-D540-D4F4-5877B3A37982}"/>
              </a:ext>
            </a:extLst>
          </p:cNvPr>
          <p:cNvSpPr>
            <a:spLocks noGrp="1"/>
          </p:cNvSpPr>
          <p:nvPr>
            <p:ph type="title"/>
          </p:nvPr>
        </p:nvSpPr>
        <p:spPr>
          <a:xfrm>
            <a:off x="224286" y="123825"/>
            <a:ext cx="8767313" cy="347230"/>
          </a:xfrm>
        </p:spPr>
        <p:txBody>
          <a:bodyPr>
            <a:noAutofit/>
          </a:bodyPr>
          <a:lstStyle/>
          <a:p>
            <a:pPr rtl="0">
              <a:defRPr/>
            </a:pPr>
            <a:r>
              <a:rPr lang="en-US" sz="2400" b="1">
                <a:solidFill>
                  <a:srgbClr val="3081D0"/>
                </a:solidFill>
              </a:rPr>
              <a:t>The City is the Center of a Major Regional Economy</a:t>
            </a:r>
            <a:endParaRPr lang="en-US" sz="2400" b="1" baseline="30000">
              <a:solidFill>
                <a:srgbClr val="3081D0"/>
              </a:solidFill>
              <a:cs typeface="Arial"/>
            </a:endParaRPr>
          </a:p>
        </p:txBody>
      </p:sp>
      <p:sp>
        <p:nvSpPr>
          <p:cNvPr id="4" name="Text Placeholder 3">
            <a:extLst>
              <a:ext uri="{FF2B5EF4-FFF2-40B4-BE49-F238E27FC236}">
                <a16:creationId xmlns:a16="http://schemas.microsoft.com/office/drawing/2014/main" id="{B67AAF49-E825-42C3-D113-6BE5C9380BDB}"/>
              </a:ext>
            </a:extLst>
          </p:cNvPr>
          <p:cNvSpPr txBox="1">
            <a:spLocks/>
          </p:cNvSpPr>
          <p:nvPr/>
        </p:nvSpPr>
        <p:spPr>
          <a:xfrm>
            <a:off x="155295" y="1016763"/>
            <a:ext cx="3411194" cy="5071116"/>
          </a:xfrm>
          <a:prstGeom prst="rect">
            <a:avLst/>
          </a:prstGeom>
        </p:spPr>
        <p:txBody>
          <a:bodyPr lIns="91440" tIns="45720" rIns="91440" bIns="45720" anchor="t"/>
          <a:lstStyle>
            <a:lvl1pPr marL="176213" indent="-176213"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1pPr>
            <a:lvl2pPr marL="339725" indent="-165100" eaLnBrk="1" hangingPunct="1">
              <a:spcBef>
                <a:spcPts val="200"/>
              </a:spcBef>
              <a:buClr>
                <a:srgbClr val="141414"/>
              </a:buClr>
              <a:buSzPct val="130000"/>
              <a:buFont typeface="Wells Fargo Serif" panose="02040503040405020204" pitchFamily="18" charset="0"/>
              <a:buChar char="•"/>
              <a:defRPr sz="1200">
                <a:solidFill>
                  <a:srgbClr val="141414"/>
                </a:solidFill>
                <a:latin typeface="+mn-lt"/>
              </a:defRPr>
            </a:lvl2pPr>
            <a:lvl3pPr marL="514350"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3pPr>
            <a:lvl4pPr marL="687388" indent="-16986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4pPr>
            <a:lvl5pPr marL="854075" indent="-176213" eaLnBrk="1" hangingPunct="1">
              <a:spcBef>
                <a:spcPts val="200"/>
              </a:spcBef>
              <a:buClr>
                <a:srgbClr val="141414"/>
              </a:buClr>
              <a:buSzPct val="130000"/>
              <a:buFont typeface="Wells Fargo Serif" panose="02040503040405020204" pitchFamily="18" charset="0"/>
              <a:buChar char="•"/>
              <a:defRPr sz="1000">
                <a:solidFill>
                  <a:srgbClr val="141414"/>
                </a:solidFill>
                <a:latin typeface="+mn-lt"/>
              </a:defRPr>
            </a:lvl5pPr>
          </a:lstStyle>
          <a:p>
            <a:pPr marL="174625" marR="0" lvl="0" indent="-171450" algn="l" defTabSz="806867" rtl="0" eaLnBrk="1" fontAlgn="auto" latinLnBrk="0" hangingPunct="1">
              <a:lnSpc>
                <a:spcPct val="100000"/>
              </a:lnSpc>
              <a:spcBef>
                <a:spcPts val="200"/>
              </a:spcBef>
              <a:spcAft>
                <a:spcPts val="1200"/>
              </a:spcAft>
              <a:buClrTx/>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141414"/>
                </a:solidFill>
                <a:effectLst/>
                <a:uLnTx/>
                <a:uFillTx/>
                <a:latin typeface="Arial" panose="020B0604020202020204"/>
                <a:ea typeface="+mn-ea"/>
                <a:cs typeface="Calibri"/>
              </a:rPr>
              <a:t>The Philadelphia Metropolitan Statistical Area is the eleven-county area, representing an area of over 5,100 square miles with approximately 6.3 million residents</a:t>
            </a:r>
            <a:endParaRPr lang="en-US" dirty="0">
              <a:ea typeface="+mn-ea"/>
              <a:cs typeface="Calibri"/>
            </a:endParaRPr>
          </a:p>
          <a:p>
            <a:pPr marL="174625" marR="0" lvl="0" indent="-171450" algn="l" defTabSz="806867" rtl="0" eaLnBrk="1" fontAlgn="auto" latinLnBrk="0" hangingPunct="1">
              <a:lnSpc>
                <a:spcPct val="100000"/>
              </a:lnSpc>
              <a:spcBef>
                <a:spcPts val="200"/>
              </a:spcBef>
              <a:spcAft>
                <a:spcPts val="1200"/>
              </a:spcAft>
              <a:buClrTx/>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141414"/>
                </a:solidFill>
                <a:effectLst/>
                <a:uLnTx/>
                <a:uFillTx/>
                <a:latin typeface="Arial" panose="020B0604020202020204"/>
                <a:ea typeface="+mn-ea"/>
                <a:cs typeface="+mn-cs"/>
              </a:rPr>
              <a:t>Strategically located within a day’s drive of 50% of the U.S. population, Philadelphia offers direct access to key regional and international markets </a:t>
            </a:r>
            <a:endParaRPr lang="en-US" sz="1400" b="0" i="0" u="none" strike="noStrike" kern="0" cap="none" spc="0" normalizeH="0" baseline="0" noProof="0" dirty="0">
              <a:ln>
                <a:noFill/>
              </a:ln>
              <a:solidFill>
                <a:srgbClr val="141414"/>
              </a:solidFill>
              <a:effectLst/>
              <a:uLnTx/>
              <a:uFillTx/>
              <a:latin typeface="Arial" panose="020B0604020202020204"/>
              <a:cs typeface="Arial" panose="020B0604020202020204"/>
            </a:endParaRPr>
          </a:p>
          <a:p>
            <a:pPr marL="174625" marR="0" lvl="0" indent="-171450" algn="l" defTabSz="806867" rtl="0" eaLnBrk="1" fontAlgn="auto" latinLnBrk="0" hangingPunct="1">
              <a:lnSpc>
                <a:spcPct val="100000"/>
              </a:lnSpc>
              <a:spcBef>
                <a:spcPts val="200"/>
              </a:spcBef>
              <a:spcAft>
                <a:spcPts val="1200"/>
              </a:spcAft>
              <a:buClrTx/>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141414"/>
                </a:solidFill>
                <a:effectLst/>
                <a:uLnTx/>
                <a:uFillTx/>
                <a:latin typeface="Arial" panose="020B0604020202020204"/>
                <a:ea typeface="+mn-ea"/>
                <a:cs typeface="Calibri" panose="020F0502020204030204" pitchFamily="34" charset="0"/>
              </a:rPr>
              <a:t>Non-residents from all over the region work in Philadelphia</a:t>
            </a:r>
            <a:endParaRPr lang="en-US" sz="1400" b="0" i="0" u="none" strike="noStrike" kern="0" cap="none" spc="0" normalizeH="0" baseline="0" noProof="0" dirty="0">
              <a:ln>
                <a:noFill/>
              </a:ln>
              <a:solidFill>
                <a:srgbClr val="141414"/>
              </a:solidFill>
              <a:effectLst/>
              <a:uLnTx/>
              <a:uFillTx/>
              <a:latin typeface="Arial" panose="020B0604020202020204"/>
              <a:cs typeface="Calibri" panose="020F0502020204030204" pitchFamily="34" charset="0"/>
            </a:endParaRPr>
          </a:p>
          <a:p>
            <a:pPr marL="174625" marR="0" lvl="0" indent="-171450" algn="l" defTabSz="806867" rtl="0" eaLnBrk="1" fontAlgn="auto" latinLnBrk="0" hangingPunct="1">
              <a:lnSpc>
                <a:spcPct val="100000"/>
              </a:lnSpc>
              <a:spcBef>
                <a:spcPts val="200"/>
              </a:spcBef>
              <a:spcAft>
                <a:spcPts val="1200"/>
              </a:spcAft>
              <a:buClrTx/>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141414"/>
                </a:solidFill>
                <a:effectLst/>
                <a:uLnTx/>
                <a:uFillTx/>
                <a:latin typeface="Arial" panose="020B0604020202020204"/>
                <a:ea typeface="+mn-ea"/>
                <a:cs typeface="Calibri"/>
              </a:rPr>
              <a:t>Non-resident workers are subject to the City’s Wage </a:t>
            </a:r>
            <a:r>
              <a:rPr lang="en-US" sz="1400" kern="0" dirty="0">
                <a:latin typeface="Arial" panose="020B0604020202020204"/>
                <a:cs typeface="Calibri"/>
              </a:rPr>
              <a:t>Tax</a:t>
            </a:r>
            <a:endParaRPr lang="en-US" sz="1400" b="0" i="0" u="none" strike="noStrike" kern="0" cap="none" spc="0" normalizeH="0" baseline="30000" noProof="0" dirty="0">
              <a:ln>
                <a:noFill/>
              </a:ln>
              <a:solidFill>
                <a:srgbClr val="141414"/>
              </a:solidFill>
              <a:effectLst/>
              <a:uLnTx/>
              <a:uFillTx/>
              <a:latin typeface="Arial" panose="020B0604020202020204"/>
              <a:cs typeface="Calibri" panose="020F0502020204030204" pitchFamily="34" charset="0"/>
            </a:endParaRPr>
          </a:p>
          <a:p>
            <a:pPr marL="174625" marR="0" lvl="0" indent="-171450" algn="l" defTabSz="806867" rtl="0" eaLnBrk="1" fontAlgn="auto" latinLnBrk="0" hangingPunct="1">
              <a:lnSpc>
                <a:spcPct val="100000"/>
              </a:lnSpc>
              <a:spcBef>
                <a:spcPts val="200"/>
              </a:spcBef>
              <a:spcAft>
                <a:spcPts val="1200"/>
              </a:spcAft>
              <a:buClrTx/>
              <a:buSzPct val="100000"/>
              <a:buFont typeface="Wingdings" panose="05000000000000000000" pitchFamily="2" charset="2"/>
              <a:buChar char="§"/>
              <a:tabLst/>
              <a:defRPr/>
            </a:pPr>
            <a:r>
              <a:rPr kumimoji="0" lang="en-US" sz="1400" b="0" i="0" u="none" strike="noStrike" kern="0" cap="none" spc="0" normalizeH="0" baseline="0" noProof="0" dirty="0">
                <a:ln>
                  <a:noFill/>
                </a:ln>
                <a:solidFill>
                  <a:srgbClr val="141414"/>
                </a:solidFill>
                <a:effectLst/>
                <a:uLnTx/>
                <a:uFillTx/>
                <a:latin typeface="Arial" panose="020B0604020202020204"/>
                <a:ea typeface="+mn-ea"/>
                <a:cs typeface="Calibri"/>
              </a:rPr>
              <a:t>The non-resident portion of the Wage Tax comprised approximately 13.5% of all General Fund revenue in </a:t>
            </a:r>
            <a:r>
              <a:rPr lang="en-US" sz="1400" kern="0" dirty="0">
                <a:latin typeface="Arial" panose="020B0604020202020204"/>
                <a:cs typeface="Calibri"/>
              </a:rPr>
              <a:t>FY25</a:t>
            </a:r>
            <a:endParaRPr lang="en-US" sz="1400" b="0" i="0" u="none" strike="noStrike" kern="0" cap="none" spc="0" normalizeH="0" baseline="30000" noProof="0" dirty="0">
              <a:ln>
                <a:noFill/>
              </a:ln>
              <a:solidFill>
                <a:srgbClr val="141414"/>
              </a:solidFill>
              <a:effectLst/>
              <a:uLnTx/>
              <a:uFillTx/>
              <a:latin typeface="Arial" panose="020B0604020202020204"/>
              <a:cs typeface="Calibri" panose="020F0502020204030204" pitchFamily="34" charset="0"/>
            </a:endParaRPr>
          </a:p>
        </p:txBody>
      </p:sp>
      <p:pic>
        <p:nvPicPr>
          <p:cNvPr id="2" name="Picture 1">
            <a:extLst>
              <a:ext uri="{FF2B5EF4-FFF2-40B4-BE49-F238E27FC236}">
                <a16:creationId xmlns:a16="http://schemas.microsoft.com/office/drawing/2014/main" id="{8D7F0449-3871-B32C-1E1A-81414DA3BFB2}"/>
              </a:ext>
            </a:extLst>
          </p:cNvPr>
          <p:cNvPicPr>
            <a:picLocks noChangeAspect="1"/>
          </p:cNvPicPr>
          <p:nvPr/>
        </p:nvPicPr>
        <p:blipFill>
          <a:blip r:embed="rId2"/>
          <a:stretch>
            <a:fillRect/>
          </a:stretch>
        </p:blipFill>
        <p:spPr>
          <a:xfrm>
            <a:off x="3638780" y="1299848"/>
            <a:ext cx="5280334" cy="3875626"/>
          </a:xfrm>
          <a:prstGeom prst="rect">
            <a:avLst/>
          </a:prstGeom>
        </p:spPr>
      </p:pic>
    </p:spTree>
    <p:extLst>
      <p:ext uri="{BB962C8B-B14F-4D97-AF65-F5344CB8AC3E}">
        <p14:creationId xmlns:p14="http://schemas.microsoft.com/office/powerpoint/2010/main" val="283990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2" name="Title 1">
            <a:extLst>
              <a:ext uri="{FF2B5EF4-FFF2-40B4-BE49-F238E27FC236}">
                <a16:creationId xmlns:a16="http://schemas.microsoft.com/office/drawing/2014/main" id="{5A59D330-8678-7BF7-D8C3-D0D149BB2650}"/>
              </a:ext>
              <a:ext uri="{C183D7F6-B498-43B3-948B-1728B52AA6E4}">
                <adec:decorative xmlns:adec="http://schemas.microsoft.com/office/drawing/2017/decorative" val="0"/>
              </a:ext>
            </a:extLst>
          </p:cNvPr>
          <p:cNvSpPr txBox="1">
            <a:spLocks noGrp="1"/>
          </p:cNvSpPr>
          <p:nvPr>
            <p:ph type="title" idx="4294967295"/>
          </p:nvPr>
        </p:nvSpPr>
        <p:spPr>
          <a:xfrm>
            <a:off x="224286" y="123825"/>
            <a:ext cx="8767313" cy="34723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lvl1pPr algn="l" eaLnBrk="1" hangingPunct="1">
              <a:defRPr sz="1600">
                <a:solidFill>
                  <a:srgbClr val="403C3A"/>
                </a:solidFill>
                <a:latin typeface="+mj-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3081D0"/>
                </a:solidFill>
                <a:effectLst/>
                <a:uLnTx/>
                <a:uFillTx/>
                <a:latin typeface="Arial" panose="020B0604020202020204" pitchFamily="34" charset="0"/>
                <a:ea typeface="+mn-ea"/>
                <a:cs typeface="Arial" panose="020B0604020202020204" pitchFamily="34" charset="0"/>
              </a:rPr>
              <a:t>Growing Economy &amp; Strategic Location</a:t>
            </a:r>
            <a:endParaRPr kumimoji="0" lang="en-US" sz="2400" b="0" i="0" u="none" strike="noStrike" kern="0" cap="none" spc="0" normalizeH="0" baseline="0" noProof="0">
              <a:ln>
                <a:noFill/>
              </a:ln>
              <a:solidFill>
                <a:srgbClr val="403C3A"/>
              </a:solidFill>
              <a:effectLst/>
              <a:uLnTx/>
              <a:uFillTx/>
              <a:latin typeface="Arial" panose="020B0604020202020204" pitchFamily="34" charset="0"/>
              <a:ea typeface="+mn-ea"/>
              <a:cs typeface="Arial" panose="020B0604020202020204" pitchFamily="34" charset="0"/>
            </a:endParaRPr>
          </a:p>
        </p:txBody>
      </p:sp>
      <p:sp>
        <p:nvSpPr>
          <p:cNvPr id="307" name="Google Shape;307;p36"/>
          <p:cNvSpPr txBox="1"/>
          <p:nvPr/>
        </p:nvSpPr>
        <p:spPr>
          <a:xfrm>
            <a:off x="155100" y="854597"/>
            <a:ext cx="4005934" cy="599096"/>
          </a:xfrm>
          <a:prstGeom prst="rect">
            <a:avLst/>
          </a:prstGeom>
          <a:noFill/>
          <a:ln>
            <a:noFill/>
          </a:ln>
        </p:spPr>
        <p:txBody>
          <a:bodyPr spcFirstLastPara="1" wrap="square" lIns="91425" tIns="45700" rIns="91425" bIns="45700" anchor="t" anchorCtr="0">
            <a:noAutofit/>
          </a:bodyPr>
          <a:lstStyle/>
          <a:p>
            <a:pPr marL="171450" lvl="0" indent="-171450">
              <a:lnSpc>
                <a:spcPct val="110000"/>
              </a:lnSpc>
              <a:spcAft>
                <a:spcPts val="1200"/>
              </a:spcAft>
              <a:buFont typeface="Arial" panose="020B0604020202020204" pitchFamily="34" charset="0"/>
              <a:buChar char="•"/>
            </a:pPr>
            <a:r>
              <a:rPr lang="en-US" sz="1200" dirty="0">
                <a:solidFill>
                  <a:schemeClr val="tx1"/>
                </a:solidFill>
                <a:ea typeface="Open Sans" panose="020B0606030504020204" pitchFamily="34" charset="0"/>
                <a:cs typeface="Calibri" panose="020F0502020204030204" pitchFamily="34" charset="0"/>
                <a:sym typeface="Open Sans"/>
              </a:rPr>
              <a:t>Several Fortune 500 companies have a major presence in the city such as Comcast, Aramark, and Crown Holdings </a:t>
            </a:r>
          </a:p>
          <a:p>
            <a:pPr marL="171450" lvl="0" indent="-171450">
              <a:lnSpc>
                <a:spcPct val="110000"/>
              </a:lnSpc>
              <a:spcAft>
                <a:spcPts val="1200"/>
              </a:spcAft>
              <a:buFont typeface="Arial" panose="020B0604020202020204" pitchFamily="34" charset="0"/>
              <a:buChar char="•"/>
            </a:pPr>
            <a:r>
              <a:rPr lang="en-US" sz="1200" dirty="0">
                <a:ea typeface="Open Sans" panose="020B0606030504020204" pitchFamily="34" charset="0"/>
                <a:cs typeface="Calibri" panose="020F0502020204030204" pitchFamily="34" charset="0"/>
                <a:sym typeface="Open Sans"/>
              </a:rPr>
              <a:t>Hosting major events such as America’s 250</a:t>
            </a:r>
            <a:r>
              <a:rPr lang="en-US" sz="1200" baseline="30000" dirty="0">
                <a:ea typeface="Open Sans" panose="020B0606030504020204" pitchFamily="34" charset="0"/>
                <a:cs typeface="Calibri" panose="020F0502020204030204" pitchFamily="34" charset="0"/>
                <a:sym typeface="Open Sans"/>
              </a:rPr>
              <a:t>th</a:t>
            </a:r>
            <a:r>
              <a:rPr lang="en-US" sz="1200" dirty="0">
                <a:ea typeface="Open Sans" panose="020B0606030504020204" pitchFamily="34" charset="0"/>
                <a:cs typeface="Calibri" panose="020F0502020204030204" pitchFamily="34" charset="0"/>
                <a:sym typeface="Open Sans"/>
              </a:rPr>
              <a:t> birthday Semi Quincentennial, FIFA World Cup 2026 games, and the MLB Allstar Game </a:t>
            </a:r>
            <a:endParaRPr lang="en-US" sz="1200" strike="sngStrike" dirty="0">
              <a:solidFill>
                <a:schemeClr val="tx1"/>
              </a:solidFill>
              <a:highlight>
                <a:srgbClr val="FFFF00"/>
              </a:highlight>
              <a:ea typeface="Open Sans" panose="020B0606030504020204" pitchFamily="34" charset="0"/>
              <a:cs typeface="Calibri" panose="020F0502020204030204" pitchFamily="34" charset="0"/>
              <a:sym typeface="Open Sans"/>
            </a:endParaRPr>
          </a:p>
          <a:p>
            <a:pPr marL="171450" lvl="0" indent="-171450">
              <a:lnSpc>
                <a:spcPct val="110000"/>
              </a:lnSpc>
              <a:spcAft>
                <a:spcPts val="1200"/>
              </a:spcAft>
              <a:buFont typeface="Arial" panose="020B0604020202020204" pitchFamily="34" charset="0"/>
              <a:buChar char="•"/>
            </a:pPr>
            <a:r>
              <a:rPr lang="en-US" sz="1200" dirty="0">
                <a:solidFill>
                  <a:schemeClr val="tx1"/>
                </a:solidFill>
                <a:ea typeface="Open Sans" panose="020B0606030504020204" pitchFamily="34" charset="0"/>
                <a:cs typeface="Calibri" panose="020F0502020204030204" pitchFamily="34" charset="0"/>
                <a:sym typeface="Open Sans"/>
              </a:rPr>
              <a:t>Diverse, knowledge-based economy with virtually all classes of industrial and commercial business represented</a:t>
            </a:r>
          </a:p>
          <a:p>
            <a:pPr marL="171450" indent="-171450">
              <a:lnSpc>
                <a:spcPct val="110000"/>
              </a:lnSpc>
              <a:spcAft>
                <a:spcPts val="1200"/>
              </a:spcAft>
              <a:buFont typeface="Arial" panose="020B0604020202020204" pitchFamily="34" charset="0"/>
              <a:buChar char="•"/>
            </a:pPr>
            <a:r>
              <a:rPr lang="en-US" sz="1200" dirty="0">
                <a:ea typeface="Open Sans" panose="020B0606030504020204" pitchFamily="34" charset="0"/>
                <a:cs typeface="Calibri" panose="020F0502020204030204" pitchFamily="34" charset="0"/>
                <a:sym typeface="Open Sans"/>
              </a:rPr>
              <a:t>6 higher education institutions, more than 30 hospitals, 5 medical schools, 2 dental schools, and 2 pharmacy schools </a:t>
            </a:r>
          </a:p>
          <a:p>
            <a:pPr marL="171450" indent="-171450">
              <a:lnSpc>
                <a:spcPct val="110000"/>
              </a:lnSpc>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Nation’s largest concentration of healthcare resources within a 100-mile radius</a:t>
            </a:r>
            <a:endParaRPr lang="en-US" sz="1200" dirty="0">
              <a:solidFill>
                <a:schemeClr val="tx1"/>
              </a:solidFill>
              <a:ea typeface="Open Sans" panose="020B0606030504020204" pitchFamily="34" charset="0"/>
              <a:cs typeface="Calibri" panose="020F0502020204030204" pitchFamily="34" charset="0"/>
              <a:sym typeface="Open Sans"/>
            </a:endParaRPr>
          </a:p>
          <a:p>
            <a:pPr marL="171450" indent="-171450">
              <a:lnSpc>
                <a:spcPct val="110000"/>
              </a:lnSpc>
              <a:spcAft>
                <a:spcPts val="1200"/>
              </a:spcAft>
              <a:buFont typeface="Arial" panose="020B0604020202020204" pitchFamily="34" charset="0"/>
              <a:buChar char="•"/>
            </a:pPr>
            <a:endParaRPr lang="en-US" sz="1200" dirty="0">
              <a:solidFill>
                <a:schemeClr val="tx1"/>
              </a:solidFill>
              <a:ea typeface="Open Sans" panose="020B0606030504020204" pitchFamily="34" charset="0"/>
              <a:cs typeface="Calibri" panose="020F0502020204030204" pitchFamily="34" charset="0"/>
              <a:sym typeface="Open Sans"/>
            </a:endParaRPr>
          </a:p>
          <a:p>
            <a:pPr marL="171450" lvl="0" indent="-171450">
              <a:lnSpc>
                <a:spcPct val="110000"/>
              </a:lnSpc>
              <a:spcAft>
                <a:spcPts val="1200"/>
              </a:spcAft>
              <a:buFont typeface="Arial" panose="020B0604020202020204" pitchFamily="34" charset="0"/>
              <a:buChar char="•"/>
            </a:pPr>
            <a:endParaRPr lang="en-US" sz="1200" dirty="0">
              <a:solidFill>
                <a:schemeClr val="tx1"/>
              </a:solidFill>
              <a:ea typeface="Open Sans" panose="020B0606030504020204" pitchFamily="34" charset="0"/>
              <a:cs typeface="Calibri" panose="020F0502020204030204" pitchFamily="34" charset="0"/>
              <a:sym typeface="Open Sans"/>
            </a:endParaRPr>
          </a:p>
        </p:txBody>
      </p:sp>
      <p:sp>
        <p:nvSpPr>
          <p:cNvPr id="11" name="Google Shape;307;p36">
            <a:extLst>
              <a:ext uri="{FF2B5EF4-FFF2-40B4-BE49-F238E27FC236}">
                <a16:creationId xmlns:a16="http://schemas.microsoft.com/office/drawing/2014/main" id="{0EE6F977-D273-894D-8C99-48F6F533EC71}"/>
              </a:ext>
            </a:extLst>
          </p:cNvPr>
          <p:cNvSpPr txBox="1"/>
          <p:nvPr/>
        </p:nvSpPr>
        <p:spPr>
          <a:xfrm>
            <a:off x="4849735" y="2760539"/>
            <a:ext cx="3477050" cy="883832"/>
          </a:xfrm>
          <a:prstGeom prst="rect">
            <a:avLst/>
          </a:prstGeom>
          <a:noFill/>
          <a:ln>
            <a:noFill/>
          </a:ln>
        </p:spPr>
        <p:txBody>
          <a:bodyPr spcFirstLastPara="1" wrap="square" lIns="91425" tIns="45700" rIns="91425" bIns="45700" anchor="t" anchorCtr="0">
            <a:noAutofit/>
          </a:bodyPr>
          <a:lstStyle/>
          <a:p>
            <a:pPr marL="171450" indent="-171450">
              <a:lnSpc>
                <a:spcPct val="110000"/>
              </a:lnSpc>
              <a:spcAft>
                <a:spcPts val="1200"/>
              </a:spcAft>
              <a:buFont typeface="Arial" panose="020B0604020202020204" pitchFamily="34" charset="0"/>
              <a:buChar char="•"/>
            </a:pPr>
            <a:r>
              <a:rPr lang="en-US" sz="1200">
                <a:ea typeface="Open Sans" panose="020B0606030504020204" pitchFamily="34" charset="0"/>
                <a:cs typeface="Calibri" panose="020F0502020204030204" pitchFamily="34" charset="0"/>
              </a:rPr>
              <a:t>From 2015 to 2024, Philadelphia gained 101,800 private sector jobs, representing a growth of 17.5%</a:t>
            </a:r>
            <a:endParaRPr lang="en-US" sz="1200">
              <a:solidFill>
                <a:schemeClr val="tx1"/>
              </a:solidFill>
              <a:ea typeface="Open Sans" panose="020B0606030504020204" pitchFamily="34" charset="0"/>
              <a:cs typeface="Calibri" panose="020F0502020204030204" pitchFamily="34" charset="0"/>
            </a:endParaRPr>
          </a:p>
          <a:p>
            <a:pPr marL="171450" lvl="0" indent="-171450">
              <a:lnSpc>
                <a:spcPct val="110000"/>
              </a:lnSpc>
              <a:spcAft>
                <a:spcPts val="1200"/>
              </a:spcAft>
              <a:buFont typeface="Arial" panose="020B0604020202020204" pitchFamily="34" charset="0"/>
              <a:buChar char="•"/>
            </a:pPr>
            <a:r>
              <a:rPr lang="en-US" sz="1200">
                <a:solidFill>
                  <a:schemeClr val="tx1"/>
                </a:solidFill>
                <a:ea typeface="Open Sans" panose="020B0606030504020204" pitchFamily="34" charset="0"/>
                <a:cs typeface="Calibri" panose="020F0502020204030204" pitchFamily="34" charset="0"/>
              </a:rPr>
              <a:t>Philadelphia’s key wealth metrics continue to improve, with growth of median household income growing by 50.4% between 2015 and 2024, exceeding the nationwide average</a:t>
            </a:r>
            <a:endParaRPr lang="en-US" sz="1200">
              <a:solidFill>
                <a:schemeClr val="tx1"/>
              </a:solidFill>
              <a:ea typeface="Open Sans" panose="020B0606030504020204" pitchFamily="34" charset="0"/>
              <a:cs typeface="Calibri" panose="020F0502020204030204" pitchFamily="34" charset="0"/>
              <a:sym typeface="Open Sans"/>
            </a:endParaRPr>
          </a:p>
          <a:p>
            <a:pPr marL="171450" lvl="0" indent="-171450">
              <a:lnSpc>
                <a:spcPct val="110000"/>
              </a:lnSpc>
              <a:spcAft>
                <a:spcPts val="1200"/>
              </a:spcAft>
              <a:buFont typeface="Arial" panose="020B0604020202020204" pitchFamily="34" charset="0"/>
              <a:buChar char="•"/>
            </a:pPr>
            <a:r>
              <a:rPr lang="en-US" sz="1200">
                <a:solidFill>
                  <a:schemeClr val="tx1"/>
                </a:solidFill>
                <a:ea typeface="Open Sans" panose="020B0606030504020204" pitchFamily="34" charset="0"/>
                <a:cs typeface="Calibri" panose="020F0502020204030204" pitchFamily="34" charset="0"/>
                <a:sym typeface="Open Sans"/>
              </a:rPr>
              <a:t>Wage, Property, Business Income and Receipts, and Real Property Transfer taxes provide diversity to the City’s tax revenues</a:t>
            </a:r>
          </a:p>
          <a:p>
            <a:pPr marL="171450" indent="-171450">
              <a:lnSpc>
                <a:spcPct val="110000"/>
              </a:lnSpc>
              <a:spcAft>
                <a:spcPts val="1200"/>
              </a:spcAft>
              <a:buFont typeface="Arial" panose="020B0604020202020204" pitchFamily="34" charset="0"/>
              <a:buChar char="•"/>
            </a:pPr>
            <a:r>
              <a:rPr lang="en-US" sz="1200">
                <a:solidFill>
                  <a:srgbClr val="000000"/>
                </a:solidFill>
                <a:cs typeface="Calibri" panose="020F0502020204030204" pitchFamily="34" charset="0"/>
              </a:rPr>
              <a:t>Philadelphia is experiencing a revival of construction, with over $9.6bn in real estate investments made or expected to occur between 2025 and 2031.</a:t>
            </a:r>
          </a:p>
          <a:p>
            <a:pPr marL="171450" lvl="0" indent="-171450">
              <a:lnSpc>
                <a:spcPct val="110000"/>
              </a:lnSpc>
              <a:spcAft>
                <a:spcPts val="1200"/>
              </a:spcAft>
              <a:buFont typeface="Arial" panose="020B0604020202020204" pitchFamily="34" charset="0"/>
              <a:buChar char="•"/>
            </a:pPr>
            <a:endParaRPr lang="en-US" sz="1200">
              <a:solidFill>
                <a:schemeClr val="tx1"/>
              </a:solidFill>
              <a:ea typeface="Open Sans" panose="020B0606030504020204" pitchFamily="34" charset="0"/>
              <a:cs typeface="Calibri" panose="020F0502020204030204" pitchFamily="34" charset="0"/>
              <a:sym typeface="Open Sans"/>
            </a:endParaRPr>
          </a:p>
        </p:txBody>
      </p:sp>
      <p:grpSp>
        <p:nvGrpSpPr>
          <p:cNvPr id="3" name="Group 2" descr="Philadelphia statistics listed: &quot;6th largest city in US; 4th largest MSA - East Coast; 3rd lowest cost of living in NE&quot;.">
            <a:extLst>
              <a:ext uri="{FF2B5EF4-FFF2-40B4-BE49-F238E27FC236}">
                <a16:creationId xmlns:a16="http://schemas.microsoft.com/office/drawing/2014/main" id="{582805A8-0BA1-BFBC-CF09-8295A3A9B3DF}"/>
              </a:ext>
            </a:extLst>
          </p:cNvPr>
          <p:cNvGrpSpPr/>
          <p:nvPr/>
        </p:nvGrpSpPr>
        <p:grpSpPr>
          <a:xfrm>
            <a:off x="4814017" y="798754"/>
            <a:ext cx="3609353" cy="1869222"/>
            <a:chOff x="4563986" y="1176155"/>
            <a:chExt cx="3139441" cy="1675865"/>
          </a:xfrm>
        </p:grpSpPr>
        <p:sp>
          <p:nvSpPr>
            <p:cNvPr id="309" name="Google Shape;309;p36"/>
            <p:cNvSpPr/>
            <p:nvPr/>
          </p:nvSpPr>
          <p:spPr>
            <a:xfrm>
              <a:off x="4563986" y="1176155"/>
              <a:ext cx="2881311" cy="1592878"/>
            </a:xfrm>
            <a:prstGeom prst="roundRect">
              <a:avLst>
                <a:gd name="adj" fmla="val 13021"/>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pitchFamily="34" charset="0"/>
                <a:ea typeface="Open Sans" panose="020B0606030504020204" pitchFamily="34" charset="0"/>
                <a:cs typeface="Calibri" panose="020F0502020204030204" pitchFamily="34" charset="0"/>
                <a:sym typeface="Calibri"/>
              </a:endParaRPr>
            </a:p>
          </p:txBody>
        </p:sp>
        <p:sp>
          <p:nvSpPr>
            <p:cNvPr id="310" name="Google Shape;310;p36"/>
            <p:cNvSpPr/>
            <p:nvPr/>
          </p:nvSpPr>
          <p:spPr>
            <a:xfrm>
              <a:off x="4754123" y="1432677"/>
              <a:ext cx="2949304" cy="1419343"/>
            </a:xfrm>
            <a:prstGeom prst="rect">
              <a:avLst/>
            </a:prstGeom>
            <a:noFill/>
            <a:ln>
              <a:noFill/>
            </a:ln>
          </p:spPr>
          <p:txBody>
            <a:bodyPr spcFirstLastPara="1" wrap="square" lIns="91425" tIns="45700" rIns="91425" bIns="45700" anchor="t" anchorCtr="0">
              <a:noAutofit/>
            </a:bodyPr>
            <a:lstStyle/>
            <a:p>
              <a:pPr marR="0" lvl="0" rtl="0">
                <a:lnSpc>
                  <a:spcPct val="150000"/>
                </a:lnSpc>
                <a:spcBef>
                  <a:spcPts val="0"/>
                </a:spcBef>
                <a:spcAft>
                  <a:spcPts val="0"/>
                </a:spcAft>
                <a:buClr>
                  <a:schemeClr val="bg1"/>
                </a:buClr>
              </a:pPr>
              <a:r>
                <a:rPr lang="en-US" sz="16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6</a:t>
              </a:r>
              <a:r>
                <a:rPr lang="en-US" sz="1600" baseline="300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th</a:t>
              </a:r>
              <a:r>
                <a:rPr lang="en-US" sz="16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 largest city in US by population</a:t>
              </a:r>
            </a:p>
            <a:p>
              <a:pPr marR="0" lvl="0" rtl="0">
                <a:lnSpc>
                  <a:spcPct val="150000"/>
                </a:lnSpc>
                <a:spcBef>
                  <a:spcPts val="0"/>
                </a:spcBef>
                <a:spcAft>
                  <a:spcPts val="0"/>
                </a:spcAft>
                <a:buClr>
                  <a:schemeClr val="bg1"/>
                </a:buClr>
              </a:pPr>
              <a:r>
                <a:rPr lang="en-US" sz="16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4</a:t>
              </a:r>
              <a:r>
                <a:rPr lang="en-US" sz="1600" baseline="300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th</a:t>
              </a:r>
              <a:r>
                <a:rPr lang="en-US" sz="16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 largest MSA - East Coast</a:t>
              </a:r>
            </a:p>
            <a:p>
              <a:pPr lvl="0">
                <a:lnSpc>
                  <a:spcPct val="150000"/>
                </a:lnSpc>
                <a:buClr>
                  <a:schemeClr val="bg1"/>
                </a:buClr>
              </a:pPr>
              <a:r>
                <a:rPr lang="en-US" sz="16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3</a:t>
              </a:r>
              <a:r>
                <a:rPr lang="en-US" sz="1600" baseline="300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rd</a:t>
              </a:r>
              <a:r>
                <a:rPr lang="en-US" sz="1600">
                  <a:solidFill>
                    <a:schemeClr val="lt1"/>
                  </a:solidFill>
                  <a:latin typeface="Calibri" panose="020F0502020204030204" pitchFamily="34" charset="0"/>
                  <a:ea typeface="Open Sans" panose="020B0606030504020204" pitchFamily="34" charset="0"/>
                  <a:cs typeface="Calibri" panose="020F0502020204030204" pitchFamily="34" charset="0"/>
                  <a:sym typeface="Work Sans"/>
                </a:rPr>
                <a:t> lowest cost of living in NE</a:t>
              </a:r>
              <a:r>
                <a:rPr lang="en-US" sz="1600" baseline="30000">
                  <a:ea typeface="Open Sans Light" panose="020B0306030504020204" pitchFamily="34" charset="0"/>
                  <a:cs typeface="Open Sans Light" panose="020B0306030504020204" pitchFamily="34" charset="0"/>
                </a:rPr>
                <a:t> </a:t>
              </a:r>
              <a:r>
                <a:rPr lang="en-US" sz="1600" baseline="30000">
                  <a:solidFill>
                    <a:schemeClr val="bg1"/>
                  </a:solidFill>
                  <a:ea typeface="Open Sans Light" panose="020B0306030504020204" pitchFamily="34" charset="0"/>
                  <a:cs typeface="Open Sans Light" panose="020B0306030504020204" pitchFamily="34" charset="0"/>
                </a:rPr>
                <a:t>1</a:t>
              </a:r>
              <a:endParaRPr lang="en-US" sz="1600">
                <a:solidFill>
                  <a:schemeClr val="bg1"/>
                </a:solidFill>
                <a:latin typeface="Calibri" panose="020F0502020204030204" pitchFamily="34" charset="0"/>
                <a:ea typeface="Open Sans" panose="020B0606030504020204" pitchFamily="34" charset="0"/>
                <a:cs typeface="Calibri" panose="020F0502020204030204" pitchFamily="34" charset="0"/>
                <a:sym typeface="Work Sans"/>
              </a:endParaRPr>
            </a:p>
          </p:txBody>
        </p:sp>
      </p:grpSp>
      <p:pic>
        <p:nvPicPr>
          <p:cNvPr id="4" name="Picture 3" descr="Logo for &quot;Philadelphia 250&quot;.">
            <a:extLst>
              <a:ext uri="{FF2B5EF4-FFF2-40B4-BE49-F238E27FC236}">
                <a16:creationId xmlns:a16="http://schemas.microsoft.com/office/drawing/2014/main" id="{40464D26-F7E1-D9EC-C18C-017F487171C6}"/>
              </a:ext>
            </a:extLst>
          </p:cNvPr>
          <p:cNvPicPr>
            <a:picLocks noChangeAspect="1"/>
          </p:cNvPicPr>
          <p:nvPr/>
        </p:nvPicPr>
        <p:blipFill>
          <a:blip r:embed="rId4"/>
          <a:stretch>
            <a:fillRect/>
          </a:stretch>
        </p:blipFill>
        <p:spPr>
          <a:xfrm>
            <a:off x="909392" y="4440053"/>
            <a:ext cx="2481080" cy="1711854"/>
          </a:xfrm>
          <a:prstGeom prst="rect">
            <a:avLst/>
          </a:prstGeom>
        </p:spPr>
      </p:pic>
      <p:sp>
        <p:nvSpPr>
          <p:cNvPr id="7" name="Text Placeholder 6" descr="Type:FootnoteFooter;FootnoteCount:0;">
            <a:extLst>
              <a:ext uri="{FF2B5EF4-FFF2-40B4-BE49-F238E27FC236}">
                <a16:creationId xmlns:a16="http://schemas.microsoft.com/office/drawing/2014/main" id="{7493E6C9-1B23-7584-AB73-442F7097E2AC}"/>
              </a:ext>
            </a:extLst>
          </p:cNvPr>
          <p:cNvSpPr txBox="1">
            <a:spLocks/>
          </p:cNvSpPr>
          <p:nvPr/>
        </p:nvSpPr>
        <p:spPr>
          <a:xfrm>
            <a:off x="530352" y="6295769"/>
            <a:ext cx="8403564" cy="5170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700" baseline="30000" dirty="0">
                <a:ea typeface="Open Sans Light" panose="020B0306030504020204" pitchFamily="34" charset="0"/>
                <a:cs typeface="Open Sans Light" panose="020B0306030504020204" pitchFamily="34" charset="0"/>
              </a:rPr>
              <a:t>1</a:t>
            </a:r>
            <a:r>
              <a:rPr lang="en-US" sz="700" dirty="0">
                <a:ea typeface="Open Sans Light" panose="020B0306030504020204" pitchFamily="34" charset="0"/>
                <a:cs typeface="Open Sans Light" panose="020B0306030504020204" pitchFamily="34" charset="0"/>
              </a:rPr>
              <a:t> Only includes cities with populations over 250,000 in the northeast region which includes D.C. and Maryland</a:t>
            </a:r>
            <a:endParaRPr lang="en-US" sz="700" dirty="0">
              <a:cs typeface="Calibri" panose="020F0502020204030204" pitchFamily="34" charset="0"/>
            </a:endParaRPr>
          </a:p>
          <a:p>
            <a:pPr marL="0" indent="0">
              <a:lnSpc>
                <a:spcPct val="100000"/>
              </a:lnSpc>
              <a:spcBef>
                <a:spcPts val="0"/>
              </a:spcBef>
              <a:buFont typeface="Arial" panose="020B0604020202020204" pitchFamily="34" charset="0"/>
              <a:buNone/>
            </a:pPr>
            <a:r>
              <a:rPr lang="en-US" sz="700" dirty="0">
                <a:ea typeface="Open Sans Light" panose="020B0306030504020204" pitchFamily="34" charset="0"/>
                <a:cs typeface="Open Sans Light" panose="020B0306030504020204" pitchFamily="34" charset="0"/>
              </a:rPr>
              <a:t>Sources: U.S. Census Bureau, American Community Survey, Bureau of Labor Statistics, Center City District &amp; Central Philadelphia Development Corporation, Philadelphia Department of Planning and Development, and Numbeo.com 2025</a:t>
            </a:r>
          </a:p>
        </p:txBody>
      </p:sp>
      <p:sp>
        <p:nvSpPr>
          <p:cNvPr id="8" name="Slide Number Placeholder 1">
            <a:extLst>
              <a:ext uri="{FF2B5EF4-FFF2-40B4-BE49-F238E27FC236}">
                <a16:creationId xmlns:a16="http://schemas.microsoft.com/office/drawing/2014/main" id="{E173E80C-9D8C-9D94-CA71-C770FF3D421D}"/>
              </a:ext>
            </a:extLst>
          </p:cNvPr>
          <p:cNvSpPr txBox="1">
            <a:spLocks/>
          </p:cNvSpPr>
          <p:nvPr/>
        </p:nvSpPr>
        <p:spPr>
          <a:xfrm>
            <a:off x="8680113" y="6151907"/>
            <a:ext cx="548700" cy="524800"/>
          </a:xfrm>
          <a:prstGeom prst="rect">
            <a:avLst/>
          </a:prstGeom>
          <a:noFill/>
          <a:ln>
            <a:noFill/>
          </a:ln>
        </p:spPr>
        <p:txBody>
          <a:bodyPr spcFirstLastPara="1" wrap="square" lIns="91425" tIns="91425" rIns="91425" bIns="91425" anchor="ctr" anchorCtr="0">
            <a:noAutofit/>
          </a:bodyPr>
          <a:lstStyle>
            <a:defPPr>
              <a:defRPr lang="en-US"/>
            </a:defPPr>
            <a:lvl1pPr marL="0" marR="0" lvl="0"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1pPr>
            <a:lvl2pPr marL="0" marR="0" lvl="1"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2pPr>
            <a:lvl3pPr marL="0" marR="0" lvl="2"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3pPr>
            <a:lvl4pPr marL="0" marR="0" lvl="3"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4pPr>
            <a:lvl5pPr marL="0" marR="0" lvl="4"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5pPr>
            <a:lvl6pPr marL="0" marR="0" lvl="5"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6pPr>
            <a:lvl7pPr marL="0" marR="0" lvl="6"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7pPr>
            <a:lvl8pPr marL="0" marR="0" lvl="7"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8pPr>
            <a:lvl9pPr marL="0" marR="0" lvl="8" indent="0" algn="l" defTabSz="914400" rtl="0" eaLnBrk="1" latinLnBrk="0" hangingPunct="1">
              <a:lnSpc>
                <a:spcPct val="100000"/>
              </a:lnSpc>
              <a:spcBef>
                <a:spcPts val="0"/>
              </a:spcBef>
              <a:spcAft>
                <a:spcPts val="0"/>
              </a:spcAft>
              <a:buClr>
                <a:schemeClr val="lt1"/>
              </a:buClr>
              <a:buSzPts val="1400"/>
              <a:buFont typeface="Arial"/>
              <a:buNone/>
              <a:defRPr sz="1425" b="0" i="0" u="none" strike="noStrike" kern="1200" cap="none">
                <a:solidFill>
                  <a:schemeClr val="lt1"/>
                </a:solidFill>
                <a:latin typeface="Arial"/>
                <a:ea typeface="Arial"/>
                <a:cs typeface="Arial"/>
                <a:sym typeface="Arial"/>
              </a:defRPr>
            </a:lvl9pPr>
          </a:lstStyle>
          <a:p>
            <a:fld id="{00000000-1234-1234-1234-123412341234}" type="slidenum">
              <a:rPr lang="en" smtClean="0"/>
              <a:pPr/>
              <a:t>7</a:t>
            </a:fld>
            <a:endParaRPr lang="en"/>
          </a:p>
        </p:txBody>
      </p:sp>
    </p:spTree>
    <p:custDataLst>
      <p:tags r:id="rId1"/>
    </p:custDataLst>
    <p:extLst>
      <p:ext uri="{BB962C8B-B14F-4D97-AF65-F5344CB8AC3E}">
        <p14:creationId xmlns:p14="http://schemas.microsoft.com/office/powerpoint/2010/main" val="251865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7D0F97-53A9-3CEC-8B1F-CAEE7E33942C}"/>
              </a:ext>
            </a:extLst>
          </p:cNvPr>
          <p:cNvSpPr>
            <a:spLocks noGrp="1"/>
          </p:cNvSpPr>
          <p:nvPr>
            <p:ph type="title"/>
          </p:nvPr>
        </p:nvSpPr>
        <p:spPr>
          <a:xfrm>
            <a:off x="224286" y="123825"/>
            <a:ext cx="8767313" cy="347230"/>
          </a:xfrm>
        </p:spPr>
        <p:txBody>
          <a:bodyPr>
            <a:noAutofit/>
          </a:bodyPr>
          <a:lstStyle/>
          <a:p>
            <a:r>
              <a:rPr lang="en-US" sz="2400" b="1">
                <a:solidFill>
                  <a:srgbClr val="3081D0"/>
                </a:solidFill>
                <a:latin typeface="Arial" panose="020B0604020202020204" pitchFamily="34" charset="0"/>
                <a:cs typeface="Arial" panose="020B0604020202020204" pitchFamily="34" charset="0"/>
              </a:rPr>
              <a:t>City Growth and Resiliency</a:t>
            </a:r>
            <a:endParaRPr lang="en-US" sz="24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BD952F-61FF-5B9C-B253-F68F85FCDABE}"/>
              </a:ext>
            </a:extLst>
          </p:cNvPr>
          <p:cNvSpPr/>
          <p:nvPr/>
        </p:nvSpPr>
        <p:spPr>
          <a:xfrm>
            <a:off x="83387" y="828777"/>
            <a:ext cx="4305300" cy="289682"/>
          </a:xfrm>
          <a:prstGeom prst="rect">
            <a:avLst/>
          </a:prstGeom>
          <a:solidFill>
            <a:srgbClr val="3081D0"/>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ea typeface="+mn-ea"/>
                <a:cs typeface="Arial" panose="020B0604020202020204" pitchFamily="34" charset="0"/>
              </a:rPr>
              <a:t>Population</a:t>
            </a:r>
            <a:r>
              <a:rPr lang="en-US" sz="1050" b="1">
                <a:solidFill>
                  <a:srgbClr val="FFFFFF"/>
                </a:solidFill>
                <a:cs typeface="Arial" panose="020B0604020202020204" pitchFamily="34" charset="0"/>
              </a:rPr>
              <a:t>: City, MSA, Pennsylvania &amp; Nation (000s)</a:t>
            </a:r>
            <a:r>
              <a:rPr kumimoji="0" lang="en-US" sz="1050" b="1" i="0" u="none" strike="noStrike" kern="1200" cap="none" spc="0" normalizeH="0" baseline="30000" noProof="0">
                <a:ln>
                  <a:noFill/>
                </a:ln>
                <a:solidFill>
                  <a:srgbClr val="FFFFFF"/>
                </a:solidFill>
                <a:effectLst/>
                <a:uLnTx/>
                <a:uFillTx/>
                <a:ea typeface="+mn-ea"/>
                <a:cs typeface="Arial" panose="020B0604020202020204" pitchFamily="34" charset="0"/>
              </a:rPr>
              <a:t>1</a:t>
            </a:r>
          </a:p>
        </p:txBody>
      </p:sp>
      <p:graphicFrame>
        <p:nvGraphicFramePr>
          <p:cNvPr id="7" name="Table 6" descr="Table containing the population in thousands for Philadelphia, the Philadelphia region, Pennsylvania, and the United States for the years 2000, 2010, 2020, and 2024, as well as the percent change in population for each geography for the years 2000-2010 and 2010-2024, respectively.">
            <a:extLst>
              <a:ext uri="{FF2B5EF4-FFF2-40B4-BE49-F238E27FC236}">
                <a16:creationId xmlns:a16="http://schemas.microsoft.com/office/drawing/2014/main" id="{C761AE90-D99C-EEA4-E51B-DA697E6A072E}"/>
              </a:ext>
            </a:extLst>
          </p:cNvPr>
          <p:cNvGraphicFramePr>
            <a:graphicFrameLocks noGrp="1"/>
          </p:cNvGraphicFramePr>
          <p:nvPr>
            <p:extLst>
              <p:ext uri="{D42A27DB-BD31-4B8C-83A1-F6EECF244321}">
                <p14:modId xmlns:p14="http://schemas.microsoft.com/office/powerpoint/2010/main" val="629166289"/>
              </p:ext>
            </p:extLst>
          </p:nvPr>
        </p:nvGraphicFramePr>
        <p:xfrm>
          <a:off x="83387" y="973618"/>
          <a:ext cx="4305304" cy="1844268"/>
        </p:xfrm>
        <a:graphic>
          <a:graphicData uri="http://schemas.openxmlformats.org/drawingml/2006/table">
            <a:tbl>
              <a:tblPr/>
              <a:tblGrid>
                <a:gridCol w="901790">
                  <a:extLst>
                    <a:ext uri="{9D8B030D-6E8A-4147-A177-3AD203B41FA5}">
                      <a16:colId xmlns:a16="http://schemas.microsoft.com/office/drawing/2014/main" val="20000"/>
                    </a:ext>
                  </a:extLst>
                </a:gridCol>
                <a:gridCol w="597574">
                  <a:extLst>
                    <a:ext uri="{9D8B030D-6E8A-4147-A177-3AD203B41FA5}">
                      <a16:colId xmlns:a16="http://schemas.microsoft.com/office/drawing/2014/main" val="20001"/>
                    </a:ext>
                  </a:extLst>
                </a:gridCol>
                <a:gridCol w="510653">
                  <a:extLst>
                    <a:ext uri="{9D8B030D-6E8A-4147-A177-3AD203B41FA5}">
                      <a16:colId xmlns:a16="http://schemas.microsoft.com/office/drawing/2014/main" val="20002"/>
                    </a:ext>
                  </a:extLst>
                </a:gridCol>
                <a:gridCol w="510654">
                  <a:extLst>
                    <a:ext uri="{9D8B030D-6E8A-4147-A177-3AD203B41FA5}">
                      <a16:colId xmlns:a16="http://schemas.microsoft.com/office/drawing/2014/main" val="20003"/>
                    </a:ext>
                  </a:extLst>
                </a:gridCol>
                <a:gridCol w="478058">
                  <a:extLst>
                    <a:ext uri="{9D8B030D-6E8A-4147-A177-3AD203B41FA5}">
                      <a16:colId xmlns:a16="http://schemas.microsoft.com/office/drawing/2014/main" val="978649485"/>
                    </a:ext>
                  </a:extLst>
                </a:gridCol>
                <a:gridCol w="597574">
                  <a:extLst>
                    <a:ext uri="{9D8B030D-6E8A-4147-A177-3AD203B41FA5}">
                      <a16:colId xmlns:a16="http://schemas.microsoft.com/office/drawing/2014/main" val="20004"/>
                    </a:ext>
                  </a:extLst>
                </a:gridCol>
                <a:gridCol w="709001">
                  <a:extLst>
                    <a:ext uri="{9D8B030D-6E8A-4147-A177-3AD203B41FA5}">
                      <a16:colId xmlns:a16="http://schemas.microsoft.com/office/drawing/2014/main" val="20005"/>
                    </a:ext>
                  </a:extLst>
                </a:gridCol>
              </a:tblGrid>
              <a:tr h="431805">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 </a:t>
                      </a:r>
                    </a:p>
                  </a:txBody>
                  <a:tcPr marL="6303" marR="6303" marT="6303" marB="0" anchor="ctr">
                    <a:lnL>
                      <a:noFill/>
                    </a:lnL>
                    <a:lnR>
                      <a:noFill/>
                    </a:lnR>
                    <a:lnT>
                      <a:noFill/>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2000</a:t>
                      </a:r>
                    </a:p>
                  </a:txBody>
                  <a:tcPr marL="6303" marR="6303" marT="6303" marB="0" anchor="b">
                    <a:lnL>
                      <a:noFill/>
                    </a:lnL>
                    <a:lnR>
                      <a:noFill/>
                    </a:lnR>
                    <a:lnT>
                      <a:noFill/>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2010</a:t>
                      </a:r>
                    </a:p>
                  </a:txBody>
                  <a:tcPr marL="6303" marR="6303" marT="6303" marB="0" anchor="b">
                    <a:lnL>
                      <a:noFill/>
                    </a:lnL>
                    <a:lnR>
                      <a:noFill/>
                    </a:lnR>
                    <a:lnT>
                      <a:noFill/>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2020</a:t>
                      </a:r>
                    </a:p>
                  </a:txBody>
                  <a:tcPr marL="6303" marR="6303" marT="6303" marB="0" anchor="b">
                    <a:lnL>
                      <a:noFill/>
                    </a:lnL>
                    <a:lnR>
                      <a:noFill/>
                    </a:lnR>
                    <a:lnT>
                      <a:noFill/>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2024</a:t>
                      </a:r>
                      <a:endParaRPr lang="en-US" sz="700" b="1" i="0" u="none" strike="noStrike" baseline="30000">
                        <a:solidFill>
                          <a:srgbClr val="002D72"/>
                        </a:solidFill>
                        <a:effectLst/>
                        <a:latin typeface="Open Sans" panose="020B0604020202020204" charset="0"/>
                        <a:ea typeface="Open Sans" panose="020B0604020202020204" charset="0"/>
                        <a:cs typeface="Open Sans" panose="020B0604020202020204" charset="0"/>
                      </a:endParaRPr>
                    </a:p>
                  </a:txBody>
                  <a:tcPr marL="6303" marR="6303" marT="6303" marB="0" anchor="b">
                    <a:lnL>
                      <a:noFill/>
                    </a:lnL>
                    <a:lnR>
                      <a:noFill/>
                    </a:lnR>
                    <a:lnT>
                      <a:noFill/>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 Change</a:t>
                      </a:r>
                    </a:p>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2000-2010</a:t>
                      </a:r>
                    </a:p>
                  </a:txBody>
                  <a:tcPr marL="6303" marR="6303" marT="6303" marB="0" anchor="b">
                    <a:lnL>
                      <a:noFill/>
                    </a:lnL>
                    <a:lnR>
                      <a:noFill/>
                    </a:lnR>
                    <a:lnT>
                      <a:noFill/>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 Change</a:t>
                      </a:r>
                    </a:p>
                    <a:p>
                      <a:pPr algn="ctr"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2010-2024</a:t>
                      </a:r>
                    </a:p>
                  </a:txBody>
                  <a:tcPr marL="6303" marR="6303" marT="6303" marB="0" anchor="b">
                    <a:lnL>
                      <a:noFill/>
                    </a:lnL>
                    <a:lnR>
                      <a:noFill/>
                    </a:lnR>
                    <a:lnT>
                      <a:noFill/>
                    </a:lnT>
                    <a:lnB w="12700" cap="flat" cmpd="sng" algn="ctr">
                      <a:solidFill>
                        <a:srgbClr val="002D72"/>
                      </a:solidFill>
                      <a:prstDash val="solid"/>
                      <a:round/>
                      <a:headEnd type="none" w="med" len="med"/>
                      <a:tailEnd type="none" w="med" len="med"/>
                    </a:lnB>
                  </a:tcPr>
                </a:tc>
                <a:extLst>
                  <a:ext uri="{0D108BD9-81ED-4DB2-BD59-A6C34878D82A}">
                    <a16:rowId xmlns:a16="http://schemas.microsoft.com/office/drawing/2014/main" val="10000"/>
                  </a:ext>
                </a:extLst>
              </a:tr>
              <a:tr h="362891">
                <a:tc>
                  <a:txBody>
                    <a:bodyPr/>
                    <a:lstStyle/>
                    <a:p>
                      <a:pPr algn="l"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Philadelphia</a:t>
                      </a:r>
                    </a:p>
                  </a:txBody>
                  <a:tcPr marL="6303" marR="6303" marT="6303"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1,518</a:t>
                      </a:r>
                    </a:p>
                  </a:txBody>
                  <a:tcPr marL="6303" marR="6303" marT="6303"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1,505</a:t>
                      </a:r>
                    </a:p>
                  </a:txBody>
                  <a:tcPr marL="6303" marR="6303" marT="6303"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rtl="0" fontAlgn="b"/>
                      <a:r>
                        <a:rPr lang="en-US" sz="700" b="1" i="0" u="none" strike="noStrike">
                          <a:solidFill>
                            <a:srgbClr val="000000"/>
                          </a:solidFill>
                          <a:effectLst/>
                          <a:latin typeface="Open Sans" panose="020B0606030504020204" pitchFamily="34" charset="0"/>
                        </a:rPr>
                        <a:t>1,582</a:t>
                      </a:r>
                    </a:p>
                  </a:txBody>
                  <a:tcPr marL="7144" marR="7144" marT="7144"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mn-ea"/>
                          <a:cs typeface="+mn-cs"/>
                          <a:sym typeface="Arial"/>
                        </a:rPr>
                        <a:t>1,580</a:t>
                      </a:r>
                    </a:p>
                  </a:txBody>
                  <a:tcPr marL="6350" marR="6350" marT="6350"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-0.86%</a:t>
                      </a:r>
                    </a:p>
                  </a:txBody>
                  <a:tcPr marL="6350" marR="6350" marT="6350"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4.98%</a:t>
                      </a:r>
                    </a:p>
                  </a:txBody>
                  <a:tcPr marL="6350" marR="6350" marT="6350" marB="0" anchor="ctr">
                    <a:lnL>
                      <a:noFill/>
                    </a:lnL>
                    <a:lnR>
                      <a:noFill/>
                    </a:lnR>
                    <a:lnT w="12700" cap="flat" cmpd="sng" algn="ctr">
                      <a:solidFill>
                        <a:srgbClr val="002D7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362891">
                <a:tc>
                  <a:txBody>
                    <a:bodyPr/>
                    <a:lstStyle/>
                    <a:p>
                      <a:pPr marR="0" algn="l" rtl="0" fontAlgn="b">
                        <a:lnSpc>
                          <a:spcPct val="100000"/>
                        </a:lnSpc>
                        <a:spcBef>
                          <a:spcPts val="0"/>
                        </a:spcBef>
                        <a:spcAft>
                          <a:spcPts val="0"/>
                        </a:spcAft>
                        <a:buClr>
                          <a:srgbClr val="000000"/>
                        </a:buClr>
                        <a:buFont typeface="Arial"/>
                      </a:pPr>
                      <a:r>
                        <a:rPr lang="en-US" sz="700" b="1" i="0" u="none" strike="noStrike" cap="none">
                          <a:solidFill>
                            <a:srgbClr val="002D72"/>
                          </a:solidFill>
                          <a:effectLst/>
                          <a:latin typeface="Open Sans" panose="020B0604020202020204" charset="0"/>
                          <a:ea typeface="Open Sans" panose="020B0604020202020204" charset="0"/>
                          <a:cs typeface="Open Sans" panose="020B0604020202020204" charset="0"/>
                          <a:sym typeface="Arial"/>
                        </a:rPr>
                        <a:t>Region</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5,687</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5,912</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rtl="0" fontAlgn="b"/>
                      <a:r>
                        <a:rPr lang="en-US" sz="700" b="1" i="0" u="none" strike="noStrike">
                          <a:solidFill>
                            <a:srgbClr val="000000"/>
                          </a:solidFill>
                          <a:effectLst/>
                          <a:latin typeface="Open Sans" panose="020B0606030504020204" pitchFamily="34" charset="0"/>
                        </a:rPr>
                        <a:t>6,092</a:t>
                      </a:r>
                    </a:p>
                  </a:txBody>
                  <a:tcPr marL="7144" marR="7144" marT="7144"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mn-ea"/>
                          <a:cs typeface="+mn-cs"/>
                          <a:sym typeface="Arial"/>
                        </a:rPr>
                        <a:t>6,272</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3.96%</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6.09%</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323790">
                <a:tc>
                  <a:txBody>
                    <a:bodyPr/>
                    <a:lstStyle/>
                    <a:p>
                      <a:pPr algn="l"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Pennsylvania</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12,281</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12,613</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algn="ctr" rtl="0" fontAlgn="b"/>
                      <a:r>
                        <a:rPr lang="en-US" sz="700" b="1" i="0" u="none" strike="noStrike">
                          <a:solidFill>
                            <a:srgbClr val="000000"/>
                          </a:solidFill>
                          <a:effectLst/>
                          <a:latin typeface="Open Sans" panose="020B0606030504020204" pitchFamily="34" charset="0"/>
                        </a:rPr>
                        <a:t>12,795</a:t>
                      </a:r>
                    </a:p>
                  </a:txBody>
                  <a:tcPr marL="7144" marR="7144" marT="7144"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mn-ea"/>
                          <a:cs typeface="+mn-cs"/>
                          <a:sym typeface="Arial"/>
                        </a:rPr>
                        <a:t>13,019</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2.70%</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3.22%</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362891">
                <a:tc>
                  <a:txBody>
                    <a:bodyPr/>
                    <a:lstStyle/>
                    <a:p>
                      <a:pPr algn="l" fontAlgn="b"/>
                      <a:r>
                        <a:rPr lang="en-US" sz="700" b="1" i="0" u="none" strike="noStrike">
                          <a:solidFill>
                            <a:srgbClr val="002D72"/>
                          </a:solidFill>
                          <a:effectLst/>
                          <a:latin typeface="Open Sans" panose="020B0604020202020204" charset="0"/>
                          <a:ea typeface="Open Sans" panose="020B0604020202020204" charset="0"/>
                          <a:cs typeface="Open Sans" panose="020B0604020202020204" charset="0"/>
                        </a:rPr>
                        <a:t>United States</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281,422</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Open Sans" panose="020B0604020202020204" charset="0"/>
                          <a:ea typeface="Open Sans" panose="020B0604020202020204" charset="0"/>
                          <a:cs typeface="Open Sans" panose="020B0604020202020204" charset="0"/>
                        </a:rPr>
                        <a:t>303,965</a:t>
                      </a:r>
                    </a:p>
                  </a:txBody>
                  <a:tcPr marL="6303" marR="6303" marT="6303"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tc>
                  <a:txBody>
                    <a:bodyPr/>
                    <a:lstStyle/>
                    <a:p>
                      <a:pPr algn="ctr" rtl="0" fontAlgn="b"/>
                      <a:r>
                        <a:rPr lang="en-US" sz="700" b="1" i="0" u="none" strike="noStrike">
                          <a:solidFill>
                            <a:srgbClr val="000000"/>
                          </a:solidFill>
                          <a:effectLst/>
                          <a:latin typeface="Open Sans" panose="020B0606030504020204" pitchFamily="34" charset="0"/>
                        </a:rPr>
                        <a:t>326,569</a:t>
                      </a:r>
                    </a:p>
                  </a:txBody>
                  <a:tcPr marL="7144" marR="7144" marT="7144"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mn-ea"/>
                          <a:cs typeface="+mn-cs"/>
                          <a:sym typeface="Arial"/>
                        </a:rPr>
                        <a:t>334,922</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8.01%</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tc>
                  <a:txBody>
                    <a:bodyPr/>
                    <a:lstStyle/>
                    <a:p>
                      <a:pPr marR="0" algn="ctr" rtl="0" fontAlgn="b">
                        <a:lnSpc>
                          <a:spcPct val="100000"/>
                        </a:lnSpc>
                        <a:spcBef>
                          <a:spcPts val="0"/>
                        </a:spcBef>
                        <a:spcAft>
                          <a:spcPts val="0"/>
                        </a:spcAft>
                        <a:buNone/>
                      </a:pPr>
                      <a:r>
                        <a:rPr lang="en-US" sz="700" b="1" i="0" u="none" strike="noStrike" cap="none">
                          <a:solidFill>
                            <a:srgbClr val="000000"/>
                          </a:solidFill>
                          <a:effectLst/>
                          <a:latin typeface="Open Sans" panose="020B0606030504020204" pitchFamily="34" charset="0"/>
                          <a:ea typeface="Open Sans" panose="020B0606030504020204" pitchFamily="34" charset="0"/>
                          <a:cs typeface="Open Sans" panose="020B0606030504020204" pitchFamily="34" charset="0"/>
                          <a:sym typeface="Arial"/>
                        </a:rPr>
                        <a:t>10.18%</a:t>
                      </a:r>
                    </a:p>
                  </a:txBody>
                  <a:tcPr marL="6350" marR="6350" marT="6350" marB="0" anchor="ctr">
                    <a:lnL>
                      <a:noFill/>
                    </a:lnL>
                    <a:lnR>
                      <a:noFill/>
                    </a:lnR>
                    <a:lnT w="6350" cap="flat" cmpd="sng" algn="ctr">
                      <a:solidFill>
                        <a:schemeClr val="accent1">
                          <a:lumMod val="75000"/>
                        </a:schemeClr>
                      </a:solidFill>
                      <a:prstDash val="solid"/>
                      <a:round/>
                      <a:headEnd type="none" w="med" len="med"/>
                      <a:tailEnd type="none" w="med" len="med"/>
                    </a:lnT>
                    <a:lnB w="12700" cap="flat" cmpd="sng" algn="ctr">
                      <a:solidFill>
                        <a:srgbClr val="002D7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7">
            <a:extLst>
              <a:ext uri="{FF2B5EF4-FFF2-40B4-BE49-F238E27FC236}">
                <a16:creationId xmlns:a16="http://schemas.microsoft.com/office/drawing/2014/main" id="{E1C5174B-B396-E1CD-AC62-24CF1AB90264}"/>
              </a:ext>
            </a:extLst>
          </p:cNvPr>
          <p:cNvSpPr/>
          <p:nvPr/>
        </p:nvSpPr>
        <p:spPr>
          <a:xfrm>
            <a:off x="4634546" y="828777"/>
            <a:ext cx="4305296" cy="289682"/>
          </a:xfrm>
          <a:prstGeom prst="rect">
            <a:avLst/>
          </a:prstGeom>
          <a:solidFill>
            <a:srgbClr val="3081D0"/>
          </a:solidFill>
          <a:ln>
            <a:noFill/>
          </a:ln>
        </p:spPr>
        <p:style>
          <a:lnRef idx="0">
            <a:srgbClr val="787070"/>
          </a:lnRef>
          <a:fillRef idx="1">
            <a:schemeClr val="accent1"/>
          </a:fillRef>
          <a:effectRef idx="0">
            <a:schemeClr val="dk1"/>
          </a:effectRef>
          <a:fontRef idx="minor">
            <a:schemeClr val="lt1"/>
          </a:fontRef>
        </p:style>
        <p:txBody>
          <a:bodyPr rtlCol="0" anchor="ctr"/>
          <a:lstStyle/>
          <a:p>
            <a:pPr algn="ctr">
              <a:defRPr/>
            </a:pPr>
            <a:r>
              <a:rPr lang="en-US" sz="1050" b="1">
                <a:latin typeface="+mn-lt"/>
                <a:ea typeface="Open Sans" panose="020B0604020202020204" charset="0"/>
                <a:cs typeface="Open Sans" panose="020B0604020202020204" charset="0"/>
              </a:rPr>
              <a:t>Private Sector Job Growth, 2015-2024 (000s)</a:t>
            </a:r>
            <a:r>
              <a:rPr lang="en-US" sz="1050" b="1" baseline="30000">
                <a:latin typeface="+mn-lt"/>
                <a:ea typeface="Open Sans" panose="020B0604020202020204" charset="0"/>
                <a:cs typeface="Open Sans" panose="020B0604020202020204" charset="0"/>
              </a:rPr>
              <a:t>2</a:t>
            </a:r>
          </a:p>
        </p:txBody>
      </p:sp>
      <p:graphicFrame>
        <p:nvGraphicFramePr>
          <p:cNvPr id="10" name="Content Placeholder 1">
            <a:extLst>
              <a:ext uri="{FF2B5EF4-FFF2-40B4-BE49-F238E27FC236}">
                <a16:creationId xmlns:a16="http://schemas.microsoft.com/office/drawing/2014/main" id="{95419659-28EB-7106-ADCC-29864D850BCF}"/>
              </a:ext>
            </a:extLst>
          </p:cNvPr>
          <p:cNvGraphicFramePr>
            <a:graphicFrameLocks/>
          </p:cNvGraphicFramePr>
          <p:nvPr>
            <p:extLst>
              <p:ext uri="{D42A27DB-BD31-4B8C-83A1-F6EECF244321}">
                <p14:modId xmlns:p14="http://schemas.microsoft.com/office/powerpoint/2010/main" val="2146229504"/>
              </p:ext>
            </p:extLst>
          </p:nvPr>
        </p:nvGraphicFramePr>
        <p:xfrm>
          <a:off x="4642162" y="1098281"/>
          <a:ext cx="4297680" cy="411480"/>
        </p:xfrm>
        <a:graphic>
          <a:graphicData uri="http://schemas.openxmlformats.org/drawingml/2006/table">
            <a:tbl>
              <a:tblPr firstRow="1" bandRow="1">
                <a:tableStyleId>{2D5ABB26-0587-4C30-8999-92F81FD0307C}</a:tableStyleId>
              </a:tblPr>
              <a:tblGrid>
                <a:gridCol w="4297680">
                  <a:extLst>
                    <a:ext uri="{9D8B030D-6E8A-4147-A177-3AD203B41FA5}">
                      <a16:colId xmlns:a16="http://schemas.microsoft.com/office/drawing/2014/main" val="20000"/>
                    </a:ext>
                  </a:extLst>
                </a:gridCol>
              </a:tblGrid>
              <a:tr h="289193">
                <a:tc>
                  <a:txBody>
                    <a:bodyPr/>
                    <a:lstStyle/>
                    <a:p>
                      <a:pPr marL="171450" lvl="0" indent="-171450" algn="l">
                        <a:buFont typeface="Wingdings" panose="05000000000000000000" pitchFamily="2" charset="2"/>
                        <a:buChar char="§"/>
                      </a:pPr>
                      <a:r>
                        <a:rPr lang="en-US" sz="1050" b="0" i="0">
                          <a:solidFill>
                            <a:schemeClr val="tx1"/>
                          </a:solidFill>
                          <a:latin typeface="+mn-lt"/>
                        </a:rPr>
                        <a:t>Total employment in the City continues to grow, with private sector job growth of 17.5% since 2015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Chart 8" descr="Stacked column graph comparing the number in thousands of Philadelphia's non-farm payroll jobs in the larger private sector and the smaller government sector for the years 2015-2024. Illustrates government sector jobs are less numerous than the private sector but are on an upward trend.">
            <a:extLst>
              <a:ext uri="{FF2B5EF4-FFF2-40B4-BE49-F238E27FC236}">
                <a16:creationId xmlns:a16="http://schemas.microsoft.com/office/drawing/2014/main" id="{A16D83BF-C8AD-C5D1-0875-AAE772F5BB54}"/>
              </a:ext>
            </a:extLst>
          </p:cNvPr>
          <p:cNvGraphicFramePr>
            <a:graphicFrameLocks/>
          </p:cNvGraphicFramePr>
          <p:nvPr>
            <p:extLst>
              <p:ext uri="{D42A27DB-BD31-4B8C-83A1-F6EECF244321}">
                <p14:modId xmlns:p14="http://schemas.microsoft.com/office/powerpoint/2010/main" val="4131166773"/>
              </p:ext>
            </p:extLst>
          </p:nvPr>
        </p:nvGraphicFramePr>
        <p:xfrm>
          <a:off x="4588313" y="1509761"/>
          <a:ext cx="4397761" cy="130812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07D08325-9CC6-3591-8923-6BD62344B9AE}"/>
              </a:ext>
            </a:extLst>
          </p:cNvPr>
          <p:cNvSpPr/>
          <p:nvPr/>
        </p:nvSpPr>
        <p:spPr>
          <a:xfrm>
            <a:off x="100645" y="2896463"/>
            <a:ext cx="8839197" cy="289682"/>
          </a:xfrm>
          <a:prstGeom prst="rect">
            <a:avLst/>
          </a:prstGeom>
          <a:solidFill>
            <a:srgbClr val="3081D0"/>
          </a:solidFill>
          <a:ln>
            <a:noFill/>
          </a:ln>
        </p:spPr>
        <p:style>
          <a:lnRef idx="0">
            <a:srgbClr val="787070"/>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ea typeface="+mn-ea"/>
                <a:cs typeface="Arial" panose="020B0604020202020204" pitchFamily="34" charset="0"/>
              </a:rPr>
              <a:t>Median Household Income: 2015-2024 ($000s)</a:t>
            </a:r>
            <a:r>
              <a:rPr kumimoji="0" lang="en-US" sz="1050" b="1" i="0" u="none" strike="noStrike" kern="1200" cap="none" spc="0" normalizeH="0" baseline="30000" noProof="0">
                <a:ln>
                  <a:noFill/>
                </a:ln>
                <a:solidFill>
                  <a:srgbClr val="FFFFFF"/>
                </a:solidFill>
                <a:effectLst/>
                <a:uLnTx/>
                <a:uFillTx/>
                <a:ea typeface="+mn-ea"/>
                <a:cs typeface="Arial" panose="020B0604020202020204" pitchFamily="34" charset="0"/>
              </a:rPr>
              <a:t>3</a:t>
            </a:r>
          </a:p>
        </p:txBody>
      </p:sp>
      <p:graphicFrame>
        <p:nvGraphicFramePr>
          <p:cNvPr id="12" name="Content Placeholder 1">
            <a:extLst>
              <a:ext uri="{FF2B5EF4-FFF2-40B4-BE49-F238E27FC236}">
                <a16:creationId xmlns:a16="http://schemas.microsoft.com/office/drawing/2014/main" id="{12017ABF-6A0E-D8F2-DBCB-F6D91054465F}"/>
              </a:ext>
            </a:extLst>
          </p:cNvPr>
          <p:cNvGraphicFramePr>
            <a:graphicFrameLocks/>
          </p:cNvGraphicFramePr>
          <p:nvPr/>
        </p:nvGraphicFramePr>
        <p:xfrm>
          <a:off x="100645" y="3197189"/>
          <a:ext cx="8839200" cy="622300"/>
        </p:xfrm>
        <a:graphic>
          <a:graphicData uri="http://schemas.openxmlformats.org/drawingml/2006/table">
            <a:tbl>
              <a:tblPr firstRow="1" bandRow="1">
                <a:tableStyleId>{2D5ABB26-0587-4C30-8999-92F81FD0307C}</a:tableStyleId>
              </a:tblPr>
              <a:tblGrid>
                <a:gridCol w="8839200">
                  <a:extLst>
                    <a:ext uri="{9D8B030D-6E8A-4147-A177-3AD203B41FA5}">
                      <a16:colId xmlns:a16="http://schemas.microsoft.com/office/drawing/2014/main" val="20000"/>
                    </a:ext>
                  </a:extLst>
                </a:gridCol>
              </a:tblGrid>
              <a:tr h="289193">
                <a:tc>
                  <a:txBody>
                    <a:bodyPr/>
                    <a:lstStyle/>
                    <a:p>
                      <a:pPr marL="189110" indent="-189110">
                        <a:spcBef>
                          <a:spcPts val="150"/>
                        </a:spcBef>
                        <a:spcAft>
                          <a:spcPts val="150"/>
                        </a:spcAft>
                        <a:buClr>
                          <a:srgbClr val="2D4B6F"/>
                        </a:buClr>
                        <a:buFont typeface="Arial" panose="020B0604020202020204" pitchFamily="34" charset="0"/>
                        <a:buChar char="•"/>
                      </a:pPr>
                      <a:r>
                        <a:rPr lang="en-US" sz="1050">
                          <a:solidFill>
                            <a:schemeClr val="tx1"/>
                          </a:solidFill>
                          <a:latin typeface="Arial" panose="020B0604020202020204" pitchFamily="34" charset="0"/>
                          <a:ea typeface="Open Sans Light" panose="020B0604020202020204" charset="0"/>
                          <a:cs typeface="Arial" panose="020B0604020202020204" pitchFamily="34" charset="0"/>
                        </a:rPr>
                        <a:t>Between 2015 and 2024, Philadelphia’s median household income rose 63.2%, exceeding the national growth rate of 50.0%</a:t>
                      </a:r>
                    </a:p>
                    <a:p>
                      <a:pPr marL="189110" indent="-189110">
                        <a:spcBef>
                          <a:spcPts val="150"/>
                        </a:spcBef>
                        <a:spcAft>
                          <a:spcPts val="150"/>
                        </a:spcAft>
                        <a:buClr>
                          <a:srgbClr val="2D4B6F"/>
                        </a:buClr>
                        <a:buFont typeface="Arial" panose="020B0604020202020204" pitchFamily="34" charset="0"/>
                        <a:buChar char="•"/>
                      </a:pPr>
                      <a:r>
                        <a:rPr lang="en-US" sz="1050">
                          <a:solidFill>
                            <a:schemeClr val="tx1"/>
                          </a:solidFill>
                          <a:latin typeface="Arial" panose="020B0604020202020204" pitchFamily="34" charset="0"/>
                          <a:ea typeface="Open Sans Light" panose="020B0604020202020204" charset="0"/>
                          <a:cs typeface="Arial" panose="020B0604020202020204" pitchFamily="34" charset="0"/>
                        </a:rPr>
                        <a:t>Median household income as percentage of national median household income has grown to approximately 77% in 2024, up from approximately 70% in 2015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3" name="Chart 12" descr="Clustered bar graph comparing the median household income for Philadelphia and the United States in thousands of US dollars from the years 2015 to 2024. The graph contains a rising trend line showing Philadelphia's median household income as a percentage of national median household income. ">
            <a:extLst>
              <a:ext uri="{FF2B5EF4-FFF2-40B4-BE49-F238E27FC236}">
                <a16:creationId xmlns:a16="http://schemas.microsoft.com/office/drawing/2014/main" id="{53888DC5-1141-426C-0B67-01BAA34F1202}"/>
              </a:ext>
            </a:extLst>
          </p:cNvPr>
          <p:cNvGraphicFramePr>
            <a:graphicFrameLocks/>
          </p:cNvGraphicFramePr>
          <p:nvPr>
            <p:extLst>
              <p:ext uri="{D42A27DB-BD31-4B8C-83A1-F6EECF244321}">
                <p14:modId xmlns:p14="http://schemas.microsoft.com/office/powerpoint/2010/main" val="2966802332"/>
              </p:ext>
            </p:extLst>
          </p:nvPr>
        </p:nvGraphicFramePr>
        <p:xfrm>
          <a:off x="154486" y="3819489"/>
          <a:ext cx="8831588" cy="21463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D4C8883-12CC-EF11-9802-7E6BD934E1A1}"/>
              </a:ext>
            </a:extLst>
          </p:cNvPr>
          <p:cNvSpPr txBox="1"/>
          <p:nvPr/>
        </p:nvSpPr>
        <p:spPr>
          <a:xfrm>
            <a:off x="0" y="5883449"/>
            <a:ext cx="8991600" cy="502702"/>
          </a:xfrm>
          <a:prstGeom prst="rect">
            <a:avLst/>
          </a:prstGeom>
          <a:noFill/>
        </p:spPr>
        <p:txBody>
          <a:bodyPr wrap="square" rtlCol="0">
            <a:spAutoFit/>
          </a:bodyPr>
          <a:lstStyle/>
          <a:p>
            <a:pPr marL="228600" indent="-228600">
              <a:lnSpc>
                <a:spcPts val="800"/>
              </a:lnSpc>
              <a:spcBef>
                <a:spcPct val="0"/>
              </a:spcBef>
              <a:buFont typeface="+mj-lt"/>
              <a:buAutoNum type="arabicPeriod"/>
              <a:defRPr/>
            </a:pPr>
            <a:r>
              <a:rPr lang="en-US" altLang="en-US" sz="700" dirty="0">
                <a:latin typeface="+mn-lt"/>
                <a:cs typeface="Arial" charset="0"/>
              </a:rPr>
              <a:t>U.S. Census Bureau. "ACS Demographic and Housing Estimates." American Community Survey, ACS 5-Year Estimates</a:t>
            </a:r>
          </a:p>
          <a:p>
            <a:pPr marL="228600" indent="-228600">
              <a:lnSpc>
                <a:spcPts val="800"/>
              </a:lnSpc>
              <a:spcBef>
                <a:spcPct val="0"/>
              </a:spcBef>
              <a:buFont typeface="+mj-lt"/>
              <a:buAutoNum type="arabicPeriod"/>
              <a:defRPr/>
            </a:pPr>
            <a:r>
              <a:rPr lang="en-US" altLang="en-US" sz="700" dirty="0">
                <a:cs typeface="Arial" charset="0"/>
              </a:rPr>
              <a:t>Bureau of Labor Statistics, 2024 (annual average totals may not sum due to rounding)</a:t>
            </a:r>
          </a:p>
          <a:p>
            <a:pPr marL="228600" indent="-228600">
              <a:lnSpc>
                <a:spcPts val="800"/>
              </a:lnSpc>
              <a:spcBef>
                <a:spcPct val="0"/>
              </a:spcBef>
              <a:buFont typeface="+mj-lt"/>
              <a:buAutoNum type="arabicPeriod"/>
              <a:defRPr/>
            </a:pPr>
            <a:r>
              <a:rPr lang="en-US" altLang="en-US" sz="700" dirty="0"/>
              <a:t>U.S. Census Bureau, “Income in the Past 12 Months”, American Community Survey, </a:t>
            </a:r>
            <a:r>
              <a:rPr lang="en-US" altLang="en-US" sz="700" dirty="0">
                <a:cs typeface="Arial" charset="0"/>
              </a:rPr>
              <a:t>ACS 5-Year Estimates </a:t>
            </a:r>
            <a:r>
              <a:rPr lang="en-US" altLang="en-US" sz="700" dirty="0"/>
              <a:t>(includes</a:t>
            </a:r>
            <a:r>
              <a:rPr lang="fr-FR" altLang="en-US" sz="700" dirty="0"/>
              <a:t> </a:t>
            </a:r>
            <a:r>
              <a:rPr lang="fr-FR" altLang="en-US" sz="700" dirty="0" err="1"/>
              <a:t>unrelated</a:t>
            </a:r>
            <a:r>
              <a:rPr lang="fr-FR" altLang="en-US" sz="700" dirty="0"/>
              <a:t> people living </a:t>
            </a:r>
            <a:r>
              <a:rPr lang="fr-FR" altLang="en-US" sz="700" dirty="0" err="1"/>
              <a:t>together</a:t>
            </a:r>
            <a:r>
              <a:rPr lang="fr-FR" altLang="en-US" sz="700" dirty="0"/>
              <a:t>)</a:t>
            </a:r>
          </a:p>
          <a:p>
            <a:pPr marL="228600" indent="-228600">
              <a:lnSpc>
                <a:spcPts val="800"/>
              </a:lnSpc>
              <a:spcBef>
                <a:spcPct val="0"/>
              </a:spcBef>
              <a:buFont typeface="+mj-lt"/>
              <a:buAutoNum type="arabicPeriod"/>
              <a:defRPr/>
            </a:pPr>
            <a:endParaRPr lang="en-US" altLang="en-US" sz="700" dirty="0">
              <a:highlight>
                <a:srgbClr val="FFFF00"/>
              </a:highlight>
              <a:cs typeface="Arial" charset="0"/>
            </a:endParaRPr>
          </a:p>
        </p:txBody>
      </p:sp>
    </p:spTree>
    <p:extLst>
      <p:ext uri="{BB962C8B-B14F-4D97-AF65-F5344CB8AC3E}">
        <p14:creationId xmlns:p14="http://schemas.microsoft.com/office/powerpoint/2010/main" val="182510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ACE2A-085D-2710-62CF-83906EB77CB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9CCA49-2EA4-F016-23C8-0148D341360B}"/>
              </a:ext>
              <a:ext uri="{C183D7F6-B498-43B3-948B-1728B52AA6E4}">
                <adec:decorative xmlns:adec="http://schemas.microsoft.com/office/drawing/2017/decorative" val="1"/>
              </a:ext>
            </a:extLst>
          </p:cNvPr>
          <p:cNvSpPr/>
          <p:nvPr/>
        </p:nvSpPr>
        <p:spPr>
          <a:xfrm>
            <a:off x="1472267" y="1608691"/>
            <a:ext cx="6199465" cy="32569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a:latin typeface="Arial Regular" charset="0"/>
              <a:ea typeface="Arial Regular" charset="0"/>
              <a:cs typeface="Arial Regular" charset="0"/>
            </a:endParaRPr>
          </a:p>
        </p:txBody>
      </p:sp>
      <p:sp>
        <p:nvSpPr>
          <p:cNvPr id="5" name="Title 6">
            <a:extLst>
              <a:ext uri="{FF2B5EF4-FFF2-40B4-BE49-F238E27FC236}">
                <a16:creationId xmlns:a16="http://schemas.microsoft.com/office/drawing/2014/main" id="{893B24D1-3FB7-851F-C17E-412C98FD7284}"/>
              </a:ext>
            </a:extLst>
          </p:cNvPr>
          <p:cNvSpPr txBox="1">
            <a:spLocks noGrp="1"/>
          </p:cNvSpPr>
          <p:nvPr>
            <p:ph type="title" idx="4294967295"/>
          </p:nvPr>
        </p:nvSpPr>
        <p:spPr>
          <a:xfrm>
            <a:off x="1367405" y="2781038"/>
            <a:ext cx="6409190"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400" b="1" i="0" kern="1200">
                <a:solidFill>
                  <a:schemeClr val="accent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srgbClr val="3081D0"/>
                </a:solidFill>
                <a:effectLst/>
                <a:uLnTx/>
                <a:uFillTx/>
                <a:latin typeface="Arial" panose="020B0604020202020204" pitchFamily="34" charset="0"/>
                <a:ea typeface="Arial" charset="0"/>
                <a:cs typeface="Arial" panose="020B0604020202020204" pitchFamily="34" charset="0"/>
              </a:rPr>
              <a:t>Financial Management and Budget Updates</a:t>
            </a:r>
            <a:endParaRPr kumimoji="0" lang="en-US" sz="4000" b="1" i="0" u="none" strike="noStrike" kern="1200" cap="none" spc="0" normalizeH="0" baseline="0" noProof="0">
              <a:ln>
                <a:noFill/>
              </a:ln>
              <a:solidFill>
                <a:srgbClr val="3E6BB3"/>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073161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Small Group Layouts">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vert="vert" rtlCol="0" anchor="ctr"/>
      <a:lstStyle>
        <a:defPPr algn="ctr">
          <a:defRPr sz="1000" dirty="0">
            <a:latin typeface="Arial Regular" charset="0"/>
            <a:ea typeface="Arial Regular" charset="0"/>
            <a:cs typeface="Arial Regular"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ea typeface="Soleil" charset="0"/>
            <a:cs typeface="Soleil" charset="0"/>
          </a:defRPr>
        </a:defPPr>
      </a:lstStyle>
    </a:txDef>
  </a:objectDefaults>
  <a:extraClrSchemeLst/>
  <a:extLst>
    <a:ext uri="{05A4C25C-085E-4340-85A3-A5531E510DB2}">
      <thm15:themeFamily xmlns:thm15="http://schemas.microsoft.com/office/thememl/2012/main" name="Presentation1" id="{CD33AFDA-1A49-4E48-A1AC-AF55CD1BD1E8}" vid="{D8213F52-A10F-4FA2-8769-B242D4F8075C}"/>
    </a:ext>
  </a:extLst>
</a:theme>
</file>

<file path=ppt/theme/theme2.xml><?xml version="1.0" encoding="utf-8"?>
<a:theme xmlns:a="http://schemas.openxmlformats.org/drawingml/2006/main" name="CIB Pitchbook Refresh">
  <a:themeElements>
    <a:clrScheme name="2020 Pitchbook Refresh_CIB">
      <a:dk1>
        <a:srgbClr val="141414"/>
      </a:dk1>
      <a:lt1>
        <a:sysClr val="window" lastClr="FFFFFF"/>
      </a:lt1>
      <a:dk2>
        <a:srgbClr val="D71E28"/>
      </a:dk2>
      <a:lt2>
        <a:srgbClr val="FFCD41"/>
      </a:lt2>
      <a:accent1>
        <a:srgbClr val="352B6B"/>
      </a:accent1>
      <a:accent2>
        <a:srgbClr val="B42D19"/>
      </a:accent2>
      <a:accent3>
        <a:srgbClr val="5A469B"/>
      </a:accent3>
      <a:accent4>
        <a:srgbClr val="6B6867"/>
      </a:accent4>
      <a:accent5>
        <a:srgbClr val="9A89D9"/>
      </a:accent5>
      <a:accent6>
        <a:srgbClr val="BAB9B8"/>
      </a:accent6>
      <a:hlink>
        <a:srgbClr val="5A469B"/>
      </a:hlink>
      <a:folHlink>
        <a:srgbClr val="5A46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aphite">
      <a:srgbClr val="403C3A"/>
    </a:custClr>
    <a:custClr name="Beige">
      <a:srgbClr val="EBEBEB"/>
    </a:custClr>
    <a:custClr name="Green">
      <a:srgbClr val="178757"/>
    </a:custClr>
  </a:custClrLst>
  <a:extLst>
    <a:ext uri="{05A4C25C-085E-4340-85A3-A5531E510DB2}">
      <thm15:themeFamily xmlns:thm15="http://schemas.microsoft.com/office/thememl/2012/main" name="CIB Pitchbook Refresh" id="{EB07974A-97EB-40DD-990A-C889D1F8385A}" vid="{442DEBEC-D3CF-4E60-919A-D5572ECD44A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33</TotalTime>
  <Words>4528</Words>
  <Application>Microsoft Office PowerPoint</Application>
  <PresentationFormat>On-screen Show (4:3)</PresentationFormat>
  <Paragraphs>654</Paragraphs>
  <Slides>28</Slides>
  <Notes>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28</vt:i4>
      </vt:variant>
    </vt:vector>
  </HeadingPairs>
  <TitlesOfParts>
    <vt:vector size="47" baseType="lpstr">
      <vt:lpstr>Aptos Narrow</vt:lpstr>
      <vt:lpstr>Arial</vt:lpstr>
      <vt:lpstr>Arial (body)</vt:lpstr>
      <vt:lpstr>Arial Regular</vt:lpstr>
      <vt:lpstr>Calibri</vt:lpstr>
      <vt:lpstr>Georgia</vt:lpstr>
      <vt:lpstr>Montserrat</vt:lpstr>
      <vt:lpstr>Open Sans</vt:lpstr>
      <vt:lpstr>Open Sans Light</vt:lpstr>
      <vt:lpstr>Palatino Linotype</vt:lpstr>
      <vt:lpstr>Soleil</vt:lpstr>
      <vt:lpstr>Wells Fargo Sans Condensed</vt:lpstr>
      <vt:lpstr>Wells Fargo Serif</vt:lpstr>
      <vt:lpstr>Wells Fargo Serif Display</vt:lpstr>
      <vt:lpstr>Wells Fargo Serif SemiBold</vt:lpstr>
      <vt:lpstr>Wingdings</vt:lpstr>
      <vt:lpstr>Wingdings 2</vt:lpstr>
      <vt:lpstr>Small Group Layouts</vt:lpstr>
      <vt:lpstr>CIB Pitchbook Refresh</vt:lpstr>
      <vt:lpstr>The City of Philadelphia 2026 Investors Conference General Obligation and Other Tax Backed Credits   May 13, 2026 </vt:lpstr>
      <vt:lpstr>Disclaimer</vt:lpstr>
      <vt:lpstr>Presenters:  Rob Dubow Director of Finance  Sabrina Maynard Budget Director  Jackie Dunn City Treasurer </vt:lpstr>
      <vt:lpstr>The Parker Administration</vt:lpstr>
      <vt:lpstr>Philadelphia Credit Highlights</vt:lpstr>
      <vt:lpstr>The City is the Center of a Major Regional Economy</vt:lpstr>
      <vt:lpstr>Growing Economy &amp; Strategic Location</vt:lpstr>
      <vt:lpstr>City Growth and Resiliency</vt:lpstr>
      <vt:lpstr>Financial Management and Budget Updates</vt:lpstr>
      <vt:lpstr>Consistent and Conservative Financial Management</vt:lpstr>
      <vt:lpstr>FY 25 Audited General Fund Balance: $1.179B</vt:lpstr>
      <vt:lpstr>FY 26 – Estimated General Fund Balance </vt:lpstr>
      <vt:lpstr>General Fund Revenues – FY25 Actual, FY26 Estimate, FY27 Proposed</vt:lpstr>
      <vt:lpstr>Key Tax Revenue Trends</vt:lpstr>
      <vt:lpstr>Key Tax Revenue Trends (000s)</vt:lpstr>
      <vt:lpstr>City of Philadelphia</vt:lpstr>
      <vt:lpstr>School District of Philadelphia</vt:lpstr>
      <vt:lpstr>General Fund Expenditures – FY25 Actual, FY26 Estimate, FY27 Proposed</vt:lpstr>
      <vt:lpstr>The City’s Commitment to Building Reserves</vt:lpstr>
      <vt:lpstr>Historical General Fund Balances &amp; Reserves Consistently Meet City Targets</vt:lpstr>
      <vt:lpstr>Update on Current Matters</vt:lpstr>
      <vt:lpstr>Status of Labor Agreements</vt:lpstr>
      <vt:lpstr>Continued Pension Funding Progress</vt:lpstr>
      <vt:lpstr>Maintaining a Conservative Debt Profile</vt:lpstr>
      <vt:lpstr>Philadelphia’s Positive Credit Momentum</vt:lpstr>
      <vt:lpstr>Upcoming Transactions*</vt:lpstr>
      <vt:lpstr>Visit the City’s Investor Website at www.phila.gov/investor</vt:lpstr>
      <vt:lpstr>City of Philadelphia 2026 Investors Conference</vt:lpstr>
    </vt:vector>
  </TitlesOfParts>
  <Company>PFM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Davidson-Flowers</dc:creator>
  <cp:lastModifiedBy>Kelsey Rogers</cp:lastModifiedBy>
  <cp:revision>9</cp:revision>
  <cp:lastPrinted>2018-07-17T18:28:22Z</cp:lastPrinted>
  <dcterms:created xsi:type="dcterms:W3CDTF">2018-06-15T14:34:33Z</dcterms:created>
  <dcterms:modified xsi:type="dcterms:W3CDTF">2026-05-11T14:43:40Z</dcterms:modified>
</cp:coreProperties>
</file>