
<file path=[Content_Types].xml><?xml version="1.0" encoding="utf-8"?>
<Types xmlns="http://schemas.openxmlformats.org/package/2006/content-types">
  <Default Extension="bin" ContentType="application/vnd.openxmlformats-officedocument.oleObject"/>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notesSlides/notesSlide7.xml" ContentType="application/vnd.openxmlformats-officedocument.presentationml.notesSlide+xml"/>
  <Override PartName="/ppt/tags/tag11.xml" ContentType="application/vnd.openxmlformats-officedocument.presentationml.tags+xml"/>
  <Override PartName="/ppt/notesSlides/notesSlide8.xml" ContentType="application/vnd.openxmlformats-officedocument.presentationml.notesSlide+xml"/>
  <Override PartName="/ppt/tags/tag12.xml" ContentType="application/vnd.openxmlformats-officedocument.presentationml.tags+xml"/>
  <Override PartName="/ppt/notesSlides/notesSlide9.xml" ContentType="application/vnd.openxmlformats-officedocument.presentationml.notesSlide+xml"/>
  <Override PartName="/ppt/tags/tag13.xml" ContentType="application/vnd.openxmlformats-officedocument.presentationml.tags+xml"/>
  <Override PartName="/ppt/tags/tag14.xml" ContentType="application/vnd.openxmlformats-officedocument.presentationml.tags+xml"/>
  <Override PartName="/ppt/notesSlides/notesSlide10.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ags/tag15.xml" ContentType="application/vnd.openxmlformats-officedocument.presentationml.tags+xml"/>
  <Override PartName="/ppt/notesSlides/notesSlide11.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ags/tag16.xml" ContentType="application/vnd.openxmlformats-officedocument.presentationml.tags+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14.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ags/tag18.xml" ContentType="application/vnd.openxmlformats-officedocument.presentationml.tags+xml"/>
  <Override PartName="/ppt/tags/tag19.xml" ContentType="application/vnd.openxmlformats-officedocument.presentationml.tags+xml"/>
  <Override PartName="/ppt/notesSlides/notesSlide1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p:sldMasterIdLst>
    <p:sldMasterId id="2147483669" r:id="rId4"/>
    <p:sldMasterId id="2147483679" r:id="rId5"/>
  </p:sldMasterIdLst>
  <p:notesMasterIdLst>
    <p:notesMasterId r:id="rId22"/>
  </p:notesMasterIdLst>
  <p:sldIdLst>
    <p:sldId id="655" r:id="rId6"/>
    <p:sldId id="372" r:id="rId7"/>
    <p:sldId id="658" r:id="rId8"/>
    <p:sldId id="683" r:id="rId9"/>
    <p:sldId id="410" r:id="rId10"/>
    <p:sldId id="665" r:id="rId11"/>
    <p:sldId id="669" r:id="rId12"/>
    <p:sldId id="682" r:id="rId13"/>
    <p:sldId id="681" r:id="rId14"/>
    <p:sldId id="672" r:id="rId15"/>
    <p:sldId id="680" r:id="rId16"/>
    <p:sldId id="663" r:id="rId17"/>
    <p:sldId id="679" r:id="rId18"/>
    <p:sldId id="406" r:id="rId19"/>
    <p:sldId id="657" r:id="rId20"/>
    <p:sldId id="282" r:id="rId21"/>
  </p:sldIdLst>
  <p:sldSz cx="12192000" cy="6858000"/>
  <p:notesSz cx="7315200" cy="9601200"/>
  <p:embeddedFontLst>
    <p:embeddedFont>
      <p:font typeface="Open Sans" panose="020B0606030504020204" pitchFamily="34" charset="0"/>
      <p:regular r:id="rId23"/>
      <p:bold r:id="rId24"/>
      <p:italic r:id="rId25"/>
      <p:boldItalic r:id="rId26"/>
    </p:embeddedFont>
    <p:embeddedFont>
      <p:font typeface="Open Sans Light" panose="020B0306030504020204" pitchFamily="34" charset="0"/>
      <p:regular r:id="rId27"/>
      <p:italic r:id="rId28"/>
    </p:embeddedFont>
    <p:embeddedFont>
      <p:font typeface="Open Sans SemiBold" panose="020B0706030804020204" pitchFamily="34" charset="0"/>
      <p:bold r:id="rId29"/>
      <p:boldItalic r:id="rId30"/>
    </p:embeddedFont>
    <p:embeddedFont>
      <p:font typeface="Work Sans" pitchFamily="2" charset="0"/>
      <p:regular r:id="rId31"/>
      <p:bold r:id="rId32"/>
      <p:italic r:id="rId33"/>
      <p:boldItalic r:id="rId34"/>
    </p:embeddedFont>
    <p:embeddedFont>
      <p:font typeface="Work Sans Regular" pitchFamily="2" charset="0"/>
      <p:regular r:id="rId35"/>
      <p:bold r:id="rId36"/>
      <p:italic r:id="rId37"/>
      <p:boldItalic r:id="rId38"/>
    </p:embeddedFont>
  </p:embeddedFontLst>
  <p:custDataLst>
    <p:tags r:id="rId39"/>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552" userDrawn="1">
          <p15:clr>
            <a:srgbClr val="A4A3A4"/>
          </p15:clr>
        </p15:guide>
        <p15:guide id="2" pos="528" userDrawn="1">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009413-3274-89F7-2375-7C2906AA7135}" name="Joseph Breen" initials="JB" userId="S::breenj@pfm.com::5fbfbce3-a721-4da3-8d07-afeb8c95d3d9" providerId="AD"/>
  <p188:author id="{A7068549-B1CB-4A87-9938-D89B850EAF0B}" name="Jamiyl Flemming" initials="JF" userId="S::JFlemming@siebertwilliams.com::121f5fed-48c9-4050-b4ae-a9d729b769af" providerId="AD"/>
  <p188:author id="{7B41BE59-D5E2-D590-3E09-2D35A0C24600}" name="Melissa LaBuda" initials="ML" userId="S::labudam@pfm.com::5141c030-37b9-4d98-9c40-52376307ff2f" providerId="AD"/>
  <p188:author id="{729C0171-46B3-D79C-30C1-67E6ACA6A709}" name="Matthew Bowman" initials="MB" userId="S::Matthew.Bowman@phila.gov::22190ab0-03ef-43ad-bddf-92ea1984e0af" providerId="AD"/>
  <p188:author id="{432700C8-0443-AAF4-919C-8C4C57769541}" name="Erik Haniman" initials="EH" userId="S::Erik.Haniman@phila.gov::44f9363e-4a90-47e6-aed6-5ff79edf1461" providerId="AD"/>
  <p188:author id="{3A7FC3D6-9C61-4B63-84B6-7EB075BD624D}" name="Yifan Feng" initials="YF" userId="S::Yifan.Feng@phila.gov::eda6d175-6628-49a0-952e-2d505607ffea" providerId="AD"/>
  <p188:author id="{63DE88E8-490C-851D-0289-335A650654A3}" name="Jacqueline Dunn" initials="JD" userId="S::Jacqueline.Dunn@phila.gov::b037fdb2-5d34-44a1-9368-1bd6a48d5b2c" providerId="AD"/>
  <p188:author id="{67F9B0F6-3EFA-0E3A-ECEA-FE385535D3D1}" name="Kyle Barkett" initials="KB" userId="S::KBarkett@siebertwilliams.com::0a5ee0bd-0679-4a47-82d6-1aa187be88f0" providerId="AD"/>
  <p188:author id="{851682FB-1C0C-3EEF-EEB3-6BCC4B41863E}" name="Patricia Rogalski" initials="PR" userId="S::Patricia.Rogalski@phila.gov::62682981-a66e-4ddd-a8ef-caebcfe2d4ca"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elissa LaBuda" initials="ML" lastIdx="15" clrIdx="0">
    <p:extLst>
      <p:ext uri="{19B8F6BF-5375-455C-9EA6-DF929625EA0E}">
        <p15:presenceInfo xmlns:p15="http://schemas.microsoft.com/office/powerpoint/2012/main" userId="S::Melissa.LaBuda@phila.gov::824f7279-6918-478e-a029-1630952ff728" providerId="AD"/>
      </p:ext>
    </p:extLst>
  </p:cmAuthor>
  <p:cmAuthor id="2" name="Cusick, Christopher [ICG-MSS]" initials="CC[" lastIdx="1" clrIdx="1">
    <p:extLst>
      <p:ext uri="{19B8F6BF-5375-455C-9EA6-DF929625EA0E}">
        <p15:presenceInfo xmlns:p15="http://schemas.microsoft.com/office/powerpoint/2012/main" userId="S-1-5-21-1957994488-113007714-1801674531-2813039" providerId="AD"/>
      </p:ext>
    </p:extLst>
  </p:cmAuthor>
  <p:cmAuthor id="3" name="Merritt, Brian L." initials="MBL" lastIdx="1" clrIdx="2">
    <p:extLst>
      <p:ext uri="{19B8F6BF-5375-455C-9EA6-DF929625EA0E}">
        <p15:presenceInfo xmlns:p15="http://schemas.microsoft.com/office/powerpoint/2012/main" userId="S::MerrittBL@bv.com::d49033ef-d1d6-4b57-a5f8-394e8d0ceed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37E4"/>
    <a:srgbClr val="70AD47"/>
    <a:srgbClr val="FFE699"/>
    <a:srgbClr val="2F5597"/>
    <a:srgbClr val="C7A1E3"/>
    <a:srgbClr val="01D3DD"/>
    <a:srgbClr val="0271A8"/>
    <a:srgbClr val="01E4EF"/>
    <a:srgbClr val="DAE3F3"/>
    <a:srgbClr val="A86ED4"/>
  </p:clrMru>
  <p:extLst>
    <p:ext uri="{E76CE94A-603C-4142-B9EB-6D1370010A27}">
      <p14:discardImageEditData xmlns:p14="http://schemas.microsoft.com/office/powerpoint/2010/main" val="1"/>
    </p:ext>
    <p:ext uri="{D31A062A-798A-4329-ABDD-BBA856620510}">
      <p14:defaultImageDpi xmlns:p14="http://schemas.microsoft.com/office/powerpoint/2010/main" val="15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556" autoAdjust="0"/>
    <p:restoredTop sz="86441" autoAdjust="0"/>
  </p:normalViewPr>
  <p:slideViewPr>
    <p:cSldViewPr snapToGrid="0" snapToObjects="1">
      <p:cViewPr varScale="1">
        <p:scale>
          <a:sx n="95" d="100"/>
          <a:sy n="95" d="100"/>
        </p:scale>
        <p:origin x="396" y="96"/>
      </p:cViewPr>
      <p:guideLst>
        <p:guide orient="horz" pos="552"/>
        <p:guide pos="528"/>
      </p:guideLst>
    </p:cSldViewPr>
  </p:slideViewPr>
  <p:outlineViewPr>
    <p:cViewPr>
      <p:scale>
        <a:sx n="33" d="100"/>
        <a:sy n="33" d="100"/>
      </p:scale>
      <p:origin x="0" y="-798"/>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showGuides="1">
      <p:cViewPr varScale="1">
        <p:scale>
          <a:sx n="78" d="100"/>
          <a:sy n="78" d="100"/>
        </p:scale>
        <p:origin x="3852" y="84"/>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font" Target="fonts/font4.fntdata"/><Relationship Id="rId39" Type="http://schemas.openxmlformats.org/officeDocument/2006/relationships/tags" Target="tags/tag1.xml"/><Relationship Id="rId21" Type="http://schemas.openxmlformats.org/officeDocument/2006/relationships/slide" Target="slides/slide16.xml"/><Relationship Id="rId34" Type="http://schemas.openxmlformats.org/officeDocument/2006/relationships/font" Target="fonts/font12.fntdata"/><Relationship Id="rId42"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font" Target="fonts/font7.fntdata"/><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font" Target="fonts/font2.fntdata"/><Relationship Id="rId32" Type="http://schemas.openxmlformats.org/officeDocument/2006/relationships/font" Target="fonts/font10.fntdata"/><Relationship Id="rId37" Type="http://schemas.openxmlformats.org/officeDocument/2006/relationships/font" Target="fonts/font15.fntdata"/><Relationship Id="rId40" Type="http://schemas.openxmlformats.org/officeDocument/2006/relationships/commentAuthors" Target="commentAuthors.xml"/><Relationship Id="rId45"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font" Target="fonts/font1.fntdata"/><Relationship Id="rId28" Type="http://schemas.openxmlformats.org/officeDocument/2006/relationships/font" Target="fonts/font6.fntdata"/><Relationship Id="rId36" Type="http://schemas.openxmlformats.org/officeDocument/2006/relationships/font" Target="fonts/font14.fntdata"/><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font" Target="fonts/font9.fntdata"/><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font" Target="fonts/font13.fntdata"/><Relationship Id="rId43" Type="http://schemas.openxmlformats.org/officeDocument/2006/relationships/theme" Target="theme/theme1.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font" Target="fonts/font3.fntdata"/><Relationship Id="rId33" Type="http://schemas.openxmlformats.org/officeDocument/2006/relationships/font" Target="fonts/font11.fntdata"/><Relationship Id="rId38" Type="http://schemas.openxmlformats.org/officeDocument/2006/relationships/font" Target="fonts/font16.fntdata"/><Relationship Id="rId20" Type="http://schemas.openxmlformats.org/officeDocument/2006/relationships/slide" Target="slides/slide15.xml"/><Relationship Id="rId4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Book6"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fileserver.corp.publicfmllc.com\Philadelphia-Data\Philadelphia_Folders\CLIENTS\P_CLIENT\Philadelphia%20Water\2026%20Projects\JPM%20T&amp;U%20Conference\Copy%20of%20Slide121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fileserver.corp.publicfmllc.com\Philadelphia-Data\Philadelphia_Folders\CLIENTS\P_CLIENT\Philadelphia%20Water\2026%20Projects\JPM%20T&amp;U%20Conference\Copy%20of%20Slide121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fileserver.corp.publicfmllc.com\Philadelphia-Data\Philadelphia_Folders\CLIENTS\P_CLIENT\Philadelphia%20Water\DSRF%20Calculation\PWD%20DSRF%20Calc_6.30.2025%20UPDATED.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D84-4BF1-BBA1-98F0C55893B4}"/>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1D84-4BF1-BBA1-98F0C55893B4}"/>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1D84-4BF1-BBA1-98F0C55893B4}"/>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1D84-4BF1-BBA1-98F0C55893B4}"/>
              </c:ext>
            </c:extLst>
          </c:dPt>
          <c:dLbls>
            <c:dLbl>
              <c:idx val="1"/>
              <c:layout>
                <c:manualLayout>
                  <c:x val="4.5347604205693746E-2"/>
                  <c:y val="-0.23771522508369514"/>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3-1D84-4BF1-BBA1-98F0C55893B4}"/>
                </c:ext>
              </c:extLst>
            </c:dLbl>
            <c:dLbl>
              <c:idx val="2"/>
              <c:layout>
                <c:manualLayout>
                  <c:x val="0.15936085964915891"/>
                  <c:y val="0.19231737802159218"/>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5-1D84-4BF1-BBA1-98F0C55893B4}"/>
                </c:ext>
              </c:extLst>
            </c:dLbl>
            <c:dLbl>
              <c:idx val="3"/>
              <c:layout>
                <c:manualLayout>
                  <c:x val="-0.19954431022817976"/>
                  <c:y val="2.4066189872763218E-2"/>
                </c:manualLayout>
              </c:layout>
              <c:showLegendKey val="0"/>
              <c:showVal val="0"/>
              <c:showCatName val="1"/>
              <c:showSerName val="0"/>
              <c:showPercent val="1"/>
              <c:showBubbleSize val="0"/>
              <c:extLst>
                <c:ext xmlns:c15="http://schemas.microsoft.com/office/drawing/2012/chart" uri="{CE6537A1-D6FC-4f65-9D91-7224C49458BB}"/>
                <c:ext xmlns:c16="http://schemas.microsoft.com/office/drawing/2014/chart" uri="{C3380CC4-5D6E-409C-BE32-E72D297353CC}">
                  <c16:uniqueId val="{00000007-1D84-4BF1-BBA1-98F0C55893B4}"/>
                </c:ext>
              </c:extLst>
            </c:dLbl>
            <c:spPr>
              <a:noFill/>
              <a:ln>
                <a:noFill/>
              </a:ln>
              <a:effectLst/>
            </c:spPr>
            <c:txPr>
              <a:bodyPr rot="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'Slide 12'!$A$2:$A$5</c:f>
              <c:strCache>
                <c:ptCount val="4"/>
                <c:pt idx="0">
                  <c:v>Collector System</c:v>
                </c:pt>
                <c:pt idx="1">
                  <c:v>Treatment Facilities</c:v>
                </c:pt>
                <c:pt idx="2">
                  <c:v>Conveyance System</c:v>
                </c:pt>
                <c:pt idx="3">
                  <c:v>General (Engineering &amp; Administrative)</c:v>
                </c:pt>
              </c:strCache>
            </c:strRef>
          </c:cat>
          <c:val>
            <c:numRef>
              <c:f>'Slide 12'!$B$2:$B$5</c:f>
              <c:numCache>
                <c:formatCode>"$"#,##0,,"M"</c:formatCode>
                <c:ptCount val="4"/>
                <c:pt idx="0">
                  <c:v>1626887554</c:v>
                </c:pt>
                <c:pt idx="1">
                  <c:v>2119409000</c:v>
                </c:pt>
                <c:pt idx="2">
                  <c:v>1291642372</c:v>
                </c:pt>
                <c:pt idx="3">
                  <c:v>102000000</c:v>
                </c:pt>
              </c:numCache>
            </c:numRef>
          </c:val>
          <c:extLst>
            <c:ext xmlns:c16="http://schemas.microsoft.com/office/drawing/2014/chart" uri="{C3380CC4-5D6E-409C-BE32-E72D297353CC}">
              <c16:uniqueId val="{00000008-1D84-4BF1-BBA1-98F0C55893B4}"/>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3"/>
          <c:order val="3"/>
          <c:tx>
            <c:strRef>
              <c:f>'Slide 12a'!$B$36</c:f>
              <c:strCache>
                <c:ptCount val="1"/>
                <c:pt idx="0">
                  <c:v>Grand Total</c:v>
                </c:pt>
              </c:strCache>
              <c:extLst xmlns:c15="http://schemas.microsoft.com/office/drawing/2012/chart"/>
            </c:strRef>
          </c:tx>
          <c:spPr>
            <a:solidFill>
              <a:srgbClr val="0137E4"/>
            </a:solidFill>
            <a:ln>
              <a:noFill/>
            </a:ln>
            <a:effectLst/>
          </c:spPr>
          <c:invertIfNegative val="0"/>
          <c:cat>
            <c:strRef>
              <c:f>'Slide 12a'!$E$5:$J$5</c:f>
              <c:strCache>
                <c:ptCount val="6"/>
                <c:pt idx="0">
                  <c:v>FY 2027</c:v>
                </c:pt>
                <c:pt idx="1">
                  <c:v>FY 2028</c:v>
                </c:pt>
                <c:pt idx="2">
                  <c:v>FY 2029</c:v>
                </c:pt>
                <c:pt idx="3">
                  <c:v>FY 2030</c:v>
                </c:pt>
                <c:pt idx="4">
                  <c:v>FY 2031</c:v>
                </c:pt>
                <c:pt idx="5">
                  <c:v>FY 2032</c:v>
                </c:pt>
              </c:strCache>
              <c:extLst xmlns:c15="http://schemas.microsoft.com/office/drawing/2012/chart"/>
            </c:strRef>
          </c:cat>
          <c:val>
            <c:numRef>
              <c:f>'Slide 12a'!$C$36:$J$36</c:f>
              <c:numCache>
                <c:formatCode>"$"#,##0,,"M"</c:formatCode>
                <c:ptCount val="6"/>
                <c:pt idx="0">
                  <c:v>1050888926</c:v>
                </c:pt>
                <c:pt idx="1">
                  <c:v>863410000</c:v>
                </c:pt>
                <c:pt idx="2">
                  <c:v>816610000</c:v>
                </c:pt>
                <c:pt idx="3">
                  <c:v>803810000</c:v>
                </c:pt>
                <c:pt idx="4">
                  <c:v>803010000</c:v>
                </c:pt>
                <c:pt idx="5">
                  <c:v>802210000</c:v>
                </c:pt>
              </c:numCache>
              <c:extLst xmlns:c15="http://schemas.microsoft.com/office/drawing/2012/chart"/>
            </c:numRef>
          </c:val>
          <c:extLst xmlns:c15="http://schemas.microsoft.com/office/drawing/2012/chart">
            <c:ext xmlns:c16="http://schemas.microsoft.com/office/drawing/2014/chart" uri="{C3380CC4-5D6E-409C-BE32-E72D297353CC}">
              <c16:uniqueId val="{00000000-FB77-4CF1-88C6-B6D04F55ECF6}"/>
            </c:ext>
          </c:extLst>
        </c:ser>
        <c:dLbls>
          <c:showLegendKey val="0"/>
          <c:showVal val="0"/>
          <c:showCatName val="0"/>
          <c:showSerName val="0"/>
          <c:showPercent val="0"/>
          <c:showBubbleSize val="0"/>
        </c:dLbls>
        <c:gapWidth val="150"/>
        <c:overlap val="100"/>
        <c:axId val="1547778639"/>
        <c:axId val="1547792079"/>
        <c:extLst>
          <c:ext xmlns:c15="http://schemas.microsoft.com/office/drawing/2012/chart" uri="{02D57815-91ED-43cb-92C2-25804820EDAC}">
            <c15:filteredBarSeries>
              <c15:ser>
                <c:idx val="2"/>
                <c:order val="0"/>
                <c:tx>
                  <c:strRef>
                    <c:extLst>
                      <c:ext uri="{02D57815-91ED-43cb-92C2-25804820EDAC}">
                        <c15:formulaRef>
                          <c15:sqref>'Slide 12a'!$B$35</c15:sqref>
                        </c15:formulaRef>
                      </c:ext>
                    </c:extLst>
                    <c:strCache>
                      <c:ptCount val="1"/>
                      <c:pt idx="0">
                        <c:v>Other</c:v>
                      </c:pt>
                    </c:strCache>
                  </c:strRef>
                </c:tx>
                <c:spPr>
                  <a:solidFill>
                    <a:srgbClr val="7030A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'Slide 12a'!$E$5:$J$5</c15:sqref>
                        </c15:formulaRef>
                      </c:ext>
                    </c:extLst>
                    <c:strCache>
                      <c:ptCount val="6"/>
                      <c:pt idx="0">
                        <c:v>FY 2027</c:v>
                      </c:pt>
                      <c:pt idx="1">
                        <c:v>FY 2028</c:v>
                      </c:pt>
                      <c:pt idx="2">
                        <c:v>FY 2029</c:v>
                      </c:pt>
                      <c:pt idx="3">
                        <c:v>FY 2030</c:v>
                      </c:pt>
                      <c:pt idx="4">
                        <c:v>FY 2031</c:v>
                      </c:pt>
                      <c:pt idx="5">
                        <c:v>FY 2032</c:v>
                      </c:pt>
                    </c:strCache>
                  </c:strRef>
                </c:cat>
                <c:val>
                  <c:numRef>
                    <c:extLst>
                      <c:ext uri="{02D57815-91ED-43cb-92C2-25804820EDAC}">
                        <c15:formulaRef>
                          <c15:sqref>'Slide 12a'!$C$35:$J$35</c15:sqref>
                        </c15:formulaRef>
                      </c:ext>
                    </c:extLst>
                    <c:numCache>
                      <c:formatCode>"$"#,##0,,"M"</c:formatCode>
                      <c:ptCount val="6"/>
                      <c:pt idx="0">
                        <c:v>844638740</c:v>
                      </c:pt>
                      <c:pt idx="1">
                        <c:v>723410000</c:v>
                      </c:pt>
                      <c:pt idx="2">
                        <c:v>696610000</c:v>
                      </c:pt>
                      <c:pt idx="3">
                        <c:v>703810000</c:v>
                      </c:pt>
                      <c:pt idx="4">
                        <c:v>713010000</c:v>
                      </c:pt>
                      <c:pt idx="5">
                        <c:v>722210000</c:v>
                      </c:pt>
                    </c:numCache>
                  </c:numRef>
                </c:val>
                <c:extLst>
                  <c:ext xmlns:c16="http://schemas.microsoft.com/office/drawing/2014/chart" uri="{C3380CC4-5D6E-409C-BE32-E72D297353CC}">
                    <c16:uniqueId val="{00000001-FB77-4CF1-88C6-B6D04F55ECF6}"/>
                  </c:ext>
                </c:extLst>
              </c15:ser>
            </c15:filteredBarSeries>
            <c15:filteredBarSeries>
              <c15:ser>
                <c:idx val="0"/>
                <c:order val="1"/>
                <c:tx>
                  <c:strRef>
                    <c:extLst xmlns:c15="http://schemas.microsoft.com/office/drawing/2012/chart">
                      <c:ext xmlns:c15="http://schemas.microsoft.com/office/drawing/2012/chart" uri="{02D57815-91ED-43cb-92C2-25804820EDAC}">
                        <c15:formulaRef>
                          <c15:sqref>'Slide 12a'!$B$33</c15:sqref>
                        </c15:formulaRef>
                      </c:ext>
                    </c:extLst>
                    <c:strCache>
                      <c:ptCount val="1"/>
                      <c:pt idx="0">
                        <c:v>Subtotal CSO COA</c:v>
                      </c:pt>
                    </c:strCache>
                  </c:strRef>
                </c:tx>
                <c:spPr>
                  <a:solidFill>
                    <a:srgbClr val="92D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'Slide 12a'!$E$5:$J$5</c15:sqref>
                        </c15:formulaRef>
                      </c:ext>
                    </c:extLst>
                    <c:strCache>
                      <c:ptCount val="6"/>
                      <c:pt idx="0">
                        <c:v>FY 2027</c:v>
                      </c:pt>
                      <c:pt idx="1">
                        <c:v>FY 2028</c:v>
                      </c:pt>
                      <c:pt idx="2">
                        <c:v>FY 2029</c:v>
                      </c:pt>
                      <c:pt idx="3">
                        <c:v>FY 2030</c:v>
                      </c:pt>
                      <c:pt idx="4">
                        <c:v>FY 2031</c:v>
                      </c:pt>
                      <c:pt idx="5">
                        <c:v>FY 2032</c:v>
                      </c:pt>
                    </c:strCache>
                  </c:strRef>
                </c:cat>
                <c:val>
                  <c:numRef>
                    <c:extLst xmlns:c15="http://schemas.microsoft.com/office/drawing/2012/chart">
                      <c:ext xmlns:c15="http://schemas.microsoft.com/office/drawing/2012/chart" uri="{02D57815-91ED-43cb-92C2-25804820EDAC}">
                        <c15:formulaRef>
                          <c15:sqref>'Slide 12a'!$C$33:$J$33</c15:sqref>
                        </c15:formulaRef>
                      </c:ext>
                    </c:extLst>
                    <c:numCache>
                      <c:formatCode>"$"#,##0,,"M"</c:formatCode>
                      <c:ptCount val="6"/>
                      <c:pt idx="0">
                        <c:v>110000000</c:v>
                      </c:pt>
                      <c:pt idx="1">
                        <c:v>110000000</c:v>
                      </c:pt>
                      <c:pt idx="2">
                        <c:v>90000000</c:v>
                      </c:pt>
                      <c:pt idx="3">
                        <c:v>70000000</c:v>
                      </c:pt>
                      <c:pt idx="4">
                        <c:v>60000000</c:v>
                      </c:pt>
                      <c:pt idx="5">
                        <c:v>50000000</c:v>
                      </c:pt>
                    </c:numCache>
                  </c:numRef>
                </c:val>
                <c:extLst xmlns:c15="http://schemas.microsoft.com/office/drawing/2012/chart">
                  <c:ext xmlns:c16="http://schemas.microsoft.com/office/drawing/2014/chart" uri="{C3380CC4-5D6E-409C-BE32-E72D297353CC}">
                    <c16:uniqueId val="{00000002-FB77-4CF1-88C6-B6D04F55ECF6}"/>
                  </c:ext>
                </c:extLst>
              </c15:ser>
            </c15:filteredBarSeries>
            <c15:filteredBarSeries>
              <c15:ser>
                <c:idx val="1"/>
                <c:order val="2"/>
                <c:tx>
                  <c:strRef>
                    <c:extLst xmlns:c15="http://schemas.microsoft.com/office/drawing/2012/chart">
                      <c:ext xmlns:c15="http://schemas.microsoft.com/office/drawing/2012/chart" uri="{02D57815-91ED-43cb-92C2-25804820EDAC}">
                        <c15:formulaRef>
                          <c15:sqref>'Slide 12a'!$B$34</c15:sqref>
                        </c15:formulaRef>
                      </c:ext>
                    </c:extLst>
                    <c:strCache>
                      <c:ptCount val="1"/>
                      <c:pt idx="0">
                        <c:v>Subtotal WRP</c:v>
                      </c:pt>
                    </c:strCache>
                  </c:strRef>
                </c:tx>
                <c:spPr>
                  <a:solidFill>
                    <a:schemeClr val="tx2">
                      <a:lumMod val="50000"/>
                      <a:lumOff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7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xmlns:c15="http://schemas.microsoft.com/office/drawing/2012/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xmlns:c15="http://schemas.microsoft.com/office/drawing/2012/chart">
                      <c:ext xmlns:c15="http://schemas.microsoft.com/office/drawing/2012/chart" uri="{02D57815-91ED-43cb-92C2-25804820EDAC}">
                        <c15:formulaRef>
                          <c15:sqref>'Slide 12a'!$E$5:$J$5</c15:sqref>
                        </c15:formulaRef>
                      </c:ext>
                    </c:extLst>
                    <c:strCache>
                      <c:ptCount val="6"/>
                      <c:pt idx="0">
                        <c:v>FY 2027</c:v>
                      </c:pt>
                      <c:pt idx="1">
                        <c:v>FY 2028</c:v>
                      </c:pt>
                      <c:pt idx="2">
                        <c:v>FY 2029</c:v>
                      </c:pt>
                      <c:pt idx="3">
                        <c:v>FY 2030</c:v>
                      </c:pt>
                      <c:pt idx="4">
                        <c:v>FY 2031</c:v>
                      </c:pt>
                      <c:pt idx="5">
                        <c:v>FY 2032</c:v>
                      </c:pt>
                    </c:strCache>
                  </c:strRef>
                </c:cat>
                <c:val>
                  <c:numRef>
                    <c:extLst xmlns:c15="http://schemas.microsoft.com/office/drawing/2012/chart">
                      <c:ext xmlns:c15="http://schemas.microsoft.com/office/drawing/2012/chart" uri="{02D57815-91ED-43cb-92C2-25804820EDAC}">
                        <c15:formulaRef>
                          <c15:sqref>'Slide 12a'!$C$34:$J$34</c15:sqref>
                        </c15:formulaRef>
                      </c:ext>
                    </c:extLst>
                    <c:numCache>
                      <c:formatCode>"$"#,##0,,"M"</c:formatCode>
                      <c:ptCount val="6"/>
                      <c:pt idx="0">
                        <c:v>96250186</c:v>
                      </c:pt>
                      <c:pt idx="1">
                        <c:v>30000000</c:v>
                      </c:pt>
                      <c:pt idx="2">
                        <c:v>30000000</c:v>
                      </c:pt>
                      <c:pt idx="3">
                        <c:v>30000000</c:v>
                      </c:pt>
                      <c:pt idx="4">
                        <c:v>30000000</c:v>
                      </c:pt>
                      <c:pt idx="5">
                        <c:v>30000000</c:v>
                      </c:pt>
                    </c:numCache>
                  </c:numRef>
                </c:val>
                <c:extLst xmlns:c15="http://schemas.microsoft.com/office/drawing/2012/chart">
                  <c:ext xmlns:c16="http://schemas.microsoft.com/office/drawing/2014/chart" uri="{C3380CC4-5D6E-409C-BE32-E72D297353CC}">
                    <c16:uniqueId val="{00000003-FB77-4CF1-88C6-B6D04F55ECF6}"/>
                  </c:ext>
                </c:extLst>
              </c15:ser>
            </c15:filteredBarSeries>
          </c:ext>
        </c:extLst>
      </c:barChart>
      <c:catAx>
        <c:axId val="15477786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547792079"/>
        <c:crosses val="autoZero"/>
        <c:auto val="1"/>
        <c:lblAlgn val="ctr"/>
        <c:lblOffset val="100"/>
        <c:noMultiLvlLbl val="0"/>
      </c:catAx>
      <c:valAx>
        <c:axId val="1547792079"/>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M&quot;" sourceLinked="1"/>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mn-lt"/>
                <a:ea typeface="+mn-ea"/>
                <a:cs typeface="+mn-cs"/>
              </a:defRPr>
            </a:pPr>
            <a:endParaRPr lang="en-US"/>
          </a:p>
        </c:txPr>
        <c:crossAx val="154777863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891507512100511"/>
          <c:y val="0.14407434338584588"/>
          <c:w val="0.86495148758558837"/>
          <c:h val="0.73511985031199034"/>
        </c:manualLayout>
      </c:layout>
      <c:barChart>
        <c:barDir val="col"/>
        <c:grouping val="stacked"/>
        <c:varyColors val="0"/>
        <c:ser>
          <c:idx val="0"/>
          <c:order val="0"/>
          <c:tx>
            <c:strRef>
              <c:f>'Slide 13'!$A$12</c:f>
              <c:strCache>
                <c:ptCount val="1"/>
                <c:pt idx="0">
                  <c:v>Revenue Bond</c:v>
                </c:pt>
              </c:strCache>
            </c:strRef>
          </c:tx>
          <c:spPr>
            <a:solidFill>
              <a:srgbClr val="0137E4"/>
            </a:solidFill>
            <a:ln>
              <a:noFill/>
            </a:ln>
            <a:effectLst/>
          </c:spPr>
          <c:invertIfNegative val="0"/>
          <c:dLbls>
            <c:numFmt formatCode="&quot;$&quot;0,,&quot; M&quot;;[Red]\(&quot;$&quot;0,,&quot; M&quot;\)" sourceLinked="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'Slide 13'!$D$11:$H$11</c:f>
              <c:strCache>
                <c:ptCount val="5"/>
                <c:pt idx="0">
                  <c:v>FY2027</c:v>
                </c:pt>
                <c:pt idx="1">
                  <c:v>FY2028</c:v>
                </c:pt>
                <c:pt idx="2">
                  <c:v>FY2029</c:v>
                </c:pt>
                <c:pt idx="3">
                  <c:v>FY2030</c:v>
                </c:pt>
                <c:pt idx="4">
                  <c:v>FY2031</c:v>
                </c:pt>
              </c:strCache>
              <c:extLst/>
            </c:strRef>
          </c:cat>
          <c:val>
            <c:numRef>
              <c:f>'Slide 13'!$D$12:$H$12</c:f>
              <c:numCache>
                <c:formatCode>_("$"* #,##0_);_("$"* \(#,##0\);_("$"* "-"??_);_(@_)</c:formatCode>
                <c:ptCount val="5"/>
                <c:pt idx="0">
                  <c:v>400000000</c:v>
                </c:pt>
                <c:pt idx="1">
                  <c:v>575000000</c:v>
                </c:pt>
                <c:pt idx="2">
                  <c:v>650000000</c:v>
                </c:pt>
                <c:pt idx="3">
                  <c:v>680000000</c:v>
                </c:pt>
                <c:pt idx="4">
                  <c:v>710000000</c:v>
                </c:pt>
              </c:numCache>
              <c:extLst/>
            </c:numRef>
          </c:val>
          <c:extLst>
            <c:ext xmlns:c16="http://schemas.microsoft.com/office/drawing/2014/chart" uri="{C3380CC4-5D6E-409C-BE32-E72D297353CC}">
              <c16:uniqueId val="{00000000-A82D-414A-8DFA-C6594C2A6510}"/>
            </c:ext>
          </c:extLst>
        </c:ser>
        <c:dLbls>
          <c:showLegendKey val="0"/>
          <c:showVal val="0"/>
          <c:showCatName val="0"/>
          <c:showSerName val="0"/>
          <c:showPercent val="0"/>
          <c:showBubbleSize val="0"/>
        </c:dLbls>
        <c:gapWidth val="75"/>
        <c:overlap val="100"/>
        <c:axId val="1221343760"/>
        <c:axId val="1201546288"/>
        <c:extLst>
          <c:ext xmlns:c15="http://schemas.microsoft.com/office/drawing/2012/chart" uri="{02D57815-91ED-43cb-92C2-25804820EDAC}">
            <c15:filteredBarSeries>
              <c15:ser>
                <c:idx val="1"/>
                <c:order val="1"/>
                <c:tx>
                  <c:strRef>
                    <c:extLst>
                      <c:ext uri="{02D57815-91ED-43cb-92C2-25804820EDAC}">
                        <c15:formulaRef>
                          <c15:sqref>'Slide 13'!$A$13</c15:sqref>
                        </c15:formulaRef>
                      </c:ext>
                    </c:extLst>
                    <c:strCache>
                      <c:ptCount val="1"/>
                      <c:pt idx="0">
                        <c:v>PennVest</c:v>
                      </c:pt>
                    </c:strCache>
                  </c:strRef>
                </c:tx>
                <c:spPr>
                  <a:solidFill>
                    <a:schemeClr val="accent2"/>
                  </a:solidFill>
                  <a:ln>
                    <a:noFill/>
                  </a:ln>
                  <a:effectLst/>
                </c:spPr>
                <c:invertIfNegative val="0"/>
                <c:cat>
                  <c:strRef>
                    <c:extLst>
                      <c:ext uri="{02D57815-91ED-43cb-92C2-25804820EDAC}">
                        <c15:formulaRef>
                          <c15:sqref>'Slide 13'!$D$11:$H$11</c15:sqref>
                        </c15:formulaRef>
                      </c:ext>
                    </c:extLst>
                    <c:strCache>
                      <c:ptCount val="5"/>
                      <c:pt idx="0">
                        <c:v>FY2027</c:v>
                      </c:pt>
                      <c:pt idx="1">
                        <c:v>FY2028</c:v>
                      </c:pt>
                      <c:pt idx="2">
                        <c:v>FY2029</c:v>
                      </c:pt>
                      <c:pt idx="3">
                        <c:v>FY2030</c:v>
                      </c:pt>
                      <c:pt idx="4">
                        <c:v>FY2031</c:v>
                      </c:pt>
                    </c:strCache>
                  </c:strRef>
                </c:cat>
                <c:val>
                  <c:numRef>
                    <c:extLst>
                      <c:ext uri="{02D57815-91ED-43cb-92C2-25804820EDAC}">
                        <c15:formulaRef>
                          <c15:sqref>'Slide 13'!$D$13:$H$13</c15:sqref>
                        </c15:formulaRef>
                      </c:ext>
                    </c:extLst>
                    <c:numCache>
                      <c:formatCode>_("$"* #,##0_);_("$"* \(#,##0\);_("$"* "-"??_);_(@_)</c:formatCode>
                      <c:ptCount val="5"/>
                      <c:pt idx="0">
                        <c:v>31321000</c:v>
                      </c:pt>
                      <c:pt idx="1">
                        <c:v>36294000</c:v>
                      </c:pt>
                      <c:pt idx="2">
                        <c:v>39100000</c:v>
                      </c:pt>
                      <c:pt idx="3">
                        <c:v>40437000</c:v>
                      </c:pt>
                      <c:pt idx="4">
                        <c:v>40000000</c:v>
                      </c:pt>
                    </c:numCache>
                  </c:numRef>
                </c:val>
                <c:extLst>
                  <c:ext xmlns:c16="http://schemas.microsoft.com/office/drawing/2014/chart" uri="{C3380CC4-5D6E-409C-BE32-E72D297353CC}">
                    <c16:uniqueId val="{00000001-A82D-414A-8DFA-C6594C2A6510}"/>
                  </c:ext>
                </c:extLst>
              </c15:ser>
            </c15:filteredBarSeries>
            <c15:filteredBarSeries>
              <c15:ser>
                <c:idx val="2"/>
                <c:order val="2"/>
                <c:tx>
                  <c:strRef>
                    <c:extLst xmlns:c15="http://schemas.microsoft.com/office/drawing/2012/chart">
                      <c:ext xmlns:c15="http://schemas.microsoft.com/office/drawing/2012/chart" uri="{02D57815-91ED-43cb-92C2-25804820EDAC}">
                        <c15:formulaRef>
                          <c15:sqref>'Slide 13'!$A$14</c15:sqref>
                        </c15:formulaRef>
                      </c:ext>
                    </c:extLst>
                    <c:strCache>
                      <c:ptCount val="1"/>
                      <c:pt idx="0">
                        <c:v>WIFIA</c:v>
                      </c:pt>
                    </c:strCache>
                  </c:strRef>
                </c:tx>
                <c:spPr>
                  <a:solidFill>
                    <a:schemeClr val="accent3"/>
                  </a:solidFill>
                  <a:ln>
                    <a:noFill/>
                  </a:ln>
                  <a:effectLst/>
                </c:spPr>
                <c:invertIfNegative val="0"/>
                <c:cat>
                  <c:strRef>
                    <c:extLst xmlns:c15="http://schemas.microsoft.com/office/drawing/2012/chart">
                      <c:ext xmlns:c15="http://schemas.microsoft.com/office/drawing/2012/chart" uri="{02D57815-91ED-43cb-92C2-25804820EDAC}">
                        <c15:formulaRef>
                          <c15:sqref>'Slide 13'!$D$11:$H$11</c15:sqref>
                        </c15:formulaRef>
                      </c:ext>
                    </c:extLst>
                    <c:strCache>
                      <c:ptCount val="5"/>
                      <c:pt idx="0">
                        <c:v>FY2027</c:v>
                      </c:pt>
                      <c:pt idx="1">
                        <c:v>FY2028</c:v>
                      </c:pt>
                      <c:pt idx="2">
                        <c:v>FY2029</c:v>
                      </c:pt>
                      <c:pt idx="3">
                        <c:v>FY2030</c:v>
                      </c:pt>
                      <c:pt idx="4">
                        <c:v>FY2031</c:v>
                      </c:pt>
                    </c:strCache>
                  </c:strRef>
                </c:cat>
                <c:val>
                  <c:numRef>
                    <c:extLst xmlns:c15="http://schemas.microsoft.com/office/drawing/2012/chart">
                      <c:ext xmlns:c15="http://schemas.microsoft.com/office/drawing/2012/chart" uri="{02D57815-91ED-43cb-92C2-25804820EDAC}">
                        <c15:formulaRef>
                          <c15:sqref>'Slide 13'!$D$14:$H$14</c15:sqref>
                        </c15:formulaRef>
                      </c:ext>
                    </c:extLst>
                    <c:numCache>
                      <c:formatCode>_("$"* #,##0_);_("$"* \(#,##0\);_("$"* "-"??_);_(@_)</c:formatCode>
                      <c:ptCount val="5"/>
                      <c:pt idx="0">
                        <c:v>1407000</c:v>
                      </c:pt>
                      <c:pt idx="1">
                        <c:v>1407000</c:v>
                      </c:pt>
                      <c:pt idx="2">
                        <c:v>1407000</c:v>
                      </c:pt>
                      <c:pt idx="3">
                        <c:v>1407000</c:v>
                      </c:pt>
                      <c:pt idx="4">
                        <c:v>0</c:v>
                      </c:pt>
                    </c:numCache>
                  </c:numRef>
                </c:val>
                <c:extLst xmlns:c15="http://schemas.microsoft.com/office/drawing/2012/chart">
                  <c:ext xmlns:c16="http://schemas.microsoft.com/office/drawing/2014/chart" uri="{C3380CC4-5D6E-409C-BE32-E72D297353CC}">
                    <c16:uniqueId val="{00000002-A82D-414A-8DFA-C6594C2A6510}"/>
                  </c:ext>
                </c:extLst>
              </c15:ser>
            </c15:filteredBarSeries>
            <c15:filteredBarSeries>
              <c15:ser>
                <c:idx val="3"/>
                <c:order val="3"/>
                <c:tx>
                  <c:strRef>
                    <c:extLst xmlns:c15="http://schemas.microsoft.com/office/drawing/2012/chart">
                      <c:ext xmlns:c15="http://schemas.microsoft.com/office/drawing/2012/chart" uri="{02D57815-91ED-43cb-92C2-25804820EDAC}">
                        <c15:formulaRef>
                          <c15:sqref>'Slide 13'!$A$15</c15:sqref>
                        </c15:formulaRef>
                      </c:ext>
                    </c:extLst>
                    <c:strCache>
                      <c:ptCount val="1"/>
                      <c:pt idx="0">
                        <c:v>Grants</c:v>
                      </c:pt>
                    </c:strCache>
                  </c:strRef>
                </c:tx>
                <c:spPr>
                  <a:solidFill>
                    <a:schemeClr val="accent4"/>
                  </a:solidFill>
                  <a:ln>
                    <a:noFill/>
                  </a:ln>
                  <a:effectLst/>
                </c:spPr>
                <c:invertIfNegative val="0"/>
                <c:cat>
                  <c:strRef>
                    <c:extLst xmlns:c15="http://schemas.microsoft.com/office/drawing/2012/chart">
                      <c:ext xmlns:c15="http://schemas.microsoft.com/office/drawing/2012/chart" uri="{02D57815-91ED-43cb-92C2-25804820EDAC}">
                        <c15:formulaRef>
                          <c15:sqref>'Slide 13'!$D$11:$H$11</c15:sqref>
                        </c15:formulaRef>
                      </c:ext>
                    </c:extLst>
                    <c:strCache>
                      <c:ptCount val="5"/>
                      <c:pt idx="0">
                        <c:v>FY2027</c:v>
                      </c:pt>
                      <c:pt idx="1">
                        <c:v>FY2028</c:v>
                      </c:pt>
                      <c:pt idx="2">
                        <c:v>FY2029</c:v>
                      </c:pt>
                      <c:pt idx="3">
                        <c:v>FY2030</c:v>
                      </c:pt>
                      <c:pt idx="4">
                        <c:v>FY2031</c:v>
                      </c:pt>
                    </c:strCache>
                  </c:strRef>
                </c:cat>
                <c:val>
                  <c:numRef>
                    <c:extLst xmlns:c15="http://schemas.microsoft.com/office/drawing/2012/chart">
                      <c:ext xmlns:c15="http://schemas.microsoft.com/office/drawing/2012/chart" uri="{02D57815-91ED-43cb-92C2-25804820EDAC}">
                        <c15:formulaRef>
                          <c15:sqref>'Slide 13'!$D$15:$H$15</c15:sqref>
                        </c15:formulaRef>
                      </c:ext>
                    </c:extLst>
                    <c:numCache>
                      <c:formatCode>_("$"* #,##0_);_("$"* \(#,##0\);_("$"* "-"??_);_(@_)</c:formatCode>
                      <c:ptCount val="5"/>
                      <c:pt idx="0">
                        <c:v>209599000</c:v>
                      </c:pt>
                      <c:pt idx="1">
                        <c:v>10920000</c:v>
                      </c:pt>
                      <c:pt idx="2">
                        <c:v>10920000</c:v>
                      </c:pt>
                      <c:pt idx="3">
                        <c:v>10920000</c:v>
                      </c:pt>
                      <c:pt idx="4">
                        <c:v>10920000</c:v>
                      </c:pt>
                    </c:numCache>
                  </c:numRef>
                </c:val>
                <c:extLst xmlns:c15="http://schemas.microsoft.com/office/drawing/2012/chart">
                  <c:ext xmlns:c16="http://schemas.microsoft.com/office/drawing/2014/chart" uri="{C3380CC4-5D6E-409C-BE32-E72D297353CC}">
                    <c16:uniqueId val="{00000003-A82D-414A-8DFA-C6594C2A6510}"/>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'Slide 13'!$A$16</c15:sqref>
                        </c15:formulaRef>
                      </c:ext>
                    </c:extLst>
                    <c:strCache>
                      <c:ptCount val="1"/>
                      <c:pt idx="0">
                        <c:v>Self Generated</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'Slide 13'!$D$11:$H$11</c15:sqref>
                        </c15:formulaRef>
                      </c:ext>
                    </c:extLst>
                    <c:strCache>
                      <c:ptCount val="5"/>
                      <c:pt idx="0">
                        <c:v>FY2027</c:v>
                      </c:pt>
                      <c:pt idx="1">
                        <c:v>FY2028</c:v>
                      </c:pt>
                      <c:pt idx="2">
                        <c:v>FY2029</c:v>
                      </c:pt>
                      <c:pt idx="3">
                        <c:v>FY2030</c:v>
                      </c:pt>
                      <c:pt idx="4">
                        <c:v>FY2031</c:v>
                      </c:pt>
                    </c:strCache>
                  </c:strRef>
                </c:cat>
                <c:val>
                  <c:numRef>
                    <c:extLst xmlns:c15="http://schemas.microsoft.com/office/drawing/2012/chart">
                      <c:ext xmlns:c15="http://schemas.microsoft.com/office/drawing/2012/chart" uri="{02D57815-91ED-43cb-92C2-25804820EDAC}">
                        <c15:formulaRef>
                          <c15:sqref>'Slide 13'!$D$16:$H$16</c15:sqref>
                        </c15:formulaRef>
                      </c:ext>
                    </c:extLst>
                    <c:numCache>
                      <c:formatCode>_("$"* #,##0_);_("$"* \(#,##0\);_("$"* "-"??_);_(@_)</c:formatCode>
                      <c:ptCount val="5"/>
                      <c:pt idx="0">
                        <c:v>84300000</c:v>
                      </c:pt>
                      <c:pt idx="1">
                        <c:v>100000000</c:v>
                      </c:pt>
                      <c:pt idx="2">
                        <c:v>114400000</c:v>
                      </c:pt>
                      <c:pt idx="3">
                        <c:v>129000000</c:v>
                      </c:pt>
                      <c:pt idx="4">
                        <c:v>139000000</c:v>
                      </c:pt>
                    </c:numCache>
                  </c:numRef>
                </c:val>
                <c:extLst xmlns:c15="http://schemas.microsoft.com/office/drawing/2012/chart">
                  <c:ext xmlns:c16="http://schemas.microsoft.com/office/drawing/2014/chart" uri="{C3380CC4-5D6E-409C-BE32-E72D297353CC}">
                    <c16:uniqueId val="{00000004-A82D-414A-8DFA-C6594C2A6510}"/>
                  </c:ext>
                </c:extLst>
              </c15:ser>
            </c15:filteredBarSeries>
          </c:ext>
        </c:extLst>
      </c:barChart>
      <c:catAx>
        <c:axId val="12213437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201546288"/>
        <c:crosses val="autoZero"/>
        <c:auto val="1"/>
        <c:lblAlgn val="ctr"/>
        <c:lblOffset val="100"/>
        <c:noMultiLvlLbl val="0"/>
      </c:catAx>
      <c:valAx>
        <c:axId val="1201546288"/>
        <c:scaling>
          <c:orientation val="minMax"/>
        </c:scaling>
        <c:delete val="0"/>
        <c:axPos val="l"/>
        <c:majorGridlines>
          <c:spPr>
            <a:ln w="9525" cap="flat" cmpd="sng" algn="ctr">
              <a:solidFill>
                <a:schemeClr val="tx1">
                  <a:lumMod val="15000"/>
                  <a:lumOff val="85000"/>
                </a:schemeClr>
              </a:solidFill>
              <a:round/>
            </a:ln>
            <a:effectLst/>
          </c:spPr>
        </c:majorGridlines>
        <c:numFmt formatCode="&quot;$&quot;0,,&quot; M&quot;;[Red]\(&quot;$&quot;0,,&quot; M&quot;\)"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1221343760"/>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Sheet1!$A$3</c:f>
              <c:strCache>
                <c:ptCount val="1"/>
                <c:pt idx="0">
                  <c:v>Senior Debt Service Coverage</c:v>
                </c:pt>
              </c:strCache>
            </c:strRef>
          </c:tx>
          <c:spPr>
            <a:solidFill>
              <a:schemeClr val="accent1"/>
            </a:solidFill>
            <a:ln>
              <a:no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Sheet1!$B$2:$H$2</c:f>
              <c:numCache>
                <c:formatCode>"FY "####</c:formatCode>
                <c:ptCount val="7"/>
                <c:pt idx="0">
                  <c:v>2019</c:v>
                </c:pt>
                <c:pt idx="1">
                  <c:v>2020</c:v>
                </c:pt>
                <c:pt idx="2">
                  <c:v>2021</c:v>
                </c:pt>
                <c:pt idx="3">
                  <c:v>2022</c:v>
                </c:pt>
                <c:pt idx="4">
                  <c:v>2023</c:v>
                </c:pt>
                <c:pt idx="5">
                  <c:v>2024</c:v>
                </c:pt>
                <c:pt idx="6">
                  <c:v>2025</c:v>
                </c:pt>
              </c:numCache>
            </c:numRef>
          </c:cat>
          <c:val>
            <c:numRef>
              <c:f>Sheet1!$B$3:$H$3</c:f>
              <c:numCache>
                <c:formatCode>0.00"x"</c:formatCode>
                <c:ptCount val="7"/>
                <c:pt idx="0">
                  <c:v>1.33</c:v>
                </c:pt>
                <c:pt idx="1">
                  <c:v>1.28</c:v>
                </c:pt>
                <c:pt idx="2">
                  <c:v>1.27</c:v>
                </c:pt>
                <c:pt idx="3">
                  <c:v>1.29</c:v>
                </c:pt>
                <c:pt idx="4">
                  <c:v>1.22</c:v>
                </c:pt>
                <c:pt idx="5">
                  <c:v>1.22</c:v>
                </c:pt>
                <c:pt idx="6">
                  <c:v>1.3</c:v>
                </c:pt>
              </c:numCache>
            </c:numRef>
          </c:val>
          <c:extLst>
            <c:ext xmlns:c16="http://schemas.microsoft.com/office/drawing/2014/chart" uri="{C3380CC4-5D6E-409C-BE32-E72D297353CC}">
              <c16:uniqueId val="{00000000-5196-4720-AB1C-A264CA7617EC}"/>
            </c:ext>
          </c:extLst>
        </c:ser>
        <c:ser>
          <c:idx val="1"/>
          <c:order val="1"/>
          <c:tx>
            <c:strRef>
              <c:f>Sheet1!$A$4</c:f>
              <c:strCache>
                <c:ptCount val="1"/>
                <c:pt idx="0">
                  <c:v>Total Payments Coverage</c:v>
                </c:pt>
              </c:strCache>
            </c:strRef>
          </c:tx>
          <c:spPr>
            <a:solidFill>
              <a:schemeClr val="accent2"/>
            </a:solidFill>
            <a:ln>
              <a:solidFill>
                <a:schemeClr val="bg1">
                  <a:lumMod val="65000"/>
                </a:schemeClr>
              </a:solidFill>
            </a:ln>
            <a:effectLst/>
          </c:spPr>
          <c:invertIfNegative val="0"/>
          <c:dLbls>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Sheet1!$B$2:$H$2</c:f>
              <c:numCache>
                <c:formatCode>"FY "####</c:formatCode>
                <c:ptCount val="7"/>
                <c:pt idx="0">
                  <c:v>2019</c:v>
                </c:pt>
                <c:pt idx="1">
                  <c:v>2020</c:v>
                </c:pt>
                <c:pt idx="2">
                  <c:v>2021</c:v>
                </c:pt>
                <c:pt idx="3">
                  <c:v>2022</c:v>
                </c:pt>
                <c:pt idx="4">
                  <c:v>2023</c:v>
                </c:pt>
                <c:pt idx="5">
                  <c:v>2024</c:v>
                </c:pt>
                <c:pt idx="6">
                  <c:v>2025</c:v>
                </c:pt>
              </c:numCache>
            </c:numRef>
          </c:cat>
          <c:val>
            <c:numRef>
              <c:f>Sheet1!$B$4:$H$4</c:f>
              <c:numCache>
                <c:formatCode>0.00"x"</c:formatCode>
                <c:ptCount val="7"/>
                <c:pt idx="0">
                  <c:v>1.18</c:v>
                </c:pt>
                <c:pt idx="1">
                  <c:v>1.1299999999999999</c:v>
                </c:pt>
                <c:pt idx="2">
                  <c:v>1.1000000000000001</c:v>
                </c:pt>
                <c:pt idx="3">
                  <c:v>1.1100000000000001</c:v>
                </c:pt>
                <c:pt idx="4">
                  <c:v>1.06</c:v>
                </c:pt>
                <c:pt idx="5">
                  <c:v>1.06</c:v>
                </c:pt>
                <c:pt idx="6">
                  <c:v>1.1399999999999999</c:v>
                </c:pt>
              </c:numCache>
            </c:numRef>
          </c:val>
          <c:extLst>
            <c:ext xmlns:c16="http://schemas.microsoft.com/office/drawing/2014/chart" uri="{C3380CC4-5D6E-409C-BE32-E72D297353CC}">
              <c16:uniqueId val="{00000001-5196-4720-AB1C-A264CA7617EC}"/>
            </c:ext>
          </c:extLst>
        </c:ser>
        <c:dLbls>
          <c:showLegendKey val="0"/>
          <c:showVal val="1"/>
          <c:showCatName val="0"/>
          <c:showSerName val="0"/>
          <c:showPercent val="0"/>
          <c:showBubbleSize val="0"/>
        </c:dLbls>
        <c:gapWidth val="150"/>
        <c:axId val="646023608"/>
        <c:axId val="646025048"/>
      </c:barChart>
      <c:catAx>
        <c:axId val="646023608"/>
        <c:scaling>
          <c:orientation val="minMax"/>
        </c:scaling>
        <c:delete val="0"/>
        <c:axPos val="b"/>
        <c:numFmt formatCode="&quot;FY &quot;####"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46025048"/>
        <c:crosses val="autoZero"/>
        <c:auto val="1"/>
        <c:lblAlgn val="ctr"/>
        <c:lblOffset val="100"/>
        <c:noMultiLvlLbl val="0"/>
      </c:catAx>
      <c:valAx>
        <c:axId val="646025048"/>
        <c:scaling>
          <c:orientation val="minMax"/>
          <c:max val="1.5"/>
          <c:min val="1"/>
        </c:scaling>
        <c:delete val="0"/>
        <c:axPos val="l"/>
        <c:majorGridlines>
          <c:spPr>
            <a:ln w="9525" cap="flat" cmpd="sng" algn="ctr">
              <a:solidFill>
                <a:schemeClr val="tx1">
                  <a:lumMod val="15000"/>
                  <a:lumOff val="85000"/>
                </a:schemeClr>
              </a:solidFill>
              <a:round/>
            </a:ln>
            <a:effectLst/>
          </c:spPr>
        </c:majorGridlines>
        <c:numFmt formatCode="0.0&quot;x&quot;"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crossAx val="646023608"/>
        <c:crosses val="autoZero"/>
        <c:crossBetween val="between"/>
        <c:majorUnit val="0.1"/>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solidFill>
            <a:schemeClr val="tx1"/>
          </a:solidFill>
          <a:latin typeface="Open Sans" panose="020B0606030504020204" pitchFamily="34" charset="0"/>
          <a:ea typeface="Open Sans" panose="020B0606030504020204" pitchFamily="34" charset="0"/>
          <a:cs typeface="Open Sans" panose="020B0606030504020204" pitchFamily="34"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'DSRF Calc- Proj. 23 with 24 FM'!$BJ$8</c:f>
              <c:strCache>
                <c:ptCount val="1"/>
                <c:pt idx="0">
                  <c:v>Debt Service</c:v>
                </c:pt>
              </c:strCache>
            </c:strRef>
          </c:tx>
          <c:spPr>
            <a:solidFill>
              <a:srgbClr val="0137E4"/>
            </a:solidFill>
            <a:ln>
              <a:noFill/>
            </a:ln>
            <a:effectLst/>
          </c:spPr>
          <c:invertIfNegative val="0"/>
          <c:cat>
            <c:numRef>
              <c:f>('DSRF Calc- Proj. 23 with 24 FM'!$C$10:$C$39,'DSRF Calc- Proj. 23 with 24 FM'!$C$42:$C$45)</c:f>
              <c:numCache>
                <c:formatCode>m/d/yyyy</c:formatCode>
                <c:ptCount val="34"/>
                <c:pt idx="0">
                  <c:v>46203</c:v>
                </c:pt>
                <c:pt idx="1">
                  <c:v>46568</c:v>
                </c:pt>
                <c:pt idx="2">
                  <c:v>46934</c:v>
                </c:pt>
                <c:pt idx="3">
                  <c:v>47299</c:v>
                </c:pt>
                <c:pt idx="4">
                  <c:v>47664</c:v>
                </c:pt>
                <c:pt idx="5">
                  <c:v>48029</c:v>
                </c:pt>
                <c:pt idx="6">
                  <c:v>48395</c:v>
                </c:pt>
                <c:pt idx="7">
                  <c:v>48760</c:v>
                </c:pt>
                <c:pt idx="8">
                  <c:v>49125</c:v>
                </c:pt>
                <c:pt idx="9">
                  <c:v>49490</c:v>
                </c:pt>
                <c:pt idx="10">
                  <c:v>49856</c:v>
                </c:pt>
                <c:pt idx="11">
                  <c:v>50221</c:v>
                </c:pt>
                <c:pt idx="12">
                  <c:v>50586</c:v>
                </c:pt>
                <c:pt idx="13">
                  <c:v>50951</c:v>
                </c:pt>
                <c:pt idx="14">
                  <c:v>51317</c:v>
                </c:pt>
                <c:pt idx="15">
                  <c:v>51682</c:v>
                </c:pt>
                <c:pt idx="16">
                  <c:v>52047</c:v>
                </c:pt>
                <c:pt idx="17">
                  <c:v>52412</c:v>
                </c:pt>
                <c:pt idx="18">
                  <c:v>52778</c:v>
                </c:pt>
                <c:pt idx="19">
                  <c:v>53143</c:v>
                </c:pt>
                <c:pt idx="20">
                  <c:v>53508</c:v>
                </c:pt>
                <c:pt idx="21">
                  <c:v>53873</c:v>
                </c:pt>
                <c:pt idx="22">
                  <c:v>54239</c:v>
                </c:pt>
                <c:pt idx="23">
                  <c:v>54604</c:v>
                </c:pt>
                <c:pt idx="24">
                  <c:v>54969</c:v>
                </c:pt>
                <c:pt idx="25">
                  <c:v>55334</c:v>
                </c:pt>
                <c:pt idx="26">
                  <c:v>55700</c:v>
                </c:pt>
                <c:pt idx="27">
                  <c:v>56065</c:v>
                </c:pt>
                <c:pt idx="28">
                  <c:v>56430</c:v>
                </c:pt>
                <c:pt idx="29">
                  <c:v>56795</c:v>
                </c:pt>
                <c:pt idx="30">
                  <c:v>57891</c:v>
                </c:pt>
                <c:pt idx="31">
                  <c:v>58256</c:v>
                </c:pt>
                <c:pt idx="32">
                  <c:v>58622</c:v>
                </c:pt>
                <c:pt idx="33">
                  <c:v>58987</c:v>
                </c:pt>
              </c:numCache>
              <c:extLst/>
            </c:numRef>
          </c:cat>
          <c:val>
            <c:numRef>
              <c:f>'DSRF Calc- Proj. 23 with 24 FM'!$BJ$10:$BJ$39</c:f>
              <c:numCache>
                <c:formatCode>_(* #,##0.00_);_(* \(#,##0.00\);_(* "-"??_);_(@_)</c:formatCode>
                <c:ptCount val="30"/>
                <c:pt idx="0">
                  <c:v>260056156.56999999</c:v>
                </c:pt>
                <c:pt idx="1">
                  <c:v>267203432.74000001</c:v>
                </c:pt>
                <c:pt idx="2">
                  <c:v>252458056.24000001</c:v>
                </c:pt>
                <c:pt idx="3">
                  <c:v>248855755.00000003</c:v>
                </c:pt>
                <c:pt idx="4">
                  <c:v>250487842.52000001</c:v>
                </c:pt>
                <c:pt idx="5">
                  <c:v>250414551.39999998</c:v>
                </c:pt>
                <c:pt idx="6">
                  <c:v>247999568.07000002</c:v>
                </c:pt>
                <c:pt idx="7">
                  <c:v>231656869.86999997</c:v>
                </c:pt>
                <c:pt idx="8">
                  <c:v>231802263.56</c:v>
                </c:pt>
                <c:pt idx="9">
                  <c:v>231324764.12</c:v>
                </c:pt>
                <c:pt idx="10">
                  <c:v>227096917.59</c:v>
                </c:pt>
                <c:pt idx="11">
                  <c:v>225717918.565</c:v>
                </c:pt>
                <c:pt idx="12">
                  <c:v>221216898.60999998</c:v>
                </c:pt>
                <c:pt idx="13">
                  <c:v>215024963.69</c:v>
                </c:pt>
                <c:pt idx="14">
                  <c:v>214528104.44999999</c:v>
                </c:pt>
                <c:pt idx="15">
                  <c:v>208611567.58999997</c:v>
                </c:pt>
                <c:pt idx="16">
                  <c:v>207542172.98000002</c:v>
                </c:pt>
                <c:pt idx="17">
                  <c:v>205813452.41999999</c:v>
                </c:pt>
                <c:pt idx="18">
                  <c:v>198623956.83000001</c:v>
                </c:pt>
                <c:pt idx="19">
                  <c:v>187791824.23000002</c:v>
                </c:pt>
                <c:pt idx="20">
                  <c:v>187732865.12</c:v>
                </c:pt>
                <c:pt idx="21">
                  <c:v>153094187.5</c:v>
                </c:pt>
                <c:pt idx="22">
                  <c:v>149289731.25</c:v>
                </c:pt>
                <c:pt idx="23">
                  <c:v>149299537.5</c:v>
                </c:pt>
                <c:pt idx="24">
                  <c:v>149293343.75</c:v>
                </c:pt>
                <c:pt idx="25">
                  <c:v>149295025</c:v>
                </c:pt>
                <c:pt idx="26">
                  <c:v>137798356.25</c:v>
                </c:pt>
                <c:pt idx="27">
                  <c:v>109325887.5</c:v>
                </c:pt>
                <c:pt idx="28">
                  <c:v>90246693.75</c:v>
                </c:pt>
                <c:pt idx="29">
                  <c:v>41608275</c:v>
                </c:pt>
              </c:numCache>
              <c:extLst/>
            </c:numRef>
          </c:val>
          <c:extLst>
            <c:ext xmlns:c16="http://schemas.microsoft.com/office/drawing/2014/chart" uri="{C3380CC4-5D6E-409C-BE32-E72D297353CC}">
              <c16:uniqueId val="{00000000-E14C-4A1E-B52C-2788674673BF}"/>
            </c:ext>
          </c:extLst>
        </c:ser>
        <c:dLbls>
          <c:showLegendKey val="0"/>
          <c:showVal val="0"/>
          <c:showCatName val="0"/>
          <c:showSerName val="0"/>
          <c:showPercent val="0"/>
          <c:showBubbleSize val="0"/>
        </c:dLbls>
        <c:gapWidth val="219"/>
        <c:overlap val="-27"/>
        <c:axId val="805692840"/>
        <c:axId val="620522872"/>
        <c:extLst>
          <c:ext xmlns:c15="http://schemas.microsoft.com/office/drawing/2012/chart" uri="{02D57815-91ED-43cb-92C2-25804820EDAC}">
            <c15:filteredBarSeries>
              <c15:ser>
                <c:idx val="1"/>
                <c:order val="1"/>
                <c:tx>
                  <c:strRef>
                    <c:extLst>
                      <c:ext uri="{02D57815-91ED-43cb-92C2-25804820EDAC}">
                        <c15:formulaRef>
                          <c15:sqref>'DSRF Calc- Proj. 23 with 24 FM'!$C$8</c15:sqref>
                        </c15:formulaRef>
                      </c:ext>
                    </c:extLst>
                    <c:strCache>
                      <c:ptCount val="1"/>
                      <c:pt idx="0">
                        <c:v>Fiscal Year Ending</c:v>
                      </c:pt>
                    </c:strCache>
                  </c:strRef>
                </c:tx>
                <c:spPr>
                  <a:solidFill>
                    <a:schemeClr val="accent2"/>
                  </a:solidFill>
                  <a:ln>
                    <a:noFill/>
                  </a:ln>
                  <a:effectLst/>
                </c:spPr>
                <c:invertIfNegative val="0"/>
                <c:cat>
                  <c:numRef>
                    <c:extLst>
                      <c:ext uri="{02D57815-91ED-43cb-92C2-25804820EDAC}">
                        <c15:formulaRef>
                          <c15:sqref>('DSRF Calc- Proj. 23 with 24 FM'!$C$10:$C$39,'DSRF Calc- Proj. 23 with 24 FM'!$C$42:$C$45)</c15:sqref>
                        </c15:formulaRef>
                      </c:ext>
                    </c:extLst>
                    <c:numCache>
                      <c:formatCode>m/d/yyyy</c:formatCode>
                      <c:ptCount val="34"/>
                      <c:pt idx="0">
                        <c:v>46203</c:v>
                      </c:pt>
                      <c:pt idx="1">
                        <c:v>46568</c:v>
                      </c:pt>
                      <c:pt idx="2">
                        <c:v>46934</c:v>
                      </c:pt>
                      <c:pt idx="3">
                        <c:v>47299</c:v>
                      </c:pt>
                      <c:pt idx="4">
                        <c:v>47664</c:v>
                      </c:pt>
                      <c:pt idx="5">
                        <c:v>48029</c:v>
                      </c:pt>
                      <c:pt idx="6">
                        <c:v>48395</c:v>
                      </c:pt>
                      <c:pt idx="7">
                        <c:v>48760</c:v>
                      </c:pt>
                      <c:pt idx="8">
                        <c:v>49125</c:v>
                      </c:pt>
                      <c:pt idx="9">
                        <c:v>49490</c:v>
                      </c:pt>
                      <c:pt idx="10">
                        <c:v>49856</c:v>
                      </c:pt>
                      <c:pt idx="11">
                        <c:v>50221</c:v>
                      </c:pt>
                      <c:pt idx="12">
                        <c:v>50586</c:v>
                      </c:pt>
                      <c:pt idx="13">
                        <c:v>50951</c:v>
                      </c:pt>
                      <c:pt idx="14">
                        <c:v>51317</c:v>
                      </c:pt>
                      <c:pt idx="15">
                        <c:v>51682</c:v>
                      </c:pt>
                      <c:pt idx="16">
                        <c:v>52047</c:v>
                      </c:pt>
                      <c:pt idx="17">
                        <c:v>52412</c:v>
                      </c:pt>
                      <c:pt idx="18">
                        <c:v>52778</c:v>
                      </c:pt>
                      <c:pt idx="19">
                        <c:v>53143</c:v>
                      </c:pt>
                      <c:pt idx="20">
                        <c:v>53508</c:v>
                      </c:pt>
                      <c:pt idx="21">
                        <c:v>53873</c:v>
                      </c:pt>
                      <c:pt idx="22">
                        <c:v>54239</c:v>
                      </c:pt>
                      <c:pt idx="23">
                        <c:v>54604</c:v>
                      </c:pt>
                      <c:pt idx="24">
                        <c:v>54969</c:v>
                      </c:pt>
                      <c:pt idx="25">
                        <c:v>55334</c:v>
                      </c:pt>
                      <c:pt idx="26">
                        <c:v>55700</c:v>
                      </c:pt>
                      <c:pt idx="27">
                        <c:v>56065</c:v>
                      </c:pt>
                      <c:pt idx="28">
                        <c:v>56430</c:v>
                      </c:pt>
                      <c:pt idx="29">
                        <c:v>56795</c:v>
                      </c:pt>
                      <c:pt idx="30">
                        <c:v>57891</c:v>
                      </c:pt>
                      <c:pt idx="31">
                        <c:v>58256</c:v>
                      </c:pt>
                      <c:pt idx="32">
                        <c:v>58622</c:v>
                      </c:pt>
                      <c:pt idx="33">
                        <c:v>58987</c:v>
                      </c:pt>
                    </c:numCache>
                  </c:numRef>
                </c:cat>
                <c:val>
                  <c:numRef>
                    <c:extLst>
                      <c:ext uri="{02D57815-91ED-43cb-92C2-25804820EDAC}">
                        <c15:formulaRef>
                          <c15:sqref>('DSRF Calc- Proj. 23 with 24 FM'!$C$9:$C$38,'DSRF Calc- Proj. 23 with 24 FM'!$C$41:$C$42)</c15:sqref>
                        </c15:formulaRef>
                      </c:ext>
                    </c:extLst>
                    <c:numCache>
                      <c:formatCode>m/d/yyyy</c:formatCode>
                      <c:ptCount val="32"/>
                      <c:pt idx="0">
                        <c:v>45838</c:v>
                      </c:pt>
                      <c:pt idx="1">
                        <c:v>46203</c:v>
                      </c:pt>
                      <c:pt idx="2">
                        <c:v>46568</c:v>
                      </c:pt>
                      <c:pt idx="3">
                        <c:v>46934</c:v>
                      </c:pt>
                      <c:pt idx="4">
                        <c:v>47299</c:v>
                      </c:pt>
                      <c:pt idx="5">
                        <c:v>47664</c:v>
                      </c:pt>
                      <c:pt idx="6">
                        <c:v>48029</c:v>
                      </c:pt>
                      <c:pt idx="7">
                        <c:v>48395</c:v>
                      </c:pt>
                      <c:pt idx="8">
                        <c:v>48760</c:v>
                      </c:pt>
                      <c:pt idx="9">
                        <c:v>49125</c:v>
                      </c:pt>
                      <c:pt idx="10">
                        <c:v>49490</c:v>
                      </c:pt>
                      <c:pt idx="11">
                        <c:v>49856</c:v>
                      </c:pt>
                      <c:pt idx="12">
                        <c:v>50221</c:v>
                      </c:pt>
                      <c:pt idx="13">
                        <c:v>50586</c:v>
                      </c:pt>
                      <c:pt idx="14">
                        <c:v>50951</c:v>
                      </c:pt>
                      <c:pt idx="15">
                        <c:v>51317</c:v>
                      </c:pt>
                      <c:pt idx="16">
                        <c:v>51682</c:v>
                      </c:pt>
                      <c:pt idx="17">
                        <c:v>52047</c:v>
                      </c:pt>
                      <c:pt idx="18">
                        <c:v>52412</c:v>
                      </c:pt>
                      <c:pt idx="19">
                        <c:v>52778</c:v>
                      </c:pt>
                      <c:pt idx="20">
                        <c:v>53143</c:v>
                      </c:pt>
                      <c:pt idx="21">
                        <c:v>53508</c:v>
                      </c:pt>
                      <c:pt idx="22">
                        <c:v>53873</c:v>
                      </c:pt>
                      <c:pt idx="23">
                        <c:v>54239</c:v>
                      </c:pt>
                      <c:pt idx="24">
                        <c:v>54604</c:v>
                      </c:pt>
                      <c:pt idx="25">
                        <c:v>54969</c:v>
                      </c:pt>
                      <c:pt idx="26">
                        <c:v>55334</c:v>
                      </c:pt>
                      <c:pt idx="27">
                        <c:v>55700</c:v>
                      </c:pt>
                      <c:pt idx="28">
                        <c:v>56065</c:v>
                      </c:pt>
                      <c:pt idx="29">
                        <c:v>56430</c:v>
                      </c:pt>
                      <c:pt idx="30">
                        <c:v>57526</c:v>
                      </c:pt>
                      <c:pt idx="31">
                        <c:v>57891</c:v>
                      </c:pt>
                    </c:numCache>
                  </c:numRef>
                </c:val>
                <c:extLst>
                  <c:ext xmlns:c16="http://schemas.microsoft.com/office/drawing/2014/chart" uri="{C3380CC4-5D6E-409C-BE32-E72D297353CC}">
                    <c16:uniqueId val="{00000001-E14C-4A1E-B52C-2788674673BF}"/>
                  </c:ext>
                </c:extLst>
              </c15:ser>
            </c15:filteredBarSeries>
          </c:ext>
        </c:extLst>
      </c:barChart>
      <c:dateAx>
        <c:axId val="805692840"/>
        <c:scaling>
          <c:orientation val="minMax"/>
        </c:scaling>
        <c:delete val="0"/>
        <c:axPos val="b"/>
        <c:numFmt formatCode="yyyy" sourceLinked="0"/>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620522872"/>
        <c:crosses val="autoZero"/>
        <c:auto val="1"/>
        <c:lblOffset val="100"/>
        <c:baseTimeUnit val="years"/>
      </c:dateAx>
      <c:valAx>
        <c:axId val="620522872"/>
        <c:scaling>
          <c:orientation val="minMax"/>
          <c:max val="300000000"/>
          <c:min val="0"/>
        </c:scaling>
        <c:delete val="0"/>
        <c:axPos val="l"/>
        <c:majorGridlines>
          <c:spPr>
            <a:ln w="9525" cap="flat" cmpd="sng" algn="ctr">
              <a:solidFill>
                <a:schemeClr val="tx1">
                  <a:lumMod val="15000"/>
                  <a:lumOff val="85000"/>
                </a:schemeClr>
              </a:solidFill>
              <a:round/>
            </a:ln>
            <a:effectLst/>
          </c:spPr>
        </c:majorGridlines>
        <c:numFmt formatCode="&quot;$&quot;#,##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mn-lt"/>
                <a:ea typeface="+mn-ea"/>
                <a:cs typeface="+mn-cs"/>
              </a:defRPr>
            </a:pPr>
            <a:endParaRPr lang="en-US"/>
          </a:p>
        </c:txPr>
        <c:crossAx val="805692840"/>
        <c:crosses val="autoZero"/>
        <c:crossBetween val="between"/>
        <c:majorUnit val="50000000"/>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solidFill>
            <a:schemeClr val="tx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8" name="Notes Placeholder 7"/>
          <p:cNvSpPr>
            <a:spLocks noGrp="1"/>
          </p:cNvSpPr>
          <p:nvPr>
            <p:ph type="body" sz="quarter" idx="3"/>
          </p:nvPr>
        </p:nvSpPr>
        <p:spPr>
          <a:xfrm>
            <a:off x="732184" y="4620250"/>
            <a:ext cx="5850835" cy="3780800"/>
          </a:xfrm>
          <a:prstGeom prst="rect">
            <a:avLst/>
          </a:prstGeom>
        </p:spPr>
        <p:txBody>
          <a:bodyPr vert="horz" lIns="91427" tIns="45714" rIns="91427" bIns="457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Image Placeholder 8"/>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27" tIns="45714" rIns="91427" bIns="45714" rtlCol="0" anchor="ctr"/>
          <a:lstStyle/>
          <a:p>
            <a:endParaRPr lang="en-US" dirty="0"/>
          </a:p>
        </p:txBody>
      </p:sp>
    </p:spTree>
    <p:extLst>
      <p:ext uri="{BB962C8B-B14F-4D97-AF65-F5344CB8AC3E}">
        <p14:creationId xmlns:p14="http://schemas.microsoft.com/office/powerpoint/2010/main" val="2261800164"/>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9:notes"/>
          <p:cNvSpPr txBox="1">
            <a:spLocks noGrp="1"/>
          </p:cNvSpPr>
          <p:nvPr>
            <p:ph type="body" idx="1"/>
          </p:nvPr>
        </p:nvSpPr>
        <p:spPr>
          <a:xfrm>
            <a:off x="731521" y="4560571"/>
            <a:ext cx="5852160" cy="4320540"/>
          </a:xfrm>
          <a:prstGeom prst="rect">
            <a:avLst/>
          </a:prstGeom>
        </p:spPr>
        <p:txBody>
          <a:bodyPr spcFirstLastPara="1" wrap="square" lIns="108816" tIns="108816" rIns="108816" bIns="108816" anchor="t" anchorCtr="0">
            <a:noAutofit/>
          </a:bodyPr>
          <a:lstStyle/>
          <a:p>
            <a:endParaRPr sz="1200" dirty="0"/>
          </a:p>
        </p:txBody>
      </p:sp>
      <p:sp>
        <p:nvSpPr>
          <p:cNvPr id="409" name="Google Shape;409;p19: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26633386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17550"/>
            <a:ext cx="6403975" cy="3602038"/>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 name="Notes Placeholder 2"/>
          <p:cNvSpPr>
            <a:spLocks noGrp="1"/>
          </p:cNvSpPr>
          <p:nvPr>
            <p:ph type="body" idx="1"/>
          </p:nvPr>
        </p:nvSpPr>
        <p:spPr>
          <a:xfrm>
            <a:off x="731521" y="4561357"/>
            <a:ext cx="5852160" cy="4325262"/>
          </a:xfrm>
          <a:prstGeom prst="rect">
            <a:avLst/>
          </a:prstGeom>
        </p:spPr>
        <p:txBody>
          <a:bodyPr/>
          <a:lstStyle/>
          <a:p>
            <a:pPr marL="0" indent="0" defTabSz="914266">
              <a:buFont typeface="Arial" panose="020B0604020202020204" pitchFamily="34" charset="0"/>
              <a:buNone/>
              <a:defRPr/>
            </a:pPr>
            <a:endParaRPr lang="en-US" sz="1200" dirty="0"/>
          </a:p>
        </p:txBody>
      </p:sp>
    </p:spTree>
    <p:extLst>
      <p:ext uri="{BB962C8B-B14F-4D97-AF65-F5344CB8AC3E}">
        <p14:creationId xmlns:p14="http://schemas.microsoft.com/office/powerpoint/2010/main" val="15932162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13:notes"/>
          <p:cNvSpPr txBox="1">
            <a:spLocks noGrp="1"/>
          </p:cNvSpPr>
          <p:nvPr>
            <p:ph type="body" idx="1"/>
          </p:nvPr>
        </p:nvSpPr>
        <p:spPr>
          <a:xfrm>
            <a:off x="731521" y="4560571"/>
            <a:ext cx="5852160" cy="4320540"/>
          </a:xfrm>
          <a:prstGeom prst="rect">
            <a:avLst/>
          </a:prstGeom>
        </p:spPr>
        <p:txBody>
          <a:bodyPr spcFirstLastPara="1" wrap="square" lIns="108816" tIns="108816" rIns="108816" bIns="108816" anchor="t" anchorCtr="0">
            <a:noAutofit/>
          </a:bodyPr>
          <a:lstStyle/>
          <a:p>
            <a:pPr marL="0" lvl="1" indent="0" defTabSz="914266">
              <a:buFont typeface="Arial" panose="020B0604020202020204" pitchFamily="34" charset="0"/>
              <a:buNone/>
              <a:defRPr/>
            </a:pPr>
            <a:endParaRPr lang="en-US" sz="1300" dirty="0"/>
          </a:p>
        </p:txBody>
      </p:sp>
      <p:sp>
        <p:nvSpPr>
          <p:cNvPr id="286" name="Google Shape;286;p1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7631761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717550"/>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 name="Notes Placeholder 2"/>
          <p:cNvSpPr>
            <a:spLocks noGrp="1"/>
          </p:cNvSpPr>
          <p:nvPr>
            <p:ph type="body" idx="1"/>
          </p:nvPr>
        </p:nvSpPr>
        <p:spPr>
          <a:xfrm>
            <a:off x="731521" y="4561357"/>
            <a:ext cx="5852160" cy="4325262"/>
          </a:xfrm>
          <a:prstGeom prst="rect">
            <a:avLst/>
          </a:prstGeom>
        </p:spPr>
        <p:txBody>
          <a:bodyPr/>
          <a:lstStyle/>
          <a:p>
            <a:pPr marL="0" indent="0">
              <a:buFont typeface="Arial" panose="020B0604020202020204" pitchFamily="34" charset="0"/>
              <a:buNone/>
            </a:pPr>
            <a:endParaRPr lang="en-US" sz="1200" kern="1200" dirty="0">
              <a:solidFill>
                <a:schemeClr val="tx1"/>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42777482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n-US"/>
          </a:p>
        </p:txBody>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7622021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17550"/>
            <a:ext cx="6403975" cy="3602038"/>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 name="Notes Placeholder 2"/>
          <p:cNvSpPr>
            <a:spLocks noGrp="1"/>
          </p:cNvSpPr>
          <p:nvPr>
            <p:ph type="body" idx="1"/>
          </p:nvPr>
        </p:nvSpPr>
        <p:spPr>
          <a:xfrm>
            <a:off x="731521" y="4561357"/>
            <a:ext cx="5852160" cy="4325262"/>
          </a:xfrm>
          <a:prstGeom prst="rect">
            <a:avLst/>
          </a:prstGeom>
        </p:spPr>
        <p:txBody>
          <a:bodyPr/>
          <a:lstStyle/>
          <a:p>
            <a:pPr marL="0" indent="0">
              <a:buFont typeface="Arial" panose="020B0604020202020204" pitchFamily="34" charset="0"/>
              <a:buNone/>
            </a:pPr>
            <a:endParaRPr lang="en-US" sz="1300" kern="1200" dirty="0">
              <a:solidFill>
                <a:schemeClr val="tx1"/>
              </a:solidFill>
              <a:latin typeface="+mn-lt"/>
              <a:ea typeface="+mn-ea"/>
              <a:cs typeface="+mn-cs"/>
            </a:endParaRPr>
          </a:p>
        </p:txBody>
      </p:sp>
    </p:spTree>
    <p:extLst>
      <p:ext uri="{BB962C8B-B14F-4D97-AF65-F5344CB8AC3E}">
        <p14:creationId xmlns:p14="http://schemas.microsoft.com/office/powerpoint/2010/main" val="16637588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731521" y="4560571"/>
            <a:ext cx="5852160" cy="4320540"/>
          </a:xfrm>
          <a:prstGeom prst="rect">
            <a:avLst/>
          </a:prstGeom>
        </p:spPr>
        <p:txBody>
          <a:bodyPr spcFirstLastPara="1" wrap="square" lIns="108816" tIns="108816" rIns="108816" bIns="108816" anchor="t" anchorCtr="0">
            <a:noAutofit/>
          </a:bodyPr>
          <a:lstStyle/>
          <a:p>
            <a:endParaRPr sz="1200" dirty="0"/>
          </a:p>
        </p:txBody>
      </p:sp>
      <p:sp>
        <p:nvSpPr>
          <p:cNvPr id="89" name="Google Shape;89;p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650262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4025" y="717550"/>
            <a:ext cx="6400800" cy="3600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 name="Notes Placeholder 2"/>
          <p:cNvSpPr>
            <a:spLocks noGrp="1"/>
          </p:cNvSpPr>
          <p:nvPr>
            <p:ph type="body" idx="1"/>
          </p:nvPr>
        </p:nvSpPr>
        <p:spPr>
          <a:xfrm>
            <a:off x="731521" y="4561357"/>
            <a:ext cx="5852160" cy="4325262"/>
          </a:xfrm>
          <a:prstGeom prst="rect">
            <a:avLst/>
          </a:prstGeom>
        </p:spPr>
        <p:txBody>
          <a:bodyPr/>
          <a:lstStyle/>
          <a:p>
            <a:endParaRPr lang="en-US" sz="1200" dirty="0"/>
          </a:p>
        </p:txBody>
      </p:sp>
    </p:spTree>
    <p:extLst>
      <p:ext uri="{BB962C8B-B14F-4D97-AF65-F5344CB8AC3E}">
        <p14:creationId xmlns:p14="http://schemas.microsoft.com/office/powerpoint/2010/main" val="2355687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p9:notes"/>
          <p:cNvSpPr txBox="1">
            <a:spLocks noGrp="1"/>
          </p:cNvSpPr>
          <p:nvPr>
            <p:ph type="body" idx="1"/>
          </p:nvPr>
        </p:nvSpPr>
        <p:spPr>
          <a:xfrm>
            <a:off x="731521" y="4560571"/>
            <a:ext cx="5852160" cy="4320540"/>
          </a:xfrm>
          <a:prstGeom prst="rect">
            <a:avLst/>
          </a:prstGeom>
        </p:spPr>
        <p:txBody>
          <a:bodyPr spcFirstLastPara="1" wrap="square" lIns="108816" tIns="108816" rIns="108816" bIns="108816" anchor="t" anchorCtr="0">
            <a:noAutofit/>
          </a:bodyPr>
          <a:lstStyle/>
          <a:p>
            <a:endParaRPr sz="1200" dirty="0"/>
          </a:p>
        </p:txBody>
      </p:sp>
      <p:sp>
        <p:nvSpPr>
          <p:cNvPr id="216" name="Google Shape;216;p9: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33129217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7"/>
        <p:cNvGrpSpPr/>
        <p:nvPr/>
      </p:nvGrpSpPr>
      <p:grpSpPr>
        <a:xfrm>
          <a:off x="0" y="0"/>
          <a:ext cx="0" cy="0"/>
          <a:chOff x="0" y="0"/>
          <a:chExt cx="0" cy="0"/>
        </a:xfrm>
      </p:grpSpPr>
      <p:sp>
        <p:nvSpPr>
          <p:cNvPr id="88" name="Google Shape;88;p3:notes"/>
          <p:cNvSpPr txBox="1">
            <a:spLocks noGrp="1"/>
          </p:cNvSpPr>
          <p:nvPr>
            <p:ph type="body" idx="1"/>
          </p:nvPr>
        </p:nvSpPr>
        <p:spPr>
          <a:xfrm>
            <a:off x="731521" y="4560571"/>
            <a:ext cx="5852160" cy="4320540"/>
          </a:xfrm>
          <a:prstGeom prst="rect">
            <a:avLst/>
          </a:prstGeom>
        </p:spPr>
        <p:txBody>
          <a:bodyPr spcFirstLastPara="1" wrap="square" lIns="108816" tIns="108816" rIns="108816" bIns="108816" anchor="t" anchorCtr="0">
            <a:noAutofit/>
          </a:bodyPr>
          <a:lstStyle/>
          <a:p>
            <a:pPr marL="0" indent="0">
              <a:buFont typeface="Arial" panose="020B0604020202020204" pitchFamily="34" charset="0"/>
              <a:buNone/>
            </a:pPr>
            <a:endParaRPr lang="en-US" u="none" dirty="0"/>
          </a:p>
          <a:p>
            <a:pPr marL="285708" indent="-285708">
              <a:buFont typeface="Arial" panose="020B0604020202020204" pitchFamily="34" charset="0"/>
              <a:buChar char="•"/>
            </a:pPr>
            <a:endParaRPr lang="en-US" u="none" dirty="0"/>
          </a:p>
        </p:txBody>
      </p:sp>
      <p:sp>
        <p:nvSpPr>
          <p:cNvPr id="89" name="Google Shape;89;p3: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35095827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0"/>
        <p:cNvGrpSpPr/>
        <p:nvPr/>
      </p:nvGrpSpPr>
      <p:grpSpPr>
        <a:xfrm>
          <a:off x="0" y="0"/>
          <a:ext cx="0" cy="0"/>
          <a:chOff x="0" y="0"/>
          <a:chExt cx="0" cy="0"/>
        </a:xfrm>
      </p:grpSpPr>
      <p:sp>
        <p:nvSpPr>
          <p:cNvPr id="321" name="Shape 321"/>
          <p:cNvSpPr>
            <a:spLocks noGrp="1" noRot="1" noChangeAspect="1"/>
          </p:cNvSpPr>
          <p:nvPr>
            <p:ph type="sldImg" idx="2"/>
          </p:nvPr>
        </p:nvSpPr>
        <p:spPr>
          <a:xfrm>
            <a:off x="452438" y="717550"/>
            <a:ext cx="6403975" cy="3602038"/>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txBody>
          <a:bodyPr/>
          <a:lstStyle/>
          <a:p>
            <a:endParaRPr lang="en-US"/>
          </a:p>
        </p:txBody>
      </p:sp>
      <p:sp>
        <p:nvSpPr>
          <p:cNvPr id="322" name="Shape 322"/>
          <p:cNvSpPr txBox="1">
            <a:spLocks noGrp="1"/>
          </p:cNvSpPr>
          <p:nvPr>
            <p:ph type="body" idx="1"/>
          </p:nvPr>
        </p:nvSpPr>
        <p:spPr>
          <a:xfrm>
            <a:off x="734701" y="4561357"/>
            <a:ext cx="5848981" cy="4325262"/>
          </a:xfrm>
          <a:prstGeom prst="rect">
            <a:avLst/>
          </a:prstGeom>
          <a:noFill/>
          <a:ln>
            <a:noFill/>
          </a:ln>
        </p:spPr>
        <p:txBody>
          <a:bodyPr spcFirstLastPara="1" wrap="square" lIns="114916" tIns="57456" rIns="114916" bIns="57456" anchor="t" anchorCtr="0">
            <a:noAutofit/>
          </a:bodyPr>
          <a:lstStyle/>
          <a:p>
            <a:pPr marL="0" indent="0" defTabSz="914266">
              <a:buFont typeface="Arial" panose="020B0604020202020204" pitchFamily="34" charset="0"/>
              <a:buNone/>
              <a:defRPr/>
            </a:pPr>
            <a:endParaRPr lang="en-US" sz="1200" dirty="0"/>
          </a:p>
        </p:txBody>
      </p:sp>
    </p:spTree>
    <p:extLst>
      <p:ext uri="{BB962C8B-B14F-4D97-AF65-F5344CB8AC3E}">
        <p14:creationId xmlns:p14="http://schemas.microsoft.com/office/powerpoint/2010/main" val="17765336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17550"/>
            <a:ext cx="6403975" cy="3602038"/>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 name="Notes Placeholder 2"/>
          <p:cNvSpPr>
            <a:spLocks noGrp="1"/>
          </p:cNvSpPr>
          <p:nvPr>
            <p:ph type="body" idx="1"/>
          </p:nvPr>
        </p:nvSpPr>
        <p:spPr>
          <a:xfrm>
            <a:off x="731521" y="4561357"/>
            <a:ext cx="5852160" cy="4325262"/>
          </a:xfrm>
          <a:prstGeom prst="rect">
            <a:avLst/>
          </a:prstGeom>
        </p:spPr>
        <p:txBody>
          <a:bodyPr/>
          <a:lstStyle/>
          <a:p>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9954878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17550"/>
            <a:ext cx="6403975" cy="3602038"/>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 name="Notes Placeholder 2"/>
          <p:cNvSpPr>
            <a:spLocks noGrp="1"/>
          </p:cNvSpPr>
          <p:nvPr>
            <p:ph type="body" idx="1"/>
          </p:nvPr>
        </p:nvSpPr>
        <p:spPr>
          <a:xfrm>
            <a:off x="731521" y="4561357"/>
            <a:ext cx="5852160" cy="4325262"/>
          </a:xfrm>
          <a:prstGeom prst="rect">
            <a:avLst/>
          </a:prstGeom>
        </p:spPr>
        <p:txBody>
          <a:bodyPr/>
          <a:lstStyle/>
          <a:p>
            <a:pPr defTabSz="914266">
              <a:defRPr/>
            </a:pPr>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24113562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52438" y="717550"/>
            <a:ext cx="6403975" cy="3602038"/>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
        <p:nvSpPr>
          <p:cNvPr id="3" name="Notes Placeholder 2"/>
          <p:cNvSpPr>
            <a:spLocks noGrp="1"/>
          </p:cNvSpPr>
          <p:nvPr>
            <p:ph type="body" idx="1"/>
          </p:nvPr>
        </p:nvSpPr>
        <p:spPr>
          <a:xfrm>
            <a:off x="731520" y="4561357"/>
            <a:ext cx="5848981" cy="4325262"/>
          </a:xfrm>
          <a:prstGeom prst="rect">
            <a:avLst/>
          </a:prstGeom>
        </p:spPr>
        <p:txBody>
          <a:bodyPr/>
          <a:lstStyle/>
          <a:p>
            <a:endParaRPr lang="en-US" sz="1200" kern="1200" dirty="0">
              <a:solidFill>
                <a:schemeClr val="tx1"/>
              </a:solidFill>
              <a:latin typeface="+mn-lt"/>
              <a:ea typeface="+mn-ea"/>
              <a:cs typeface="+mn-cs"/>
            </a:endParaRPr>
          </a:p>
        </p:txBody>
      </p:sp>
    </p:spTree>
    <p:extLst>
      <p:ext uri="{BB962C8B-B14F-4D97-AF65-F5344CB8AC3E}">
        <p14:creationId xmlns:p14="http://schemas.microsoft.com/office/powerpoint/2010/main" val="32244680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Google Shape;186;p8:notes"/>
          <p:cNvSpPr txBox="1">
            <a:spLocks noGrp="1"/>
          </p:cNvSpPr>
          <p:nvPr>
            <p:ph type="body" idx="1"/>
          </p:nvPr>
        </p:nvSpPr>
        <p:spPr>
          <a:xfrm>
            <a:off x="731521" y="4560571"/>
            <a:ext cx="5852160" cy="4320540"/>
          </a:xfrm>
          <a:prstGeom prst="rect">
            <a:avLst/>
          </a:prstGeom>
        </p:spPr>
        <p:txBody>
          <a:bodyPr spcFirstLastPara="1" wrap="square" lIns="108816" tIns="108816" rIns="108816" bIns="108816" anchor="t" anchorCtr="0">
            <a:noAutofit/>
          </a:bodyPr>
          <a:lstStyle/>
          <a:p>
            <a:pPr marL="0" indent="0">
              <a:buFont typeface="Arial" panose="020B0604020202020204" pitchFamily="34" charset="0"/>
              <a:buNone/>
            </a:pPr>
            <a:endParaRPr lang="en-US" sz="1200" dirty="0"/>
          </a:p>
        </p:txBody>
      </p:sp>
      <p:sp>
        <p:nvSpPr>
          <p:cNvPr id="187" name="Google Shape;187;p8:notes"/>
          <p:cNvSpPr>
            <a:spLocks noGrp="1" noRot="1" noChangeAspect="1"/>
          </p:cNvSpPr>
          <p:nvPr>
            <p:ph type="sldImg" idx="2"/>
          </p:nvPr>
        </p:nvSpPr>
        <p:spPr>
          <a:xfrm>
            <a:off x="458788" y="720725"/>
            <a:ext cx="6397625" cy="3598863"/>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en-US"/>
          </a:p>
        </p:txBody>
      </p:sp>
    </p:spTree>
    <p:extLst>
      <p:ext uri="{BB962C8B-B14F-4D97-AF65-F5344CB8AC3E}">
        <p14:creationId xmlns:p14="http://schemas.microsoft.com/office/powerpoint/2010/main" val="1406024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
        <p:cNvGrpSpPr/>
        <p:nvPr/>
      </p:nvGrpSpPr>
      <p:grpSpPr>
        <a:xfrm>
          <a:off x="0" y="0"/>
          <a:ext cx="0" cy="0"/>
          <a:chOff x="0" y="0"/>
          <a:chExt cx="0" cy="0"/>
        </a:xfrm>
      </p:grpSpPr>
      <p:sp>
        <p:nvSpPr>
          <p:cNvPr id="7" name="Google Shape;7;p2"/>
          <p:cNvSpPr>
            <a:spLocks noGrp="1"/>
          </p:cNvSpPr>
          <p:nvPr>
            <p:ph type="pic" idx="2"/>
          </p:nvPr>
        </p:nvSpPr>
        <p:spPr>
          <a:xfrm>
            <a:off x="0" y="0"/>
            <a:ext cx="12192000"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7F7F7F"/>
              </a:buClr>
              <a:buSzPts val="1800"/>
              <a:buFont typeface="Arial"/>
              <a:buNone/>
              <a:defRPr sz="1800" b="0" i="0" u="none" strike="noStrike" cap="none">
                <a:solidFill>
                  <a:srgbClr val="7F7F7F"/>
                </a:solidFill>
                <a:latin typeface="Open Sans"/>
                <a:ea typeface="Open Sans"/>
                <a:cs typeface="Open Sans"/>
                <a:sym typeface="Open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4853CC-9058-0C5C-A664-3A700000E0D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4AC3E9-3790-F799-F3D2-31D98AF910D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814104D-807B-607C-15AF-1897EEA3DEA0}"/>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5" name="Footer Placeholder 4">
            <a:extLst>
              <a:ext uri="{FF2B5EF4-FFF2-40B4-BE49-F238E27FC236}">
                <a16:creationId xmlns:a16="http://schemas.microsoft.com/office/drawing/2014/main" id="{314D16A8-7BE7-E60F-0815-6F679F68289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B57BA66-A483-E5FA-78F2-FC8F082C0C2A}"/>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35524018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C974B7-D017-069C-F010-5B44D6C39AD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7F60698-8F2D-4FFA-F2A5-0FE6BED338F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6E565B-8886-E700-A66C-89A9E0074AA4}"/>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5" name="Footer Placeholder 4">
            <a:extLst>
              <a:ext uri="{FF2B5EF4-FFF2-40B4-BE49-F238E27FC236}">
                <a16:creationId xmlns:a16="http://schemas.microsoft.com/office/drawing/2014/main" id="{AC5107CF-EC2D-6546-47A4-378653E65D4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D79508-41BE-513C-1E92-12882D5B7227}"/>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3470357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3138D1-6355-9885-F562-A7708E5DE90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1F9CA26-C4BB-B043-1CD9-5384311AE34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8527E0D-5E6F-F182-C2A1-F1C63D469C1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CCD0B2A6-369E-B2AC-6E6F-4DA10D149CC3}"/>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6" name="Footer Placeholder 5">
            <a:extLst>
              <a:ext uri="{FF2B5EF4-FFF2-40B4-BE49-F238E27FC236}">
                <a16:creationId xmlns:a16="http://schemas.microsoft.com/office/drawing/2014/main" id="{599A6CDA-4FFF-A810-D313-ACBC02FE8BD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551D291-3A04-D833-6E5E-A5C6952FA505}"/>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2963985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63FD0-3874-7F0E-45ED-6FF76C6E780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C12577B6-03A9-34C7-A903-D5F7ADD060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8325C2E-1EF6-4B0C-2FBE-296768E3364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A6641F0-C2E3-EA4E-D12A-9EFCE998D91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E055D36-B392-A340-2B58-A359454B330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096F0576-1F5C-B3D2-D5FE-A38C9DA3C869}"/>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8" name="Footer Placeholder 7">
            <a:extLst>
              <a:ext uri="{FF2B5EF4-FFF2-40B4-BE49-F238E27FC236}">
                <a16:creationId xmlns:a16="http://schemas.microsoft.com/office/drawing/2014/main" id="{08A7BF12-AAC5-4091-678E-9DE97910D2C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8F785C30-447C-2AA1-6488-D3297C1EE9CC}"/>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17689987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47746B-C397-EF0D-AC3A-75286A8B7EC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026C74A3-7865-C380-AF3A-47A4AFE11D2E}"/>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4" name="Footer Placeholder 3">
            <a:extLst>
              <a:ext uri="{FF2B5EF4-FFF2-40B4-BE49-F238E27FC236}">
                <a16:creationId xmlns:a16="http://schemas.microsoft.com/office/drawing/2014/main" id="{9E3E9532-7196-1482-E116-AC53983623A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42F40CE-542E-680E-9C22-C7E6859E4C9C}"/>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13580563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2994A2-C86C-D8DD-EE6F-09F597A71EFD}"/>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3" name="Footer Placeholder 2">
            <a:extLst>
              <a:ext uri="{FF2B5EF4-FFF2-40B4-BE49-F238E27FC236}">
                <a16:creationId xmlns:a16="http://schemas.microsoft.com/office/drawing/2014/main" id="{EF4352E8-F98B-1AA2-FFB9-88F7FB99D4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D58E234-537B-EDE4-0A4E-E1B7F1230A6A}"/>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12200018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999BA-526A-B062-6FD8-9C07C6ACAE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43CD905-35FF-97C4-746A-35F359842F4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87D4641-3F7F-1305-2C3C-00FB20AECB1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47C04ED-DDC6-F0F3-32A6-DA0AE95C5C36}"/>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6" name="Footer Placeholder 5">
            <a:extLst>
              <a:ext uri="{FF2B5EF4-FFF2-40B4-BE49-F238E27FC236}">
                <a16:creationId xmlns:a16="http://schemas.microsoft.com/office/drawing/2014/main" id="{6268791D-FDBE-9701-0AB6-B976967943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22A3E50-018F-E969-9C7C-BCCDA05A689A}"/>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29143425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7A6097-50F2-B929-96E9-3E5915A244D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FE7E13D0-20BB-19DB-AB88-B41893EC0B9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85AAED3-3A48-25B9-713A-4F0C8E762F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818EC2-126F-292B-1DDB-26B3AF9F24E5}"/>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6" name="Footer Placeholder 5">
            <a:extLst>
              <a:ext uri="{FF2B5EF4-FFF2-40B4-BE49-F238E27FC236}">
                <a16:creationId xmlns:a16="http://schemas.microsoft.com/office/drawing/2014/main" id="{20D8985F-080A-1C15-6A56-0D74E3C3D51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03400C-3645-BC59-DFC0-2B2CA58E2C71}"/>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25844123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C50025-3BE8-A87B-B5BE-E50270A296A6}"/>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BD7D7785-E533-FD92-8CA2-2835D272C680}"/>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79FA188-1816-A036-FDB0-A0EAD260C4C0}"/>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5" name="Footer Placeholder 4">
            <a:extLst>
              <a:ext uri="{FF2B5EF4-FFF2-40B4-BE49-F238E27FC236}">
                <a16:creationId xmlns:a16="http://schemas.microsoft.com/office/drawing/2014/main" id="{8D20B6AF-8F57-6112-1B4C-23A175EBAB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2DE3018-5B8C-5A49-C642-CD057F34A342}"/>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2529534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33DD21-BC48-4BBA-FE7B-586098443A1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F12F15-D9E1-B67F-656F-D7795D273F7B}"/>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125E25-00E0-114D-D51E-03864CA97D66}"/>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5" name="Footer Placeholder 4">
            <a:extLst>
              <a:ext uri="{FF2B5EF4-FFF2-40B4-BE49-F238E27FC236}">
                <a16:creationId xmlns:a16="http://schemas.microsoft.com/office/drawing/2014/main" id="{CAF2A3DB-C94D-7245-344F-F5C8ECAACB1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3AA32C-CD85-1E0C-E139-7F3325B2D749}"/>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39975150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ustom Layout" userDrawn="1">
  <p:cSld name="3_Custom Layout">
    <p:spTree>
      <p:nvGrpSpPr>
        <p:cNvPr id="1" name="Shape 10"/>
        <p:cNvGrpSpPr/>
        <p:nvPr/>
      </p:nvGrpSpPr>
      <p:grpSpPr>
        <a:xfrm>
          <a:off x="0" y="0"/>
          <a:ext cx="0" cy="0"/>
          <a:chOff x="0" y="0"/>
          <a:chExt cx="0" cy="0"/>
        </a:xfrm>
      </p:grpSpPr>
      <p:sp>
        <p:nvSpPr>
          <p:cNvPr id="5" name="Rectangle 4">
            <a:extLst>
              <a:ext uri="{FF2B5EF4-FFF2-40B4-BE49-F238E27FC236}">
                <a16:creationId xmlns:a16="http://schemas.microsoft.com/office/drawing/2014/main" id="{A47ECC9C-E2BA-1B2A-A482-E2EB7DF92E2D}"/>
              </a:ext>
            </a:extLst>
          </p:cNvPr>
          <p:cNvSpPr/>
          <p:nvPr userDrawn="1"/>
        </p:nvSpPr>
        <p:spPr>
          <a:xfrm>
            <a:off x="0" y="0"/>
            <a:ext cx="587022" cy="6858000"/>
          </a:xfrm>
          <a:prstGeom prst="rect">
            <a:avLst/>
          </a:prstGeom>
          <a:solidFill>
            <a:srgbClr val="0137E4"/>
          </a:solidFill>
          <a:ln>
            <a:solidFill>
              <a:srgbClr val="013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1">
            <a:extLst>
              <a:ext uri="{FF2B5EF4-FFF2-40B4-BE49-F238E27FC236}">
                <a16:creationId xmlns:a16="http://schemas.microsoft.com/office/drawing/2014/main" id="{82426728-5BE1-CA01-5E28-AE3A5554B6EF}"/>
              </a:ext>
            </a:extLst>
          </p:cNvPr>
          <p:cNvSpPr>
            <a:spLocks noGrp="1"/>
          </p:cNvSpPr>
          <p:nvPr>
            <p:ph type="sldNum" sz="quarter" idx="4"/>
          </p:nvPr>
        </p:nvSpPr>
        <p:spPr>
          <a:xfrm>
            <a:off x="9323289" y="6421852"/>
            <a:ext cx="2743200" cy="365125"/>
          </a:xfrm>
          <a:prstGeom prst="rect">
            <a:avLst/>
          </a:prstGeom>
        </p:spPr>
        <p:txBody>
          <a:bodyPr vert="horz" lIns="91440" tIns="45720" rIns="91440" bIns="45720" rtlCol="0" anchor="ctr"/>
          <a:lstStyle>
            <a:lvl1pPr algn="r">
              <a:defRPr sz="1200">
                <a:solidFill>
                  <a:schemeClr val="tx1"/>
                </a:solidFill>
                <a:latin typeface="Open Sans" panose="020B0604020202020204" charset="0"/>
                <a:ea typeface="Open Sans" panose="020B0604020202020204" charset="0"/>
                <a:cs typeface="Open Sans" panose="020B0604020202020204" charset="0"/>
              </a:defRPr>
            </a:lvl1pPr>
          </a:lstStyle>
          <a:p>
            <a:fld id="{0A5DA27C-105B-484D-A0C1-83F2B4799E00}"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
  <p:cSld name="Section Break">
    <p:spTree>
      <p:nvGrpSpPr>
        <p:cNvPr id="1" name="Shape 10"/>
        <p:cNvGrpSpPr/>
        <p:nvPr/>
      </p:nvGrpSpPr>
      <p:grpSpPr>
        <a:xfrm>
          <a:off x="0" y="0"/>
          <a:ext cx="0" cy="0"/>
          <a:chOff x="0" y="0"/>
          <a:chExt cx="0" cy="0"/>
        </a:xfrm>
      </p:grpSpPr>
      <p:pic>
        <p:nvPicPr>
          <p:cNvPr id="11" name="Shape 11" descr="cover.jpg"/>
          <p:cNvPicPr preferRelativeResize="0"/>
          <p:nvPr/>
        </p:nvPicPr>
        <p:blipFill rotWithShape="1">
          <a:blip r:embed="rId2">
            <a:alphaModFix/>
          </a:blip>
          <a:srcRect/>
          <a:stretch/>
        </p:blipFill>
        <p:spPr>
          <a:xfrm>
            <a:off x="0" y="714"/>
            <a:ext cx="12192000" cy="6856572"/>
          </a:xfrm>
          <a:prstGeom prst="rect">
            <a:avLst/>
          </a:prstGeom>
          <a:noFill/>
          <a:ln>
            <a:noFill/>
          </a:ln>
        </p:spPr>
      </p:pic>
      <p:pic>
        <p:nvPicPr>
          <p:cNvPr id="15" name="Shape 15" descr="City-Logo.png"/>
          <p:cNvPicPr preferRelativeResize="0"/>
          <p:nvPr/>
        </p:nvPicPr>
        <p:blipFill>
          <a:blip r:embed="rId3">
            <a:alphaModFix/>
          </a:blip>
          <a:stretch>
            <a:fillRect/>
          </a:stretch>
        </p:blipFill>
        <p:spPr>
          <a:xfrm>
            <a:off x="4525350" y="5806768"/>
            <a:ext cx="3141301" cy="935665"/>
          </a:xfrm>
          <a:prstGeom prst="rect">
            <a:avLst/>
          </a:prstGeom>
          <a:noFill/>
          <a:ln>
            <a:noFill/>
          </a:ln>
        </p:spPr>
      </p:pic>
    </p:spTree>
    <p:extLst>
      <p:ext uri="{BB962C8B-B14F-4D97-AF65-F5344CB8AC3E}">
        <p14:creationId xmlns:p14="http://schemas.microsoft.com/office/powerpoint/2010/main" val="30799246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7_Custom Layout">
  <p:cSld name="7_Custom Layout">
    <p:spTree>
      <p:nvGrpSpPr>
        <p:cNvPr id="1" name="Shape 22"/>
        <p:cNvGrpSpPr/>
        <p:nvPr/>
      </p:nvGrpSpPr>
      <p:grpSpPr>
        <a:xfrm>
          <a:off x="0" y="0"/>
          <a:ext cx="0" cy="0"/>
          <a:chOff x="0" y="0"/>
          <a:chExt cx="0" cy="0"/>
        </a:xfrm>
      </p:grpSpPr>
      <p:sp>
        <p:nvSpPr>
          <p:cNvPr id="23" name="Google Shape;23;p8"/>
          <p:cNvSpPr>
            <a:spLocks noGrp="1"/>
          </p:cNvSpPr>
          <p:nvPr>
            <p:ph type="pic" idx="2"/>
          </p:nvPr>
        </p:nvSpPr>
        <p:spPr>
          <a:xfrm>
            <a:off x="7334250" y="2909888"/>
            <a:ext cx="3773488" cy="3948112"/>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7F7F7F"/>
              </a:buClr>
              <a:buSzPts val="1800"/>
              <a:buFont typeface="Arial"/>
              <a:buNone/>
              <a:defRPr sz="1800" b="0" i="0" u="none" strike="noStrike" cap="none">
                <a:solidFill>
                  <a:srgbClr val="7F7F7F"/>
                </a:solidFill>
                <a:latin typeface="Open Sans"/>
                <a:ea typeface="Open Sans"/>
                <a:cs typeface="Open Sans"/>
                <a:sym typeface="Open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5" name="Slide Number Placeholder 1">
            <a:extLst>
              <a:ext uri="{FF2B5EF4-FFF2-40B4-BE49-F238E27FC236}">
                <a16:creationId xmlns:a16="http://schemas.microsoft.com/office/drawing/2014/main" id="{82426728-5BE1-CA01-5E28-AE3A5554B6EF}"/>
              </a:ext>
            </a:extLst>
          </p:cNvPr>
          <p:cNvSpPr>
            <a:spLocks noGrp="1"/>
          </p:cNvSpPr>
          <p:nvPr>
            <p:ph type="sldNum" sz="quarter" idx="4"/>
          </p:nvPr>
        </p:nvSpPr>
        <p:spPr>
          <a:xfrm>
            <a:off x="9323289" y="6421852"/>
            <a:ext cx="2743200" cy="365125"/>
          </a:xfrm>
          <a:prstGeom prst="rect">
            <a:avLst/>
          </a:prstGeom>
        </p:spPr>
        <p:txBody>
          <a:bodyPr vert="horz" lIns="91440" tIns="45720" rIns="91440" bIns="45720" rtlCol="0" anchor="ctr"/>
          <a:lstStyle>
            <a:lvl1pPr algn="r">
              <a:defRPr sz="1200">
                <a:solidFill>
                  <a:schemeClr val="tx1"/>
                </a:solidFill>
                <a:latin typeface="Open Sans" panose="020B0604020202020204" charset="0"/>
                <a:ea typeface="Open Sans" panose="020B0604020202020204" charset="0"/>
                <a:cs typeface="Open Sans" panose="020B0604020202020204" charset="0"/>
              </a:defRPr>
            </a:lvl1pPr>
          </a:lstStyle>
          <a:p>
            <a:fld id="{0A5DA27C-105B-484D-A0C1-83F2B4799E00}"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11_Custom Layout">
  <p:cSld name="11_Custom Layout">
    <p:spTree>
      <p:nvGrpSpPr>
        <p:cNvPr id="1" name="Shape 33"/>
        <p:cNvGrpSpPr/>
        <p:nvPr/>
      </p:nvGrpSpPr>
      <p:grpSpPr>
        <a:xfrm>
          <a:off x="0" y="0"/>
          <a:ext cx="0" cy="0"/>
          <a:chOff x="0" y="0"/>
          <a:chExt cx="0" cy="0"/>
        </a:xfrm>
      </p:grpSpPr>
      <p:sp>
        <p:nvSpPr>
          <p:cNvPr id="34" name="Google Shape;34;p12"/>
          <p:cNvSpPr>
            <a:spLocks noGrp="1"/>
          </p:cNvSpPr>
          <p:nvPr>
            <p:ph type="pic" idx="2"/>
          </p:nvPr>
        </p:nvSpPr>
        <p:spPr>
          <a:xfrm>
            <a:off x="7061200" y="0"/>
            <a:ext cx="5130800" cy="6858000"/>
          </a:xfrm>
          <a:prstGeom prst="rect">
            <a:avLst/>
          </a:prstGeom>
          <a:solidFill>
            <a:srgbClr val="F2F2F2"/>
          </a:solidFill>
          <a:ln>
            <a:noFill/>
          </a:ln>
        </p:spPr>
        <p:txBody>
          <a:bodyPr spcFirstLastPara="1" wrap="square" lIns="91425" tIns="45700" rIns="91425" bIns="45700" anchor="t" anchorCtr="0">
            <a:noAutofit/>
          </a:bodyPr>
          <a:lstStyle>
            <a:lvl1pPr marR="0" lvl="0" algn="l" rtl="0">
              <a:lnSpc>
                <a:spcPct val="90000"/>
              </a:lnSpc>
              <a:spcBef>
                <a:spcPts val="1000"/>
              </a:spcBef>
              <a:spcAft>
                <a:spcPts val="0"/>
              </a:spcAft>
              <a:buClr>
                <a:srgbClr val="7F7F7F"/>
              </a:buClr>
              <a:buSzPts val="1800"/>
              <a:buFont typeface="Arial"/>
              <a:buNone/>
              <a:defRPr sz="1800" b="0" i="0" u="none" strike="noStrike" cap="none">
                <a:solidFill>
                  <a:srgbClr val="7F7F7F"/>
                </a:solidFill>
                <a:latin typeface="Open Sans"/>
                <a:ea typeface="Open Sans"/>
                <a:cs typeface="Open Sans"/>
                <a:sym typeface="Open Sans"/>
              </a:defRPr>
            </a:lvl1pPr>
            <a:lvl2pPr marR="0" lvl="1"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R="0" lvl="2"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R="0" lvl="3"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R="0" lvl="4"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R="0" lvl="5"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R="0" lvl="6"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R="0" lvl="7"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R="0" lvl="8"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5" name="Slide Number Placeholder 1">
            <a:extLst>
              <a:ext uri="{FF2B5EF4-FFF2-40B4-BE49-F238E27FC236}">
                <a16:creationId xmlns:a16="http://schemas.microsoft.com/office/drawing/2014/main" id="{82426728-5BE1-CA01-5E28-AE3A5554B6EF}"/>
              </a:ext>
            </a:extLst>
          </p:cNvPr>
          <p:cNvSpPr>
            <a:spLocks noGrp="1"/>
          </p:cNvSpPr>
          <p:nvPr>
            <p:ph type="sldNum" sz="quarter" idx="4"/>
          </p:nvPr>
        </p:nvSpPr>
        <p:spPr>
          <a:xfrm>
            <a:off x="9323289" y="6421852"/>
            <a:ext cx="2743200" cy="365125"/>
          </a:xfrm>
          <a:prstGeom prst="rect">
            <a:avLst/>
          </a:prstGeom>
        </p:spPr>
        <p:txBody>
          <a:bodyPr vert="horz" lIns="91440" tIns="45720" rIns="91440" bIns="45720" rtlCol="0" anchor="ctr"/>
          <a:lstStyle>
            <a:lvl1pPr algn="r">
              <a:defRPr sz="1200">
                <a:solidFill>
                  <a:schemeClr val="tx1"/>
                </a:solidFill>
                <a:latin typeface="Open Sans" panose="020B0604020202020204" charset="0"/>
                <a:ea typeface="Open Sans" panose="020B0604020202020204" charset="0"/>
                <a:cs typeface="Open Sans" panose="020B0604020202020204" charset="0"/>
              </a:defRPr>
            </a:lvl1pPr>
          </a:lstStyle>
          <a:p>
            <a:fld id="{0A5DA27C-105B-484D-A0C1-83F2B4799E00}"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554184" y="636783"/>
            <a:ext cx="8964704" cy="298724"/>
          </a:xfrm>
        </p:spPr>
        <p:txBody>
          <a:bodyPr wrap="square" tIns="45715" bIns="45715">
            <a:spAutoFit/>
          </a:bodyPr>
          <a:lstStyle>
            <a:lvl1pPr>
              <a:defRPr sz="1412" b="1">
                <a:solidFill>
                  <a:schemeClr val="tx2">
                    <a:lumMod val="40000"/>
                    <a:lumOff val="60000"/>
                  </a:schemeClr>
                </a:solidFill>
              </a:defRPr>
            </a:lvl1pPr>
          </a:lstStyle>
          <a:p>
            <a:pPr lvl="0"/>
            <a:r>
              <a:rPr lang="en-US" dirty="0"/>
              <a:t>Subheading</a:t>
            </a:r>
          </a:p>
        </p:txBody>
      </p:sp>
      <p:sp>
        <p:nvSpPr>
          <p:cNvPr id="7" name="Text Placeholder 9" descr="Type:FootnoteFooter;FootnoteCount:0;"/>
          <p:cNvSpPr>
            <a:spLocks noGrp="1"/>
          </p:cNvSpPr>
          <p:nvPr>
            <p:ph type="body" sz="quarter" idx="15" hasCustomPrompt="1"/>
          </p:nvPr>
        </p:nvSpPr>
        <p:spPr>
          <a:xfrm>
            <a:off x="554181" y="6026139"/>
            <a:ext cx="11083636" cy="271568"/>
          </a:xfrm>
        </p:spPr>
        <p:txBody>
          <a:bodyPr tIns="137160" bIns="45720" anchor="b" anchorCtr="0">
            <a:spAutoFit/>
          </a:bodyPr>
          <a:lstStyle>
            <a:lvl1pPr marL="104893" indent="-104893">
              <a:spcBef>
                <a:spcPts val="0"/>
              </a:spcBef>
              <a:defRPr sz="706" i="1">
                <a:latin typeface="Arial" pitchFamily="34" charset="0"/>
                <a:cs typeface="Arial" pitchFamily="34" charset="0"/>
              </a:defRPr>
            </a:lvl1pPr>
            <a:lvl2pPr marL="104893" indent="-104893">
              <a:defRPr sz="706" i="1">
                <a:latin typeface="Arial" pitchFamily="34" charset="0"/>
                <a:cs typeface="Arial" pitchFamily="34" charset="0"/>
              </a:defRPr>
            </a:lvl2pPr>
            <a:lvl3pPr marL="104893" indent="-104893">
              <a:defRPr sz="706" i="1">
                <a:latin typeface="Arial" pitchFamily="34" charset="0"/>
                <a:cs typeface="Arial" pitchFamily="34" charset="0"/>
              </a:defRPr>
            </a:lvl3pPr>
            <a:lvl4pPr marL="104893" indent="-104893">
              <a:defRPr sz="706" i="1">
                <a:latin typeface="Arial" pitchFamily="34" charset="0"/>
                <a:cs typeface="Arial" pitchFamily="34" charset="0"/>
              </a:defRPr>
            </a:lvl4pPr>
            <a:lvl5pPr marL="104893" indent="-104893">
              <a:defRPr sz="706" i="1">
                <a:latin typeface="Arial" pitchFamily="34" charset="0"/>
                <a:cs typeface="Arial" pitchFamily="34" charset="0"/>
              </a:defRPr>
            </a:lvl5pPr>
          </a:lstStyle>
          <a:p>
            <a:pPr lvl="0"/>
            <a:r>
              <a:rPr lang="en-US" dirty="0"/>
              <a:t>[Footnote]</a:t>
            </a:r>
          </a:p>
        </p:txBody>
      </p:sp>
      <p:sp>
        <p:nvSpPr>
          <p:cNvPr id="6" name="Text Placeholder 5" descr="Type:SectionFooter;"/>
          <p:cNvSpPr>
            <a:spLocks noGrp="1"/>
          </p:cNvSpPr>
          <p:nvPr>
            <p:ph type="body" sz="quarter" idx="11" hasCustomPrompt="1"/>
          </p:nvPr>
        </p:nvSpPr>
        <p:spPr>
          <a:xfrm>
            <a:off x="556492" y="6500364"/>
            <a:ext cx="8866909" cy="168374"/>
          </a:xfrm>
          <a:prstGeom prst="rect">
            <a:avLst/>
          </a:prstGeom>
        </p:spPr>
        <p:txBody>
          <a:bodyPr wrap="square" tIns="45715" bIns="0">
            <a:spAutoFit/>
          </a:bodyPr>
          <a:lstStyle>
            <a:lvl1pPr marL="0" indent="0">
              <a:spcAft>
                <a:spcPts val="0"/>
              </a:spcAft>
              <a:buNone/>
              <a:defRPr sz="794" b="1">
                <a:solidFill>
                  <a:schemeClr val="tx2">
                    <a:lumMod val="40000"/>
                    <a:lumOff val="60000"/>
                  </a:schemeClr>
                </a:solidFill>
              </a:defRPr>
            </a:lvl1pPr>
          </a:lstStyle>
          <a:p>
            <a:pPr lvl="0"/>
            <a:r>
              <a:rPr lang="en-US" dirty="0"/>
              <a:t>[Section Title]</a:t>
            </a:r>
          </a:p>
        </p:txBody>
      </p:sp>
      <p:sp>
        <p:nvSpPr>
          <p:cNvPr id="2" name="Title 1"/>
          <p:cNvSpPr>
            <a:spLocks noGrp="1"/>
          </p:cNvSpPr>
          <p:nvPr>
            <p:ph type="title"/>
          </p:nvPr>
        </p:nvSpPr>
        <p:spPr>
          <a:xfrm>
            <a:off x="554184" y="329006"/>
            <a:ext cx="8964704" cy="307777"/>
          </a:xfrm>
        </p:spPr>
        <p:txBody>
          <a:bodyPr/>
          <a:lstStyle/>
          <a:p>
            <a:r>
              <a:rPr lang="en-US" dirty="0"/>
              <a:t>Click to edit Master title style</a:t>
            </a:r>
          </a:p>
        </p:txBody>
      </p:sp>
      <p:sp>
        <p:nvSpPr>
          <p:cNvPr id="9" name="Content Placeholder 10"/>
          <p:cNvSpPr>
            <a:spLocks noGrp="1"/>
          </p:cNvSpPr>
          <p:nvPr>
            <p:ph sz="quarter" idx="12" hasCustomPrompt="1"/>
          </p:nvPr>
        </p:nvSpPr>
        <p:spPr>
          <a:xfrm>
            <a:off x="554182" y="1428751"/>
            <a:ext cx="11083636" cy="242047"/>
          </a:xfrm>
          <a:solidFill>
            <a:srgbClr val="024576"/>
          </a:solidFill>
          <a:ln>
            <a:noFill/>
          </a:ln>
        </p:spPr>
        <p:txBody>
          <a:bodyPr vert="horz" wrap="square" lIns="91440" tIns="45720" rIns="91440" bIns="45720" numCol="1" rtlCol="0" anchor="t" anchorCtr="0" compatLnSpc="1">
            <a:prstTxWarp prst="textNoShape">
              <a:avLst/>
            </a:prstTxWarp>
            <a:noAutofit/>
          </a:bodyPr>
          <a:lstStyle>
            <a:lvl1pPr>
              <a:defRPr lang="en-US" sz="1235" b="1" kern="1200" dirty="0">
                <a:solidFill>
                  <a:schemeClr val="bg1"/>
                </a:solidFill>
                <a:latin typeface="+mn-lt"/>
              </a:defRPr>
            </a:lvl1pPr>
          </a:lstStyle>
          <a:p>
            <a:pPr lvl="0" defTabSz="899010" latinLnBrk="0"/>
            <a:r>
              <a:rPr lang="en-US" dirty="0"/>
              <a:t>Title</a:t>
            </a:r>
          </a:p>
        </p:txBody>
      </p:sp>
      <p:sp>
        <p:nvSpPr>
          <p:cNvPr id="10" name="Content Placeholder 10"/>
          <p:cNvSpPr>
            <a:spLocks noGrp="1"/>
          </p:cNvSpPr>
          <p:nvPr>
            <p:ph sz="quarter" idx="16"/>
          </p:nvPr>
        </p:nvSpPr>
        <p:spPr>
          <a:xfrm>
            <a:off x="554182" y="1720104"/>
            <a:ext cx="11083636" cy="215083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10"/>
          <p:cNvSpPr>
            <a:spLocks noGrp="1"/>
          </p:cNvSpPr>
          <p:nvPr>
            <p:ph sz="quarter" idx="17" hasCustomPrompt="1"/>
          </p:nvPr>
        </p:nvSpPr>
        <p:spPr>
          <a:xfrm>
            <a:off x="554182" y="4084922"/>
            <a:ext cx="5408815" cy="242047"/>
          </a:xfrm>
          <a:solidFill>
            <a:srgbClr val="024576"/>
          </a:solidFill>
          <a:ln>
            <a:noFill/>
          </a:ln>
        </p:spPr>
        <p:txBody>
          <a:bodyPr vert="horz" wrap="square" lIns="91440" tIns="45720" rIns="91440" bIns="45720" numCol="1" rtlCol="0" anchor="t" anchorCtr="0" compatLnSpc="1">
            <a:prstTxWarp prst="textNoShape">
              <a:avLst/>
            </a:prstTxWarp>
            <a:noAutofit/>
          </a:bodyPr>
          <a:lstStyle>
            <a:lvl1pPr>
              <a:defRPr lang="en-US" sz="1235" b="1" kern="1200" dirty="0">
                <a:solidFill>
                  <a:schemeClr val="bg1"/>
                </a:solidFill>
                <a:latin typeface="+mn-lt"/>
              </a:defRPr>
            </a:lvl1pPr>
          </a:lstStyle>
          <a:p>
            <a:pPr lvl="0" defTabSz="899010" latinLnBrk="0"/>
            <a:r>
              <a:rPr lang="en-US" dirty="0"/>
              <a:t>Title</a:t>
            </a:r>
          </a:p>
        </p:txBody>
      </p:sp>
      <p:sp>
        <p:nvSpPr>
          <p:cNvPr id="12" name="Content Placeholder 10"/>
          <p:cNvSpPr>
            <a:spLocks noGrp="1"/>
          </p:cNvSpPr>
          <p:nvPr>
            <p:ph sz="quarter" idx="18" hasCustomPrompt="1"/>
          </p:nvPr>
        </p:nvSpPr>
        <p:spPr>
          <a:xfrm>
            <a:off x="6229003" y="4084922"/>
            <a:ext cx="5408815" cy="242047"/>
          </a:xfrm>
          <a:solidFill>
            <a:srgbClr val="024576"/>
          </a:solidFill>
          <a:ln>
            <a:noFill/>
          </a:ln>
        </p:spPr>
        <p:txBody>
          <a:bodyPr vert="horz" wrap="square" lIns="91440" tIns="45720" rIns="91440" bIns="45720" numCol="1" rtlCol="0" anchor="t" anchorCtr="0" compatLnSpc="1">
            <a:prstTxWarp prst="textNoShape">
              <a:avLst/>
            </a:prstTxWarp>
            <a:noAutofit/>
          </a:bodyPr>
          <a:lstStyle>
            <a:lvl1pPr>
              <a:defRPr lang="en-US" sz="1235" b="1" kern="1200" dirty="0">
                <a:solidFill>
                  <a:schemeClr val="bg1"/>
                </a:solidFill>
                <a:latin typeface="+mn-lt"/>
              </a:defRPr>
            </a:lvl1pPr>
          </a:lstStyle>
          <a:p>
            <a:pPr lvl="0" defTabSz="899010" latinLnBrk="0"/>
            <a:r>
              <a:rPr lang="en-US" dirty="0"/>
              <a:t>Title</a:t>
            </a:r>
          </a:p>
        </p:txBody>
      </p:sp>
      <p:sp>
        <p:nvSpPr>
          <p:cNvPr id="13" name="Content Placeholder 10"/>
          <p:cNvSpPr>
            <a:spLocks noGrp="1"/>
          </p:cNvSpPr>
          <p:nvPr>
            <p:ph sz="quarter" idx="19"/>
          </p:nvPr>
        </p:nvSpPr>
        <p:spPr>
          <a:xfrm>
            <a:off x="554182" y="4326969"/>
            <a:ext cx="5408815" cy="15323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4" name="Content Placeholder 10"/>
          <p:cNvSpPr>
            <a:spLocks noGrp="1"/>
          </p:cNvSpPr>
          <p:nvPr>
            <p:ph sz="quarter" idx="20"/>
          </p:nvPr>
        </p:nvSpPr>
        <p:spPr>
          <a:xfrm>
            <a:off x="6229003" y="4326969"/>
            <a:ext cx="5408815" cy="153230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Slide Number Placeholder 1">
            <a:extLst>
              <a:ext uri="{FF2B5EF4-FFF2-40B4-BE49-F238E27FC236}">
                <a16:creationId xmlns:a16="http://schemas.microsoft.com/office/drawing/2014/main" id="{82426728-5BE1-CA01-5E28-AE3A5554B6EF}"/>
              </a:ext>
            </a:extLst>
          </p:cNvPr>
          <p:cNvSpPr>
            <a:spLocks noGrp="1"/>
          </p:cNvSpPr>
          <p:nvPr>
            <p:ph type="sldNum" sz="quarter" idx="4"/>
          </p:nvPr>
        </p:nvSpPr>
        <p:spPr>
          <a:xfrm>
            <a:off x="9323289" y="6421852"/>
            <a:ext cx="2743200" cy="365125"/>
          </a:xfrm>
          <a:prstGeom prst="rect">
            <a:avLst/>
          </a:prstGeom>
        </p:spPr>
        <p:txBody>
          <a:bodyPr vert="horz" lIns="91440" tIns="45720" rIns="91440" bIns="45720" rtlCol="0" anchor="ctr"/>
          <a:lstStyle>
            <a:lvl1pPr algn="r">
              <a:defRPr sz="1200">
                <a:solidFill>
                  <a:schemeClr val="tx1"/>
                </a:solidFill>
                <a:latin typeface="Open Sans" panose="020B0604020202020204" charset="0"/>
                <a:ea typeface="Open Sans" panose="020B0604020202020204" charset="0"/>
                <a:cs typeface="Open Sans" panose="020B0604020202020204" charset="0"/>
              </a:defRPr>
            </a:lvl1pPr>
          </a:lstStyle>
          <a:p>
            <a:fld id="{0A5DA27C-105B-484D-A0C1-83F2B4799E00}" type="slidenum">
              <a:rPr lang="en-US" smtClean="0"/>
              <a:pPr/>
              <a:t>‹#›</a:t>
            </a:fld>
            <a:endParaRPr lang="en-US" dirty="0"/>
          </a:p>
        </p:txBody>
      </p:sp>
    </p:spTree>
    <p:extLst>
      <p:ext uri="{BB962C8B-B14F-4D97-AF65-F5344CB8AC3E}">
        <p14:creationId xmlns:p14="http://schemas.microsoft.com/office/powerpoint/2010/main" val="703119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6_New Page">
    <p:spTree>
      <p:nvGrpSpPr>
        <p:cNvPr id="1" name=""/>
        <p:cNvGrpSpPr/>
        <p:nvPr/>
      </p:nvGrpSpPr>
      <p:grpSpPr>
        <a:xfrm>
          <a:off x="0" y="0"/>
          <a:ext cx="0" cy="0"/>
          <a:chOff x="0" y="0"/>
          <a:chExt cx="0" cy="0"/>
        </a:xfrm>
      </p:grpSpPr>
      <p:sp>
        <p:nvSpPr>
          <p:cNvPr id="8" name="Text Placeholder 7"/>
          <p:cNvSpPr>
            <a:spLocks noGrp="1"/>
          </p:cNvSpPr>
          <p:nvPr>
            <p:ph type="body" sz="quarter" idx="14" hasCustomPrompt="1"/>
          </p:nvPr>
        </p:nvSpPr>
        <p:spPr>
          <a:xfrm>
            <a:off x="554184" y="636783"/>
            <a:ext cx="8964704" cy="298724"/>
          </a:xfrm>
        </p:spPr>
        <p:txBody>
          <a:bodyPr wrap="square" tIns="45715" bIns="45715">
            <a:spAutoFit/>
          </a:bodyPr>
          <a:lstStyle>
            <a:lvl1pPr>
              <a:defRPr sz="1412" b="1">
                <a:solidFill>
                  <a:schemeClr val="tx2">
                    <a:lumMod val="40000"/>
                    <a:lumOff val="60000"/>
                  </a:schemeClr>
                </a:solidFill>
              </a:defRPr>
            </a:lvl1pPr>
          </a:lstStyle>
          <a:p>
            <a:pPr lvl="0"/>
            <a:r>
              <a:rPr lang="en-US" dirty="0"/>
              <a:t>Subheading</a:t>
            </a:r>
          </a:p>
        </p:txBody>
      </p:sp>
      <p:sp>
        <p:nvSpPr>
          <p:cNvPr id="7" name="Text Placeholder 9" descr="Type:FootnoteFooter;FootnoteCount:0;"/>
          <p:cNvSpPr>
            <a:spLocks noGrp="1"/>
          </p:cNvSpPr>
          <p:nvPr>
            <p:ph type="body" sz="quarter" idx="15" hasCustomPrompt="1"/>
          </p:nvPr>
        </p:nvSpPr>
        <p:spPr>
          <a:xfrm>
            <a:off x="554182" y="6026139"/>
            <a:ext cx="11083636" cy="271568"/>
          </a:xfrm>
        </p:spPr>
        <p:txBody>
          <a:bodyPr tIns="137160" bIns="45720" anchor="b" anchorCtr="0">
            <a:spAutoFit/>
          </a:bodyPr>
          <a:lstStyle>
            <a:lvl1pPr marL="104893" indent="-104893">
              <a:spcBef>
                <a:spcPts val="0"/>
              </a:spcBef>
              <a:defRPr sz="706" i="1">
                <a:latin typeface="Arial" pitchFamily="34" charset="0"/>
                <a:cs typeface="Arial" pitchFamily="34" charset="0"/>
              </a:defRPr>
            </a:lvl1pPr>
            <a:lvl2pPr marL="104893" indent="-104893">
              <a:defRPr sz="706" i="1">
                <a:latin typeface="Arial" pitchFamily="34" charset="0"/>
                <a:cs typeface="Arial" pitchFamily="34" charset="0"/>
              </a:defRPr>
            </a:lvl2pPr>
            <a:lvl3pPr marL="104893" indent="-104893">
              <a:defRPr sz="706" i="1">
                <a:latin typeface="Arial" pitchFamily="34" charset="0"/>
                <a:cs typeface="Arial" pitchFamily="34" charset="0"/>
              </a:defRPr>
            </a:lvl3pPr>
            <a:lvl4pPr marL="104893" indent="-104893">
              <a:defRPr sz="706" i="1">
                <a:latin typeface="Arial" pitchFamily="34" charset="0"/>
                <a:cs typeface="Arial" pitchFamily="34" charset="0"/>
              </a:defRPr>
            </a:lvl4pPr>
            <a:lvl5pPr marL="104893" indent="-104893">
              <a:defRPr sz="706" i="1">
                <a:latin typeface="Arial" pitchFamily="34" charset="0"/>
                <a:cs typeface="Arial" pitchFamily="34" charset="0"/>
              </a:defRPr>
            </a:lvl5pPr>
          </a:lstStyle>
          <a:p>
            <a:pPr lvl="0"/>
            <a:r>
              <a:rPr lang="en-US" dirty="0"/>
              <a:t>[Footnote]</a:t>
            </a:r>
          </a:p>
        </p:txBody>
      </p:sp>
      <p:sp>
        <p:nvSpPr>
          <p:cNvPr id="6" name="Text Placeholder 5" descr="Type:SectionFooter;"/>
          <p:cNvSpPr>
            <a:spLocks noGrp="1"/>
          </p:cNvSpPr>
          <p:nvPr>
            <p:ph type="body" sz="quarter" idx="11" hasCustomPrompt="1"/>
          </p:nvPr>
        </p:nvSpPr>
        <p:spPr>
          <a:xfrm>
            <a:off x="556492" y="6500364"/>
            <a:ext cx="8866909" cy="168374"/>
          </a:xfrm>
          <a:prstGeom prst="rect">
            <a:avLst/>
          </a:prstGeom>
        </p:spPr>
        <p:txBody>
          <a:bodyPr wrap="square" tIns="45715" bIns="0">
            <a:spAutoFit/>
          </a:bodyPr>
          <a:lstStyle>
            <a:lvl1pPr marL="0" indent="0">
              <a:spcAft>
                <a:spcPts val="0"/>
              </a:spcAft>
              <a:buNone/>
              <a:defRPr sz="794" b="1">
                <a:solidFill>
                  <a:schemeClr val="tx2">
                    <a:lumMod val="40000"/>
                    <a:lumOff val="60000"/>
                  </a:schemeClr>
                </a:solidFill>
              </a:defRPr>
            </a:lvl1pPr>
          </a:lstStyle>
          <a:p>
            <a:pPr lvl="0"/>
            <a:r>
              <a:rPr lang="en-US" dirty="0"/>
              <a:t>[Section Title]</a:t>
            </a:r>
          </a:p>
        </p:txBody>
      </p:sp>
      <p:sp>
        <p:nvSpPr>
          <p:cNvPr id="2" name="Title 1"/>
          <p:cNvSpPr>
            <a:spLocks noGrp="1"/>
          </p:cNvSpPr>
          <p:nvPr>
            <p:ph type="title"/>
          </p:nvPr>
        </p:nvSpPr>
        <p:spPr>
          <a:xfrm>
            <a:off x="554184" y="329006"/>
            <a:ext cx="8964704" cy="307777"/>
          </a:xfrm>
        </p:spPr>
        <p:txBody>
          <a:bodyPr/>
          <a:lstStyle/>
          <a:p>
            <a:r>
              <a:rPr lang="en-US" dirty="0"/>
              <a:t>Click to edit Master title style</a:t>
            </a:r>
          </a:p>
        </p:txBody>
      </p:sp>
      <p:sp>
        <p:nvSpPr>
          <p:cNvPr id="9" name="Content Placeholder 10"/>
          <p:cNvSpPr>
            <a:spLocks noGrp="1"/>
          </p:cNvSpPr>
          <p:nvPr>
            <p:ph sz="quarter" idx="16"/>
          </p:nvPr>
        </p:nvSpPr>
        <p:spPr>
          <a:xfrm>
            <a:off x="554182" y="1435755"/>
            <a:ext cx="5408815" cy="212771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10"/>
          <p:cNvSpPr>
            <a:spLocks noGrp="1"/>
          </p:cNvSpPr>
          <p:nvPr>
            <p:ph sz="quarter" idx="17" hasCustomPrompt="1"/>
          </p:nvPr>
        </p:nvSpPr>
        <p:spPr>
          <a:xfrm>
            <a:off x="6229003" y="1428751"/>
            <a:ext cx="5408815" cy="242047"/>
          </a:xfrm>
          <a:gradFill flip="none" rotWithShape="1">
            <a:gsLst>
              <a:gs pos="100000">
                <a:schemeClr val="bg1">
                  <a:lumMod val="95000"/>
                </a:schemeClr>
              </a:gs>
              <a:gs pos="52000">
                <a:schemeClr val="tx2"/>
              </a:gs>
              <a:gs pos="81000">
                <a:schemeClr val="tx2">
                  <a:lumMod val="20000"/>
                  <a:lumOff val="80000"/>
                </a:schemeClr>
              </a:gs>
            </a:gsLst>
            <a:path path="circle">
              <a:fillToRect t="100000" r="100000"/>
            </a:path>
            <a:tileRect l="-100000" b="-100000"/>
          </a:gradFill>
          <a:ln>
            <a:noFill/>
          </a:ln>
        </p:spPr>
        <p:txBody>
          <a:bodyPr vert="horz" wrap="square" lIns="91440" tIns="45720" rIns="91440" bIns="45720" numCol="1" rtlCol="0" anchor="t" anchorCtr="0" compatLnSpc="1">
            <a:prstTxWarp prst="textNoShape">
              <a:avLst/>
            </a:prstTxWarp>
            <a:noAutofit/>
          </a:bodyPr>
          <a:lstStyle>
            <a:lvl1pPr>
              <a:defRPr lang="en-US" sz="1235" b="1" kern="1200" dirty="0">
                <a:solidFill>
                  <a:schemeClr val="bg1"/>
                </a:solidFill>
                <a:latin typeface="+mn-lt"/>
              </a:defRPr>
            </a:lvl1pPr>
          </a:lstStyle>
          <a:p>
            <a:pPr lvl="0" defTabSz="899010" latinLnBrk="0"/>
            <a:r>
              <a:rPr lang="en-US" dirty="0"/>
              <a:t>Title</a:t>
            </a:r>
          </a:p>
        </p:txBody>
      </p:sp>
      <p:sp>
        <p:nvSpPr>
          <p:cNvPr id="12" name="Content Placeholder 10"/>
          <p:cNvSpPr>
            <a:spLocks noGrp="1"/>
          </p:cNvSpPr>
          <p:nvPr>
            <p:ph sz="quarter" idx="18"/>
          </p:nvPr>
        </p:nvSpPr>
        <p:spPr>
          <a:xfrm>
            <a:off x="6229003" y="1697692"/>
            <a:ext cx="5408815" cy="186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Content Placeholder 10"/>
          <p:cNvSpPr>
            <a:spLocks noGrp="1"/>
          </p:cNvSpPr>
          <p:nvPr>
            <p:ph sz="quarter" idx="19" hasCustomPrompt="1"/>
          </p:nvPr>
        </p:nvSpPr>
        <p:spPr>
          <a:xfrm>
            <a:off x="554182" y="3724557"/>
            <a:ext cx="5408815" cy="242047"/>
          </a:xfrm>
          <a:gradFill flip="none" rotWithShape="1">
            <a:gsLst>
              <a:gs pos="100000">
                <a:schemeClr val="bg1">
                  <a:lumMod val="95000"/>
                </a:schemeClr>
              </a:gs>
              <a:gs pos="52000">
                <a:schemeClr val="tx2"/>
              </a:gs>
              <a:gs pos="81000">
                <a:schemeClr val="tx2">
                  <a:lumMod val="20000"/>
                  <a:lumOff val="80000"/>
                </a:schemeClr>
              </a:gs>
            </a:gsLst>
            <a:path path="circle">
              <a:fillToRect t="100000" r="100000"/>
            </a:path>
            <a:tileRect l="-100000" b="-100000"/>
          </a:gradFill>
          <a:ln>
            <a:noFill/>
          </a:ln>
        </p:spPr>
        <p:txBody>
          <a:bodyPr vert="horz" wrap="square" lIns="91440" tIns="45720" rIns="91440" bIns="45720" numCol="1" rtlCol="0" anchor="t" anchorCtr="0" compatLnSpc="1">
            <a:prstTxWarp prst="textNoShape">
              <a:avLst/>
            </a:prstTxWarp>
            <a:noAutofit/>
          </a:bodyPr>
          <a:lstStyle>
            <a:lvl1pPr>
              <a:defRPr lang="en-US" sz="1235" b="1" kern="1200" dirty="0">
                <a:solidFill>
                  <a:schemeClr val="bg1"/>
                </a:solidFill>
                <a:latin typeface="+mn-lt"/>
              </a:defRPr>
            </a:lvl1pPr>
          </a:lstStyle>
          <a:p>
            <a:pPr lvl="0" defTabSz="899010" latinLnBrk="0"/>
            <a:r>
              <a:rPr lang="en-US" dirty="0"/>
              <a:t>Title</a:t>
            </a:r>
          </a:p>
        </p:txBody>
      </p:sp>
      <p:sp>
        <p:nvSpPr>
          <p:cNvPr id="14" name="Content Placeholder 10"/>
          <p:cNvSpPr>
            <a:spLocks noGrp="1"/>
          </p:cNvSpPr>
          <p:nvPr>
            <p:ph sz="quarter" idx="20"/>
          </p:nvPr>
        </p:nvSpPr>
        <p:spPr>
          <a:xfrm>
            <a:off x="554182" y="3993498"/>
            <a:ext cx="5408815" cy="186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Content Placeholder 10"/>
          <p:cNvSpPr>
            <a:spLocks noGrp="1"/>
          </p:cNvSpPr>
          <p:nvPr>
            <p:ph sz="quarter" idx="21" hasCustomPrompt="1"/>
          </p:nvPr>
        </p:nvSpPr>
        <p:spPr>
          <a:xfrm>
            <a:off x="6229003" y="3724557"/>
            <a:ext cx="5408815" cy="242047"/>
          </a:xfrm>
          <a:gradFill flip="none" rotWithShape="1">
            <a:gsLst>
              <a:gs pos="100000">
                <a:schemeClr val="bg1">
                  <a:lumMod val="95000"/>
                </a:schemeClr>
              </a:gs>
              <a:gs pos="52000">
                <a:schemeClr val="tx2"/>
              </a:gs>
              <a:gs pos="81000">
                <a:schemeClr val="tx2">
                  <a:lumMod val="20000"/>
                  <a:lumOff val="80000"/>
                </a:schemeClr>
              </a:gs>
            </a:gsLst>
            <a:path path="circle">
              <a:fillToRect t="100000" r="100000"/>
            </a:path>
            <a:tileRect l="-100000" b="-100000"/>
          </a:gradFill>
          <a:ln>
            <a:noFill/>
          </a:ln>
        </p:spPr>
        <p:txBody>
          <a:bodyPr vert="horz" wrap="square" lIns="91440" tIns="45720" rIns="91440" bIns="45720" numCol="1" rtlCol="0" anchor="t" anchorCtr="0" compatLnSpc="1">
            <a:prstTxWarp prst="textNoShape">
              <a:avLst/>
            </a:prstTxWarp>
            <a:noAutofit/>
          </a:bodyPr>
          <a:lstStyle>
            <a:lvl1pPr>
              <a:defRPr lang="en-US" sz="1235" b="1" kern="1200" dirty="0">
                <a:solidFill>
                  <a:schemeClr val="bg1"/>
                </a:solidFill>
                <a:latin typeface="+mn-lt"/>
              </a:defRPr>
            </a:lvl1pPr>
          </a:lstStyle>
          <a:p>
            <a:pPr lvl="0" defTabSz="899010" latinLnBrk="0"/>
            <a:r>
              <a:rPr lang="en-US" dirty="0"/>
              <a:t>Title</a:t>
            </a:r>
          </a:p>
        </p:txBody>
      </p:sp>
      <p:sp>
        <p:nvSpPr>
          <p:cNvPr id="16" name="Content Placeholder 10"/>
          <p:cNvSpPr>
            <a:spLocks noGrp="1"/>
          </p:cNvSpPr>
          <p:nvPr>
            <p:ph sz="quarter" idx="22"/>
          </p:nvPr>
        </p:nvSpPr>
        <p:spPr>
          <a:xfrm>
            <a:off x="6229003" y="3993498"/>
            <a:ext cx="5408815" cy="186577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1">
            <a:extLst>
              <a:ext uri="{FF2B5EF4-FFF2-40B4-BE49-F238E27FC236}">
                <a16:creationId xmlns:a16="http://schemas.microsoft.com/office/drawing/2014/main" id="{82426728-5BE1-CA01-5E28-AE3A5554B6EF}"/>
              </a:ext>
            </a:extLst>
          </p:cNvPr>
          <p:cNvSpPr>
            <a:spLocks noGrp="1"/>
          </p:cNvSpPr>
          <p:nvPr>
            <p:ph type="sldNum" sz="quarter" idx="4"/>
          </p:nvPr>
        </p:nvSpPr>
        <p:spPr>
          <a:xfrm>
            <a:off x="9323289" y="6421852"/>
            <a:ext cx="2743200" cy="365125"/>
          </a:xfrm>
          <a:prstGeom prst="rect">
            <a:avLst/>
          </a:prstGeom>
        </p:spPr>
        <p:txBody>
          <a:bodyPr vert="horz" lIns="91440" tIns="45720" rIns="91440" bIns="45720" rtlCol="0" anchor="ctr"/>
          <a:lstStyle>
            <a:lvl1pPr algn="r">
              <a:defRPr sz="1200">
                <a:solidFill>
                  <a:schemeClr val="tx1"/>
                </a:solidFill>
                <a:latin typeface="Open Sans" panose="020B0604020202020204" charset="0"/>
                <a:ea typeface="Open Sans" panose="020B0604020202020204" charset="0"/>
                <a:cs typeface="Open Sans" panose="020B0604020202020204" charset="0"/>
              </a:defRPr>
            </a:lvl1pPr>
          </a:lstStyle>
          <a:p>
            <a:fld id="{0A5DA27C-105B-484D-A0C1-83F2B4799E00}" type="slidenum">
              <a:rPr lang="en-US" smtClean="0"/>
              <a:pPr/>
              <a:t>‹#›</a:t>
            </a:fld>
            <a:endParaRPr lang="en-US" dirty="0"/>
          </a:p>
        </p:txBody>
      </p:sp>
    </p:spTree>
    <p:extLst>
      <p:ext uri="{BB962C8B-B14F-4D97-AF65-F5344CB8AC3E}">
        <p14:creationId xmlns:p14="http://schemas.microsoft.com/office/powerpoint/2010/main" val="31943652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New Page">
  <p:cSld name="New Page">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554184" y="636783"/>
            <a:ext cx="8964704" cy="298724"/>
          </a:xfrm>
          <a:prstGeom prst="rect">
            <a:avLst/>
          </a:prstGeom>
          <a:noFill/>
          <a:ln>
            <a:noFill/>
          </a:ln>
        </p:spPr>
        <p:txBody>
          <a:bodyPr spcFirstLastPara="1" wrap="square" lIns="0" tIns="45700" rIns="0" bIns="45700" anchor="t" anchorCtr="0"/>
          <a:lstStyle>
            <a:lvl1pPr marL="403433" marR="0" lvl="0" indent="-201717" algn="l" rtl="0">
              <a:spcBef>
                <a:spcPts val="882"/>
              </a:spcBef>
              <a:spcAft>
                <a:spcPts val="0"/>
              </a:spcAft>
              <a:buClr>
                <a:schemeClr val="accent2"/>
              </a:buClr>
              <a:buSzPts val="1600"/>
              <a:buFont typeface="Noto Sans Symbols"/>
              <a:buNone/>
              <a:defRPr sz="1412" b="1" i="0" u="none" strike="noStrike" cap="none">
                <a:solidFill>
                  <a:srgbClr val="62BCFF"/>
                </a:solidFill>
                <a:latin typeface="Arial"/>
                <a:ea typeface="Arial"/>
                <a:cs typeface="Arial"/>
                <a:sym typeface="Arial"/>
              </a:defRPr>
            </a:lvl1pPr>
            <a:lvl2pPr marL="806867" marR="0" lvl="1" indent="-257749" algn="l" rtl="0">
              <a:spcBef>
                <a:spcPts val="882"/>
              </a:spcBef>
              <a:spcAft>
                <a:spcPts val="0"/>
              </a:spcAft>
              <a:buClr>
                <a:schemeClr val="dk2"/>
              </a:buClr>
              <a:buSzPts val="1000"/>
              <a:buFont typeface="Noto Sans Symbols"/>
              <a:buChar char="■"/>
              <a:defRPr sz="882" b="0" i="0" u="none" strike="noStrike" cap="none">
                <a:solidFill>
                  <a:schemeClr val="dk1"/>
                </a:solidFill>
                <a:latin typeface="Arial"/>
                <a:ea typeface="Arial"/>
                <a:cs typeface="Arial"/>
                <a:sym typeface="Arial"/>
              </a:defRPr>
            </a:lvl2pPr>
            <a:lvl3pPr marL="1210300" marR="0" lvl="2" indent="-257749" algn="l" rtl="0">
              <a:spcBef>
                <a:spcPts val="529"/>
              </a:spcBef>
              <a:spcAft>
                <a:spcPts val="0"/>
              </a:spcAft>
              <a:buClr>
                <a:schemeClr val="dk2"/>
              </a:buClr>
              <a:buSzPts val="1000"/>
              <a:buFont typeface="Arial"/>
              <a:buChar char="—"/>
              <a:defRPr sz="882" b="0" i="0" u="none" strike="noStrike" cap="none">
                <a:solidFill>
                  <a:schemeClr val="dk1"/>
                </a:solidFill>
                <a:latin typeface="Arial"/>
                <a:ea typeface="Arial"/>
                <a:cs typeface="Arial"/>
                <a:sym typeface="Arial"/>
              </a:defRPr>
            </a:lvl3pPr>
            <a:lvl4pPr marL="1613733" marR="0" lvl="3" indent="-257749" algn="l" rtl="0">
              <a:spcBef>
                <a:spcPts val="529"/>
              </a:spcBef>
              <a:spcAft>
                <a:spcPts val="0"/>
              </a:spcAft>
              <a:buClr>
                <a:schemeClr val="dk2"/>
              </a:buClr>
              <a:buSzPts val="1000"/>
              <a:buFont typeface="Arial"/>
              <a:buChar char="–"/>
              <a:defRPr sz="882" b="0" i="0" u="none" strike="noStrike" cap="none">
                <a:solidFill>
                  <a:schemeClr val="dk1"/>
                </a:solidFill>
                <a:latin typeface="Arial"/>
                <a:ea typeface="Arial"/>
                <a:cs typeface="Arial"/>
                <a:sym typeface="Arial"/>
              </a:defRPr>
            </a:lvl4pPr>
            <a:lvl5pPr marL="2017166" marR="0" lvl="4" indent="-257749" algn="l" rtl="0">
              <a:spcBef>
                <a:spcPts val="529"/>
              </a:spcBef>
              <a:spcAft>
                <a:spcPts val="0"/>
              </a:spcAft>
              <a:buClr>
                <a:schemeClr val="dk2"/>
              </a:buClr>
              <a:buSzPts val="1000"/>
              <a:buFont typeface="Arial"/>
              <a:buChar char="–"/>
              <a:defRPr sz="882" b="0" i="0" u="none" strike="noStrike" cap="none">
                <a:solidFill>
                  <a:schemeClr val="dk1"/>
                </a:solidFill>
                <a:latin typeface="Arial"/>
                <a:ea typeface="Arial"/>
                <a:cs typeface="Arial"/>
                <a:sym typeface="Arial"/>
              </a:defRPr>
            </a:lvl5pPr>
            <a:lvl6pPr marL="2420600" marR="0" lvl="5"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6pPr>
            <a:lvl7pPr marL="2824033" marR="0" lvl="6"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7pPr>
            <a:lvl8pPr marL="3227466" marR="0" lvl="7"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8pPr>
            <a:lvl9pPr marL="3630900" marR="0" lvl="8"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9pPr>
          </a:lstStyle>
          <a:p>
            <a:endParaRPr dirty="0"/>
          </a:p>
        </p:txBody>
      </p:sp>
      <p:sp>
        <p:nvSpPr>
          <p:cNvPr id="60" name="Shape 60"/>
          <p:cNvSpPr txBox="1">
            <a:spLocks noGrp="1"/>
          </p:cNvSpPr>
          <p:nvPr>
            <p:ph type="body" idx="2"/>
          </p:nvPr>
        </p:nvSpPr>
        <p:spPr>
          <a:xfrm>
            <a:off x="554182" y="1428751"/>
            <a:ext cx="11083636" cy="4408114"/>
          </a:xfrm>
          <a:prstGeom prst="rect">
            <a:avLst/>
          </a:prstGeom>
          <a:noFill/>
          <a:ln>
            <a:noFill/>
          </a:ln>
        </p:spPr>
        <p:txBody>
          <a:bodyPr spcFirstLastPara="1" wrap="square" lIns="0" tIns="0" rIns="0" bIns="0" anchor="t" anchorCtr="0"/>
          <a:lstStyle>
            <a:lvl1pPr marL="403433" marR="0" lvl="0" indent="-201717" algn="l" rtl="0">
              <a:spcBef>
                <a:spcPts val="882"/>
              </a:spcBef>
              <a:spcAft>
                <a:spcPts val="0"/>
              </a:spcAft>
              <a:buClr>
                <a:schemeClr val="accent2"/>
              </a:buClr>
              <a:buSzPts val="1200"/>
              <a:buFont typeface="Noto Sans Symbols"/>
              <a:buNone/>
              <a:defRPr sz="1059" b="0" i="0" u="none" strike="noStrike" cap="none">
                <a:solidFill>
                  <a:schemeClr val="dk1"/>
                </a:solidFill>
                <a:latin typeface="Arial"/>
                <a:ea typeface="Arial"/>
                <a:cs typeface="Arial"/>
                <a:sym typeface="Arial"/>
              </a:defRPr>
            </a:lvl1pPr>
            <a:lvl2pPr marL="806867" marR="0" lvl="1" indent="-257749" algn="l" rtl="0">
              <a:spcBef>
                <a:spcPts val="882"/>
              </a:spcBef>
              <a:spcAft>
                <a:spcPts val="0"/>
              </a:spcAft>
              <a:buClr>
                <a:schemeClr val="dk2"/>
              </a:buClr>
              <a:buSzPts val="1000"/>
              <a:buFont typeface="Noto Sans Symbols"/>
              <a:buChar char="■"/>
              <a:defRPr sz="882" b="0" i="0" u="none" strike="noStrike" cap="none">
                <a:solidFill>
                  <a:schemeClr val="dk1"/>
                </a:solidFill>
                <a:latin typeface="Arial"/>
                <a:ea typeface="Arial"/>
                <a:cs typeface="Arial"/>
                <a:sym typeface="Arial"/>
              </a:defRPr>
            </a:lvl2pPr>
            <a:lvl3pPr marL="1210300" marR="0" lvl="2" indent="-257749" algn="l" rtl="0">
              <a:spcBef>
                <a:spcPts val="529"/>
              </a:spcBef>
              <a:spcAft>
                <a:spcPts val="0"/>
              </a:spcAft>
              <a:buClr>
                <a:schemeClr val="dk2"/>
              </a:buClr>
              <a:buSzPts val="1000"/>
              <a:buFont typeface="Arial"/>
              <a:buChar char="—"/>
              <a:defRPr sz="882" b="0" i="0" u="none" strike="noStrike" cap="none">
                <a:solidFill>
                  <a:schemeClr val="dk1"/>
                </a:solidFill>
                <a:latin typeface="Arial"/>
                <a:ea typeface="Arial"/>
                <a:cs typeface="Arial"/>
                <a:sym typeface="Arial"/>
              </a:defRPr>
            </a:lvl3pPr>
            <a:lvl4pPr marL="1613733" marR="0" lvl="3" indent="-257749" algn="l" rtl="0">
              <a:spcBef>
                <a:spcPts val="529"/>
              </a:spcBef>
              <a:spcAft>
                <a:spcPts val="0"/>
              </a:spcAft>
              <a:buClr>
                <a:schemeClr val="dk2"/>
              </a:buClr>
              <a:buSzPts val="1000"/>
              <a:buFont typeface="Arial"/>
              <a:buChar char="–"/>
              <a:defRPr sz="882" b="0" i="0" u="none" strike="noStrike" cap="none">
                <a:solidFill>
                  <a:schemeClr val="dk1"/>
                </a:solidFill>
                <a:latin typeface="Arial"/>
                <a:ea typeface="Arial"/>
                <a:cs typeface="Arial"/>
                <a:sym typeface="Arial"/>
              </a:defRPr>
            </a:lvl4pPr>
            <a:lvl5pPr marL="2017166" marR="0" lvl="4" indent="-257749" algn="l" rtl="0">
              <a:spcBef>
                <a:spcPts val="529"/>
              </a:spcBef>
              <a:spcAft>
                <a:spcPts val="0"/>
              </a:spcAft>
              <a:buClr>
                <a:schemeClr val="dk2"/>
              </a:buClr>
              <a:buSzPts val="1000"/>
              <a:buFont typeface="Arial"/>
              <a:buChar char="–"/>
              <a:defRPr sz="882" b="0" i="0" u="none" strike="noStrike" cap="none">
                <a:solidFill>
                  <a:schemeClr val="dk1"/>
                </a:solidFill>
                <a:latin typeface="Arial"/>
                <a:ea typeface="Arial"/>
                <a:cs typeface="Arial"/>
                <a:sym typeface="Arial"/>
              </a:defRPr>
            </a:lvl5pPr>
            <a:lvl6pPr marL="2420600" marR="0" lvl="5"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6pPr>
            <a:lvl7pPr marL="2824033" marR="0" lvl="6"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7pPr>
            <a:lvl8pPr marL="3227466" marR="0" lvl="7"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8pPr>
            <a:lvl9pPr marL="3630900" marR="0" lvl="8"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9pPr>
          </a:lstStyle>
          <a:p>
            <a:endParaRPr dirty="0"/>
          </a:p>
        </p:txBody>
      </p:sp>
      <p:sp>
        <p:nvSpPr>
          <p:cNvPr id="61" name="Shape 61" descr="Type:FootnoteFooter;FootnoteCount:0;"/>
          <p:cNvSpPr txBox="1">
            <a:spLocks noGrp="1"/>
          </p:cNvSpPr>
          <p:nvPr>
            <p:ph type="body" idx="3"/>
          </p:nvPr>
        </p:nvSpPr>
        <p:spPr>
          <a:xfrm>
            <a:off x="554182" y="6026139"/>
            <a:ext cx="11083636" cy="271568"/>
          </a:xfrm>
          <a:prstGeom prst="rect">
            <a:avLst/>
          </a:prstGeom>
          <a:noFill/>
          <a:ln>
            <a:noFill/>
          </a:ln>
        </p:spPr>
        <p:txBody>
          <a:bodyPr spcFirstLastPara="1" wrap="square" lIns="0" tIns="137150" rIns="0" bIns="45700" anchor="b" anchorCtr="0"/>
          <a:lstStyle>
            <a:lvl1pPr marL="403433" marR="0" lvl="0" indent="-201717" algn="l" rtl="0">
              <a:spcBef>
                <a:spcPts val="0"/>
              </a:spcBef>
              <a:spcAft>
                <a:spcPts val="0"/>
              </a:spcAft>
              <a:buClr>
                <a:schemeClr val="accent2"/>
              </a:buClr>
              <a:buSzPts val="800"/>
              <a:buFont typeface="Noto Sans Symbols"/>
              <a:buNone/>
              <a:defRPr sz="706" b="0" i="1" u="none" strike="noStrike" cap="none">
                <a:solidFill>
                  <a:schemeClr val="dk1"/>
                </a:solidFill>
                <a:latin typeface="Arial"/>
                <a:ea typeface="Arial"/>
                <a:cs typeface="Arial"/>
                <a:sym typeface="Arial"/>
              </a:defRPr>
            </a:lvl1pPr>
            <a:lvl2pPr marL="806867" marR="0" lvl="1" indent="-246543" algn="l" rtl="0">
              <a:spcBef>
                <a:spcPts val="882"/>
              </a:spcBef>
              <a:spcAft>
                <a:spcPts val="0"/>
              </a:spcAft>
              <a:buClr>
                <a:schemeClr val="dk2"/>
              </a:buClr>
              <a:buSzPts val="800"/>
              <a:buFont typeface="Noto Sans Symbols"/>
              <a:buChar char="■"/>
              <a:defRPr sz="706" b="0" i="1" u="none" strike="noStrike" cap="none">
                <a:solidFill>
                  <a:schemeClr val="dk1"/>
                </a:solidFill>
                <a:latin typeface="Arial"/>
                <a:ea typeface="Arial"/>
                <a:cs typeface="Arial"/>
                <a:sym typeface="Arial"/>
              </a:defRPr>
            </a:lvl2pPr>
            <a:lvl3pPr marL="1210300" marR="0" lvl="2" indent="-246543" algn="l" rtl="0">
              <a:spcBef>
                <a:spcPts val="529"/>
              </a:spcBef>
              <a:spcAft>
                <a:spcPts val="0"/>
              </a:spcAft>
              <a:buClr>
                <a:schemeClr val="dk2"/>
              </a:buClr>
              <a:buSzPts val="800"/>
              <a:buFont typeface="Arial"/>
              <a:buChar char="—"/>
              <a:defRPr sz="706" b="0" i="1" u="none" strike="noStrike" cap="none">
                <a:solidFill>
                  <a:schemeClr val="dk1"/>
                </a:solidFill>
                <a:latin typeface="Arial"/>
                <a:ea typeface="Arial"/>
                <a:cs typeface="Arial"/>
                <a:sym typeface="Arial"/>
              </a:defRPr>
            </a:lvl3pPr>
            <a:lvl4pPr marL="1613733" marR="0" lvl="3" indent="-246543" algn="l" rtl="0">
              <a:spcBef>
                <a:spcPts val="529"/>
              </a:spcBef>
              <a:spcAft>
                <a:spcPts val="0"/>
              </a:spcAft>
              <a:buClr>
                <a:schemeClr val="dk2"/>
              </a:buClr>
              <a:buSzPts val="800"/>
              <a:buFont typeface="Arial"/>
              <a:buChar char="–"/>
              <a:defRPr sz="706" b="0" i="1" u="none" strike="noStrike" cap="none">
                <a:solidFill>
                  <a:schemeClr val="dk1"/>
                </a:solidFill>
                <a:latin typeface="Arial"/>
                <a:ea typeface="Arial"/>
                <a:cs typeface="Arial"/>
                <a:sym typeface="Arial"/>
              </a:defRPr>
            </a:lvl4pPr>
            <a:lvl5pPr marL="2017166" marR="0" lvl="4" indent="-246543" algn="l" rtl="0">
              <a:spcBef>
                <a:spcPts val="529"/>
              </a:spcBef>
              <a:spcAft>
                <a:spcPts val="0"/>
              </a:spcAft>
              <a:buClr>
                <a:schemeClr val="dk2"/>
              </a:buClr>
              <a:buSzPts val="800"/>
              <a:buFont typeface="Arial"/>
              <a:buChar char="–"/>
              <a:defRPr sz="706" b="0" i="1" u="none" strike="noStrike" cap="none">
                <a:solidFill>
                  <a:schemeClr val="dk1"/>
                </a:solidFill>
                <a:latin typeface="Arial"/>
                <a:ea typeface="Arial"/>
                <a:cs typeface="Arial"/>
                <a:sym typeface="Arial"/>
              </a:defRPr>
            </a:lvl5pPr>
            <a:lvl6pPr marL="2420600" marR="0" lvl="5"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6pPr>
            <a:lvl7pPr marL="2824033" marR="0" lvl="6"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7pPr>
            <a:lvl8pPr marL="3227466" marR="0" lvl="7"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8pPr>
            <a:lvl9pPr marL="3630900" marR="0" lvl="8"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9pPr>
          </a:lstStyle>
          <a:p>
            <a:endParaRPr/>
          </a:p>
        </p:txBody>
      </p:sp>
      <p:sp>
        <p:nvSpPr>
          <p:cNvPr id="62" name="Shape 62" descr="Type:SectionFooter;"/>
          <p:cNvSpPr txBox="1">
            <a:spLocks noGrp="1"/>
          </p:cNvSpPr>
          <p:nvPr>
            <p:ph type="body" idx="4"/>
          </p:nvPr>
        </p:nvSpPr>
        <p:spPr>
          <a:xfrm>
            <a:off x="556492" y="6500364"/>
            <a:ext cx="8866909" cy="164540"/>
          </a:xfrm>
          <a:prstGeom prst="rect">
            <a:avLst/>
          </a:prstGeom>
          <a:noFill/>
          <a:ln>
            <a:noFill/>
          </a:ln>
        </p:spPr>
        <p:txBody>
          <a:bodyPr spcFirstLastPara="1" wrap="square" lIns="0" tIns="45700" rIns="0" bIns="0" anchor="t" anchorCtr="0"/>
          <a:lstStyle>
            <a:lvl1pPr marL="403433" marR="0" lvl="0" indent="-201717" algn="l" rtl="0">
              <a:spcBef>
                <a:spcPts val="882"/>
              </a:spcBef>
              <a:spcAft>
                <a:spcPts val="0"/>
              </a:spcAft>
              <a:buClr>
                <a:schemeClr val="accent2"/>
              </a:buClr>
              <a:buSzPts val="900"/>
              <a:buFont typeface="Noto Sans Symbols"/>
              <a:buNone/>
              <a:defRPr sz="794" b="1" i="0" u="none" strike="noStrike" cap="none">
                <a:solidFill>
                  <a:srgbClr val="62BCFF"/>
                </a:solidFill>
                <a:latin typeface="Arial"/>
                <a:ea typeface="Arial"/>
                <a:cs typeface="Arial"/>
                <a:sym typeface="Arial"/>
              </a:defRPr>
            </a:lvl1pPr>
            <a:lvl2pPr marL="806867" marR="0" lvl="1" indent="-257749" algn="l" rtl="0">
              <a:spcBef>
                <a:spcPts val="882"/>
              </a:spcBef>
              <a:spcAft>
                <a:spcPts val="0"/>
              </a:spcAft>
              <a:buClr>
                <a:schemeClr val="dk2"/>
              </a:buClr>
              <a:buSzPts val="1000"/>
              <a:buFont typeface="Noto Sans Symbols"/>
              <a:buChar char="■"/>
              <a:defRPr sz="882" b="0" i="0" u="none" strike="noStrike" cap="none">
                <a:solidFill>
                  <a:schemeClr val="dk1"/>
                </a:solidFill>
                <a:latin typeface="Arial"/>
                <a:ea typeface="Arial"/>
                <a:cs typeface="Arial"/>
                <a:sym typeface="Arial"/>
              </a:defRPr>
            </a:lvl2pPr>
            <a:lvl3pPr marL="1210300" marR="0" lvl="2" indent="-257749" algn="l" rtl="0">
              <a:spcBef>
                <a:spcPts val="529"/>
              </a:spcBef>
              <a:spcAft>
                <a:spcPts val="0"/>
              </a:spcAft>
              <a:buClr>
                <a:schemeClr val="dk2"/>
              </a:buClr>
              <a:buSzPts val="1000"/>
              <a:buFont typeface="Arial"/>
              <a:buChar char="—"/>
              <a:defRPr sz="882" b="0" i="0" u="none" strike="noStrike" cap="none">
                <a:solidFill>
                  <a:schemeClr val="dk1"/>
                </a:solidFill>
                <a:latin typeface="Arial"/>
                <a:ea typeface="Arial"/>
                <a:cs typeface="Arial"/>
                <a:sym typeface="Arial"/>
              </a:defRPr>
            </a:lvl3pPr>
            <a:lvl4pPr marL="1613733" marR="0" lvl="3" indent="-257749" algn="l" rtl="0">
              <a:spcBef>
                <a:spcPts val="529"/>
              </a:spcBef>
              <a:spcAft>
                <a:spcPts val="0"/>
              </a:spcAft>
              <a:buClr>
                <a:schemeClr val="dk2"/>
              </a:buClr>
              <a:buSzPts val="1000"/>
              <a:buFont typeface="Arial"/>
              <a:buChar char="–"/>
              <a:defRPr sz="882" b="0" i="0" u="none" strike="noStrike" cap="none">
                <a:solidFill>
                  <a:schemeClr val="dk1"/>
                </a:solidFill>
                <a:latin typeface="Arial"/>
                <a:ea typeface="Arial"/>
                <a:cs typeface="Arial"/>
                <a:sym typeface="Arial"/>
              </a:defRPr>
            </a:lvl4pPr>
            <a:lvl5pPr marL="2017166" marR="0" lvl="4" indent="-257749" algn="l" rtl="0">
              <a:spcBef>
                <a:spcPts val="529"/>
              </a:spcBef>
              <a:spcAft>
                <a:spcPts val="0"/>
              </a:spcAft>
              <a:buClr>
                <a:schemeClr val="dk2"/>
              </a:buClr>
              <a:buSzPts val="1000"/>
              <a:buFont typeface="Arial"/>
              <a:buChar char="–"/>
              <a:defRPr sz="882" b="0" i="0" u="none" strike="noStrike" cap="none">
                <a:solidFill>
                  <a:schemeClr val="dk1"/>
                </a:solidFill>
                <a:latin typeface="Arial"/>
                <a:ea typeface="Arial"/>
                <a:cs typeface="Arial"/>
                <a:sym typeface="Arial"/>
              </a:defRPr>
            </a:lvl5pPr>
            <a:lvl6pPr marL="2420600" marR="0" lvl="5"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6pPr>
            <a:lvl7pPr marL="2824033" marR="0" lvl="6"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7pPr>
            <a:lvl8pPr marL="3227466" marR="0" lvl="7"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8pPr>
            <a:lvl9pPr marL="3630900" marR="0" lvl="8" indent="-274559" algn="l" rtl="0">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9pPr>
          </a:lstStyle>
          <a:p>
            <a:endParaRPr/>
          </a:p>
        </p:txBody>
      </p:sp>
      <p:sp>
        <p:nvSpPr>
          <p:cNvPr id="63" name="Shape 63"/>
          <p:cNvSpPr txBox="1">
            <a:spLocks noGrp="1"/>
          </p:cNvSpPr>
          <p:nvPr>
            <p:ph type="title"/>
          </p:nvPr>
        </p:nvSpPr>
        <p:spPr>
          <a:xfrm>
            <a:off x="554184" y="329006"/>
            <a:ext cx="8964704" cy="307777"/>
          </a:xfrm>
          <a:prstGeom prst="rect">
            <a:avLst/>
          </a:prstGeom>
          <a:noFill/>
          <a:ln>
            <a:noFill/>
          </a:ln>
        </p:spPr>
        <p:txBody>
          <a:bodyPr spcFirstLastPara="1" wrap="square" lIns="0" tIns="0" rIns="0" bIns="0" anchor="t" anchorCtr="0"/>
          <a:lstStyle>
            <a:lvl1pPr marR="0" lvl="0" algn="l" rtl="0">
              <a:spcBef>
                <a:spcPts val="0"/>
              </a:spcBef>
              <a:spcAft>
                <a:spcPts val="0"/>
              </a:spcAft>
              <a:buSzPts val="1400"/>
              <a:buNone/>
              <a:defRPr sz="1941" b="1" i="0" u="none" strike="noStrike" cap="none">
                <a:solidFill>
                  <a:schemeClr val="dk2"/>
                </a:solidFill>
                <a:latin typeface="Arial"/>
                <a:ea typeface="Arial"/>
                <a:cs typeface="Arial"/>
                <a:sym typeface="Arial"/>
              </a:defRPr>
            </a:lvl1pPr>
            <a:lvl2pPr marR="0" lvl="1" algn="l" rtl="0">
              <a:spcBef>
                <a:spcPts val="0"/>
              </a:spcBef>
              <a:spcAft>
                <a:spcPts val="0"/>
              </a:spcAft>
              <a:buSzPts val="1400"/>
              <a:buNone/>
              <a:defRPr sz="2206" b="1" i="0" u="none" strike="noStrike" cap="none">
                <a:solidFill>
                  <a:schemeClr val="dk2"/>
                </a:solidFill>
                <a:latin typeface="Arial"/>
                <a:ea typeface="Arial"/>
                <a:cs typeface="Arial"/>
                <a:sym typeface="Arial"/>
              </a:defRPr>
            </a:lvl2pPr>
            <a:lvl3pPr marR="0" lvl="2" algn="l" rtl="0">
              <a:spcBef>
                <a:spcPts val="0"/>
              </a:spcBef>
              <a:spcAft>
                <a:spcPts val="0"/>
              </a:spcAft>
              <a:buSzPts val="1400"/>
              <a:buNone/>
              <a:defRPr sz="2206" b="1" i="0" u="none" strike="noStrike" cap="none">
                <a:solidFill>
                  <a:schemeClr val="dk2"/>
                </a:solidFill>
                <a:latin typeface="Arial"/>
                <a:ea typeface="Arial"/>
                <a:cs typeface="Arial"/>
                <a:sym typeface="Arial"/>
              </a:defRPr>
            </a:lvl3pPr>
            <a:lvl4pPr marR="0" lvl="3" algn="l" rtl="0">
              <a:spcBef>
                <a:spcPts val="0"/>
              </a:spcBef>
              <a:spcAft>
                <a:spcPts val="0"/>
              </a:spcAft>
              <a:buSzPts val="1400"/>
              <a:buNone/>
              <a:defRPr sz="2206" b="1" i="0" u="none" strike="noStrike" cap="none">
                <a:solidFill>
                  <a:schemeClr val="dk2"/>
                </a:solidFill>
                <a:latin typeface="Arial"/>
                <a:ea typeface="Arial"/>
                <a:cs typeface="Arial"/>
                <a:sym typeface="Arial"/>
              </a:defRPr>
            </a:lvl4pPr>
            <a:lvl5pPr marR="0" lvl="4" algn="l" rtl="0">
              <a:spcBef>
                <a:spcPts val="0"/>
              </a:spcBef>
              <a:spcAft>
                <a:spcPts val="0"/>
              </a:spcAft>
              <a:buSzPts val="1400"/>
              <a:buNone/>
              <a:defRPr sz="2206" b="1" i="0" u="none" strike="noStrike" cap="none">
                <a:solidFill>
                  <a:schemeClr val="dk2"/>
                </a:solidFill>
                <a:latin typeface="Arial"/>
                <a:ea typeface="Arial"/>
                <a:cs typeface="Arial"/>
                <a:sym typeface="Arial"/>
              </a:defRPr>
            </a:lvl5pPr>
            <a:lvl6pPr marR="0" lvl="5" algn="l" rtl="0">
              <a:spcBef>
                <a:spcPts val="0"/>
              </a:spcBef>
              <a:spcAft>
                <a:spcPts val="0"/>
              </a:spcAft>
              <a:buSzPts val="1400"/>
              <a:buNone/>
              <a:defRPr sz="2206" b="1" i="0" u="none" strike="noStrike" cap="none">
                <a:solidFill>
                  <a:schemeClr val="dk2"/>
                </a:solidFill>
                <a:latin typeface="Arial"/>
                <a:ea typeface="Arial"/>
                <a:cs typeface="Arial"/>
                <a:sym typeface="Arial"/>
              </a:defRPr>
            </a:lvl6pPr>
            <a:lvl7pPr marR="0" lvl="6" algn="l" rtl="0">
              <a:spcBef>
                <a:spcPts val="0"/>
              </a:spcBef>
              <a:spcAft>
                <a:spcPts val="0"/>
              </a:spcAft>
              <a:buSzPts val="1400"/>
              <a:buNone/>
              <a:defRPr sz="2206" b="1" i="0" u="none" strike="noStrike" cap="none">
                <a:solidFill>
                  <a:schemeClr val="dk2"/>
                </a:solidFill>
                <a:latin typeface="Arial"/>
                <a:ea typeface="Arial"/>
                <a:cs typeface="Arial"/>
                <a:sym typeface="Arial"/>
              </a:defRPr>
            </a:lvl7pPr>
            <a:lvl8pPr marR="0" lvl="7" algn="l" rtl="0">
              <a:spcBef>
                <a:spcPts val="0"/>
              </a:spcBef>
              <a:spcAft>
                <a:spcPts val="0"/>
              </a:spcAft>
              <a:buSzPts val="1400"/>
              <a:buNone/>
              <a:defRPr sz="2206" b="1" i="0" u="none" strike="noStrike" cap="none">
                <a:solidFill>
                  <a:schemeClr val="dk2"/>
                </a:solidFill>
                <a:latin typeface="Arial"/>
                <a:ea typeface="Arial"/>
                <a:cs typeface="Arial"/>
                <a:sym typeface="Arial"/>
              </a:defRPr>
            </a:lvl8pPr>
            <a:lvl9pPr marR="0" lvl="8" algn="l" rtl="0">
              <a:spcBef>
                <a:spcPts val="0"/>
              </a:spcBef>
              <a:spcAft>
                <a:spcPts val="0"/>
              </a:spcAft>
              <a:buSzPts val="1400"/>
              <a:buNone/>
              <a:defRPr sz="2206" b="1" i="0" u="none" strike="noStrike" cap="none">
                <a:solidFill>
                  <a:schemeClr val="dk2"/>
                </a:solidFill>
                <a:latin typeface="Arial"/>
                <a:ea typeface="Arial"/>
                <a:cs typeface="Arial"/>
                <a:sym typeface="Arial"/>
              </a:defRPr>
            </a:lvl9pPr>
          </a:lstStyle>
          <a:p>
            <a:endParaRPr dirty="0"/>
          </a:p>
        </p:txBody>
      </p:sp>
      <p:sp>
        <p:nvSpPr>
          <p:cNvPr id="8" name="Slide Number Placeholder 1">
            <a:extLst>
              <a:ext uri="{FF2B5EF4-FFF2-40B4-BE49-F238E27FC236}">
                <a16:creationId xmlns:a16="http://schemas.microsoft.com/office/drawing/2014/main" id="{82426728-5BE1-CA01-5E28-AE3A5554B6EF}"/>
              </a:ext>
            </a:extLst>
          </p:cNvPr>
          <p:cNvSpPr>
            <a:spLocks noGrp="1"/>
          </p:cNvSpPr>
          <p:nvPr>
            <p:ph type="sldNum" sz="quarter" idx="10"/>
          </p:nvPr>
        </p:nvSpPr>
        <p:spPr>
          <a:xfrm>
            <a:off x="9323289" y="6421852"/>
            <a:ext cx="2743200" cy="365125"/>
          </a:xfrm>
          <a:prstGeom prst="rect">
            <a:avLst/>
          </a:prstGeom>
        </p:spPr>
        <p:txBody>
          <a:bodyPr vert="horz" lIns="91440" tIns="45720" rIns="91440" bIns="45720" rtlCol="0" anchor="ctr"/>
          <a:lstStyle>
            <a:lvl1pPr algn="r">
              <a:defRPr sz="1200">
                <a:solidFill>
                  <a:schemeClr val="tx1"/>
                </a:solidFill>
                <a:latin typeface="Open Sans" panose="020B0604020202020204" charset="0"/>
                <a:ea typeface="Open Sans" panose="020B0604020202020204" charset="0"/>
                <a:cs typeface="Open Sans" panose="020B0604020202020204" charset="0"/>
              </a:defRPr>
            </a:lvl1pPr>
          </a:lstStyle>
          <a:p>
            <a:fld id="{0A5DA27C-105B-484D-A0C1-83F2B4799E00}" type="slidenum">
              <a:rPr lang="en-US" smtClean="0"/>
              <a:pPr/>
              <a:t>‹#›</a:t>
            </a:fld>
            <a:endParaRPr lang="en-US" dirty="0"/>
          </a:p>
        </p:txBody>
      </p:sp>
    </p:spTree>
    <p:extLst>
      <p:ext uri="{BB962C8B-B14F-4D97-AF65-F5344CB8AC3E}">
        <p14:creationId xmlns:p14="http://schemas.microsoft.com/office/powerpoint/2010/main" val="34584303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ustom_Layout_barrind_4" userDrawn="1">
  <p:cSld name="Custom_Layout_barrind_4">
    <p:spTree>
      <p:nvGrpSpPr>
        <p:cNvPr id="1" name=""/>
        <p:cNvGrpSpPr/>
        <p:nvPr/>
      </p:nvGrpSpPr>
      <p:grpSpPr>
        <a:xfrm>
          <a:off x="0" y="0"/>
          <a:ext cx="0" cy="0"/>
          <a:chOff x="0" y="0"/>
          <a:chExt cx="0" cy="0"/>
        </a:xfrm>
      </p:grpSpPr>
      <p:sp>
        <p:nvSpPr>
          <p:cNvPr id="8" name="Title 7"/>
          <p:cNvSpPr>
            <a:spLocks noGrp="1"/>
          </p:cNvSpPr>
          <p:nvPr>
            <p:ph type="title" idx="10"/>
          </p:nvPr>
        </p:nvSpPr>
        <p:spPr>
          <a:xfrm>
            <a:off x="1607129" y="508294"/>
            <a:ext cx="7911758" cy="298724"/>
          </a:xfrm>
        </p:spPr>
        <p:txBody>
          <a:bodyPr vert="horz" lIns="0" tIns="0" rIns="0" bIns="0" anchor="t"/>
          <a:lstStyle>
            <a:lvl1pPr algn="l">
              <a:lnSpc>
                <a:spcPct val="100000"/>
              </a:lnSpc>
              <a:spcBef>
                <a:spcPct val="0"/>
              </a:spcBef>
              <a:spcAft>
                <a:spcPct val="0"/>
              </a:spcAft>
              <a:defRPr sz="1941" b="1" i="0" u="none">
                <a:solidFill>
                  <a:srgbClr val="00355F"/>
                </a:solidFill>
              </a:defRPr>
            </a:lvl1pPr>
          </a:lstStyle>
          <a:p>
            <a:endParaRPr lang="en-US" dirty="0"/>
          </a:p>
        </p:txBody>
      </p:sp>
      <p:sp>
        <p:nvSpPr>
          <p:cNvPr id="9" name="Text Placeholder 8" descr="Type:FootnoteFooter;FootnoteCount:0;"/>
          <p:cNvSpPr>
            <a:spLocks noGrp="1"/>
          </p:cNvSpPr>
          <p:nvPr>
            <p:ph type="body" idx="11"/>
          </p:nvPr>
        </p:nvSpPr>
        <p:spPr>
          <a:xfrm>
            <a:off x="1606744" y="6126547"/>
            <a:ext cx="10033000" cy="271568"/>
          </a:xfrm>
        </p:spPr>
        <p:txBody>
          <a:bodyPr vert="horz" lIns="0" tIns="137160" rIns="0" bIns="45720" anchor="b"/>
          <a:lstStyle>
            <a:lvl1pPr algn="l">
              <a:lnSpc>
                <a:spcPct val="100000"/>
              </a:lnSpc>
              <a:spcBef>
                <a:spcPts val="0"/>
              </a:spcBef>
              <a:spcAft>
                <a:spcPts val="0"/>
              </a:spcAft>
              <a:defRPr sz="706" b="0" i="1" u="none">
                <a:solidFill>
                  <a:srgbClr val="000000"/>
                </a:solidFill>
              </a:defRPr>
            </a:lvl1pPr>
            <a:lvl2pPr algn="l">
              <a:defRPr sz="706" b="0" i="1" u="none">
                <a:solidFill>
                  <a:srgbClr val="000000"/>
                </a:solidFill>
              </a:defRPr>
            </a:lvl2pPr>
            <a:lvl3pPr algn="l">
              <a:defRPr sz="706" b="0" i="1" u="none">
                <a:solidFill>
                  <a:srgbClr val="000000"/>
                </a:solidFill>
              </a:defRPr>
            </a:lvl3pPr>
            <a:lvl4pPr algn="l">
              <a:defRPr sz="706" b="0" i="1" u="none">
                <a:solidFill>
                  <a:srgbClr val="000000"/>
                </a:solidFill>
              </a:defRPr>
            </a:lvl4pPr>
            <a:lvl5pPr algn="l">
              <a:defRPr sz="706" b="0" i="1" u="none">
                <a:solidFill>
                  <a:srgbClr val="000000"/>
                </a:solidFill>
              </a:defRPr>
            </a:lvl5pPr>
          </a:lstStyle>
          <a:p>
            <a:pPr lvl="0"/>
            <a:endParaRPr lang="en-US" dirty="0"/>
          </a:p>
        </p:txBody>
      </p:sp>
      <p:sp>
        <p:nvSpPr>
          <p:cNvPr id="10" name="Text Placeholder 9"/>
          <p:cNvSpPr>
            <a:spLocks noGrp="1"/>
          </p:cNvSpPr>
          <p:nvPr>
            <p:ph type="body" sz="quarter" idx="12"/>
          </p:nvPr>
        </p:nvSpPr>
        <p:spPr>
          <a:xfrm>
            <a:off x="1607130" y="807018"/>
            <a:ext cx="10032613" cy="298724"/>
          </a:xfrm>
          <a:prstGeom prst="rect">
            <a:avLst/>
          </a:prstGeom>
        </p:spPr>
        <p:txBody>
          <a:bodyPr vert="horz" lIns="0" tIns="45720" rIns="0" bIns="45720" anchor="t"/>
          <a:lstStyle>
            <a:lvl1pPr algn="l">
              <a:lnSpc>
                <a:spcPct val="100000"/>
              </a:lnSpc>
              <a:spcBef>
                <a:spcPts val="882"/>
              </a:spcBef>
              <a:spcAft>
                <a:spcPts val="0"/>
              </a:spcAft>
              <a:defRPr sz="1412" b="1" i="0" u="none">
                <a:solidFill>
                  <a:srgbClr val="00355F"/>
                </a:solidFill>
              </a:defRPr>
            </a:lvl1pPr>
            <a:lvl2pPr algn="l">
              <a:defRPr sz="1412" b="1" i="0" u="none">
                <a:solidFill>
                  <a:srgbClr val="00355F"/>
                </a:solidFill>
              </a:defRPr>
            </a:lvl2pPr>
            <a:lvl3pPr algn="l">
              <a:defRPr sz="1412" b="1" i="0" u="none">
                <a:solidFill>
                  <a:srgbClr val="00355F"/>
                </a:solidFill>
              </a:defRPr>
            </a:lvl3pPr>
            <a:lvl4pPr algn="l">
              <a:defRPr sz="1412" b="1" i="0" u="none">
                <a:solidFill>
                  <a:srgbClr val="00355F"/>
                </a:solidFill>
              </a:defRPr>
            </a:lvl4pPr>
            <a:lvl5pPr algn="l">
              <a:defRPr sz="1412" b="1" i="0" u="none">
                <a:solidFill>
                  <a:srgbClr val="00355F"/>
                </a:solidFill>
              </a:defRPr>
            </a:lvl5pPr>
          </a:lstStyle>
          <a:p>
            <a:pPr lvl="0"/>
            <a:endParaRPr lang="en-US" dirty="0"/>
          </a:p>
        </p:txBody>
      </p:sp>
      <p:sp>
        <p:nvSpPr>
          <p:cNvPr id="11" name="Content Placeholder 10"/>
          <p:cNvSpPr>
            <a:spLocks noGrp="1"/>
          </p:cNvSpPr>
          <p:nvPr>
            <p:ph sz="quarter" idx="13"/>
          </p:nvPr>
        </p:nvSpPr>
        <p:spPr>
          <a:xfrm>
            <a:off x="1607039" y="3221691"/>
            <a:ext cx="10032703" cy="2907572"/>
          </a:xfrm>
          <a:prstGeom prst="rect">
            <a:avLst/>
          </a:prstGeom>
        </p:spPr>
        <p:txBody>
          <a:bodyPr vert="horz" lIns="0" tIns="45720" rIns="0" bIns="0" anchor="t"/>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1" descr="Type:SectionFooter;"/>
          <p:cNvSpPr>
            <a:spLocks noGrp="1"/>
          </p:cNvSpPr>
          <p:nvPr>
            <p:ph type="body" sz="quarter" idx="14"/>
          </p:nvPr>
        </p:nvSpPr>
        <p:spPr>
          <a:xfrm>
            <a:off x="556492" y="6398472"/>
            <a:ext cx="8866909" cy="162941"/>
          </a:xfrm>
          <a:prstGeom prst="rect">
            <a:avLst/>
          </a:prstGeom>
        </p:spPr>
        <p:txBody>
          <a:bodyPr vert="horz" lIns="0" tIns="45720" rIns="0" bIns="0" anchor="t"/>
          <a:lstStyle>
            <a:lvl1pPr algn="l">
              <a:lnSpc>
                <a:spcPct val="100000"/>
              </a:lnSpc>
              <a:spcBef>
                <a:spcPts val="882"/>
              </a:spcBef>
              <a:spcAft>
                <a:spcPts val="0"/>
              </a:spcAft>
              <a:defRPr sz="794" b="0" i="0" u="none">
                <a:solidFill>
                  <a:srgbClr val="000000"/>
                </a:solidFill>
              </a:defRPr>
            </a:lvl1pPr>
            <a:lvl2pPr algn="l">
              <a:defRPr sz="794" b="0" i="0" u="none">
                <a:solidFill>
                  <a:srgbClr val="000000"/>
                </a:solidFill>
              </a:defRPr>
            </a:lvl2pPr>
            <a:lvl3pPr algn="l">
              <a:defRPr sz="794" b="0" i="0" u="none">
                <a:solidFill>
                  <a:srgbClr val="000000"/>
                </a:solidFill>
              </a:defRPr>
            </a:lvl3pPr>
            <a:lvl4pPr algn="l">
              <a:defRPr sz="794" b="0" i="0" u="none">
                <a:solidFill>
                  <a:srgbClr val="000000"/>
                </a:solidFill>
              </a:defRPr>
            </a:lvl4pPr>
            <a:lvl5pPr algn="l">
              <a:defRPr sz="794" b="0" i="0" u="none">
                <a:solidFill>
                  <a:srgbClr val="000000"/>
                </a:solidFill>
              </a:defRPr>
            </a:lvl5pPr>
          </a:lstStyle>
          <a:p>
            <a:pPr lvl="0"/>
            <a:endParaRPr lang="en-US"/>
          </a:p>
        </p:txBody>
      </p:sp>
      <p:sp>
        <p:nvSpPr>
          <p:cNvPr id="13" name="Content Placeholder 12"/>
          <p:cNvSpPr>
            <a:spLocks noGrp="1"/>
          </p:cNvSpPr>
          <p:nvPr>
            <p:ph sz="quarter" idx="15"/>
          </p:nvPr>
        </p:nvSpPr>
        <p:spPr>
          <a:xfrm>
            <a:off x="1606744" y="1540809"/>
            <a:ext cx="10032607" cy="1552015"/>
          </a:xfrm>
          <a:prstGeom prst="rect">
            <a:avLst/>
          </a:prstGeom>
        </p:spPr>
        <p:txBody>
          <a:bodyPr vert="horz" lIns="0" tIns="0" rIns="0" bIns="0" anchor="t"/>
          <a:lstStyle>
            <a:lvl1pPr algn="l">
              <a:defRPr/>
            </a:lvl1pPr>
            <a:lvl2pPr algn="l">
              <a:defRPr/>
            </a:lvl2pPr>
            <a:lvl3pPr algn="l">
              <a:defRPr/>
            </a:lvl3pPr>
            <a:lvl4pPr algn="l">
              <a:defRPr/>
            </a:lvl4pPr>
            <a:lvl5pPr algn="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1">
            <a:extLst>
              <a:ext uri="{FF2B5EF4-FFF2-40B4-BE49-F238E27FC236}">
                <a16:creationId xmlns:a16="http://schemas.microsoft.com/office/drawing/2014/main" id="{82426728-5BE1-CA01-5E28-AE3A5554B6EF}"/>
              </a:ext>
            </a:extLst>
          </p:cNvPr>
          <p:cNvSpPr>
            <a:spLocks noGrp="1"/>
          </p:cNvSpPr>
          <p:nvPr>
            <p:ph type="sldNum" sz="quarter" idx="4"/>
          </p:nvPr>
        </p:nvSpPr>
        <p:spPr>
          <a:xfrm>
            <a:off x="9323289" y="6421852"/>
            <a:ext cx="2743200" cy="365125"/>
          </a:xfrm>
          <a:prstGeom prst="rect">
            <a:avLst/>
          </a:prstGeom>
        </p:spPr>
        <p:txBody>
          <a:bodyPr vert="horz" lIns="91440" tIns="45720" rIns="91440" bIns="45720" rtlCol="0" anchor="ctr"/>
          <a:lstStyle>
            <a:lvl1pPr algn="r">
              <a:defRPr sz="1200">
                <a:solidFill>
                  <a:schemeClr val="tx1"/>
                </a:solidFill>
                <a:latin typeface="Open Sans" panose="020B0604020202020204" charset="0"/>
                <a:ea typeface="Open Sans" panose="020B0604020202020204" charset="0"/>
                <a:cs typeface="Open Sans" panose="020B0604020202020204" charset="0"/>
              </a:defRPr>
            </a:lvl1pPr>
          </a:lstStyle>
          <a:p>
            <a:fld id="{0A5DA27C-105B-484D-A0C1-83F2B4799E00}" type="slidenum">
              <a:rPr lang="en-US" smtClean="0"/>
              <a:pPr/>
              <a:t>‹#›</a:t>
            </a:fld>
            <a:endParaRPr lang="en-US" dirty="0"/>
          </a:p>
        </p:txBody>
      </p:sp>
    </p:spTree>
    <p:extLst>
      <p:ext uri="{BB962C8B-B14F-4D97-AF65-F5344CB8AC3E}">
        <p14:creationId xmlns:p14="http://schemas.microsoft.com/office/powerpoint/2010/main" val="7754147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A5DBA-5BA0-20A4-7175-872417C56B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D0DF057-DB85-30BA-CA2A-E19E2A42EE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7346D04D-9FAF-D978-3FD5-CC40B48B2593}"/>
              </a:ext>
            </a:extLst>
          </p:cNvPr>
          <p:cNvSpPr>
            <a:spLocks noGrp="1"/>
          </p:cNvSpPr>
          <p:nvPr>
            <p:ph type="dt" sz="half" idx="10"/>
          </p:nvPr>
        </p:nvSpPr>
        <p:spPr/>
        <p:txBody>
          <a:bodyPr/>
          <a:lstStyle/>
          <a:p>
            <a:fld id="{461034B6-2A6A-4941-B109-B6A6F76509A3}" type="datetimeFigureOut">
              <a:rPr lang="en-US" smtClean="0"/>
              <a:t>5/11/2026</a:t>
            </a:fld>
            <a:endParaRPr lang="en-US"/>
          </a:p>
        </p:txBody>
      </p:sp>
      <p:sp>
        <p:nvSpPr>
          <p:cNvPr id="5" name="Footer Placeholder 4">
            <a:extLst>
              <a:ext uri="{FF2B5EF4-FFF2-40B4-BE49-F238E27FC236}">
                <a16:creationId xmlns:a16="http://schemas.microsoft.com/office/drawing/2014/main" id="{DA471084-4FF9-27BB-90A4-B1CB3DC7B62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27ED477-1BAD-1267-585B-0527DCF00076}"/>
              </a:ext>
            </a:extLst>
          </p:cNvPr>
          <p:cNvSpPr>
            <a:spLocks noGrp="1"/>
          </p:cNvSpPr>
          <p:nvPr>
            <p:ph type="sldNum" sz="quarter" idx="12"/>
          </p:nvPr>
        </p:nvSpPr>
        <p:spPr/>
        <p:txBody>
          <a:bodyPr/>
          <a:lstStyle/>
          <a:p>
            <a:fld id="{AA59709B-A2C3-4E47-BC3E-87183FD498F9}" type="slidenum">
              <a:rPr lang="en-US" smtClean="0"/>
              <a:t>‹#›</a:t>
            </a:fld>
            <a:endParaRPr lang="en-US"/>
          </a:p>
        </p:txBody>
      </p:sp>
    </p:spTree>
    <p:extLst>
      <p:ext uri="{BB962C8B-B14F-4D97-AF65-F5344CB8AC3E}">
        <p14:creationId xmlns:p14="http://schemas.microsoft.com/office/powerpoint/2010/main" val="1931148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F210290-C6F8-2FB1-42E2-27BF07705A09}"/>
              </a:ext>
            </a:extLst>
          </p:cNvPr>
          <p:cNvGraphicFramePr>
            <a:graphicFrameLocks noChangeAspect="1"/>
          </p:cNvGraphicFramePr>
          <p:nvPr userDrawn="1">
            <p:custDataLst>
              <p:tags r:id="rId10"/>
            </p:custDataLst>
            <p:extLst>
              <p:ext uri="{D42A27DB-BD31-4B8C-83A1-F6EECF244321}">
                <p14:modId xmlns:p14="http://schemas.microsoft.com/office/powerpoint/2010/main" val="295551979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706" imgH="470" progId="TCLayout.ActiveDocument.1">
                  <p:embed/>
                </p:oleObj>
              </mc:Choice>
              <mc:Fallback>
                <p:oleObj name="think-cell Slide" r:id="rId11" imgW="706" imgH="470" progId="TCLayout.ActiveDocument.1">
                  <p:embed/>
                  <p:pic>
                    <p:nvPicPr>
                      <p:cNvPr id="4" name="think-cell data - do not delete" hidden="1">
                        <a:extLst>
                          <a:ext uri="{FF2B5EF4-FFF2-40B4-BE49-F238E27FC236}">
                            <a16:creationId xmlns:a16="http://schemas.microsoft.com/office/drawing/2014/main" id="{2F210290-C6F8-2FB1-42E2-27BF07705A09}"/>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2" name="Slide Number Placeholder 1">
            <a:extLst>
              <a:ext uri="{FF2B5EF4-FFF2-40B4-BE49-F238E27FC236}">
                <a16:creationId xmlns:a16="http://schemas.microsoft.com/office/drawing/2014/main" id="{82426728-5BE1-CA01-5E28-AE3A5554B6EF}"/>
              </a:ext>
            </a:extLst>
          </p:cNvPr>
          <p:cNvSpPr>
            <a:spLocks noGrp="1"/>
          </p:cNvSpPr>
          <p:nvPr>
            <p:ph type="sldNum" sz="quarter" idx="4"/>
          </p:nvPr>
        </p:nvSpPr>
        <p:spPr>
          <a:xfrm>
            <a:off x="9323289" y="6421852"/>
            <a:ext cx="2743200" cy="365125"/>
          </a:xfrm>
          <a:prstGeom prst="rect">
            <a:avLst/>
          </a:prstGeom>
        </p:spPr>
        <p:txBody>
          <a:bodyPr vert="horz" lIns="91440" tIns="45720" rIns="91440" bIns="45720" rtlCol="0" anchor="ctr"/>
          <a:lstStyle>
            <a:lvl1pPr algn="r">
              <a:defRPr sz="1200">
                <a:solidFill>
                  <a:schemeClr val="tx1"/>
                </a:solidFill>
                <a:latin typeface="Open Sans" panose="020B0604020202020204" charset="0"/>
                <a:ea typeface="Open Sans" panose="020B0604020202020204" charset="0"/>
                <a:cs typeface="Open Sans" panose="020B0604020202020204" charset="0"/>
              </a:defRPr>
            </a:lvl1pPr>
          </a:lstStyle>
          <a:p>
            <a:fld id="{0A5DA27C-105B-484D-A0C1-83F2B4799E00}" type="slidenum">
              <a:rPr lang="en-US" smtClean="0"/>
              <a:pPr/>
              <a:t>‹#›</a:t>
            </a:fld>
            <a:endParaRPr lang="en-US" dirty="0"/>
          </a:p>
        </p:txBody>
      </p:sp>
      <p:sp>
        <p:nvSpPr>
          <p:cNvPr id="3" name="GS Doctop Placeholder" hidden="1">
            <a:extLst>
              <a:ext uri="{FF2B5EF4-FFF2-40B4-BE49-F238E27FC236}">
                <a16:creationId xmlns:a16="http://schemas.microsoft.com/office/drawing/2014/main" id="{87D6DAE8-85BB-6746-FE7D-24F79E0473E6}"/>
              </a:ext>
            </a:extLst>
          </p:cNvPr>
          <p:cNvSpPr txBox="1"/>
          <p:nvPr userDrawn="1"/>
        </p:nvSpPr>
        <p:spPr>
          <a:xfrm>
            <a:off x="546100" y="0"/>
            <a:ext cx="5651500" cy="338554"/>
          </a:xfrm>
          <a:prstGeom prst="rect">
            <a:avLst/>
          </a:prstGeom>
          <a:noFill/>
        </p:spPr>
        <p:txBody>
          <a:bodyPr vert="horz" rtlCol="0">
            <a:spAutoFit/>
          </a:bodyPr>
          <a:lstStyle/>
          <a:p>
            <a:pPr algn="l"/>
            <a:r>
              <a:rPr lang="en-US" sz="800" b="0" dirty="0">
                <a:latin typeface="Arial" panose="020B0604020202020204" pitchFamily="34" charset="0"/>
              </a:rPr>
              <a:t>ibdroot\projects\IBD-NY\PWD2023\912653_1\Rating Agency\Rating Agency Final Versions\PWD Series 2023B Credit Presentation - Moody's.pptx</a:t>
            </a:r>
          </a:p>
        </p:txBody>
      </p:sp>
    </p:spTree>
  </p:cSld>
  <p:clrMap bg1="lt1" tx1="dk1" bg2="dk2" tx2="lt2" accent1="accent1" accent2="accent2" accent3="accent3" accent4="accent4" accent5="accent5" accent6="accent6" hlink="hlink" folHlink="folHlink"/>
  <p:sldLayoutIdLst>
    <p:sldLayoutId id="2147483648" r:id="rId1"/>
    <p:sldLayoutId id="2147483650" r:id="rId2"/>
    <p:sldLayoutId id="2147483654" r:id="rId3"/>
    <p:sldLayoutId id="2147483658" r:id="rId4"/>
    <p:sldLayoutId id="2147483671" r:id="rId5"/>
    <p:sldLayoutId id="2147483674" r:id="rId6"/>
    <p:sldLayoutId id="2147483675" r:id="rId7"/>
    <p:sldLayoutId id="2147483678"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38A81B-8402-0655-BDC1-1146B47B585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7766D25-E036-5EE7-DDCC-25E907408EE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4AEAB4-9C0A-2570-72F0-76C095396C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61034B6-2A6A-4941-B109-B6A6F76509A3}" type="datetimeFigureOut">
              <a:rPr lang="en-US" smtClean="0"/>
              <a:t>5/11/2026</a:t>
            </a:fld>
            <a:endParaRPr lang="en-US"/>
          </a:p>
        </p:txBody>
      </p:sp>
      <p:sp>
        <p:nvSpPr>
          <p:cNvPr id="5" name="Footer Placeholder 4">
            <a:extLst>
              <a:ext uri="{FF2B5EF4-FFF2-40B4-BE49-F238E27FC236}">
                <a16:creationId xmlns:a16="http://schemas.microsoft.com/office/drawing/2014/main" id="{74D41847-9FA3-7E4D-3CC6-C5884B1F093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5D2C5AE4-2ED1-A671-580C-02B8F37FAE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AA59709B-A2C3-4E47-BC3E-87183FD498F9}" type="slidenum">
              <a:rPr lang="en-US" smtClean="0"/>
              <a:t>‹#›</a:t>
            </a:fld>
            <a:endParaRPr lang="en-US"/>
          </a:p>
        </p:txBody>
      </p:sp>
    </p:spTree>
    <p:extLst>
      <p:ext uri="{BB962C8B-B14F-4D97-AF65-F5344CB8AC3E}">
        <p14:creationId xmlns:p14="http://schemas.microsoft.com/office/powerpoint/2010/main" val="3965512683"/>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 id="214748369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3.xml"/><Relationship Id="rId5" Type="http://schemas.openxmlformats.org/officeDocument/2006/relationships/image" Target="../media/image5.pn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chart" Target="../charts/chart2.xml"/><Relationship Id="rId5" Type="http://schemas.openxmlformats.org/officeDocument/2006/relationships/chart" Target="../charts/chart1.xm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tags" Target="../tags/tag15.xml"/><Relationship Id="rId6" Type="http://schemas.openxmlformats.org/officeDocument/2006/relationships/chart" Target="../charts/chart3.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6.xml"/><Relationship Id="rId1" Type="http://schemas.openxmlformats.org/officeDocument/2006/relationships/tags" Target="../tags/tag16.xml"/><Relationship Id="rId4" Type="http://schemas.openxmlformats.org/officeDocument/2006/relationships/chart" Target="../charts/char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tags" Target="../tags/tag17.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hyperlink" Target="https://www.phila.gov/programs/investor-information/" TargetMode="External"/><Relationship Id="rId5" Type="http://schemas.openxmlformats.org/officeDocument/2006/relationships/image" Target="../media/image24.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xml"/><Relationship Id="rId1" Type="http://schemas.openxmlformats.org/officeDocument/2006/relationships/tags" Target="../tags/tag5.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7.png"/><Relationship Id="rId3" Type="http://schemas.openxmlformats.org/officeDocument/2006/relationships/notesSlide" Target="../notesSlides/notesSlide4.xml"/><Relationship Id="rId7" Type="http://schemas.openxmlformats.org/officeDocument/2006/relationships/image" Target="../media/image11.jpeg"/><Relationship Id="rId12"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tags" Target="../tags/tag6.xml"/><Relationship Id="rId6" Type="http://schemas.openxmlformats.org/officeDocument/2006/relationships/image" Target="../media/image10.jpeg"/><Relationship Id="rId11" Type="http://schemas.openxmlformats.org/officeDocument/2006/relationships/image" Target="../media/image15.png"/><Relationship Id="rId5" Type="http://schemas.openxmlformats.org/officeDocument/2006/relationships/image" Target="../media/image9.jpeg"/><Relationship Id="rId10" Type="http://schemas.openxmlformats.org/officeDocument/2006/relationships/image" Target="../media/image14.png"/><Relationship Id="rId4" Type="http://schemas.openxmlformats.org/officeDocument/2006/relationships/image" Target="../media/image8.png"/><Relationship Id="rId9" Type="http://schemas.openxmlformats.org/officeDocument/2006/relationships/image" Target="../media/image13.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image" Target="../media/image1.emf"/><Relationship Id="rId5" Type="http://schemas.openxmlformats.org/officeDocument/2006/relationships/oleObject" Target="../embeddings/oleObject2.bin"/><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6.xml"/><Relationship Id="rId1" Type="http://schemas.openxmlformats.org/officeDocument/2006/relationships/tags" Target="../tags/tag11.xml"/><Relationship Id="rId4" Type="http://schemas.openxmlformats.org/officeDocument/2006/relationships/image" Target="../media/image20.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tags" Target="../tags/tag12.xml"/><Relationship Id="rId4"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rotWithShape="1">
          <a:blip r:embed="rId4"/>
          <a:srcRect r="15360" b="15360"/>
          <a:stretch/>
        </p:blipFill>
        <p:spPr>
          <a:xfrm>
            <a:off x="0" y="0"/>
            <a:ext cx="12192000" cy="6858000"/>
          </a:xfrm>
          <a:prstGeom prst="rect">
            <a:avLst/>
          </a:prstGeom>
        </p:spPr>
      </p:pic>
      <p:sp>
        <p:nvSpPr>
          <p:cNvPr id="412" name="Google Shape;412;p41">
            <a:extLst>
              <a:ext uri="{C183D7F6-B498-43B3-948B-1728B52AA6E4}">
                <adec:decorative xmlns:adec="http://schemas.microsoft.com/office/drawing/2017/decorative" val="1"/>
              </a:ext>
            </a:extLst>
          </p:cNvPr>
          <p:cNvSpPr/>
          <p:nvPr/>
        </p:nvSpPr>
        <p:spPr>
          <a:xfrm>
            <a:off x="9183" y="0"/>
            <a:ext cx="7812350" cy="6858000"/>
          </a:xfrm>
          <a:prstGeom prst="rect">
            <a:avLst/>
          </a:prstGeom>
          <a:solidFill>
            <a:srgbClr val="0137E4">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416" name="Google Shape;416;p41"/>
          <p:cNvSpPr txBox="1">
            <a:spLocks noGrp="1"/>
          </p:cNvSpPr>
          <p:nvPr>
            <p:ph type="title" idx="4294967295"/>
          </p:nvPr>
        </p:nvSpPr>
        <p:spPr>
          <a:xfrm>
            <a:off x="716567" y="2144882"/>
            <a:ext cx="6379216" cy="4035317"/>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1" i="0" u="none" strike="noStrike" kern="0" cap="none" spc="0" normalizeH="0" baseline="0" noProof="0" dirty="0">
                <a:ln>
                  <a:noFill/>
                </a:ln>
                <a:solidFill>
                  <a:schemeClr val="lt1"/>
                </a:solidFill>
                <a:effectLst/>
                <a:uLnTx/>
                <a:uFillTx/>
                <a:latin typeface="Work Sans"/>
                <a:ea typeface="Work Sans"/>
                <a:cs typeface="Work Sans"/>
                <a:sym typeface="Work Sans"/>
              </a:rPr>
              <a:t>City of Philadelphia Water and Wastewater System</a:t>
            </a:r>
            <a:endParaRPr kumimoji="0" lang="en-US" sz="2800" b="1" i="0" u="none" strike="noStrike" kern="0" cap="none" spc="0" normalizeH="0" baseline="0" noProof="0" dirty="0">
              <a:ln>
                <a:noFill/>
              </a:ln>
              <a:solidFill>
                <a:schemeClr val="bg1"/>
              </a:solidFill>
              <a:effectLst/>
              <a:uLnTx/>
              <a:uFillTx/>
              <a:latin typeface="Work Sans"/>
              <a:ea typeface="Work Sans"/>
              <a:cs typeface="Work Sans"/>
              <a:sym typeface="Work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800" b="0" i="0" u="none" strike="noStrike" kern="0" cap="none" spc="0" normalizeH="0" baseline="0" noProof="0" dirty="0">
              <a:ln>
                <a:noFill/>
              </a:ln>
              <a:solidFill>
                <a:schemeClr val="lt1"/>
              </a:solidFill>
              <a:effectLst/>
              <a:uLnTx/>
              <a:uFillTx/>
              <a:latin typeface="Work Sans"/>
              <a:ea typeface="Work Sans"/>
              <a:cs typeface="Work Sans"/>
              <a:sym typeface="Work Sans"/>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1"/>
                </a:solidFill>
                <a:effectLst/>
                <a:uLnTx/>
                <a:uFillTx/>
                <a:latin typeface="Work Sans"/>
                <a:ea typeface="Work Sans"/>
                <a:cs typeface="Work Sans"/>
                <a:sym typeface="Work Sans"/>
              </a:rPr>
              <a:t>2026 City of Philadelphia </a:t>
            </a: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chemeClr val="bg1"/>
                </a:solidFill>
                <a:effectLst/>
                <a:uLnTx/>
                <a:uFillTx/>
                <a:latin typeface="Work Sans"/>
                <a:ea typeface="Work Sans"/>
                <a:cs typeface="Work Sans"/>
                <a:sym typeface="Work Sans"/>
              </a:rPr>
              <a:t>Investors Conference</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3600" b="0" i="0" u="none" strike="noStrike" kern="0" cap="none" spc="0" normalizeH="0" baseline="0" noProof="0" dirty="0">
              <a:ln>
                <a:noFill/>
              </a:ln>
              <a:solidFill>
                <a:schemeClr val="lt1"/>
              </a:solidFill>
              <a:effectLst/>
              <a:uLnTx/>
              <a:uFillTx/>
              <a:latin typeface="Work Sans"/>
              <a:ea typeface="Work Sans"/>
              <a:cs typeface="Work Sans"/>
              <a:sym typeface="Work Sans"/>
            </a:endParaRPr>
          </a:p>
        </p:txBody>
      </p:sp>
      <p:sp>
        <p:nvSpPr>
          <p:cNvPr id="418" name="Google Shape;418;p41"/>
          <p:cNvSpPr txBox="1"/>
          <p:nvPr/>
        </p:nvSpPr>
        <p:spPr>
          <a:xfrm>
            <a:off x="716566" y="5341811"/>
            <a:ext cx="6936961" cy="446276"/>
          </a:xfrm>
          <a:prstGeom prst="rect">
            <a:avLst/>
          </a:prstGeom>
          <a:noFill/>
          <a:ln>
            <a:noFill/>
          </a:ln>
        </p:spPr>
        <p:txBody>
          <a:bodyPr spcFirstLastPara="1" wrap="square" lIns="91425" tIns="45700" rIns="91425" bIns="45700" anchor="ctr" anchorCtr="0">
            <a:noAutofit/>
          </a:bodyPr>
          <a:lstStyle/>
          <a:p>
            <a:pPr marL="0" marR="0" lvl="0" indent="0" rtl="0">
              <a:spcBef>
                <a:spcPts val="0"/>
              </a:spcBef>
              <a:spcAft>
                <a:spcPts val="0"/>
              </a:spcAft>
              <a:buNone/>
            </a:pPr>
            <a:r>
              <a:rPr lang="en-US" sz="1600" b="1" dirty="0">
                <a:solidFill>
                  <a:schemeClr val="bg1"/>
                </a:solidFill>
                <a:latin typeface="Open Sans" panose="020B0606030504020204" pitchFamily="34" charset="0"/>
                <a:ea typeface="Open Sans" panose="020B0606030504020204" pitchFamily="34" charset="0"/>
                <a:cs typeface="Open Sans" panose="020B0606030504020204" pitchFamily="34" charset="0"/>
                <a:sym typeface="Work Sans"/>
              </a:rPr>
              <a:t>May 13, 2026</a:t>
            </a:r>
          </a:p>
          <a:p>
            <a:pPr marL="0" marR="0" lvl="0" indent="0" rtl="0">
              <a:spcBef>
                <a:spcPts val="0"/>
              </a:spcBef>
              <a:spcAft>
                <a:spcPts val="0"/>
              </a:spcAft>
              <a:buNone/>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Presented by:</a:t>
            </a:r>
          </a:p>
          <a:p>
            <a:pPr marL="0" marR="0" lvl="0" indent="0" rtl="0">
              <a:spcBef>
                <a:spcPts val="0"/>
              </a:spcBef>
              <a:spcAft>
                <a:spcPts val="0"/>
              </a:spcAft>
              <a:buNone/>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Benjamin Jewell, </a:t>
            </a:r>
            <a:r>
              <a:rPr lang="en-US" sz="1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Commissioner - Philadelphia Water Department</a:t>
            </a:r>
            <a:endPar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marL="0" marR="0" lvl="0" indent="0" rtl="0">
              <a:spcBef>
                <a:spcPts val="0"/>
              </a:spcBef>
              <a:spcAft>
                <a:spcPts val="0"/>
              </a:spcAft>
              <a:buNone/>
            </a:pPr>
            <a:r>
              <a:rPr lang="en-US" sz="1800" dirty="0">
                <a:solidFill>
                  <a:schemeClr val="bg1"/>
                </a:solidFill>
                <a:latin typeface="Open Sans" panose="020B0606030504020204" pitchFamily="34" charset="0"/>
                <a:ea typeface="Open Sans" panose="020B0606030504020204" pitchFamily="34" charset="0"/>
                <a:cs typeface="Open Sans" panose="020B0606030504020204" pitchFamily="34" charset="0"/>
              </a:rPr>
              <a:t>Lawrence Yangalay, </a:t>
            </a:r>
            <a:r>
              <a:rPr lang="en-US" sz="1800" i="1" dirty="0">
                <a:solidFill>
                  <a:schemeClr val="bg1"/>
                </a:solidFill>
                <a:latin typeface="Open Sans" panose="020B0606030504020204" pitchFamily="34" charset="0"/>
                <a:ea typeface="Open Sans" panose="020B0606030504020204" pitchFamily="34" charset="0"/>
                <a:cs typeface="Open Sans" panose="020B0606030504020204" pitchFamily="34" charset="0"/>
              </a:rPr>
              <a:t>Deputy Commissioner Finance – Philadelphia Water Department</a:t>
            </a:r>
            <a:endParaRPr sz="1800"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pic>
        <p:nvPicPr>
          <p:cNvPr id="2" name="Picture 1" descr="Philadelphia Water Department logo&#10;">
            <a:extLst>
              <a:ext uri="{FF2B5EF4-FFF2-40B4-BE49-F238E27FC236}">
                <a16:creationId xmlns:a16="http://schemas.microsoft.com/office/drawing/2014/main" id="{72DC5C1D-444E-0247-79F4-5D0971BC257A}"/>
              </a:ext>
            </a:extLst>
          </p:cNvPr>
          <p:cNvPicPr>
            <a:picLocks noChangeAspect="1"/>
          </p:cNvPicPr>
          <p:nvPr/>
        </p:nvPicPr>
        <p:blipFill>
          <a:blip r:embed="rId5"/>
          <a:stretch>
            <a:fillRect/>
          </a:stretch>
        </p:blipFill>
        <p:spPr>
          <a:xfrm>
            <a:off x="214023" y="263796"/>
            <a:ext cx="4108595" cy="1225008"/>
          </a:xfrm>
          <a:prstGeom prst="rect">
            <a:avLst/>
          </a:prstGeom>
        </p:spPr>
      </p:pic>
    </p:spTree>
    <p:custDataLst>
      <p:tags r:id="rId1"/>
    </p:custDataLst>
    <p:extLst>
      <p:ext uri="{BB962C8B-B14F-4D97-AF65-F5344CB8AC3E}">
        <p14:creationId xmlns:p14="http://schemas.microsoft.com/office/powerpoint/2010/main" val="37858087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Google Shape;295;p35">
            <a:extLst>
              <a:ext uri="{FF2B5EF4-FFF2-40B4-BE49-F238E27FC236}">
                <a16:creationId xmlns:a16="http://schemas.microsoft.com/office/drawing/2014/main" id="{8A783FE8-FAE1-D740-B6F7-25B0A21F76BE}"/>
              </a:ext>
            </a:extLst>
          </p:cNvPr>
          <p:cNvSpPr txBox="1">
            <a:spLocks noGrp="1"/>
          </p:cNvSpPr>
          <p:nvPr>
            <p:ph type="title" idx="4294967295"/>
          </p:nvPr>
        </p:nvSpPr>
        <p:spPr>
          <a:xfrm>
            <a:off x="741993" y="420810"/>
            <a:ext cx="8667293" cy="82653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137E4"/>
                </a:solidFill>
                <a:effectLst/>
                <a:uLnTx/>
                <a:uFillTx/>
                <a:latin typeface="Work Sans Regular"/>
                <a:ea typeface="Work Sans Regular"/>
                <a:cs typeface="Work Sans Regular"/>
                <a:sym typeface="Work Sans Regular"/>
              </a:rPr>
              <a:t>FY 2027-32 Capital Budget Summary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137E4"/>
                </a:solidFill>
                <a:effectLst/>
                <a:uLnTx/>
                <a:uFillTx/>
                <a:latin typeface="Work Sans Regular"/>
                <a:ea typeface="Work Sans Regular"/>
                <a:cs typeface="Work Sans Regular"/>
                <a:sym typeface="Work Sans Regular"/>
              </a:rPr>
              <a:t>($ millions)</a:t>
            </a:r>
          </a:p>
        </p:txBody>
      </p:sp>
      <p:sp>
        <p:nvSpPr>
          <p:cNvPr id="14" name="Rectangle 13">
            <a:extLst>
              <a:ext uri="{FF2B5EF4-FFF2-40B4-BE49-F238E27FC236}">
                <a16:creationId xmlns:a16="http://schemas.microsoft.com/office/drawing/2014/main" id="{6EBD7C3B-0B8B-F853-A4D9-3ABCF4878F66}"/>
              </a:ext>
              <a:ext uri="{C183D7F6-B498-43B3-948B-1728B52AA6E4}">
                <adec:decorative xmlns:adec="http://schemas.microsoft.com/office/drawing/2017/decorative" val="1"/>
              </a:ext>
            </a:extLst>
          </p:cNvPr>
          <p:cNvSpPr/>
          <p:nvPr/>
        </p:nvSpPr>
        <p:spPr>
          <a:xfrm>
            <a:off x="0" y="0"/>
            <a:ext cx="587022" cy="6858000"/>
          </a:xfrm>
          <a:prstGeom prst="rect">
            <a:avLst/>
          </a:prstGeom>
          <a:solidFill>
            <a:srgbClr val="0137E4"/>
          </a:solidFill>
          <a:ln>
            <a:solidFill>
              <a:srgbClr val="013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5" name="Google Shape;98;p25">
            <a:extLst>
              <a:ext uri="{FF2B5EF4-FFF2-40B4-BE49-F238E27FC236}">
                <a16:creationId xmlns:a16="http://schemas.microsoft.com/office/drawing/2014/main" id="{1EE4734C-2D57-EAD9-4AAF-DA9EAB4CAA39}"/>
              </a:ext>
            </a:extLst>
          </p:cNvPr>
          <p:cNvSpPr txBox="1"/>
          <p:nvPr/>
        </p:nvSpPr>
        <p:spPr>
          <a:xfrm rot="16200000">
            <a:off x="-627867" y="1308601"/>
            <a:ext cx="1827289" cy="261611"/>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all" spc="0" normalizeH="0" baseline="0" noProof="0" dirty="0">
                <a:ln>
                  <a:noFill/>
                </a:ln>
                <a:solidFill>
                  <a:srgbClr val="FFFFFF"/>
                </a:solidFill>
                <a:effectLst/>
                <a:uLnTx/>
                <a:uFillTx/>
                <a:latin typeface="Work Sans"/>
                <a:ea typeface="Work Sans"/>
                <a:cs typeface="Work Sans"/>
                <a:sym typeface="Work Sans"/>
              </a:rPr>
              <a:t>PLANNING</a:t>
            </a:r>
            <a:endParaRPr kumimoji="0" sz="1500" b="1" i="0" u="none" strike="noStrike" kern="0" cap="all" spc="0" normalizeH="0" baseline="0" noProof="0" dirty="0">
              <a:ln>
                <a:noFill/>
              </a:ln>
              <a:solidFill>
                <a:srgbClr val="FFFFFF"/>
              </a:solidFill>
              <a:effectLst/>
              <a:uLnTx/>
              <a:uFillTx/>
              <a:latin typeface="Work Sans"/>
              <a:ea typeface="Work Sans"/>
              <a:cs typeface="Work Sans"/>
              <a:sym typeface="Work Sans"/>
            </a:endParaRPr>
          </a:p>
        </p:txBody>
      </p:sp>
      <p:graphicFrame>
        <p:nvGraphicFramePr>
          <p:cNvPr id="12" name="Table 11"/>
          <p:cNvGraphicFramePr>
            <a:graphicFrameLocks noGrp="1"/>
          </p:cNvGraphicFramePr>
          <p:nvPr>
            <p:custDataLst>
              <p:tags r:id="rId2"/>
            </p:custDataLst>
            <p:extLst>
              <p:ext uri="{D42A27DB-BD31-4B8C-83A1-F6EECF244321}">
                <p14:modId xmlns:p14="http://schemas.microsoft.com/office/powerpoint/2010/main" val="1772544449"/>
              </p:ext>
            </p:extLst>
          </p:nvPr>
        </p:nvGraphicFramePr>
        <p:xfrm>
          <a:off x="1189054" y="4689849"/>
          <a:ext cx="3907010" cy="2042160"/>
        </p:xfrm>
        <a:graphic>
          <a:graphicData uri="http://schemas.openxmlformats.org/drawingml/2006/table">
            <a:tbl>
              <a:tblPr/>
              <a:tblGrid>
                <a:gridCol w="2574321">
                  <a:extLst>
                    <a:ext uri="{9D8B030D-6E8A-4147-A177-3AD203B41FA5}">
                      <a16:colId xmlns:a16="http://schemas.microsoft.com/office/drawing/2014/main" val="3091323090"/>
                    </a:ext>
                  </a:extLst>
                </a:gridCol>
                <a:gridCol w="1332689">
                  <a:extLst>
                    <a:ext uri="{9D8B030D-6E8A-4147-A177-3AD203B41FA5}">
                      <a16:colId xmlns:a16="http://schemas.microsoft.com/office/drawing/2014/main" val="1442247231"/>
                    </a:ext>
                  </a:extLst>
                </a:gridCol>
              </a:tblGrid>
              <a:tr h="296367">
                <a:tc>
                  <a:txBody>
                    <a:bodyPr/>
                    <a:lstStyle/>
                    <a:p>
                      <a:pPr algn="l" fontAlgn="b"/>
                      <a:endParaRPr lang="en-US" sz="14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endParaRPr>
                    </a:p>
                  </a:txBody>
                  <a:tcPr marL="27432" marR="27432" anchor="ctr">
                    <a:lnL>
                      <a:noFill/>
                    </a:lnL>
                    <a:lnR w="12700" cap="flat" cmpd="sng" algn="ctr">
                      <a:noFill/>
                      <a:prstDash val="solid"/>
                      <a:round/>
                      <a:headEnd type="none" w="med" len="med"/>
                      <a:tailEnd type="none" w="med" len="med"/>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rtl="0" fontAlgn="b"/>
                      <a:r>
                        <a:rPr lang="en-US" sz="1400" b="1" i="0" u="none" strike="noStrike" dirty="0">
                          <a:solidFill>
                            <a:schemeClr val="tx1"/>
                          </a:solidFill>
                          <a:effectLst/>
                          <a:latin typeface="Open Sans" panose="020B0606030504020204" pitchFamily="34" charset="0"/>
                          <a:ea typeface="Open Sans" panose="020B0606030504020204" pitchFamily="34" charset="0"/>
                          <a:cs typeface="Open Sans" panose="020B0606030504020204" pitchFamily="34" charset="0"/>
                        </a:rPr>
                        <a:t>FY 2027-32</a:t>
                      </a:r>
                    </a:p>
                  </a:txBody>
                  <a:tcPr marL="27432" marR="27432" anchor="ctr">
                    <a:lnL w="12700" cap="flat" cmpd="sng" algn="ctr">
                      <a:noFill/>
                      <a:prstDash val="solid"/>
                      <a:round/>
                      <a:headEnd type="none" w="med" len="med"/>
                      <a:tailEnd type="none" w="med" len="med"/>
                    </a:lnL>
                    <a:lnR>
                      <a:noFill/>
                    </a:lnR>
                    <a:lnT>
                      <a:noFill/>
                    </a:lnT>
                    <a:lnB w="635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51633836"/>
                  </a:ext>
                </a:extLst>
              </a:tr>
              <a:tr h="296367">
                <a:tc>
                  <a:txBody>
                    <a:bodyPr/>
                    <a:lstStyle/>
                    <a:p>
                      <a:pPr algn="l" fontAlgn="b"/>
                      <a:r>
                        <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Collector System</a:t>
                      </a:r>
                    </a:p>
                  </a:txBody>
                  <a:tcPr marL="27432" marR="27432" anchor="ctr">
                    <a:lnL>
                      <a:noFill/>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$1,627M</a:t>
                      </a:r>
                    </a:p>
                  </a:txBody>
                  <a:tcPr marL="27432" marR="27432" marT="9525" marB="0" anchor="ctr">
                    <a:lnL w="12700" cap="flat" cmpd="sng" algn="ctr">
                      <a:noFill/>
                      <a:prstDash val="solid"/>
                      <a:round/>
                      <a:headEnd type="none" w="med" len="med"/>
                      <a:tailEnd type="none" w="med" len="med"/>
                    </a:lnL>
                    <a:lnR>
                      <a:noFill/>
                    </a:lnR>
                    <a:lnT w="6350" cap="flat" cmpd="sng" algn="ctr">
                      <a:solidFill>
                        <a:schemeClr val="bg1">
                          <a:lumMod val="75000"/>
                        </a:schemeClr>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0255979"/>
                  </a:ext>
                </a:extLst>
              </a:tr>
              <a:tr h="296367">
                <a:tc>
                  <a:txBody>
                    <a:bodyPr/>
                    <a:lstStyle/>
                    <a:p>
                      <a:pPr algn="l" fontAlgn="b"/>
                      <a:r>
                        <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Treatment Facilities</a:t>
                      </a:r>
                    </a:p>
                  </a:txBody>
                  <a:tcPr marL="27432" marR="27432" anchor="ctr">
                    <a:lnL>
                      <a:noFill/>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$2,119M</a:t>
                      </a:r>
                    </a:p>
                  </a:txBody>
                  <a:tcPr marL="27432" marR="27432" marT="9525" marB="0" anchor="ctr">
                    <a:lnL w="12700" cap="flat" cmpd="sng" algn="ctr">
                      <a:noFill/>
                      <a:prstDash val="solid"/>
                      <a:round/>
                      <a:headEnd type="none" w="med" len="med"/>
                      <a:tailEnd type="none" w="med" len="me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55650922"/>
                  </a:ext>
                </a:extLst>
              </a:tr>
              <a:tr h="296367">
                <a:tc>
                  <a:txBody>
                    <a:bodyPr/>
                    <a:lstStyle/>
                    <a:p>
                      <a:pPr algn="l" fontAlgn="b"/>
                      <a:r>
                        <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Conveyance System</a:t>
                      </a:r>
                    </a:p>
                  </a:txBody>
                  <a:tcPr marL="27432" marR="27432" anchor="ctr">
                    <a:lnL>
                      <a:noFill/>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$1,292M</a:t>
                      </a:r>
                    </a:p>
                  </a:txBody>
                  <a:tcPr marL="27432" marR="27432" marT="9525" marB="0" anchor="ctr">
                    <a:lnL w="12700" cap="flat" cmpd="sng" algn="ctr">
                      <a:noFill/>
                      <a:prstDash val="solid"/>
                      <a:round/>
                      <a:headEnd type="none" w="med" len="med"/>
                      <a:tailEnd type="none" w="med" len="me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92964387"/>
                  </a:ext>
                </a:extLst>
              </a:tr>
              <a:tr h="296367">
                <a:tc>
                  <a:txBody>
                    <a:bodyPr/>
                    <a:lstStyle/>
                    <a:p>
                      <a:pPr algn="l" fontAlgn="b"/>
                      <a:r>
                        <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General (Engineering &amp; Administrative)</a:t>
                      </a:r>
                    </a:p>
                  </a:txBody>
                  <a:tcPr marL="27432" marR="27432" anchor="ctr">
                    <a:lnL>
                      <a:noFill/>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r" fontAlgn="b"/>
                      <a:r>
                        <a:rPr lang="en-US" sz="14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$102M</a:t>
                      </a:r>
                    </a:p>
                  </a:txBody>
                  <a:tcPr marL="27432" marR="27432" marT="9525" marB="0" anchor="ctr">
                    <a:lnL w="12700" cap="flat" cmpd="sng" algn="ctr">
                      <a:noFill/>
                      <a:prstDash val="solid"/>
                      <a:round/>
                      <a:headEnd type="none" w="med" len="med"/>
                      <a:tailEnd type="none" w="med" len="med"/>
                    </a:lnL>
                    <a:lnR>
                      <a:noFill/>
                    </a:lnR>
                    <a:lnT w="3175" cap="flat" cmpd="sng" algn="ctr">
                      <a:solidFill>
                        <a:schemeClr val="tx2"/>
                      </a:solidFill>
                      <a:prstDash val="solid"/>
                      <a:round/>
                      <a:headEnd type="none" w="med" len="med"/>
                      <a:tailEnd type="none" w="med" len="med"/>
                    </a:lnT>
                    <a:lnB w="317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78898708"/>
                  </a:ext>
                </a:extLst>
              </a:tr>
              <a:tr h="188270">
                <a:tc>
                  <a:txBody>
                    <a:bodyPr/>
                    <a:lstStyle/>
                    <a:p>
                      <a:pPr algn="l" fontAlgn="b"/>
                      <a:r>
                        <a:rPr lang="en-US" sz="14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Total</a:t>
                      </a:r>
                    </a:p>
                  </a:txBody>
                  <a:tcPr marL="27432" marR="27432" anchor="ctr">
                    <a:lnL>
                      <a:noFill/>
                    </a:lnL>
                    <a:lnR w="12700" cap="flat" cmpd="sng" algn="ctr">
                      <a:noFill/>
                      <a:prstDash val="solid"/>
                      <a:round/>
                      <a:headEnd type="none" w="med" len="med"/>
                      <a:tailEnd type="none" w="med" len="med"/>
                    </a:lnR>
                    <a:lnT w="3175"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rgbClr val="0137E4"/>
                    </a:solidFill>
                  </a:tcPr>
                </a:tc>
                <a:tc>
                  <a:txBody>
                    <a:bodyPr/>
                    <a:lstStyle/>
                    <a:p>
                      <a:pPr algn="r" fontAlgn="b"/>
                      <a:r>
                        <a:rPr lang="en-US" sz="1400" b="1" i="0" u="none" strike="noStrike" dirty="0">
                          <a:solidFill>
                            <a:schemeClr val="bg1"/>
                          </a:solidFill>
                          <a:effectLst/>
                          <a:latin typeface="Open Sans" panose="020B0606030504020204" pitchFamily="34" charset="0"/>
                          <a:ea typeface="Open Sans" panose="020B0606030504020204" pitchFamily="34" charset="0"/>
                          <a:cs typeface="Open Sans" panose="020B0606030504020204" pitchFamily="34" charset="0"/>
                        </a:rPr>
                        <a:t>$5,140M</a:t>
                      </a:r>
                    </a:p>
                  </a:txBody>
                  <a:tcPr marL="27432" marR="27432" marT="9525" marB="0" anchor="ctr">
                    <a:lnL w="12700" cap="flat" cmpd="sng" algn="ctr">
                      <a:noFill/>
                      <a:prstDash val="solid"/>
                      <a:round/>
                      <a:headEnd type="none" w="med" len="med"/>
                      <a:tailEnd type="none" w="med" len="med"/>
                    </a:lnL>
                    <a:lnR>
                      <a:noFill/>
                    </a:lnR>
                    <a:lnT w="3175" cap="flat" cmpd="sng" algn="ctr">
                      <a:solidFill>
                        <a:schemeClr val="tx2"/>
                      </a:solidFill>
                      <a:prstDash val="solid"/>
                      <a:round/>
                      <a:headEnd type="none" w="med" len="med"/>
                      <a:tailEnd type="none" w="med" len="med"/>
                    </a:lnT>
                    <a:lnB>
                      <a:noFill/>
                    </a:lnB>
                    <a:lnTlToBr w="12700" cmpd="sng">
                      <a:noFill/>
                      <a:prstDash val="solid"/>
                    </a:lnTlToBr>
                    <a:lnBlToTr w="12700" cmpd="sng">
                      <a:noFill/>
                      <a:prstDash val="solid"/>
                    </a:lnBlToTr>
                    <a:solidFill>
                      <a:srgbClr val="0137E4"/>
                    </a:solidFill>
                  </a:tcPr>
                </a:tc>
                <a:extLst>
                  <a:ext uri="{0D108BD9-81ED-4DB2-BD59-A6C34878D82A}">
                    <a16:rowId xmlns:a16="http://schemas.microsoft.com/office/drawing/2014/main" val="2585977195"/>
                  </a:ext>
                </a:extLst>
              </a:tr>
            </a:tbl>
          </a:graphicData>
        </a:graphic>
      </p:graphicFrame>
      <p:sp>
        <p:nvSpPr>
          <p:cNvPr id="10" name="Slide Number Placeholder 9">
            <a:extLst>
              <a:ext uri="{FF2B5EF4-FFF2-40B4-BE49-F238E27FC236}">
                <a16:creationId xmlns:a16="http://schemas.microsoft.com/office/drawing/2014/main" id="{C93BDF45-F7F0-8177-9E38-CE70CF11F88D}"/>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A5DA27C-105B-484D-A0C1-83F2B4799E00}" type="slidenum">
              <a:rPr kumimoji="0" lang="en-US" sz="1200" b="0" i="0" u="none" strike="noStrike" kern="0" cap="none" spc="0" normalizeH="0" baseline="0" noProof="0" smtClean="0">
                <a:ln>
                  <a:noFill/>
                </a:ln>
                <a:solidFill>
                  <a:srgbClr val="000000"/>
                </a:solidFill>
                <a:effectLst/>
                <a:uLnTx/>
                <a:uFillTx/>
                <a:latin typeface="Open Sans" panose="020B0604020202020204" charset="0"/>
                <a:ea typeface="Open Sans" panose="020B0604020202020204" charset="0"/>
                <a:cs typeface="Open Sans" panose="020B060402020202020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US" sz="1200" b="0" i="0" u="none" strike="noStrike" kern="0" cap="none" spc="0" normalizeH="0" baseline="0" noProof="0" dirty="0">
              <a:ln>
                <a:noFill/>
              </a:ln>
              <a:solidFill>
                <a:srgbClr val="000000"/>
              </a:solidFill>
              <a:effectLst/>
              <a:uLnTx/>
              <a:uFillTx/>
              <a:latin typeface="Open Sans" panose="020B0604020202020204" charset="0"/>
              <a:ea typeface="Open Sans" panose="020B0604020202020204" charset="0"/>
              <a:cs typeface="Open Sans" panose="020B0604020202020204" charset="0"/>
              <a:sym typeface="Arial"/>
            </a:endParaRPr>
          </a:p>
        </p:txBody>
      </p:sp>
      <p:graphicFrame>
        <p:nvGraphicFramePr>
          <p:cNvPr id="9" name="Chart 8" descr="A pie chart depicting the breakdown of the Capital Budget for fiscal years 2027-2032. 41% of the budget goes towards treatment facilities, 32% to the collector system, 25% to the conveyance system, and 2% to general costs, including engineering and administrative costs. ">
            <a:extLst>
              <a:ext uri="{FF2B5EF4-FFF2-40B4-BE49-F238E27FC236}">
                <a16:creationId xmlns:a16="http://schemas.microsoft.com/office/drawing/2014/main" id="{B51BE770-AD4B-77F6-E423-6CB9A19FC3D0}"/>
              </a:ext>
            </a:extLst>
          </p:cNvPr>
          <p:cNvGraphicFramePr>
            <a:graphicFrameLocks/>
          </p:cNvGraphicFramePr>
          <p:nvPr>
            <p:extLst>
              <p:ext uri="{D42A27DB-BD31-4B8C-83A1-F6EECF244321}">
                <p14:modId xmlns:p14="http://schemas.microsoft.com/office/powerpoint/2010/main" val="3859157870"/>
              </p:ext>
            </p:extLst>
          </p:nvPr>
        </p:nvGraphicFramePr>
        <p:xfrm>
          <a:off x="469469" y="1348436"/>
          <a:ext cx="5346181" cy="3693979"/>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 name="Chart 2" descr="A bar chart depicting the total amount budgeted in the Capital Budget for fiscal years 2027-2032. The graph shows a downward trend in budgeted amounts, with approximately $1,005 million budgeted for 2027 and approximately $800 million budgeted for 2032.">
            <a:extLst>
              <a:ext uri="{FF2B5EF4-FFF2-40B4-BE49-F238E27FC236}">
                <a16:creationId xmlns:a16="http://schemas.microsoft.com/office/drawing/2014/main" id="{BC6717B2-6F69-9730-19BB-DD61A9158349}"/>
              </a:ext>
            </a:extLst>
          </p:cNvPr>
          <p:cNvGraphicFramePr>
            <a:graphicFrameLocks/>
          </p:cNvGraphicFramePr>
          <p:nvPr>
            <p:extLst>
              <p:ext uri="{D42A27DB-BD31-4B8C-83A1-F6EECF244321}">
                <p14:modId xmlns:p14="http://schemas.microsoft.com/office/powerpoint/2010/main" val="2991588038"/>
              </p:ext>
            </p:extLst>
          </p:nvPr>
        </p:nvGraphicFramePr>
        <p:xfrm>
          <a:off x="5868536" y="1361974"/>
          <a:ext cx="5514770" cy="5190760"/>
        </p:xfrm>
        <a:graphic>
          <a:graphicData uri="http://schemas.openxmlformats.org/drawingml/2006/chart">
            <c:chart xmlns:c="http://schemas.openxmlformats.org/drawingml/2006/chart" xmlns:r="http://schemas.openxmlformats.org/officeDocument/2006/relationships" r:id="rId6"/>
          </a:graphicData>
        </a:graphic>
      </p:graphicFrame>
      <p:sp>
        <p:nvSpPr>
          <p:cNvPr id="6" name="TextBox 5">
            <a:extLst>
              <a:ext uri="{FF2B5EF4-FFF2-40B4-BE49-F238E27FC236}">
                <a16:creationId xmlns:a16="http://schemas.microsoft.com/office/drawing/2014/main" id="{CB049072-2208-DA5C-A6AF-148B1E1306C6}"/>
              </a:ext>
            </a:extLst>
          </p:cNvPr>
          <p:cNvSpPr txBox="1"/>
          <p:nvPr/>
        </p:nvSpPr>
        <p:spPr>
          <a:xfrm>
            <a:off x="5868535" y="1023420"/>
            <a:ext cx="5016715" cy="338554"/>
          </a:xfrm>
          <a:prstGeom prst="rect">
            <a:avLst/>
          </a:prstGeom>
          <a:noFill/>
        </p:spPr>
        <p:txBody>
          <a:bodyPr wrap="square" rtlCol="0">
            <a:spAutoFit/>
          </a:bodyPr>
          <a:lstStyle/>
          <a:p>
            <a:r>
              <a:rPr lang="en-US" sz="1600" b="1" dirty="0">
                <a:solidFill>
                  <a:srgbClr val="0137E4"/>
                </a:solidFill>
                <a:latin typeface="Open Sans" panose="020B0604020202020204" charset="0"/>
                <a:ea typeface="Open Sans" panose="020B0604020202020204" charset="0"/>
                <a:cs typeface="Open Sans" panose="020B0604020202020204" charset="0"/>
              </a:rPr>
              <a:t>FY 2027-32 Capital Budget</a:t>
            </a:r>
          </a:p>
        </p:txBody>
      </p:sp>
    </p:spTree>
    <p:custDataLst>
      <p:tags r:id="rId1"/>
    </p:custDataLst>
    <p:extLst>
      <p:ext uri="{BB962C8B-B14F-4D97-AF65-F5344CB8AC3E}">
        <p14:creationId xmlns:p14="http://schemas.microsoft.com/office/powerpoint/2010/main" val="26570655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pic>
        <p:nvPicPr>
          <p:cNvPr id="14" name="Picture 13">
            <a:extLst>
              <a:ext uri="{FF2B5EF4-FFF2-40B4-BE49-F238E27FC236}">
                <a16:creationId xmlns:a16="http://schemas.microsoft.com/office/drawing/2014/main" id="{AEDF9425-712D-828F-EB7F-336121EBA910}"/>
              </a:ext>
              <a:ext uri="{C183D7F6-B498-43B3-948B-1728B52AA6E4}">
                <adec:decorative xmlns:adec="http://schemas.microsoft.com/office/drawing/2017/decorative" val="1"/>
              </a:ext>
            </a:extLst>
          </p:cNvPr>
          <p:cNvPicPr>
            <a:picLocks noChangeAspect="1"/>
          </p:cNvPicPr>
          <p:nvPr/>
        </p:nvPicPr>
        <p:blipFill>
          <a:blip r:embed="rId4"/>
          <a:srcRect b="9918"/>
          <a:stretch>
            <a:fillRect/>
          </a:stretch>
        </p:blipFill>
        <p:spPr>
          <a:xfrm>
            <a:off x="6874508" y="3120921"/>
            <a:ext cx="5358544" cy="3737080"/>
          </a:xfrm>
          <a:prstGeom prst="rect">
            <a:avLst/>
          </a:prstGeom>
        </p:spPr>
      </p:pic>
      <p:sp>
        <p:nvSpPr>
          <p:cNvPr id="293" name="Google Shape;293;p35"/>
          <p:cNvSpPr txBox="1"/>
          <p:nvPr/>
        </p:nvSpPr>
        <p:spPr>
          <a:xfrm>
            <a:off x="793966" y="952234"/>
            <a:ext cx="5708957" cy="1529673"/>
          </a:xfrm>
          <a:prstGeom prst="rect">
            <a:avLst/>
          </a:prstGeom>
          <a:noFill/>
          <a:ln>
            <a:noFill/>
          </a:ln>
        </p:spPr>
        <p:txBody>
          <a:bodyPr spcFirstLastPara="1" wrap="square" lIns="91425" tIns="45700" rIns="91425" bIns="45700" anchor="t" anchorCtr="0">
            <a:noAutofit/>
          </a:bodyPr>
          <a:lstStyle/>
          <a:p>
            <a:pPr marL="0" marR="0" lvl="0" indent="0" algn="l" defTabSz="806867" rtl="0" eaLnBrk="1" fontAlgn="base" latinLnBrk="0" hangingPunct="1">
              <a:lnSpc>
                <a:spcPct val="100000"/>
              </a:lnSpc>
              <a:spcBef>
                <a:spcPts val="0"/>
              </a:spcBef>
              <a:spcAft>
                <a:spcPts val="300"/>
              </a:spcAft>
              <a:buClr>
                <a:srgbClr val="2D4B6F"/>
              </a:buClr>
              <a:buSzPct val="100000"/>
              <a:buFont typeface="Arial"/>
              <a:buNone/>
              <a:tabLst/>
              <a:defRPr/>
            </a:pPr>
            <a:r>
              <a:rPr kumimoji="0" lang="en-US" sz="20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PWD updates its CIP annually to help inform its future critical strategic planning efforts. Approximately 80% of CIP costs are expected to be funded with debt. </a:t>
            </a:r>
            <a:endParaRPr kumimoji="0" lang="en-US" sz="2000" b="0" i="0" u="none" strike="sngStrike" kern="0" cap="none" spc="0" normalizeH="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295" name="Google Shape;295;p35"/>
          <p:cNvSpPr txBox="1">
            <a:spLocks noGrp="1"/>
          </p:cNvSpPr>
          <p:nvPr>
            <p:ph type="title" idx="4294967295"/>
          </p:nvPr>
        </p:nvSpPr>
        <p:spPr>
          <a:xfrm>
            <a:off x="741993" y="449604"/>
            <a:ext cx="6204026" cy="684029"/>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137E4"/>
                </a:solidFill>
                <a:effectLst/>
                <a:uLnTx/>
                <a:uFillTx/>
                <a:latin typeface="Work Sans Regular"/>
                <a:ea typeface="Work Sans Regular"/>
                <a:cs typeface="Work Sans Regular"/>
                <a:sym typeface="Work Sans Regular"/>
              </a:rPr>
              <a:t>CIP Funding: FY 2027-32</a:t>
            </a:r>
          </a:p>
        </p:txBody>
      </p:sp>
      <p:sp>
        <p:nvSpPr>
          <p:cNvPr id="2" name="Rectangle 1">
            <a:extLst>
              <a:ext uri="{FF2B5EF4-FFF2-40B4-BE49-F238E27FC236}">
                <a16:creationId xmlns:a16="http://schemas.microsoft.com/office/drawing/2014/main" id="{944602E5-5EAD-7A4E-A279-F350A6A5B165}"/>
              </a:ext>
            </a:extLst>
          </p:cNvPr>
          <p:cNvSpPr/>
          <p:nvPr/>
        </p:nvSpPr>
        <p:spPr>
          <a:xfrm>
            <a:off x="1438445" y="6100619"/>
            <a:ext cx="6096000" cy="307777"/>
          </a:xfrm>
          <a:prstGeom prst="rect">
            <a:avLst/>
          </a:prstGeom>
        </p:spPr>
        <p:txBody>
          <a:bodyPr>
            <a:spAutoFit/>
          </a:bodyPr>
          <a:lstStyle/>
          <a:p>
            <a:pPr marL="201717" marR="0" lvl="0" indent="-201717" algn="l" defTabSz="914400" rtl="0" eaLnBrk="1" fontAlgn="auto" latinLnBrk="0" hangingPunct="1">
              <a:lnSpc>
                <a:spcPct val="100000"/>
              </a:lnSpc>
              <a:spcBef>
                <a:spcPts val="0"/>
              </a:spcBef>
              <a:spcAft>
                <a:spcPts val="529"/>
              </a:spcAft>
              <a:buClr>
                <a:srgbClr val="2D4B6F"/>
              </a:buClr>
              <a:buSzPct val="100000"/>
              <a:buFont typeface="Arial"/>
              <a:buNone/>
              <a:tabLst/>
              <a:defRPr/>
            </a:pPr>
            <a:r>
              <a:rPr kumimoji="0" lang="en-US" sz="1400" b="1" i="0" u="none" strike="noStrike" kern="0" cap="none" spc="0" normalizeH="0" baseline="0" noProof="0" dirty="0">
                <a:ln>
                  <a:noFill/>
                </a:ln>
                <a:solidFill>
                  <a:srgbClr val="000000"/>
                </a:solidFill>
                <a:effectLst/>
                <a:uLnTx/>
                <a:uFillTx/>
                <a:latin typeface="Open Sans" panose="020B0604020202020204" charset="0"/>
                <a:ea typeface="Open Sans" panose="020B0604020202020204" charset="0"/>
                <a:cs typeface="Open Sans" panose="020B0604020202020204" charset="0"/>
                <a:sym typeface="Arial"/>
              </a:rPr>
              <a:t>Average debt issuance: $603 million/year</a:t>
            </a:r>
          </a:p>
        </p:txBody>
      </p:sp>
      <p:sp>
        <p:nvSpPr>
          <p:cNvPr id="15" name="Rectangle 14">
            <a:extLst>
              <a:ext uri="{FF2B5EF4-FFF2-40B4-BE49-F238E27FC236}">
                <a16:creationId xmlns:a16="http://schemas.microsoft.com/office/drawing/2014/main" id="{23BEA07D-6ACD-1A16-36F4-2E2C3615EBFB}"/>
              </a:ext>
              <a:ext uri="{C183D7F6-B498-43B3-948B-1728B52AA6E4}">
                <adec:decorative xmlns:adec="http://schemas.microsoft.com/office/drawing/2017/decorative" val="1"/>
              </a:ext>
            </a:extLst>
          </p:cNvPr>
          <p:cNvSpPr/>
          <p:nvPr/>
        </p:nvSpPr>
        <p:spPr>
          <a:xfrm>
            <a:off x="0" y="0"/>
            <a:ext cx="587022" cy="6858000"/>
          </a:xfrm>
          <a:prstGeom prst="rect">
            <a:avLst/>
          </a:prstGeom>
          <a:solidFill>
            <a:srgbClr val="0137E4"/>
          </a:solidFill>
          <a:ln>
            <a:solidFill>
              <a:srgbClr val="013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17" name="Google Shape;98;p25">
            <a:extLst>
              <a:ext uri="{FF2B5EF4-FFF2-40B4-BE49-F238E27FC236}">
                <a16:creationId xmlns:a16="http://schemas.microsoft.com/office/drawing/2014/main" id="{6ADBC295-1F93-B3D0-74C6-7E65F1EE3E1D}"/>
              </a:ext>
            </a:extLst>
          </p:cNvPr>
          <p:cNvSpPr txBox="1"/>
          <p:nvPr/>
        </p:nvSpPr>
        <p:spPr>
          <a:xfrm rot="16200000">
            <a:off x="-627867" y="1308601"/>
            <a:ext cx="1827289" cy="261611"/>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all" spc="0" normalizeH="0" baseline="0" noProof="0" dirty="0">
                <a:ln>
                  <a:noFill/>
                </a:ln>
                <a:solidFill>
                  <a:srgbClr val="FFFFFF"/>
                </a:solidFill>
                <a:effectLst/>
                <a:uLnTx/>
                <a:uFillTx/>
                <a:latin typeface="Work Sans"/>
                <a:ea typeface="Work Sans"/>
                <a:cs typeface="Work Sans"/>
                <a:sym typeface="Work Sans"/>
              </a:rPr>
              <a:t>PLANNING</a:t>
            </a:r>
            <a:endParaRPr kumimoji="0" sz="1500" b="1" i="0" u="none" strike="noStrike" kern="0" cap="all" spc="0" normalizeH="0" baseline="0" noProof="0" dirty="0">
              <a:ln>
                <a:noFill/>
              </a:ln>
              <a:solidFill>
                <a:srgbClr val="FFFFFF"/>
              </a:solidFill>
              <a:effectLst/>
              <a:uLnTx/>
              <a:uFillTx/>
              <a:latin typeface="Work Sans"/>
              <a:ea typeface="Work Sans"/>
              <a:cs typeface="Work Sans"/>
              <a:sym typeface="Work Sans"/>
            </a:endParaRPr>
          </a:p>
        </p:txBody>
      </p:sp>
      <p:sp>
        <p:nvSpPr>
          <p:cNvPr id="18" name="Google Shape;198;p30"/>
          <p:cNvSpPr txBox="1"/>
          <p:nvPr/>
        </p:nvSpPr>
        <p:spPr>
          <a:xfrm>
            <a:off x="962659" y="2398932"/>
            <a:ext cx="6093460" cy="307777"/>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Open Sans" panose="020B0604020202020204" charset="0"/>
                <a:ea typeface="Open Sans" panose="020B0604020202020204" charset="0"/>
                <a:cs typeface="Open Sans" panose="020B0604020202020204" charset="0"/>
                <a:sym typeface="Work Sans Regular"/>
              </a:rPr>
              <a:t>Anticipated Future Public Revenue Bond Offerings ($ millions)</a:t>
            </a:r>
            <a:r>
              <a:rPr kumimoji="0" lang="en-US" sz="1400" b="1" i="0" u="none" strike="noStrike" kern="0" cap="none" spc="0" normalizeH="0" baseline="30000" noProof="0" dirty="0">
                <a:ln>
                  <a:noFill/>
                </a:ln>
                <a:solidFill>
                  <a:srgbClr val="000000"/>
                </a:solidFill>
                <a:effectLst/>
                <a:uLnTx/>
                <a:uFillTx/>
                <a:latin typeface="Open Sans" panose="020B0604020202020204" charset="0"/>
                <a:ea typeface="Open Sans" panose="020B0604020202020204" charset="0"/>
                <a:cs typeface="Open Sans" panose="020B0604020202020204" charset="0"/>
                <a:sym typeface="Work Sans Regular"/>
              </a:rPr>
              <a:t>1</a:t>
            </a:r>
          </a:p>
        </p:txBody>
      </p:sp>
      <p:sp>
        <p:nvSpPr>
          <p:cNvPr id="3" name="Slide Number Placeholder 2"/>
          <p:cNvSpPr>
            <a:spLocks noGrp="1"/>
          </p:cNvSpPr>
          <p:nvPr>
            <p:ph type="sldNum" sz="quarter" idx="4"/>
          </p:nvPr>
        </p:nvSpPr>
        <p:spPr>
          <a:xfrm>
            <a:off x="9152467" y="6220884"/>
            <a:ext cx="2743200" cy="365125"/>
          </a:xfrm>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A5DA27C-105B-484D-A0C1-83F2B4799E00}" type="slidenum">
              <a:rPr kumimoji="0" lang="en-US" sz="1200" b="0" i="0" u="none" strike="noStrike" kern="0" cap="none" spc="0" normalizeH="0" baseline="0" noProof="0" smtClean="0">
                <a:ln>
                  <a:noFill/>
                </a:ln>
                <a:solidFill>
                  <a:schemeClr val="bg1"/>
                </a:solidFill>
                <a:effectLst/>
                <a:uLnTx/>
                <a:uFillTx/>
                <a:latin typeface="Open Sans" panose="020B0604020202020204" charset="0"/>
                <a:ea typeface="Open Sans" panose="020B0604020202020204" charset="0"/>
                <a:cs typeface="Open Sans" panose="020B060402020202020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lang="en-US" sz="1200" b="0" i="0" u="none" strike="noStrike" kern="0" cap="none" spc="0" normalizeH="0" baseline="0" noProof="0" dirty="0">
              <a:ln>
                <a:noFill/>
              </a:ln>
              <a:solidFill>
                <a:schemeClr val="bg1"/>
              </a:solidFill>
              <a:effectLst/>
              <a:uLnTx/>
              <a:uFillTx/>
              <a:latin typeface="Open Sans" panose="020B0604020202020204" charset="0"/>
              <a:ea typeface="Open Sans" panose="020B0604020202020204" charset="0"/>
              <a:cs typeface="Open Sans" panose="020B0604020202020204" charset="0"/>
              <a:sym typeface="Arial"/>
            </a:endParaRPr>
          </a:p>
        </p:txBody>
      </p:sp>
      <p:sp>
        <p:nvSpPr>
          <p:cNvPr id="7" name="Text Placeholder 9" descr="Type:FootnoteFooter;FootnoteCount:0;">
            <a:extLst>
              <a:ext uri="{FF2B5EF4-FFF2-40B4-BE49-F238E27FC236}">
                <a16:creationId xmlns:a16="http://schemas.microsoft.com/office/drawing/2014/main" id="{3DCCA470-410E-6BB0-0C31-7A0235E5C92F}"/>
              </a:ext>
            </a:extLst>
          </p:cNvPr>
          <p:cNvSpPr txBox="1">
            <a:spLocks/>
          </p:cNvSpPr>
          <p:nvPr/>
        </p:nvSpPr>
        <p:spPr>
          <a:xfrm>
            <a:off x="587022" y="6334802"/>
            <a:ext cx="6316078" cy="285146"/>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117475" marR="0" lvl="0" indent="-117475"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800" b="0" i="1" u="none" strike="noStrike" kern="0" cap="none" spc="0" normalizeH="0" baseline="30000" noProof="0" dirty="0">
                <a:ln>
                  <a:noFill/>
                </a:ln>
                <a:solidFill>
                  <a:srgbClr val="000000"/>
                </a:solidFill>
                <a:effectLst/>
                <a:uLnTx/>
                <a:uFillTx/>
                <a:latin typeface="Open Sans Light" panose="020B0604020202020204" charset="0"/>
                <a:ea typeface="Open Sans Light" panose="020B0604020202020204" charset="0"/>
                <a:cs typeface="Open Sans Light" panose="020B0604020202020204" charset="0"/>
                <a:sym typeface="Arial"/>
              </a:rPr>
              <a:t>1</a:t>
            </a:r>
            <a:r>
              <a:rPr kumimoji="0" lang="en-US" sz="800" b="0" i="1" u="none" strike="noStrike" kern="0" cap="none" spc="0" normalizeH="0" baseline="0" noProof="0" dirty="0">
                <a:ln>
                  <a:noFill/>
                </a:ln>
                <a:solidFill>
                  <a:srgbClr val="000000"/>
                </a:solidFill>
                <a:effectLst/>
                <a:uLnTx/>
                <a:uFillTx/>
                <a:latin typeface="Open Sans Light" panose="020B0604020202020204" charset="0"/>
                <a:ea typeface="Open Sans Light" panose="020B0604020202020204" charset="0"/>
                <a:cs typeface="Open Sans Light" panose="020B0604020202020204" charset="0"/>
                <a:sym typeface="Arial"/>
              </a:rPr>
              <a:t> Future public revenue bond issues are all modelled assuming level annual debt service with no deferral of principal</a:t>
            </a:r>
          </a:p>
          <a:p>
            <a:pPr marL="117475" marR="0" lvl="0" indent="-117475"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800" b="0" i="1" u="none" strike="noStrike" kern="0" cap="none" spc="0" normalizeH="0" baseline="0" noProof="0" dirty="0">
              <a:ln>
                <a:noFill/>
              </a:ln>
              <a:solidFill>
                <a:srgbClr val="000000"/>
              </a:solidFill>
              <a:effectLst/>
              <a:uLnTx/>
              <a:uFillTx/>
              <a:latin typeface="Open Sans Light" panose="020B0604020202020204" charset="0"/>
              <a:ea typeface="Open Sans Light" panose="020B0604020202020204" charset="0"/>
              <a:cs typeface="Open Sans Light" panose="020B0604020202020204" charset="0"/>
              <a:sym typeface="Arial"/>
            </a:endParaRPr>
          </a:p>
        </p:txBody>
      </p:sp>
      <p:pic>
        <p:nvPicPr>
          <p:cNvPr id="6" name="Picture 5">
            <a:extLst>
              <a:ext uri="{FF2B5EF4-FFF2-40B4-BE49-F238E27FC236}">
                <a16:creationId xmlns:a16="http://schemas.microsoft.com/office/drawing/2014/main" id="{2474B5AA-F125-FFB7-A71C-A545854F40D9}"/>
              </a:ext>
              <a:ext uri="{C183D7F6-B498-43B3-948B-1728B52AA6E4}">
                <adec:decorative xmlns:adec="http://schemas.microsoft.com/office/drawing/2017/decorative" val="1"/>
              </a:ext>
            </a:extLst>
          </p:cNvPr>
          <p:cNvPicPr>
            <a:picLocks noChangeAspect="1"/>
          </p:cNvPicPr>
          <p:nvPr/>
        </p:nvPicPr>
        <p:blipFill>
          <a:blip r:embed="rId5"/>
          <a:srcRect l="12" t="19627" r="24116"/>
          <a:stretch>
            <a:fillRect/>
          </a:stretch>
        </p:blipFill>
        <p:spPr>
          <a:xfrm>
            <a:off x="6874508" y="0"/>
            <a:ext cx="5358544" cy="3368480"/>
          </a:xfrm>
          <a:prstGeom prst="rect">
            <a:avLst/>
          </a:prstGeom>
        </p:spPr>
      </p:pic>
      <p:graphicFrame>
        <p:nvGraphicFramePr>
          <p:cNvPr id="5" name="Chart 4" descr="A bar graph depicting the anticipated future public revenue bond offerings from fiscal years 2027-2031. The graph shows an upward trend in anticipated issuance, with about $400 million in 2027 and $710 million in 2031.">
            <a:extLst>
              <a:ext uri="{FF2B5EF4-FFF2-40B4-BE49-F238E27FC236}">
                <a16:creationId xmlns:a16="http://schemas.microsoft.com/office/drawing/2014/main" id="{3D4015D1-C61F-F5FD-5180-5C2D59EF5FD8}"/>
              </a:ext>
            </a:extLst>
          </p:cNvPr>
          <p:cNvGraphicFramePr>
            <a:graphicFrameLocks/>
          </p:cNvGraphicFramePr>
          <p:nvPr>
            <p:extLst>
              <p:ext uri="{D42A27DB-BD31-4B8C-83A1-F6EECF244321}">
                <p14:modId xmlns:p14="http://schemas.microsoft.com/office/powerpoint/2010/main" val="3642833899"/>
              </p:ext>
            </p:extLst>
          </p:nvPr>
        </p:nvGraphicFramePr>
        <p:xfrm>
          <a:off x="962659" y="2716089"/>
          <a:ext cx="5467324" cy="3384529"/>
        </p:xfrm>
        <a:graphic>
          <a:graphicData uri="http://schemas.openxmlformats.org/drawingml/2006/chart">
            <c:chart xmlns:c="http://schemas.openxmlformats.org/drawingml/2006/chart" xmlns:r="http://schemas.openxmlformats.org/officeDocument/2006/relationships" r:id="rId6"/>
          </a:graphicData>
        </a:graphic>
      </p:graphicFrame>
    </p:spTree>
    <p:custDataLst>
      <p:tags r:id="rId1"/>
    </p:custData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C183D7F6-B498-43B3-948B-1728B52AA6E4}">
                <adec:decorative xmlns:adec="http://schemas.microsoft.com/office/drawing/2017/decorative" val="1"/>
              </a:ext>
            </a:extLst>
          </p:cNvPr>
          <p:cNvSpPr>
            <a:spLocks noGrp="1"/>
          </p:cNvSpPr>
          <p:nvPr>
            <p:ph type="body" sz="quarter" idx="14"/>
          </p:nvPr>
        </p:nvSpPr>
        <p:spPr/>
        <p:txBody>
          <a:bodyPr/>
          <a:lstStyle/>
          <a:p>
            <a:r>
              <a:rPr lang="en-US" dirty="0"/>
              <a:t> </a:t>
            </a:r>
          </a:p>
        </p:txBody>
      </p:sp>
      <p:sp>
        <p:nvSpPr>
          <p:cNvPr id="32" name="Text Placeholder 2" descr="Type:FootnoteFooter;FootnoteCount:0;"/>
          <p:cNvSpPr txBox="1">
            <a:spLocks/>
          </p:cNvSpPr>
          <p:nvPr/>
        </p:nvSpPr>
        <p:spPr>
          <a:xfrm>
            <a:off x="1022625" y="5759552"/>
            <a:ext cx="10454671" cy="778494"/>
          </a:xfrm>
          <a:prstGeom prst="rect">
            <a:avLst/>
          </a:prstGeom>
        </p:spPr>
        <p:txBody>
          <a:bodyPr vert="horz" wrap="square" lIns="0" tIns="121024" rIns="0" bIns="40341" rtlCol="0" anchor="b" anchorCtr="0">
            <a:spAutoFit/>
          </a:bodyPr>
          <a:lstStyle>
            <a:lvl1pPr marL="118872" indent="-118872" algn="l" rtl="0" eaLnBrk="1" fontAlgn="base" hangingPunct="1">
              <a:spcBef>
                <a:spcPts val="0"/>
              </a:spcBef>
              <a:spcAft>
                <a:spcPts val="0"/>
              </a:spcAft>
              <a:buClr>
                <a:schemeClr val="accent2"/>
              </a:buClr>
              <a:buFont typeface="Wingdings" pitchFamily="2" charset="2"/>
              <a:buNone/>
              <a:defRPr sz="800" b="0" i="1">
                <a:solidFill>
                  <a:schemeClr val="tx1"/>
                </a:solidFill>
                <a:latin typeface="Arial" pitchFamily="34" charset="0"/>
                <a:ea typeface="+mn-ea"/>
                <a:cs typeface="Arial" pitchFamily="34" charset="0"/>
              </a:defRPr>
            </a:lvl1pPr>
            <a:lvl2pPr marL="118872" indent="-118872" algn="l" rtl="0" eaLnBrk="1" fontAlgn="base" hangingPunct="1">
              <a:spcBef>
                <a:spcPts val="1000"/>
              </a:spcBef>
              <a:spcAft>
                <a:spcPts val="0"/>
              </a:spcAft>
              <a:buClr>
                <a:schemeClr val="tx2"/>
              </a:buClr>
              <a:buFont typeface="Wingdings" pitchFamily="2" charset="2"/>
              <a:buChar char="n"/>
              <a:defRPr sz="800" i="1">
                <a:solidFill>
                  <a:schemeClr val="tx1"/>
                </a:solidFill>
                <a:latin typeface="Arial" pitchFamily="34" charset="0"/>
                <a:cs typeface="Arial" pitchFamily="34" charset="0"/>
              </a:defRPr>
            </a:lvl2pPr>
            <a:lvl3pPr marL="118872" indent="-118872" algn="l" rtl="0" eaLnBrk="1" fontAlgn="base" hangingPunct="1">
              <a:spcBef>
                <a:spcPts val="600"/>
              </a:spcBef>
              <a:spcAft>
                <a:spcPts val="0"/>
              </a:spcAft>
              <a:buClr>
                <a:schemeClr val="tx2"/>
              </a:buClr>
              <a:buFont typeface="Arial" pitchFamily="34" charset="0"/>
              <a:buChar char="—"/>
              <a:defRPr sz="800" i="1">
                <a:solidFill>
                  <a:schemeClr val="tx1"/>
                </a:solidFill>
                <a:latin typeface="Arial" pitchFamily="34" charset="0"/>
                <a:cs typeface="Arial" pitchFamily="34" charset="0"/>
              </a:defRPr>
            </a:lvl3pPr>
            <a:lvl4pPr marL="118872" indent="-118872" algn="l" rtl="0" eaLnBrk="1" fontAlgn="base" hangingPunct="1">
              <a:spcBef>
                <a:spcPts val="600"/>
              </a:spcBef>
              <a:spcAft>
                <a:spcPts val="0"/>
              </a:spcAft>
              <a:buClr>
                <a:schemeClr val="tx2"/>
              </a:buClr>
              <a:buFont typeface="Arial" pitchFamily="34" charset="0"/>
              <a:buChar char="–"/>
              <a:defRPr sz="800" i="1">
                <a:solidFill>
                  <a:schemeClr val="tx1"/>
                </a:solidFill>
                <a:latin typeface="Arial" pitchFamily="34" charset="0"/>
                <a:cs typeface="Arial" pitchFamily="34" charset="0"/>
              </a:defRPr>
            </a:lvl4pPr>
            <a:lvl5pPr marL="118872" indent="-118872" algn="l" rtl="0" eaLnBrk="1" fontAlgn="base" hangingPunct="1">
              <a:spcBef>
                <a:spcPts val="600"/>
              </a:spcBef>
              <a:spcAft>
                <a:spcPts val="0"/>
              </a:spcAft>
              <a:buClr>
                <a:schemeClr val="tx2"/>
              </a:buClr>
              <a:buFont typeface="Arial" pitchFamily="34" charset="0"/>
              <a:buChar char="–"/>
              <a:defRPr sz="800" i="1">
                <a:solidFill>
                  <a:schemeClr val="tx1"/>
                </a:solidFill>
                <a:latin typeface="Arial" pitchFamily="34" charset="0"/>
                <a:cs typeface="Arial" pitchFamily="34" charset="0"/>
              </a:defRPr>
            </a:lvl5pPr>
            <a:lvl6pPr marL="1945216" indent="-182144" algn="l" rtl="0" eaLnBrk="1" fontAlgn="base" hangingPunct="1">
              <a:spcBef>
                <a:spcPct val="20000"/>
              </a:spcBef>
              <a:spcAft>
                <a:spcPct val="0"/>
              </a:spcAft>
              <a:buChar char="»"/>
              <a:defRPr sz="1300">
                <a:solidFill>
                  <a:schemeClr val="tx1"/>
                </a:solidFill>
                <a:latin typeface="+mn-lt"/>
              </a:defRPr>
            </a:lvl6pPr>
            <a:lvl7pPr marL="2454510" indent="-182144" algn="l" rtl="0" eaLnBrk="1" fontAlgn="base" hangingPunct="1">
              <a:spcBef>
                <a:spcPct val="20000"/>
              </a:spcBef>
              <a:spcAft>
                <a:spcPct val="0"/>
              </a:spcAft>
              <a:buChar char="»"/>
              <a:defRPr sz="1300">
                <a:solidFill>
                  <a:schemeClr val="tx1"/>
                </a:solidFill>
                <a:latin typeface="+mn-lt"/>
              </a:defRPr>
            </a:lvl7pPr>
            <a:lvl8pPr marL="2963803" indent="-182144" algn="l" rtl="0" eaLnBrk="1" fontAlgn="base" hangingPunct="1">
              <a:spcBef>
                <a:spcPct val="20000"/>
              </a:spcBef>
              <a:spcAft>
                <a:spcPct val="0"/>
              </a:spcAft>
              <a:buChar char="»"/>
              <a:defRPr sz="1300">
                <a:solidFill>
                  <a:schemeClr val="tx1"/>
                </a:solidFill>
                <a:latin typeface="+mn-lt"/>
              </a:defRPr>
            </a:lvl8pPr>
            <a:lvl9pPr marL="3473096" indent="-182144" algn="l" rtl="0" eaLnBrk="1" fontAlgn="base" hangingPunct="1">
              <a:spcBef>
                <a:spcPct val="20000"/>
              </a:spcBef>
              <a:spcAft>
                <a:spcPct val="0"/>
              </a:spcAft>
              <a:buChar char="»"/>
              <a:defRPr sz="1300">
                <a:solidFill>
                  <a:schemeClr val="tx1"/>
                </a:solidFill>
                <a:latin typeface="+mn-lt"/>
              </a:defRPr>
            </a:lvl9pPr>
          </a:lstStyle>
          <a:p>
            <a:pPr marL="104893" marR="0" lvl="0" indent="-104893" algn="l" defTabSz="806867" rtl="0" eaLnBrk="1" fontAlgn="base" latinLnBrk="0" hangingPunct="1">
              <a:lnSpc>
                <a:spcPct val="100000"/>
              </a:lnSpc>
              <a:spcBef>
                <a:spcPts val="0"/>
              </a:spcBef>
              <a:spcAft>
                <a:spcPts val="0"/>
              </a:spcAft>
              <a:buClr>
                <a:srgbClr val="5EA264"/>
              </a:buClr>
              <a:buSzTx/>
              <a:buFont typeface="Wingdings" pitchFamily="2" charset="2"/>
              <a:buNone/>
              <a:tabLst/>
              <a:defRPr/>
            </a:pPr>
            <a:r>
              <a:rPr kumimoji="0" lang="en-US" sz="1000" b="1" u="none" strike="noStrike" kern="0" cap="none" spc="0" normalizeH="0" baseline="0" noProof="0" dirty="0">
                <a:ln>
                  <a:noFill/>
                </a:ln>
                <a:solidFill>
                  <a:srgbClr val="000000"/>
                </a:solidFill>
                <a:effectLst/>
                <a:uLnTx/>
                <a:uFillTx/>
                <a:latin typeface="Open Sans Light" panose="020B0604020202020204" charset="0"/>
                <a:ea typeface="Open Sans Light" panose="020B0604020202020204" charset="0"/>
                <a:cs typeface="Open Sans Light" panose="020B0604020202020204" charset="0"/>
                <a:sym typeface="Arial"/>
              </a:rPr>
              <a:t>Notes:</a:t>
            </a:r>
          </a:p>
          <a:p>
            <a:pPr marL="104893" marR="0" lvl="0" indent="-104893" algn="l" defTabSz="806867" rtl="0" eaLnBrk="1" fontAlgn="base" latinLnBrk="0" hangingPunct="1">
              <a:lnSpc>
                <a:spcPct val="100000"/>
              </a:lnSpc>
              <a:spcBef>
                <a:spcPts val="0"/>
              </a:spcBef>
              <a:spcAft>
                <a:spcPts val="0"/>
              </a:spcAft>
              <a:buClr>
                <a:srgbClr val="5EA264"/>
              </a:buClr>
              <a:buSzTx/>
              <a:buFont typeface="Wingdings" pitchFamily="2" charset="2"/>
              <a:buNone/>
              <a:tabLst/>
              <a:defRPr/>
            </a:pPr>
            <a:r>
              <a:rPr lang="en-US" sz="1000" dirty="0">
                <a:solidFill>
                  <a:srgbClr val="000000"/>
                </a:solidFill>
                <a:latin typeface="Open Sans Light" panose="020B0604020202020204" charset="0"/>
                <a:ea typeface="Open Sans Light" panose="020B0604020202020204" charset="0"/>
                <a:cs typeface="Open Sans Light" panose="020B0604020202020204" charset="0"/>
              </a:rPr>
              <a:t>“Senior Debt Service Coverage”: calculated as net revenues over outstanding revenue bond debt service. Must be ≥ 1.2x</a:t>
            </a:r>
          </a:p>
          <a:p>
            <a:pPr marL="104893" marR="0" lvl="0" indent="-104893" algn="l" defTabSz="806867" rtl="0" eaLnBrk="1" fontAlgn="base" latinLnBrk="0" hangingPunct="1">
              <a:lnSpc>
                <a:spcPct val="100000"/>
              </a:lnSpc>
              <a:spcBef>
                <a:spcPts val="0"/>
              </a:spcBef>
              <a:spcAft>
                <a:spcPts val="0"/>
              </a:spcAft>
              <a:buClr>
                <a:srgbClr val="5EA264"/>
              </a:buClr>
              <a:buSzTx/>
              <a:buFont typeface="Wingdings" pitchFamily="2" charset="2"/>
              <a:buNone/>
              <a:tabLst/>
              <a:defRPr/>
            </a:pPr>
            <a:r>
              <a:rPr kumimoji="0" lang="en-US" sz="1000" b="0" u="none" strike="noStrike" kern="0" cap="none" spc="0" normalizeH="0" baseline="0" noProof="0" dirty="0">
                <a:ln>
                  <a:noFill/>
                </a:ln>
                <a:solidFill>
                  <a:srgbClr val="000000"/>
                </a:solidFill>
                <a:effectLst/>
                <a:uLnTx/>
                <a:uFillTx/>
                <a:latin typeface="Open Sans Light" panose="020B0604020202020204" charset="0"/>
                <a:ea typeface="Open Sans Light" panose="020B0604020202020204" charset="0"/>
                <a:cs typeface="Open Sans Light" panose="020B0604020202020204" charset="0"/>
                <a:sym typeface="Arial"/>
              </a:rPr>
              <a:t>“Total Payments Coverage”: calculated as net revenues over the sum of revenue bond debt service and any transfers </a:t>
            </a:r>
            <a:r>
              <a:rPr lang="en-US" sz="1000" dirty="0">
                <a:solidFill>
                  <a:srgbClr val="000000"/>
                </a:solidFill>
                <a:latin typeface="Open Sans Light" panose="020B0604020202020204" charset="0"/>
                <a:ea typeface="Open Sans Light" panose="020B0604020202020204" charset="0"/>
                <a:cs typeface="Open Sans Light" panose="020B0604020202020204" charset="0"/>
              </a:rPr>
              <a:t>to the Capital Fund. Must be ≥ 1.0x</a:t>
            </a:r>
          </a:p>
          <a:p>
            <a:pPr marL="104893" indent="-104893" defTabSz="806867">
              <a:buClr>
                <a:srgbClr val="5EA264"/>
              </a:buClr>
              <a:defRPr/>
            </a:pPr>
            <a:r>
              <a:rPr kumimoji="0" lang="en-US" sz="1000" b="0" u="none" strike="noStrike" kern="0" cap="none" spc="0" normalizeH="0" baseline="0" noProof="0" dirty="0">
                <a:ln>
                  <a:noFill/>
                </a:ln>
                <a:solidFill>
                  <a:srgbClr val="000000"/>
                </a:solidFill>
                <a:effectLst/>
                <a:uLnTx/>
                <a:uFillTx/>
                <a:latin typeface="Open Sans Light" panose="020B0604020202020204" charset="0"/>
                <a:ea typeface="Open Sans Light" panose="020B0604020202020204" charset="0"/>
                <a:cs typeface="Open Sans Light" panose="020B0604020202020204" charset="0"/>
                <a:sym typeface="Arial"/>
              </a:rPr>
              <a:t>“Source: City of Philadelphia and the Philadelphia Water Department Financial Statements</a:t>
            </a:r>
            <a:endParaRPr kumimoji="0" lang="en-US" sz="1000" b="0" u="none" strike="noStrike" kern="0" cap="none" spc="0" normalizeH="0" baseline="0" noProof="0" dirty="0">
              <a:ln>
                <a:noFill/>
              </a:ln>
              <a:solidFill>
                <a:srgbClr val="FF0000"/>
              </a:solidFill>
              <a:effectLst/>
              <a:uLnTx/>
              <a:uFillTx/>
              <a:latin typeface="Open Sans Light" panose="020B0604020202020204" charset="0"/>
              <a:ea typeface="Open Sans Light" panose="020B0604020202020204" charset="0"/>
              <a:cs typeface="Open Sans Light" panose="020B0604020202020204" charset="0"/>
              <a:sym typeface="Arial"/>
            </a:endParaRPr>
          </a:p>
        </p:txBody>
      </p:sp>
      <p:sp>
        <p:nvSpPr>
          <p:cNvPr id="6" name="Rectangle 5"/>
          <p:cNvSpPr/>
          <p:nvPr/>
        </p:nvSpPr>
        <p:spPr>
          <a:xfrm>
            <a:off x="3768994" y="1100206"/>
            <a:ext cx="4961932" cy="338554"/>
          </a:xfrm>
          <a:prstGeom prst="rect">
            <a:avLst/>
          </a:prstGeom>
        </p:spPr>
        <p:txBody>
          <a:bodyPr wrap="square">
            <a:spAutoFit/>
          </a:bodyPr>
          <a:lstStyle/>
          <a:p>
            <a:pPr marL="0" marR="0" lvl="1" indent="0" algn="l" defTabSz="899010" rtl="0" eaLnBrk="1" fontAlgn="auto" latinLnBrk="0" hangingPunct="1">
              <a:lnSpc>
                <a:spcPct val="100000"/>
              </a:lnSpc>
              <a:spcBef>
                <a:spcPts val="441"/>
              </a:spcBef>
              <a:spcAft>
                <a:spcPts val="0"/>
              </a:spcAft>
              <a:buClrTx/>
              <a:buSzPct val="100000"/>
              <a:buFont typeface="Arial"/>
              <a:buNone/>
              <a:tabLst/>
              <a:defRPr/>
            </a:pPr>
            <a:r>
              <a:rPr kumimoji="0" lang="en-US" sz="1600" b="1" u="none" strike="noStrike" kern="1200" cap="none" spc="0" normalizeH="0" baseline="0" noProof="0" dirty="0">
                <a:ln>
                  <a:noFill/>
                </a:ln>
                <a:solidFill>
                  <a:srgbClr val="0137E4"/>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PWD DEBT SERVICE COVERAGE, FY 2019-FY 2025</a:t>
            </a:r>
          </a:p>
        </p:txBody>
      </p:sp>
      <p:sp>
        <p:nvSpPr>
          <p:cNvPr id="11" name="Google Shape;96;p25">
            <a:extLst>
              <a:ext uri="{FF2B5EF4-FFF2-40B4-BE49-F238E27FC236}">
                <a16:creationId xmlns:a16="http://schemas.microsoft.com/office/drawing/2014/main" id="{81D219F7-BA77-204D-9240-B10514F29A11}"/>
              </a:ext>
            </a:extLst>
          </p:cNvPr>
          <p:cNvSpPr txBox="1">
            <a:spLocks noGrp="1"/>
          </p:cNvSpPr>
          <p:nvPr>
            <p:ph type="title" idx="4294967295"/>
          </p:nvPr>
        </p:nvSpPr>
        <p:spPr>
          <a:xfrm>
            <a:off x="769703" y="429172"/>
            <a:ext cx="8566503"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137E4"/>
                </a:solidFill>
                <a:effectLst/>
                <a:uLnTx/>
                <a:uFillTx/>
                <a:latin typeface="Work Sans Regular"/>
                <a:ea typeface="Work Sans Regular"/>
                <a:cs typeface="Work Sans Regular"/>
                <a:sym typeface="Work Sans Regular"/>
              </a:rPr>
              <a:t>Debt Service Coverage</a:t>
            </a:r>
          </a:p>
        </p:txBody>
      </p:sp>
      <p:sp>
        <p:nvSpPr>
          <p:cNvPr id="35" name="Rectangle 34">
            <a:extLst>
              <a:ext uri="{FF2B5EF4-FFF2-40B4-BE49-F238E27FC236}">
                <a16:creationId xmlns:a16="http://schemas.microsoft.com/office/drawing/2014/main" id="{89E1584A-F7E9-D66E-9091-CFBC8F58A080}"/>
              </a:ext>
              <a:ext uri="{C183D7F6-B498-43B3-948B-1728B52AA6E4}">
                <adec:decorative xmlns:adec="http://schemas.microsoft.com/office/drawing/2017/decorative" val="1"/>
              </a:ext>
            </a:extLst>
          </p:cNvPr>
          <p:cNvSpPr/>
          <p:nvPr/>
        </p:nvSpPr>
        <p:spPr>
          <a:xfrm>
            <a:off x="0" y="0"/>
            <a:ext cx="587022" cy="6858000"/>
          </a:xfrm>
          <a:prstGeom prst="rect">
            <a:avLst/>
          </a:prstGeom>
          <a:solidFill>
            <a:srgbClr val="0137E4"/>
          </a:solidFill>
          <a:ln>
            <a:solidFill>
              <a:srgbClr val="013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Google Shape;98;p25">
            <a:extLst>
              <a:ext uri="{FF2B5EF4-FFF2-40B4-BE49-F238E27FC236}">
                <a16:creationId xmlns:a16="http://schemas.microsoft.com/office/drawing/2014/main" id="{CB4BB42B-1E78-F450-F111-A209D8FBE354}"/>
              </a:ext>
            </a:extLst>
          </p:cNvPr>
          <p:cNvSpPr txBox="1"/>
          <p:nvPr/>
        </p:nvSpPr>
        <p:spPr>
          <a:xfrm rot="16200000">
            <a:off x="-627867" y="1308601"/>
            <a:ext cx="1827289" cy="26161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500" b="1" cap="all" dirty="0">
                <a:solidFill>
                  <a:schemeClr val="lt1"/>
                </a:solidFill>
                <a:latin typeface="Work Sans"/>
                <a:ea typeface="Work Sans"/>
                <a:cs typeface="Work Sans"/>
                <a:sym typeface="Work Sans"/>
              </a:rPr>
              <a:t>FINANCIALS</a:t>
            </a:r>
            <a:endParaRPr sz="1500" b="1" cap="all" dirty="0">
              <a:solidFill>
                <a:schemeClr val="lt1"/>
              </a:solidFill>
              <a:latin typeface="Work Sans"/>
              <a:ea typeface="Work Sans"/>
              <a:cs typeface="Work Sans"/>
              <a:sym typeface="Work Sans"/>
            </a:endParaRPr>
          </a:p>
        </p:txBody>
      </p:sp>
      <p:sp>
        <p:nvSpPr>
          <p:cNvPr id="8" name="Slide Number Placeholder 7">
            <a:extLst>
              <a:ext uri="{FF2B5EF4-FFF2-40B4-BE49-F238E27FC236}">
                <a16:creationId xmlns:a16="http://schemas.microsoft.com/office/drawing/2014/main" id="{AF552DE4-841C-8449-91CD-BE664739AD60}"/>
              </a:ext>
            </a:extLst>
          </p:cNvPr>
          <p:cNvSpPr>
            <a:spLocks noGrp="1"/>
          </p:cNvSpPr>
          <p:nvPr>
            <p:ph type="sldNum" sz="quarter" idx="4"/>
          </p:nvPr>
        </p:nvSpPr>
        <p:spPr/>
        <p:txBody>
          <a:bodyPr/>
          <a:lstStyle/>
          <a:p>
            <a:fld id="{0A5DA27C-105B-484D-A0C1-83F2B4799E00}" type="slidenum">
              <a:rPr lang="en-US" smtClean="0"/>
              <a:pPr/>
              <a:t>12</a:t>
            </a:fld>
            <a:endParaRPr lang="en-US" dirty="0"/>
          </a:p>
        </p:txBody>
      </p:sp>
      <p:graphicFrame>
        <p:nvGraphicFramePr>
          <p:cNvPr id="3" name="Chart 2" descr="A clustered bar graph depicting the amount in PWD debt service coverage for senior debt service and total payments from fiscal years 2019 to 2025. The chart shows PWD working towards meeting the target ratio of 1.30x for senior debt service coverage and consistently exceeding the 1.0x target ratio for total payments coverage.">
            <a:extLst>
              <a:ext uri="{FF2B5EF4-FFF2-40B4-BE49-F238E27FC236}">
                <a16:creationId xmlns:a16="http://schemas.microsoft.com/office/drawing/2014/main" id="{5F3643FD-444C-0D7E-43C0-E392184D0034}"/>
              </a:ext>
            </a:extLst>
          </p:cNvPr>
          <p:cNvGraphicFramePr>
            <a:graphicFrameLocks/>
          </p:cNvGraphicFramePr>
          <p:nvPr>
            <p:extLst>
              <p:ext uri="{D42A27DB-BD31-4B8C-83A1-F6EECF244321}">
                <p14:modId xmlns:p14="http://schemas.microsoft.com/office/powerpoint/2010/main" val="2499198769"/>
              </p:ext>
            </p:extLst>
          </p:nvPr>
        </p:nvGraphicFramePr>
        <p:xfrm>
          <a:off x="1022625" y="1474696"/>
          <a:ext cx="10155271" cy="4241844"/>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21872296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8196723-B8C5-9861-EAF5-919E87B9339B}"/>
              </a:ext>
            </a:extLst>
          </p:cNvPr>
          <p:cNvSpPr>
            <a:spLocks noGrp="1"/>
          </p:cNvSpPr>
          <p:nvPr>
            <p:ph type="body" idx="2"/>
          </p:nvPr>
        </p:nvSpPr>
        <p:spPr>
          <a:xfrm>
            <a:off x="741993" y="1813679"/>
            <a:ext cx="5128998" cy="4408114"/>
          </a:xfrm>
        </p:spPr>
        <p:txBody>
          <a:bodyPr/>
          <a:lstStyle/>
          <a:p>
            <a:pPr marL="342900" indent="-342900">
              <a:buClr>
                <a:srgbClr val="0137E4"/>
              </a:buClr>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Net Revenues that will equal at least, for such Fiscal Year:</a:t>
            </a:r>
          </a:p>
          <a:p>
            <a:pPr marL="746334" lvl="1" indent="-342900">
              <a:buClr>
                <a:srgbClr val="0137E4"/>
              </a:buClr>
              <a:buFont typeface="+mj-lt"/>
              <a:buAutoNum type="alphaLcPeriod"/>
            </a:pPr>
            <a:r>
              <a:rPr lang="en-US" sz="1200" dirty="0">
                <a:latin typeface="Open Sans" panose="020B0606030504020204" pitchFamily="34" charset="0"/>
                <a:ea typeface="Open Sans" panose="020B0606030504020204" pitchFamily="34" charset="0"/>
                <a:cs typeface="Open Sans" panose="020B0606030504020204" pitchFamily="34" charset="0"/>
              </a:rPr>
              <a:t>1.20 times Debt Service Requirements paid on senior Bonds; and</a:t>
            </a:r>
          </a:p>
          <a:p>
            <a:pPr marL="746334" lvl="1" indent="-342900">
              <a:buClr>
                <a:srgbClr val="0137E4"/>
              </a:buClr>
              <a:buFont typeface="+mj-lt"/>
              <a:buAutoNum type="alphaLcPeriod"/>
            </a:pPr>
            <a:r>
              <a:rPr lang="en-US" sz="1200" dirty="0">
                <a:latin typeface="Open Sans" panose="020B0606030504020204" pitchFamily="34" charset="0"/>
                <a:ea typeface="Open Sans" panose="020B0606030504020204" pitchFamily="34" charset="0"/>
                <a:cs typeface="Open Sans" panose="020B0606030504020204" pitchFamily="34" charset="0"/>
              </a:rPr>
              <a:t>1.00 times the sum of:</a:t>
            </a:r>
          </a:p>
          <a:p>
            <a:pPr marL="1149767" lvl="2" indent="-342900">
              <a:buClr>
                <a:srgbClr val="0137E4"/>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Debt Service Requirements paid on all Bonds (including subordinated bonds);</a:t>
            </a:r>
          </a:p>
          <a:p>
            <a:pPr marL="1149767" lvl="2" indent="-342900">
              <a:buClr>
                <a:srgbClr val="0137E4"/>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Amounts deposited into the Debt Reserve Account of the Sinking Fund;</a:t>
            </a:r>
          </a:p>
          <a:p>
            <a:pPr marL="1149767" lvl="2" indent="-342900">
              <a:buClr>
                <a:srgbClr val="0137E4"/>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Principal or redemption price of an interest on GO Bonds paid in respect of the System;</a:t>
            </a:r>
          </a:p>
          <a:p>
            <a:pPr marL="1149767" lvl="2" indent="-342900">
              <a:buClr>
                <a:srgbClr val="0137E4"/>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Debt service requirements paid on Interim Debt; and</a:t>
            </a:r>
          </a:p>
          <a:p>
            <a:pPr marL="1149767" lvl="2" indent="-342900">
              <a:buClr>
                <a:srgbClr val="0137E4"/>
              </a:buClr>
              <a:buFont typeface="Arial" panose="020B0604020202020204" pitchFamily="34" charset="0"/>
              <a:buChar char="•"/>
            </a:pPr>
            <a:r>
              <a:rPr lang="en-US" sz="1200" dirty="0">
                <a:latin typeface="Open Sans" panose="020B0606030504020204" pitchFamily="34" charset="0"/>
                <a:ea typeface="Open Sans" panose="020B0606030504020204" pitchFamily="34" charset="0"/>
                <a:cs typeface="Open Sans" panose="020B0606030504020204" pitchFamily="34" charset="0"/>
              </a:rPr>
              <a:t>The Capital Account Deposit Amount net of any transfer from the Residual Fund to the Capital Account; and</a:t>
            </a:r>
          </a:p>
          <a:p>
            <a:pPr marL="342900" indent="-342900">
              <a:buClr>
                <a:srgbClr val="0137E4"/>
              </a:buClr>
              <a:buFont typeface="+mj-l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Net Revenues (excluding transfers from the Rate Stabilization Fund to the Revenue Fund) that will equal at least 90% of Debt Service Requirements paid on senior revenue bonds for such Fiscal Year.</a:t>
            </a:r>
          </a:p>
          <a:p>
            <a:pPr marL="1149767" lvl="2" indent="-342900">
              <a:buFont typeface="Arial" panose="020B0604020202020204" pitchFamily="34" charset="0"/>
              <a:buChar char="•"/>
            </a:pP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lide Number Placeholder 6">
            <a:extLst>
              <a:ext uri="{FF2B5EF4-FFF2-40B4-BE49-F238E27FC236}">
                <a16:creationId xmlns:a16="http://schemas.microsoft.com/office/drawing/2014/main" id="{1249B311-D511-DA73-DC70-8970679B1653}"/>
              </a:ext>
            </a:extLst>
          </p:cNvPr>
          <p:cNvSpPr>
            <a:spLocks noGrp="1"/>
          </p:cNvSpPr>
          <p:nvPr>
            <p:ph type="sldNum" sz="quarter" idx="10"/>
          </p:nvPr>
        </p:nvSpPr>
        <p:spPr/>
        <p:txBody>
          <a:bodyPr/>
          <a:lstStyle/>
          <a:p>
            <a:fld id="{0A5DA27C-105B-484D-A0C1-83F2B4799E00}" type="slidenum">
              <a:rPr lang="en-US" smtClean="0"/>
              <a:pPr/>
              <a:t>13</a:t>
            </a:fld>
            <a:endParaRPr lang="en-US" dirty="0"/>
          </a:p>
        </p:txBody>
      </p:sp>
      <p:sp>
        <p:nvSpPr>
          <p:cNvPr id="8" name="Rectangle 7">
            <a:extLst>
              <a:ext uri="{FF2B5EF4-FFF2-40B4-BE49-F238E27FC236}">
                <a16:creationId xmlns:a16="http://schemas.microsoft.com/office/drawing/2014/main" id="{7EEFD48A-3A53-1EA1-CDB4-160FD1600568}"/>
              </a:ext>
              <a:ext uri="{C183D7F6-B498-43B3-948B-1728B52AA6E4}">
                <adec:decorative xmlns:adec="http://schemas.microsoft.com/office/drawing/2017/decorative" val="1"/>
              </a:ext>
            </a:extLst>
          </p:cNvPr>
          <p:cNvSpPr/>
          <p:nvPr/>
        </p:nvSpPr>
        <p:spPr>
          <a:xfrm>
            <a:off x="0" y="0"/>
            <a:ext cx="587022" cy="6858000"/>
          </a:xfrm>
          <a:prstGeom prst="rect">
            <a:avLst/>
          </a:prstGeom>
          <a:solidFill>
            <a:srgbClr val="0137E4"/>
          </a:solidFill>
          <a:ln>
            <a:solidFill>
              <a:srgbClr val="013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Google Shape;98;p25">
            <a:extLst>
              <a:ext uri="{FF2B5EF4-FFF2-40B4-BE49-F238E27FC236}">
                <a16:creationId xmlns:a16="http://schemas.microsoft.com/office/drawing/2014/main" id="{1A1CD60D-A02E-54DF-482D-897997E6475F}"/>
              </a:ext>
            </a:extLst>
          </p:cNvPr>
          <p:cNvSpPr txBox="1"/>
          <p:nvPr/>
        </p:nvSpPr>
        <p:spPr>
          <a:xfrm rot="16200000">
            <a:off x="-627867" y="1308601"/>
            <a:ext cx="1827289" cy="26161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500" b="1" cap="all" dirty="0">
                <a:solidFill>
                  <a:schemeClr val="lt1"/>
                </a:solidFill>
                <a:latin typeface="Work Sans"/>
                <a:ea typeface="Work Sans"/>
                <a:cs typeface="Work Sans"/>
                <a:sym typeface="Work Sans"/>
              </a:rPr>
              <a:t>FINANCIALS</a:t>
            </a:r>
            <a:endParaRPr sz="1500" b="1" cap="all" dirty="0">
              <a:solidFill>
                <a:schemeClr val="lt1"/>
              </a:solidFill>
              <a:latin typeface="Work Sans"/>
              <a:ea typeface="Work Sans"/>
              <a:cs typeface="Work Sans"/>
              <a:sym typeface="Work Sans"/>
            </a:endParaRPr>
          </a:p>
        </p:txBody>
      </p:sp>
      <p:sp>
        <p:nvSpPr>
          <p:cNvPr id="10" name="Google Shape;96;p25">
            <a:extLst>
              <a:ext uri="{FF2B5EF4-FFF2-40B4-BE49-F238E27FC236}">
                <a16:creationId xmlns:a16="http://schemas.microsoft.com/office/drawing/2014/main" id="{DE314AC3-288E-45C8-78DC-F784D77F2FAE}"/>
              </a:ext>
            </a:extLst>
          </p:cNvPr>
          <p:cNvSpPr txBox="1">
            <a:spLocks noGrp="1"/>
          </p:cNvSpPr>
          <p:nvPr>
            <p:ph type="title" idx="4294967295"/>
          </p:nvPr>
        </p:nvSpPr>
        <p:spPr>
          <a:xfrm>
            <a:off x="741993" y="434167"/>
            <a:ext cx="9643225"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137E4"/>
                </a:solidFill>
                <a:effectLst/>
                <a:uLnTx/>
                <a:uFillTx/>
                <a:latin typeface="Work Sans Regular"/>
                <a:ea typeface="Work Sans Regular"/>
                <a:cs typeface="Work Sans Regular"/>
                <a:sym typeface="Work Sans Regular"/>
              </a:rPr>
              <a:t>Debt Service Coverage &amp; Additional Bonds Test Requirements</a:t>
            </a:r>
          </a:p>
        </p:txBody>
      </p:sp>
      <p:sp>
        <p:nvSpPr>
          <p:cNvPr id="12" name="Content Placeholder 8" descr="CustomLayoutID:11;">
            <a:extLst>
              <a:ext uri="{FF2B5EF4-FFF2-40B4-BE49-F238E27FC236}">
                <a16:creationId xmlns:a16="http://schemas.microsoft.com/office/drawing/2014/main" id="{9C04565A-F79F-E2E6-96BE-7C9CE59A4A39}"/>
              </a:ext>
            </a:extLst>
          </p:cNvPr>
          <p:cNvSpPr txBox="1">
            <a:spLocks/>
          </p:cNvSpPr>
          <p:nvPr/>
        </p:nvSpPr>
        <p:spPr>
          <a:xfrm>
            <a:off x="741993" y="1439406"/>
            <a:ext cx="8077695" cy="363071"/>
          </a:xfrm>
          <a:noFill/>
        </p:spPr>
        <p:txBody>
          <a:bodyPr vert="horz" wrap="square" lIns="80682" tIns="40341" rIns="80682" bIns="45720" numCol="1" rtlCol="0" anchor="ctr"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137E4"/>
                </a:solidFill>
                <a:latin typeface="Open Sans" panose="020B0604020202020204" charset="0"/>
                <a:ea typeface="Open Sans" panose="020B0604020202020204" charset="0"/>
                <a:cs typeface="Open Sans" panose="020B0604020202020204" charset="0"/>
              </a:rPr>
              <a:t>Debt Service Coverage</a:t>
            </a:r>
          </a:p>
        </p:txBody>
      </p:sp>
      <p:sp>
        <p:nvSpPr>
          <p:cNvPr id="13" name="Content Placeholder 8" descr="CustomLayoutID:11;">
            <a:extLst>
              <a:ext uri="{FF2B5EF4-FFF2-40B4-BE49-F238E27FC236}">
                <a16:creationId xmlns:a16="http://schemas.microsoft.com/office/drawing/2014/main" id="{98FAB0B6-D12F-789B-0FC0-8ADADB2B2862}"/>
              </a:ext>
            </a:extLst>
          </p:cNvPr>
          <p:cNvSpPr txBox="1">
            <a:spLocks/>
          </p:cNvSpPr>
          <p:nvPr/>
        </p:nvSpPr>
        <p:spPr>
          <a:xfrm>
            <a:off x="6206168" y="1439405"/>
            <a:ext cx="3450336" cy="363071"/>
          </a:xfrm>
          <a:noFill/>
        </p:spPr>
        <p:txBody>
          <a:bodyPr vert="horz" wrap="square" lIns="80682" tIns="40341" rIns="80682" bIns="45720" numCol="1" rtlCol="0" anchor="ctr" anchorCtr="0" compatLnSpc="1">
            <a:prstTxWarp prst="textNoShape">
              <a:avLst/>
            </a:prstTxWarp>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b="1" dirty="0">
                <a:solidFill>
                  <a:srgbClr val="0137E4"/>
                </a:solidFill>
                <a:latin typeface="Open Sans" panose="020B0604020202020204" charset="0"/>
                <a:ea typeface="Open Sans" panose="020B0604020202020204" charset="0"/>
                <a:cs typeface="Open Sans" panose="020B0604020202020204" charset="0"/>
              </a:rPr>
              <a:t>Additional Bonds Test</a:t>
            </a:r>
          </a:p>
        </p:txBody>
      </p:sp>
      <p:sp>
        <p:nvSpPr>
          <p:cNvPr id="14" name="Text Placeholder 2">
            <a:extLst>
              <a:ext uri="{FF2B5EF4-FFF2-40B4-BE49-F238E27FC236}">
                <a16:creationId xmlns:a16="http://schemas.microsoft.com/office/drawing/2014/main" id="{19E82363-3D40-F71C-5DF9-D208A1273424}"/>
              </a:ext>
            </a:extLst>
          </p:cNvPr>
          <p:cNvSpPr txBox="1">
            <a:spLocks/>
          </p:cNvSpPr>
          <p:nvPr/>
        </p:nvSpPr>
        <p:spPr>
          <a:xfrm>
            <a:off x="6291549" y="1853083"/>
            <a:ext cx="5745480" cy="4408114"/>
          </a:xfrm>
          <a:prstGeom prst="rect">
            <a:avLst/>
          </a:prstGeom>
          <a:noFill/>
          <a:ln>
            <a:noFill/>
          </a:ln>
        </p:spPr>
        <p:txBody>
          <a:bodyPr spcFirstLastPara="1" wrap="square" lIns="0" tIns="0" rIns="0" bIns="0" anchor="t" anchorCtr="0"/>
          <a:lstStyle>
            <a:defPPr marR="0" lvl="0" algn="l" rtl="0">
              <a:lnSpc>
                <a:spcPct val="100000"/>
              </a:lnSpc>
              <a:spcBef>
                <a:spcPts val="0"/>
              </a:spcBef>
              <a:spcAft>
                <a:spcPts val="0"/>
              </a:spcAft>
            </a:defPPr>
            <a:lvl1pPr marL="403433" marR="0" lvl="0" indent="-201717" algn="l" rtl="0">
              <a:lnSpc>
                <a:spcPct val="100000"/>
              </a:lnSpc>
              <a:spcBef>
                <a:spcPts val="882"/>
              </a:spcBef>
              <a:spcAft>
                <a:spcPts val="0"/>
              </a:spcAft>
              <a:buClr>
                <a:schemeClr val="accent2"/>
              </a:buClr>
              <a:buSzPts val="1200"/>
              <a:buFont typeface="Noto Sans Symbols"/>
              <a:buNone/>
              <a:defRPr sz="1059" b="0" i="0" u="none" strike="noStrike" cap="none">
                <a:solidFill>
                  <a:schemeClr val="dk1"/>
                </a:solidFill>
                <a:latin typeface="Arial"/>
                <a:ea typeface="Arial"/>
                <a:cs typeface="Arial"/>
                <a:sym typeface="Arial"/>
              </a:defRPr>
            </a:lvl1pPr>
            <a:lvl2pPr marL="806867" marR="0" lvl="1" indent="-257749" algn="l" rtl="0">
              <a:lnSpc>
                <a:spcPct val="100000"/>
              </a:lnSpc>
              <a:spcBef>
                <a:spcPts val="882"/>
              </a:spcBef>
              <a:spcAft>
                <a:spcPts val="0"/>
              </a:spcAft>
              <a:buClr>
                <a:schemeClr val="dk2"/>
              </a:buClr>
              <a:buSzPts val="1000"/>
              <a:buFont typeface="Noto Sans Symbols"/>
              <a:buChar char="■"/>
              <a:defRPr sz="882" b="0" i="0" u="none" strike="noStrike" cap="none">
                <a:solidFill>
                  <a:schemeClr val="dk1"/>
                </a:solidFill>
                <a:latin typeface="Arial"/>
                <a:ea typeface="Arial"/>
                <a:cs typeface="Arial"/>
                <a:sym typeface="Arial"/>
              </a:defRPr>
            </a:lvl2pPr>
            <a:lvl3pPr marL="1210300" marR="0" lvl="2" indent="-257749" algn="l" rtl="0">
              <a:lnSpc>
                <a:spcPct val="100000"/>
              </a:lnSpc>
              <a:spcBef>
                <a:spcPts val="529"/>
              </a:spcBef>
              <a:spcAft>
                <a:spcPts val="0"/>
              </a:spcAft>
              <a:buClr>
                <a:schemeClr val="dk2"/>
              </a:buClr>
              <a:buSzPts val="1000"/>
              <a:buFont typeface="Arial"/>
              <a:buChar char="—"/>
              <a:defRPr sz="882" b="0" i="0" u="none" strike="noStrike" cap="none">
                <a:solidFill>
                  <a:schemeClr val="dk1"/>
                </a:solidFill>
                <a:latin typeface="Arial"/>
                <a:ea typeface="Arial"/>
                <a:cs typeface="Arial"/>
                <a:sym typeface="Arial"/>
              </a:defRPr>
            </a:lvl3pPr>
            <a:lvl4pPr marL="1613733" marR="0" lvl="3" indent="-257749" algn="l" rtl="0">
              <a:lnSpc>
                <a:spcPct val="100000"/>
              </a:lnSpc>
              <a:spcBef>
                <a:spcPts val="529"/>
              </a:spcBef>
              <a:spcAft>
                <a:spcPts val="0"/>
              </a:spcAft>
              <a:buClr>
                <a:schemeClr val="dk2"/>
              </a:buClr>
              <a:buSzPts val="1000"/>
              <a:buFont typeface="Arial"/>
              <a:buChar char="–"/>
              <a:defRPr sz="882" b="0" i="0" u="none" strike="noStrike" cap="none">
                <a:solidFill>
                  <a:schemeClr val="dk1"/>
                </a:solidFill>
                <a:latin typeface="Arial"/>
                <a:ea typeface="Arial"/>
                <a:cs typeface="Arial"/>
                <a:sym typeface="Arial"/>
              </a:defRPr>
            </a:lvl4pPr>
            <a:lvl5pPr marL="2017166" marR="0" lvl="4" indent="-257749" algn="l" rtl="0">
              <a:lnSpc>
                <a:spcPct val="100000"/>
              </a:lnSpc>
              <a:spcBef>
                <a:spcPts val="529"/>
              </a:spcBef>
              <a:spcAft>
                <a:spcPts val="0"/>
              </a:spcAft>
              <a:buClr>
                <a:schemeClr val="dk2"/>
              </a:buClr>
              <a:buSzPts val="1000"/>
              <a:buFont typeface="Arial"/>
              <a:buChar char="–"/>
              <a:defRPr sz="882" b="0" i="0" u="none" strike="noStrike" cap="none">
                <a:solidFill>
                  <a:schemeClr val="dk1"/>
                </a:solidFill>
                <a:latin typeface="Arial"/>
                <a:ea typeface="Arial"/>
                <a:cs typeface="Arial"/>
                <a:sym typeface="Arial"/>
              </a:defRPr>
            </a:lvl5pPr>
            <a:lvl6pPr marL="2420600" marR="0" lvl="5" indent="-274559" algn="l" rtl="0">
              <a:lnSpc>
                <a:spcPct val="100000"/>
              </a:lnSpc>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6pPr>
            <a:lvl7pPr marL="2824033" marR="0" lvl="6" indent="-274559" algn="l" rtl="0">
              <a:lnSpc>
                <a:spcPct val="100000"/>
              </a:lnSpc>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7pPr>
            <a:lvl8pPr marL="3227466" marR="0" lvl="7" indent="-274559" algn="l" rtl="0">
              <a:lnSpc>
                <a:spcPct val="100000"/>
              </a:lnSpc>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8pPr>
            <a:lvl9pPr marL="3630900" marR="0" lvl="8" indent="-274559" algn="l" rtl="0">
              <a:lnSpc>
                <a:spcPct val="100000"/>
              </a:lnSpc>
              <a:spcBef>
                <a:spcPts val="229"/>
              </a:spcBef>
              <a:spcAft>
                <a:spcPts val="0"/>
              </a:spcAft>
              <a:buClr>
                <a:schemeClr val="dk1"/>
              </a:buClr>
              <a:buSzPts val="1300"/>
              <a:buFont typeface="Arial"/>
              <a:buChar char="»"/>
              <a:defRPr sz="1147" b="0" i="0" u="none" strike="noStrike" cap="none">
                <a:solidFill>
                  <a:schemeClr val="dk1"/>
                </a:solidFill>
                <a:latin typeface="Arial"/>
                <a:ea typeface="Arial"/>
                <a:cs typeface="Arial"/>
                <a:sym typeface="Arial"/>
              </a:defRPr>
            </a:lvl9pPr>
          </a:lstStyle>
          <a:p>
            <a:pPr marL="0" indent="0">
              <a:buClr>
                <a:srgbClr val="0137E4"/>
              </a:buClr>
            </a:pPr>
            <a:r>
              <a:rPr lang="en-US" sz="1200" dirty="0">
                <a:latin typeface="Open Sans" panose="020B0606030504020204" pitchFamily="34" charset="0"/>
                <a:ea typeface="Open Sans" panose="020B0606030504020204" pitchFamily="34" charset="0"/>
                <a:cs typeface="Open Sans" panose="020B0606030504020204" pitchFamily="34" charset="0"/>
              </a:rPr>
              <a:t>The Director of Finance must certify all to the following:</a:t>
            </a:r>
          </a:p>
          <a:p>
            <a:pPr marL="228600" indent="-228600">
              <a:buClr>
                <a:srgbClr val="0137E4"/>
              </a:buClr>
              <a:buFont typeface="+mj-l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During the immediately preceding Fiscal Year, the City met the Rate Covenant. </a:t>
            </a:r>
          </a:p>
          <a:p>
            <a:pPr marL="228600" indent="-228600">
              <a:buClr>
                <a:srgbClr val="0137E4"/>
              </a:buClr>
              <a:buFont typeface="+mj-l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Based on the report and the opinion of the Consulting Engineer, Net Revenues are currently sufficient to comply with the Rate Covenant and are projected to be sufficient to comply with the Rate Covenant for each of the two Fiscal Years following the Fiscal Year in which the Additional Bonds are being issued; provided, that if interest on the Additional Bonds or a portion thereof has been capitalized, the projection shall extend to 2 years following the Fiscal Year up to which interest has been capitalized on such Additional Bonds.</a:t>
            </a:r>
          </a:p>
          <a:p>
            <a:pPr marL="228600" indent="-228600">
              <a:buClr>
                <a:srgbClr val="0137E4"/>
              </a:buClr>
              <a:buFont typeface="+mj-lt"/>
              <a:buAutoNum type="arabicPeriod"/>
            </a:pPr>
            <a:r>
              <a:rPr lang="en-US" sz="1200" dirty="0">
                <a:latin typeface="Open Sans" panose="020B0606030504020204" pitchFamily="34" charset="0"/>
                <a:ea typeface="Open Sans" panose="020B0606030504020204" pitchFamily="34" charset="0"/>
                <a:cs typeface="Open Sans" panose="020B0606030504020204" pitchFamily="34" charset="0"/>
              </a:rPr>
              <a:t>Based on the report and the opinion of the Consulting Engineer rendered on the basis of actual, if appropriate, and estimated future annual financial operations of the System, the System will generate Project Revenues over the amortization period of the Additional Bonds to be issued sufficient to: </a:t>
            </a:r>
          </a:p>
          <a:p>
            <a:pPr marL="746334" lvl="1" indent="-342900">
              <a:buClr>
                <a:srgbClr val="0137E4"/>
              </a:buClr>
              <a:buFont typeface="+mj-lt"/>
              <a:buAutoNum type="alphaLcPeriod"/>
            </a:pPr>
            <a:r>
              <a:rPr lang="en-US" sz="1200" dirty="0">
                <a:latin typeface="Open Sans" panose="020B0606030504020204" pitchFamily="34" charset="0"/>
                <a:ea typeface="Open Sans" panose="020B0606030504020204" pitchFamily="34" charset="0"/>
                <a:cs typeface="Open Sans" panose="020B0606030504020204" pitchFamily="34" charset="0"/>
              </a:rPr>
              <a:t>Pay the O&amp;M and repair and replacement expenses of the System;</a:t>
            </a:r>
          </a:p>
          <a:p>
            <a:pPr marL="746334" lvl="1" indent="-342900">
              <a:buClr>
                <a:srgbClr val="0137E4"/>
              </a:buClr>
              <a:buFont typeface="+mj-lt"/>
              <a:buAutoNum type="alphaLcPeriod"/>
            </a:pPr>
            <a:r>
              <a:rPr lang="en-US" sz="1200" dirty="0">
                <a:latin typeface="Open Sans" panose="020B0606030504020204" pitchFamily="34" charset="0"/>
                <a:ea typeface="Open Sans" panose="020B0606030504020204" pitchFamily="34" charset="0"/>
                <a:cs typeface="Open Sans" panose="020B0606030504020204" pitchFamily="34" charset="0"/>
              </a:rPr>
              <a:t>Fund all required reserves;</a:t>
            </a:r>
          </a:p>
          <a:p>
            <a:pPr marL="746334" lvl="1" indent="-342900">
              <a:buClr>
                <a:srgbClr val="0137E4"/>
              </a:buClr>
              <a:buFont typeface="+mj-lt"/>
              <a:buAutoNum type="alphaLcPeriod"/>
            </a:pPr>
            <a:r>
              <a:rPr lang="en-US" sz="1200" dirty="0">
                <a:latin typeface="Open Sans" panose="020B0606030504020204" pitchFamily="34" charset="0"/>
                <a:ea typeface="Open Sans" panose="020B0606030504020204" pitchFamily="34" charset="0"/>
                <a:cs typeface="Open Sans" panose="020B0606030504020204" pitchFamily="34" charset="0"/>
              </a:rPr>
              <a:t>Pay the principal or redemption price of and interest on all revenue Bonds (which includes the Additional Bonds) as the same becomes due and payable for which Project Revenues are pledged; and </a:t>
            </a:r>
          </a:p>
          <a:p>
            <a:pPr marL="746334" lvl="1" indent="-342900">
              <a:buClr>
                <a:srgbClr val="0137E4"/>
              </a:buClr>
              <a:buFont typeface="+mj-lt"/>
              <a:buAutoNum type="alphaLcPeriod"/>
            </a:pPr>
            <a:r>
              <a:rPr lang="en-US" sz="1200" dirty="0">
                <a:latin typeface="Open Sans" panose="020B0606030504020204" pitchFamily="34" charset="0"/>
                <a:ea typeface="Open Sans" panose="020B0606030504020204" pitchFamily="34" charset="0"/>
                <a:cs typeface="Open Sans" panose="020B0606030504020204" pitchFamily="34" charset="0"/>
              </a:rPr>
              <a:t>Pay any state taxes assumed by the City to be paid on the revenue Bonds</a:t>
            </a:r>
          </a:p>
          <a:p>
            <a:pPr marL="746334" lvl="1" indent="-342900">
              <a:buFont typeface="+mj-lt"/>
              <a:buAutoNum type="alphaLcPeriod"/>
            </a:pPr>
            <a:endParaRPr lang="en-US" sz="1200"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6781940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C183D7F6-B498-43B3-948B-1728B52AA6E4}">
                <adec:decorative xmlns:adec="http://schemas.microsoft.com/office/drawing/2017/decorative" val="1"/>
              </a:ext>
            </a:extLst>
          </p:cNvPr>
          <p:cNvSpPr>
            <a:spLocks noGrp="1"/>
          </p:cNvSpPr>
          <p:nvPr>
            <p:ph type="body" sz="quarter" idx="14"/>
          </p:nvPr>
        </p:nvSpPr>
        <p:spPr/>
        <p:txBody>
          <a:bodyPr/>
          <a:lstStyle/>
          <a:p>
            <a:r>
              <a:rPr lang="en-US" dirty="0"/>
              <a:t> </a:t>
            </a:r>
          </a:p>
        </p:txBody>
      </p:sp>
      <p:sp>
        <p:nvSpPr>
          <p:cNvPr id="12" name="TextBox 11"/>
          <p:cNvSpPr txBox="1"/>
          <p:nvPr/>
        </p:nvSpPr>
        <p:spPr>
          <a:xfrm>
            <a:off x="936792" y="2791256"/>
            <a:ext cx="5492609" cy="282385"/>
          </a:xfrm>
          <a:prstGeom prst="rect">
            <a:avLst/>
          </a:prstGeom>
          <a:noFill/>
        </p:spPr>
        <p:txBody>
          <a:bodyPr wrap="square" rtlCol="0">
            <a:spAutoFit/>
          </a:bodyPr>
          <a:lstStyle/>
          <a:p>
            <a:r>
              <a:rPr lang="en-US" sz="1235" b="1" dirty="0">
                <a:solidFill>
                  <a:srgbClr val="0137E4"/>
                </a:solidFill>
                <a:latin typeface="Open Sans" panose="020B0604020202020204" charset="0"/>
                <a:ea typeface="Open Sans" panose="020B0604020202020204" charset="0"/>
                <a:cs typeface="Open Sans" panose="020B0604020202020204" charset="0"/>
              </a:rPr>
              <a:t>PWD OUTSTANDING ANNUAL DEBT SERVICE </a:t>
            </a:r>
            <a:r>
              <a:rPr lang="en-US" sz="1200" b="1" dirty="0">
                <a:solidFill>
                  <a:srgbClr val="0137E4"/>
                </a:solidFill>
                <a:latin typeface="Open Sans" panose="020B0604020202020204" charset="0"/>
                <a:ea typeface="Open Sans" panose="020B0604020202020204" charset="0"/>
                <a:cs typeface="Open Sans" panose="020B0604020202020204" charset="0"/>
              </a:rPr>
              <a:t>(FYE 6/30)</a:t>
            </a:r>
            <a:endParaRPr lang="en-US" sz="1235" b="1" dirty="0">
              <a:solidFill>
                <a:srgbClr val="0137E4"/>
              </a:solidFill>
              <a:latin typeface="Open Sans" panose="020B0604020202020204" charset="0"/>
              <a:ea typeface="Open Sans" panose="020B0604020202020204" charset="0"/>
              <a:cs typeface="Open Sans" panose="020B0604020202020204" charset="0"/>
            </a:endParaRPr>
          </a:p>
        </p:txBody>
      </p:sp>
      <p:sp>
        <p:nvSpPr>
          <p:cNvPr id="11" name="TextBox 10"/>
          <p:cNvSpPr txBox="1"/>
          <p:nvPr/>
        </p:nvSpPr>
        <p:spPr>
          <a:xfrm>
            <a:off x="1141205" y="973575"/>
            <a:ext cx="10754427" cy="1705595"/>
          </a:xfrm>
          <a:prstGeom prst="rect">
            <a:avLst/>
          </a:prstGeom>
          <a:noFill/>
        </p:spPr>
        <p:txBody>
          <a:bodyPr wrap="square" rtlCol="0">
            <a:spAutoFit/>
          </a:bodyPr>
          <a:lstStyle/>
          <a:p>
            <a:pPr marL="161373" indent="-161373" defTabSz="806867" fontAlgn="base">
              <a:spcAft>
                <a:spcPts val="529"/>
              </a:spcAft>
              <a:buClr>
                <a:srgbClr val="0137E4"/>
              </a:buClr>
              <a:buSzPct val="100000"/>
              <a:buFont typeface="Arial" panose="020B0604020202020204" pitchFamily="34" charset="0"/>
              <a:buChar char="•"/>
              <a:defRPr/>
            </a:pPr>
            <a:r>
              <a:rPr lang="en-US" sz="1200" dirty="0">
                <a:solidFill>
                  <a:schemeClr val="tx1"/>
                </a:solidFill>
                <a:latin typeface="Open Sans" panose="020B0606030504020204" pitchFamily="34" charset="0"/>
                <a:ea typeface="Open Sans" panose="020B0606030504020204" pitchFamily="34" charset="0"/>
                <a:cs typeface="Open Sans" panose="020B0606030504020204" pitchFamily="34" charset="0"/>
              </a:rPr>
              <a:t>$3.5 billion of par outstanding (as of June 30, 2025) </a:t>
            </a:r>
            <a:r>
              <a:rPr lang="en-US" sz="1200" dirty="0">
                <a:latin typeface="Open Sans" panose="020B0606030504020204" pitchFamily="34" charset="0"/>
                <a:ea typeface="Open Sans" panose="020B0606030504020204" pitchFamily="34" charset="0"/>
                <a:cs typeface="Open Sans" panose="020B0606030504020204" pitchFamily="34" charset="0"/>
              </a:rPr>
              <a:t>with a final maturity in November 2054 (FY 2055)</a:t>
            </a:r>
          </a:p>
          <a:p>
            <a:pPr marL="161373" lvl="1" indent="-161373" defTabSz="806867" fontAlgn="base">
              <a:spcAft>
                <a:spcPts val="529"/>
              </a:spcAft>
              <a:buClr>
                <a:srgbClr val="0137E4"/>
              </a:buClr>
              <a:buSzPct val="100000"/>
              <a:buFont typeface="Arial" panose="020B0604020202020204" pitchFamily="34" charset="0"/>
              <a:buChar char="•"/>
              <a:defRPr/>
            </a:pPr>
            <a:r>
              <a:rPr lang="en-US" sz="1200" dirty="0">
                <a:latin typeface="Open Sans" panose="020B0606030504020204" pitchFamily="34" charset="0"/>
                <a:ea typeface="Open Sans" panose="020B0606030504020204" pitchFamily="34" charset="0"/>
                <a:cs typeface="Open Sans" panose="020B0606030504020204" pitchFamily="34" charset="0"/>
              </a:rPr>
              <a:t>100% of PWD’s outstanding debt is in fixed rate mode</a:t>
            </a:r>
          </a:p>
          <a:p>
            <a:pPr marL="161373" lvl="1" indent="-161373" defTabSz="806867" fontAlgn="base">
              <a:spcAft>
                <a:spcPts val="529"/>
              </a:spcAft>
              <a:buClr>
                <a:srgbClr val="0137E4"/>
              </a:buClr>
              <a:buSzPct val="100000"/>
              <a:buFont typeface="Arial" panose="020B0604020202020204" pitchFamily="34" charset="0"/>
              <a:buChar char="•"/>
              <a:defRPr/>
            </a:pPr>
            <a:r>
              <a:rPr lang="en-US" sz="1200" dirty="0">
                <a:latin typeface="Open Sans" panose="020B0606030504020204" pitchFamily="34" charset="0"/>
                <a:ea typeface="Open Sans" panose="020B0606030504020204" pitchFamily="34" charset="0"/>
                <a:cs typeface="Open Sans" panose="020B0606030504020204" pitchFamily="34" charset="0"/>
              </a:rPr>
              <a:t>No outstanding subordinate debt, variable-rate debt or swap exposure</a:t>
            </a:r>
            <a:endParaRPr lang="en-US" sz="1200" dirty="0">
              <a:latin typeface="Open Sans" panose="020B0604020202020204" charset="0"/>
              <a:ea typeface="Open Sans" panose="020B0604020202020204" charset="0"/>
              <a:cs typeface="Open Sans" panose="020B0604020202020204" charset="0"/>
            </a:endParaRPr>
          </a:p>
          <a:p>
            <a:pPr marL="161373" lvl="1" indent="-161373" defTabSz="806867" fontAlgn="base">
              <a:spcAft>
                <a:spcPts val="529"/>
              </a:spcAft>
              <a:buClr>
                <a:srgbClr val="0137E4"/>
              </a:buClr>
              <a:buSzPct val="100000"/>
              <a:buFont typeface="Arial" panose="020B0604020202020204" pitchFamily="34" charset="0"/>
              <a:buChar char="•"/>
              <a:defRPr/>
            </a:pPr>
            <a:r>
              <a:rPr lang="en-US" sz="1200" dirty="0">
                <a:latin typeface="Open Sans" panose="020B0604020202020204" charset="0"/>
                <a:ea typeface="Open Sans" panose="020B0604020202020204" charset="0"/>
                <a:cs typeface="Open Sans" panose="020B0604020202020204" charset="0"/>
              </a:rPr>
              <a:t>PWD continues to work closely with the Commonwealth of Pennsylvania in securing low-cost fixed rate loans under the Pennvest Loan Program (secured on a parity basis with other outstanding bonds)  </a:t>
            </a:r>
          </a:p>
          <a:p>
            <a:pPr marL="161373" lvl="1" indent="-161373" defTabSz="806867" fontAlgn="base">
              <a:spcAft>
                <a:spcPts val="529"/>
              </a:spcAft>
              <a:buClr>
                <a:srgbClr val="0137E4"/>
              </a:buClr>
              <a:buSzPct val="100000"/>
              <a:buFont typeface="Arial" panose="020B0604020202020204" pitchFamily="34" charset="0"/>
              <a:buChar char="•"/>
              <a:defRPr/>
            </a:pPr>
            <a:r>
              <a:rPr lang="en-US" sz="1200" dirty="0">
                <a:latin typeface="Open Sans" panose="020B0604020202020204" charset="0"/>
                <a:ea typeface="Open Sans" panose="020B0604020202020204" charset="0"/>
                <a:cs typeface="Open Sans" panose="020B0604020202020204" charset="0"/>
              </a:rPr>
              <a:t>PWD has borrowed from the WIFIA program in the past and is able to use WIFIA funds when appropriate in the market rate environment </a:t>
            </a:r>
          </a:p>
          <a:p>
            <a:pPr marL="161373" lvl="1" indent="-161373" defTabSz="806867" fontAlgn="base">
              <a:spcAft>
                <a:spcPts val="529"/>
              </a:spcAft>
              <a:buClr>
                <a:srgbClr val="0137E4"/>
              </a:buClr>
              <a:buSzPct val="100000"/>
              <a:buFont typeface="Arial" panose="020B0604020202020204" pitchFamily="34" charset="0"/>
              <a:buChar char="•"/>
              <a:defRPr/>
            </a:pPr>
            <a:r>
              <a:rPr lang="en-US" sz="1200" dirty="0">
                <a:latin typeface="Open Sans" panose="020B0604020202020204" charset="0"/>
                <a:ea typeface="Open Sans" panose="020B0604020202020204" charset="0"/>
                <a:cs typeface="Open Sans" panose="020B0604020202020204" charset="0"/>
              </a:rPr>
              <a:t>Current ratings: A1/A+/A+ (M/S/F)</a:t>
            </a:r>
          </a:p>
        </p:txBody>
      </p:sp>
      <p:sp>
        <p:nvSpPr>
          <p:cNvPr id="9" name="Text Placeholder 1">
            <a:extLst>
              <a:ext uri="{C183D7F6-B498-43B3-948B-1728B52AA6E4}">
                <adec:decorative xmlns:adec="http://schemas.microsoft.com/office/drawing/2017/decorative" val="1"/>
              </a:ext>
            </a:extLst>
          </p:cNvPr>
          <p:cNvSpPr>
            <a:spLocks noGrp="1"/>
          </p:cNvSpPr>
          <p:nvPr>
            <p:ph type="body" sz="quarter" idx="14"/>
          </p:nvPr>
        </p:nvSpPr>
        <p:spPr>
          <a:xfrm>
            <a:off x="554184" y="636783"/>
            <a:ext cx="8964704" cy="298724"/>
          </a:xfrm>
        </p:spPr>
        <p:txBody>
          <a:bodyPr/>
          <a:lstStyle/>
          <a:p>
            <a:r>
              <a:rPr lang="en-US" dirty="0"/>
              <a:t> </a:t>
            </a:r>
          </a:p>
        </p:txBody>
      </p:sp>
      <p:sp>
        <p:nvSpPr>
          <p:cNvPr id="10" name="Text Placeholder 1">
            <a:extLst>
              <a:ext uri="{C183D7F6-B498-43B3-948B-1728B52AA6E4}">
                <adec:decorative xmlns:adec="http://schemas.microsoft.com/office/drawing/2017/decorative" val="1"/>
              </a:ext>
            </a:extLst>
          </p:cNvPr>
          <p:cNvSpPr>
            <a:spLocks noGrp="1"/>
          </p:cNvSpPr>
          <p:nvPr>
            <p:ph type="body" sz="quarter" idx="14"/>
          </p:nvPr>
        </p:nvSpPr>
        <p:spPr>
          <a:xfrm>
            <a:off x="554184" y="636783"/>
            <a:ext cx="8964704" cy="298724"/>
          </a:xfrm>
        </p:spPr>
        <p:txBody>
          <a:bodyPr/>
          <a:lstStyle/>
          <a:p>
            <a:r>
              <a:rPr lang="en-US" dirty="0"/>
              <a:t> </a:t>
            </a:r>
          </a:p>
        </p:txBody>
      </p:sp>
      <p:sp>
        <p:nvSpPr>
          <p:cNvPr id="15" name="Google Shape;96;p25">
            <a:extLst>
              <a:ext uri="{FF2B5EF4-FFF2-40B4-BE49-F238E27FC236}">
                <a16:creationId xmlns:a16="http://schemas.microsoft.com/office/drawing/2014/main" id="{81D219F7-BA77-204D-9240-B10514F29A11}"/>
              </a:ext>
            </a:extLst>
          </p:cNvPr>
          <p:cNvSpPr txBox="1">
            <a:spLocks noGrp="1"/>
          </p:cNvSpPr>
          <p:nvPr>
            <p:ph type="title" idx="4294967295"/>
          </p:nvPr>
        </p:nvSpPr>
        <p:spPr>
          <a:xfrm>
            <a:off x="741993" y="492627"/>
            <a:ext cx="10754427" cy="44288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ts val="314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137E4"/>
                </a:solidFill>
                <a:effectLst/>
                <a:uLnTx/>
                <a:uFillTx/>
                <a:latin typeface="Work Sans Regular" panose="020B0604020202020204" charset="0"/>
                <a:ea typeface="Work Sans Regular" panose="020B0604020202020204" charset="0"/>
                <a:cs typeface="Work Sans Regular" panose="020B0604020202020204" charset="0"/>
                <a:sym typeface="Arial"/>
              </a:rPr>
              <a:t>Current Debt Portfolio Provides Capacity to Fund CIP</a:t>
            </a:r>
            <a:endParaRPr kumimoji="0" lang="en-US" sz="3000" b="1" i="0" u="none" strike="noStrike" kern="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Arial"/>
              <a:sym typeface="Arial"/>
            </a:endParaRPr>
          </a:p>
        </p:txBody>
      </p:sp>
      <p:sp>
        <p:nvSpPr>
          <p:cNvPr id="13" name="Rectangle 12">
            <a:extLst>
              <a:ext uri="{FF2B5EF4-FFF2-40B4-BE49-F238E27FC236}">
                <a16:creationId xmlns:a16="http://schemas.microsoft.com/office/drawing/2014/main" id="{24A7DDBF-076F-F30D-31F5-0DD96E2376D4}"/>
              </a:ext>
              <a:ext uri="{C183D7F6-B498-43B3-948B-1728B52AA6E4}">
                <adec:decorative xmlns:adec="http://schemas.microsoft.com/office/drawing/2017/decorative" val="1"/>
              </a:ext>
            </a:extLst>
          </p:cNvPr>
          <p:cNvSpPr/>
          <p:nvPr/>
        </p:nvSpPr>
        <p:spPr>
          <a:xfrm>
            <a:off x="0" y="0"/>
            <a:ext cx="587022" cy="6858000"/>
          </a:xfrm>
          <a:prstGeom prst="rect">
            <a:avLst/>
          </a:prstGeom>
          <a:solidFill>
            <a:srgbClr val="0137E4"/>
          </a:solidFill>
          <a:ln>
            <a:solidFill>
              <a:srgbClr val="013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Google Shape;98;p25">
            <a:extLst>
              <a:ext uri="{FF2B5EF4-FFF2-40B4-BE49-F238E27FC236}">
                <a16:creationId xmlns:a16="http://schemas.microsoft.com/office/drawing/2014/main" id="{C1E0B4EB-AB1B-6924-72EF-C46D15570758}"/>
              </a:ext>
            </a:extLst>
          </p:cNvPr>
          <p:cNvSpPr txBox="1"/>
          <p:nvPr/>
        </p:nvSpPr>
        <p:spPr>
          <a:xfrm rot="16200000">
            <a:off x="-627867" y="1308601"/>
            <a:ext cx="1827289" cy="26161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500" b="1" cap="all" dirty="0">
                <a:solidFill>
                  <a:schemeClr val="lt1"/>
                </a:solidFill>
                <a:latin typeface="Work Sans"/>
                <a:ea typeface="Work Sans"/>
                <a:cs typeface="Work Sans"/>
                <a:sym typeface="Work Sans"/>
              </a:rPr>
              <a:t>FINANCIALS</a:t>
            </a:r>
            <a:endParaRPr sz="1500" b="1" cap="all" dirty="0">
              <a:solidFill>
                <a:schemeClr val="lt1"/>
              </a:solidFill>
              <a:latin typeface="Work Sans"/>
              <a:ea typeface="Work Sans"/>
              <a:cs typeface="Work Sans"/>
              <a:sym typeface="Work Sans"/>
            </a:endParaRPr>
          </a:p>
        </p:txBody>
      </p:sp>
      <p:sp>
        <p:nvSpPr>
          <p:cNvPr id="6" name="Slide Number Placeholder 5">
            <a:extLst>
              <a:ext uri="{FF2B5EF4-FFF2-40B4-BE49-F238E27FC236}">
                <a16:creationId xmlns:a16="http://schemas.microsoft.com/office/drawing/2014/main" id="{C6F561CD-2C8A-98D4-B751-07AA278B140B}"/>
              </a:ext>
            </a:extLst>
          </p:cNvPr>
          <p:cNvSpPr>
            <a:spLocks noGrp="1"/>
          </p:cNvSpPr>
          <p:nvPr>
            <p:ph type="sldNum" sz="quarter" idx="4"/>
          </p:nvPr>
        </p:nvSpPr>
        <p:spPr/>
        <p:txBody>
          <a:bodyPr/>
          <a:lstStyle/>
          <a:p>
            <a:fld id="{0A5DA27C-105B-484D-A0C1-83F2B4799E00}" type="slidenum">
              <a:rPr lang="en-US" smtClean="0"/>
              <a:pPr/>
              <a:t>14</a:t>
            </a:fld>
            <a:endParaRPr lang="en-US" dirty="0"/>
          </a:p>
        </p:txBody>
      </p:sp>
      <p:graphicFrame>
        <p:nvGraphicFramePr>
          <p:cNvPr id="4" name="Chart 3" descr="A bar graph depicting PWD's outstanding annual debt service projected from fiscal years 2026 to 2055. The graph shows a downward trend, with an outstanding amount of approximately $260 million in 2026 and approximately $45 million in 2055.">
            <a:extLst>
              <a:ext uri="{FF2B5EF4-FFF2-40B4-BE49-F238E27FC236}">
                <a16:creationId xmlns:a16="http://schemas.microsoft.com/office/drawing/2014/main" id="{B1BFFF95-F9BE-49F6-BC8B-C06CA3CEDCDD}"/>
              </a:ext>
            </a:extLst>
          </p:cNvPr>
          <p:cNvGraphicFramePr>
            <a:graphicFrameLocks/>
          </p:cNvGraphicFramePr>
          <p:nvPr>
            <p:extLst>
              <p:ext uri="{D42A27DB-BD31-4B8C-83A1-F6EECF244321}">
                <p14:modId xmlns:p14="http://schemas.microsoft.com/office/powerpoint/2010/main" val="1274660582"/>
              </p:ext>
            </p:extLst>
          </p:nvPr>
        </p:nvGraphicFramePr>
        <p:xfrm>
          <a:off x="936793" y="3105052"/>
          <a:ext cx="10220833" cy="3568177"/>
        </p:xfrm>
        <a:graphic>
          <a:graphicData uri="http://schemas.openxmlformats.org/drawingml/2006/chart">
            <c:chart xmlns:c="http://schemas.openxmlformats.org/drawingml/2006/chart" xmlns:r="http://schemas.openxmlformats.org/officeDocument/2006/relationships" r:id="rId4"/>
          </a:graphicData>
        </a:graphic>
      </p:graphicFrame>
    </p:spTree>
    <p:custDataLst>
      <p:tags r:id="rId1"/>
    </p:custDataLst>
    <p:extLst>
      <p:ext uri="{BB962C8B-B14F-4D97-AF65-F5344CB8AC3E}">
        <p14:creationId xmlns:p14="http://schemas.microsoft.com/office/powerpoint/2010/main" val="15107909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8" name="Google Shape;389;p40">
            <a:extLst>
              <a:ext uri="{FF2B5EF4-FFF2-40B4-BE49-F238E27FC236}">
                <a16:creationId xmlns:a16="http://schemas.microsoft.com/office/drawing/2014/main" id="{56BC9CDD-6A31-D04F-9EA4-D168F27F5074}"/>
              </a:ext>
            </a:extLst>
          </p:cNvPr>
          <p:cNvSpPr txBox="1"/>
          <p:nvPr/>
        </p:nvSpPr>
        <p:spPr>
          <a:xfrm>
            <a:off x="1155015" y="3034862"/>
            <a:ext cx="5617573" cy="58477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000" b="1" dirty="0">
                <a:solidFill>
                  <a:srgbClr val="0137E4"/>
                </a:solidFill>
                <a:latin typeface="Work Sans Regular"/>
                <a:ea typeface="Work Sans Regular"/>
                <a:cs typeface="Work Sans Regular"/>
                <a:sym typeface="Work Sans Regular"/>
              </a:rPr>
              <a:t>Upcoming Transaction</a:t>
            </a:r>
          </a:p>
          <a:p>
            <a:pPr marL="0" marR="0" lvl="0" indent="0" algn="l" rtl="0">
              <a:spcBef>
                <a:spcPts val="0"/>
              </a:spcBef>
              <a:spcAft>
                <a:spcPts val="0"/>
              </a:spcAft>
              <a:buNone/>
            </a:pPr>
            <a:endParaRPr lang="en-US" sz="3000" b="1" dirty="0">
              <a:solidFill>
                <a:srgbClr val="0137E4"/>
              </a:solidFill>
              <a:latin typeface="Work Sans Regular"/>
              <a:ea typeface="Work Sans Regular"/>
              <a:cs typeface="Work Sans Regular"/>
              <a:sym typeface="Work Sans Regular"/>
            </a:endParaRPr>
          </a:p>
          <a:p>
            <a:pPr marL="0" marR="0" lvl="0" indent="0" algn="l" rtl="0">
              <a:spcBef>
                <a:spcPts val="0"/>
              </a:spcBef>
              <a:spcAft>
                <a:spcPts val="0"/>
              </a:spcAft>
              <a:buNone/>
            </a:pPr>
            <a:endParaRPr lang="en-US" sz="3000" b="1" dirty="0">
              <a:solidFill>
                <a:srgbClr val="0137E4"/>
              </a:solidFill>
              <a:latin typeface="Work Sans Regular"/>
              <a:ea typeface="Work Sans Regular"/>
              <a:cs typeface="Work Sans Regular"/>
              <a:sym typeface="Work Sans Regular"/>
            </a:endParaRPr>
          </a:p>
        </p:txBody>
      </p:sp>
      <p:sp>
        <p:nvSpPr>
          <p:cNvPr id="14" name="Rectangle 13">
            <a:extLst>
              <a:ext uri="{FF2B5EF4-FFF2-40B4-BE49-F238E27FC236}">
                <a16:creationId xmlns:a16="http://schemas.microsoft.com/office/drawing/2014/main" id="{80D3B37D-5C79-4F1F-EB98-BC12F38839D7}"/>
              </a:ext>
              <a:ext uri="{C183D7F6-B498-43B3-948B-1728B52AA6E4}">
                <adec:decorative xmlns:adec="http://schemas.microsoft.com/office/drawing/2017/decorative" val="1"/>
              </a:ext>
            </a:extLst>
          </p:cNvPr>
          <p:cNvSpPr/>
          <p:nvPr/>
        </p:nvSpPr>
        <p:spPr>
          <a:xfrm>
            <a:off x="0" y="0"/>
            <a:ext cx="587022" cy="6858000"/>
          </a:xfrm>
          <a:prstGeom prst="rect">
            <a:avLst/>
          </a:prstGeom>
          <a:solidFill>
            <a:srgbClr val="0137E4"/>
          </a:solidFill>
          <a:ln>
            <a:solidFill>
              <a:srgbClr val="013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Google Shape;98;p25">
            <a:extLst>
              <a:ext uri="{FF2B5EF4-FFF2-40B4-BE49-F238E27FC236}">
                <a16:creationId xmlns:a16="http://schemas.microsoft.com/office/drawing/2014/main" id="{CAE8D8DE-CA75-4A21-2AAE-A20DF69E51F2}"/>
              </a:ext>
            </a:extLst>
          </p:cNvPr>
          <p:cNvSpPr txBox="1">
            <a:spLocks noGrp="1"/>
          </p:cNvSpPr>
          <p:nvPr>
            <p:ph type="title" idx="4294967295"/>
          </p:nvPr>
        </p:nvSpPr>
        <p:spPr>
          <a:xfrm rot="16200000">
            <a:off x="-2240724" y="2921456"/>
            <a:ext cx="5053003" cy="261611"/>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all" spc="0" normalizeH="0" baseline="0" noProof="0" dirty="0">
                <a:ln>
                  <a:noFill/>
                </a:ln>
                <a:solidFill>
                  <a:schemeClr val="lt1"/>
                </a:solidFill>
                <a:effectLst/>
                <a:uLnTx/>
                <a:uFillTx/>
                <a:latin typeface="Work Sans"/>
                <a:ea typeface="Work Sans"/>
                <a:cs typeface="Work Sans"/>
                <a:sym typeface="Work Sans"/>
              </a:rPr>
              <a:t>2026 Financing Opportunities With the City </a:t>
            </a:r>
          </a:p>
        </p:txBody>
      </p:sp>
      <p:graphicFrame>
        <p:nvGraphicFramePr>
          <p:cNvPr id="3" name="Content Placeholder 1">
            <a:extLst>
              <a:ext uri="{FF2B5EF4-FFF2-40B4-BE49-F238E27FC236}">
                <a16:creationId xmlns:a16="http://schemas.microsoft.com/office/drawing/2014/main" id="{6EFF5E72-4A6C-5DD1-235E-E4BEE61068E0}"/>
              </a:ext>
            </a:extLst>
          </p:cNvPr>
          <p:cNvGraphicFramePr>
            <a:graphicFrameLocks/>
          </p:cNvGraphicFramePr>
          <p:nvPr>
            <p:custDataLst>
              <p:tags r:id="rId2"/>
            </p:custDataLst>
            <p:extLst>
              <p:ext uri="{D42A27DB-BD31-4B8C-83A1-F6EECF244321}">
                <p14:modId xmlns:p14="http://schemas.microsoft.com/office/powerpoint/2010/main" val="292977003"/>
              </p:ext>
            </p:extLst>
          </p:nvPr>
        </p:nvGraphicFramePr>
        <p:xfrm>
          <a:off x="1237813" y="3817252"/>
          <a:ext cx="9353150" cy="1761511"/>
        </p:xfrm>
        <a:graphic>
          <a:graphicData uri="http://schemas.openxmlformats.org/drawingml/2006/table">
            <a:tbl>
              <a:tblPr firstRow="1" bandRow="1">
                <a:tableStyleId>{2D5ABB26-0587-4C30-8999-92F81FD0307C}</a:tableStyleId>
              </a:tblPr>
              <a:tblGrid>
                <a:gridCol w="3696787">
                  <a:extLst>
                    <a:ext uri="{9D8B030D-6E8A-4147-A177-3AD203B41FA5}">
                      <a16:colId xmlns:a16="http://schemas.microsoft.com/office/drawing/2014/main" val="20000"/>
                    </a:ext>
                  </a:extLst>
                </a:gridCol>
                <a:gridCol w="5656363">
                  <a:extLst>
                    <a:ext uri="{9D8B030D-6E8A-4147-A177-3AD203B41FA5}">
                      <a16:colId xmlns:a16="http://schemas.microsoft.com/office/drawing/2014/main" val="20001"/>
                    </a:ext>
                  </a:extLst>
                </a:gridCol>
              </a:tblGrid>
              <a:tr h="827491">
                <a:tc>
                  <a:txBody>
                    <a:bodyPr/>
                    <a:lstStyle/>
                    <a:p>
                      <a:pPr algn="l"/>
                      <a:r>
                        <a:rPr lang="en-US" sz="200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Projected Date</a:t>
                      </a:r>
                    </a:p>
                  </a:txBody>
                  <a:tcPr marL="0" marR="80682" marT="40341" marB="40341" anchor="b">
                    <a:lnB w="12700" cap="flat" cmpd="sng" algn="ctr">
                      <a:solidFill>
                        <a:schemeClr val="bg1">
                          <a:lumMod val="75000"/>
                        </a:schemeClr>
                      </a:solidFill>
                      <a:prstDash val="solid"/>
                      <a:round/>
                      <a:headEnd type="none" w="med" len="med"/>
                      <a:tailEnd type="none" w="med" len="med"/>
                    </a:lnB>
                  </a:tcPr>
                </a:tc>
                <a:tc>
                  <a:txBody>
                    <a:bodyPr/>
                    <a:lstStyle/>
                    <a:p>
                      <a:pPr algn="l"/>
                      <a:r>
                        <a:rPr lang="en-US" sz="200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Projected Transaction</a:t>
                      </a:r>
                    </a:p>
                  </a:txBody>
                  <a:tcPr marL="80682" marR="80682" marT="40341" marB="40341" anchor="b">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0"/>
                  </a:ext>
                </a:extLst>
              </a:tr>
              <a:tr h="934020">
                <a:tc>
                  <a:txBody>
                    <a:bodyPr/>
                    <a:lstStyle/>
                    <a:p>
                      <a:pPr algn="l"/>
                      <a:r>
                        <a:rPr lang="en-US" sz="1800" b="1" i="0" dirty="0">
                          <a:solidFill>
                            <a:schemeClr val="tx1"/>
                          </a:solidFill>
                          <a:latin typeface="Open Sans" panose="020B0606030504020204" pitchFamily="34" charset="0"/>
                          <a:ea typeface="Open Sans" panose="020B0606030504020204" pitchFamily="34" charset="0"/>
                          <a:cs typeface="Open Sans" panose="020B0606030504020204" pitchFamily="34" charset="0"/>
                        </a:rPr>
                        <a:t>Fall 2026</a:t>
                      </a:r>
                    </a:p>
                  </a:txBody>
                  <a:tcPr marL="0" marR="80682" marT="40341" marB="40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tc>
                  <a:txBody>
                    <a:bodyPr/>
                    <a:lstStyle/>
                    <a:p>
                      <a:pPr marL="219075" marR="0" indent="-219075" algn="l" defTabSz="1018586" rtl="0" eaLnBrk="1" latinLnBrk="0" hangingPunct="1">
                        <a:lnSpc>
                          <a:spcPct val="100000"/>
                        </a:lnSpc>
                        <a:spcBef>
                          <a:spcPts val="1000"/>
                        </a:spcBef>
                        <a:spcAft>
                          <a:spcPts val="0"/>
                        </a:spcAft>
                        <a:buClr>
                          <a:schemeClr val="accent2"/>
                        </a:buClr>
                        <a:buSzPct val="100000"/>
                        <a:buFont typeface="Wingdings" panose="05000000000000000000" pitchFamily="2" charset="2"/>
                        <a:buChar char="n"/>
                      </a:pPr>
                      <a:r>
                        <a:rPr lang="en-US" sz="1800" b="0" i="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Water and Wastewater Revenue Bonds, </a:t>
                      </a:r>
                    </a:p>
                    <a:p>
                      <a:pPr marL="0" marR="0" indent="0" algn="l" defTabSz="1018586" rtl="0" eaLnBrk="1" latinLnBrk="0" hangingPunct="1">
                        <a:lnSpc>
                          <a:spcPct val="100000"/>
                        </a:lnSpc>
                        <a:spcBef>
                          <a:spcPts val="1000"/>
                        </a:spcBef>
                        <a:spcAft>
                          <a:spcPts val="0"/>
                        </a:spcAft>
                        <a:buClr>
                          <a:schemeClr val="accent2"/>
                        </a:buClr>
                        <a:buSzPct val="100000"/>
                        <a:buFont typeface="Wingdings" panose="05000000000000000000" pitchFamily="2" charset="2"/>
                        <a:buNone/>
                      </a:pPr>
                      <a:r>
                        <a:rPr lang="en-US" sz="1800" b="0" i="0" baseline="0" dirty="0">
                          <a:solidFill>
                            <a:schemeClr val="tx1"/>
                          </a:solidFill>
                          <a:latin typeface="Open Sans" panose="020B0606030504020204" pitchFamily="34" charset="0"/>
                          <a:ea typeface="Open Sans" panose="020B0606030504020204" pitchFamily="34" charset="0"/>
                          <a:cs typeface="Open Sans" panose="020B0606030504020204" pitchFamily="34" charset="0"/>
                        </a:rPr>
                        <a:t>estimated $400 million, New Money</a:t>
                      </a:r>
                    </a:p>
                  </a:txBody>
                  <a:tcPr marL="80682" marR="80682" marT="40341" marB="40341" anchor="ct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3981273167"/>
                  </a:ext>
                </a:extLst>
              </a:tr>
            </a:tbl>
          </a:graphicData>
        </a:graphic>
      </p:graphicFrame>
      <p:pic>
        <p:nvPicPr>
          <p:cNvPr id="2" name="Picture 2">
            <a:extLst>
              <a:ext uri="{FF2B5EF4-FFF2-40B4-BE49-F238E27FC236}">
                <a16:creationId xmlns:a16="http://schemas.microsoft.com/office/drawing/2014/main" id="{8CBF4B30-B53B-065B-C98A-0535137DB05F}"/>
              </a:ext>
              <a:ext uri="{C183D7F6-B498-43B3-948B-1728B52AA6E4}">
                <adec:decorative xmlns:adec="http://schemas.microsoft.com/office/drawing/2017/decorative" val="1"/>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597830" y="-7883"/>
            <a:ext cx="11597960" cy="3042745"/>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a:extLst>
              <a:ext uri="{FF2B5EF4-FFF2-40B4-BE49-F238E27FC236}">
                <a16:creationId xmlns:a16="http://schemas.microsoft.com/office/drawing/2014/main" id="{B59D637F-B67C-3514-C564-11BE965DF224}"/>
              </a:ext>
            </a:extLst>
          </p:cNvPr>
          <p:cNvSpPr>
            <a:spLocks noGrp="1"/>
          </p:cNvSpPr>
          <p:nvPr>
            <p:ph type="sldNum" sz="quarter" idx="4"/>
          </p:nvPr>
        </p:nvSpPr>
        <p:spPr/>
        <p:txBody>
          <a:bodyPr/>
          <a:lstStyle/>
          <a:p>
            <a:fld id="{0A5DA27C-105B-484D-A0C1-83F2B4799E00}" type="slidenum">
              <a:rPr lang="en-US" smtClean="0"/>
              <a:pPr/>
              <a:t>15</a:t>
            </a:fld>
            <a:endParaRPr lang="en-US" dirty="0"/>
          </a:p>
        </p:txBody>
      </p:sp>
      <p:sp>
        <p:nvSpPr>
          <p:cNvPr id="4" name="Google Shape;201;p30">
            <a:extLst>
              <a:ext uri="{FF2B5EF4-FFF2-40B4-BE49-F238E27FC236}">
                <a16:creationId xmlns:a16="http://schemas.microsoft.com/office/drawing/2014/main" id="{28E6A188-6325-3685-040F-1C73CD0F06EB}"/>
              </a:ext>
            </a:extLst>
          </p:cNvPr>
          <p:cNvSpPr txBox="1"/>
          <p:nvPr/>
        </p:nvSpPr>
        <p:spPr>
          <a:xfrm>
            <a:off x="1037001" y="6136846"/>
            <a:ext cx="10568097" cy="10063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161373" indent="-161373" algn="just" defTabSz="806867" fontAlgn="base">
              <a:lnSpc>
                <a:spcPct val="150000"/>
              </a:lnSpc>
              <a:spcAft>
                <a:spcPts val="529"/>
              </a:spcAft>
              <a:buClr>
                <a:srgbClr val="2D4B6F"/>
              </a:buClr>
              <a:buSzPct val="100000"/>
              <a:buFont typeface="Arial" panose="020B0604020202020204" pitchFamily="34" charset="0"/>
              <a:buChar char="•"/>
              <a:defRPr sz="1200">
                <a:latin typeface="Open Sans Light" panose="020B0306030504020204" pitchFamily="34" charset="0"/>
                <a:ea typeface="Open Sans Light" panose="020B0306030504020204" pitchFamily="34" charset="0"/>
                <a:cs typeface="Open Sans Light" panose="020B0306030504020204" pitchFamily="34" charset="0"/>
              </a:defRPr>
            </a:lvl1pPr>
          </a:lstStyle>
          <a:p>
            <a:pPr marL="0" lvl="0" indent="0" algn="l">
              <a:spcAft>
                <a:spcPts val="1059"/>
              </a:spcAft>
              <a:buNone/>
              <a:defRPr/>
            </a:pPr>
            <a:r>
              <a:rPr lang="en-US" dirty="0">
                <a:latin typeface="Open Sans" panose="020B0606030504020204" pitchFamily="34" charset="0"/>
                <a:ea typeface="Open Sans" panose="020B0606030504020204" pitchFamily="34" charset="0"/>
                <a:cs typeface="Open Sans" panose="020B0606030504020204" pitchFamily="34" charset="0"/>
              </a:rPr>
              <a:t>The City of Philadelphia makes financial information publicly available for interested investors. Please visit the City’s Investor Information website: </a:t>
            </a:r>
            <a:r>
              <a:rPr lang="en-US" dirty="0">
                <a:latin typeface="Open Sans" panose="020B0606030504020204" pitchFamily="34" charset="0"/>
                <a:ea typeface="Open Sans" panose="020B0606030504020204" pitchFamily="34" charset="0"/>
                <a:cs typeface="Open Sans" panose="020B0606030504020204" pitchFamily="34" charset="0"/>
                <a:hlinkClick r:id="rId6"/>
              </a:rPr>
              <a:t>https://www.phila.gov/programs/investor-information/</a:t>
            </a:r>
            <a:r>
              <a:rPr lang="en-US" dirty="0">
                <a:latin typeface="Open Sans" panose="020B0606030504020204" pitchFamily="34" charset="0"/>
                <a:ea typeface="Open Sans" panose="020B0606030504020204" pitchFamily="34" charset="0"/>
                <a:cs typeface="Open Sans" panose="020B0606030504020204" pitchFamily="34" charset="0"/>
              </a:rPr>
              <a:t> </a:t>
            </a:r>
            <a:endParaRPr kumimoji="0" lang="en-US" sz="12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spTree>
    <p:custDataLst>
      <p:tags r:id="rId1"/>
    </p:custDataLst>
    <p:extLst>
      <p:ext uri="{BB962C8B-B14F-4D97-AF65-F5344CB8AC3E}">
        <p14:creationId xmlns:p14="http://schemas.microsoft.com/office/powerpoint/2010/main" val="42572852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756928" y="1924862"/>
            <a:ext cx="10363200" cy="2336053"/>
          </a:xfrm>
        </p:spPr>
        <p:txBody>
          <a:bodyPr>
            <a:normAutofit/>
          </a:bodyPr>
          <a:lstStyle/>
          <a:p>
            <a:pPr algn="ctr">
              <a:lnSpc>
                <a:spcPct val="100000"/>
              </a:lnSpc>
              <a:spcBef>
                <a:spcPts val="0"/>
              </a:spcBef>
              <a:defRPr/>
            </a:pPr>
            <a:r>
              <a:rPr lang="en-US" sz="6000" b="1" dirty="0">
                <a:solidFill>
                  <a:schemeClr val="bg1"/>
                </a:solidFill>
                <a:ea typeface="Soleil" charset="0"/>
                <a:cs typeface="Soleil" charset="0"/>
              </a:rPr>
              <a:t>City of Philadelphia</a:t>
            </a:r>
            <a:br>
              <a:rPr lang="en-US" sz="6000" b="1" dirty="0">
                <a:solidFill>
                  <a:schemeClr val="bg1"/>
                </a:solidFill>
                <a:ea typeface="Soleil" charset="0"/>
                <a:cs typeface="Soleil" charset="0"/>
              </a:rPr>
            </a:br>
            <a:r>
              <a:rPr lang="en-US" sz="6000" b="1" dirty="0">
                <a:solidFill>
                  <a:schemeClr val="bg1"/>
                </a:solidFill>
                <a:ea typeface="Soleil" charset="0"/>
                <a:cs typeface="Soleil" charset="0"/>
              </a:rPr>
              <a:t>2026 Investors Conference</a:t>
            </a:r>
          </a:p>
        </p:txBody>
      </p:sp>
    </p:spTree>
    <p:extLst>
      <p:ext uri="{BB962C8B-B14F-4D97-AF65-F5344CB8AC3E}">
        <p14:creationId xmlns:p14="http://schemas.microsoft.com/office/powerpoint/2010/main" val="2728586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Google Shape;98;p25">
            <a:extLst>
              <a:ext uri="{FF2B5EF4-FFF2-40B4-BE49-F238E27FC236}">
                <a16:creationId xmlns:a16="http://schemas.microsoft.com/office/drawing/2014/main" id="{1C704F97-F13A-DD1B-58BA-B2FCA7F9E0D3}"/>
              </a:ext>
            </a:extLst>
          </p:cNvPr>
          <p:cNvSpPr txBox="1"/>
          <p:nvPr/>
        </p:nvSpPr>
        <p:spPr>
          <a:xfrm rot="16200000">
            <a:off x="-636370" y="1301001"/>
            <a:ext cx="1827289" cy="261611"/>
          </a:xfrm>
          <a:prstGeom prst="rect">
            <a:avLst/>
          </a:prstGeom>
          <a:noFill/>
          <a:ln>
            <a:noFill/>
          </a:ln>
        </p:spPr>
        <p:txBody>
          <a:bodyPr spcFirstLastPara="1" vert="horz" wrap="square" lIns="91425" tIns="45700" rIns="91425" bIns="45700" anchor="t" anchorCtr="0">
            <a:noAutofit/>
          </a:bodyPr>
          <a:lstStyle/>
          <a:p>
            <a:pPr marL="0" marR="0" lvl="0" indent="0" algn="r" rtl="0">
              <a:spcBef>
                <a:spcPts val="0"/>
              </a:spcBef>
              <a:spcAft>
                <a:spcPts val="0"/>
              </a:spcAft>
              <a:buNone/>
            </a:pPr>
            <a:r>
              <a:rPr lang="en-US" sz="1500" b="1" cap="all" dirty="0">
                <a:solidFill>
                  <a:schemeClr val="lt1"/>
                </a:solidFill>
                <a:latin typeface="Work Sans"/>
                <a:ea typeface="Work Sans"/>
                <a:cs typeface="Work Sans"/>
                <a:sym typeface="Work Sans"/>
              </a:rPr>
              <a:t>Disclaimer</a:t>
            </a:r>
            <a:endParaRPr sz="1500" b="1" cap="all" dirty="0">
              <a:solidFill>
                <a:schemeClr val="lt1"/>
              </a:solidFill>
              <a:latin typeface="Work Sans"/>
              <a:ea typeface="Work Sans"/>
              <a:cs typeface="Work Sans"/>
              <a:sym typeface="Work Sans"/>
            </a:endParaRPr>
          </a:p>
        </p:txBody>
      </p:sp>
      <p:sp>
        <p:nvSpPr>
          <p:cNvPr id="5" name="Title 4">
            <a:extLst>
              <a:ext uri="{FF2B5EF4-FFF2-40B4-BE49-F238E27FC236}">
                <a16:creationId xmlns:a16="http://schemas.microsoft.com/office/drawing/2014/main" id="{0B49C9B0-8AD9-2E28-98C3-8CE1B32FB872}"/>
              </a:ext>
            </a:extLst>
          </p:cNvPr>
          <p:cNvSpPr txBox="1">
            <a:spLocks noGrp="1"/>
          </p:cNvSpPr>
          <p:nvPr>
            <p:ph type="title" idx="4294967295"/>
          </p:nvPr>
        </p:nvSpPr>
        <p:spPr>
          <a:xfrm>
            <a:off x="766183" y="445946"/>
            <a:ext cx="10437962" cy="52322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a:ln>
                  <a:noFill/>
                </a:ln>
                <a:solidFill>
                  <a:srgbClr val="000000"/>
                </a:solidFill>
                <a:effectLst/>
                <a:uLnTx/>
                <a:uFillTx/>
                <a:latin typeface="Arial"/>
                <a:ea typeface="Arial"/>
                <a:cs typeface="Arial"/>
                <a:sym typeface="Arial"/>
              </a:rPr>
              <a:t>Disclaimer</a:t>
            </a:r>
          </a:p>
        </p:txBody>
      </p:sp>
      <p:sp>
        <p:nvSpPr>
          <p:cNvPr id="10" name="TextBox 9">
            <a:extLst>
              <a:ext uri="{FF2B5EF4-FFF2-40B4-BE49-F238E27FC236}">
                <a16:creationId xmlns:a16="http://schemas.microsoft.com/office/drawing/2014/main" id="{CB42715C-0C18-B424-5CAD-BC377D242993}"/>
              </a:ext>
            </a:extLst>
          </p:cNvPr>
          <p:cNvSpPr txBox="1"/>
          <p:nvPr/>
        </p:nvSpPr>
        <p:spPr>
          <a:xfrm>
            <a:off x="690418" y="1098533"/>
            <a:ext cx="11079192" cy="5478423"/>
          </a:xfrm>
          <a:prstGeom prst="rect">
            <a:avLst/>
          </a:prstGeom>
          <a:noFill/>
        </p:spPr>
        <p:txBody>
          <a:bodyPr wrap="square">
            <a:spAutoFit/>
          </a:bodyPr>
          <a:lstStyle/>
          <a:p>
            <a:pPr algn="just"/>
            <a:r>
              <a:rPr lang="en-US" sz="1000" dirty="0"/>
              <a:t>This Presentation is provided as of May 13, 2026, in connection with the Investor Conference of The City of Philadelphia (the “City”).  If you are viewing this Presentation after May 13, 2026, there may have been events that occurred subsequent to such date that could have a material effect on the information, financial or otherwise, that is presented herein.  Neither the City nor any related department has undertaken any obligation to update this Presentation beyond the aforementioned date thereof.  Financial data, including revenues, expenditures, demographic statistics, debt service and other information provided herein are not warranted as to completeness or accuracy and are subject to change without notice.</a:t>
            </a:r>
          </a:p>
          <a:p>
            <a:pPr algn="just"/>
            <a:r>
              <a:rPr lang="en-US" sz="1000" dirty="0"/>
              <a:t>This Presentation is provided for your information and convenience only.  If and to the extent the City issues bonds or incurs other debt obligations after the date of this Presentation, any investment decisions regarding such bonds or other securities should only be made after a careful review of the complete Preliminary Official Statement prepared in connection therewith.  </a:t>
            </a:r>
            <a:r>
              <a:rPr lang="en-US" sz="1000" b="1" i="1" dirty="0"/>
              <a:t>By viewing this Presentation, you agree not to duplicate, copy, download, screen capture, electronically store or record this Presentation, nor to produce, publish or distribute this Presentation in any form whatsoever.</a:t>
            </a:r>
            <a:endParaRPr lang="en-US" sz="1000" dirty="0"/>
          </a:p>
          <a:p>
            <a:pPr algn="just"/>
            <a:r>
              <a:rPr lang="en-US" sz="1000" dirty="0"/>
              <a:t>This Presentation is not intended to and should not be used as the basis for making any investment decisions in obligations issued by or for the City.</a:t>
            </a:r>
          </a:p>
          <a:p>
            <a:pPr algn="just"/>
            <a:r>
              <a:rPr lang="en-US" sz="1000" dirty="0"/>
              <a:t>This Presentation does not constitute a recommendation or an offer or solicitation for the purchase or sale of any security or other financial instrument, including any planned issuance of bonds by, or on behalf of, the City, or to adopt any investment strategy as it relates to any planned issuance of bonds by the City or any related issuer or any outstanding debt thereof.  Any offer or solicitation with respect to future bonds will be made solely by means of the Preliminary Official Statement, which shall describe the actual terms of such bonds.</a:t>
            </a:r>
          </a:p>
          <a:p>
            <a:pPr algn="just"/>
            <a:r>
              <a:rPr lang="en-US" sz="1000" dirty="0"/>
              <a:t>No representation or warranty, express or implied, is provided in relation to the fairness, accuracy, correctness, completeness, or reliability of the information, opinions or conclusions expressed herein. The information contained in this Presentation is provided in summary form and does not purport to be complete.</a:t>
            </a:r>
          </a:p>
          <a:p>
            <a:pPr algn="just"/>
            <a:r>
              <a:rPr lang="en-US" sz="1000" dirty="0"/>
              <a:t>This Presentation may contain forecasts, projections and estimates that are based on current expectations but are not intended as representations of fact or guarantees of results. If and when included in this Presentations, the words “expects,” “forecasts,” “projects,” “intends,” “anticipates,” “estimates,” and analogous expressions are intended to identify “forward‐looking statements” as defined in the Securities Act of 1933, as amended, and the Securities Exchange Act of 1934, as amended, and any such statements inherently are subject to a variety of risks and uncertainties, which could cause actual results to differ materially from those contemplated in such forward‐looking statements. These forward‐looking statements speak only as of the date set forth above. Nothing in this Presentation should be considered as an express or implied commitment to do or take, or refrain from taking, any action by the City or an admission of any fact or future event. Nothing in this Presentation shall be considered a solicitation, offer to sell, recommendation or advice to any person to participate, pursue or support a particular course of action or transaction, to purchase or sell any security, or to make any investment decision.</a:t>
            </a:r>
          </a:p>
          <a:p>
            <a:pPr algn="just"/>
            <a:r>
              <a:rPr lang="en-US" sz="1000" dirty="0"/>
              <a:t>In no event shall the City or any related issuer be liable for any use by any party of, for any decision made or action taken by any party in reliance upon, or for any inaccuracies or errors in, or omissions from, the information contained herein and such information may not be relied upon by you in evaluating the merits of participating in any transaction relating to bonds issued by, or on behalf of, the City.  The City does not have any representations as to the legal, tax, credit or accounting treatment of any transactions relating to bonds issued by, or on behalf of, the City, or any other effects such transactions may have on you and your affiliates or any other parties to such transactions and their respective affiliates.  You should consult with your own advisors as to such matters and the consequences of the purchase and ownership of any bonds.</a:t>
            </a:r>
          </a:p>
          <a:p>
            <a:pPr algn="just"/>
            <a:r>
              <a:rPr lang="en-US" sz="1000" dirty="0"/>
              <a:t>To the extent any investment bank or financial advisor has participated in the preparation of this Presentation, they will not be liable for any misinformation or misstatements contained herein, unless the information is explicitly sourced to such entity.  Furthermore, no investment bank or financial advisor that has participated in the preparation of this Presentation has undertaken any obligation to update this Presentation beyond the aforementioned date thereof nor have, or will, they take any steps to verify the completeness or accuracy of the information contained herein.</a:t>
            </a:r>
          </a:p>
          <a:p>
            <a:pPr algn="just"/>
            <a:r>
              <a:rPr lang="en-US" sz="1000" dirty="0"/>
              <a:t>Past performance is not indicative of future results, which will vary.  This Presentation contains information on proposed budgets and financial plans, as well as estimated financial results for the current fiscal year.  Information that is shown as “Estimated” or “Proposed” is subject to change in its entirety and subsequent proposals or final versions may deviate materially from the proposed information contained herein.  There is no assurance that estimated financial results will be realized and actual financial results may differ, perhaps materially, from the estimates contained herein.  By providing such information in this Presentation, neither the City nor any related department has undertaken any obligation to update such information or to provide updates due to changes in the events, circumstances or conditions on which such information is based.</a:t>
            </a:r>
          </a:p>
          <a:p>
            <a:pPr algn="just"/>
            <a:r>
              <a:rPr lang="en-US" sz="1000" b="1" dirty="0"/>
              <a:t>THIS PRESENTATION IS EXPECTED TO BE MADE AVAILABLE ON THE CITY’S INVESTOR WEBSITE FOLLOWING THE CONFERENCE.  </a:t>
            </a:r>
            <a:endParaRPr lang="en-US" sz="1000" dirty="0"/>
          </a:p>
        </p:txBody>
      </p:sp>
    </p:spTree>
    <p:custDataLst>
      <p:tags r:id="rId1"/>
    </p:custDataLst>
    <p:extLst>
      <p:ext uri="{BB962C8B-B14F-4D97-AF65-F5344CB8AC3E}">
        <p14:creationId xmlns:p14="http://schemas.microsoft.com/office/powerpoint/2010/main" val="17486722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pic>
        <p:nvPicPr>
          <p:cNvPr id="218" name="Google Shape;218;p31">
            <a:extLst>
              <a:ext uri="{C183D7F6-B498-43B3-948B-1728B52AA6E4}">
                <adec:decorative xmlns:adec="http://schemas.microsoft.com/office/drawing/2017/decorative" val="1"/>
              </a:ext>
            </a:extLst>
          </p:cNvPr>
          <p:cNvPicPr preferRelativeResize="0">
            <a:picLocks noGrp="1"/>
          </p:cNvPicPr>
          <p:nvPr>
            <p:ph type="pic" idx="2"/>
          </p:nvPr>
        </p:nvPicPr>
        <p:blipFill rotWithShape="1">
          <a:blip r:embed="rId4" cstate="screen">
            <a:alphaModFix/>
            <a:extLst>
              <a:ext uri="{28A0092B-C50C-407E-A947-70E740481C1C}">
                <a14:useLocalDpi xmlns:a14="http://schemas.microsoft.com/office/drawing/2010/main"/>
              </a:ext>
            </a:extLst>
          </a:blip>
          <a:srcRect/>
          <a:stretch/>
        </p:blipFill>
        <p:spPr>
          <a:xfrm>
            <a:off x="0" y="0"/>
            <a:ext cx="12192000" cy="6858000"/>
          </a:xfrm>
          <a:prstGeom prst="rect">
            <a:avLst/>
          </a:prstGeom>
          <a:solidFill>
            <a:srgbClr val="F2F2F2"/>
          </a:solidFill>
          <a:ln>
            <a:noFill/>
          </a:ln>
        </p:spPr>
      </p:pic>
      <p:sp>
        <p:nvSpPr>
          <p:cNvPr id="219" name="Google Shape;219;p31">
            <a:extLst>
              <a:ext uri="{C183D7F6-B498-43B3-948B-1728B52AA6E4}">
                <adec:decorative xmlns:adec="http://schemas.microsoft.com/office/drawing/2017/decorative" val="1"/>
              </a:ext>
            </a:extLst>
          </p:cNvPr>
          <p:cNvSpPr/>
          <p:nvPr/>
        </p:nvSpPr>
        <p:spPr>
          <a:xfrm>
            <a:off x="0" y="0"/>
            <a:ext cx="12192000" cy="6858000"/>
          </a:xfrm>
          <a:prstGeom prst="rect">
            <a:avLst/>
          </a:prstGeom>
          <a:solidFill>
            <a:srgbClr val="0137E4">
              <a:alpha val="80000"/>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222" name="Google Shape;222;p31">
            <a:extLst>
              <a:ext uri="{C183D7F6-B498-43B3-948B-1728B52AA6E4}">
                <adec:decorative xmlns:adec="http://schemas.microsoft.com/office/drawing/2017/decorative" val="1"/>
              </a:ext>
            </a:extLst>
          </p:cNvPr>
          <p:cNvSpPr txBox="1"/>
          <p:nvPr/>
        </p:nvSpPr>
        <p:spPr>
          <a:xfrm>
            <a:off x="518612" y="337349"/>
            <a:ext cx="596284" cy="46166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2400" dirty="0">
              <a:solidFill>
                <a:srgbClr val="0137E4"/>
              </a:solidFill>
              <a:latin typeface="Work Sans"/>
              <a:ea typeface="Work Sans"/>
              <a:cs typeface="Work Sans"/>
              <a:sym typeface="Work Sans"/>
            </a:endParaRPr>
          </a:p>
        </p:txBody>
      </p:sp>
      <p:sp>
        <p:nvSpPr>
          <p:cNvPr id="223" name="Google Shape;223;p31"/>
          <p:cNvSpPr txBox="1">
            <a:spLocks noGrp="1"/>
          </p:cNvSpPr>
          <p:nvPr>
            <p:ph type="title" idx="4294967295"/>
          </p:nvPr>
        </p:nvSpPr>
        <p:spPr>
          <a:xfrm>
            <a:off x="1886623" y="3380273"/>
            <a:ext cx="7739461" cy="2152890"/>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400" b="1" i="0" u="none" strike="noStrike" kern="0" cap="none" spc="0" normalizeH="0" baseline="0" noProof="0" dirty="0">
                <a:ln>
                  <a:noFill/>
                </a:ln>
                <a:solidFill>
                  <a:schemeClr val="lt1"/>
                </a:solidFill>
                <a:effectLst/>
                <a:uLnTx/>
                <a:uFillTx/>
                <a:latin typeface="Work Sans"/>
                <a:ea typeface="Work Sans"/>
                <a:cs typeface="Work Sans"/>
                <a:sym typeface="Work Sans"/>
              </a:rPr>
              <a:t>Water and Wastewater System</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4400" b="0" i="0" u="none" strike="noStrike" kern="0" cap="none" spc="0" normalizeH="0" baseline="0" noProof="0" dirty="0">
              <a:ln>
                <a:noFill/>
              </a:ln>
              <a:solidFill>
                <a:schemeClr val="lt1"/>
              </a:solidFill>
              <a:effectLst/>
              <a:uLnTx/>
              <a:uFillTx/>
              <a:latin typeface="Work Sans"/>
              <a:ea typeface="Work Sans"/>
              <a:cs typeface="Work Sans"/>
              <a:sym typeface="Work Sans"/>
            </a:endParaRPr>
          </a:p>
        </p:txBody>
      </p:sp>
      <p:pic>
        <p:nvPicPr>
          <p:cNvPr id="10" name="Content Placeholder 11">
            <a:extLst>
              <a:ext uri="{FF2B5EF4-FFF2-40B4-BE49-F238E27FC236}">
                <a16:creationId xmlns:a16="http://schemas.microsoft.com/office/drawing/2014/main" id="{FBA099DE-CE18-2A45-AC98-2534FE43D09E}"/>
              </a:ext>
              <a:ext uri="{C183D7F6-B498-43B3-948B-1728B52AA6E4}">
                <adec:decorative xmlns:adec="http://schemas.microsoft.com/office/drawing/2017/decorative" val="1"/>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947794" y="2612571"/>
            <a:ext cx="1608206" cy="492509"/>
          </a:xfrm>
          <a:prstGeom prst="rect">
            <a:avLst/>
          </a:prstGeom>
        </p:spPr>
      </p:pic>
    </p:spTree>
    <p:custDataLst>
      <p:tags r:id="rId1"/>
    </p:custDataLst>
    <p:extLst>
      <p:ext uri="{BB962C8B-B14F-4D97-AF65-F5344CB8AC3E}">
        <p14:creationId xmlns:p14="http://schemas.microsoft.com/office/powerpoint/2010/main" val="38207025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0"/>
        <p:cNvGrpSpPr/>
        <p:nvPr/>
      </p:nvGrpSpPr>
      <p:grpSpPr>
        <a:xfrm>
          <a:off x="0" y="0"/>
          <a:ext cx="0" cy="0"/>
          <a:chOff x="0" y="0"/>
          <a:chExt cx="0" cy="0"/>
        </a:xfrm>
      </p:grpSpPr>
      <p:sp>
        <p:nvSpPr>
          <p:cNvPr id="96" name="Google Shape;96;p25"/>
          <p:cNvSpPr txBox="1">
            <a:spLocks noGrp="1"/>
          </p:cNvSpPr>
          <p:nvPr>
            <p:ph type="title" idx="4294967295"/>
          </p:nvPr>
        </p:nvSpPr>
        <p:spPr>
          <a:xfrm>
            <a:off x="741993" y="434616"/>
            <a:ext cx="7376136"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137E4"/>
                </a:solidFill>
                <a:effectLst/>
                <a:uLnTx/>
                <a:uFillTx/>
                <a:latin typeface="Work Sans Regular"/>
                <a:ea typeface="Arial"/>
                <a:cs typeface="Arial"/>
                <a:sym typeface="Work Sans Regular"/>
              </a:rPr>
              <a:t>Stable and Diverse Customer Base</a:t>
            </a:r>
          </a:p>
        </p:txBody>
      </p:sp>
      <p:sp>
        <p:nvSpPr>
          <p:cNvPr id="11" name="Rectangle 10">
            <a:extLst>
              <a:ext uri="{FF2B5EF4-FFF2-40B4-BE49-F238E27FC236}">
                <a16:creationId xmlns:a16="http://schemas.microsoft.com/office/drawing/2014/main" id="{5BECABBC-7E7F-DB58-C3FE-F3D5CDC86326}"/>
              </a:ext>
              <a:ext uri="{C183D7F6-B498-43B3-948B-1728B52AA6E4}">
                <adec:decorative xmlns:adec="http://schemas.microsoft.com/office/drawing/2017/decorative" val="1"/>
              </a:ext>
            </a:extLst>
          </p:cNvPr>
          <p:cNvSpPr/>
          <p:nvPr/>
        </p:nvSpPr>
        <p:spPr>
          <a:xfrm>
            <a:off x="0" y="0"/>
            <a:ext cx="587022" cy="6858000"/>
          </a:xfrm>
          <a:prstGeom prst="rect">
            <a:avLst/>
          </a:prstGeom>
          <a:solidFill>
            <a:srgbClr val="0137E4"/>
          </a:solidFill>
          <a:ln>
            <a:solidFill>
              <a:srgbClr val="013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Google Shape;98;p25">
            <a:extLst>
              <a:ext uri="{FF2B5EF4-FFF2-40B4-BE49-F238E27FC236}">
                <a16:creationId xmlns:a16="http://schemas.microsoft.com/office/drawing/2014/main" id="{AE9BB2B4-404E-D112-E47B-4F35CB155D30}"/>
              </a:ext>
            </a:extLst>
          </p:cNvPr>
          <p:cNvSpPr txBox="1"/>
          <p:nvPr/>
        </p:nvSpPr>
        <p:spPr>
          <a:xfrm rot="16200000">
            <a:off x="-765944" y="1446677"/>
            <a:ext cx="2104549" cy="2627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indent="0" algn="r">
              <a:buNone/>
              <a:defRPr sz="1500" b="1" cap="all">
                <a:solidFill>
                  <a:schemeClr val="lt1"/>
                </a:solidFill>
                <a:latin typeface="Work Sans"/>
                <a:ea typeface="Work Sans"/>
                <a:cs typeface="Work Sans"/>
              </a:defRPr>
            </a:lvl1pPr>
          </a:lstStyle>
          <a:p>
            <a:r>
              <a:rPr lang="en-US" dirty="0">
                <a:sym typeface="Work Sans"/>
              </a:rPr>
              <a:t>SYSTEM OVERVIEW</a:t>
            </a:r>
            <a:endParaRPr dirty="0">
              <a:sym typeface="Work Sans"/>
            </a:endParaRPr>
          </a:p>
        </p:txBody>
      </p:sp>
      <p:pic>
        <p:nvPicPr>
          <p:cNvPr id="17" name="Picture 8" descr="United States Seal">
            <a:extLst>
              <a:ext uri="{FF2B5EF4-FFF2-40B4-BE49-F238E27FC236}">
                <a16:creationId xmlns:a16="http://schemas.microsoft.com/office/drawing/2014/main" id="{8CAEB386-7F93-C4A2-AC37-D0FA3A894E24}"/>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0592053" y="4119097"/>
            <a:ext cx="1119311" cy="111931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10" descr="Philadelphia Housing Authority logo">
            <a:extLst>
              <a:ext uri="{FF2B5EF4-FFF2-40B4-BE49-F238E27FC236}">
                <a16:creationId xmlns:a16="http://schemas.microsoft.com/office/drawing/2014/main" id="{59940BA8-5FA4-E7E1-0554-27DBE07F0948}"/>
              </a:ext>
            </a:extLst>
          </p:cNvPr>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a:stretch/>
        </p:blipFill>
        <p:spPr bwMode="auto">
          <a:xfrm>
            <a:off x="9574517" y="1861060"/>
            <a:ext cx="1617739" cy="109618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University of Pennsylvania logo">
            <a:extLst>
              <a:ext uri="{FF2B5EF4-FFF2-40B4-BE49-F238E27FC236}">
                <a16:creationId xmlns:a16="http://schemas.microsoft.com/office/drawing/2014/main" id="{DCDF2F80-51F2-5482-465A-B6ABFAF87DED}"/>
              </a:ext>
            </a:extLst>
          </p:cNvPr>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10174412" y="3059514"/>
            <a:ext cx="1309485" cy="419919"/>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14" descr="The School District of Philadelphia logo">
            <a:extLst>
              <a:ext uri="{FF2B5EF4-FFF2-40B4-BE49-F238E27FC236}">
                <a16:creationId xmlns:a16="http://schemas.microsoft.com/office/drawing/2014/main" id="{C2EEBEEC-EBE0-43FA-122B-5D2CD2C244B9}"/>
              </a:ext>
            </a:extLst>
          </p:cNvPr>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6881962" y="3038412"/>
            <a:ext cx="3249392" cy="656225"/>
          </a:xfrm>
          <a:prstGeom prst="rect">
            <a:avLst/>
          </a:prstGeom>
          <a:noFill/>
          <a:extLst>
            <a:ext uri="{909E8E84-426E-40DD-AFC4-6F175D3DCCD1}">
              <a14:hiddenFill xmlns:a14="http://schemas.microsoft.com/office/drawing/2010/main">
                <a:solidFill>
                  <a:srgbClr val="FFFFFF"/>
                </a:solidFill>
              </a14:hiddenFill>
            </a:ext>
          </a:extLst>
        </p:spPr>
      </p:pic>
      <p:pic>
        <p:nvPicPr>
          <p:cNvPr id="69" name="Picture 16" descr="AdvanSix logo">
            <a:extLst>
              <a:ext uri="{FF2B5EF4-FFF2-40B4-BE49-F238E27FC236}">
                <a16:creationId xmlns:a16="http://schemas.microsoft.com/office/drawing/2014/main" id="{59263671-CFC2-E996-828C-21C04A35FDB7}"/>
              </a:ext>
            </a:extLst>
          </p:cNvPr>
          <p:cNvPicPr>
            <a:picLocks noChangeAspect="1" noChangeArrowheads="1"/>
          </p:cNvPicPr>
          <p:nvPr/>
        </p:nvPicPr>
        <p:blipFill>
          <a:blip r:embed="rId8" cstate="screen">
            <a:extLst>
              <a:ext uri="{28A0092B-C50C-407E-A947-70E740481C1C}">
                <a14:useLocalDpi xmlns:a14="http://schemas.microsoft.com/office/drawing/2010/main" val="0"/>
              </a:ext>
            </a:extLst>
          </a:blip>
          <a:srcRect/>
          <a:stretch>
            <a:fillRect/>
          </a:stretch>
        </p:blipFill>
        <p:spPr bwMode="auto">
          <a:xfrm>
            <a:off x="8692707" y="3248039"/>
            <a:ext cx="2381251" cy="1338263"/>
          </a:xfrm>
          <a:prstGeom prst="rect">
            <a:avLst/>
          </a:prstGeom>
          <a:noFill/>
          <a:extLst>
            <a:ext uri="{909E8E84-426E-40DD-AFC4-6F175D3DCCD1}">
              <a14:hiddenFill xmlns:a14="http://schemas.microsoft.com/office/drawing/2010/main">
                <a:solidFill>
                  <a:srgbClr val="FFFFFF"/>
                </a:solidFill>
              </a14:hiddenFill>
            </a:ext>
          </a:extLst>
        </p:spPr>
      </p:pic>
      <p:pic>
        <p:nvPicPr>
          <p:cNvPr id="70" name="Picture 20" descr="City of Philadelphia logo">
            <a:extLst>
              <a:ext uri="{FF2B5EF4-FFF2-40B4-BE49-F238E27FC236}">
                <a16:creationId xmlns:a16="http://schemas.microsoft.com/office/drawing/2014/main" id="{C2DC56B5-8EAF-9B60-B92D-EDC1E52C8AF4}"/>
              </a:ext>
            </a:extLst>
          </p:cNvPr>
          <p:cNvPicPr>
            <a:picLocks noChangeAspect="1" noChangeArrowheads="1"/>
          </p:cNvPicPr>
          <p:nvPr/>
        </p:nvPicPr>
        <p:blipFill>
          <a:blip r:embed="rId9" cstate="screen">
            <a:extLst>
              <a:ext uri="{28A0092B-C50C-407E-A947-70E740481C1C}">
                <a14:useLocalDpi xmlns:a14="http://schemas.microsoft.com/office/drawing/2010/main" val="0"/>
              </a:ext>
            </a:extLst>
          </a:blip>
          <a:srcRect/>
          <a:stretch>
            <a:fillRect/>
          </a:stretch>
        </p:blipFill>
        <p:spPr bwMode="auto">
          <a:xfrm>
            <a:off x="7742857" y="1689466"/>
            <a:ext cx="1216943" cy="1216943"/>
          </a:xfrm>
          <a:prstGeom prst="rect">
            <a:avLst/>
          </a:prstGeom>
          <a:noFill/>
          <a:extLst>
            <a:ext uri="{909E8E84-426E-40DD-AFC4-6F175D3DCCD1}">
              <a14:hiddenFill xmlns:a14="http://schemas.microsoft.com/office/drawing/2010/main">
                <a:solidFill>
                  <a:srgbClr val="FFFFFF"/>
                </a:solidFill>
              </a14:hiddenFill>
            </a:ext>
          </a:extLst>
        </p:spPr>
      </p:pic>
      <p:pic>
        <p:nvPicPr>
          <p:cNvPr id="71" name="Picture 22" descr="Penn Medicine logo">
            <a:extLst>
              <a:ext uri="{FF2B5EF4-FFF2-40B4-BE49-F238E27FC236}">
                <a16:creationId xmlns:a16="http://schemas.microsoft.com/office/drawing/2014/main" id="{8A0FEE96-0378-7DDB-0EC7-0EF6D054DF0F}"/>
              </a:ext>
            </a:extLst>
          </p:cNvPr>
          <p:cNvPicPr>
            <a:picLocks noChangeAspect="1" noChangeArrowheads="1"/>
          </p:cNvPicPr>
          <p:nvPr/>
        </p:nvPicPr>
        <p:blipFill>
          <a:blip r:embed="rId10" cstate="screen">
            <a:extLst>
              <a:ext uri="{28A0092B-C50C-407E-A947-70E740481C1C}">
                <a14:useLocalDpi xmlns:a14="http://schemas.microsoft.com/office/drawing/2010/main" val="0"/>
              </a:ext>
            </a:extLst>
          </a:blip>
          <a:srcRect/>
          <a:stretch>
            <a:fillRect/>
          </a:stretch>
        </p:blipFill>
        <p:spPr bwMode="auto">
          <a:xfrm>
            <a:off x="7386808" y="4332856"/>
            <a:ext cx="2564460" cy="410380"/>
          </a:xfrm>
          <a:prstGeom prst="rect">
            <a:avLst/>
          </a:prstGeom>
          <a:noFill/>
          <a:extLst>
            <a:ext uri="{909E8E84-426E-40DD-AFC4-6F175D3DCCD1}">
              <a14:hiddenFill xmlns:a14="http://schemas.microsoft.com/office/drawing/2010/main">
                <a:solidFill>
                  <a:srgbClr val="FFFFFF"/>
                </a:solidFill>
              </a14:hiddenFill>
            </a:ext>
          </a:extLst>
        </p:spPr>
      </p:pic>
      <p:pic>
        <p:nvPicPr>
          <p:cNvPr id="72" name="Picture 24" descr="SEPTA logo">
            <a:extLst>
              <a:ext uri="{FF2B5EF4-FFF2-40B4-BE49-F238E27FC236}">
                <a16:creationId xmlns:a16="http://schemas.microsoft.com/office/drawing/2014/main" id="{BA51B009-4C86-562A-3C6B-92EBDB2E26D0}"/>
              </a:ext>
            </a:extLst>
          </p:cNvPr>
          <p:cNvPicPr>
            <a:picLocks noChangeAspect="1" noChangeArrowheads="1"/>
          </p:cNvPicPr>
          <p:nvPr/>
        </p:nvPicPr>
        <p:blipFill>
          <a:blip r:embed="rId11" cstate="screen">
            <a:extLst>
              <a:ext uri="{28A0092B-C50C-407E-A947-70E740481C1C}">
                <a14:useLocalDpi xmlns:a14="http://schemas.microsoft.com/office/drawing/2010/main" val="0"/>
              </a:ext>
            </a:extLst>
          </a:blip>
          <a:srcRect/>
          <a:stretch>
            <a:fillRect/>
          </a:stretch>
        </p:blipFill>
        <p:spPr bwMode="auto">
          <a:xfrm>
            <a:off x="8754857" y="4875239"/>
            <a:ext cx="1639319" cy="1092879"/>
          </a:xfrm>
          <a:prstGeom prst="rect">
            <a:avLst/>
          </a:prstGeom>
          <a:noFill/>
          <a:extLst>
            <a:ext uri="{909E8E84-426E-40DD-AFC4-6F175D3DCCD1}">
              <a14:hiddenFill xmlns:a14="http://schemas.microsoft.com/office/drawing/2010/main">
                <a:solidFill>
                  <a:srgbClr val="FFFFFF"/>
                </a:solidFill>
              </a14:hiddenFill>
            </a:ext>
          </a:extLst>
        </p:spPr>
      </p:pic>
      <p:pic>
        <p:nvPicPr>
          <p:cNvPr id="73" name="Picture 26" descr="Temple University Logo">
            <a:extLst>
              <a:ext uri="{FF2B5EF4-FFF2-40B4-BE49-F238E27FC236}">
                <a16:creationId xmlns:a16="http://schemas.microsoft.com/office/drawing/2014/main" id="{5E63679B-CAC0-5579-7574-E5364B4D0F00}"/>
              </a:ext>
            </a:extLst>
          </p:cNvPr>
          <p:cNvPicPr>
            <a:picLocks noChangeAspect="1" noChangeArrowheads="1"/>
          </p:cNvPicPr>
          <p:nvPr/>
        </p:nvPicPr>
        <p:blipFill>
          <a:blip r:embed="rId12" cstate="screen">
            <a:extLst>
              <a:ext uri="{28A0092B-C50C-407E-A947-70E740481C1C}">
                <a14:useLocalDpi xmlns:a14="http://schemas.microsoft.com/office/drawing/2010/main" val="0"/>
              </a:ext>
            </a:extLst>
          </a:blip>
          <a:srcRect/>
          <a:stretch>
            <a:fillRect/>
          </a:stretch>
        </p:blipFill>
        <p:spPr bwMode="auto">
          <a:xfrm>
            <a:off x="7084329" y="5321931"/>
            <a:ext cx="2113013" cy="1188570"/>
          </a:xfrm>
          <a:prstGeom prst="rect">
            <a:avLst/>
          </a:prstGeom>
          <a:noFill/>
          <a:extLst>
            <a:ext uri="{909E8E84-426E-40DD-AFC4-6F175D3DCCD1}">
              <a14:hiddenFill xmlns:a14="http://schemas.microsoft.com/office/drawing/2010/main">
                <a:solidFill>
                  <a:srgbClr val="FFFFFF"/>
                </a:solidFill>
              </a14:hiddenFill>
            </a:ext>
          </a:extLst>
        </p:spPr>
      </p:pic>
      <p:pic>
        <p:nvPicPr>
          <p:cNvPr id="74" name="Picture 28" descr="Drexel University logo">
            <a:extLst>
              <a:ext uri="{FF2B5EF4-FFF2-40B4-BE49-F238E27FC236}">
                <a16:creationId xmlns:a16="http://schemas.microsoft.com/office/drawing/2014/main" id="{24F8FF6C-37CD-6AB8-8C54-281CAC0C9328}"/>
              </a:ext>
            </a:extLst>
          </p:cNvPr>
          <p:cNvPicPr>
            <a:picLocks noChangeAspect="1" noChangeArrowheads="1"/>
          </p:cNvPicPr>
          <p:nvPr/>
        </p:nvPicPr>
        <p:blipFill>
          <a:blip r:embed="rId13" cstate="screen">
            <a:extLst>
              <a:ext uri="{28A0092B-C50C-407E-A947-70E740481C1C}">
                <a14:useLocalDpi xmlns:a14="http://schemas.microsoft.com/office/drawing/2010/main" val="0"/>
              </a:ext>
            </a:extLst>
          </a:blip>
          <a:srcRect/>
          <a:stretch>
            <a:fillRect/>
          </a:stretch>
        </p:blipFill>
        <p:spPr bwMode="auto">
          <a:xfrm>
            <a:off x="10438657" y="5478049"/>
            <a:ext cx="1047898" cy="1047898"/>
          </a:xfrm>
          <a:prstGeom prst="rect">
            <a:avLst/>
          </a:prstGeom>
          <a:noFill/>
          <a:extLst>
            <a:ext uri="{909E8E84-426E-40DD-AFC4-6F175D3DCCD1}">
              <a14:hiddenFill xmlns:a14="http://schemas.microsoft.com/office/drawing/2010/main">
                <a:solidFill>
                  <a:srgbClr val="FFFFFF"/>
                </a:solidFill>
              </a14:hiddenFill>
            </a:ext>
          </a:extLst>
        </p:spPr>
      </p:pic>
      <p:sp>
        <p:nvSpPr>
          <p:cNvPr id="75" name="Content Placeholder 15" descr="CustomLayoutID:10;">
            <a:extLst>
              <a:ext uri="{FF2B5EF4-FFF2-40B4-BE49-F238E27FC236}">
                <a16:creationId xmlns:a16="http://schemas.microsoft.com/office/drawing/2014/main" id="{BAE0990A-3723-55FD-BE0B-81F152CF95FC}"/>
              </a:ext>
            </a:extLst>
          </p:cNvPr>
          <p:cNvSpPr txBox="1">
            <a:spLocks/>
          </p:cNvSpPr>
          <p:nvPr/>
        </p:nvSpPr>
        <p:spPr>
          <a:xfrm>
            <a:off x="8387456" y="1188099"/>
            <a:ext cx="2804800" cy="363071"/>
          </a:xfrm>
          <a:noFill/>
        </p:spPr>
        <p:txBody>
          <a:bodyPr anchor="ct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1600" b="1" dirty="0">
                <a:solidFill>
                  <a:srgbClr val="0137E4"/>
                </a:solidFill>
                <a:latin typeface="Open Sans" panose="020B0604020202020204" charset="0"/>
                <a:ea typeface="Open Sans" panose="020B0604020202020204" charset="0"/>
                <a:cs typeface="Open Sans" panose="020B0604020202020204" charset="0"/>
              </a:rPr>
              <a:t>TOP 10 CUSTOMERS </a:t>
            </a:r>
          </a:p>
        </p:txBody>
      </p:sp>
      <p:sp>
        <p:nvSpPr>
          <p:cNvPr id="7" name="Rectangle: Rounded Corners 6">
            <a:extLst>
              <a:ext uri="{FF2B5EF4-FFF2-40B4-BE49-F238E27FC236}">
                <a16:creationId xmlns:a16="http://schemas.microsoft.com/office/drawing/2014/main" id="{1C5DADCE-FCFE-4A8C-0B79-4C1A5C7219BE}"/>
              </a:ext>
            </a:extLst>
          </p:cNvPr>
          <p:cNvSpPr/>
          <p:nvPr/>
        </p:nvSpPr>
        <p:spPr>
          <a:xfrm>
            <a:off x="1259725" y="1365223"/>
            <a:ext cx="4626347" cy="914400"/>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1,550,542 </a:t>
            </a:r>
          </a:p>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individuals served</a:t>
            </a:r>
          </a:p>
        </p:txBody>
      </p:sp>
      <p:sp>
        <p:nvSpPr>
          <p:cNvPr id="8" name="Rectangle: Rounded Corners 7">
            <a:extLst>
              <a:ext uri="{FF2B5EF4-FFF2-40B4-BE49-F238E27FC236}">
                <a16:creationId xmlns:a16="http://schemas.microsoft.com/office/drawing/2014/main" id="{2D361D1C-BB77-520F-3816-6380EB9FEEBC}"/>
              </a:ext>
            </a:extLst>
          </p:cNvPr>
          <p:cNvSpPr/>
          <p:nvPr/>
        </p:nvSpPr>
        <p:spPr>
          <a:xfrm>
            <a:off x="3572901" y="3379845"/>
            <a:ext cx="2270114" cy="914400"/>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46,000</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p>
          <a:p>
            <a:pPr algn="ct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stormwater only accounts</a:t>
            </a:r>
          </a:p>
        </p:txBody>
      </p:sp>
      <p:sp>
        <p:nvSpPr>
          <p:cNvPr id="9" name="Rectangle: Rounded Corners 8">
            <a:extLst>
              <a:ext uri="{FF2B5EF4-FFF2-40B4-BE49-F238E27FC236}">
                <a16:creationId xmlns:a16="http://schemas.microsoft.com/office/drawing/2014/main" id="{3939F788-6934-DF47-C0E3-0990075DFD21}"/>
              </a:ext>
            </a:extLst>
          </p:cNvPr>
          <p:cNvSpPr/>
          <p:nvPr/>
        </p:nvSpPr>
        <p:spPr>
          <a:xfrm>
            <a:off x="1229216" y="3377792"/>
            <a:ext cx="2249485" cy="901832"/>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542,000</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wastewater  accounts</a:t>
            </a:r>
          </a:p>
        </p:txBody>
      </p:sp>
      <p:sp>
        <p:nvSpPr>
          <p:cNvPr id="10" name="Rectangle: Rounded Corners 9">
            <a:extLst>
              <a:ext uri="{FF2B5EF4-FFF2-40B4-BE49-F238E27FC236}">
                <a16:creationId xmlns:a16="http://schemas.microsoft.com/office/drawing/2014/main" id="{80A31280-E30E-6D0D-1A39-B446AB3D9341}"/>
              </a:ext>
            </a:extLst>
          </p:cNvPr>
          <p:cNvSpPr/>
          <p:nvPr/>
        </p:nvSpPr>
        <p:spPr>
          <a:xfrm>
            <a:off x="1233390" y="4379431"/>
            <a:ext cx="4626347" cy="914400"/>
          </a:xfrm>
          <a:prstGeom prst="roundRect">
            <a:avLst/>
          </a:prstGeom>
          <a:solidFill>
            <a:srgbClr val="0137E4"/>
          </a:solidFill>
          <a:ln>
            <a:solidFill>
              <a:srgbClr val="0137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10</a:t>
            </a:r>
            <a:r>
              <a:rPr lang="en-US" sz="2000" dirty="0">
                <a:latin typeface="Open Sans" panose="020B0606030504020204" pitchFamily="34" charset="0"/>
                <a:ea typeface="Open Sans" panose="020B0606030504020204" pitchFamily="34" charset="0"/>
                <a:cs typeface="Open Sans" panose="020B0606030504020204" pitchFamily="34" charset="0"/>
              </a:rPr>
              <a:t> wholesale contracts for wastewater treatment </a:t>
            </a:r>
          </a:p>
        </p:txBody>
      </p:sp>
      <p:sp>
        <p:nvSpPr>
          <p:cNvPr id="13" name="Rectangle: Rounded Corners 12">
            <a:extLst>
              <a:ext uri="{FF2B5EF4-FFF2-40B4-BE49-F238E27FC236}">
                <a16:creationId xmlns:a16="http://schemas.microsoft.com/office/drawing/2014/main" id="{338D0D51-AD95-F7CF-F501-B0DE000CC95C}"/>
              </a:ext>
            </a:extLst>
          </p:cNvPr>
          <p:cNvSpPr/>
          <p:nvPr/>
        </p:nvSpPr>
        <p:spPr>
          <a:xfrm>
            <a:off x="1280817" y="5429962"/>
            <a:ext cx="4562198" cy="914400"/>
          </a:xfrm>
          <a:prstGeom prst="roundRect">
            <a:avLst/>
          </a:prstGeom>
          <a:solidFill>
            <a:schemeClr val="accent5">
              <a:lumMod val="60000"/>
              <a:lumOff val="4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10 largest customers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 </a:t>
            </a:r>
            <a:r>
              <a:rPr lang="en-US" sz="2000" b="1" dirty="0">
                <a:solidFill>
                  <a:schemeClr val="tx1"/>
                </a:solidFill>
                <a:latin typeface="Open Sans" panose="020B0606030504020204" pitchFamily="34" charset="0"/>
                <a:ea typeface="Open Sans" panose="020B0606030504020204" pitchFamily="34" charset="0"/>
                <a:cs typeface="Open Sans" panose="020B0606030504020204" pitchFamily="34" charset="0"/>
              </a:rPr>
              <a:t>10.4% </a:t>
            </a:r>
            <a:r>
              <a:rPr lang="en-US" sz="2000" dirty="0">
                <a:solidFill>
                  <a:schemeClr val="tx1"/>
                </a:solidFill>
                <a:latin typeface="Open Sans" panose="020B0606030504020204" pitchFamily="34" charset="0"/>
                <a:ea typeface="Open Sans" panose="020B0606030504020204" pitchFamily="34" charset="0"/>
                <a:cs typeface="Open Sans" panose="020B0606030504020204" pitchFamily="34" charset="0"/>
              </a:rPr>
              <a:t>of total revenue</a:t>
            </a:r>
          </a:p>
        </p:txBody>
      </p:sp>
      <p:sp>
        <p:nvSpPr>
          <p:cNvPr id="14" name="Rectangle: Rounded Corners 13">
            <a:extLst>
              <a:ext uri="{FF2B5EF4-FFF2-40B4-BE49-F238E27FC236}">
                <a16:creationId xmlns:a16="http://schemas.microsoft.com/office/drawing/2014/main" id="{68024AA0-1C9A-6402-53F6-04342BC2D725}"/>
              </a:ext>
            </a:extLst>
          </p:cNvPr>
          <p:cNvSpPr/>
          <p:nvPr/>
        </p:nvSpPr>
        <p:spPr>
          <a:xfrm>
            <a:off x="1259726" y="2363585"/>
            <a:ext cx="4626347" cy="914400"/>
          </a:xfrm>
          <a:prstGeom prst="roundRect">
            <a:avLst/>
          </a:prstGeom>
          <a:solidFill>
            <a:srgbClr val="0137E4"/>
          </a:solidFill>
          <a:ln>
            <a:solidFill>
              <a:srgbClr val="0137E4"/>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000" b="1" dirty="0">
                <a:latin typeface="Open Sans" panose="020B0606030504020204" pitchFamily="34" charset="0"/>
                <a:ea typeface="Open Sans" panose="020B0606030504020204" pitchFamily="34" charset="0"/>
                <a:cs typeface="Open Sans" panose="020B0606030504020204" pitchFamily="34" charset="0"/>
              </a:rPr>
              <a:t>505,000</a:t>
            </a:r>
            <a:r>
              <a:rPr lang="en-US" sz="2000" dirty="0">
                <a:latin typeface="Open Sans" panose="020B0606030504020204" pitchFamily="34" charset="0"/>
                <a:ea typeface="Open Sans" panose="020B0606030504020204" pitchFamily="34" charset="0"/>
                <a:cs typeface="Open Sans" panose="020B0606030504020204" pitchFamily="34" charset="0"/>
              </a:rPr>
              <a:t> active water accounts</a:t>
            </a:r>
          </a:p>
        </p:txBody>
      </p:sp>
      <p:sp>
        <p:nvSpPr>
          <p:cNvPr id="2" name="Text Placeholder 2" descr="Type:FootnoteFooter;FootnoteCount:0;CustomLayoutID:2;">
            <a:extLst>
              <a:ext uri="{FF2B5EF4-FFF2-40B4-BE49-F238E27FC236}">
                <a16:creationId xmlns:a16="http://schemas.microsoft.com/office/drawing/2014/main" id="{B9BB7621-2A58-574A-CC13-41A03F024444}"/>
              </a:ext>
            </a:extLst>
          </p:cNvPr>
          <p:cNvSpPr txBox="1">
            <a:spLocks/>
          </p:cNvSpPr>
          <p:nvPr/>
        </p:nvSpPr>
        <p:spPr>
          <a:xfrm>
            <a:off x="996556" y="6505535"/>
            <a:ext cx="6685467" cy="134864"/>
          </a:xfr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sz="800" dirty="0">
                <a:solidFill>
                  <a:schemeClr val="tx1"/>
                </a:solidFill>
                <a:latin typeface="Open Sans Light" panose="020B0604020202020204" charset="0"/>
                <a:ea typeface="Open Sans Light" panose="020B0604020202020204" charset="0"/>
                <a:cs typeface="Open Sans Light" panose="020B0604020202020204" charset="0"/>
              </a:rPr>
              <a:t>Source: Philadelphia Water Department</a:t>
            </a:r>
          </a:p>
        </p:txBody>
      </p:sp>
    </p:spTree>
    <p:custDataLst>
      <p:tags r:id="rId1"/>
    </p:custDataLst>
    <p:extLst>
      <p:ext uri="{BB962C8B-B14F-4D97-AF65-F5344CB8AC3E}">
        <p14:creationId xmlns:p14="http://schemas.microsoft.com/office/powerpoint/2010/main" val="423742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cxnSp>
        <p:nvCxnSpPr>
          <p:cNvPr id="330" name="Shape 330">
            <a:extLst>
              <a:ext uri="{C183D7F6-B498-43B3-948B-1728B52AA6E4}">
                <adec:decorative xmlns:adec="http://schemas.microsoft.com/office/drawing/2017/decorative" val="1"/>
              </a:ext>
            </a:extLst>
          </p:cNvPr>
          <p:cNvCxnSpPr/>
          <p:nvPr/>
        </p:nvCxnSpPr>
        <p:spPr>
          <a:xfrm>
            <a:off x="4923242" y="4292390"/>
            <a:ext cx="0" cy="0"/>
          </a:xfrm>
          <a:prstGeom prst="straightConnector1">
            <a:avLst/>
          </a:prstGeom>
          <a:noFill/>
          <a:ln w="9525" cap="flat" cmpd="sng">
            <a:solidFill>
              <a:schemeClr val="lt2"/>
            </a:solidFill>
            <a:prstDash val="solid"/>
            <a:round/>
            <a:headEnd type="none" w="sm" len="sm"/>
            <a:tailEnd type="none" w="sm" len="sm"/>
          </a:ln>
        </p:spPr>
      </p:cxnSp>
      <p:pic>
        <p:nvPicPr>
          <p:cNvPr id="335" name="Shape 335" descr="A map of the Philadelphia Water Department Service Area, encompassing all of Philadelphia County. Finished water storage, pumping stations, water intakes, and water pollution control plants are marked on the map. "/>
          <p:cNvPicPr preferRelativeResize="0">
            <a:picLocks noChangeAspect="1"/>
          </p:cNvPicPr>
          <p:nvPr/>
        </p:nvPicPr>
        <p:blipFill rotWithShape="1">
          <a:blip r:embed="rId4" cstate="screen">
            <a:alphaModFix/>
            <a:extLst>
              <a:ext uri="{28A0092B-C50C-407E-A947-70E740481C1C}">
                <a14:useLocalDpi xmlns:a14="http://schemas.microsoft.com/office/drawing/2010/main"/>
              </a:ext>
            </a:extLst>
          </a:blip>
          <a:srcRect/>
          <a:stretch/>
        </p:blipFill>
        <p:spPr>
          <a:xfrm>
            <a:off x="6326085" y="71023"/>
            <a:ext cx="5196575" cy="6724971"/>
          </a:xfrm>
          <a:prstGeom prst="rect">
            <a:avLst/>
          </a:prstGeom>
          <a:noFill/>
          <a:ln>
            <a:noFill/>
          </a:ln>
        </p:spPr>
      </p:pic>
      <p:sp>
        <p:nvSpPr>
          <p:cNvPr id="10" name="TextBox 9"/>
          <p:cNvSpPr txBox="1"/>
          <p:nvPr/>
        </p:nvSpPr>
        <p:spPr>
          <a:xfrm>
            <a:off x="1185540" y="1538953"/>
            <a:ext cx="2695286" cy="307777"/>
          </a:xfrm>
          <a:prstGeom prst="rect">
            <a:avLst/>
          </a:prstGeom>
          <a:noFill/>
        </p:spPr>
        <p:txBody>
          <a:bodyPr wrap="square" rtlCol="0">
            <a:spAutoFit/>
          </a:bodyPr>
          <a:lstStyle/>
          <a:p>
            <a:r>
              <a:rPr lang="en-US" b="1" dirty="0">
                <a:solidFill>
                  <a:srgbClr val="0137E4"/>
                </a:solidFill>
                <a:latin typeface="Open Sans" panose="020B0604020202020204" charset="0"/>
                <a:ea typeface="Open Sans" panose="020B0604020202020204" charset="0"/>
                <a:cs typeface="Open Sans" panose="020B0604020202020204" charset="0"/>
              </a:rPr>
              <a:t>WATER SYSTEM</a:t>
            </a:r>
          </a:p>
        </p:txBody>
      </p:sp>
      <p:sp>
        <p:nvSpPr>
          <p:cNvPr id="11" name="TextBox 10"/>
          <p:cNvSpPr txBox="1"/>
          <p:nvPr/>
        </p:nvSpPr>
        <p:spPr>
          <a:xfrm>
            <a:off x="1153764" y="4009526"/>
            <a:ext cx="2695286" cy="307777"/>
          </a:xfrm>
          <a:prstGeom prst="rect">
            <a:avLst/>
          </a:prstGeom>
          <a:noFill/>
        </p:spPr>
        <p:txBody>
          <a:bodyPr wrap="square" rtlCol="0">
            <a:spAutoFit/>
          </a:bodyPr>
          <a:lstStyle/>
          <a:p>
            <a:r>
              <a:rPr lang="en-US" b="1" dirty="0">
                <a:solidFill>
                  <a:srgbClr val="0137E4"/>
                </a:solidFill>
                <a:latin typeface="Open Sans" panose="020B0604020202020204" charset="0"/>
                <a:ea typeface="Open Sans" panose="020B0604020202020204" charset="0"/>
                <a:cs typeface="Open Sans" panose="020B0604020202020204" charset="0"/>
              </a:rPr>
              <a:t>WASTEWATER SYSTEM</a:t>
            </a:r>
          </a:p>
        </p:txBody>
      </p:sp>
      <p:sp>
        <p:nvSpPr>
          <p:cNvPr id="13" name="Content Placeholder 5"/>
          <p:cNvSpPr txBox="1">
            <a:spLocks/>
          </p:cNvSpPr>
          <p:nvPr/>
        </p:nvSpPr>
        <p:spPr>
          <a:xfrm>
            <a:off x="1250240" y="1821338"/>
            <a:ext cx="4345888" cy="1443676"/>
          </a:xfrm>
          <a:prstGeom prst="rect">
            <a:avLst/>
          </a:prstGeom>
        </p:spPr>
        <p:txBody>
          <a:bodyPr/>
          <a:lstStyle>
            <a:lvl1pPr marL="0" indent="0" algn="l" rtl="0" eaLnBrk="1" fontAlgn="base" hangingPunct="1">
              <a:spcBef>
                <a:spcPts val="1000"/>
              </a:spcBef>
              <a:spcAft>
                <a:spcPts val="0"/>
              </a:spcAft>
              <a:buClr>
                <a:schemeClr val="accent2"/>
              </a:buClr>
              <a:buFont typeface="Wingdings" pitchFamily="2" charset="2"/>
              <a:buNone/>
              <a:defRPr sz="1200" b="0">
                <a:solidFill>
                  <a:schemeClr val="tx1"/>
                </a:solidFill>
                <a:latin typeface="+mj-lt"/>
                <a:ea typeface="+mn-ea"/>
                <a:cs typeface="+mn-cs"/>
              </a:defRPr>
            </a:lvl1pPr>
            <a:lvl2pPr marL="173017" indent="-173017" algn="l" rtl="0" eaLnBrk="1" fontAlgn="base" hangingPunct="1">
              <a:spcBef>
                <a:spcPts val="1000"/>
              </a:spcBef>
              <a:spcAft>
                <a:spcPts val="0"/>
              </a:spcAft>
              <a:buClr>
                <a:schemeClr val="tx2"/>
              </a:buClr>
              <a:buFont typeface="Wingdings" pitchFamily="2" charset="2"/>
              <a:buChar char="n"/>
              <a:defRPr sz="1000">
                <a:solidFill>
                  <a:schemeClr val="tx1"/>
                </a:solidFill>
                <a:latin typeface="+mn-lt"/>
              </a:defRPr>
            </a:lvl2pPr>
            <a:lvl3pPr marL="346035" indent="-173017" algn="l" rtl="0" eaLnBrk="1" fontAlgn="base" hangingPunct="1">
              <a:spcBef>
                <a:spcPts val="600"/>
              </a:spcBef>
              <a:spcAft>
                <a:spcPts val="0"/>
              </a:spcAft>
              <a:buClr>
                <a:schemeClr val="tx2"/>
              </a:buClr>
              <a:buFont typeface="Arial" pitchFamily="34" charset="0"/>
              <a:buChar char="—"/>
              <a:defRPr sz="1000">
                <a:solidFill>
                  <a:schemeClr val="tx1"/>
                </a:solidFill>
                <a:latin typeface="+mn-lt"/>
              </a:defRPr>
            </a:lvl3pPr>
            <a:lvl4pPr marL="517465" indent="-171430" algn="l" rtl="0" eaLnBrk="1" fontAlgn="base" hangingPunct="1">
              <a:spcBef>
                <a:spcPts val="600"/>
              </a:spcBef>
              <a:spcAft>
                <a:spcPts val="0"/>
              </a:spcAft>
              <a:buClr>
                <a:schemeClr val="tx2"/>
              </a:buClr>
              <a:buFont typeface="Arial" pitchFamily="34" charset="0"/>
              <a:buChar char="–"/>
              <a:defRPr sz="1000">
                <a:solidFill>
                  <a:schemeClr val="tx1"/>
                </a:solidFill>
                <a:latin typeface="+mn-lt"/>
              </a:defRPr>
            </a:lvl4pPr>
            <a:lvl5pPr marL="690482" indent="-173017" algn="l" rtl="0" eaLnBrk="1" fontAlgn="base" hangingPunct="1">
              <a:spcBef>
                <a:spcPts val="600"/>
              </a:spcBef>
              <a:spcAft>
                <a:spcPts val="0"/>
              </a:spcAft>
              <a:buClr>
                <a:schemeClr val="tx2"/>
              </a:buClr>
              <a:buFont typeface="Arial" pitchFamily="34" charset="0"/>
              <a:buChar char="–"/>
              <a:defRPr sz="1000">
                <a:solidFill>
                  <a:schemeClr val="tx1"/>
                </a:solidFill>
                <a:latin typeface="+mn-lt"/>
              </a:defRPr>
            </a:lvl5pPr>
            <a:lvl6pPr marL="1945216" indent="-182144" algn="l" rtl="0" eaLnBrk="1" fontAlgn="base" hangingPunct="1">
              <a:spcBef>
                <a:spcPct val="20000"/>
              </a:spcBef>
              <a:spcAft>
                <a:spcPct val="0"/>
              </a:spcAft>
              <a:buChar char="»"/>
              <a:defRPr sz="1300">
                <a:solidFill>
                  <a:schemeClr val="tx1"/>
                </a:solidFill>
                <a:latin typeface="+mn-lt"/>
              </a:defRPr>
            </a:lvl6pPr>
            <a:lvl7pPr marL="2454510" indent="-182144" algn="l" rtl="0" eaLnBrk="1" fontAlgn="base" hangingPunct="1">
              <a:spcBef>
                <a:spcPct val="20000"/>
              </a:spcBef>
              <a:spcAft>
                <a:spcPct val="0"/>
              </a:spcAft>
              <a:buChar char="»"/>
              <a:defRPr sz="1300">
                <a:solidFill>
                  <a:schemeClr val="tx1"/>
                </a:solidFill>
                <a:latin typeface="+mn-lt"/>
              </a:defRPr>
            </a:lvl7pPr>
            <a:lvl8pPr marL="2963803" indent="-182144" algn="l" rtl="0" eaLnBrk="1" fontAlgn="base" hangingPunct="1">
              <a:spcBef>
                <a:spcPct val="20000"/>
              </a:spcBef>
              <a:spcAft>
                <a:spcPct val="0"/>
              </a:spcAft>
              <a:buChar char="»"/>
              <a:defRPr sz="1300">
                <a:solidFill>
                  <a:schemeClr val="tx1"/>
                </a:solidFill>
                <a:latin typeface="+mn-lt"/>
              </a:defRPr>
            </a:lvl8pPr>
            <a:lvl9pPr marL="3473096" indent="-182144" algn="l" rtl="0" eaLnBrk="1" fontAlgn="base" hangingPunct="1">
              <a:spcBef>
                <a:spcPct val="20000"/>
              </a:spcBef>
              <a:spcAft>
                <a:spcPct val="0"/>
              </a:spcAft>
              <a:buChar char="»"/>
              <a:defRPr sz="1300">
                <a:solidFill>
                  <a:schemeClr val="tx1"/>
                </a:solidFill>
                <a:latin typeface="+mn-lt"/>
              </a:defRPr>
            </a:lvl9pPr>
          </a:lstStyle>
          <a:p>
            <a:pPr marL="161373" indent="-161373" defTabSz="806867">
              <a:lnSpc>
                <a:spcPts val="1500"/>
              </a:lnSpc>
              <a:spcBef>
                <a:spcPts val="0"/>
              </a:spcBef>
              <a:spcAft>
                <a:spcPts val="529"/>
              </a:spcAft>
              <a:buClr>
                <a:srgbClr val="2D4B6F"/>
              </a:buClr>
              <a:buSzPct val="100000"/>
              <a:buFont typeface="Arial" panose="020B0604020202020204" pitchFamily="34" charset="0"/>
              <a:buChar char="•"/>
            </a:pP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Receives 57% of its water from the Delaware River and the balance from the Schuylkill River</a:t>
            </a:r>
          </a:p>
          <a:p>
            <a:pPr marL="161373" indent="-161373" defTabSz="806867">
              <a:lnSpc>
                <a:spcPts val="1500"/>
              </a:lnSpc>
              <a:spcBef>
                <a:spcPts val="0"/>
              </a:spcBef>
              <a:spcAft>
                <a:spcPts val="529"/>
              </a:spcAft>
              <a:buClr>
                <a:srgbClr val="2D4B6F"/>
              </a:buClr>
              <a:buSzPct val="100000"/>
              <a:buFont typeface="Arial" panose="020B0604020202020204" pitchFamily="34" charset="0"/>
              <a:buChar char="•"/>
            </a:pP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Water treatment is provided by three water treatment plants</a:t>
            </a:r>
          </a:p>
          <a:p>
            <a:pPr marL="314044" lvl="1" indent="-161373" defTabSz="806867">
              <a:lnSpc>
                <a:spcPts val="1500"/>
              </a:lnSpc>
              <a:spcBef>
                <a:spcPts val="0"/>
              </a:spcBef>
              <a:spcAft>
                <a:spcPts val="529"/>
              </a:spcAft>
              <a:buClr>
                <a:srgbClr val="2D4B6F"/>
              </a:buClr>
              <a:buSzPct val="100000"/>
              <a:buFont typeface="Arial" panose="020B0604020202020204" pitchFamily="34" charset="0"/>
              <a:buChar char="•"/>
            </a:pP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The storage capacity for treated and untreated water in the combined plant and distribution system totals 1,010 million gallons (“MG”)</a:t>
            </a:r>
          </a:p>
          <a:p>
            <a:pPr marL="161373" indent="-161373" defTabSz="806867">
              <a:lnSpc>
                <a:spcPts val="1500"/>
              </a:lnSpc>
              <a:spcBef>
                <a:spcPts val="0"/>
              </a:spcBef>
              <a:spcAft>
                <a:spcPts val="529"/>
              </a:spcAft>
              <a:buClr>
                <a:srgbClr val="2D4B6F"/>
              </a:buClr>
              <a:buSzPct val="100000"/>
              <a:buFont typeface="Arial" panose="020B0604020202020204" pitchFamily="34" charset="0"/>
              <a:buChar char="•"/>
            </a:pPr>
            <a:r>
              <a:rPr lang="en-US" sz="1400" dirty="0">
                <a:solidFill>
                  <a:srgbClr val="000000"/>
                </a:solidFill>
                <a:latin typeface="Open Sans" panose="020B0606030504020204" pitchFamily="34" charset="0"/>
                <a:ea typeface="Open Sans" panose="020B0606030504020204" pitchFamily="34" charset="0"/>
                <a:cs typeface="Open Sans" panose="020B0606030504020204" pitchFamily="34" charset="0"/>
              </a:rPr>
              <a:t>Serves the City and has one wholesale contract to deliver water </a:t>
            </a:r>
            <a:r>
              <a:rPr lang="en-US" sz="1400" dirty="0">
                <a:latin typeface="Open Sans" panose="020B0606030504020204" pitchFamily="34" charset="0"/>
                <a:ea typeface="Open Sans" panose="020B0606030504020204" pitchFamily="34" charset="0"/>
                <a:cs typeface="Open Sans" panose="020B0606030504020204" pitchFamily="34" charset="0"/>
              </a:rPr>
              <a:t>to Aqua Pennsylvania</a:t>
            </a:r>
          </a:p>
        </p:txBody>
      </p:sp>
      <p:sp>
        <p:nvSpPr>
          <p:cNvPr id="14" name="Content Placeholder 5"/>
          <p:cNvSpPr txBox="1">
            <a:spLocks/>
          </p:cNvSpPr>
          <p:nvPr/>
        </p:nvSpPr>
        <p:spPr>
          <a:xfrm>
            <a:off x="1185540" y="4317303"/>
            <a:ext cx="4410588" cy="2027455"/>
          </a:xfrm>
          <a:prstGeom prst="rect">
            <a:avLst/>
          </a:prstGeom>
        </p:spPr>
        <p:txBody>
          <a:bodyPr/>
          <a:lstStyle>
            <a:lvl1pPr marL="0" indent="0" algn="l" rtl="0" eaLnBrk="1" fontAlgn="base" hangingPunct="1">
              <a:spcBef>
                <a:spcPts val="1000"/>
              </a:spcBef>
              <a:spcAft>
                <a:spcPts val="0"/>
              </a:spcAft>
              <a:buClr>
                <a:schemeClr val="accent2"/>
              </a:buClr>
              <a:buFont typeface="Wingdings" pitchFamily="2" charset="2"/>
              <a:buNone/>
              <a:defRPr sz="1200" b="0">
                <a:solidFill>
                  <a:schemeClr val="tx1"/>
                </a:solidFill>
                <a:latin typeface="+mj-lt"/>
                <a:ea typeface="+mn-ea"/>
                <a:cs typeface="+mn-cs"/>
              </a:defRPr>
            </a:lvl1pPr>
            <a:lvl2pPr marL="173017" indent="-173017" algn="l" rtl="0" eaLnBrk="1" fontAlgn="base" hangingPunct="1">
              <a:spcBef>
                <a:spcPts val="1000"/>
              </a:spcBef>
              <a:spcAft>
                <a:spcPts val="0"/>
              </a:spcAft>
              <a:buClr>
                <a:schemeClr val="tx2"/>
              </a:buClr>
              <a:buFont typeface="Wingdings" pitchFamily="2" charset="2"/>
              <a:buChar char="n"/>
              <a:defRPr sz="1000">
                <a:solidFill>
                  <a:schemeClr val="tx1"/>
                </a:solidFill>
                <a:latin typeface="+mn-lt"/>
              </a:defRPr>
            </a:lvl2pPr>
            <a:lvl3pPr marL="346035" indent="-173017" algn="l" rtl="0" eaLnBrk="1" fontAlgn="base" hangingPunct="1">
              <a:spcBef>
                <a:spcPts val="600"/>
              </a:spcBef>
              <a:spcAft>
                <a:spcPts val="0"/>
              </a:spcAft>
              <a:buClr>
                <a:schemeClr val="tx2"/>
              </a:buClr>
              <a:buFont typeface="Arial" pitchFamily="34" charset="0"/>
              <a:buChar char="—"/>
              <a:defRPr sz="1000">
                <a:solidFill>
                  <a:schemeClr val="tx1"/>
                </a:solidFill>
                <a:latin typeface="+mn-lt"/>
              </a:defRPr>
            </a:lvl3pPr>
            <a:lvl4pPr marL="517465" indent="-171430" algn="l" rtl="0" eaLnBrk="1" fontAlgn="base" hangingPunct="1">
              <a:spcBef>
                <a:spcPts val="600"/>
              </a:spcBef>
              <a:spcAft>
                <a:spcPts val="0"/>
              </a:spcAft>
              <a:buClr>
                <a:schemeClr val="tx2"/>
              </a:buClr>
              <a:buFont typeface="Arial" pitchFamily="34" charset="0"/>
              <a:buChar char="–"/>
              <a:defRPr sz="1000">
                <a:solidFill>
                  <a:schemeClr val="tx1"/>
                </a:solidFill>
                <a:latin typeface="+mn-lt"/>
              </a:defRPr>
            </a:lvl4pPr>
            <a:lvl5pPr marL="690482" indent="-173017" algn="l" rtl="0" eaLnBrk="1" fontAlgn="base" hangingPunct="1">
              <a:spcBef>
                <a:spcPts val="600"/>
              </a:spcBef>
              <a:spcAft>
                <a:spcPts val="0"/>
              </a:spcAft>
              <a:buClr>
                <a:schemeClr val="tx2"/>
              </a:buClr>
              <a:buFont typeface="Arial" pitchFamily="34" charset="0"/>
              <a:buChar char="–"/>
              <a:defRPr sz="1000">
                <a:solidFill>
                  <a:schemeClr val="tx1"/>
                </a:solidFill>
                <a:latin typeface="+mn-lt"/>
              </a:defRPr>
            </a:lvl5pPr>
            <a:lvl6pPr marL="1945216" indent="-182144" algn="l" rtl="0" eaLnBrk="1" fontAlgn="base" hangingPunct="1">
              <a:spcBef>
                <a:spcPct val="20000"/>
              </a:spcBef>
              <a:spcAft>
                <a:spcPct val="0"/>
              </a:spcAft>
              <a:buChar char="»"/>
              <a:defRPr sz="1300">
                <a:solidFill>
                  <a:schemeClr val="tx1"/>
                </a:solidFill>
                <a:latin typeface="+mn-lt"/>
              </a:defRPr>
            </a:lvl6pPr>
            <a:lvl7pPr marL="2454510" indent="-182144" algn="l" rtl="0" eaLnBrk="1" fontAlgn="base" hangingPunct="1">
              <a:spcBef>
                <a:spcPct val="20000"/>
              </a:spcBef>
              <a:spcAft>
                <a:spcPct val="0"/>
              </a:spcAft>
              <a:buChar char="»"/>
              <a:defRPr sz="1300">
                <a:solidFill>
                  <a:schemeClr val="tx1"/>
                </a:solidFill>
                <a:latin typeface="+mn-lt"/>
              </a:defRPr>
            </a:lvl7pPr>
            <a:lvl8pPr marL="2963803" indent="-182144" algn="l" rtl="0" eaLnBrk="1" fontAlgn="base" hangingPunct="1">
              <a:spcBef>
                <a:spcPct val="20000"/>
              </a:spcBef>
              <a:spcAft>
                <a:spcPct val="0"/>
              </a:spcAft>
              <a:buChar char="»"/>
              <a:defRPr sz="1300">
                <a:solidFill>
                  <a:schemeClr val="tx1"/>
                </a:solidFill>
                <a:latin typeface="+mn-lt"/>
              </a:defRPr>
            </a:lvl8pPr>
            <a:lvl9pPr marL="3473096" indent="-182144" algn="l" rtl="0" eaLnBrk="1" fontAlgn="base" hangingPunct="1">
              <a:spcBef>
                <a:spcPct val="20000"/>
              </a:spcBef>
              <a:spcAft>
                <a:spcPct val="0"/>
              </a:spcAft>
              <a:buChar char="»"/>
              <a:defRPr sz="1300">
                <a:solidFill>
                  <a:schemeClr val="tx1"/>
                </a:solidFill>
                <a:latin typeface="+mn-lt"/>
              </a:defRPr>
            </a:lvl9pPr>
          </a:lstStyle>
          <a:p>
            <a:pPr marL="161373" indent="-161373" defTabSz="806867">
              <a:lnSpc>
                <a:spcPts val="1500"/>
              </a:lnSpc>
              <a:spcBef>
                <a:spcPts val="0"/>
              </a:spcBef>
              <a:spcAft>
                <a:spcPts val="529"/>
              </a:spcAft>
              <a:buClr>
                <a:srgbClr val="2D4B6F"/>
              </a:buClr>
              <a:buSzPct val="10000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Consists of wastewater collection and treatment facilities, including contracted biosolids treatment and disposal</a:t>
            </a:r>
          </a:p>
          <a:p>
            <a:pPr marL="314044" lvl="1" indent="-161373" defTabSz="806867">
              <a:lnSpc>
                <a:spcPts val="1500"/>
              </a:lnSpc>
              <a:spcBef>
                <a:spcPts val="0"/>
              </a:spcBef>
              <a:spcAft>
                <a:spcPts val="529"/>
              </a:spcAft>
              <a:buClr>
                <a:srgbClr val="2D4B6F"/>
              </a:buClr>
              <a:buSzPct val="10000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Three water pollution control plants (“WPCPs”) with a combined dry weather flow design capacity of 522 million gallons daily (“MGD”) and a peak capacity of 1,059 MGD</a:t>
            </a:r>
          </a:p>
          <a:p>
            <a:pPr marL="161373" indent="-161373" defTabSz="806867">
              <a:lnSpc>
                <a:spcPts val="1500"/>
              </a:lnSpc>
              <a:spcBef>
                <a:spcPts val="0"/>
              </a:spcBef>
              <a:spcAft>
                <a:spcPts val="529"/>
              </a:spcAft>
              <a:buClr>
                <a:srgbClr val="2D4B6F"/>
              </a:buClr>
              <a:buSzPct val="100000"/>
              <a:buFont typeface="Arial" panose="020B0604020202020204" pitchFamily="34" charset="0"/>
              <a:buChar char="•"/>
            </a:pPr>
            <a:r>
              <a:rPr lang="en-US" sz="1400" dirty="0">
                <a:latin typeface="Open Sans" panose="020B0606030504020204" pitchFamily="34" charset="0"/>
                <a:ea typeface="Open Sans" panose="020B0606030504020204" pitchFamily="34" charset="0"/>
                <a:cs typeface="Open Sans" panose="020B0606030504020204" pitchFamily="34" charset="0"/>
              </a:rPr>
              <a:t>Serves the City and has 10 wholesale contracts for wastewater treatment</a:t>
            </a:r>
          </a:p>
        </p:txBody>
      </p:sp>
      <p:sp>
        <p:nvSpPr>
          <p:cNvPr id="9" name="Google Shape;96;p25">
            <a:extLst>
              <a:ext uri="{FF2B5EF4-FFF2-40B4-BE49-F238E27FC236}">
                <a16:creationId xmlns:a16="http://schemas.microsoft.com/office/drawing/2014/main" id="{9C0C979E-2261-9E43-8609-A79CF662619A}"/>
              </a:ext>
            </a:extLst>
          </p:cNvPr>
          <p:cNvSpPr txBox="1">
            <a:spLocks noGrp="1"/>
          </p:cNvSpPr>
          <p:nvPr>
            <p:ph type="title" idx="4294967295"/>
          </p:nvPr>
        </p:nvSpPr>
        <p:spPr>
          <a:xfrm>
            <a:off x="741993" y="395191"/>
            <a:ext cx="5609275"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137E4"/>
                </a:solidFill>
                <a:effectLst/>
                <a:uLnTx/>
                <a:uFillTx/>
                <a:latin typeface="Work Sans Regular"/>
                <a:ea typeface="Work Sans Regular"/>
                <a:cs typeface="Work Sans Regular"/>
                <a:sym typeface="Work Sans Regular"/>
              </a:rPr>
              <a:t>High Quality Capacity for the Service Area</a:t>
            </a:r>
          </a:p>
        </p:txBody>
      </p:sp>
      <p:sp>
        <p:nvSpPr>
          <p:cNvPr id="15" name="Rectangle 14">
            <a:extLst>
              <a:ext uri="{FF2B5EF4-FFF2-40B4-BE49-F238E27FC236}">
                <a16:creationId xmlns:a16="http://schemas.microsoft.com/office/drawing/2014/main" id="{B8F52932-4D2F-8C89-9B3F-319FCE05597E}"/>
              </a:ext>
              <a:ext uri="{C183D7F6-B498-43B3-948B-1728B52AA6E4}">
                <adec:decorative xmlns:adec="http://schemas.microsoft.com/office/drawing/2017/decorative" val="1"/>
              </a:ext>
            </a:extLst>
          </p:cNvPr>
          <p:cNvSpPr/>
          <p:nvPr/>
        </p:nvSpPr>
        <p:spPr>
          <a:xfrm>
            <a:off x="0" y="0"/>
            <a:ext cx="587022" cy="6858000"/>
          </a:xfrm>
          <a:prstGeom prst="rect">
            <a:avLst/>
          </a:prstGeom>
          <a:solidFill>
            <a:srgbClr val="0137E4"/>
          </a:solidFill>
          <a:ln>
            <a:solidFill>
              <a:srgbClr val="013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Google Shape;98;p25">
            <a:extLst>
              <a:ext uri="{FF2B5EF4-FFF2-40B4-BE49-F238E27FC236}">
                <a16:creationId xmlns:a16="http://schemas.microsoft.com/office/drawing/2014/main" id="{FE43651D-AE79-9431-2A29-1B3B7B8A4F0D}"/>
              </a:ext>
            </a:extLst>
          </p:cNvPr>
          <p:cNvSpPr txBox="1"/>
          <p:nvPr/>
        </p:nvSpPr>
        <p:spPr>
          <a:xfrm rot="16200000">
            <a:off x="-765944" y="1446677"/>
            <a:ext cx="2104549" cy="262717"/>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RPr/>
            </a:defPPr>
            <a:lvl1pPr marL="0" indent="0" algn="r">
              <a:buNone/>
              <a:defRPr sz="1500" b="1" cap="all">
                <a:solidFill>
                  <a:schemeClr val="lt1"/>
                </a:solidFill>
                <a:latin typeface="Work Sans"/>
                <a:ea typeface="Work Sans"/>
                <a:cs typeface="Work Sans"/>
              </a:defRPr>
            </a:lvl1pPr>
          </a:lstStyle>
          <a:p>
            <a:r>
              <a:rPr lang="en-US" dirty="0">
                <a:sym typeface="Work Sans"/>
              </a:rPr>
              <a:t>SYSTEM OVERVIEW</a:t>
            </a:r>
            <a:endParaRPr dirty="0">
              <a:sym typeface="Work Sans"/>
            </a:endParaRPr>
          </a:p>
        </p:txBody>
      </p:sp>
      <p:sp>
        <p:nvSpPr>
          <p:cNvPr id="4" name="Slide Number Placeholder 3">
            <a:extLst>
              <a:ext uri="{FF2B5EF4-FFF2-40B4-BE49-F238E27FC236}">
                <a16:creationId xmlns:a16="http://schemas.microsoft.com/office/drawing/2014/main" id="{C4EB11B9-AF8B-BB3B-1E92-A4DBED61A84D}"/>
              </a:ext>
            </a:extLst>
          </p:cNvPr>
          <p:cNvSpPr>
            <a:spLocks noGrp="1"/>
          </p:cNvSpPr>
          <p:nvPr>
            <p:ph type="sldNum" sz="quarter" idx="4"/>
          </p:nvPr>
        </p:nvSpPr>
        <p:spPr/>
        <p:txBody>
          <a:bodyPr/>
          <a:lstStyle/>
          <a:p>
            <a:fld id="{0A5DA27C-105B-484D-A0C1-83F2B4799E00}" type="slidenum">
              <a:rPr lang="en-US" smtClean="0"/>
              <a:pPr/>
              <a:t>5</a:t>
            </a:fld>
            <a:endParaRPr lang="en-US" dirty="0"/>
          </a:p>
        </p:txBody>
      </p:sp>
      <p:sp>
        <p:nvSpPr>
          <p:cNvPr id="3" name="TextBox 2">
            <a:extLst>
              <a:ext uri="{FF2B5EF4-FFF2-40B4-BE49-F238E27FC236}">
                <a16:creationId xmlns:a16="http://schemas.microsoft.com/office/drawing/2014/main" id="{DF228FA8-1449-6647-5FDF-C9CE351F643E}"/>
              </a:ext>
            </a:extLst>
          </p:cNvPr>
          <p:cNvSpPr txBox="1"/>
          <p:nvPr/>
        </p:nvSpPr>
        <p:spPr>
          <a:xfrm>
            <a:off x="1153764" y="6344758"/>
            <a:ext cx="6100618" cy="215444"/>
          </a:xfrm>
          <a:prstGeom prst="rect">
            <a:avLst/>
          </a:prstGeom>
          <a:noFill/>
        </p:spPr>
        <p:txBody>
          <a:bodyPr wrap="square">
            <a:spAutoFit/>
          </a:bodyPr>
          <a:lstStyle/>
          <a:p>
            <a:r>
              <a:rPr lang="en-US" sz="800" dirty="0">
                <a:solidFill>
                  <a:schemeClr val="tx1"/>
                </a:solidFill>
                <a:latin typeface="Open Sans Light" panose="020B0604020202020204" charset="0"/>
                <a:ea typeface="Open Sans Light" panose="020B0604020202020204" charset="0"/>
                <a:cs typeface="Open Sans Light" panose="020B0604020202020204" charset="0"/>
              </a:rPr>
              <a:t>Source: Philadelphia Water Department</a:t>
            </a:r>
          </a:p>
        </p:txBody>
      </p:sp>
    </p:spTree>
    <p:custDataLst>
      <p:tags r:id="rId1"/>
    </p:custDataLst>
    <p:extLst>
      <p:ext uri="{BB962C8B-B14F-4D97-AF65-F5344CB8AC3E}">
        <p14:creationId xmlns:p14="http://schemas.microsoft.com/office/powerpoint/2010/main" val="5802527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E9633508-CF31-93FA-7011-F5D563F74504}"/>
              </a:ext>
            </a:extLst>
          </p:cNvPr>
          <p:cNvSpPr txBox="1"/>
          <p:nvPr/>
        </p:nvSpPr>
        <p:spPr>
          <a:xfrm>
            <a:off x="838200" y="1453683"/>
            <a:ext cx="4827396" cy="3950633"/>
          </a:xfrm>
          <a:prstGeom prst="rect">
            <a:avLst/>
          </a:prstGeom>
          <a:noFill/>
        </p:spPr>
        <p:txBody>
          <a:bodyPr wrap="square">
            <a:spAutoFit/>
          </a:bodyPr>
          <a:lstStyle/>
          <a:p>
            <a:pPr defTabSz="1018586">
              <a:lnSpc>
                <a:spcPct val="125000"/>
              </a:lnSpc>
              <a:spcBef>
                <a:spcPts val="400"/>
              </a:spcBef>
              <a:buClr>
                <a:srgbClr val="2D4B6F"/>
              </a:buClr>
              <a:buSzPct val="100000"/>
            </a:pPr>
            <a:r>
              <a:rPr lang="en-US" sz="1600" dirty="0">
                <a:latin typeface="Open Sans" panose="020B0606030504020204" pitchFamily="34" charset="0"/>
                <a:ea typeface="Open Sans" panose="020B0606030504020204" pitchFamily="34" charset="0"/>
                <a:cs typeface="Open Sans" panose="020B0606030504020204" pitchFamily="34" charset="0"/>
              </a:rPr>
              <a:t>An independent rate-making body known as the Philadelphia Water, Sewer and Stormwater Rate Board is solely responsible for fixing and regulating rates and charges.  </a:t>
            </a:r>
          </a:p>
          <a:p>
            <a:pPr marL="685800" lvl="4" indent="-285750">
              <a:lnSpc>
                <a:spcPct val="125000"/>
              </a:lnSpc>
              <a:spcBef>
                <a:spcPts val="400"/>
              </a:spcBef>
              <a:buClr>
                <a:srgbClr val="0137E4"/>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Rate Setting Standards</a:t>
            </a:r>
          </a:p>
          <a:p>
            <a:pPr marL="685800" lvl="1" indent="-285750">
              <a:lnSpc>
                <a:spcPct val="125000"/>
              </a:lnSpc>
              <a:spcBef>
                <a:spcPts val="400"/>
              </a:spcBef>
              <a:buClr>
                <a:srgbClr val="0137E4"/>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Charter Standards </a:t>
            </a:r>
          </a:p>
          <a:p>
            <a:pPr marL="685800" lvl="1" indent="-285750">
              <a:lnSpc>
                <a:spcPct val="125000"/>
              </a:lnSpc>
              <a:spcBef>
                <a:spcPts val="400"/>
              </a:spcBef>
              <a:buClr>
                <a:srgbClr val="0137E4"/>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Rate Ordinance Requirements </a:t>
            </a:r>
          </a:p>
          <a:p>
            <a:pPr marL="685800" lvl="1" indent="-285750">
              <a:lnSpc>
                <a:spcPct val="125000"/>
              </a:lnSpc>
              <a:spcBef>
                <a:spcPts val="400"/>
              </a:spcBef>
              <a:buClr>
                <a:srgbClr val="0137E4"/>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Additional Board supported financial targets</a:t>
            </a:r>
          </a:p>
          <a:p>
            <a:pPr marL="400050" lvl="1">
              <a:lnSpc>
                <a:spcPct val="125000"/>
              </a:lnSpc>
              <a:spcBef>
                <a:spcPts val="400"/>
              </a:spcBef>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400050" lvl="1">
              <a:lnSpc>
                <a:spcPct val="125000"/>
              </a:lnSpc>
              <a:spcBef>
                <a:spcPts val="400"/>
              </a:spcBef>
            </a:pPr>
            <a:endParaRPr lang="en-US" dirty="0">
              <a:latin typeface="Open Sans" panose="020B0606030504020204" pitchFamily="34" charset="0"/>
              <a:ea typeface="Open Sans" panose="020B0606030504020204" pitchFamily="34" charset="0"/>
              <a:cs typeface="Open Sans" panose="020B0606030504020204" pitchFamily="34" charset="0"/>
            </a:endParaRPr>
          </a:p>
          <a:p>
            <a:pPr marR="0" defTabSz="1018586" rtl="0" eaLnBrk="1" latinLnBrk="0" hangingPunct="1">
              <a:lnSpc>
                <a:spcPct val="125000"/>
              </a:lnSpc>
              <a:spcBef>
                <a:spcPts val="400"/>
              </a:spcBef>
              <a:spcAft>
                <a:spcPts val="0"/>
              </a:spcAft>
              <a:buClr>
                <a:srgbClr val="2D4B6F"/>
              </a:buClr>
              <a:buSzPct val="100000"/>
            </a:pPr>
            <a:endParaRPr lang="en-US" b="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 name="Text Placeholder 1">
            <a:extLst>
              <a:ext uri="{C183D7F6-B498-43B3-948B-1728B52AA6E4}">
                <adec:decorative xmlns:adec="http://schemas.microsoft.com/office/drawing/2017/decorative" val="1"/>
              </a:ext>
            </a:extLst>
          </p:cNvPr>
          <p:cNvSpPr>
            <a:spLocks noGrp="1"/>
          </p:cNvSpPr>
          <p:nvPr>
            <p:ph type="body" sz="quarter" idx="14"/>
          </p:nvPr>
        </p:nvSpPr>
        <p:spPr/>
        <p:txBody>
          <a:bodyPr/>
          <a:lstStyle/>
          <a:p>
            <a:r>
              <a:rPr lang="en-US" dirty="0"/>
              <a:t> </a:t>
            </a:r>
          </a:p>
        </p:txBody>
      </p:sp>
      <p:sp>
        <p:nvSpPr>
          <p:cNvPr id="8" name="Rectangle 7">
            <a:extLst>
              <a:ext uri="{FF2B5EF4-FFF2-40B4-BE49-F238E27FC236}">
                <a16:creationId xmlns:a16="http://schemas.microsoft.com/office/drawing/2014/main" id="{BA0FE355-39CE-831F-D3C6-C18795338675}"/>
              </a:ext>
              <a:ext uri="{C183D7F6-B498-43B3-948B-1728B52AA6E4}">
                <adec:decorative xmlns:adec="http://schemas.microsoft.com/office/drawing/2017/decorative" val="1"/>
              </a:ext>
            </a:extLst>
          </p:cNvPr>
          <p:cNvSpPr/>
          <p:nvPr/>
        </p:nvSpPr>
        <p:spPr>
          <a:xfrm>
            <a:off x="0" y="0"/>
            <a:ext cx="587022" cy="6858000"/>
          </a:xfrm>
          <a:prstGeom prst="rect">
            <a:avLst/>
          </a:prstGeom>
          <a:solidFill>
            <a:srgbClr val="0137E4"/>
          </a:solidFill>
          <a:ln>
            <a:solidFill>
              <a:srgbClr val="013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98;p25">
            <a:extLst>
              <a:ext uri="{FF2B5EF4-FFF2-40B4-BE49-F238E27FC236}">
                <a16:creationId xmlns:a16="http://schemas.microsoft.com/office/drawing/2014/main" id="{FC641A34-0AFA-AC8A-211F-66D01709F93A}"/>
              </a:ext>
            </a:extLst>
          </p:cNvPr>
          <p:cNvSpPr txBox="1"/>
          <p:nvPr/>
        </p:nvSpPr>
        <p:spPr>
          <a:xfrm rot="16200000">
            <a:off x="-627867" y="1308601"/>
            <a:ext cx="1827289" cy="26161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500" b="1" cap="all" dirty="0">
                <a:solidFill>
                  <a:schemeClr val="lt1"/>
                </a:solidFill>
                <a:latin typeface="Work Sans"/>
                <a:ea typeface="Work Sans"/>
                <a:cs typeface="Work Sans"/>
                <a:sym typeface="Work Sans"/>
              </a:rPr>
              <a:t>MANAGEMENT</a:t>
            </a:r>
            <a:endParaRPr sz="1500" b="1" cap="all" dirty="0">
              <a:solidFill>
                <a:schemeClr val="lt1"/>
              </a:solidFill>
              <a:latin typeface="Work Sans"/>
              <a:ea typeface="Work Sans"/>
              <a:cs typeface="Work Sans"/>
              <a:sym typeface="Work Sans"/>
            </a:endParaRPr>
          </a:p>
        </p:txBody>
      </p:sp>
      <p:sp>
        <p:nvSpPr>
          <p:cNvPr id="13" name="Google Shape;96;p25">
            <a:extLst>
              <a:ext uri="{FF2B5EF4-FFF2-40B4-BE49-F238E27FC236}">
                <a16:creationId xmlns:a16="http://schemas.microsoft.com/office/drawing/2014/main" id="{263AAE28-2613-9214-12A4-ED9BAE01B7E1}"/>
              </a:ext>
            </a:extLst>
          </p:cNvPr>
          <p:cNvSpPr txBox="1">
            <a:spLocks noGrp="1"/>
          </p:cNvSpPr>
          <p:nvPr>
            <p:ph type="title" idx="4294967295"/>
          </p:nvPr>
        </p:nvSpPr>
        <p:spPr>
          <a:xfrm>
            <a:off x="745680" y="446017"/>
            <a:ext cx="10700639"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137E4"/>
                </a:solidFill>
                <a:effectLst/>
                <a:uLnTx/>
                <a:uFillTx/>
                <a:latin typeface="Work Sans Regular"/>
                <a:ea typeface="Work Sans Regular"/>
                <a:cs typeface="Work Sans Regular"/>
                <a:sym typeface="Work Sans Regular"/>
              </a:rPr>
              <a:t>Rate Setting Process</a:t>
            </a:r>
          </a:p>
        </p:txBody>
      </p:sp>
      <p:sp>
        <p:nvSpPr>
          <p:cNvPr id="7" name="Slide Number Placeholder 6">
            <a:extLst>
              <a:ext uri="{FF2B5EF4-FFF2-40B4-BE49-F238E27FC236}">
                <a16:creationId xmlns:a16="http://schemas.microsoft.com/office/drawing/2014/main" id="{1B2DFF3F-C4DD-C6F9-01D2-146B23454818}"/>
              </a:ext>
            </a:extLst>
          </p:cNvPr>
          <p:cNvSpPr>
            <a:spLocks noGrp="1"/>
          </p:cNvSpPr>
          <p:nvPr>
            <p:ph type="sldNum" sz="quarter" idx="4"/>
          </p:nvPr>
        </p:nvSpPr>
        <p:spPr/>
        <p:txBody>
          <a:bodyPr/>
          <a:lstStyle/>
          <a:p>
            <a:fld id="{0A5DA27C-105B-484D-A0C1-83F2B4799E00}" type="slidenum">
              <a:rPr lang="en-US" smtClean="0"/>
              <a:pPr/>
              <a:t>6</a:t>
            </a:fld>
            <a:endParaRPr lang="en-US" dirty="0"/>
          </a:p>
        </p:txBody>
      </p:sp>
      <p:sp>
        <p:nvSpPr>
          <p:cNvPr id="17" name="TextBox 16">
            <a:extLst>
              <a:ext uri="{FF2B5EF4-FFF2-40B4-BE49-F238E27FC236}">
                <a16:creationId xmlns:a16="http://schemas.microsoft.com/office/drawing/2014/main" id="{9CD37231-976B-0401-4DEC-2DB9C1A6713A}"/>
              </a:ext>
            </a:extLst>
          </p:cNvPr>
          <p:cNvSpPr txBox="1"/>
          <p:nvPr/>
        </p:nvSpPr>
        <p:spPr>
          <a:xfrm>
            <a:off x="6382201" y="1439406"/>
            <a:ext cx="4827396" cy="3899337"/>
          </a:xfrm>
          <a:prstGeom prst="rect">
            <a:avLst/>
          </a:prstGeom>
          <a:noFill/>
        </p:spPr>
        <p:txBody>
          <a:bodyPr wrap="square">
            <a:spAutoFit/>
          </a:bodyPr>
          <a:lstStyle/>
          <a:p>
            <a:pPr>
              <a:lnSpc>
                <a:spcPct val="125000"/>
              </a:lnSpc>
              <a:spcBef>
                <a:spcPts val="400"/>
              </a:spcBef>
            </a:pPr>
            <a:r>
              <a:rPr lang="en-US" sz="1600" dirty="0">
                <a:latin typeface="Open Sans" panose="020B0606030504020204" pitchFamily="34" charset="0"/>
                <a:ea typeface="Open Sans" panose="020B0606030504020204" pitchFamily="34" charset="0"/>
                <a:cs typeface="Open Sans" panose="020B0606030504020204" pitchFamily="34" charset="0"/>
              </a:rPr>
              <a:t>The Department routinely files for revenue adjustments:</a:t>
            </a:r>
          </a:p>
          <a:p>
            <a:pPr marL="685800" lvl="4" indent="-285750">
              <a:lnSpc>
                <a:spcPct val="125000"/>
              </a:lnSpc>
              <a:spcBef>
                <a:spcPts val="400"/>
              </a:spcBef>
              <a:buClr>
                <a:srgbClr val="0137E4"/>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Base Rates: filing every year or every other year, next filing is expected in Q1 2027</a:t>
            </a:r>
          </a:p>
          <a:p>
            <a:pPr marL="685800" lvl="1" indent="-285750">
              <a:lnSpc>
                <a:spcPct val="125000"/>
              </a:lnSpc>
              <a:spcBef>
                <a:spcPts val="400"/>
              </a:spcBef>
              <a:buClr>
                <a:srgbClr val="0137E4"/>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Tiered Assistance Program Surcharge Reconciliation Process: annual filing</a:t>
            </a:r>
          </a:p>
          <a:p>
            <a:pPr marL="685800" lvl="1" indent="-285750">
              <a:lnSpc>
                <a:spcPct val="125000"/>
              </a:lnSpc>
              <a:spcBef>
                <a:spcPts val="400"/>
              </a:spcBef>
              <a:buClr>
                <a:srgbClr val="0137E4"/>
              </a:buClr>
              <a:buFont typeface="Arial" panose="020B0604020202020204" pitchFamily="34" charset="0"/>
              <a:buChar char="•"/>
            </a:pPr>
            <a:r>
              <a:rPr lang="en-US" sz="1600" dirty="0">
                <a:latin typeface="Open Sans" panose="020B0606030504020204" pitchFamily="34" charset="0"/>
                <a:ea typeface="Open Sans" panose="020B0606030504020204" pitchFamily="34" charset="0"/>
                <a:cs typeface="Open Sans" panose="020B0606030504020204" pitchFamily="34" charset="0"/>
              </a:rPr>
              <a:t>The typical rate process is completed within  6 months </a:t>
            </a:r>
          </a:p>
          <a:p>
            <a:pPr marL="400050" lvl="1">
              <a:lnSpc>
                <a:spcPct val="125000"/>
              </a:lnSpc>
              <a:spcBef>
                <a:spcPts val="400"/>
              </a:spcBef>
            </a:pPr>
            <a:endParaRPr lang="en-US" sz="1100" dirty="0">
              <a:latin typeface="Open Sans" panose="020B0606030504020204" pitchFamily="34" charset="0"/>
              <a:ea typeface="Open Sans" panose="020B0606030504020204" pitchFamily="34" charset="0"/>
              <a:cs typeface="Open Sans" panose="020B0606030504020204" pitchFamily="34" charset="0"/>
            </a:endParaRPr>
          </a:p>
          <a:p>
            <a:pPr marL="400050" lvl="1">
              <a:lnSpc>
                <a:spcPct val="125000"/>
              </a:lnSpc>
              <a:spcBef>
                <a:spcPts val="400"/>
              </a:spcBef>
            </a:pPr>
            <a:endParaRPr lang="en-US" dirty="0">
              <a:latin typeface="Open Sans" panose="020B0606030504020204" pitchFamily="34" charset="0"/>
              <a:ea typeface="Open Sans" panose="020B0606030504020204" pitchFamily="34" charset="0"/>
              <a:cs typeface="Open Sans" panose="020B0606030504020204" pitchFamily="34" charset="0"/>
            </a:endParaRPr>
          </a:p>
          <a:p>
            <a:pPr marR="0" defTabSz="1018586" rtl="0" eaLnBrk="1" latinLnBrk="0" hangingPunct="1">
              <a:lnSpc>
                <a:spcPct val="125000"/>
              </a:lnSpc>
              <a:spcBef>
                <a:spcPts val="400"/>
              </a:spcBef>
              <a:spcAft>
                <a:spcPts val="0"/>
              </a:spcAft>
              <a:buClr>
                <a:srgbClr val="2D4B6F"/>
              </a:buClr>
              <a:buSzPct val="100000"/>
            </a:pPr>
            <a:endParaRPr lang="en-US" b="0" i="0" u="none" baseline="0"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 name="TextBox 3">
            <a:extLst>
              <a:ext uri="{FF2B5EF4-FFF2-40B4-BE49-F238E27FC236}">
                <a16:creationId xmlns:a16="http://schemas.microsoft.com/office/drawing/2014/main" id="{0F239672-8ED3-764F-5271-C8FEBC11322C}"/>
              </a:ext>
            </a:extLst>
          </p:cNvPr>
          <p:cNvSpPr txBox="1"/>
          <p:nvPr/>
        </p:nvSpPr>
        <p:spPr>
          <a:xfrm>
            <a:off x="875838" y="1098176"/>
            <a:ext cx="2695286" cy="338554"/>
          </a:xfrm>
          <a:prstGeom prst="rect">
            <a:avLst/>
          </a:prstGeom>
          <a:noFill/>
        </p:spPr>
        <p:txBody>
          <a:bodyPr wrap="square" rtlCol="0">
            <a:spAutoFit/>
          </a:bodyPr>
          <a:lstStyle/>
          <a:p>
            <a:r>
              <a:rPr lang="en-US" sz="1600" b="1" dirty="0">
                <a:solidFill>
                  <a:srgbClr val="0137E4"/>
                </a:solidFill>
                <a:latin typeface="Open Sans" panose="020B0604020202020204" charset="0"/>
                <a:ea typeface="Open Sans" panose="020B0604020202020204" charset="0"/>
                <a:cs typeface="Open Sans" panose="020B0604020202020204" charset="0"/>
              </a:rPr>
              <a:t>THE RATE BOARD</a:t>
            </a:r>
          </a:p>
        </p:txBody>
      </p:sp>
      <p:sp>
        <p:nvSpPr>
          <p:cNvPr id="5" name="TextBox 4">
            <a:extLst>
              <a:ext uri="{FF2B5EF4-FFF2-40B4-BE49-F238E27FC236}">
                <a16:creationId xmlns:a16="http://schemas.microsoft.com/office/drawing/2014/main" id="{F7FFDF7D-7EAB-6304-BD5D-B6F3D9267787}"/>
              </a:ext>
            </a:extLst>
          </p:cNvPr>
          <p:cNvSpPr txBox="1"/>
          <p:nvPr/>
        </p:nvSpPr>
        <p:spPr>
          <a:xfrm>
            <a:off x="6454093" y="1120974"/>
            <a:ext cx="2695286" cy="338554"/>
          </a:xfrm>
          <a:prstGeom prst="rect">
            <a:avLst/>
          </a:prstGeom>
          <a:noFill/>
        </p:spPr>
        <p:txBody>
          <a:bodyPr wrap="square" rtlCol="0">
            <a:spAutoFit/>
          </a:bodyPr>
          <a:lstStyle/>
          <a:p>
            <a:r>
              <a:rPr lang="en-US" sz="1600" b="1" dirty="0">
                <a:solidFill>
                  <a:srgbClr val="0137E4"/>
                </a:solidFill>
                <a:latin typeface="Open Sans" panose="020B0604020202020204" charset="0"/>
                <a:ea typeface="Open Sans" panose="020B0604020202020204" charset="0"/>
                <a:cs typeface="Open Sans" panose="020B0604020202020204" charset="0"/>
              </a:rPr>
              <a:t>TIMING</a:t>
            </a:r>
          </a:p>
        </p:txBody>
      </p:sp>
      <p:sp>
        <p:nvSpPr>
          <p:cNvPr id="6" name="TextBox 5">
            <a:extLst>
              <a:ext uri="{FF2B5EF4-FFF2-40B4-BE49-F238E27FC236}">
                <a16:creationId xmlns:a16="http://schemas.microsoft.com/office/drawing/2014/main" id="{6462471C-0B2B-4203-914B-0D94CD410FCE}"/>
              </a:ext>
            </a:extLst>
          </p:cNvPr>
          <p:cNvSpPr txBox="1"/>
          <p:nvPr/>
        </p:nvSpPr>
        <p:spPr>
          <a:xfrm>
            <a:off x="875838" y="4696904"/>
            <a:ext cx="2695286" cy="338554"/>
          </a:xfrm>
          <a:prstGeom prst="rect">
            <a:avLst/>
          </a:prstGeom>
          <a:noFill/>
        </p:spPr>
        <p:txBody>
          <a:bodyPr wrap="square" rtlCol="0">
            <a:spAutoFit/>
          </a:bodyPr>
          <a:lstStyle/>
          <a:p>
            <a:r>
              <a:rPr lang="en-US" sz="1600" b="1" dirty="0">
                <a:solidFill>
                  <a:srgbClr val="0137E4"/>
                </a:solidFill>
                <a:latin typeface="Open Sans" panose="020B0604020202020204" charset="0"/>
                <a:ea typeface="Open Sans" panose="020B0604020202020204" charset="0"/>
                <a:cs typeface="Open Sans" panose="020B0604020202020204" charset="0"/>
              </a:rPr>
              <a:t>THE PROCESS</a:t>
            </a:r>
          </a:p>
        </p:txBody>
      </p:sp>
      <p:pic>
        <p:nvPicPr>
          <p:cNvPr id="10" name="Picture 9" descr="A flow chart depicting the stepwise process of setting rates. The steps are as follows:&#10;1. Rate Filing&#10;2. Public Input Hearing&#10;3. Public Advocate Review&#10;4. Rate board final decision&#10;5. Implementation">
            <a:extLst>
              <a:ext uri="{FF2B5EF4-FFF2-40B4-BE49-F238E27FC236}">
                <a16:creationId xmlns:a16="http://schemas.microsoft.com/office/drawing/2014/main" id="{FA379C19-3C11-5A23-C0D7-2421FF1027FD}"/>
              </a:ext>
            </a:extLst>
          </p:cNvPr>
          <p:cNvPicPr>
            <a:picLocks noChangeAspect="1"/>
          </p:cNvPicPr>
          <p:nvPr/>
        </p:nvPicPr>
        <p:blipFill>
          <a:blip r:embed="rId4"/>
          <a:stretch>
            <a:fillRect/>
          </a:stretch>
        </p:blipFill>
        <p:spPr>
          <a:xfrm>
            <a:off x="881035" y="4418909"/>
            <a:ext cx="10565284" cy="2816596"/>
          </a:xfrm>
          <a:prstGeom prst="rect">
            <a:avLst/>
          </a:prstGeom>
        </p:spPr>
      </p:pic>
    </p:spTree>
    <p:custDataLst>
      <p:tags r:id="rId1"/>
    </p:custDataLst>
    <p:extLst>
      <p:ext uri="{BB962C8B-B14F-4D97-AF65-F5344CB8AC3E}">
        <p14:creationId xmlns:p14="http://schemas.microsoft.com/office/powerpoint/2010/main" val="750154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79C03237-B7E4-F900-6374-676C49A0057E}"/>
              </a:ext>
            </a:extLst>
          </p:cNvPr>
          <p:cNvGraphicFramePr>
            <a:graphicFrameLocks noGrp="1"/>
          </p:cNvGraphicFramePr>
          <p:nvPr>
            <p:extLst>
              <p:ext uri="{D42A27DB-BD31-4B8C-83A1-F6EECF244321}">
                <p14:modId xmlns:p14="http://schemas.microsoft.com/office/powerpoint/2010/main" val="1620195538"/>
              </p:ext>
            </p:extLst>
          </p:nvPr>
        </p:nvGraphicFramePr>
        <p:xfrm>
          <a:off x="1126387" y="1221558"/>
          <a:ext cx="7941409" cy="4330417"/>
        </p:xfrm>
        <a:graphic>
          <a:graphicData uri="http://schemas.openxmlformats.org/drawingml/2006/table">
            <a:tbl>
              <a:tblPr>
                <a:tableStyleId>{5C22544A-7EE6-4342-B048-85BDC9FD1C3A}</a:tableStyleId>
              </a:tblPr>
              <a:tblGrid>
                <a:gridCol w="1117621">
                  <a:extLst>
                    <a:ext uri="{9D8B030D-6E8A-4147-A177-3AD203B41FA5}">
                      <a16:colId xmlns:a16="http://schemas.microsoft.com/office/drawing/2014/main" val="2915013658"/>
                    </a:ext>
                  </a:extLst>
                </a:gridCol>
                <a:gridCol w="1117621">
                  <a:extLst>
                    <a:ext uri="{9D8B030D-6E8A-4147-A177-3AD203B41FA5}">
                      <a16:colId xmlns:a16="http://schemas.microsoft.com/office/drawing/2014/main" val="2487881422"/>
                    </a:ext>
                  </a:extLst>
                </a:gridCol>
                <a:gridCol w="1117621">
                  <a:extLst>
                    <a:ext uri="{9D8B030D-6E8A-4147-A177-3AD203B41FA5}">
                      <a16:colId xmlns:a16="http://schemas.microsoft.com/office/drawing/2014/main" val="2324960711"/>
                    </a:ext>
                  </a:extLst>
                </a:gridCol>
                <a:gridCol w="1367027">
                  <a:extLst>
                    <a:ext uri="{9D8B030D-6E8A-4147-A177-3AD203B41FA5}">
                      <a16:colId xmlns:a16="http://schemas.microsoft.com/office/drawing/2014/main" val="1429671230"/>
                    </a:ext>
                  </a:extLst>
                </a:gridCol>
                <a:gridCol w="1256561">
                  <a:extLst>
                    <a:ext uri="{9D8B030D-6E8A-4147-A177-3AD203B41FA5}">
                      <a16:colId xmlns:a16="http://schemas.microsoft.com/office/drawing/2014/main" val="2964022408"/>
                    </a:ext>
                  </a:extLst>
                </a:gridCol>
                <a:gridCol w="1037295">
                  <a:extLst>
                    <a:ext uri="{9D8B030D-6E8A-4147-A177-3AD203B41FA5}">
                      <a16:colId xmlns:a16="http://schemas.microsoft.com/office/drawing/2014/main" val="2736610358"/>
                    </a:ext>
                  </a:extLst>
                </a:gridCol>
                <a:gridCol w="927663">
                  <a:extLst>
                    <a:ext uri="{9D8B030D-6E8A-4147-A177-3AD203B41FA5}">
                      <a16:colId xmlns:a16="http://schemas.microsoft.com/office/drawing/2014/main" val="3156801851"/>
                    </a:ext>
                  </a:extLst>
                </a:gridCol>
              </a:tblGrid>
              <a:tr h="289990">
                <a:tc>
                  <a:txBody>
                    <a:bodyPr/>
                    <a:lstStyle/>
                    <a:p>
                      <a:pPr algn="ctr"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A</a:t>
                      </a:r>
                    </a:p>
                  </a:txBody>
                  <a:tcPr marL="9525" marR="9525" marT="9525"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B</a:t>
                      </a:r>
                    </a:p>
                  </a:txBody>
                  <a:tcPr marL="9525" marR="9525" marT="9525"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C</a:t>
                      </a:r>
                    </a:p>
                  </a:txBody>
                  <a:tcPr marL="9525" marR="9525" marT="9525"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D</a:t>
                      </a:r>
                    </a:p>
                  </a:txBody>
                  <a:tcPr marL="9525" marR="9525" marT="9525"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E</a:t>
                      </a:r>
                    </a:p>
                  </a:txBody>
                  <a:tcPr marL="9525" marR="9525" marT="9525"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F</a:t>
                      </a:r>
                    </a:p>
                  </a:txBody>
                  <a:tcPr marL="9525" marR="9525" marT="9525"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G</a:t>
                      </a:r>
                    </a:p>
                  </a:txBody>
                  <a:tcPr marL="9525" marR="9525" marT="9525" marB="0" anchor="ctr">
                    <a:lnT w="9525" cap="flat" cmpd="sng" algn="ctr">
                      <a:solidFill>
                        <a:schemeClr val="accent1"/>
                      </a:solidFill>
                      <a:prstDash val="solid"/>
                      <a:round/>
                      <a:headEnd type="none" w="med" len="med"/>
                      <a:tailEnd type="none" w="med" len="med"/>
                    </a:lnT>
                    <a:lnB w="9525"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1267044000"/>
                  </a:ext>
                </a:extLst>
              </a:tr>
              <a:tr h="683364">
                <a:tc>
                  <a:txBody>
                    <a:bodyPr/>
                    <a:lstStyle/>
                    <a:p>
                      <a:pPr algn="ctr" fontAlgn="ctr"/>
                      <a:r>
                        <a:rPr lang="en-US" sz="1200" b="0" u="none" strike="noStrike" dirty="0">
                          <a:effectLst/>
                          <a:latin typeface="Open Sans SemiBold" panose="020B0604020202020204" pitchFamily="34" charset="0"/>
                          <a:ea typeface="Open Sans SemiBold" panose="020B0604020202020204" pitchFamily="34" charset="0"/>
                          <a:cs typeface="Open Sans SemiBold" panose="020B0604020202020204" pitchFamily="34" charset="0"/>
                        </a:rPr>
                        <a:t>Rate Proceeding </a:t>
                      </a:r>
                      <a:r>
                        <a:rPr lang="en-US" sz="1200" b="0" i="1" u="none" strike="noStrike" dirty="0">
                          <a:effectLst/>
                          <a:latin typeface="Open Sans SemiBold" panose="020B0604020202020204" pitchFamily="34" charset="0"/>
                          <a:ea typeface="Open Sans SemiBold" panose="020B0604020202020204" pitchFamily="34" charset="0"/>
                          <a:cs typeface="Open Sans SemiBold" panose="020B0604020202020204" pitchFamily="34" charset="0"/>
                        </a:rPr>
                        <a:t>(Filed in Jan.)</a:t>
                      </a:r>
                      <a:endParaRPr lang="en-US" sz="1200" b="0" i="1" u="none" strike="noStrike" dirty="0">
                        <a:solidFill>
                          <a:srgbClr val="000000"/>
                        </a:solidFill>
                        <a:effectLst/>
                        <a:latin typeface="Open Sans SemiBold" panose="020B0604020202020204" pitchFamily="34" charset="0"/>
                        <a:ea typeface="Open Sans SemiBold" panose="020B0604020202020204" pitchFamily="34" charset="0"/>
                        <a:cs typeface="Open Sans SemiBold" panose="020B0604020202020204" pitchFamily="34" charset="0"/>
                      </a:endParaRPr>
                    </a:p>
                  </a:txBody>
                  <a:tcPr marL="9525" marR="9525" marT="9525" marB="0" anchor="b">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1200" b="0" u="none" strike="noStrike" dirty="0">
                          <a:effectLst/>
                          <a:latin typeface="Open Sans SemiBold" panose="020B0604020202020204" pitchFamily="34" charset="0"/>
                          <a:ea typeface="Open Sans SemiBold" panose="020B0604020202020204" pitchFamily="34" charset="0"/>
                          <a:cs typeface="Open Sans SemiBold" panose="020B0604020202020204" pitchFamily="34" charset="0"/>
                        </a:rPr>
                        <a:t>Fiscal Year</a:t>
                      </a:r>
                    </a:p>
                    <a:p>
                      <a:pPr algn="ctr" fontAlgn="ctr"/>
                      <a:r>
                        <a:rPr lang="en-US" sz="1200" b="0" i="1" u="none" strike="noStrike" dirty="0">
                          <a:solidFill>
                            <a:srgbClr val="000000"/>
                          </a:solidFill>
                          <a:effectLst/>
                          <a:latin typeface="Open Sans SemiBold" panose="020B0604020202020204" pitchFamily="34" charset="0"/>
                          <a:ea typeface="Open Sans SemiBold" panose="020B0604020202020204" pitchFamily="34" charset="0"/>
                          <a:cs typeface="Open Sans SemiBold" panose="020B0604020202020204" pitchFamily="34" charset="0"/>
                        </a:rPr>
                        <a:t>(Ending 6/30)</a:t>
                      </a:r>
                    </a:p>
                  </a:txBody>
                  <a:tcPr marL="9525" marR="9525" marT="9525" marB="0" anchor="b">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Open Sans SemiBold" panose="020B0604020202020204" pitchFamily="34" charset="0"/>
                          <a:ea typeface="Open Sans SemiBold" panose="020B0604020202020204" pitchFamily="34" charset="0"/>
                          <a:cs typeface="Open Sans SemiBold" panose="020B0604020202020204" pitchFamily="34" charset="0"/>
                        </a:rPr>
                        <a:t>Base Rate Revenue Increase Requested </a:t>
                      </a:r>
                    </a:p>
                    <a:p>
                      <a:pPr algn="ctr" rtl="0" fontAlgn="ctr"/>
                      <a:r>
                        <a:rPr lang="en-US" sz="1200" b="0" i="0" u="none" strike="noStrike" dirty="0">
                          <a:solidFill>
                            <a:srgbClr val="000000"/>
                          </a:solidFill>
                          <a:effectLst/>
                          <a:latin typeface="Open Sans SemiBold" panose="020B0604020202020204" pitchFamily="34" charset="0"/>
                          <a:ea typeface="Open Sans SemiBold" panose="020B0604020202020204" pitchFamily="34" charset="0"/>
                          <a:cs typeface="Open Sans SemiBold" panose="020B0604020202020204" pitchFamily="34" charset="0"/>
                        </a:rPr>
                        <a:t>by PWD</a:t>
                      </a:r>
                    </a:p>
                  </a:txBody>
                  <a:tcPr marL="9525" marR="9525" marT="9525" marB="0" anchor="b">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Open Sans SemiBold" panose="020B0604020202020204" pitchFamily="34" charset="0"/>
                          <a:ea typeface="Open Sans SemiBold" panose="020B0604020202020204" pitchFamily="34" charset="0"/>
                          <a:cs typeface="Open Sans SemiBold" panose="020B0604020202020204" pitchFamily="34" charset="0"/>
                        </a:rPr>
                        <a:t>Projected DSCR at Time of </a:t>
                      </a:r>
                    </a:p>
                    <a:p>
                      <a:pPr algn="ctr" rtl="0" fontAlgn="ctr"/>
                      <a:r>
                        <a:rPr lang="en-US" sz="1200" b="0" i="0" u="none" strike="noStrike" dirty="0">
                          <a:solidFill>
                            <a:srgbClr val="000000"/>
                          </a:solidFill>
                          <a:effectLst/>
                          <a:latin typeface="Open Sans SemiBold" panose="020B0604020202020204" pitchFamily="34" charset="0"/>
                          <a:ea typeface="Open Sans SemiBold" panose="020B0604020202020204" pitchFamily="34" charset="0"/>
                          <a:cs typeface="Open Sans SemiBold" panose="020B0604020202020204" pitchFamily="34" charset="0"/>
                        </a:rPr>
                        <a:t>Rate Filing</a:t>
                      </a:r>
                      <a:endParaRPr lang="en-US" sz="1200" b="0" i="0" u="none" strike="noStrike" baseline="30000" dirty="0">
                        <a:solidFill>
                          <a:srgbClr val="000000"/>
                        </a:solidFill>
                        <a:effectLst/>
                        <a:latin typeface="Open Sans SemiBold" panose="020B0604020202020204" pitchFamily="34" charset="0"/>
                        <a:ea typeface="Open Sans SemiBold" panose="020B0604020202020204" pitchFamily="34" charset="0"/>
                        <a:cs typeface="Open Sans SemiBold" panose="020B0604020202020204" pitchFamily="34" charset="0"/>
                      </a:endParaRPr>
                    </a:p>
                  </a:txBody>
                  <a:tcPr marL="9525" marR="9525" marT="9525" marB="0" anchor="b">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fontAlgn="ctr"/>
                      <a:r>
                        <a:rPr lang="en-US" sz="1200" b="0" u="none" strike="noStrike" dirty="0">
                          <a:effectLst/>
                          <a:latin typeface="Open Sans SemiBold" panose="020B0604020202020204" pitchFamily="34" charset="0"/>
                          <a:ea typeface="Open Sans SemiBold" panose="020B0604020202020204" pitchFamily="34" charset="0"/>
                          <a:cs typeface="Open Sans SemiBold" panose="020B0604020202020204" pitchFamily="34" charset="0"/>
                        </a:rPr>
                        <a:t>Final Adopted Base Rate Revenue Increase</a:t>
                      </a:r>
                      <a:endParaRPr lang="en-US" sz="1200" b="0" i="0" u="none" strike="noStrike" dirty="0">
                        <a:solidFill>
                          <a:srgbClr val="000000"/>
                        </a:solidFill>
                        <a:effectLst/>
                        <a:latin typeface="Open Sans SemiBold" panose="020B0604020202020204" pitchFamily="34" charset="0"/>
                        <a:ea typeface="Open Sans SemiBold" panose="020B0604020202020204" pitchFamily="34" charset="0"/>
                        <a:cs typeface="Open Sans SemiBold" panose="020B0604020202020204" pitchFamily="34" charset="0"/>
                      </a:endParaRPr>
                    </a:p>
                  </a:txBody>
                  <a:tcPr marL="9525" marR="9525" marT="9525" marB="0" anchor="b">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Open Sans SemiBold" panose="020B0604020202020204" pitchFamily="34" charset="0"/>
                          <a:ea typeface="Open Sans SemiBold" panose="020B0604020202020204" pitchFamily="34" charset="0"/>
                          <a:cs typeface="Open Sans SemiBold" panose="020B0604020202020204" pitchFamily="34" charset="0"/>
                        </a:rPr>
                        <a:t>Adopted Rate as % of Requested</a:t>
                      </a:r>
                    </a:p>
                  </a:txBody>
                  <a:tcPr marL="9525" marR="9525" marT="9525" marB="0" anchor="b">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tc>
                  <a:txBody>
                    <a:bodyPr/>
                    <a:lstStyle/>
                    <a:p>
                      <a:pPr algn="ctr" rtl="0" fontAlgn="ctr"/>
                      <a:r>
                        <a:rPr lang="en-US" sz="1200" b="0" i="0" u="none" strike="noStrike" dirty="0">
                          <a:solidFill>
                            <a:srgbClr val="000000"/>
                          </a:solidFill>
                          <a:effectLst/>
                          <a:latin typeface="Open Sans SemiBold" panose="020B0604020202020204" pitchFamily="34" charset="0"/>
                          <a:ea typeface="Open Sans SemiBold" panose="020B0604020202020204" pitchFamily="34" charset="0"/>
                          <a:cs typeface="Open Sans SemiBold" panose="020B0604020202020204" pitchFamily="34" charset="0"/>
                        </a:rPr>
                        <a:t>Actual </a:t>
                      </a:r>
                    </a:p>
                    <a:p>
                      <a:pPr algn="ctr" rtl="0" fontAlgn="ctr"/>
                      <a:r>
                        <a:rPr lang="en-US" sz="1200" b="0" i="0" u="none" strike="noStrike" dirty="0">
                          <a:solidFill>
                            <a:srgbClr val="000000"/>
                          </a:solidFill>
                          <a:effectLst/>
                          <a:latin typeface="Open Sans SemiBold" panose="020B0604020202020204" pitchFamily="34" charset="0"/>
                          <a:ea typeface="Open Sans SemiBold" panose="020B0604020202020204" pitchFamily="34" charset="0"/>
                          <a:cs typeface="Open Sans SemiBold" panose="020B0604020202020204" pitchFamily="34" charset="0"/>
                        </a:rPr>
                        <a:t>DSCR</a:t>
                      </a:r>
                      <a:r>
                        <a:rPr lang="en-US" sz="1200" b="0" i="0" u="none" strike="noStrike" baseline="30000" dirty="0">
                          <a:solidFill>
                            <a:srgbClr val="000000"/>
                          </a:solidFill>
                          <a:effectLst/>
                          <a:latin typeface="Open Sans SemiBold" panose="020B0604020202020204" pitchFamily="34" charset="0"/>
                          <a:ea typeface="Open Sans SemiBold" panose="020B0604020202020204" pitchFamily="34" charset="0"/>
                          <a:cs typeface="Open Sans SemiBold" panose="020B0604020202020204" pitchFamily="34" charset="0"/>
                        </a:rPr>
                        <a:t>1</a:t>
                      </a:r>
                    </a:p>
                  </a:txBody>
                  <a:tcPr marL="9525" marR="9525" marT="9525" marB="0" anchor="b">
                    <a:lnT w="9525" cap="flat" cmpd="sng" algn="ctr">
                      <a:solidFill>
                        <a:schemeClr val="accent1"/>
                      </a:solidFill>
                      <a:prstDash val="solid"/>
                      <a:round/>
                      <a:headEnd type="none" w="med" len="med"/>
                      <a:tailEnd type="none" w="med" len="med"/>
                    </a:lnT>
                    <a:lnB w="12700" cap="flat" cmpd="sng" algn="ctr">
                      <a:solidFill>
                        <a:schemeClr val="accent1"/>
                      </a:solidFill>
                      <a:prstDash val="solid"/>
                      <a:round/>
                      <a:headEnd type="none" w="med" len="med"/>
                      <a:tailEnd type="none" w="med" len="med"/>
                    </a:lnB>
                    <a:noFill/>
                  </a:tcPr>
                </a:tc>
                <a:extLst>
                  <a:ext uri="{0D108BD9-81ED-4DB2-BD59-A6C34878D82A}">
                    <a16:rowId xmlns:a16="http://schemas.microsoft.com/office/drawing/2014/main" val="3929972944"/>
                  </a:ext>
                </a:extLst>
              </a:tr>
              <a:tr h="268077">
                <a:tc rowSpan="2">
                  <a:txBody>
                    <a:bodyPr/>
                    <a:lstStyle/>
                    <a:p>
                      <a:pPr algn="ct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2016</a:t>
                      </a:r>
                    </a:p>
                  </a:txBody>
                  <a:tcPr marL="9525" marR="9525" marT="9525" marB="0" anchor="ctr">
                    <a:lnT w="12700"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2017</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T w="12700"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5.42%</a:t>
                      </a:r>
                    </a:p>
                  </a:txBody>
                  <a:tcPr marL="9525" marR="9525" marT="9525" marB="0" anchor="ctr">
                    <a:lnT w="12700"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1.25x</a:t>
                      </a:r>
                    </a:p>
                  </a:txBody>
                  <a:tcPr marL="9525" marR="9525" marT="9525" marB="0" anchor="ctr">
                    <a:lnT w="12700"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4.52%</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T w="12700"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83%</a:t>
                      </a:r>
                    </a:p>
                  </a:txBody>
                  <a:tcPr marL="9525" marR="9525" marT="9525" marB="0" anchor="ctr">
                    <a:lnT w="12700"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1.31x</a:t>
                      </a:r>
                    </a:p>
                  </a:txBody>
                  <a:tcPr marL="9525" marR="9525" marT="9525" marB="0" anchor="ctr">
                    <a:lnT w="12700" cap="flat" cmpd="sng" algn="ctr">
                      <a:solidFill>
                        <a:schemeClr val="accent1"/>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4203803975"/>
                  </a:ext>
                </a:extLst>
              </a:tr>
              <a:tr h="268077">
                <a:tc vMerge="1">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2016</a:t>
                      </a:r>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2018</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5.42%</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1.26x</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4.52%</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83%</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1.38x</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133618901"/>
                  </a:ext>
                </a:extLst>
              </a:tr>
              <a:tr h="268077">
                <a:tc rowSpan="2">
                  <a:txBody>
                    <a:bodyPr/>
                    <a:lstStyle/>
                    <a:p>
                      <a:pPr algn="ct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2018</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2019</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1.60%</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1.28x</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1.33%</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83%</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1.33x</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567694286"/>
                  </a:ext>
                </a:extLst>
              </a:tr>
              <a:tr h="268077">
                <a:tc vMerge="1">
                  <a:txBody>
                    <a:bodyPr/>
                    <a:lstStyle/>
                    <a:p>
                      <a:pPr algn="r" fontAlgn="ctr"/>
                      <a:r>
                        <a:rPr lang="en-US" sz="1200" u="none" strike="noStrike" dirty="0">
                          <a:effectLst/>
                          <a:latin typeface="Open Sans" panose="020B0606030504020204" pitchFamily="34" charset="0"/>
                          <a:ea typeface="Open Sans" panose="020B0606030504020204" pitchFamily="34" charset="0"/>
                          <a:cs typeface="Open Sans" panose="020B0606030504020204" pitchFamily="34" charset="0"/>
                        </a:rPr>
                        <a:t>2018</a:t>
                      </a:r>
                      <a:endPar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2020</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4.50%</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1.30x</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1.20%</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27%</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1.28x</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330488767"/>
                  </a:ext>
                </a:extLst>
              </a:tr>
              <a:tr h="268077">
                <a:tc>
                  <a:txBody>
                    <a:bodyPr/>
                    <a:lstStyle/>
                    <a:p>
                      <a:pPr algn="ct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2020</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2021</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100" b="0" i="0" u="none" strike="noStrike" dirty="0">
                          <a:solidFill>
                            <a:srgbClr val="000000"/>
                          </a:solidFill>
                          <a:effectLst/>
                          <a:latin typeface="Open Sans" panose="020B0606030504020204" pitchFamily="34" charset="0"/>
                        </a:rPr>
                        <a:t>6.20%</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100" b="0" i="0" u="none" strike="noStrike" dirty="0">
                          <a:solidFill>
                            <a:srgbClr val="000000"/>
                          </a:solidFill>
                          <a:effectLst/>
                          <a:latin typeface="Open Sans" panose="020B0606030504020204" pitchFamily="34" charset="0"/>
                        </a:rPr>
                        <a:t>1.30x</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N/A</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100" b="0" i="0" u="none" strike="noStrike" dirty="0">
                          <a:solidFill>
                            <a:srgbClr val="000000"/>
                          </a:solidFill>
                          <a:effectLst/>
                          <a:latin typeface="Open Sans" panose="020B0606030504020204" pitchFamily="34" charset="0"/>
                        </a:rPr>
                        <a:t>N/A</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100" b="0" i="0" u="none" strike="noStrike" dirty="0">
                          <a:solidFill>
                            <a:srgbClr val="000000"/>
                          </a:solidFill>
                          <a:effectLst/>
                          <a:latin typeface="Open Sans" panose="020B0606030504020204" pitchFamily="34" charset="0"/>
                        </a:rPr>
                        <a:t>1.27x</a:t>
                      </a:r>
                    </a:p>
                  </a:txBody>
                  <a:tcPr marL="9525" marR="9525" marT="9525" marB="0" anchor="ctr">
                    <a:lnL w="12700"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25681626"/>
                  </a:ext>
                </a:extLst>
              </a:tr>
              <a:tr h="268077">
                <a:tc>
                  <a:txBody>
                    <a:bodyPr/>
                    <a:lstStyle/>
                    <a:p>
                      <a:pPr algn="ct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2021</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2022</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100" b="0" i="0" u="none" strike="noStrike" dirty="0">
                          <a:solidFill>
                            <a:srgbClr val="000000"/>
                          </a:solidFill>
                          <a:effectLst/>
                          <a:latin typeface="Open Sans" panose="020B0606030504020204" pitchFamily="34" charset="0"/>
                        </a:rPr>
                        <a:t>8.61%</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100" b="0" i="0" u="none" strike="noStrike" dirty="0">
                          <a:solidFill>
                            <a:srgbClr val="000000"/>
                          </a:solidFill>
                          <a:effectLst/>
                          <a:latin typeface="Open Sans" panose="020B0606030504020204" pitchFamily="34" charset="0"/>
                        </a:rPr>
                        <a:t>1.20x</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1.85%</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100" b="0" i="0" u="none" strike="noStrike" dirty="0">
                          <a:solidFill>
                            <a:srgbClr val="000000"/>
                          </a:solidFill>
                          <a:effectLst/>
                          <a:latin typeface="Open Sans" panose="020B0606030504020204" pitchFamily="34" charset="0"/>
                        </a:rPr>
                        <a:t>N/A</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100" b="0" i="0" u="none" strike="noStrike" dirty="0">
                          <a:solidFill>
                            <a:srgbClr val="000000"/>
                          </a:solidFill>
                          <a:effectLst/>
                          <a:latin typeface="Open Sans" panose="020B0606030504020204" pitchFamily="34" charset="0"/>
                        </a:rPr>
                        <a:t>1.29x</a:t>
                      </a:r>
                    </a:p>
                  </a:txBody>
                  <a:tcPr marL="9525" marR="9525" marT="9525" marB="0" anchor="ctr">
                    <a:lnL w="12700"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94077602"/>
                  </a:ext>
                </a:extLst>
              </a:tr>
              <a:tr h="301608">
                <a:tc>
                  <a:txBody>
                    <a:bodyPr/>
                    <a:lstStyle/>
                    <a:p>
                      <a:pPr algn="ct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2022</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ct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2023</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100" b="0" i="0" u="none" strike="noStrike" dirty="0">
                          <a:solidFill>
                            <a:srgbClr val="000000"/>
                          </a:solidFill>
                          <a:effectLst/>
                          <a:latin typeface="Open Sans" panose="020B0606030504020204" pitchFamily="34" charset="0"/>
                        </a:rPr>
                        <a:t>5.89%</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100" b="0" i="0" u="none" strike="noStrike" dirty="0">
                          <a:solidFill>
                            <a:srgbClr val="000000"/>
                          </a:solidFill>
                          <a:effectLst/>
                          <a:latin typeface="Open Sans" panose="020B0606030504020204" pitchFamily="34" charset="0"/>
                        </a:rPr>
                        <a:t>1.20x</a:t>
                      </a: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r" fontAlgn="ctr"/>
                      <a:r>
                        <a:rPr lang="en-US" sz="1100" u="none" strike="noStrike" dirty="0">
                          <a:effectLst/>
                          <a:latin typeface="Open Sans" panose="020B0606030504020204" pitchFamily="34" charset="0"/>
                          <a:ea typeface="Open Sans" panose="020B0606030504020204" pitchFamily="34" charset="0"/>
                          <a:cs typeface="Open Sans" panose="020B0606030504020204" pitchFamily="34" charset="0"/>
                        </a:rPr>
                        <a:t>5.37%</a:t>
                      </a: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100" b="0" i="0" u="none" strike="noStrike" dirty="0">
                          <a:solidFill>
                            <a:srgbClr val="000000"/>
                          </a:solidFill>
                          <a:effectLst/>
                          <a:latin typeface="Open Sans" panose="020B0606030504020204" pitchFamily="34" charset="0"/>
                        </a:rPr>
                        <a:t>91%</a:t>
                      </a:r>
                    </a:p>
                  </a:txBody>
                  <a:tcPr marL="9525" marR="9525" marT="9525" marB="0" anchor="ctr">
                    <a:lnL w="12700" cap="flat" cmpd="sng" algn="ctr">
                      <a:noFill/>
                      <a:prstDash val="solid"/>
                      <a:round/>
                      <a:headEnd type="none" w="med" len="med"/>
                      <a:tailEnd type="none" w="med" len="med"/>
                    </a:lnL>
                    <a:lnR w="12700" cmpd="sng">
                      <a:noFill/>
                    </a:ln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tc>
                  <a:txBody>
                    <a:bodyPr/>
                    <a:lstStyle/>
                    <a:p>
                      <a:pPr algn="r" rtl="0" fontAlgn="ctr"/>
                      <a:r>
                        <a:rPr lang="en-US" sz="1100" b="0" i="0" u="none" strike="noStrike" dirty="0">
                          <a:solidFill>
                            <a:schemeClr val="tx1"/>
                          </a:solidFill>
                          <a:effectLst/>
                          <a:latin typeface="Open Sans" panose="020B0606030504020204" pitchFamily="34" charset="0"/>
                        </a:rPr>
                        <a:t>1.22x</a:t>
                      </a:r>
                    </a:p>
                  </a:txBody>
                  <a:tcPr marL="9525" marR="9525" marT="9525" marB="0" anchor="ctr">
                    <a:lnL w="12700" cap="flat" cmpd="sng" algn="ctr">
                      <a:noFill/>
                      <a:prstDash val="solid"/>
                      <a:round/>
                      <a:headEnd type="none" w="med" len="med"/>
                      <a:tailEnd type="none" w="med" len="med"/>
                    </a:lnL>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732011273"/>
                  </a:ext>
                </a:extLst>
              </a:tr>
              <a:tr h="301608">
                <a:tc rowSpan="2">
                  <a:txBody>
                    <a:bodyPr/>
                    <a:lstStyle/>
                    <a:p>
                      <a:pPr algn="ctr" fontAlgn="ctr"/>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2023</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2024</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11.02%</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1.25x</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9.64%</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87%</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1.22x</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914864954"/>
                  </a:ext>
                </a:extLst>
              </a:tr>
              <a:tr h="301608">
                <a:tc vMerge="1">
                  <a:txBody>
                    <a:bodyPr/>
                    <a:lstStyle/>
                    <a:p>
                      <a:pPr algn="r" fontAlgn="ctr"/>
                      <a:r>
                        <a:rPr lang="en-US" sz="12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2023</a:t>
                      </a:r>
                    </a:p>
                  </a:txBody>
                  <a:tcPr marL="9525" marR="9525" marT="9525" marB="0" anchor="ctr">
                    <a:lnT w="6350" cap="flat" cmpd="sng" algn="ctr">
                      <a:solidFill>
                        <a:schemeClr val="bg1">
                          <a:lumMod val="75000"/>
                        </a:schemeClr>
                      </a:solidFill>
                      <a:prstDash val="solid"/>
                      <a:round/>
                      <a:headEnd type="none" w="med" len="med"/>
                      <a:tailEnd type="none" w="med" len="med"/>
                    </a:lnT>
                    <a:noFill/>
                  </a:tcPr>
                </a:tc>
                <a:tc>
                  <a:txBody>
                    <a:bodyPr/>
                    <a:lstStyle/>
                    <a:p>
                      <a:pPr algn="ctr" fontAlgn="ctr"/>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2025</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8.77%</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1.25x</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8.16%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93%</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1.30x</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3623737915"/>
                  </a:ext>
                </a:extLst>
              </a:tr>
              <a:tr h="301608">
                <a:tc rowSpan="2">
                  <a:txBody>
                    <a:bodyPr/>
                    <a:lstStyle/>
                    <a:p>
                      <a:pPr algn="ctr" fontAlgn="ctr"/>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2025</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2026</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10.74%</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1.27x</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8.53%</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79%</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ct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1777492132"/>
                  </a:ext>
                </a:extLst>
              </a:tr>
              <a:tr h="301608">
                <a:tc vMerge="1">
                  <a:txBody>
                    <a:bodyPr/>
                    <a:lstStyle/>
                    <a:p>
                      <a:pPr algn="ctr" fontAlgn="ct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ctr" fontAlgn="ctr"/>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2027</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6.95%</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1.30x</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ctr"/>
                      <a:r>
                        <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rPr>
                        <a:t>6.51%</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rtl="0" fontAlgn="ctr"/>
                      <a:r>
                        <a:rPr lang="en-US" sz="1100" b="0" i="0" u="none" strike="noStrike" dirty="0">
                          <a:solidFill>
                            <a:srgbClr val="000000"/>
                          </a:solidFill>
                          <a:effectLst/>
                          <a:latin typeface="Open Sans" panose="020B0606030504020204" pitchFamily="34" charset="0"/>
                        </a:rPr>
                        <a:t>94%</a:t>
                      </a: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tc>
                  <a:txBody>
                    <a:bodyPr/>
                    <a:lstStyle/>
                    <a:p>
                      <a:pPr algn="r" fontAlgn="ctr"/>
                      <a:endParaRPr lang="en-US" sz="1100" b="0" i="0" u="none" strike="noStrike" dirty="0">
                        <a:solidFill>
                          <a:srgbClr val="000000"/>
                        </a:solidFill>
                        <a:effectLst/>
                        <a:latin typeface="Open Sans" panose="020B0606030504020204" pitchFamily="34" charset="0"/>
                        <a:ea typeface="Open Sans" panose="020B0606030504020204" pitchFamily="34" charset="0"/>
                        <a:cs typeface="Open Sans" panose="020B0606030504020204" pitchFamily="34" charset="0"/>
                      </a:endParaRPr>
                    </a:p>
                  </a:txBody>
                  <a:tcPr marL="9525" marR="9525" marT="9525" marB="0" anchor="ctr">
                    <a:lnT w="6350" cap="flat" cmpd="sng" algn="ctr">
                      <a:solidFill>
                        <a:schemeClr val="bg1">
                          <a:lumMod val="75000"/>
                        </a:schemeClr>
                      </a:solidFill>
                      <a:prstDash val="solid"/>
                      <a:round/>
                      <a:headEnd type="none" w="med" len="med"/>
                      <a:tailEnd type="none" w="med" len="med"/>
                    </a:lnT>
                    <a:lnB w="6350" cap="flat" cmpd="sng" algn="ctr">
                      <a:solidFill>
                        <a:schemeClr val="bg1">
                          <a:lumMod val="75000"/>
                        </a:schemeClr>
                      </a:solidFill>
                      <a:prstDash val="solid"/>
                      <a:round/>
                      <a:headEnd type="none" w="med" len="med"/>
                      <a:tailEnd type="none" w="med" len="med"/>
                    </a:lnB>
                    <a:noFill/>
                  </a:tcPr>
                </a:tc>
                <a:extLst>
                  <a:ext uri="{0D108BD9-81ED-4DB2-BD59-A6C34878D82A}">
                    <a16:rowId xmlns:a16="http://schemas.microsoft.com/office/drawing/2014/main" val="2434786871"/>
                  </a:ext>
                </a:extLst>
              </a:tr>
            </a:tbl>
          </a:graphicData>
        </a:graphic>
      </p:graphicFrame>
      <p:graphicFrame>
        <p:nvGraphicFramePr>
          <p:cNvPr id="6" name="think-cell data - do not delete" hidden="1">
            <a:extLst>
              <a:ext uri="{FF2B5EF4-FFF2-40B4-BE49-F238E27FC236}">
                <a16:creationId xmlns:a16="http://schemas.microsoft.com/office/drawing/2014/main" id="{159F4465-0FF5-AC44-6E12-4679D9421171}"/>
              </a:ext>
              <a:ext uri="{C183D7F6-B498-43B3-948B-1728B52AA6E4}">
                <adec:decorative xmlns:adec="http://schemas.microsoft.com/office/drawing/2017/decorative" val="1"/>
              </a:ext>
            </a:extLst>
          </p:cNvPr>
          <p:cNvGraphicFramePr>
            <a:graphicFrameLocks noChangeAspect="1"/>
          </p:cNvGraphicFramePr>
          <p:nvPr>
            <p:custDataLst>
              <p:tags r:id="rId2"/>
            </p:custDataLst>
            <p:extLst>
              <p:ext uri="{D42A27DB-BD31-4B8C-83A1-F6EECF244321}">
                <p14:modId xmlns:p14="http://schemas.microsoft.com/office/powerpoint/2010/main" val="415504669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706" imgH="470" progId="TCLayout.ActiveDocument.1">
                  <p:embed/>
                </p:oleObj>
              </mc:Choice>
              <mc:Fallback>
                <p:oleObj name="think-cell Slide" r:id="rId5" imgW="706" imgH="470" progId="TCLayout.ActiveDocument.1">
                  <p:embed/>
                  <p:pic>
                    <p:nvPicPr>
                      <p:cNvPr id="6" name="think-cell data - do not delete" hidden="1">
                        <a:extLst>
                          <a:ext uri="{FF2B5EF4-FFF2-40B4-BE49-F238E27FC236}">
                            <a16:creationId xmlns:a16="http://schemas.microsoft.com/office/drawing/2014/main" id="{159F4465-0FF5-AC44-6E12-4679D9421171}"/>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2" name="Text Placeholder 1">
            <a:extLst>
              <a:ext uri="{C183D7F6-B498-43B3-948B-1728B52AA6E4}">
                <adec:decorative xmlns:adec="http://schemas.microsoft.com/office/drawing/2017/decorative" val="1"/>
              </a:ext>
            </a:extLst>
          </p:cNvPr>
          <p:cNvSpPr>
            <a:spLocks noGrp="1"/>
          </p:cNvSpPr>
          <p:nvPr>
            <p:ph type="body" sz="quarter" idx="14"/>
          </p:nvPr>
        </p:nvSpPr>
        <p:spPr/>
        <p:txBody>
          <a:bodyPr/>
          <a:lstStyle/>
          <a:p>
            <a:r>
              <a:rPr lang="en-US" dirty="0"/>
              <a:t> </a:t>
            </a:r>
          </a:p>
        </p:txBody>
      </p:sp>
      <p:sp>
        <p:nvSpPr>
          <p:cNvPr id="8" name="Rectangle 7">
            <a:extLst>
              <a:ext uri="{FF2B5EF4-FFF2-40B4-BE49-F238E27FC236}">
                <a16:creationId xmlns:a16="http://schemas.microsoft.com/office/drawing/2014/main" id="{BA0FE355-39CE-831F-D3C6-C18795338675}"/>
              </a:ext>
              <a:ext uri="{C183D7F6-B498-43B3-948B-1728B52AA6E4}">
                <adec:decorative xmlns:adec="http://schemas.microsoft.com/office/drawing/2017/decorative" val="1"/>
              </a:ext>
            </a:extLst>
          </p:cNvPr>
          <p:cNvSpPr/>
          <p:nvPr/>
        </p:nvSpPr>
        <p:spPr>
          <a:xfrm>
            <a:off x="0" y="0"/>
            <a:ext cx="587022" cy="6858000"/>
          </a:xfrm>
          <a:prstGeom prst="rect">
            <a:avLst/>
          </a:prstGeom>
          <a:solidFill>
            <a:srgbClr val="0137E4"/>
          </a:solidFill>
          <a:ln>
            <a:solidFill>
              <a:srgbClr val="013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98;p25">
            <a:extLst>
              <a:ext uri="{FF2B5EF4-FFF2-40B4-BE49-F238E27FC236}">
                <a16:creationId xmlns:a16="http://schemas.microsoft.com/office/drawing/2014/main" id="{FC641A34-0AFA-AC8A-211F-66D01709F93A}"/>
              </a:ext>
            </a:extLst>
          </p:cNvPr>
          <p:cNvSpPr txBox="1"/>
          <p:nvPr/>
        </p:nvSpPr>
        <p:spPr>
          <a:xfrm rot="16200000">
            <a:off x="-627867" y="1308601"/>
            <a:ext cx="1827289" cy="26161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500" b="1" cap="all" dirty="0">
                <a:solidFill>
                  <a:schemeClr val="lt1"/>
                </a:solidFill>
                <a:latin typeface="Work Sans"/>
                <a:ea typeface="Work Sans"/>
                <a:cs typeface="Work Sans"/>
                <a:sym typeface="Work Sans"/>
              </a:rPr>
              <a:t>MANAGEMENT</a:t>
            </a:r>
            <a:endParaRPr sz="1500" b="1" cap="all" dirty="0">
              <a:solidFill>
                <a:schemeClr val="lt1"/>
              </a:solidFill>
              <a:latin typeface="Work Sans"/>
              <a:ea typeface="Work Sans"/>
              <a:cs typeface="Work Sans"/>
              <a:sym typeface="Work Sans"/>
            </a:endParaRPr>
          </a:p>
        </p:txBody>
      </p:sp>
      <p:sp>
        <p:nvSpPr>
          <p:cNvPr id="13" name="Google Shape;96;p25">
            <a:extLst>
              <a:ext uri="{FF2B5EF4-FFF2-40B4-BE49-F238E27FC236}">
                <a16:creationId xmlns:a16="http://schemas.microsoft.com/office/drawing/2014/main" id="{263AAE28-2613-9214-12A4-ED9BAE01B7E1}"/>
              </a:ext>
            </a:extLst>
          </p:cNvPr>
          <p:cNvSpPr txBox="1">
            <a:spLocks noGrp="1"/>
          </p:cNvSpPr>
          <p:nvPr>
            <p:ph type="title" idx="4294967295"/>
          </p:nvPr>
        </p:nvSpPr>
        <p:spPr>
          <a:xfrm>
            <a:off x="741993" y="431782"/>
            <a:ext cx="9460739"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137E4"/>
                </a:solidFill>
                <a:effectLst/>
                <a:uLnTx/>
                <a:uFillTx/>
                <a:latin typeface="Work Sans Regular"/>
                <a:ea typeface="Work Sans Regular"/>
                <a:cs typeface="Work Sans Regular"/>
                <a:sym typeface="Work Sans Regular"/>
              </a:rPr>
              <a:t>Demonstrated Support from the Rate Board</a:t>
            </a:r>
          </a:p>
        </p:txBody>
      </p:sp>
      <p:sp>
        <p:nvSpPr>
          <p:cNvPr id="4" name="TextBox 3">
            <a:extLst>
              <a:ext uri="{FF2B5EF4-FFF2-40B4-BE49-F238E27FC236}">
                <a16:creationId xmlns:a16="http://schemas.microsoft.com/office/drawing/2014/main" id="{F465AC73-583F-AAC7-BD0A-17E347E8CA90}"/>
              </a:ext>
            </a:extLst>
          </p:cNvPr>
          <p:cNvSpPr txBox="1"/>
          <p:nvPr/>
        </p:nvSpPr>
        <p:spPr>
          <a:xfrm>
            <a:off x="637327" y="6250790"/>
            <a:ext cx="11015697" cy="461665"/>
          </a:xfrm>
          <a:prstGeom prst="rect">
            <a:avLst/>
          </a:prstGeom>
          <a:noFill/>
        </p:spPr>
        <p:txBody>
          <a:bodyPr wrap="square" rtlCol="0">
            <a:spAutoFit/>
          </a:bodyPr>
          <a:lstStyle/>
          <a:p>
            <a:pPr marL="55563" indent="-55563" fontAlgn="b">
              <a:defRPr/>
            </a:pPr>
            <a:endParaRPr lang="en-US" sz="800" i="1" dirty="0">
              <a:latin typeface="Open Sans Light" panose="020B0306030504020204" pitchFamily="34" charset="0"/>
              <a:ea typeface="Open Sans Light" panose="020B0306030504020204" pitchFamily="34" charset="0"/>
              <a:cs typeface="Open Sans Light" panose="020B0306030504020204" pitchFamily="34" charset="0"/>
            </a:endParaRPr>
          </a:p>
          <a:p>
            <a:pPr marL="228600" indent="-228600" fontAlgn="b">
              <a:defRPr/>
            </a:pPr>
            <a:r>
              <a:rPr kumimoji="0" lang="en-US" sz="800" b="0" i="1" u="none" strike="noStrike" kern="0" cap="none" spc="0" normalizeH="0" baseline="3000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Arial"/>
              </a:rPr>
              <a:t>1</a:t>
            </a:r>
            <a:r>
              <a:rPr lang="en-US" sz="800" i="1" dirty="0">
                <a:latin typeface="Open Sans Light" panose="020B0306030504020204" pitchFamily="34" charset="0"/>
                <a:ea typeface="Open Sans Light" panose="020B0306030504020204" pitchFamily="34" charset="0"/>
                <a:cs typeface="Open Sans Light" panose="020B0306030504020204" pitchFamily="34" charset="0"/>
              </a:rPr>
              <a:t> In the 2025 Rate Determination, the Rate Board affirmatively maintained the financial metric recommendations from the 2018 Rate Determination (i.e. 1.30x DSCR, $150mm Residual Fund and RSF combined balance, and 20% Pay-Go funding targets)</a:t>
            </a:r>
          </a:p>
          <a:p>
            <a:pPr marL="228600" marR="0" lvl="0" indent="-228600" algn="l" defTabSz="914400" rtl="0" eaLnBrk="1" fontAlgn="b" latinLnBrk="0" hangingPunct="1">
              <a:lnSpc>
                <a:spcPct val="100000"/>
              </a:lnSpc>
              <a:spcBef>
                <a:spcPts val="0"/>
              </a:spcBef>
              <a:spcAft>
                <a:spcPts val="0"/>
              </a:spcAft>
              <a:buClr>
                <a:srgbClr val="000000"/>
              </a:buClr>
              <a:buSzTx/>
              <a:buFont typeface="Arial"/>
              <a:buNone/>
              <a:tabLst/>
              <a:defRPr/>
            </a:pPr>
            <a:r>
              <a:rPr lang="en-US" sz="800" i="1" dirty="0">
                <a:latin typeface="Open Sans Light" panose="020B0306030504020204" pitchFamily="34" charset="0"/>
                <a:ea typeface="Open Sans Light" panose="020B0306030504020204" pitchFamily="34" charset="0"/>
                <a:cs typeface="Open Sans Light" panose="020B0306030504020204" pitchFamily="34" charset="0"/>
              </a:rPr>
              <a:t>Sources: Rate proceeding filings and Rate Board decisions; City of Philadelphia and Philadelphia Water Department Annual Financial Statements</a:t>
            </a:r>
          </a:p>
        </p:txBody>
      </p:sp>
      <p:sp>
        <p:nvSpPr>
          <p:cNvPr id="17" name="Rectangle 16" descr="Dotted outline highlighting figures in the table where there were temporary reductions in DSCR targets due to the COVID-19 pandemic.">
            <a:extLst>
              <a:ext uri="{FF2B5EF4-FFF2-40B4-BE49-F238E27FC236}">
                <a16:creationId xmlns:a16="http://schemas.microsoft.com/office/drawing/2014/main" id="{C8DD83CB-75C1-9EBC-407D-095345320282}"/>
              </a:ext>
            </a:extLst>
          </p:cNvPr>
          <p:cNvSpPr/>
          <p:nvPr/>
        </p:nvSpPr>
        <p:spPr>
          <a:xfrm>
            <a:off x="5368120" y="3493243"/>
            <a:ext cx="543910" cy="1471714"/>
          </a:xfrm>
          <a:prstGeom prst="rect">
            <a:avLst/>
          </a:prstGeom>
          <a:noFill/>
          <a:ln>
            <a:solidFill>
              <a:schemeClr val="accent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Speech Bubble: Rectangle 17">
            <a:extLst>
              <a:ext uri="{FF2B5EF4-FFF2-40B4-BE49-F238E27FC236}">
                <a16:creationId xmlns:a16="http://schemas.microsoft.com/office/drawing/2014/main" id="{B66408DB-048B-B15B-C775-E254712D956C}"/>
              </a:ext>
            </a:extLst>
          </p:cNvPr>
          <p:cNvSpPr/>
          <p:nvPr/>
        </p:nvSpPr>
        <p:spPr>
          <a:xfrm>
            <a:off x="4467782" y="5745285"/>
            <a:ext cx="4015056" cy="605145"/>
          </a:xfrm>
          <a:prstGeom prst="wedgeRectCallout">
            <a:avLst>
              <a:gd name="adj1" fmla="val -21538"/>
              <a:gd name="adj2" fmla="val -87389"/>
            </a:avLst>
          </a:prstGeom>
          <a:solidFill>
            <a:schemeClr val="accent4">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50" dirty="0">
                <a:solidFill>
                  <a:schemeClr val="bg2"/>
                </a:solidFill>
              </a:rPr>
              <a:t>The temporary reduction of the DSCR targets was due to the effects of COVID-19, and both the Rate Board and PWD expect to return to the long-term financial target of 1.30x by FY 2027</a:t>
            </a:r>
            <a:r>
              <a:rPr lang="en-US" sz="1050" baseline="30000" dirty="0">
                <a:solidFill>
                  <a:schemeClr val="bg2"/>
                </a:solidFill>
              </a:rPr>
              <a:t>1</a:t>
            </a:r>
          </a:p>
        </p:txBody>
      </p:sp>
      <p:grpSp>
        <p:nvGrpSpPr>
          <p:cNvPr id="14" name="Group 13" descr="Due to COVID-19, PWD requested to withdraw its rate request in 2020&#10;after the original filing in January&#10;">
            <a:extLst>
              <a:ext uri="{FF2B5EF4-FFF2-40B4-BE49-F238E27FC236}">
                <a16:creationId xmlns:a16="http://schemas.microsoft.com/office/drawing/2014/main" id="{B5B6DB54-43AC-3C77-5D7D-4674BBE76C7A}"/>
              </a:ext>
            </a:extLst>
          </p:cNvPr>
          <p:cNvGrpSpPr/>
          <p:nvPr/>
        </p:nvGrpSpPr>
        <p:grpSpPr>
          <a:xfrm>
            <a:off x="9147140" y="2000090"/>
            <a:ext cx="2381813" cy="1493152"/>
            <a:chOff x="8673258" y="2673253"/>
            <a:chExt cx="3099782" cy="1402136"/>
          </a:xfrm>
        </p:grpSpPr>
        <p:sp>
          <p:nvSpPr>
            <p:cNvPr id="12" name="Arrow: Right 11">
              <a:extLst>
                <a:ext uri="{FF2B5EF4-FFF2-40B4-BE49-F238E27FC236}">
                  <a16:creationId xmlns:a16="http://schemas.microsoft.com/office/drawing/2014/main" id="{08C22CA1-DB12-CC38-FBE2-2E74789C8552}"/>
                </a:ext>
              </a:extLst>
            </p:cNvPr>
            <p:cNvSpPr/>
            <p:nvPr/>
          </p:nvSpPr>
          <p:spPr>
            <a:xfrm rot="10800000">
              <a:off x="8673258" y="3909850"/>
              <a:ext cx="469264" cy="165539"/>
            </a:xfrm>
            <a:prstGeom prst="rightArrow">
              <a:avLst/>
            </a:prstGeom>
            <a:solidFill>
              <a:schemeClr val="accent5">
                <a:lumMod val="20000"/>
                <a:lumOff val="80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id="{1A1FDA29-E621-E4A9-ACAD-09391BC539EA}"/>
                </a:ext>
              </a:extLst>
            </p:cNvPr>
            <p:cNvSpPr/>
            <p:nvPr/>
          </p:nvSpPr>
          <p:spPr>
            <a:xfrm>
              <a:off x="8994882" y="2673253"/>
              <a:ext cx="2778158" cy="1360865"/>
            </a:xfrm>
            <a:prstGeom prst="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rPr>
                <a:t>Due to COVID-19, PWD requested to withdraw its rate request in 2020</a:t>
              </a:r>
              <a:br>
                <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rPr>
              </a:br>
              <a:r>
                <a:rPr lang="en-US" dirty="0">
                  <a:solidFill>
                    <a:schemeClr val="bg2"/>
                  </a:solidFill>
                  <a:latin typeface="Open Sans" panose="020B0606030504020204" pitchFamily="34" charset="0"/>
                  <a:ea typeface="Open Sans" panose="020B0606030504020204" pitchFamily="34" charset="0"/>
                  <a:cs typeface="Open Sans" panose="020B0606030504020204" pitchFamily="34" charset="0"/>
                </a:rPr>
                <a:t>after the original filing in January</a:t>
              </a:r>
            </a:p>
          </p:txBody>
        </p:sp>
        <p:sp>
          <p:nvSpPr>
            <p:cNvPr id="19" name="Arrow: Right 18">
              <a:extLst>
                <a:ext uri="{FF2B5EF4-FFF2-40B4-BE49-F238E27FC236}">
                  <a16:creationId xmlns:a16="http://schemas.microsoft.com/office/drawing/2014/main" id="{7D667388-4896-C7FB-8DCA-09950F0A73B1}"/>
                </a:ext>
              </a:extLst>
            </p:cNvPr>
            <p:cNvSpPr/>
            <p:nvPr/>
          </p:nvSpPr>
          <p:spPr>
            <a:xfrm rot="10800000">
              <a:off x="8693314" y="3921779"/>
              <a:ext cx="493087" cy="143622"/>
            </a:xfrm>
            <a:prstGeom prst="rightArrow">
              <a:avLst>
                <a:gd name="adj1" fmla="val 50000"/>
                <a:gd name="adj2" fmla="val 37890"/>
              </a:avLst>
            </a:prstGeom>
            <a:solidFill>
              <a:schemeClr val="accent5">
                <a:lumMod val="20000"/>
                <a:lumOff val="80000"/>
              </a:schemeClr>
            </a:solid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8" descr="In 2021, PWD’s pension obligations were reduced as part of a revision to the City’s allocations, and as a result, the rate increase request was reduced and renegotiated after the original filing&#10;">
            <a:extLst>
              <a:ext uri="{FF2B5EF4-FFF2-40B4-BE49-F238E27FC236}">
                <a16:creationId xmlns:a16="http://schemas.microsoft.com/office/drawing/2014/main" id="{CD7E12DD-6D7F-ADE5-796A-1D8C9AB33AAC}"/>
              </a:ext>
            </a:extLst>
          </p:cNvPr>
          <p:cNvGrpSpPr/>
          <p:nvPr/>
        </p:nvGrpSpPr>
        <p:grpSpPr>
          <a:xfrm>
            <a:off x="9131730" y="3829362"/>
            <a:ext cx="2381813" cy="1750229"/>
            <a:chOff x="9025940" y="4125098"/>
            <a:chExt cx="3209984" cy="1038646"/>
          </a:xfrm>
        </p:grpSpPr>
        <p:sp>
          <p:nvSpPr>
            <p:cNvPr id="22" name="Arrow: Right 21">
              <a:extLst>
                <a:ext uri="{FF2B5EF4-FFF2-40B4-BE49-F238E27FC236}">
                  <a16:creationId xmlns:a16="http://schemas.microsoft.com/office/drawing/2014/main" id="{FAA6D784-4554-7C20-D149-C9C3EABFB549}"/>
                </a:ext>
              </a:extLst>
            </p:cNvPr>
            <p:cNvSpPr/>
            <p:nvPr/>
          </p:nvSpPr>
          <p:spPr>
            <a:xfrm rot="10800000">
              <a:off x="9025940" y="4125098"/>
              <a:ext cx="469264" cy="165539"/>
            </a:xfrm>
            <a:prstGeom prst="rightArrow">
              <a:avLst/>
            </a:prstGeom>
            <a:solidFill>
              <a:schemeClr val="accent5">
                <a:lumMod val="20000"/>
                <a:lumOff val="80000"/>
              </a:schemeClr>
            </a:solidFill>
            <a:ln w="127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8D275EE9-B004-3C75-18F9-D8F8813C997F}"/>
                </a:ext>
              </a:extLst>
            </p:cNvPr>
            <p:cNvSpPr/>
            <p:nvPr/>
          </p:nvSpPr>
          <p:spPr>
            <a:xfrm>
              <a:off x="9457766" y="4162631"/>
              <a:ext cx="2778158" cy="1001113"/>
            </a:xfrm>
            <a:prstGeom prst="rect">
              <a:avLst/>
            </a:prstGeom>
            <a:solidFill>
              <a:schemeClr val="accent5">
                <a:lumMod val="20000"/>
                <a:lumOff val="80000"/>
              </a:schemeClr>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dirty="0">
                  <a:solidFill>
                    <a:schemeClr val="bg2"/>
                  </a:solidFill>
                  <a:latin typeface="Open Sans" panose="020B0606030504020204" pitchFamily="34" charset="0"/>
                  <a:ea typeface="Open Sans" panose="020B0606030504020204" pitchFamily="34" charset="0"/>
                  <a:cs typeface="Open Sans" panose="020B0606030504020204" pitchFamily="34" charset="0"/>
                </a:rPr>
                <a:t>In 2021, PWD’s pension obligations were reduced as part of a revision to the City’s allocations, and as a result, the rate increase request was reduced and renegotiated after the original filing</a:t>
              </a:r>
              <a:endParaRPr lang="en-US" sz="1200" dirty="0">
                <a:solidFill>
                  <a:schemeClr val="bg2"/>
                </a:solidFill>
                <a:highlight>
                  <a:srgbClr val="FFFF00"/>
                </a:highlight>
                <a:latin typeface="Open Sans" panose="020B0606030504020204" pitchFamily="34" charset="0"/>
                <a:ea typeface="Open Sans" panose="020B0606030504020204" pitchFamily="34" charset="0"/>
                <a:cs typeface="Open Sans" panose="020B0606030504020204" pitchFamily="34" charset="0"/>
              </a:endParaRPr>
            </a:p>
          </p:txBody>
        </p:sp>
      </p:grpSp>
      <p:sp>
        <p:nvSpPr>
          <p:cNvPr id="27" name="Slide Number Placeholder 26">
            <a:extLst>
              <a:ext uri="{FF2B5EF4-FFF2-40B4-BE49-F238E27FC236}">
                <a16:creationId xmlns:a16="http://schemas.microsoft.com/office/drawing/2014/main" id="{3B7D248E-3311-BA4A-8C13-378A991ABE94}"/>
              </a:ext>
            </a:extLst>
          </p:cNvPr>
          <p:cNvSpPr>
            <a:spLocks noGrp="1"/>
          </p:cNvSpPr>
          <p:nvPr>
            <p:ph type="sldNum" sz="quarter" idx="4"/>
          </p:nvPr>
        </p:nvSpPr>
        <p:spPr/>
        <p:txBody>
          <a:bodyPr/>
          <a:lstStyle/>
          <a:p>
            <a:fld id="{0A5DA27C-105B-484D-A0C1-83F2B4799E00}" type="slidenum">
              <a:rPr lang="en-US" smtClean="0"/>
              <a:pPr/>
              <a:t>7</a:t>
            </a:fld>
            <a:endParaRPr lang="en-US" dirty="0"/>
          </a:p>
        </p:txBody>
      </p:sp>
    </p:spTree>
    <p:custDataLst>
      <p:tags r:id="rId1"/>
    </p:custDataLst>
    <p:extLst>
      <p:ext uri="{BB962C8B-B14F-4D97-AF65-F5344CB8AC3E}">
        <p14:creationId xmlns:p14="http://schemas.microsoft.com/office/powerpoint/2010/main" val="3512079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txBox="1">
            <a:spLocks/>
          </p:cNvSpPr>
          <p:nvPr/>
        </p:nvSpPr>
        <p:spPr>
          <a:xfrm>
            <a:off x="1078382" y="1356590"/>
            <a:ext cx="6469731" cy="2784109"/>
          </a:xfrm>
          <a:prstGeom prst="rect">
            <a:avLst/>
          </a:prstGeom>
        </p:spPr>
        <p:txBody>
          <a:bodyPr/>
          <a:lstStyle>
            <a:lvl1pPr marL="0" indent="0" algn="l" rtl="0" eaLnBrk="1" fontAlgn="base" hangingPunct="1">
              <a:spcBef>
                <a:spcPts val="1000"/>
              </a:spcBef>
              <a:spcAft>
                <a:spcPts val="0"/>
              </a:spcAft>
              <a:buClr>
                <a:schemeClr val="accent2"/>
              </a:buClr>
              <a:buFont typeface="Wingdings" pitchFamily="2" charset="2"/>
              <a:buNone/>
              <a:defRPr sz="1200" b="0">
                <a:solidFill>
                  <a:schemeClr val="tx1"/>
                </a:solidFill>
                <a:latin typeface="+mj-lt"/>
                <a:ea typeface="+mn-ea"/>
                <a:cs typeface="+mn-cs"/>
              </a:defRPr>
            </a:lvl1pPr>
            <a:lvl2pPr marL="173017" indent="-173017" algn="l" rtl="0" eaLnBrk="1" fontAlgn="base" hangingPunct="1">
              <a:spcBef>
                <a:spcPts val="1000"/>
              </a:spcBef>
              <a:spcAft>
                <a:spcPts val="0"/>
              </a:spcAft>
              <a:buClr>
                <a:schemeClr val="tx2"/>
              </a:buClr>
              <a:buFont typeface="Wingdings" pitchFamily="2" charset="2"/>
              <a:buChar char="n"/>
              <a:defRPr sz="1000">
                <a:solidFill>
                  <a:schemeClr val="tx1"/>
                </a:solidFill>
                <a:latin typeface="+mn-lt"/>
              </a:defRPr>
            </a:lvl2pPr>
            <a:lvl3pPr marL="346035" indent="-173017" algn="l" rtl="0" eaLnBrk="1" fontAlgn="base" hangingPunct="1">
              <a:spcBef>
                <a:spcPts val="600"/>
              </a:spcBef>
              <a:spcAft>
                <a:spcPts val="0"/>
              </a:spcAft>
              <a:buClr>
                <a:schemeClr val="tx2"/>
              </a:buClr>
              <a:buFont typeface="Arial" pitchFamily="34" charset="0"/>
              <a:buChar char="—"/>
              <a:defRPr sz="1000">
                <a:solidFill>
                  <a:schemeClr val="tx1"/>
                </a:solidFill>
                <a:latin typeface="+mn-lt"/>
              </a:defRPr>
            </a:lvl3pPr>
            <a:lvl4pPr marL="517465" indent="-171430" algn="l" rtl="0" eaLnBrk="1" fontAlgn="base" hangingPunct="1">
              <a:spcBef>
                <a:spcPts val="600"/>
              </a:spcBef>
              <a:spcAft>
                <a:spcPts val="0"/>
              </a:spcAft>
              <a:buClr>
                <a:schemeClr val="tx2"/>
              </a:buClr>
              <a:buFont typeface="Arial" pitchFamily="34" charset="0"/>
              <a:buChar char="–"/>
              <a:defRPr sz="1000">
                <a:solidFill>
                  <a:schemeClr val="tx1"/>
                </a:solidFill>
                <a:latin typeface="+mn-lt"/>
              </a:defRPr>
            </a:lvl4pPr>
            <a:lvl5pPr marL="690482" indent="-173017" algn="l" rtl="0" eaLnBrk="1" fontAlgn="base" hangingPunct="1">
              <a:spcBef>
                <a:spcPts val="600"/>
              </a:spcBef>
              <a:spcAft>
                <a:spcPts val="0"/>
              </a:spcAft>
              <a:buClr>
                <a:schemeClr val="tx2"/>
              </a:buClr>
              <a:buFont typeface="Arial" pitchFamily="34" charset="0"/>
              <a:buChar char="–"/>
              <a:defRPr sz="1000">
                <a:solidFill>
                  <a:schemeClr val="tx1"/>
                </a:solidFill>
                <a:latin typeface="+mn-lt"/>
              </a:defRPr>
            </a:lvl5pPr>
            <a:lvl6pPr marL="1945216" indent="-182144" algn="l" rtl="0" eaLnBrk="1" fontAlgn="base" hangingPunct="1">
              <a:spcBef>
                <a:spcPct val="20000"/>
              </a:spcBef>
              <a:spcAft>
                <a:spcPct val="0"/>
              </a:spcAft>
              <a:buChar char="»"/>
              <a:defRPr sz="1300">
                <a:solidFill>
                  <a:schemeClr val="tx1"/>
                </a:solidFill>
                <a:latin typeface="+mn-lt"/>
              </a:defRPr>
            </a:lvl6pPr>
            <a:lvl7pPr marL="2454510" indent="-182144" algn="l" rtl="0" eaLnBrk="1" fontAlgn="base" hangingPunct="1">
              <a:spcBef>
                <a:spcPct val="20000"/>
              </a:spcBef>
              <a:spcAft>
                <a:spcPct val="0"/>
              </a:spcAft>
              <a:buChar char="»"/>
              <a:defRPr sz="1300">
                <a:solidFill>
                  <a:schemeClr val="tx1"/>
                </a:solidFill>
                <a:latin typeface="+mn-lt"/>
              </a:defRPr>
            </a:lvl7pPr>
            <a:lvl8pPr marL="2963803" indent="-182144" algn="l" rtl="0" eaLnBrk="1" fontAlgn="base" hangingPunct="1">
              <a:spcBef>
                <a:spcPct val="20000"/>
              </a:spcBef>
              <a:spcAft>
                <a:spcPct val="0"/>
              </a:spcAft>
              <a:buChar char="»"/>
              <a:defRPr sz="1300">
                <a:solidFill>
                  <a:schemeClr val="tx1"/>
                </a:solidFill>
                <a:latin typeface="+mn-lt"/>
              </a:defRPr>
            </a:lvl8pPr>
            <a:lvl9pPr marL="3473096" indent="-182144" algn="l" rtl="0" eaLnBrk="1" fontAlgn="base" hangingPunct="1">
              <a:spcBef>
                <a:spcPct val="20000"/>
              </a:spcBef>
              <a:spcAft>
                <a:spcPct val="0"/>
              </a:spcAft>
              <a:buChar char="»"/>
              <a:defRPr sz="1300">
                <a:solidFill>
                  <a:schemeClr val="tx1"/>
                </a:solidFill>
                <a:latin typeface="+mn-lt"/>
              </a:defRPr>
            </a:lvl9pPr>
          </a:lstStyle>
          <a:p>
            <a:pPr marL="161373" indent="-161373" defTabSz="806867">
              <a:spcBef>
                <a:spcPts val="400"/>
              </a:spcBef>
              <a:spcAft>
                <a:spcPts val="400"/>
              </a:spcAft>
              <a:buClr>
                <a:srgbClr val="0137E4"/>
              </a:buClr>
              <a:buSzPct val="100000"/>
              <a:buFont typeface="Arial" panose="020B0604020202020204" pitchFamily="34" charset="0"/>
              <a:buChar char="•"/>
              <a:defRPr/>
            </a:pPr>
            <a:r>
              <a:rPr lang="en-US" sz="1800" dirty="0">
                <a:latin typeface="Open Sans "/>
                <a:ea typeface="Open Sans Light" panose="020B0306030504020204" pitchFamily="34" charset="0"/>
                <a:cs typeface="Open Sans Light" panose="020B0306030504020204" pitchFamily="34" charset="0"/>
              </a:rPr>
              <a:t>The City and PWD offer a variety of payment assistance options including: </a:t>
            </a:r>
          </a:p>
          <a:p>
            <a:pPr marL="548640" indent="-400050" defTabSz="806867">
              <a:spcBef>
                <a:spcPts val="400"/>
              </a:spcBef>
              <a:spcAft>
                <a:spcPts val="400"/>
              </a:spcAft>
              <a:buClr>
                <a:srgbClr val="0137E4"/>
              </a:buClr>
              <a:buSzPct val="100000"/>
              <a:buFont typeface="+mj-lt"/>
              <a:buAutoNum type="romanLcPeriod"/>
              <a:defRPr/>
            </a:pPr>
            <a:r>
              <a:rPr lang="en-US" sz="1800" dirty="0">
                <a:latin typeface="Open Sans "/>
                <a:ea typeface="Open Sans Light" panose="020B0306030504020204" pitchFamily="34" charset="0"/>
                <a:cs typeface="Open Sans Light" panose="020B0306030504020204" pitchFamily="34" charset="0"/>
              </a:rPr>
              <a:t>Tiered Assistance Program</a:t>
            </a:r>
          </a:p>
          <a:p>
            <a:pPr marL="721657" lvl="1" indent="-400050" defTabSz="806867">
              <a:spcBef>
                <a:spcPts val="400"/>
              </a:spcBef>
              <a:spcAft>
                <a:spcPts val="400"/>
              </a:spcAft>
              <a:buClr>
                <a:srgbClr val="0137E4"/>
              </a:buClr>
              <a:buSzPct val="100000"/>
              <a:buFont typeface="Arial" panose="020B0604020202020204" pitchFamily="34" charset="0"/>
              <a:buChar char="•"/>
              <a:defRPr/>
            </a:pPr>
            <a:r>
              <a:rPr lang="en-US" sz="1600" dirty="0">
                <a:latin typeface="Open Sans "/>
                <a:ea typeface="Open Sans Light" panose="020B0306030504020204" pitchFamily="34" charset="0"/>
                <a:cs typeface="Open Sans Light" panose="020B0306030504020204" pitchFamily="34" charset="0"/>
              </a:rPr>
              <a:t>Assists 68,413 customers</a:t>
            </a:r>
            <a:r>
              <a:rPr lang="en-US" sz="1600" baseline="30000" dirty="0">
                <a:latin typeface="Open Sans "/>
                <a:ea typeface="Open Sans Light" panose="020B0306030504020204" pitchFamily="34" charset="0"/>
                <a:cs typeface="Open Sans Light" panose="020B0306030504020204" pitchFamily="34" charset="0"/>
              </a:rPr>
              <a:t>1</a:t>
            </a:r>
          </a:p>
          <a:p>
            <a:pPr marL="548640" indent="-400050" defTabSz="806867">
              <a:spcBef>
                <a:spcPts val="400"/>
              </a:spcBef>
              <a:spcAft>
                <a:spcPts val="400"/>
              </a:spcAft>
              <a:buClr>
                <a:srgbClr val="0137E4"/>
              </a:buClr>
              <a:buSzPct val="100000"/>
              <a:buFont typeface="+mj-lt"/>
              <a:buAutoNum type="romanLcPeriod"/>
              <a:defRPr/>
            </a:pPr>
            <a:r>
              <a:rPr lang="en-US" sz="1800" dirty="0">
                <a:latin typeface="Open Sans "/>
                <a:ea typeface="Open Sans Light" panose="020B0306030504020204" pitchFamily="34" charset="0"/>
                <a:cs typeface="Open Sans Light" panose="020B0306030504020204" pitchFamily="34" charset="0"/>
              </a:rPr>
              <a:t>Senior citizen discounts and special hardships</a:t>
            </a:r>
          </a:p>
          <a:p>
            <a:pPr marL="548640" indent="-400050" defTabSz="806867">
              <a:spcBef>
                <a:spcPts val="400"/>
              </a:spcBef>
              <a:spcAft>
                <a:spcPts val="400"/>
              </a:spcAft>
              <a:buClr>
                <a:srgbClr val="0137E4"/>
              </a:buClr>
              <a:buSzPct val="100000"/>
              <a:buFont typeface="+mj-lt"/>
              <a:buAutoNum type="romanLcPeriod"/>
              <a:defRPr/>
            </a:pPr>
            <a:r>
              <a:rPr lang="en-US" sz="1800" dirty="0">
                <a:latin typeface="Open Sans "/>
                <a:ea typeface="Open Sans Light" panose="020B0306030504020204" pitchFamily="34" charset="0"/>
                <a:cs typeface="Open Sans Light" panose="020B0306030504020204" pitchFamily="34" charset="0"/>
              </a:rPr>
              <a:t>Standard and extended payment agreements</a:t>
            </a:r>
          </a:p>
          <a:p>
            <a:pPr marL="548640" indent="-400050" defTabSz="806867">
              <a:spcBef>
                <a:spcPts val="400"/>
              </a:spcBef>
              <a:spcAft>
                <a:spcPts val="400"/>
              </a:spcAft>
              <a:buClr>
                <a:srgbClr val="0137E4"/>
              </a:buClr>
              <a:buSzPct val="100000"/>
              <a:buFont typeface="+mj-lt"/>
              <a:buAutoNum type="romanLcPeriod"/>
              <a:defRPr/>
            </a:pPr>
            <a:r>
              <a:rPr lang="en-US" sz="1800" dirty="0">
                <a:latin typeface="Open Sans "/>
                <a:ea typeface="Open Sans Light" panose="020B0306030504020204" pitchFamily="34" charset="0"/>
                <a:cs typeface="Open Sans Light" panose="020B0306030504020204" pitchFamily="34" charset="0"/>
              </a:rPr>
              <a:t>Charitable organization discounts upon approval of each application</a:t>
            </a:r>
          </a:p>
          <a:p>
            <a:pPr marL="548640" indent="-400050" defTabSz="806867">
              <a:spcBef>
                <a:spcPts val="400"/>
              </a:spcBef>
              <a:spcAft>
                <a:spcPts val="400"/>
              </a:spcAft>
              <a:buClr>
                <a:srgbClr val="0137E4"/>
              </a:buClr>
              <a:buSzPct val="100000"/>
              <a:buFont typeface="+mj-lt"/>
              <a:buAutoNum type="romanLcPeriod"/>
              <a:defRPr/>
            </a:pPr>
            <a:r>
              <a:rPr lang="en-US" sz="1800" dirty="0">
                <a:latin typeface="Open Sans "/>
                <a:ea typeface="Open Sans Light" panose="020B0306030504020204" pitchFamily="34" charset="0"/>
                <a:cs typeface="Open Sans Light" panose="020B0306030504020204" pitchFamily="34" charset="0"/>
              </a:rPr>
              <a:t>Utility Emergency Services Fund</a:t>
            </a:r>
          </a:p>
        </p:txBody>
      </p:sp>
      <p:sp>
        <p:nvSpPr>
          <p:cNvPr id="18" name="Google Shape;96;p25">
            <a:extLst>
              <a:ext uri="{FF2B5EF4-FFF2-40B4-BE49-F238E27FC236}">
                <a16:creationId xmlns:a16="http://schemas.microsoft.com/office/drawing/2014/main" id="{81D219F7-BA77-204D-9240-B10514F29A11}"/>
              </a:ext>
            </a:extLst>
          </p:cNvPr>
          <p:cNvSpPr txBox="1">
            <a:spLocks noGrp="1"/>
          </p:cNvSpPr>
          <p:nvPr>
            <p:ph type="title" idx="4294967295"/>
          </p:nvPr>
        </p:nvSpPr>
        <p:spPr>
          <a:xfrm>
            <a:off x="741993" y="460397"/>
            <a:ext cx="9538967" cy="609413"/>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137E4"/>
                </a:solidFill>
                <a:effectLst/>
                <a:uLnTx/>
                <a:uFillTx/>
                <a:latin typeface="Work Sans Regular"/>
                <a:ea typeface="Work Sans Regular"/>
                <a:cs typeface="Work Sans Regular"/>
                <a:sym typeface="Work Sans Regular"/>
              </a:rPr>
              <a:t>Water Service &amp; Customer Assistance </a:t>
            </a:r>
          </a:p>
        </p:txBody>
      </p:sp>
      <p:pic>
        <p:nvPicPr>
          <p:cNvPr id="2" name="Picture 1">
            <a:extLs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8243075" y="1439406"/>
            <a:ext cx="3126744" cy="3270778"/>
          </a:xfrm>
          <a:prstGeom prst="rect">
            <a:avLst/>
          </a:prstGeom>
        </p:spPr>
      </p:pic>
      <p:sp>
        <p:nvSpPr>
          <p:cNvPr id="10" name="Rectangle 9">
            <a:extLst>
              <a:ext uri="{FF2B5EF4-FFF2-40B4-BE49-F238E27FC236}">
                <a16:creationId xmlns:a16="http://schemas.microsoft.com/office/drawing/2014/main" id="{279C45FA-0047-305F-EBE9-AC5D1B3549FD}"/>
              </a:ext>
              <a:ext uri="{C183D7F6-B498-43B3-948B-1728B52AA6E4}">
                <adec:decorative xmlns:adec="http://schemas.microsoft.com/office/drawing/2017/decorative" val="1"/>
              </a:ext>
            </a:extLst>
          </p:cNvPr>
          <p:cNvSpPr/>
          <p:nvPr/>
        </p:nvSpPr>
        <p:spPr>
          <a:xfrm>
            <a:off x="0" y="0"/>
            <a:ext cx="587022" cy="6858000"/>
          </a:xfrm>
          <a:prstGeom prst="rect">
            <a:avLst/>
          </a:prstGeom>
          <a:solidFill>
            <a:srgbClr val="0137E4"/>
          </a:solidFill>
          <a:ln>
            <a:solidFill>
              <a:srgbClr val="013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Google Shape;98;p25">
            <a:extLst>
              <a:ext uri="{FF2B5EF4-FFF2-40B4-BE49-F238E27FC236}">
                <a16:creationId xmlns:a16="http://schemas.microsoft.com/office/drawing/2014/main" id="{B6B87504-46DD-9011-E7E2-B8B8B2A2371D}"/>
              </a:ext>
            </a:extLst>
          </p:cNvPr>
          <p:cNvSpPr txBox="1"/>
          <p:nvPr/>
        </p:nvSpPr>
        <p:spPr>
          <a:xfrm rot="16200000">
            <a:off x="-627867" y="1308601"/>
            <a:ext cx="1827289" cy="261611"/>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500" b="1" cap="all" dirty="0">
                <a:solidFill>
                  <a:schemeClr val="lt1"/>
                </a:solidFill>
                <a:latin typeface="Work Sans"/>
                <a:ea typeface="Work Sans"/>
                <a:cs typeface="Work Sans"/>
                <a:sym typeface="Work Sans"/>
              </a:rPr>
              <a:t>MANAGEMENT</a:t>
            </a:r>
            <a:endParaRPr sz="1500" b="1" cap="all" dirty="0">
              <a:solidFill>
                <a:schemeClr val="lt1"/>
              </a:solidFill>
              <a:latin typeface="Work Sans"/>
              <a:ea typeface="Work Sans"/>
              <a:cs typeface="Work Sans"/>
              <a:sym typeface="Work Sans"/>
            </a:endParaRPr>
          </a:p>
        </p:txBody>
      </p:sp>
      <p:sp>
        <p:nvSpPr>
          <p:cNvPr id="12" name="Slide Number Placeholder 11">
            <a:extLst>
              <a:ext uri="{FF2B5EF4-FFF2-40B4-BE49-F238E27FC236}">
                <a16:creationId xmlns:a16="http://schemas.microsoft.com/office/drawing/2014/main" id="{2FB7E453-3130-AD20-E1C6-CD721860E56B}"/>
              </a:ext>
            </a:extLst>
          </p:cNvPr>
          <p:cNvSpPr>
            <a:spLocks noGrp="1"/>
          </p:cNvSpPr>
          <p:nvPr>
            <p:ph type="sldNum" sz="quarter" idx="4"/>
          </p:nvPr>
        </p:nvSpPr>
        <p:spPr/>
        <p:txBody>
          <a:bodyPr/>
          <a:lstStyle/>
          <a:p>
            <a:fld id="{0A5DA27C-105B-484D-A0C1-83F2B4799E00}" type="slidenum">
              <a:rPr lang="en-US" smtClean="0"/>
              <a:pPr/>
              <a:t>8</a:t>
            </a:fld>
            <a:endParaRPr lang="en-US" dirty="0"/>
          </a:p>
        </p:txBody>
      </p:sp>
      <p:sp>
        <p:nvSpPr>
          <p:cNvPr id="19" name="TextBox 18">
            <a:extLst>
              <a:ext uri="{FF2B5EF4-FFF2-40B4-BE49-F238E27FC236}">
                <a16:creationId xmlns:a16="http://schemas.microsoft.com/office/drawing/2014/main" id="{10DC2EE5-29D8-74A1-1167-419A730B448B}"/>
              </a:ext>
            </a:extLst>
          </p:cNvPr>
          <p:cNvSpPr txBox="1"/>
          <p:nvPr/>
        </p:nvSpPr>
        <p:spPr>
          <a:xfrm>
            <a:off x="974737" y="6450525"/>
            <a:ext cx="6099462" cy="215444"/>
          </a:xfrm>
          <a:prstGeom prst="rect">
            <a:avLst/>
          </a:prstGeom>
          <a:noFill/>
        </p:spPr>
        <p:txBody>
          <a:bodyPr wrap="square">
            <a:spAutoFit/>
          </a:bodyPr>
          <a:lstStyle/>
          <a:p>
            <a:r>
              <a:rPr lang="en-US" sz="800" i="1" baseline="30000" dirty="0">
                <a:latin typeface="Open Sans Light" panose="020B0604020202020204" charset="0"/>
                <a:ea typeface="Open Sans Light" panose="020B0604020202020204" charset="0"/>
                <a:cs typeface="Open Sans Light" panose="020B0604020202020204" charset="0"/>
              </a:rPr>
              <a:t>1</a:t>
            </a:r>
            <a:r>
              <a:rPr lang="en-US" sz="800" i="1" dirty="0">
                <a:latin typeface="Open Sans Light" panose="020B0604020202020204" charset="0"/>
                <a:ea typeface="Open Sans Light" panose="020B0604020202020204" charset="0"/>
                <a:cs typeface="Open Sans Light" panose="020B0604020202020204" charset="0"/>
              </a:rPr>
              <a:t> TAP eligible customers as of  March 31, 2026</a:t>
            </a:r>
          </a:p>
        </p:txBody>
      </p:sp>
    </p:spTree>
    <p:custDataLst>
      <p:tags r:id="rId1"/>
    </p:custDataLst>
    <p:extLst>
      <p:ext uri="{BB962C8B-B14F-4D97-AF65-F5344CB8AC3E}">
        <p14:creationId xmlns:p14="http://schemas.microsoft.com/office/powerpoint/2010/main" val="227995644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97" name="Google Shape;197;p30"/>
          <p:cNvSpPr txBox="1"/>
          <p:nvPr/>
        </p:nvSpPr>
        <p:spPr>
          <a:xfrm>
            <a:off x="804224" y="1584635"/>
            <a:ext cx="7148177" cy="1882618"/>
          </a:xfrm>
          <a:prstGeom prst="rect">
            <a:avLst/>
          </a:prstGeom>
          <a:noFill/>
          <a:ln>
            <a:noFill/>
          </a:ln>
        </p:spPr>
        <p:txBody>
          <a:bodyPr spcFirstLastPara="1" wrap="square" lIns="91425" tIns="45700" rIns="91425" bIns="45700" anchor="t" anchorCtr="0">
            <a:noAutofit/>
          </a:bodyPr>
          <a:lstStyle/>
          <a:p>
            <a:pPr marL="0" marR="0" lvl="0" indent="0" algn="l" defTabSz="806867" rtl="0" eaLnBrk="1" fontAlgn="base" latinLnBrk="0" hangingPunct="1">
              <a:lnSpc>
                <a:spcPct val="150000"/>
              </a:lnSpc>
              <a:spcBef>
                <a:spcPts val="0"/>
              </a:spcBef>
              <a:spcAft>
                <a:spcPts val="1059"/>
              </a:spcAft>
              <a:buClr>
                <a:srgbClr val="2D4B6F"/>
              </a:buClr>
              <a:buSzPct val="100000"/>
              <a:buFont typeface="Arial"/>
              <a:buNone/>
              <a:tabLst/>
              <a:defRPr/>
            </a:pPr>
            <a:r>
              <a:rPr kumimoji="0" lang="en-US"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Arial"/>
              </a:rPr>
              <a:t>PWD’s 2019 WRP, updated in December 2022, outlined a multi‑decade, comprehensive program to upgrade the City’s drinking water treatment and supply facilities. The initial program estimate in 2019 was $2.5 billion, but such estimates are being revisited. PWD has recently initiated a new update to the WRP to ensure continued alignment with current system goals, with completion anticipated in 2027.</a:t>
            </a:r>
            <a:endParaRPr kumimoji="0" lang="en-US"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endParaRPr>
          </a:p>
        </p:txBody>
      </p:sp>
      <p:sp>
        <p:nvSpPr>
          <p:cNvPr id="198" name="Google Shape;198;p30"/>
          <p:cNvSpPr txBox="1"/>
          <p:nvPr/>
        </p:nvSpPr>
        <p:spPr>
          <a:xfrm>
            <a:off x="838200" y="1355700"/>
            <a:ext cx="5648676" cy="307777"/>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137E4"/>
                </a:solidFill>
                <a:effectLst/>
                <a:uLnTx/>
                <a:uFillTx/>
                <a:latin typeface="Open Sans" panose="020B0604020202020204" charset="0"/>
                <a:ea typeface="Open Sans" panose="020B0604020202020204" charset="0"/>
                <a:cs typeface="Open Sans" panose="020B0604020202020204" charset="0"/>
                <a:sym typeface="Work Sans Regular"/>
              </a:rPr>
              <a:t>Drinking Water Revitalization Plan (“WRP”)</a:t>
            </a:r>
          </a:p>
        </p:txBody>
      </p:sp>
      <p:sp>
        <p:nvSpPr>
          <p:cNvPr id="201" name="Google Shape;201;p30"/>
          <p:cNvSpPr txBox="1"/>
          <p:nvPr/>
        </p:nvSpPr>
        <p:spPr>
          <a:xfrm>
            <a:off x="838200" y="3895493"/>
            <a:ext cx="6910251" cy="1324341"/>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161373" indent="-161373" algn="just" defTabSz="806867" fontAlgn="base">
              <a:lnSpc>
                <a:spcPct val="150000"/>
              </a:lnSpc>
              <a:spcAft>
                <a:spcPts val="529"/>
              </a:spcAft>
              <a:buClr>
                <a:srgbClr val="2D4B6F"/>
              </a:buClr>
              <a:buSzPct val="100000"/>
              <a:buFont typeface="Arial" panose="020B0604020202020204" pitchFamily="34" charset="0"/>
              <a:buChar char="•"/>
              <a:defRPr sz="1200">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806867" rtl="0" eaLnBrk="1" fontAlgn="base" latinLnBrk="0" hangingPunct="1">
              <a:lnSpc>
                <a:spcPct val="150000"/>
              </a:lnSpc>
              <a:spcBef>
                <a:spcPts val="0"/>
              </a:spcBef>
              <a:spcAft>
                <a:spcPts val="1059"/>
              </a:spcAft>
              <a:buClr>
                <a:srgbClr val="2D4B6F"/>
              </a:buClr>
              <a:buSzPct val="100000"/>
              <a:buFont typeface="Arial" panose="020B0604020202020204" pitchFamily="34" charset="0"/>
              <a:buNone/>
              <a:tabLst/>
              <a:defRPr/>
            </a:pPr>
            <a:r>
              <a:rPr kumimoji="0" lang="en-US"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The City achieved the 10-year Performance Standard required by the COA in 2022 and is projected to meet the 15- year milestone of 3,812 </a:t>
            </a:r>
            <a:r>
              <a:rPr lang="en-US" sz="1400" dirty="0">
                <a:latin typeface="Open Sans" panose="020B0606030504020204" pitchFamily="34" charset="0"/>
                <a:ea typeface="Open Sans" panose="020B0606030504020204" pitchFamily="34" charset="0"/>
                <a:cs typeface="Open Sans" panose="020B0606030504020204" pitchFamily="34" charset="0"/>
                <a:sym typeface="Open Sans"/>
              </a:rPr>
              <a:t>Greened</a:t>
            </a:r>
            <a:r>
              <a:rPr kumimoji="0" lang="en-US"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 acres. Between July 1, 2011 to June 30, 2024, $970 million ($436 million capital, $534 million operating) has been spent on the COA. </a:t>
            </a:r>
          </a:p>
        </p:txBody>
      </p:sp>
      <p:sp>
        <p:nvSpPr>
          <p:cNvPr id="202" name="Google Shape;202;p30"/>
          <p:cNvSpPr txBox="1"/>
          <p:nvPr/>
        </p:nvSpPr>
        <p:spPr>
          <a:xfrm>
            <a:off x="804224" y="3583490"/>
            <a:ext cx="5648676" cy="307777"/>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137E4"/>
                </a:solidFill>
                <a:effectLst/>
                <a:uLnTx/>
                <a:uFillTx/>
                <a:latin typeface="Open Sans" panose="020B0604020202020204" charset="0"/>
                <a:ea typeface="Open Sans" panose="020B0604020202020204" charset="0"/>
                <a:cs typeface="Open Sans" panose="020B0604020202020204" charset="0"/>
                <a:sym typeface="Work Sans Regular"/>
              </a:rPr>
              <a:t>Green City, Clean Waters</a:t>
            </a:r>
          </a:p>
        </p:txBody>
      </p:sp>
      <p:sp>
        <p:nvSpPr>
          <p:cNvPr id="211" name="Google Shape;211;p30"/>
          <p:cNvSpPr txBox="1"/>
          <p:nvPr/>
        </p:nvSpPr>
        <p:spPr>
          <a:xfrm>
            <a:off x="838200" y="913784"/>
            <a:ext cx="9461094" cy="441916"/>
          </a:xfrm>
          <a:prstGeom prst="rect">
            <a:avLst/>
          </a:prstGeom>
          <a:noFill/>
          <a:ln>
            <a:noFill/>
          </a:ln>
        </p:spPr>
        <p:txBody>
          <a:bodyPr spcFirstLastPara="1" wrap="square" lIns="91425" tIns="45700" rIns="91425" bIns="45700" anchor="t" anchorCtr="0">
            <a:noAutofit/>
          </a:bodyPr>
          <a:lstStyle/>
          <a:p>
            <a:pPr marL="0" marR="0" lvl="0" indent="0" algn="just" defTabSz="806867" rtl="0" eaLnBrk="1" fontAlgn="base" latinLnBrk="0" hangingPunct="1">
              <a:lnSpc>
                <a:spcPct val="150000"/>
              </a:lnSpc>
              <a:spcBef>
                <a:spcPts val="0"/>
              </a:spcBef>
              <a:spcAft>
                <a:spcPts val="1059"/>
              </a:spcAft>
              <a:buClr>
                <a:srgbClr val="2D4B6F"/>
              </a:buClr>
              <a:buSzPct val="100000"/>
              <a:buFont typeface="Arial"/>
              <a:buNone/>
              <a:tabLst/>
              <a:defRPr/>
            </a:pPr>
            <a:r>
              <a:rPr kumimoji="0" lang="en-US" sz="1600" b="0" i="0" u="none" strike="noStrike" kern="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Open Sans"/>
              </a:rPr>
              <a:t>PWD’s FY 2027-32 CIP is approximately </a:t>
            </a:r>
            <a:r>
              <a:rPr kumimoji="0" lang="en-US" sz="1600" b="1" i="0" u="none" strike="noStrike" kern="0" cap="none" spc="0" normalizeH="0" baseline="0" noProof="0" dirty="0">
                <a:ln>
                  <a:noFill/>
                </a:ln>
                <a:solidFill>
                  <a:srgbClr val="0137E4"/>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Open Sans"/>
              </a:rPr>
              <a:t>$5.14 billion </a:t>
            </a:r>
            <a:r>
              <a:rPr kumimoji="0" lang="en-US" sz="1600" b="0" i="0" u="none" strike="noStrike" kern="0" cap="none" spc="0" normalizeH="0" baseline="0" noProof="0" dirty="0">
                <a:ln>
                  <a:noFill/>
                </a:ln>
                <a:solidFill>
                  <a:srgbClr val="000000"/>
                </a:solidFill>
                <a:effectLst/>
                <a:uLnTx/>
                <a:uFillTx/>
                <a:latin typeface="Open Sans Light" panose="020B0306030504020204" pitchFamily="34" charset="0"/>
                <a:ea typeface="Open Sans Light" panose="020B0306030504020204" pitchFamily="34" charset="0"/>
                <a:cs typeface="Open Sans Light" panose="020B0306030504020204" pitchFamily="34" charset="0"/>
                <a:sym typeface="Open Sans"/>
              </a:rPr>
              <a:t>and is focused on system reinvestment</a:t>
            </a:r>
          </a:p>
        </p:txBody>
      </p:sp>
      <p:sp>
        <p:nvSpPr>
          <p:cNvPr id="18" name="Google Shape;295;p35"/>
          <p:cNvSpPr txBox="1">
            <a:spLocks noGrp="1"/>
          </p:cNvSpPr>
          <p:nvPr>
            <p:ph type="title" idx="4294967295"/>
          </p:nvPr>
        </p:nvSpPr>
        <p:spPr>
          <a:xfrm>
            <a:off x="741993" y="447849"/>
            <a:ext cx="10941645" cy="584775"/>
          </a:xfrm>
          <a:prstGeom prst="rect">
            <a:avLst/>
          </a:prstGeom>
          <a:noFill/>
          <a:ln>
            <a:noFill/>
            <a:prstDash/>
          </a:ln>
          <a:effectLst/>
        </p:spPr>
        <p:txBody>
          <a:bodyPr rot="0" spcFirstLastPara="1" vertOverflow="overflow" horzOverflow="overflow" vert="horz" wrap="square" lIns="91425" tIns="45700" rIns="91425" bIns="4570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3000" b="1" i="0" u="none" strike="noStrike" kern="0" cap="none" spc="0" normalizeH="0" baseline="0" noProof="0" dirty="0">
                <a:ln>
                  <a:noFill/>
                </a:ln>
                <a:solidFill>
                  <a:srgbClr val="0137E4"/>
                </a:solidFill>
                <a:effectLst/>
                <a:uLnTx/>
                <a:uFillTx/>
                <a:latin typeface="Work Sans Regular"/>
                <a:ea typeface="Work Sans Regular"/>
                <a:cs typeface="Work Sans Regular"/>
                <a:sym typeface="Work Sans Regular"/>
              </a:rPr>
              <a:t>Overview of the CIP</a:t>
            </a:r>
          </a:p>
        </p:txBody>
      </p:sp>
      <p:sp>
        <p:nvSpPr>
          <p:cNvPr id="19" name="Rectangle 18">
            <a:extLst>
              <a:ext uri="{FF2B5EF4-FFF2-40B4-BE49-F238E27FC236}">
                <a16:creationId xmlns:a16="http://schemas.microsoft.com/office/drawing/2014/main" id="{EE9FD172-2E8B-79B9-DD6A-F52C84425357}"/>
              </a:ext>
              <a:ext uri="{C183D7F6-B498-43B3-948B-1728B52AA6E4}">
                <adec:decorative xmlns:adec="http://schemas.microsoft.com/office/drawing/2017/decorative" val="1"/>
              </a:ext>
            </a:extLst>
          </p:cNvPr>
          <p:cNvSpPr/>
          <p:nvPr/>
        </p:nvSpPr>
        <p:spPr>
          <a:xfrm>
            <a:off x="0" y="0"/>
            <a:ext cx="587022" cy="6858000"/>
          </a:xfrm>
          <a:prstGeom prst="rect">
            <a:avLst/>
          </a:prstGeom>
          <a:solidFill>
            <a:srgbClr val="0137E4"/>
          </a:solidFill>
          <a:ln>
            <a:solidFill>
              <a:srgbClr val="0137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22" name="Google Shape;98;p25">
            <a:extLst>
              <a:ext uri="{FF2B5EF4-FFF2-40B4-BE49-F238E27FC236}">
                <a16:creationId xmlns:a16="http://schemas.microsoft.com/office/drawing/2014/main" id="{353D6436-2488-6075-B4B3-C1B1A318FBDC}"/>
              </a:ext>
            </a:extLst>
          </p:cNvPr>
          <p:cNvSpPr txBox="1"/>
          <p:nvPr/>
        </p:nvSpPr>
        <p:spPr>
          <a:xfrm rot="16200000">
            <a:off x="-627867" y="1308601"/>
            <a:ext cx="1827289" cy="261611"/>
          </a:xfrm>
          <a:prstGeom prst="rect">
            <a:avLst/>
          </a:prstGeom>
          <a:noFill/>
          <a:ln>
            <a:noFill/>
          </a:ln>
        </p:spPr>
        <p:txBody>
          <a:bodyPr spcFirstLastPara="1" wrap="square" lIns="91425" tIns="45700" rIns="91425" bIns="4570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500" b="1" i="0" u="none" strike="noStrike" kern="0" cap="all" spc="0" normalizeH="0" baseline="0" noProof="0" dirty="0">
                <a:ln>
                  <a:noFill/>
                </a:ln>
                <a:solidFill>
                  <a:srgbClr val="FFFFFF"/>
                </a:solidFill>
                <a:effectLst/>
                <a:uLnTx/>
                <a:uFillTx/>
                <a:latin typeface="Work Sans"/>
                <a:ea typeface="Work Sans"/>
                <a:cs typeface="Work Sans"/>
                <a:sym typeface="Work Sans"/>
              </a:rPr>
              <a:t>PLANNING</a:t>
            </a:r>
            <a:endParaRPr kumimoji="0" sz="1500" b="1" i="0" u="none" strike="noStrike" kern="0" cap="all" spc="0" normalizeH="0" baseline="0" noProof="0" dirty="0">
              <a:ln>
                <a:noFill/>
              </a:ln>
              <a:solidFill>
                <a:srgbClr val="FFFFFF"/>
              </a:solidFill>
              <a:effectLst/>
              <a:uLnTx/>
              <a:uFillTx/>
              <a:latin typeface="Work Sans"/>
              <a:ea typeface="Work Sans"/>
              <a:cs typeface="Work Sans"/>
              <a:sym typeface="Work Sans"/>
            </a:endParaRPr>
          </a:p>
        </p:txBody>
      </p:sp>
      <p:sp>
        <p:nvSpPr>
          <p:cNvPr id="14" name="Google Shape;201;p30">
            <a:extLst>
              <a:ext uri="{FF2B5EF4-FFF2-40B4-BE49-F238E27FC236}">
                <a16:creationId xmlns:a16="http://schemas.microsoft.com/office/drawing/2014/main" id="{898E9192-1A4F-5804-BA3D-E6F692B21890}"/>
              </a:ext>
            </a:extLst>
          </p:cNvPr>
          <p:cNvSpPr txBox="1"/>
          <p:nvPr/>
        </p:nvSpPr>
        <p:spPr>
          <a:xfrm>
            <a:off x="794058" y="5598075"/>
            <a:ext cx="6494861" cy="1006339"/>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161373" indent="-161373" algn="just" defTabSz="806867" fontAlgn="base">
              <a:lnSpc>
                <a:spcPct val="150000"/>
              </a:lnSpc>
              <a:spcAft>
                <a:spcPts val="529"/>
              </a:spcAft>
              <a:buClr>
                <a:srgbClr val="2D4B6F"/>
              </a:buClr>
              <a:buSzPct val="100000"/>
              <a:buFont typeface="Arial" panose="020B0604020202020204" pitchFamily="34" charset="0"/>
              <a:buChar char="•"/>
              <a:defRPr sz="1200">
                <a:latin typeface="Open Sans Light" panose="020B0306030504020204" pitchFamily="34" charset="0"/>
                <a:ea typeface="Open Sans Light" panose="020B0306030504020204" pitchFamily="34" charset="0"/>
                <a:cs typeface="Open Sans Light" panose="020B0306030504020204" pitchFamily="34" charset="0"/>
              </a:defRPr>
            </a:lvl1pPr>
          </a:lstStyle>
          <a:p>
            <a:pPr marL="0" marR="0" lvl="0" indent="0" algn="l" defTabSz="806867" rtl="0" eaLnBrk="1" fontAlgn="base" latinLnBrk="0" hangingPunct="1">
              <a:lnSpc>
                <a:spcPct val="150000"/>
              </a:lnSpc>
              <a:spcBef>
                <a:spcPts val="0"/>
              </a:spcBef>
              <a:spcAft>
                <a:spcPts val="1059"/>
              </a:spcAft>
              <a:buClr>
                <a:srgbClr val="2D4B6F"/>
              </a:buClr>
              <a:buSzPct val="100000"/>
              <a:buFont typeface="Arial" panose="020B0604020202020204" pitchFamily="34" charset="0"/>
              <a:buNone/>
              <a:tabLst/>
              <a:defRPr/>
            </a:pPr>
            <a:r>
              <a:rPr kumimoji="0" lang="en-US"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In FY 2026, the PWD budget is $208 million </a:t>
            </a:r>
            <a:r>
              <a:rPr lang="en-US" sz="1400" dirty="0">
                <a:latin typeface="Open Sans" panose="020B0606030504020204" pitchFamily="34" charset="0"/>
                <a:ea typeface="Open Sans" panose="020B0606030504020204" pitchFamily="34" charset="0"/>
                <a:cs typeface="Open Sans" panose="020B0606030504020204" pitchFamily="34" charset="0"/>
                <a:sym typeface="Open Sans"/>
              </a:rPr>
              <a:t>for</a:t>
            </a:r>
            <a:r>
              <a:rPr kumimoji="0" lang="en-US" sz="1400" b="0" i="0" u="none" strike="noStrike" kern="0" cap="none" spc="0" normalizeH="0" baseline="0" noProof="0" dirty="0">
                <a:ln>
                  <a:noFill/>
                </a:ln>
                <a:solidFill>
                  <a:srgbClr val="000000"/>
                </a:solidFill>
                <a:effectLst/>
                <a:uLnTx/>
                <a:uFillTx/>
                <a:latin typeface="Open Sans" panose="020B0606030504020204" pitchFamily="34" charset="0"/>
                <a:ea typeface="Open Sans" panose="020B0606030504020204" pitchFamily="34" charset="0"/>
                <a:cs typeface="Open Sans" panose="020B0606030504020204" pitchFamily="34" charset="0"/>
                <a:sym typeface="Open Sans"/>
              </a:rPr>
              <a:t> water main replacements, with a goal of replacing a total of 32 miles of water mains in FY 2026.</a:t>
            </a:r>
          </a:p>
        </p:txBody>
      </p:sp>
      <p:sp>
        <p:nvSpPr>
          <p:cNvPr id="16" name="Google Shape;202;p30">
            <a:extLst>
              <a:ext uri="{FF2B5EF4-FFF2-40B4-BE49-F238E27FC236}">
                <a16:creationId xmlns:a16="http://schemas.microsoft.com/office/drawing/2014/main" id="{A802093D-C91C-3C6B-9297-D4812C794B1F}"/>
              </a:ext>
            </a:extLst>
          </p:cNvPr>
          <p:cNvSpPr txBox="1"/>
          <p:nvPr/>
        </p:nvSpPr>
        <p:spPr>
          <a:xfrm>
            <a:off x="838200" y="5290298"/>
            <a:ext cx="5646153" cy="307777"/>
          </a:xfrm>
          <a:prstGeom prst="rect">
            <a:avLst/>
          </a:prstGeom>
          <a:noFill/>
          <a:ln>
            <a:noFill/>
          </a:ln>
        </p:spPr>
        <p:txBody>
          <a:bodyPr spcFirstLastPara="1" wrap="square" lIns="91425" tIns="45700" rIns="91425" bIns="45700" anchor="t" anchorCtr="0">
            <a:noAutofit/>
          </a:bodyPr>
          <a:lstStyle/>
          <a:p>
            <a:pPr marL="0" marR="0" lvl="0" indent="0" algn="just"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800" b="1" i="0" u="none" strike="noStrike" kern="0" cap="none" spc="0" normalizeH="0" baseline="0" noProof="0" dirty="0">
                <a:ln>
                  <a:noFill/>
                </a:ln>
                <a:solidFill>
                  <a:srgbClr val="0137E4"/>
                </a:solidFill>
                <a:effectLst/>
                <a:uLnTx/>
                <a:uFillTx/>
                <a:latin typeface="Open Sans" panose="020B0604020202020204" charset="0"/>
                <a:ea typeface="Open Sans" panose="020B0604020202020204" charset="0"/>
                <a:cs typeface="Open Sans" panose="020B0604020202020204" charset="0"/>
                <a:sym typeface="Work Sans Regular"/>
              </a:rPr>
              <a:t>Replacement of Aging Infrastructure</a:t>
            </a:r>
          </a:p>
        </p:txBody>
      </p:sp>
      <p:sp>
        <p:nvSpPr>
          <p:cNvPr id="8" name="Slide Number Placeholder 7">
            <a:extLst>
              <a:ext uri="{FF2B5EF4-FFF2-40B4-BE49-F238E27FC236}">
                <a16:creationId xmlns:a16="http://schemas.microsoft.com/office/drawing/2014/main" id="{8E9DCC79-276C-1DAE-5134-10309B03E6C9}"/>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A5DA27C-105B-484D-A0C1-83F2B4799E00}" type="slidenum">
              <a:rPr kumimoji="0" lang="en-US" sz="1200" b="0" i="0" u="none" strike="noStrike" kern="0" cap="none" spc="0" normalizeH="0" baseline="0" noProof="0" smtClean="0">
                <a:ln>
                  <a:noFill/>
                </a:ln>
                <a:solidFill>
                  <a:srgbClr val="000000"/>
                </a:solidFill>
                <a:effectLst/>
                <a:uLnTx/>
                <a:uFillTx/>
                <a:latin typeface="Open Sans" panose="020B0604020202020204" charset="0"/>
                <a:ea typeface="Open Sans" panose="020B0604020202020204" charset="0"/>
                <a:cs typeface="Open Sans" panose="020B0604020202020204" charset="0"/>
                <a:sym typeface="Arial"/>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lang="en-US" sz="1200" b="0" i="0" u="none" strike="noStrike" kern="0" cap="none" spc="0" normalizeH="0" baseline="0" noProof="0" dirty="0">
              <a:ln>
                <a:noFill/>
              </a:ln>
              <a:solidFill>
                <a:srgbClr val="000000"/>
              </a:solidFill>
              <a:effectLst/>
              <a:uLnTx/>
              <a:uFillTx/>
              <a:latin typeface="Open Sans" panose="020B0604020202020204" charset="0"/>
              <a:ea typeface="Open Sans" panose="020B0604020202020204" charset="0"/>
              <a:cs typeface="Open Sans" panose="020B0604020202020204" charset="0"/>
              <a:sym typeface="Arial"/>
            </a:endParaRPr>
          </a:p>
        </p:txBody>
      </p:sp>
      <p:pic>
        <p:nvPicPr>
          <p:cNvPr id="1026" name="Picture 2" descr="A map depicting PWD's service area of the county of Philadelphia with key projects highlighted, including water treatment plants, pumping stations, and transmission piping.">
            <a:extLst>
              <a:ext uri="{FF2B5EF4-FFF2-40B4-BE49-F238E27FC236}">
                <a16:creationId xmlns:a16="http://schemas.microsoft.com/office/drawing/2014/main" id="{66ACC71E-122B-FEF7-8D4F-9B1B2E786E27}"/>
              </a:ext>
            </a:extLst>
          </p:cNvPr>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169603" y="2119704"/>
            <a:ext cx="3762426" cy="323535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2.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3.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4.xml><?xml version="1.0" encoding="utf-8"?>
<p:tagLst xmlns:a="http://schemas.openxmlformats.org/drawingml/2006/main" xmlns:r="http://schemas.openxmlformats.org/officeDocument/2006/relationships" xmlns:p="http://schemas.openxmlformats.org/presentationml/2006/main">
  <p:tag name="AFSPANMODE" val="span"/>
</p:tagLst>
</file>

<file path=ppt/tags/tag15.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6.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7.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8.xml><?xml version="1.0" encoding="utf-8"?>
<p:tagLst xmlns:a="http://schemas.openxmlformats.org/drawingml/2006/main" xmlns:r="http://schemas.openxmlformats.org/officeDocument/2006/relationships" xmlns:p="http://schemas.openxmlformats.org/presentationml/2006/main">
  <p:tag name="LAYOUT" val="ppLayoutCustom"/>
</p:tagLst>
</file>

<file path=ppt/tags/tag19.xml><?xml version="1.0" encoding="utf-8"?>
<p:tagLst xmlns:a="http://schemas.openxmlformats.org/drawingml/2006/main" xmlns:r="http://schemas.openxmlformats.org/officeDocument/2006/relationships" xmlns:p="http://schemas.openxmlformats.org/presentationml/2006/main">
  <p:tag name="AFSPANMODE" val="span"/>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LAYOUT" val="ppLayoutCustom"/>
</p:tagLst>
</file>

<file path=ppt/tags/tag4.xml><?xml version="1.0" encoding="utf-8"?>
<p:tagLst xmlns:a="http://schemas.openxmlformats.org/drawingml/2006/main" xmlns:r="http://schemas.openxmlformats.org/officeDocument/2006/relationships" xmlns:p="http://schemas.openxmlformats.org/presentationml/2006/main">
  <p:tag name="LAYOUT" val="ppLayoutCustom"/>
</p:tagLst>
</file>

<file path=ppt/tags/tag5.xml><?xml version="1.0" encoding="utf-8"?>
<p:tagLst xmlns:a="http://schemas.openxmlformats.org/drawingml/2006/main" xmlns:r="http://schemas.openxmlformats.org/officeDocument/2006/relationships" xmlns:p="http://schemas.openxmlformats.org/presentationml/2006/main">
  <p:tag name="LAYOUT" val="ppLayoutCustom"/>
</p:tagLst>
</file>

<file path=ppt/tags/tag6.xml><?xml version="1.0" encoding="utf-8"?>
<p:tagLst xmlns:a="http://schemas.openxmlformats.org/drawingml/2006/main" xmlns:r="http://schemas.openxmlformats.org/officeDocument/2006/relationships" xmlns:p="http://schemas.openxmlformats.org/presentationml/2006/main">
  <p:tag name="LAYOUT" val="ppLayoutCustom"/>
</p:tagLst>
</file>

<file path=ppt/tags/tag7.xml><?xml version="1.0" encoding="utf-8"?>
<p:tagLst xmlns:a="http://schemas.openxmlformats.org/drawingml/2006/main" xmlns:r="http://schemas.openxmlformats.org/officeDocument/2006/relationships" xmlns:p="http://schemas.openxmlformats.org/presentationml/2006/main">
  <p:tag name="LAYOUT" val="ppLayoutCustom"/>
</p:tagLst>
</file>

<file path=ppt/tags/tag8.xml><?xml version="1.0" encoding="utf-8"?>
<p:tagLst xmlns:a="http://schemas.openxmlformats.org/drawingml/2006/main" xmlns:r="http://schemas.openxmlformats.org/officeDocument/2006/relationships" xmlns:p="http://schemas.openxmlformats.org/presentationml/2006/main">
  <p:tag name="LAYOUT" val="ppLayoutCustom"/>
</p:tagLst>
</file>

<file path=ppt/tags/tag9.xml><?xml version="1.0" encoding="utf-8"?>
<p:tagLst xmlns:a="http://schemas.openxmlformats.org/drawingml/2006/main" xmlns:r="http://schemas.openxmlformats.org/officeDocument/2006/relationships" xmlns:p="http://schemas.openxmlformats.org/presentationml/2006/main">
  <p:tag name="LAYOUT" val="ppLayoutCustom"/>
</p:tagLst>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XMLData TextToDisplay="RightsWATCHMark">7|CITI-No PII-Public|{00000000-0000-0000-0000-000000000000}</XMLData>
</file>

<file path=customXml/item2.xml><?xml version="1.0" encoding="utf-8"?>
<XMLData TextToDisplay="%CLASSIFICATIONDATETIME%">19:49 01/06/2021</XMLData>
</file>

<file path=customXml/item3.xml><?xml version="1.0" encoding="utf-8"?>
<XMLData TextToDisplay="%DOCUMENTGUID%">{00000000-0000-0000-0000-000000000000}</XMLData>
</file>

<file path=customXml/itemProps1.xml><?xml version="1.0" encoding="utf-8"?>
<ds:datastoreItem xmlns:ds="http://schemas.openxmlformats.org/officeDocument/2006/customXml" ds:itemID="{F811AA38-103F-4CE4-A5DC-4C62ECE8346A}">
  <ds:schemaRefs/>
</ds:datastoreItem>
</file>

<file path=customXml/itemProps2.xml><?xml version="1.0" encoding="utf-8"?>
<ds:datastoreItem xmlns:ds="http://schemas.openxmlformats.org/officeDocument/2006/customXml" ds:itemID="{830948BD-207B-4C1D-B8E3-1B36CADD71D6}">
  <ds:schemaRefs/>
</ds:datastoreItem>
</file>

<file path=customXml/itemProps3.xml><?xml version="1.0" encoding="utf-8"?>
<ds:datastoreItem xmlns:ds="http://schemas.openxmlformats.org/officeDocument/2006/customXml" ds:itemID="{14870DF8-6870-434C-BFBA-2517784E69FA}">
  <ds:schemaRefs/>
</ds:datastoreItem>
</file>

<file path=docProps/app.xml><?xml version="1.0" encoding="utf-8"?>
<Properties xmlns="http://schemas.openxmlformats.org/officeDocument/2006/extended-properties" xmlns:vt="http://schemas.openxmlformats.org/officeDocument/2006/docPropsVTypes">
  <TotalTime>21303</TotalTime>
  <Words>2737</Words>
  <Application>Microsoft Office PowerPoint</Application>
  <PresentationFormat>Widescreen</PresentationFormat>
  <Paragraphs>261</Paragraphs>
  <Slides>16</Slides>
  <Notes>15</Notes>
  <HiddenSlides>0</HiddenSlides>
  <MMClips>0</MMClips>
  <ScaleCrop>false</ScaleCrop>
  <HeadingPairs>
    <vt:vector size="8" baseType="variant">
      <vt:variant>
        <vt:lpstr>Fonts Used</vt:lpstr>
      </vt:variant>
      <vt:variant>
        <vt:i4>14</vt:i4>
      </vt:variant>
      <vt:variant>
        <vt:lpstr>Theme</vt:lpstr>
      </vt:variant>
      <vt:variant>
        <vt:i4>2</vt:i4>
      </vt:variant>
      <vt:variant>
        <vt:lpstr>Embedded OLE Servers</vt:lpstr>
      </vt:variant>
      <vt:variant>
        <vt:i4>1</vt:i4>
      </vt:variant>
      <vt:variant>
        <vt:lpstr>Slide Titles</vt:lpstr>
      </vt:variant>
      <vt:variant>
        <vt:i4>16</vt:i4>
      </vt:variant>
    </vt:vector>
  </HeadingPairs>
  <TitlesOfParts>
    <vt:vector size="33" baseType="lpstr">
      <vt:lpstr>Open Sans</vt:lpstr>
      <vt:lpstr>Noto Sans Symbols</vt:lpstr>
      <vt:lpstr>Open Sans </vt:lpstr>
      <vt:lpstr>Aptos Display</vt:lpstr>
      <vt:lpstr>Calibri</vt:lpstr>
      <vt:lpstr>Wingdings</vt:lpstr>
      <vt:lpstr>Work Sans</vt:lpstr>
      <vt:lpstr>Times New Roman</vt:lpstr>
      <vt:lpstr>Soleil</vt:lpstr>
      <vt:lpstr>Open Sans SemiBold</vt:lpstr>
      <vt:lpstr>Work Sans Regular</vt:lpstr>
      <vt:lpstr>Open Sans Light</vt:lpstr>
      <vt:lpstr>Aptos</vt:lpstr>
      <vt:lpstr>Arial</vt:lpstr>
      <vt:lpstr>Office Theme</vt:lpstr>
      <vt:lpstr>1_Office Theme</vt:lpstr>
      <vt:lpstr>think-cell Slide</vt:lpstr>
      <vt:lpstr>City of Philadelphia Water and Wastewater System  2026 City of Philadelphia  Investors Conference </vt:lpstr>
      <vt:lpstr>Disclaimer</vt:lpstr>
      <vt:lpstr>Water and Wastewater System </vt:lpstr>
      <vt:lpstr>Stable and Diverse Customer Base</vt:lpstr>
      <vt:lpstr>High Quality Capacity for the Service Area</vt:lpstr>
      <vt:lpstr>Rate Setting Process</vt:lpstr>
      <vt:lpstr>Demonstrated Support from the Rate Board</vt:lpstr>
      <vt:lpstr>Water Service &amp; Customer Assistance </vt:lpstr>
      <vt:lpstr>Overview of the CIP</vt:lpstr>
      <vt:lpstr>FY 2027-32 Capital Budget Summary ($ millions)</vt:lpstr>
      <vt:lpstr>CIP Funding: FY 2027-32</vt:lpstr>
      <vt:lpstr>Debt Service Coverage</vt:lpstr>
      <vt:lpstr>Debt Service Coverage &amp; Additional Bonds Test Requirements</vt:lpstr>
      <vt:lpstr>Current Debt Portfolio Provides Capacity to Fund CIP</vt:lpstr>
      <vt:lpstr>2026 Financing Opportunities With the City </vt:lpstr>
      <vt:lpstr>City of Philadelphia 2026 Investors Conference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Hall, Erica Cheyanne [ICG-MKTS]</dc:creator>
  <cp:lastModifiedBy>Kelsey Rogers</cp:lastModifiedBy>
  <cp:revision>1047</cp:revision>
  <cp:lastPrinted>2024-10-01T19:43:49Z</cp:lastPrinted>
  <dcterms:modified xsi:type="dcterms:W3CDTF">2026-05-11T14:34:14Z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PageNumAlign">
    <vt:lpwstr>L</vt:lpwstr>
  </property>
  <property fmtid="{D5CDD505-2E9C-101B-9397-08002B2CF9AE}" pid="3" name="SectionTitleAlign">
    <vt:lpwstr>L</vt:lpwstr>
  </property>
  <property fmtid="{D5CDD505-2E9C-101B-9397-08002B2CF9AE}" pid="4" name="RightsWATCHMark">
    <vt:lpwstr>7|CITI-No PII-Public|{00000000-0000-0000-0000-000000000000}</vt:lpwstr>
  </property>
  <property fmtid="{D5CDD505-2E9C-101B-9397-08002B2CF9AE}" pid="5" name="Is_Custom_Template">
    <vt:lpwstr>true</vt:lpwstr>
  </property>
  <property fmtid="{D5CDD505-2E9C-101B-9397-08002B2CF9AE}" pid="6" name="PNSOpt">
    <vt:lpwstr>5</vt:lpwstr>
  </property>
  <property fmtid="{D5CDD505-2E9C-101B-9397-08002B2CF9AE}" pid="7" name="PageNumberTop">
    <vt:lpwstr>0</vt:lpwstr>
  </property>
  <property fmtid="{D5CDD505-2E9C-101B-9397-08002B2CF9AE}" pid="8" name="PageNumberLeft">
    <vt:lpwstr>11</vt:lpwstr>
  </property>
  <property fmtid="{D5CDD505-2E9C-101B-9397-08002B2CF9AE}" pid="9" name="PageNumberCentre">
    <vt:lpwstr>480</vt:lpwstr>
  </property>
  <property fmtid="{D5CDD505-2E9C-101B-9397-08002B2CF9AE}" pid="10" name="PageNumSectionTitleDiff">
    <vt:lpwstr>20</vt:lpwstr>
  </property>
  <property fmtid="{D5CDD505-2E9C-101B-9397-08002B2CF9AE}" pid="11" name="SectionTitleTop">
    <vt:lpwstr>0</vt:lpwstr>
  </property>
  <property fmtid="{D5CDD505-2E9C-101B-9397-08002B2CF9AE}" pid="12" name="SectionTitleLeft">
    <vt:lpwstr>31</vt:lpwstr>
  </property>
  <property fmtid="{D5CDD505-2E9C-101B-9397-08002B2CF9AE}" pid="13" name="TOCHeaderTop">
    <vt:lpwstr>0</vt:lpwstr>
  </property>
  <property fmtid="{D5CDD505-2E9C-101B-9397-08002B2CF9AE}" pid="14" name="TOCHeaderLeft">
    <vt:lpwstr>0</vt:lpwstr>
  </property>
  <property fmtid="{D5CDD505-2E9C-101B-9397-08002B2CF9AE}" pid="15" name="CitiLogoTop">
    <vt:lpwstr>0</vt:lpwstr>
  </property>
  <property fmtid="{D5CDD505-2E9C-101B-9397-08002B2CF9AE}" pid="16" name="CitiLogoLeft">
    <vt:lpwstr>0</vt:lpwstr>
  </property>
  <property fmtid="{D5CDD505-2E9C-101B-9397-08002B2CF9AE}" pid="17" name="Pitchbook Compatible">
    <vt:lpwstr>Yes</vt:lpwstr>
  </property>
  <property fmtid="{D5CDD505-2E9C-101B-9397-08002B2CF9AE}" pid="18" name="TitusGUID">
    <vt:lpwstr>8e1b299c-9d0b-473c-ae54-632d554df9b9</vt:lpwstr>
  </property>
  <property fmtid="{D5CDD505-2E9C-101B-9397-08002B2CF9AE}" pid="19" name="Project">
    <vt:lpwstr>ibdroot</vt:lpwstr>
  </property>
  <property fmtid="{D5CDD505-2E9C-101B-9397-08002B2CF9AE}" pid="20" name="Classification">
    <vt:lpwstr>I</vt:lpwstr>
  </property>
  <property fmtid="{D5CDD505-2E9C-101B-9397-08002B2CF9AE}" pid="21" name="DocTopsCleaned">
    <vt:lpwstr>True</vt:lpwstr>
  </property>
  <property fmtid="{D5CDD505-2E9C-101B-9397-08002B2CF9AE}" pid="22" name="ShowHideDoctop">
    <vt:lpwstr>False</vt:lpwstr>
  </property>
</Properties>
</file>