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4"/>
  </p:notesMasterIdLst>
  <p:sldIdLst>
    <p:sldId id="264" r:id="rId5"/>
    <p:sldId id="267" r:id="rId6"/>
    <p:sldId id="258" r:id="rId7"/>
    <p:sldId id="265" r:id="rId8"/>
    <p:sldId id="266" r:id="rId9"/>
    <p:sldId id="268" r:id="rId10"/>
    <p:sldId id="269" r:id="rId11"/>
    <p:sldId id="270" r:id="rId12"/>
    <p:sldId id="262"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EF0523-CCB8-60AC-F301-309AE1243125}" name="Merritt, Brian L." initials="MBL" userId="S::MerrittBL@bv.com::d49033ef-d1d6-4b57-a5f8-394e8d0ceed2" providerId="AD"/>
  <p188:author id="{38FF4C86-764F-996D-5375-6623D767A91C}" name="Jagt, Dave A." initials="DJ" userId="S::JagtDA@bv.com::89ec7432-0f52-4b03-bc65-22ba3f8867d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rritt, Brian L." initials="MBL" lastIdx="6" clrIdx="0">
    <p:extLst>
      <p:ext uri="{19B8F6BF-5375-455C-9EA6-DF929625EA0E}">
        <p15:presenceInfo xmlns:p15="http://schemas.microsoft.com/office/powerpoint/2012/main" userId="S-1-5-21-682003330-1770027372-725345543-323286" providerId="AD"/>
      </p:ext>
    </p:extLst>
  </p:cmAuthor>
  <p:cmAuthor id="2" name="Danae Mobley" initials="DM" lastIdx="2" clrIdx="1">
    <p:extLst>
      <p:ext uri="{19B8F6BF-5375-455C-9EA6-DF929625EA0E}">
        <p15:presenceInfo xmlns:p15="http://schemas.microsoft.com/office/powerpoint/2012/main" userId="Danae Mobley" providerId="None"/>
      </p:ext>
    </p:extLst>
  </p:cmAuthor>
  <p:cmAuthor id="3" name="Kester, Megan M" initials="KMM" lastIdx="1" clrIdx="2">
    <p:extLst>
      <p:ext uri="{19B8F6BF-5375-455C-9EA6-DF929625EA0E}">
        <p15:presenceInfo xmlns:p15="http://schemas.microsoft.com/office/powerpoint/2012/main" userId="S::KesterMM@bv.com::9d6bcc32-5f25-4fad-8a81-6181d0c8fb02" providerId="AD"/>
      </p:ext>
    </p:extLst>
  </p:cmAuthor>
  <p:cmAuthor id="4" name="Merritt, Brian L." initials="MBL [2]" lastIdx="2" clrIdx="3">
    <p:extLst>
      <p:ext uri="{19B8F6BF-5375-455C-9EA6-DF929625EA0E}">
        <p15:presenceInfo xmlns:p15="http://schemas.microsoft.com/office/powerpoint/2012/main" userId="S::MerrittBL@bv.com::d49033ef-d1d6-4b57-a5f8-394e8d0ceed2" providerId="AD"/>
      </p:ext>
    </p:extLst>
  </p:cmAuthor>
  <p:cmAuthor id="5" name="Jagt, Dave A." initials="JDA" lastIdx="2" clrIdx="4">
    <p:extLst>
      <p:ext uri="{19B8F6BF-5375-455C-9EA6-DF929625EA0E}">
        <p15:presenceInfo xmlns:p15="http://schemas.microsoft.com/office/powerpoint/2012/main" userId="S::JagtDA@bv.com::89ec7432-0f52-4b03-bc65-22ba3f8867d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D7EE"/>
    <a:srgbClr val="054C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43"/>
    <p:restoredTop sz="95380" autoAdjust="0"/>
  </p:normalViewPr>
  <p:slideViewPr>
    <p:cSldViewPr snapToGrid="0" snapToObjects="1">
      <p:cViewPr varScale="1">
        <p:scale>
          <a:sx n="74" d="100"/>
          <a:sy n="74" d="100"/>
        </p:scale>
        <p:origin x="92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CB1159-F30D-6747-8F23-075352BAD56C}" type="datetimeFigureOut">
              <a:rPr lang="en-US" smtClean="0"/>
              <a:t>5/5/2026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8ACCEF-DD1F-5349-9938-7BE7C53889F9}" type="slidenum">
              <a:rPr lang="en-US" smtClean="0"/>
              <a:t>‹#›</a:t>
            </a:fld>
            <a:endParaRPr lang="en-US" dirty="0"/>
          </a:p>
        </p:txBody>
      </p:sp>
    </p:spTree>
    <p:extLst>
      <p:ext uri="{BB962C8B-B14F-4D97-AF65-F5344CB8AC3E}">
        <p14:creationId xmlns:p14="http://schemas.microsoft.com/office/powerpoint/2010/main" val="3910954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1:notes"/>
          <p:cNvSpPr>
            <a:spLocks noGrp="1" noRot="1" noChangeAspect="1"/>
          </p:cNvSpPr>
          <p:nvPr>
            <p:ph type="sldImg" idx="2"/>
          </p:nvPr>
        </p:nvSpPr>
        <p:spPr>
          <a:xfrm>
            <a:off x="11049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1" name="Google Shape;61;p1:notes"/>
          <p:cNvSpPr txBox="1">
            <a:spLocks noGrp="1"/>
          </p:cNvSpPr>
          <p:nvPr>
            <p:ph type="body" idx="1"/>
          </p:nvPr>
        </p:nvSpPr>
        <p:spPr>
          <a:xfrm>
            <a:off x="685800" y="4415791"/>
            <a:ext cx="5486400" cy="4183380"/>
          </a:xfrm>
          <a:prstGeom prst="rect">
            <a:avLst/>
          </a:prstGeom>
          <a:noFill/>
          <a:ln>
            <a:noFill/>
          </a:ln>
        </p:spPr>
        <p:txBody>
          <a:bodyPr spcFirstLastPara="1" wrap="square" lIns="92225" tIns="46100" rIns="92225" bIns="46100" anchor="t" anchorCtr="0">
            <a:noAutofit/>
          </a:bodyPr>
          <a:lstStyle/>
          <a:p>
            <a:pPr marL="0" lvl="0" indent="0" algn="l" rtl="0">
              <a:spcBef>
                <a:spcPts val="0"/>
              </a:spcBef>
              <a:spcAft>
                <a:spcPts val="0"/>
              </a:spcAft>
              <a:buNone/>
            </a:pPr>
            <a:endParaRPr dirty="0"/>
          </a:p>
        </p:txBody>
      </p:sp>
      <p:sp>
        <p:nvSpPr>
          <p:cNvPr id="62" name="Google Shape;62;p1:notes"/>
          <p:cNvSpPr txBox="1">
            <a:spLocks noGrp="1"/>
          </p:cNvSpPr>
          <p:nvPr>
            <p:ph type="sldNum" idx="12"/>
          </p:nvPr>
        </p:nvSpPr>
        <p:spPr>
          <a:xfrm>
            <a:off x="3884615" y="8829972"/>
            <a:ext cx="2971800" cy="464820"/>
          </a:xfrm>
          <a:prstGeom prst="rect">
            <a:avLst/>
          </a:prstGeom>
          <a:noFill/>
          <a:ln>
            <a:noFill/>
          </a:ln>
        </p:spPr>
        <p:txBody>
          <a:bodyPr spcFirstLastPara="1" wrap="square" lIns="92225" tIns="46100" rIns="92225" bIns="46100" anchor="b" anchorCtr="0">
            <a:noAutofit/>
          </a:bodyPr>
          <a:lstStyle/>
          <a:p>
            <a:pPr marL="0" lvl="0" indent="0" algn="r" rtl="0">
              <a:spcBef>
                <a:spcPts val="0"/>
              </a:spcBef>
              <a:spcAft>
                <a:spcPts val="0"/>
              </a:spcAft>
              <a:buNone/>
            </a:pPr>
            <a:fld id="{00000000-1234-1234-1234-123412341234}" type="slidenum">
              <a:rPr lang="en-US"/>
              <a:t>1</a:t>
            </a:fld>
            <a:endParaRPr dirty="0"/>
          </a:p>
        </p:txBody>
      </p:sp>
    </p:spTree>
    <p:extLst>
      <p:ext uri="{BB962C8B-B14F-4D97-AF65-F5344CB8AC3E}">
        <p14:creationId xmlns:p14="http://schemas.microsoft.com/office/powerpoint/2010/main" val="2324306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5:notes"/>
          <p:cNvSpPr txBox="1">
            <a:spLocks noGrp="1"/>
          </p:cNvSpPr>
          <p:nvPr>
            <p:ph type="body" idx="1"/>
          </p:nvPr>
        </p:nvSpPr>
        <p:spPr>
          <a:xfrm>
            <a:off x="685800" y="4415791"/>
            <a:ext cx="5486400" cy="4183380"/>
          </a:xfrm>
          <a:prstGeom prst="rect">
            <a:avLst/>
          </a:prstGeom>
        </p:spPr>
        <p:txBody>
          <a:bodyPr spcFirstLastPara="1" wrap="square" lIns="92225" tIns="46100" rIns="92225" bIns="46100" anchor="t" anchorCtr="0">
            <a:noAutofit/>
          </a:bodyPr>
          <a:lstStyle/>
          <a:p>
            <a:pPr marL="0" lvl="0" indent="0" algn="l" rtl="0">
              <a:spcBef>
                <a:spcPts val="0"/>
              </a:spcBef>
              <a:spcAft>
                <a:spcPts val="0"/>
              </a:spcAft>
              <a:buNone/>
            </a:pPr>
            <a:endParaRPr dirty="0"/>
          </a:p>
        </p:txBody>
      </p:sp>
      <p:sp>
        <p:nvSpPr>
          <p:cNvPr id="78" name="Google Shape;78;p5:notes"/>
          <p:cNvSpPr>
            <a:spLocks noGrp="1" noRot="1" noChangeAspect="1"/>
          </p:cNvSpPr>
          <p:nvPr>
            <p:ph type="sldImg" idx="2"/>
          </p:nvPr>
        </p:nvSpPr>
        <p:spPr>
          <a:xfrm>
            <a:off x="11049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049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5:notes"/>
          <p:cNvSpPr txBox="1">
            <a:spLocks noGrp="1"/>
          </p:cNvSpPr>
          <p:nvPr>
            <p:ph type="body" idx="1"/>
          </p:nvPr>
        </p:nvSpPr>
        <p:spPr>
          <a:xfrm>
            <a:off x="685800" y="4415791"/>
            <a:ext cx="5486400" cy="4183380"/>
          </a:xfrm>
          <a:prstGeom prst="rect">
            <a:avLst/>
          </a:prstGeom>
        </p:spPr>
        <p:txBody>
          <a:bodyPr spcFirstLastPara="1" wrap="square" lIns="92225" tIns="46100" rIns="92225" bIns="46100" anchor="t" anchorCtr="0">
            <a:noAutofit/>
          </a:bodyPr>
          <a:lstStyle/>
          <a:p>
            <a:pPr marL="0" lvl="0" indent="0" algn="l" rtl="0">
              <a:spcBef>
                <a:spcPts val="0"/>
              </a:spcBef>
              <a:spcAft>
                <a:spcPts val="0"/>
              </a:spcAft>
              <a:buNone/>
            </a:pPr>
            <a:endParaRPr dirty="0"/>
          </a:p>
        </p:txBody>
      </p:sp>
      <p:sp>
        <p:nvSpPr>
          <p:cNvPr id="78" name="Google Shape;78;p5:notes"/>
          <p:cNvSpPr>
            <a:spLocks noGrp="1" noRot="1" noChangeAspect="1"/>
          </p:cNvSpPr>
          <p:nvPr>
            <p:ph type="sldImg" idx="2"/>
          </p:nvPr>
        </p:nvSpPr>
        <p:spPr>
          <a:xfrm>
            <a:off x="11049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2212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58b98fb8f1_0_8:notes"/>
          <p:cNvSpPr txBox="1">
            <a:spLocks noGrp="1"/>
          </p:cNvSpPr>
          <p:nvPr>
            <p:ph type="body" idx="1"/>
          </p:nvPr>
        </p:nvSpPr>
        <p:spPr>
          <a:xfrm>
            <a:off x="685800" y="4415791"/>
            <a:ext cx="5486400" cy="4183500"/>
          </a:xfrm>
          <a:prstGeom prst="rect">
            <a:avLst/>
          </a:prstGeom>
        </p:spPr>
        <p:txBody>
          <a:bodyPr spcFirstLastPara="1" wrap="square" lIns="92225" tIns="46100" rIns="92225" bIns="46100" anchor="t" anchorCtr="0">
            <a:noAutofit/>
          </a:bodyPr>
          <a:lstStyle/>
          <a:p>
            <a:pPr marL="0" lvl="0" indent="0" algn="l" rtl="0">
              <a:spcBef>
                <a:spcPts val="0"/>
              </a:spcBef>
              <a:spcAft>
                <a:spcPts val="0"/>
              </a:spcAft>
              <a:buNone/>
            </a:pPr>
            <a:endParaRPr dirty="0"/>
          </a:p>
        </p:txBody>
      </p:sp>
      <p:sp>
        <p:nvSpPr>
          <p:cNvPr id="85" name="Google Shape;85;g58b98fb8f1_0_8:notes"/>
          <p:cNvSpPr>
            <a:spLocks noGrp="1" noRot="1" noChangeAspect="1"/>
          </p:cNvSpPr>
          <p:nvPr>
            <p:ph type="sldImg" idx="2"/>
          </p:nvPr>
        </p:nvSpPr>
        <p:spPr>
          <a:xfrm>
            <a:off x="11049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81781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58b98fb8f1_0_8:notes"/>
          <p:cNvSpPr txBox="1">
            <a:spLocks noGrp="1"/>
          </p:cNvSpPr>
          <p:nvPr>
            <p:ph type="body" idx="1"/>
          </p:nvPr>
        </p:nvSpPr>
        <p:spPr>
          <a:xfrm>
            <a:off x="685800" y="4415791"/>
            <a:ext cx="5486400" cy="4183500"/>
          </a:xfrm>
          <a:prstGeom prst="rect">
            <a:avLst/>
          </a:prstGeom>
        </p:spPr>
        <p:txBody>
          <a:bodyPr spcFirstLastPara="1" wrap="square" lIns="92225" tIns="46100" rIns="92225" bIns="46100" anchor="t" anchorCtr="0">
            <a:noAutofit/>
          </a:bodyPr>
          <a:lstStyle/>
          <a:p>
            <a:pPr marL="0" lvl="0" indent="0" algn="l" rtl="0">
              <a:spcBef>
                <a:spcPts val="0"/>
              </a:spcBef>
              <a:spcAft>
                <a:spcPts val="0"/>
              </a:spcAft>
              <a:buNone/>
            </a:pPr>
            <a:endParaRPr dirty="0"/>
          </a:p>
        </p:txBody>
      </p:sp>
      <p:sp>
        <p:nvSpPr>
          <p:cNvPr id="85" name="Google Shape;85;g58b98fb8f1_0_8:notes"/>
          <p:cNvSpPr>
            <a:spLocks noGrp="1" noRot="1" noChangeAspect="1"/>
          </p:cNvSpPr>
          <p:nvPr>
            <p:ph type="sldImg" idx="2"/>
          </p:nvPr>
        </p:nvSpPr>
        <p:spPr>
          <a:xfrm>
            <a:off x="11049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18584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58b98fb8f1_0_8:notes"/>
          <p:cNvSpPr txBox="1">
            <a:spLocks noGrp="1"/>
          </p:cNvSpPr>
          <p:nvPr>
            <p:ph type="body" idx="1"/>
          </p:nvPr>
        </p:nvSpPr>
        <p:spPr>
          <a:xfrm>
            <a:off x="685800" y="4415791"/>
            <a:ext cx="5486400" cy="4183500"/>
          </a:xfrm>
          <a:prstGeom prst="rect">
            <a:avLst/>
          </a:prstGeom>
        </p:spPr>
        <p:txBody>
          <a:bodyPr spcFirstLastPara="1" wrap="square" lIns="92225" tIns="46100" rIns="92225" bIns="46100" anchor="t" anchorCtr="0">
            <a:noAutofit/>
          </a:bodyPr>
          <a:lstStyle/>
          <a:p>
            <a:pPr marL="0" lvl="0" indent="0" algn="l" rtl="0">
              <a:spcBef>
                <a:spcPts val="0"/>
              </a:spcBef>
              <a:spcAft>
                <a:spcPts val="0"/>
              </a:spcAft>
              <a:buNone/>
            </a:pPr>
            <a:endParaRPr dirty="0"/>
          </a:p>
        </p:txBody>
      </p:sp>
      <p:sp>
        <p:nvSpPr>
          <p:cNvPr id="85" name="Google Shape;85;g58b98fb8f1_0_8:notes"/>
          <p:cNvSpPr>
            <a:spLocks noGrp="1" noRot="1" noChangeAspect="1"/>
          </p:cNvSpPr>
          <p:nvPr>
            <p:ph type="sldImg" idx="2"/>
          </p:nvPr>
        </p:nvSpPr>
        <p:spPr>
          <a:xfrm>
            <a:off x="11049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41374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58b98fb8f1_0_16:notes"/>
          <p:cNvSpPr txBox="1">
            <a:spLocks noGrp="1"/>
          </p:cNvSpPr>
          <p:nvPr>
            <p:ph type="body" idx="1"/>
          </p:nvPr>
        </p:nvSpPr>
        <p:spPr>
          <a:xfrm>
            <a:off x="685800" y="4415791"/>
            <a:ext cx="5486400" cy="4183500"/>
          </a:xfrm>
          <a:prstGeom prst="rect">
            <a:avLst/>
          </a:prstGeom>
        </p:spPr>
        <p:txBody>
          <a:bodyPr spcFirstLastPara="1" wrap="square" lIns="92225" tIns="46100" rIns="92225" bIns="46100" anchor="t" anchorCtr="0">
            <a:noAutofit/>
          </a:bodyPr>
          <a:lstStyle/>
          <a:p>
            <a:pPr marL="0" lvl="0" indent="0" algn="l" rtl="0">
              <a:spcBef>
                <a:spcPts val="0"/>
              </a:spcBef>
              <a:spcAft>
                <a:spcPts val="0"/>
              </a:spcAft>
              <a:buNone/>
            </a:pPr>
            <a:endParaRPr/>
          </a:p>
        </p:txBody>
      </p:sp>
      <p:sp>
        <p:nvSpPr>
          <p:cNvPr id="91" name="Google Shape;91;g58b98fb8f1_0_16:notes"/>
          <p:cNvSpPr>
            <a:spLocks noGrp="1" noRot="1" noChangeAspect="1"/>
          </p:cNvSpPr>
          <p:nvPr>
            <p:ph type="sldImg" idx="2"/>
          </p:nvPr>
        </p:nvSpPr>
        <p:spPr>
          <a:xfrm>
            <a:off x="11049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43737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58b98fb8f1_0_4:notes"/>
          <p:cNvSpPr txBox="1">
            <a:spLocks noGrp="1"/>
          </p:cNvSpPr>
          <p:nvPr>
            <p:ph type="body" idx="1"/>
          </p:nvPr>
        </p:nvSpPr>
        <p:spPr>
          <a:xfrm>
            <a:off x="685800" y="4415791"/>
            <a:ext cx="5486400" cy="4183500"/>
          </a:xfrm>
          <a:prstGeom prst="rect">
            <a:avLst/>
          </a:prstGeom>
        </p:spPr>
        <p:txBody>
          <a:bodyPr spcFirstLastPara="1" wrap="square" lIns="92225" tIns="46100" rIns="92225" bIns="46100" anchor="t" anchorCtr="0">
            <a:noAutofit/>
          </a:bodyPr>
          <a:lstStyle/>
          <a:p>
            <a:pPr marL="0" lvl="0" indent="0" algn="l" rtl="0">
              <a:spcBef>
                <a:spcPts val="0"/>
              </a:spcBef>
              <a:spcAft>
                <a:spcPts val="0"/>
              </a:spcAft>
              <a:buNone/>
            </a:pPr>
            <a:endParaRPr/>
          </a:p>
        </p:txBody>
      </p:sp>
      <p:sp>
        <p:nvSpPr>
          <p:cNvPr id="98" name="Google Shape;98;g58b98fb8f1_0_4:notes"/>
          <p:cNvSpPr>
            <a:spLocks noGrp="1" noRot="1" noChangeAspect="1"/>
          </p:cNvSpPr>
          <p:nvPr>
            <p:ph type="sldImg" idx="2"/>
          </p:nvPr>
        </p:nvSpPr>
        <p:spPr>
          <a:xfrm>
            <a:off x="11049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77767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14:notes"/>
          <p:cNvSpPr txBox="1">
            <a:spLocks noGrp="1"/>
          </p:cNvSpPr>
          <p:nvPr>
            <p:ph type="body" idx="1"/>
          </p:nvPr>
        </p:nvSpPr>
        <p:spPr>
          <a:xfrm>
            <a:off x="685800" y="4415791"/>
            <a:ext cx="5486400" cy="4183500"/>
          </a:xfrm>
          <a:prstGeom prst="rect">
            <a:avLst/>
          </a:prstGeom>
        </p:spPr>
        <p:txBody>
          <a:bodyPr spcFirstLastPara="1" wrap="square" lIns="92225" tIns="46100" rIns="92225" bIns="46100" anchor="t" anchorCtr="0">
            <a:noAutofit/>
          </a:bodyPr>
          <a:lstStyle/>
          <a:p>
            <a:pPr marL="0" lvl="0" indent="0" algn="l" rtl="0">
              <a:spcBef>
                <a:spcPts val="0"/>
              </a:spcBef>
              <a:spcAft>
                <a:spcPts val="0"/>
              </a:spcAft>
              <a:buNone/>
            </a:pPr>
            <a:endParaRPr dirty="0"/>
          </a:p>
        </p:txBody>
      </p:sp>
      <p:sp>
        <p:nvSpPr>
          <p:cNvPr id="104" name="Google Shape;104;p14:notes"/>
          <p:cNvSpPr>
            <a:spLocks noGrp="1" noRot="1" noChangeAspect="1"/>
          </p:cNvSpPr>
          <p:nvPr>
            <p:ph type="sldImg" idx="2"/>
          </p:nvPr>
        </p:nvSpPr>
        <p:spPr>
          <a:xfrm>
            <a:off x="11049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9059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EA52B2-3276-BB47-A5FC-356291ADCD8C}" type="datetime1">
              <a:rPr lang="en-US" smtClean="0"/>
              <a:t>5/5/2026</a:t>
            </a:fld>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7" name="Slide Number Placeholder 5">
            <a:extLst>
              <a:ext uri="{FF2B5EF4-FFF2-40B4-BE49-F238E27FC236}">
                <a16:creationId xmlns:a16="http://schemas.microsoft.com/office/drawing/2014/main" id="{52AEBE15-50BB-5C4C-A9A5-BA2028734774}"/>
              </a:ext>
            </a:extLst>
          </p:cNvPr>
          <p:cNvSpPr>
            <a:spLocks noGrp="1"/>
          </p:cNvSpPr>
          <p:nvPr>
            <p:ph type="sldNum" sz="quarter" idx="4"/>
          </p:nvPr>
        </p:nvSpPr>
        <p:spPr>
          <a:xfrm>
            <a:off x="5557520" y="6356351"/>
            <a:ext cx="295783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 Proposed TAP-R Reconciliation  </a:t>
            </a:r>
            <a:fld id="{4F53C81A-381E-3C4E-8E64-67D46F322C8D}" type="slidenum">
              <a:rPr lang="en-US" smtClean="0"/>
              <a:pPr/>
              <a:t>‹#›</a:t>
            </a:fld>
            <a:endParaRPr lang="en-US" dirty="0"/>
          </a:p>
        </p:txBody>
      </p:sp>
    </p:spTree>
    <p:extLst>
      <p:ext uri="{BB962C8B-B14F-4D97-AF65-F5344CB8AC3E}">
        <p14:creationId xmlns:p14="http://schemas.microsoft.com/office/powerpoint/2010/main" val="106843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2D2EFE-2923-554C-8EA7-D69EE8BA32AA}" type="datetime1">
              <a:rPr lang="en-US" smtClean="0"/>
              <a:t>5/5/2026</a:t>
            </a:fld>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4F53C81A-381E-3C4E-8E64-67D46F322C8D}" type="slidenum">
              <a:rPr lang="en-US" smtClean="0"/>
              <a:t>‹#›</a:t>
            </a:fld>
            <a:endParaRPr lang="en-US" dirty="0"/>
          </a:p>
        </p:txBody>
      </p:sp>
    </p:spTree>
    <p:extLst>
      <p:ext uri="{BB962C8B-B14F-4D97-AF65-F5344CB8AC3E}">
        <p14:creationId xmlns:p14="http://schemas.microsoft.com/office/powerpoint/2010/main" val="3711787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F4079E-4664-CB47-BF17-F3E92274F168}" type="datetime1">
              <a:rPr lang="en-US" smtClean="0"/>
              <a:t>5/5/2026</a:t>
            </a:fld>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4F53C81A-381E-3C4E-8E64-67D46F322C8D}" type="slidenum">
              <a:rPr lang="en-US" smtClean="0"/>
              <a:t>‹#›</a:t>
            </a:fld>
            <a:endParaRPr lang="en-US" dirty="0"/>
          </a:p>
        </p:txBody>
      </p:sp>
    </p:spTree>
    <p:extLst>
      <p:ext uri="{BB962C8B-B14F-4D97-AF65-F5344CB8AC3E}">
        <p14:creationId xmlns:p14="http://schemas.microsoft.com/office/powerpoint/2010/main" val="3785561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82A7D3-6D7B-E642-8C33-19159E2B9C60}" type="datetime1">
              <a:rPr lang="en-US" smtClean="0"/>
              <a:t>5/5/2026</a:t>
            </a:fld>
            <a:endParaRPr lang="en-US" dirty="0"/>
          </a:p>
        </p:txBody>
      </p:sp>
      <p:sp>
        <p:nvSpPr>
          <p:cNvPr id="7" name="Slide Number Placeholder 5">
            <a:extLst>
              <a:ext uri="{FF2B5EF4-FFF2-40B4-BE49-F238E27FC236}">
                <a16:creationId xmlns:a16="http://schemas.microsoft.com/office/drawing/2014/main" id="{3D26CD10-48B2-C644-AEC3-D4E6422E8CBF}"/>
              </a:ext>
            </a:extLst>
          </p:cNvPr>
          <p:cNvSpPr>
            <a:spLocks noGrp="1"/>
          </p:cNvSpPr>
          <p:nvPr>
            <p:ph type="sldNum" sz="quarter" idx="4"/>
          </p:nvPr>
        </p:nvSpPr>
        <p:spPr>
          <a:xfrm>
            <a:off x="5557520" y="6356351"/>
            <a:ext cx="295783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 Proposed TAP-R Reconciliation  </a:t>
            </a:r>
            <a:fld id="{4F53C81A-381E-3C4E-8E64-67D46F322C8D}" type="slidenum">
              <a:rPr lang="en-US" smtClean="0"/>
              <a:pPr/>
              <a:t>‹#›</a:t>
            </a:fld>
            <a:endParaRPr lang="en-US" dirty="0"/>
          </a:p>
        </p:txBody>
      </p:sp>
    </p:spTree>
    <p:extLst>
      <p:ext uri="{BB962C8B-B14F-4D97-AF65-F5344CB8AC3E}">
        <p14:creationId xmlns:p14="http://schemas.microsoft.com/office/powerpoint/2010/main" val="4066894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B6F0D6-6156-0845-9A41-9D8F4A13EBBA}" type="datetime1">
              <a:rPr lang="en-US" smtClean="0"/>
              <a:t>5/5/2026</a:t>
            </a:fld>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4F53C81A-381E-3C4E-8E64-67D46F322C8D}" type="slidenum">
              <a:rPr lang="en-US" smtClean="0"/>
              <a:t>‹#›</a:t>
            </a:fld>
            <a:endParaRPr lang="en-US" dirty="0"/>
          </a:p>
        </p:txBody>
      </p:sp>
    </p:spTree>
    <p:extLst>
      <p:ext uri="{BB962C8B-B14F-4D97-AF65-F5344CB8AC3E}">
        <p14:creationId xmlns:p14="http://schemas.microsoft.com/office/powerpoint/2010/main" val="686720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8CCDBA-17BA-EB44-ABD0-2517C39455DE}" type="datetime1">
              <a:rPr lang="en-US" smtClean="0"/>
              <a:t>5/5/2026</a:t>
            </a:fld>
            <a:endParaRPr lang="en-US" dirty="0"/>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4F53C81A-381E-3C4E-8E64-67D46F322C8D}" type="slidenum">
              <a:rPr lang="en-US" smtClean="0"/>
              <a:t>‹#›</a:t>
            </a:fld>
            <a:endParaRPr lang="en-US" dirty="0"/>
          </a:p>
        </p:txBody>
      </p:sp>
    </p:spTree>
    <p:extLst>
      <p:ext uri="{BB962C8B-B14F-4D97-AF65-F5344CB8AC3E}">
        <p14:creationId xmlns:p14="http://schemas.microsoft.com/office/powerpoint/2010/main" val="1638468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207F57-8DFF-E14D-894A-5DBFCC985A93}" type="datetime1">
              <a:rPr lang="en-US" smtClean="0"/>
              <a:t>5/5/2026</a:t>
            </a:fld>
            <a:endParaRPr lang="en-US" dirty="0"/>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4F53C81A-381E-3C4E-8E64-67D46F322C8D}" type="slidenum">
              <a:rPr lang="en-US" smtClean="0"/>
              <a:t>‹#›</a:t>
            </a:fld>
            <a:endParaRPr lang="en-US" dirty="0"/>
          </a:p>
        </p:txBody>
      </p:sp>
    </p:spTree>
    <p:extLst>
      <p:ext uri="{BB962C8B-B14F-4D97-AF65-F5344CB8AC3E}">
        <p14:creationId xmlns:p14="http://schemas.microsoft.com/office/powerpoint/2010/main" val="207528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FF44DA-7BF2-EA4B-AFF6-CD276FDFFE51}" type="datetime1">
              <a:rPr lang="en-US" smtClean="0"/>
              <a:t>5/5/2026</a:t>
            </a:fld>
            <a:endParaRPr lang="en-US" dirty="0"/>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24190B84-0591-AC41-B7F1-14F5E3FD3E16}"/>
              </a:ext>
            </a:extLst>
          </p:cNvPr>
          <p:cNvSpPr>
            <a:spLocks noGrp="1"/>
          </p:cNvSpPr>
          <p:nvPr>
            <p:ph type="sldNum" sz="quarter" idx="4"/>
          </p:nvPr>
        </p:nvSpPr>
        <p:spPr>
          <a:xfrm>
            <a:off x="5557520" y="6356351"/>
            <a:ext cx="295783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 Proposed TAP-R Reconciliation  </a:t>
            </a:r>
            <a:fld id="{4F53C81A-381E-3C4E-8E64-67D46F322C8D}" type="slidenum">
              <a:rPr lang="en-US" smtClean="0"/>
              <a:pPr/>
              <a:t>‹#›</a:t>
            </a:fld>
            <a:endParaRPr lang="en-US" dirty="0"/>
          </a:p>
        </p:txBody>
      </p:sp>
    </p:spTree>
    <p:extLst>
      <p:ext uri="{BB962C8B-B14F-4D97-AF65-F5344CB8AC3E}">
        <p14:creationId xmlns:p14="http://schemas.microsoft.com/office/powerpoint/2010/main" val="144521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53182-C218-DB49-9A2E-184CF2EB55B7}" type="datetime1">
              <a:rPr lang="en-US" smtClean="0"/>
              <a:t>5/5/2026</a:t>
            </a:fld>
            <a:endParaRPr lang="en-US" dirty="0"/>
          </a:p>
        </p:txBody>
      </p:sp>
      <p:sp>
        <p:nvSpPr>
          <p:cNvPr id="5" name="Slide Number Placeholder 5">
            <a:extLst>
              <a:ext uri="{FF2B5EF4-FFF2-40B4-BE49-F238E27FC236}">
                <a16:creationId xmlns:a16="http://schemas.microsoft.com/office/drawing/2014/main" id="{2EF98542-7BF5-DD46-B2FF-454E5D2CA73B}"/>
              </a:ext>
            </a:extLst>
          </p:cNvPr>
          <p:cNvSpPr>
            <a:spLocks noGrp="1"/>
          </p:cNvSpPr>
          <p:nvPr>
            <p:ph type="sldNum" sz="quarter" idx="4"/>
          </p:nvPr>
        </p:nvSpPr>
        <p:spPr>
          <a:xfrm>
            <a:off x="5557520" y="6356351"/>
            <a:ext cx="295783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 Proposed TAP-R Reconciliation  </a:t>
            </a:r>
            <a:fld id="{4F53C81A-381E-3C4E-8E64-67D46F322C8D}" type="slidenum">
              <a:rPr lang="en-US" smtClean="0"/>
              <a:pPr/>
              <a:t>‹#›</a:t>
            </a:fld>
            <a:endParaRPr lang="en-US" dirty="0"/>
          </a:p>
        </p:txBody>
      </p:sp>
    </p:spTree>
    <p:extLst>
      <p:ext uri="{BB962C8B-B14F-4D97-AF65-F5344CB8AC3E}">
        <p14:creationId xmlns:p14="http://schemas.microsoft.com/office/powerpoint/2010/main" val="1170320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7A8B6D-4745-B647-B009-0E240C41ED2C}" type="datetime1">
              <a:rPr lang="en-US" smtClean="0"/>
              <a:t>5/5/2026</a:t>
            </a:fld>
            <a:endParaRPr lang="en-US" dirty="0"/>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4F53C81A-381E-3C4E-8E64-67D46F322C8D}" type="slidenum">
              <a:rPr lang="en-US" smtClean="0"/>
              <a:t>‹#›</a:t>
            </a:fld>
            <a:endParaRPr lang="en-US" dirty="0"/>
          </a:p>
        </p:txBody>
      </p:sp>
    </p:spTree>
    <p:extLst>
      <p:ext uri="{BB962C8B-B14F-4D97-AF65-F5344CB8AC3E}">
        <p14:creationId xmlns:p14="http://schemas.microsoft.com/office/powerpoint/2010/main" val="3625202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48EA86-04F3-EE44-9C98-31FD141C2CF7}" type="datetime1">
              <a:rPr lang="en-US" smtClean="0"/>
              <a:t>5/5/2026</a:t>
            </a:fld>
            <a:endParaRPr lang="en-US" dirty="0"/>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4F53C81A-381E-3C4E-8E64-67D46F322C8D}" type="slidenum">
              <a:rPr lang="en-US" smtClean="0"/>
              <a:t>‹#›</a:t>
            </a:fld>
            <a:endParaRPr lang="en-US" dirty="0"/>
          </a:p>
        </p:txBody>
      </p:sp>
    </p:spTree>
    <p:extLst>
      <p:ext uri="{BB962C8B-B14F-4D97-AF65-F5344CB8AC3E}">
        <p14:creationId xmlns:p14="http://schemas.microsoft.com/office/powerpoint/2010/main" val="382682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8960B-6DDB-234F-A9C6-6C771CFAC440}" type="datetime1">
              <a:rPr lang="en-US" smtClean="0"/>
              <a:t>5/5/2026</a:t>
            </a:fld>
            <a:endParaRPr lang="en-US" dirty="0"/>
          </a:p>
        </p:txBody>
      </p:sp>
      <p:sp>
        <p:nvSpPr>
          <p:cNvPr id="6" name="Slide Number Placeholder 5"/>
          <p:cNvSpPr>
            <a:spLocks noGrp="1"/>
          </p:cNvSpPr>
          <p:nvPr>
            <p:ph type="sldNum" sz="quarter" idx="4"/>
          </p:nvPr>
        </p:nvSpPr>
        <p:spPr>
          <a:xfrm>
            <a:off x="5557520" y="6356351"/>
            <a:ext cx="295783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 Proposed TAP-R Reconciliation  </a:t>
            </a:r>
            <a:fld id="{4F53C81A-381E-3C4E-8E64-67D46F322C8D}" type="slidenum">
              <a:rPr lang="en-US" smtClean="0"/>
              <a:pPr/>
              <a:t>‹#›</a:t>
            </a:fld>
            <a:endParaRPr lang="en-US" dirty="0"/>
          </a:p>
        </p:txBody>
      </p:sp>
    </p:spTree>
    <p:extLst>
      <p:ext uri="{BB962C8B-B14F-4D97-AF65-F5344CB8AC3E}">
        <p14:creationId xmlns:p14="http://schemas.microsoft.com/office/powerpoint/2010/main" val="32921664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12" name="Rectangle 11">
            <a:extLst>
              <a:ext uri="{FF2B5EF4-FFF2-40B4-BE49-F238E27FC236}">
                <a16:creationId xmlns:a16="http://schemas.microsoft.com/office/drawing/2014/main" id="{A6EB91AE-78A6-9745-86FE-5535A3D3929A}"/>
              </a:ext>
            </a:extLst>
          </p:cNvPr>
          <p:cNvSpPr/>
          <p:nvPr/>
        </p:nvSpPr>
        <p:spPr>
          <a:xfrm>
            <a:off x="0" y="1"/>
            <a:ext cx="4571996" cy="6857998"/>
          </a:xfrm>
          <a:prstGeom prst="rect">
            <a:avLst/>
          </a:prstGeom>
          <a:solidFill>
            <a:srgbClr val="054C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Google Shape;66;p8"/>
          <p:cNvSpPr txBox="1"/>
          <p:nvPr/>
        </p:nvSpPr>
        <p:spPr>
          <a:xfrm>
            <a:off x="386431" y="2519330"/>
            <a:ext cx="3890888" cy="1819340"/>
          </a:xfrm>
          <a:prstGeom prst="rect">
            <a:avLst/>
          </a:prstGeom>
          <a:noFill/>
          <a:ln>
            <a:noFill/>
          </a:ln>
        </p:spPr>
        <p:txBody>
          <a:bodyPr spcFirstLastPara="1" wrap="square" lIns="91425" tIns="45700" rIns="91425" bIns="45700" anchor="t" anchorCtr="0">
            <a:noAutofit/>
          </a:bodyPr>
          <a:lstStyle/>
          <a:p>
            <a:r>
              <a:rPr lang="en-US" sz="4000" b="1" dirty="0">
                <a:solidFill>
                  <a:schemeClr val="bg1"/>
                </a:solidFill>
                <a:latin typeface="Gibson Light" panose="02000000000000000000" pitchFamily="2" charset="77"/>
                <a:ea typeface="Calibri"/>
                <a:cs typeface="Calibri"/>
                <a:sym typeface="Calibri"/>
              </a:rPr>
              <a:t>Proposed TAP-R </a:t>
            </a:r>
          </a:p>
          <a:p>
            <a:r>
              <a:rPr lang="en-US" sz="4000" b="1" dirty="0">
                <a:solidFill>
                  <a:schemeClr val="bg1"/>
                </a:solidFill>
                <a:latin typeface="Gibson Light" panose="02000000000000000000" pitchFamily="2" charset="77"/>
                <a:ea typeface="Calibri"/>
                <a:cs typeface="Calibri"/>
                <a:sym typeface="Calibri"/>
              </a:rPr>
              <a:t>Reconciliation</a:t>
            </a:r>
            <a:endParaRPr sz="4000" b="1" dirty="0">
              <a:solidFill>
                <a:schemeClr val="bg1"/>
              </a:solidFill>
              <a:latin typeface="Gibson Light" panose="02000000000000000000" pitchFamily="2" charset="77"/>
              <a:ea typeface="Calibri"/>
              <a:cs typeface="Calibri"/>
              <a:sym typeface="Calibri"/>
            </a:endParaRPr>
          </a:p>
        </p:txBody>
      </p:sp>
      <p:sp>
        <p:nvSpPr>
          <p:cNvPr id="5" name="Rectangle 4">
            <a:extLst>
              <a:ext uri="{FF2B5EF4-FFF2-40B4-BE49-F238E27FC236}">
                <a16:creationId xmlns:a16="http://schemas.microsoft.com/office/drawing/2014/main" id="{1632B52D-BD9B-DD47-B6EC-80D5930CF9D7}"/>
              </a:ext>
            </a:extLst>
          </p:cNvPr>
          <p:cNvSpPr/>
          <p:nvPr/>
        </p:nvSpPr>
        <p:spPr>
          <a:xfrm>
            <a:off x="386431" y="1539895"/>
            <a:ext cx="3778568" cy="830997"/>
          </a:xfrm>
          <a:prstGeom prst="rect">
            <a:avLst/>
          </a:prstGeom>
        </p:spPr>
        <p:txBody>
          <a:bodyPr wrap="square">
            <a:spAutoFit/>
          </a:bodyPr>
          <a:lstStyle/>
          <a:p>
            <a:pPr lvl="0"/>
            <a:r>
              <a:rPr lang="en-US" sz="2400" b="1" dirty="0">
                <a:solidFill>
                  <a:srgbClr val="50D7EE"/>
                </a:solidFill>
                <a:latin typeface="Gibson Light" panose="02000000000000000000" pitchFamily="2" charset="77"/>
                <a:ea typeface="Calibri"/>
                <a:cs typeface="Calibri"/>
                <a:sym typeface="Calibri"/>
              </a:rPr>
              <a:t>TIERED ASSISTANCE </a:t>
            </a:r>
          </a:p>
          <a:p>
            <a:pPr lvl="0"/>
            <a:r>
              <a:rPr lang="en-US" sz="2400" b="1" dirty="0">
                <a:solidFill>
                  <a:srgbClr val="50D7EE"/>
                </a:solidFill>
                <a:latin typeface="Gibson Light" panose="02000000000000000000" pitchFamily="2" charset="77"/>
                <a:ea typeface="Calibri"/>
                <a:cs typeface="Calibri"/>
                <a:sym typeface="Calibri"/>
              </a:rPr>
              <a:t>PROGRAM (TAP)</a:t>
            </a:r>
          </a:p>
        </p:txBody>
      </p:sp>
      <p:pic>
        <p:nvPicPr>
          <p:cNvPr id="1026" name="Picture 2" descr="We Care – Customer Assistance – Philadelphia Water Department">
            <a:extLst>
              <a:ext uri="{FF2B5EF4-FFF2-40B4-BE49-F238E27FC236}">
                <a16:creationId xmlns:a16="http://schemas.microsoft.com/office/drawing/2014/main" id="{5CDBEFC4-AE67-9F4A-9767-B9B64FC1C5CC}"/>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4571996" y="0"/>
            <a:ext cx="4585989" cy="5572779"/>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4736CB17-A310-F74F-9188-E4D2A0CD7B38}"/>
              </a:ext>
            </a:extLst>
          </p:cNvPr>
          <p:cNvSpPr/>
          <p:nvPr/>
        </p:nvSpPr>
        <p:spPr>
          <a:xfrm>
            <a:off x="13989" y="5572780"/>
            <a:ext cx="9130007" cy="128521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oogle Shape;107;p14">
            <a:extLst>
              <a:ext uri="{FF2B5EF4-FFF2-40B4-BE49-F238E27FC236}">
                <a16:creationId xmlns:a16="http://schemas.microsoft.com/office/drawing/2014/main" id="{1CA69FFB-9569-B54F-ABF1-2AA76C30C678}"/>
              </a:ext>
            </a:extLst>
          </p:cNvPr>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7427876" y="6064222"/>
            <a:ext cx="1329693" cy="395238"/>
          </a:xfrm>
          <a:prstGeom prst="rect">
            <a:avLst/>
          </a:prstGeom>
          <a:noFill/>
          <a:ln>
            <a:noFill/>
          </a:ln>
        </p:spPr>
      </p:pic>
      <p:sp>
        <p:nvSpPr>
          <p:cNvPr id="10" name="Rectangle 9">
            <a:extLst>
              <a:ext uri="{FF2B5EF4-FFF2-40B4-BE49-F238E27FC236}">
                <a16:creationId xmlns:a16="http://schemas.microsoft.com/office/drawing/2014/main" id="{4E691BD0-96CB-B741-A150-BB55CF188D05}"/>
              </a:ext>
            </a:extLst>
          </p:cNvPr>
          <p:cNvSpPr/>
          <p:nvPr/>
        </p:nvSpPr>
        <p:spPr>
          <a:xfrm>
            <a:off x="386431" y="6064222"/>
            <a:ext cx="1113318" cy="369332"/>
          </a:xfrm>
          <a:prstGeom prst="rect">
            <a:avLst/>
          </a:prstGeom>
        </p:spPr>
        <p:txBody>
          <a:bodyPr wrap="none">
            <a:spAutoFit/>
          </a:bodyPr>
          <a:lstStyle/>
          <a:p>
            <a:pPr lvl="0"/>
            <a:r>
              <a:rPr lang="en-US" dirty="0">
                <a:solidFill>
                  <a:schemeClr val="bg1"/>
                </a:solidFill>
                <a:latin typeface="Gibson" panose="02000000000000000000" pitchFamily="2" charset="77"/>
                <a:ea typeface="Calibri"/>
                <a:cs typeface="Calibri"/>
                <a:sym typeface="Calibri"/>
              </a:rPr>
              <a:t>May 2026</a:t>
            </a:r>
          </a:p>
        </p:txBody>
      </p:sp>
    </p:spTree>
    <p:extLst>
      <p:ext uri="{BB962C8B-B14F-4D97-AF65-F5344CB8AC3E}">
        <p14:creationId xmlns:p14="http://schemas.microsoft.com/office/powerpoint/2010/main" val="1112367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0"/>
          <p:cNvSpPr txBox="1"/>
          <p:nvPr/>
        </p:nvSpPr>
        <p:spPr>
          <a:xfrm>
            <a:off x="939200" y="705600"/>
            <a:ext cx="7683000" cy="570000"/>
          </a:xfrm>
          <a:prstGeom prst="rect">
            <a:avLst/>
          </a:prstGeom>
          <a:noFill/>
          <a:ln>
            <a:noFill/>
          </a:ln>
        </p:spPr>
        <p:txBody>
          <a:bodyPr spcFirstLastPara="1" wrap="square" lIns="0" tIns="0" rIns="0" bIns="0" anchor="b" anchorCtr="0">
            <a:noAutofit/>
          </a:bodyPr>
          <a:lstStyle/>
          <a:p>
            <a:pPr>
              <a:lnSpc>
                <a:spcPct val="83333"/>
              </a:lnSpc>
            </a:pPr>
            <a:r>
              <a:rPr lang="en-US" sz="3000" b="1" dirty="0">
                <a:solidFill>
                  <a:srgbClr val="0C73C4"/>
                </a:solidFill>
                <a:latin typeface="Calibri"/>
                <a:ea typeface="Calibri"/>
                <a:cs typeface="Calibri"/>
                <a:sym typeface="Calibri"/>
              </a:rPr>
              <a:t>What is the Tiered Assistance Program (TAP)?</a:t>
            </a:r>
            <a:endParaRPr lang="en-US" sz="3000" dirty="0">
              <a:solidFill>
                <a:srgbClr val="0C73C4"/>
              </a:solidFill>
              <a:latin typeface="Calibri"/>
              <a:ea typeface="Calibri"/>
              <a:cs typeface="Calibri"/>
              <a:sym typeface="Calibri"/>
            </a:endParaRPr>
          </a:p>
        </p:txBody>
      </p:sp>
      <p:cxnSp>
        <p:nvCxnSpPr>
          <p:cNvPr id="8" name="Straight Connector 7">
            <a:extLst>
              <a:ext uri="{FF2B5EF4-FFF2-40B4-BE49-F238E27FC236}">
                <a16:creationId xmlns:a16="http://schemas.microsoft.com/office/drawing/2014/main" id="{AC66CDEC-C34D-954F-B3C7-A396E4A64252}"/>
              </a:ext>
            </a:extLst>
          </p:cNvPr>
          <p:cNvCxnSpPr/>
          <p:nvPr/>
        </p:nvCxnSpPr>
        <p:spPr>
          <a:xfrm>
            <a:off x="939200" y="1407750"/>
            <a:ext cx="7361200" cy="0"/>
          </a:xfrm>
          <a:prstGeom prst="line">
            <a:avLst/>
          </a:prstGeom>
          <a:ln>
            <a:solidFill>
              <a:srgbClr val="0C73C4"/>
            </a:solidFill>
          </a:ln>
        </p:spPr>
        <p:style>
          <a:lnRef idx="1">
            <a:schemeClr val="accent1"/>
          </a:lnRef>
          <a:fillRef idx="0">
            <a:schemeClr val="accent1"/>
          </a:fillRef>
          <a:effectRef idx="0">
            <a:schemeClr val="accent1"/>
          </a:effectRef>
          <a:fontRef idx="minor">
            <a:schemeClr val="tx1"/>
          </a:fontRef>
        </p:style>
      </p:cxnSp>
      <p:sp>
        <p:nvSpPr>
          <p:cNvPr id="10" name="Google Shape;81;p10">
            <a:extLst>
              <a:ext uri="{FF2B5EF4-FFF2-40B4-BE49-F238E27FC236}">
                <a16:creationId xmlns:a16="http://schemas.microsoft.com/office/drawing/2014/main" id="{8701200B-243D-44CE-B4AE-BA7456856F1F}"/>
              </a:ext>
            </a:extLst>
          </p:cNvPr>
          <p:cNvSpPr txBox="1"/>
          <p:nvPr/>
        </p:nvSpPr>
        <p:spPr>
          <a:xfrm>
            <a:off x="947080" y="4886580"/>
            <a:ext cx="7456800" cy="1127339"/>
          </a:xfrm>
          <a:prstGeom prst="rect">
            <a:avLst/>
          </a:prstGeom>
          <a:noFill/>
          <a:ln>
            <a:noFill/>
          </a:ln>
        </p:spPr>
        <p:txBody>
          <a:bodyPr spcFirstLastPara="1" wrap="square" lIns="91425" tIns="91425" rIns="91425" bIns="91425" anchor="t" anchorCtr="0">
            <a:noAutofit/>
          </a:bodyPr>
          <a:lstStyle/>
          <a:p>
            <a:pPr marL="12700" marR="5080">
              <a:lnSpc>
                <a:spcPct val="101499"/>
              </a:lnSpc>
              <a:spcBef>
                <a:spcPts val="95"/>
              </a:spcBef>
            </a:pPr>
            <a:r>
              <a:rPr lang="en-US" sz="1600" spc="10" dirty="0">
                <a:latin typeface="Calibri"/>
                <a:cs typeface="Calibri"/>
              </a:rPr>
              <a:t>In 2015, City Council passed an ordinance requiring</a:t>
            </a:r>
            <a:r>
              <a:rPr lang="en-US" sz="1600" spc="5" dirty="0">
                <a:latin typeface="Calibri"/>
                <a:cs typeface="Calibri"/>
              </a:rPr>
              <a:t> the </a:t>
            </a:r>
            <a:r>
              <a:rPr lang="en-US" sz="1600" dirty="0">
                <a:latin typeface="Calibri"/>
                <a:cs typeface="Calibri"/>
              </a:rPr>
              <a:t>establishment </a:t>
            </a:r>
            <a:r>
              <a:rPr lang="en-US" sz="1600" spc="5" dirty="0">
                <a:latin typeface="Calibri"/>
                <a:cs typeface="Calibri"/>
              </a:rPr>
              <a:t>of an </a:t>
            </a:r>
            <a:r>
              <a:rPr lang="en-US" sz="1600" dirty="0">
                <a:latin typeface="Calibri"/>
                <a:cs typeface="Calibri"/>
              </a:rPr>
              <a:t>assistance program that would allow low‐income customers to </a:t>
            </a:r>
            <a:r>
              <a:rPr lang="en-US" sz="1600" spc="-5" dirty="0">
                <a:latin typeface="Calibri"/>
                <a:cs typeface="Calibri"/>
              </a:rPr>
              <a:t>pay </a:t>
            </a:r>
            <a:r>
              <a:rPr lang="en-US" sz="1600" spc="5" dirty="0">
                <a:latin typeface="Calibri"/>
                <a:cs typeface="Calibri"/>
              </a:rPr>
              <a:t>reduced </a:t>
            </a:r>
            <a:r>
              <a:rPr lang="en-US" sz="1600" spc="-5" dirty="0">
                <a:latin typeface="Calibri"/>
                <a:cs typeface="Calibri"/>
              </a:rPr>
              <a:t>bills </a:t>
            </a:r>
            <a:r>
              <a:rPr lang="en-US" sz="1600" spc="5" dirty="0">
                <a:latin typeface="Calibri"/>
                <a:cs typeface="Calibri"/>
              </a:rPr>
              <a:t>based upon a </a:t>
            </a:r>
            <a:r>
              <a:rPr lang="en-US" sz="1600" dirty="0">
                <a:latin typeface="Calibri"/>
                <a:cs typeface="Calibri"/>
              </a:rPr>
              <a:t>percentage </a:t>
            </a:r>
            <a:r>
              <a:rPr lang="en-US" sz="1600" spc="5" dirty="0">
                <a:latin typeface="Calibri"/>
                <a:cs typeface="Calibri"/>
              </a:rPr>
              <a:t>of their household</a:t>
            </a:r>
            <a:r>
              <a:rPr lang="en-US" sz="1600" spc="-40" dirty="0">
                <a:latin typeface="Calibri"/>
                <a:cs typeface="Calibri"/>
              </a:rPr>
              <a:t> </a:t>
            </a:r>
            <a:r>
              <a:rPr lang="en-US" sz="1600" spc="5" dirty="0">
                <a:latin typeface="Calibri"/>
                <a:cs typeface="Calibri"/>
              </a:rPr>
              <a:t>income.  </a:t>
            </a:r>
            <a:r>
              <a:rPr lang="en-US" sz="1600" dirty="0">
                <a:latin typeface="Calibri"/>
                <a:ea typeface="Calibri"/>
                <a:cs typeface="Calibri"/>
                <a:sym typeface="Calibri"/>
              </a:rPr>
              <a:t>In 2018, the Water, Sewer and Storm Water Rate Board (the Board) established the Tiered Assistance Program Rate Rider (TAP-R). </a:t>
            </a:r>
            <a:endParaRPr lang="en-US" sz="1600" dirty="0">
              <a:latin typeface="Calibri"/>
              <a:cs typeface="Calibri"/>
            </a:endParaRPr>
          </a:p>
        </p:txBody>
      </p:sp>
      <p:sp>
        <p:nvSpPr>
          <p:cNvPr id="11" name="Slide Number Placeholder 1">
            <a:extLst>
              <a:ext uri="{FF2B5EF4-FFF2-40B4-BE49-F238E27FC236}">
                <a16:creationId xmlns:a16="http://schemas.microsoft.com/office/drawing/2014/main" id="{A4F5BD08-13EE-9349-9CA8-F9668CB93537}"/>
              </a:ext>
            </a:extLst>
          </p:cNvPr>
          <p:cNvSpPr>
            <a:spLocks noGrp="1"/>
          </p:cNvSpPr>
          <p:nvPr>
            <p:ph type="sldNum" sz="quarter" idx="4"/>
          </p:nvPr>
        </p:nvSpPr>
        <p:spPr>
          <a:xfrm>
            <a:off x="5342570" y="6152400"/>
            <a:ext cx="2957830" cy="365125"/>
          </a:xfrm>
        </p:spPr>
        <p:txBody>
          <a:bodyPr/>
          <a:lstStyle/>
          <a:p>
            <a:r>
              <a:rPr lang="en-US" sz="1050" dirty="0"/>
              <a:t>2026 TAP-R PUBLIC PRESENTATION   2</a:t>
            </a:r>
          </a:p>
        </p:txBody>
      </p:sp>
      <p:sp>
        <p:nvSpPr>
          <p:cNvPr id="2" name="object 7">
            <a:extLst>
              <a:ext uri="{FF2B5EF4-FFF2-40B4-BE49-F238E27FC236}">
                <a16:creationId xmlns:a16="http://schemas.microsoft.com/office/drawing/2014/main" id="{396FE70D-1A9E-AAD5-1B0C-5A2B875AB396}"/>
              </a:ext>
            </a:extLst>
          </p:cNvPr>
          <p:cNvSpPr>
            <a:spLocks noChangeAspect="1"/>
          </p:cNvSpPr>
          <p:nvPr/>
        </p:nvSpPr>
        <p:spPr>
          <a:xfrm>
            <a:off x="758360" y="1744378"/>
            <a:ext cx="7863840" cy="2811904"/>
          </a:xfrm>
          <a:prstGeom prst="rect">
            <a:avLst/>
          </a:prstGeom>
          <a:blipFill>
            <a:blip r:embed="rId3" cstate="print"/>
            <a:stretch>
              <a:fillRect/>
            </a:stretch>
          </a:blipFill>
        </p:spPr>
        <p:txBody>
          <a:bodyPr wrap="square" lIns="0" tIns="0" rIns="0" bIns="0" rtlCol="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dirty="0"/>
          </a:p>
        </p:txBody>
      </p:sp>
      <p:sp>
        <p:nvSpPr>
          <p:cNvPr id="3" name="TextBox 2">
            <a:extLst>
              <a:ext uri="{FF2B5EF4-FFF2-40B4-BE49-F238E27FC236}">
                <a16:creationId xmlns:a16="http://schemas.microsoft.com/office/drawing/2014/main" id="{25BAF20D-BEFD-E172-B317-1EB85AC3A72A}"/>
              </a:ext>
            </a:extLst>
          </p:cNvPr>
          <p:cNvSpPr txBox="1"/>
          <p:nvPr/>
        </p:nvSpPr>
        <p:spPr>
          <a:xfrm>
            <a:off x="2168912" y="2114065"/>
            <a:ext cx="1326995" cy="600164"/>
          </a:xfrm>
          <a:prstGeom prst="rect">
            <a:avLst/>
          </a:prstGeom>
          <a:solidFill>
            <a:schemeClr val="bg1"/>
          </a:solidFill>
        </p:spPr>
        <p:txBody>
          <a:bodyPr wrap="square" rtlCol="0">
            <a:spAutoFit/>
          </a:bodyPr>
          <a:lstStyle/>
          <a:p>
            <a:r>
              <a:rPr lang="en-US" sz="1100" dirty="0">
                <a:solidFill>
                  <a:schemeClr val="accent3">
                    <a:lumMod val="75000"/>
                  </a:schemeClr>
                </a:solidFill>
              </a:rPr>
              <a:t>Ordinance passed and approved by the Mayor.</a:t>
            </a:r>
          </a:p>
        </p:txBody>
      </p:sp>
      <p:sp>
        <p:nvSpPr>
          <p:cNvPr id="4" name="TextBox 3">
            <a:extLst>
              <a:ext uri="{FF2B5EF4-FFF2-40B4-BE49-F238E27FC236}">
                <a16:creationId xmlns:a16="http://schemas.microsoft.com/office/drawing/2014/main" id="{6CE8037F-FF2F-4AFA-FFF2-7A3A79A907E8}"/>
              </a:ext>
            </a:extLst>
          </p:cNvPr>
          <p:cNvSpPr txBox="1"/>
          <p:nvPr/>
        </p:nvSpPr>
        <p:spPr>
          <a:xfrm>
            <a:off x="4906538" y="2262602"/>
            <a:ext cx="1483113" cy="769441"/>
          </a:xfrm>
          <a:prstGeom prst="rect">
            <a:avLst/>
          </a:prstGeom>
          <a:solidFill>
            <a:schemeClr val="bg1"/>
          </a:solidFill>
        </p:spPr>
        <p:txBody>
          <a:bodyPr wrap="square" rtlCol="0">
            <a:spAutoFit/>
          </a:bodyPr>
          <a:lstStyle/>
          <a:p>
            <a:r>
              <a:rPr lang="en-US" sz="1100" dirty="0">
                <a:solidFill>
                  <a:schemeClr val="accent3">
                    <a:lumMod val="75000"/>
                  </a:schemeClr>
                </a:solidFill>
              </a:rPr>
              <a:t>The Rate Board issued a decision that set the parameters for the TAP-R Rate Rider.</a:t>
            </a:r>
          </a:p>
        </p:txBody>
      </p:sp>
      <p:sp>
        <p:nvSpPr>
          <p:cNvPr id="5" name="TextBox 4">
            <a:extLst>
              <a:ext uri="{FF2B5EF4-FFF2-40B4-BE49-F238E27FC236}">
                <a16:creationId xmlns:a16="http://schemas.microsoft.com/office/drawing/2014/main" id="{4AF407B2-5011-A8B7-A3B2-7FE20CB2045A}"/>
              </a:ext>
            </a:extLst>
          </p:cNvPr>
          <p:cNvSpPr txBox="1"/>
          <p:nvPr/>
        </p:nvSpPr>
        <p:spPr>
          <a:xfrm>
            <a:off x="947080" y="2478045"/>
            <a:ext cx="922522" cy="338554"/>
          </a:xfrm>
          <a:prstGeom prst="rect">
            <a:avLst/>
          </a:prstGeom>
          <a:solidFill>
            <a:schemeClr val="bg1"/>
          </a:solidFill>
        </p:spPr>
        <p:txBody>
          <a:bodyPr wrap="square" rtlCol="0">
            <a:spAutoFit/>
          </a:bodyPr>
          <a:lstStyle/>
          <a:p>
            <a:r>
              <a:rPr lang="en-US" sz="1600" b="1" spc="-120" dirty="0">
                <a:solidFill>
                  <a:schemeClr val="accent2">
                    <a:lumMod val="60000"/>
                    <a:lumOff val="40000"/>
                  </a:schemeClr>
                </a:solidFill>
                <a:latin typeface="Arial Narrow" panose="020B0606020202030204" pitchFamily="34" charset="0"/>
                <a:cs typeface="Arial" panose="020B0604020202020204" pitchFamily="34" charset="0"/>
              </a:rPr>
              <a:t>140607-AA</a:t>
            </a:r>
          </a:p>
        </p:txBody>
      </p:sp>
      <p:sp>
        <p:nvSpPr>
          <p:cNvPr id="6" name="TextBox 5">
            <a:extLst>
              <a:ext uri="{FF2B5EF4-FFF2-40B4-BE49-F238E27FC236}">
                <a16:creationId xmlns:a16="http://schemas.microsoft.com/office/drawing/2014/main" id="{57999918-2EB2-5A97-152F-D98B1CC6E571}"/>
              </a:ext>
            </a:extLst>
          </p:cNvPr>
          <p:cNvSpPr txBox="1"/>
          <p:nvPr/>
        </p:nvSpPr>
        <p:spPr>
          <a:xfrm>
            <a:off x="4906459" y="2293379"/>
            <a:ext cx="1483113" cy="707886"/>
          </a:xfrm>
          <a:prstGeom prst="rect">
            <a:avLst/>
          </a:prstGeom>
          <a:solidFill>
            <a:schemeClr val="bg1"/>
          </a:solidFill>
        </p:spPr>
        <p:txBody>
          <a:bodyPr wrap="square" rtlCol="0">
            <a:spAutoFit/>
          </a:bodyPr>
          <a:lstStyle/>
          <a:p>
            <a:r>
              <a:rPr lang="en-US" sz="1000" dirty="0">
                <a:solidFill>
                  <a:schemeClr val="bg2">
                    <a:lumMod val="50000"/>
                  </a:schemeClr>
                </a:solidFill>
                <a:latin typeface="Arial Nova Light" panose="020B0304020202020204" pitchFamily="34" charset="0"/>
                <a:cs typeface="Arial" panose="020B0604020202020204" pitchFamily="34" charset="0"/>
              </a:rPr>
              <a:t>The Rate Board issued a decision that set the parameters for the TAP program.</a:t>
            </a:r>
          </a:p>
        </p:txBody>
      </p:sp>
    </p:spTree>
    <p:extLst>
      <p:ext uri="{BB962C8B-B14F-4D97-AF65-F5344CB8AC3E}">
        <p14:creationId xmlns:p14="http://schemas.microsoft.com/office/powerpoint/2010/main" val="3279227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0"/>
          <p:cNvSpPr txBox="1"/>
          <p:nvPr/>
        </p:nvSpPr>
        <p:spPr>
          <a:xfrm>
            <a:off x="939200" y="705600"/>
            <a:ext cx="7683000" cy="570000"/>
          </a:xfrm>
          <a:prstGeom prst="rect">
            <a:avLst/>
          </a:prstGeom>
          <a:noFill/>
          <a:ln>
            <a:noFill/>
          </a:ln>
        </p:spPr>
        <p:txBody>
          <a:bodyPr spcFirstLastPara="1" wrap="square" lIns="0" tIns="0" rIns="0" bIns="0" anchor="b" anchorCtr="0">
            <a:noAutofit/>
          </a:bodyPr>
          <a:lstStyle/>
          <a:p>
            <a:pPr>
              <a:lnSpc>
                <a:spcPct val="83333"/>
              </a:lnSpc>
            </a:pPr>
            <a:r>
              <a:rPr lang="en-US" sz="3000" b="1" dirty="0">
                <a:solidFill>
                  <a:srgbClr val="0C73C4"/>
                </a:solidFill>
                <a:latin typeface="Calibri"/>
                <a:ea typeface="Calibri"/>
                <a:cs typeface="Calibri"/>
                <a:sym typeface="Calibri"/>
              </a:rPr>
              <a:t>How does TAP work?</a:t>
            </a:r>
            <a:endParaRPr sz="3000" dirty="0">
              <a:solidFill>
                <a:srgbClr val="0C73C4"/>
              </a:solidFill>
              <a:latin typeface="Calibri"/>
              <a:ea typeface="Calibri"/>
              <a:cs typeface="Calibri"/>
              <a:sym typeface="Calibri"/>
            </a:endParaRPr>
          </a:p>
        </p:txBody>
      </p:sp>
      <p:sp>
        <p:nvSpPr>
          <p:cNvPr id="81" name="Google Shape;81;p10"/>
          <p:cNvSpPr txBox="1"/>
          <p:nvPr/>
        </p:nvSpPr>
        <p:spPr>
          <a:xfrm>
            <a:off x="863000" y="1433285"/>
            <a:ext cx="7456800" cy="727200"/>
          </a:xfrm>
          <a:prstGeom prst="rect">
            <a:avLst/>
          </a:prstGeom>
          <a:noFill/>
          <a:ln>
            <a:noFill/>
          </a:ln>
        </p:spPr>
        <p:txBody>
          <a:bodyPr spcFirstLastPara="1" wrap="square" lIns="91425" tIns="91425" rIns="91425" bIns="91425" anchor="t" anchorCtr="0">
            <a:noAutofit/>
          </a:bodyPr>
          <a:lstStyle/>
          <a:p>
            <a:pPr>
              <a:buClr>
                <a:schemeClr val="dk1"/>
              </a:buClr>
              <a:buSzPts val="1100"/>
            </a:pPr>
            <a:r>
              <a:rPr lang="en-US" sz="1600" dirty="0">
                <a:latin typeface="Calibri"/>
                <a:ea typeface="Calibri"/>
                <a:cs typeface="Calibri"/>
                <a:sym typeface="Calibri"/>
              </a:rPr>
              <a:t>The Tiered Assistance Program (TAP) allows low-income customers to pay reduced bills based upon a percentage of their household income. </a:t>
            </a:r>
            <a:endParaRPr sz="1600" dirty="0">
              <a:latin typeface="Calibri"/>
              <a:ea typeface="Calibri"/>
              <a:cs typeface="Calibri"/>
              <a:sym typeface="Calibri"/>
            </a:endParaRPr>
          </a:p>
          <a:p>
            <a:endParaRPr dirty="0"/>
          </a:p>
        </p:txBody>
      </p:sp>
      <p:sp>
        <p:nvSpPr>
          <p:cNvPr id="5" name="Google Shape;81;p10">
            <a:extLst>
              <a:ext uri="{FF2B5EF4-FFF2-40B4-BE49-F238E27FC236}">
                <a16:creationId xmlns:a16="http://schemas.microsoft.com/office/drawing/2014/main" id="{89F024A9-42CF-4E16-BD56-CE1E0D165320}"/>
              </a:ext>
            </a:extLst>
          </p:cNvPr>
          <p:cNvSpPr txBox="1"/>
          <p:nvPr/>
        </p:nvSpPr>
        <p:spPr>
          <a:xfrm>
            <a:off x="939200" y="4541403"/>
            <a:ext cx="7456800" cy="477508"/>
          </a:xfrm>
          <a:prstGeom prst="rect">
            <a:avLst/>
          </a:prstGeom>
          <a:noFill/>
          <a:ln>
            <a:noFill/>
          </a:ln>
        </p:spPr>
        <p:txBody>
          <a:bodyPr spcFirstLastPara="1" wrap="square" lIns="91425" tIns="91425" rIns="91425" bIns="91425" anchor="t" anchorCtr="0">
            <a:noAutofit/>
          </a:bodyPr>
          <a:lstStyle/>
          <a:p>
            <a:pPr lvl="0">
              <a:buClr>
                <a:schemeClr val="dk1"/>
              </a:buClr>
              <a:buSzPts val="1100"/>
            </a:pPr>
            <a:r>
              <a:rPr lang="en-US" b="1" dirty="0">
                <a:solidFill>
                  <a:srgbClr val="0C73C4"/>
                </a:solidFill>
                <a:latin typeface="Calibri"/>
                <a:ea typeface="Calibri"/>
                <a:cs typeface="Calibri"/>
                <a:sym typeface="Calibri"/>
              </a:rPr>
              <a:t>Eligible customers pay a percentage of their bills based on their income.</a:t>
            </a:r>
            <a:endParaRPr dirty="0"/>
          </a:p>
        </p:txBody>
      </p:sp>
      <p:grpSp>
        <p:nvGrpSpPr>
          <p:cNvPr id="3" name="Group 2">
            <a:extLst>
              <a:ext uri="{FF2B5EF4-FFF2-40B4-BE49-F238E27FC236}">
                <a16:creationId xmlns:a16="http://schemas.microsoft.com/office/drawing/2014/main" id="{40329A06-E944-E246-B9E0-B53C9A29718D}"/>
              </a:ext>
            </a:extLst>
          </p:cNvPr>
          <p:cNvGrpSpPr/>
          <p:nvPr/>
        </p:nvGrpSpPr>
        <p:grpSpPr>
          <a:xfrm>
            <a:off x="947080" y="2073698"/>
            <a:ext cx="7372720" cy="2452255"/>
            <a:chOff x="947080" y="1981099"/>
            <a:chExt cx="7372720" cy="2452255"/>
          </a:xfrm>
        </p:grpSpPr>
        <p:pic>
          <p:nvPicPr>
            <p:cNvPr id="82" name="Google Shape;82;p10"/>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47080" y="1981099"/>
              <a:ext cx="7372720" cy="2306428"/>
            </a:xfrm>
            <a:prstGeom prst="rect">
              <a:avLst/>
            </a:prstGeom>
            <a:noFill/>
            <a:ln>
              <a:noFill/>
            </a:ln>
          </p:spPr>
        </p:pic>
        <p:sp>
          <p:nvSpPr>
            <p:cNvPr id="6" name="Google Shape;81;p10">
              <a:extLst>
                <a:ext uri="{FF2B5EF4-FFF2-40B4-BE49-F238E27FC236}">
                  <a16:creationId xmlns:a16="http://schemas.microsoft.com/office/drawing/2014/main" id="{107D4B35-4643-4A0D-BB40-47DED2F7D23A}"/>
                </a:ext>
              </a:extLst>
            </p:cNvPr>
            <p:cNvSpPr txBox="1"/>
            <p:nvPr/>
          </p:nvSpPr>
          <p:spPr>
            <a:xfrm>
              <a:off x="3473855" y="4141700"/>
              <a:ext cx="2196289" cy="291654"/>
            </a:xfrm>
            <a:prstGeom prst="rect">
              <a:avLst/>
            </a:prstGeom>
            <a:noFill/>
            <a:ln>
              <a:noFill/>
            </a:ln>
          </p:spPr>
          <p:txBody>
            <a:bodyPr spcFirstLastPara="1" wrap="square" lIns="91425" tIns="91425" rIns="91425" bIns="91425" anchor="t" anchorCtr="0">
              <a:noAutofit/>
            </a:bodyPr>
            <a:lstStyle/>
            <a:p>
              <a:pPr algn="ctr">
                <a:buClr>
                  <a:schemeClr val="dk1"/>
                </a:buClr>
                <a:buSzPts val="1100"/>
              </a:pPr>
              <a:r>
                <a:rPr lang="en-US" sz="1000" dirty="0">
                  <a:solidFill>
                    <a:schemeClr val="bg1">
                      <a:lumMod val="50000"/>
                    </a:schemeClr>
                  </a:solidFill>
                  <a:latin typeface="Calibri" panose="020F0502020204030204" pitchFamily="34" charset="0"/>
                  <a:ea typeface="Calibri"/>
                  <a:cs typeface="Calibri"/>
                  <a:sym typeface="Calibri"/>
                </a:rPr>
                <a:t>FPL = Federal Poverty Level</a:t>
              </a:r>
              <a:endParaRPr sz="1000" dirty="0">
                <a:solidFill>
                  <a:schemeClr val="bg1">
                    <a:lumMod val="50000"/>
                  </a:schemeClr>
                </a:solidFill>
                <a:latin typeface="Calibri" panose="020F0502020204030204" pitchFamily="34" charset="0"/>
                <a:ea typeface="Calibri"/>
                <a:cs typeface="Calibri"/>
                <a:sym typeface="Calibri"/>
              </a:endParaRPr>
            </a:p>
            <a:p>
              <a:endParaRPr dirty="0"/>
            </a:p>
          </p:txBody>
        </p:sp>
      </p:grpSp>
      <p:cxnSp>
        <p:nvCxnSpPr>
          <p:cNvPr id="8" name="Straight Connector 7">
            <a:extLst>
              <a:ext uri="{FF2B5EF4-FFF2-40B4-BE49-F238E27FC236}">
                <a16:creationId xmlns:a16="http://schemas.microsoft.com/office/drawing/2014/main" id="{AC66CDEC-C34D-954F-B3C7-A396E4A64252}"/>
              </a:ext>
            </a:extLst>
          </p:cNvPr>
          <p:cNvCxnSpPr/>
          <p:nvPr/>
        </p:nvCxnSpPr>
        <p:spPr>
          <a:xfrm>
            <a:off x="939200" y="1407750"/>
            <a:ext cx="7361200" cy="0"/>
          </a:xfrm>
          <a:prstGeom prst="line">
            <a:avLst/>
          </a:prstGeom>
          <a:ln>
            <a:solidFill>
              <a:srgbClr val="0C73C4"/>
            </a:solidFill>
          </a:ln>
        </p:spPr>
        <p:style>
          <a:lnRef idx="1">
            <a:schemeClr val="accent1"/>
          </a:lnRef>
          <a:fillRef idx="0">
            <a:schemeClr val="accent1"/>
          </a:fillRef>
          <a:effectRef idx="0">
            <a:schemeClr val="accent1"/>
          </a:effectRef>
          <a:fontRef idx="minor">
            <a:schemeClr val="tx1"/>
          </a:fontRef>
        </p:style>
      </p:cxnSp>
      <p:sp>
        <p:nvSpPr>
          <p:cNvPr id="10" name="Google Shape;81;p10">
            <a:extLst>
              <a:ext uri="{FF2B5EF4-FFF2-40B4-BE49-F238E27FC236}">
                <a16:creationId xmlns:a16="http://schemas.microsoft.com/office/drawing/2014/main" id="{8701200B-243D-44CE-B4AE-BA7456856F1F}"/>
              </a:ext>
            </a:extLst>
          </p:cNvPr>
          <p:cNvSpPr txBox="1"/>
          <p:nvPr/>
        </p:nvSpPr>
        <p:spPr>
          <a:xfrm>
            <a:off x="947080" y="5025061"/>
            <a:ext cx="7456800" cy="477508"/>
          </a:xfrm>
          <a:prstGeom prst="rect">
            <a:avLst/>
          </a:prstGeom>
          <a:noFill/>
          <a:ln>
            <a:noFill/>
          </a:ln>
        </p:spPr>
        <p:txBody>
          <a:bodyPr spcFirstLastPara="1" wrap="square" lIns="91425" tIns="91425" rIns="91425" bIns="91425" anchor="t" anchorCtr="0">
            <a:noAutofit/>
          </a:bodyPr>
          <a:lstStyle/>
          <a:p>
            <a:pPr lvl="0">
              <a:buClr>
                <a:schemeClr val="dk1"/>
              </a:buClr>
              <a:buSzPts val="1100"/>
            </a:pPr>
            <a:r>
              <a:rPr lang="en-US" sz="1600" dirty="0">
                <a:latin typeface="Calibri"/>
                <a:ea typeface="Calibri"/>
                <a:cs typeface="Calibri"/>
                <a:sym typeface="Calibri"/>
              </a:rPr>
              <a:t>Bills do not go up based on usage. Enrolled customers pay a fixed amount. Bills are capped as a percentage of income and are constant each month. TAP Participants in the lowest income bracket pay a bill equivalent to 2% of their monthly income or a minimum of $12/month. </a:t>
            </a:r>
            <a:endParaRPr sz="1600" dirty="0">
              <a:latin typeface="Calibri"/>
              <a:ea typeface="Calibri"/>
              <a:cs typeface="Calibri"/>
              <a:sym typeface="Calibri"/>
            </a:endParaRPr>
          </a:p>
          <a:p>
            <a:endParaRPr dirty="0"/>
          </a:p>
        </p:txBody>
      </p:sp>
      <p:sp>
        <p:nvSpPr>
          <p:cNvPr id="11" name="Slide Number Placeholder 1">
            <a:extLst>
              <a:ext uri="{FF2B5EF4-FFF2-40B4-BE49-F238E27FC236}">
                <a16:creationId xmlns:a16="http://schemas.microsoft.com/office/drawing/2014/main" id="{A4F5BD08-13EE-9349-9CA8-F9668CB93537}"/>
              </a:ext>
            </a:extLst>
          </p:cNvPr>
          <p:cNvSpPr>
            <a:spLocks noGrp="1"/>
          </p:cNvSpPr>
          <p:nvPr>
            <p:ph type="sldNum" sz="quarter" idx="4"/>
          </p:nvPr>
        </p:nvSpPr>
        <p:spPr>
          <a:xfrm>
            <a:off x="5342570" y="6152400"/>
            <a:ext cx="2957830" cy="365125"/>
          </a:xfrm>
        </p:spPr>
        <p:txBody>
          <a:bodyPr/>
          <a:lstStyle/>
          <a:p>
            <a:r>
              <a:rPr lang="en-US" sz="1050" dirty="0"/>
              <a:t>2026 TAP-R PUBLIC PRESENTATION   3</a:t>
            </a:r>
          </a:p>
        </p:txBody>
      </p:sp>
    </p:spTree>
    <p:extLst>
      <p:ext uri="{BB962C8B-B14F-4D97-AF65-F5344CB8AC3E}">
        <p14:creationId xmlns:p14="http://schemas.microsoft.com/office/powerpoint/2010/main" val="714823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1"/>
          <p:cNvSpPr txBox="1"/>
          <p:nvPr/>
        </p:nvSpPr>
        <p:spPr>
          <a:xfrm>
            <a:off x="908900" y="705600"/>
            <a:ext cx="7713000" cy="570000"/>
          </a:xfrm>
          <a:prstGeom prst="rect">
            <a:avLst/>
          </a:prstGeom>
          <a:noFill/>
          <a:ln>
            <a:noFill/>
          </a:ln>
        </p:spPr>
        <p:txBody>
          <a:bodyPr spcFirstLastPara="1" wrap="square" lIns="0" tIns="0" rIns="0" bIns="0" anchor="b" anchorCtr="0">
            <a:noAutofit/>
          </a:bodyPr>
          <a:lstStyle/>
          <a:p>
            <a:pPr>
              <a:lnSpc>
                <a:spcPct val="83333"/>
              </a:lnSpc>
            </a:pPr>
            <a:r>
              <a:rPr lang="en-US" sz="3000" b="1" dirty="0">
                <a:solidFill>
                  <a:srgbClr val="0C73C4"/>
                </a:solidFill>
                <a:latin typeface="Calibri"/>
                <a:ea typeface="Calibri"/>
                <a:cs typeface="Calibri"/>
                <a:sym typeface="Calibri"/>
              </a:rPr>
              <a:t>Reaching Our Customers in Need</a:t>
            </a:r>
            <a:endParaRPr sz="3000" dirty="0">
              <a:solidFill>
                <a:srgbClr val="0C73C4"/>
              </a:solidFill>
              <a:latin typeface="Calibri"/>
              <a:ea typeface="Calibri"/>
              <a:cs typeface="Calibri"/>
              <a:sym typeface="Calibri"/>
            </a:endParaRPr>
          </a:p>
        </p:txBody>
      </p:sp>
      <p:sp>
        <p:nvSpPr>
          <p:cNvPr id="88" name="Google Shape;88;p11"/>
          <p:cNvSpPr txBox="1"/>
          <p:nvPr/>
        </p:nvSpPr>
        <p:spPr>
          <a:xfrm>
            <a:off x="908899" y="1548956"/>
            <a:ext cx="3737529" cy="4177218"/>
          </a:xfrm>
          <a:prstGeom prst="rect">
            <a:avLst/>
          </a:prstGeom>
          <a:noFill/>
          <a:ln>
            <a:noFill/>
          </a:ln>
        </p:spPr>
        <p:txBody>
          <a:bodyPr spcFirstLastPara="1" wrap="square" lIns="91425" tIns="91425" rIns="91425" bIns="91425" anchor="t" anchorCtr="0">
            <a:noAutofit/>
          </a:bodyPr>
          <a:lstStyle/>
          <a:p>
            <a:pPr>
              <a:buClr>
                <a:schemeClr val="dk1"/>
              </a:buClr>
              <a:buSzPts val="1100"/>
            </a:pPr>
            <a:r>
              <a:rPr lang="en-US" b="1" dirty="0">
                <a:solidFill>
                  <a:srgbClr val="0C73C4"/>
                </a:solidFill>
                <a:latin typeface="Calibri"/>
                <a:ea typeface="Calibri"/>
                <a:cs typeface="Calibri"/>
                <a:sym typeface="Calibri"/>
              </a:rPr>
              <a:t>The City has made TAP more accessible for all qualifying customers through the following methods:</a:t>
            </a:r>
          </a:p>
          <a:p>
            <a:pPr>
              <a:buClr>
                <a:schemeClr val="dk1"/>
              </a:buClr>
              <a:buSzPts val="1100"/>
            </a:pPr>
            <a:endParaRPr lang="en-US" b="1" dirty="0">
              <a:solidFill>
                <a:srgbClr val="0C73C4"/>
              </a:solidFill>
              <a:latin typeface="Calibri"/>
              <a:ea typeface="Calibri"/>
              <a:cs typeface="Calibri"/>
              <a:sym typeface="Calibri"/>
            </a:endParaRPr>
          </a:p>
          <a:p>
            <a:pPr marL="285750" indent="-285750">
              <a:buClr>
                <a:schemeClr val="dk1"/>
              </a:buClr>
              <a:buSzPts val="1100"/>
              <a:buFont typeface="Arial" panose="020B0604020202020204" pitchFamily="34" charset="0"/>
              <a:buChar char="•"/>
            </a:pPr>
            <a:r>
              <a:rPr lang="en-US" sz="1600" b="1" dirty="0">
                <a:latin typeface="Calibri"/>
                <a:ea typeface="Calibri"/>
                <a:cs typeface="Calibri"/>
                <a:sym typeface="Calibri"/>
              </a:rPr>
              <a:t>Expedited Enrollment -</a:t>
            </a:r>
            <a:r>
              <a:rPr lang="en-US" sz="1600" dirty="0">
                <a:latin typeface="Calibri"/>
                <a:ea typeface="Calibri"/>
                <a:cs typeface="Calibri"/>
                <a:sym typeface="Calibri"/>
              </a:rPr>
              <a:t> The City </a:t>
            </a:r>
            <a:r>
              <a:rPr lang="en-US" sz="1600" dirty="0">
                <a:latin typeface="Calibri"/>
                <a:cs typeface="Calibri"/>
              </a:rPr>
              <a:t>expedites customer enrollment without separate application for:</a:t>
            </a:r>
          </a:p>
          <a:p>
            <a:pPr marL="742950" lvl="1" indent="-285750">
              <a:buClr>
                <a:schemeClr val="dk1"/>
              </a:buClr>
              <a:buSzPts val="1100"/>
              <a:buFont typeface="Arial" panose="020B0604020202020204" pitchFamily="34" charset="0"/>
              <a:buChar char="•"/>
            </a:pPr>
            <a:r>
              <a:rPr lang="en-US" sz="1600" dirty="0">
                <a:latin typeface="Calibri"/>
                <a:cs typeface="Calibri"/>
                <a:sym typeface="Calibri"/>
              </a:rPr>
              <a:t>Customers identified in the City’s IDEA</a:t>
            </a:r>
            <a:r>
              <a:rPr lang="en-US" sz="1600" baseline="30000" dirty="0">
                <a:latin typeface="Calibri"/>
                <a:cs typeface="Calibri"/>
                <a:sym typeface="Calibri"/>
              </a:rPr>
              <a:t>1</a:t>
            </a:r>
            <a:r>
              <a:rPr lang="en-US" sz="1600" dirty="0">
                <a:latin typeface="Calibri"/>
                <a:cs typeface="Calibri"/>
                <a:sym typeface="Calibri"/>
              </a:rPr>
              <a:t> database. </a:t>
            </a:r>
          </a:p>
          <a:p>
            <a:pPr marL="285750" lvl="0" indent="-285750">
              <a:buClr>
                <a:schemeClr val="dk1"/>
              </a:buClr>
              <a:buSzPts val="1100"/>
              <a:buFont typeface="Arial" panose="020B0604020202020204" pitchFamily="34" charset="0"/>
              <a:buChar char="•"/>
            </a:pPr>
            <a:endParaRPr lang="en-US" sz="1600" b="1" dirty="0">
              <a:latin typeface="Calibri"/>
              <a:ea typeface="Calibri"/>
              <a:cs typeface="Calibri"/>
              <a:sym typeface="Calibri"/>
            </a:endParaRPr>
          </a:p>
          <a:p>
            <a:pPr marL="285750" lvl="0" indent="-285750">
              <a:buClr>
                <a:schemeClr val="dk1"/>
              </a:buClr>
              <a:buSzPts val="1100"/>
              <a:buFont typeface="Arial" panose="020B0604020202020204" pitchFamily="34" charset="0"/>
              <a:buChar char="•"/>
            </a:pPr>
            <a:r>
              <a:rPr lang="en-US" sz="1600" b="1" dirty="0">
                <a:latin typeface="Calibri"/>
                <a:ea typeface="Calibri"/>
                <a:cs typeface="Calibri"/>
                <a:sym typeface="Calibri"/>
              </a:rPr>
              <a:t>Coordinated Citywide approach</a:t>
            </a:r>
            <a:r>
              <a:rPr lang="en-US" sz="1600" dirty="0">
                <a:latin typeface="Calibri"/>
                <a:ea typeface="Calibri"/>
                <a:cs typeface="Calibri"/>
                <a:sym typeface="Calibri"/>
              </a:rPr>
              <a:t>: PWD continues to work with other utilities and state agencies to make program improvements.</a:t>
            </a:r>
          </a:p>
          <a:p>
            <a:pPr marL="457200" indent="-342900">
              <a:buSzPts val="1800"/>
              <a:buFont typeface="Calibri"/>
              <a:buChar char="●"/>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114300">
              <a:buSzPts val="1800"/>
            </a:pPr>
            <a:endParaRPr b="1" dirty="0">
              <a:solidFill>
                <a:srgbClr val="0C73C4"/>
              </a:solidFill>
              <a:latin typeface="Calibri"/>
              <a:ea typeface="Calibri"/>
              <a:cs typeface="Calibri"/>
              <a:sym typeface="Calibri"/>
            </a:endParaRPr>
          </a:p>
          <a:p>
            <a:pPr>
              <a:buClr>
                <a:schemeClr val="dk1"/>
              </a:buClr>
              <a:buSzPts val="1100"/>
            </a:pPr>
            <a:endParaRPr b="1" dirty="0">
              <a:latin typeface="Calibri"/>
              <a:ea typeface="Calibri"/>
              <a:cs typeface="Calibri"/>
              <a:sym typeface="Calibri"/>
            </a:endParaRPr>
          </a:p>
          <a:p>
            <a:endParaRPr dirty="0"/>
          </a:p>
        </p:txBody>
      </p:sp>
      <p:cxnSp>
        <p:nvCxnSpPr>
          <p:cNvPr id="4" name="Straight Connector 3">
            <a:extLst>
              <a:ext uri="{FF2B5EF4-FFF2-40B4-BE49-F238E27FC236}">
                <a16:creationId xmlns:a16="http://schemas.microsoft.com/office/drawing/2014/main" id="{631B26B0-1E45-9B4E-B3B4-56033999D5CF}"/>
              </a:ext>
            </a:extLst>
          </p:cNvPr>
          <p:cNvCxnSpPr/>
          <p:nvPr/>
        </p:nvCxnSpPr>
        <p:spPr>
          <a:xfrm>
            <a:off x="939200" y="1407750"/>
            <a:ext cx="7361200" cy="0"/>
          </a:xfrm>
          <a:prstGeom prst="line">
            <a:avLst/>
          </a:prstGeom>
          <a:ln>
            <a:solidFill>
              <a:srgbClr val="0C73C4"/>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2A527815-A0CD-8346-88AF-E0D5C11E1B8D}"/>
              </a:ext>
            </a:extLst>
          </p:cNvPr>
          <p:cNvSpPr>
            <a:spLocks noGrp="1"/>
          </p:cNvSpPr>
          <p:nvPr>
            <p:ph type="sldNum" sz="quarter" idx="4"/>
          </p:nvPr>
        </p:nvSpPr>
        <p:spPr>
          <a:xfrm>
            <a:off x="5342570" y="6152400"/>
            <a:ext cx="2957830" cy="365125"/>
          </a:xfrm>
        </p:spPr>
        <p:txBody>
          <a:bodyPr/>
          <a:lstStyle/>
          <a:p>
            <a:r>
              <a:rPr lang="en-US" sz="1050" dirty="0"/>
              <a:t>2026 TAP-R PUBLIC PRESENTATION   4</a:t>
            </a:r>
          </a:p>
        </p:txBody>
      </p:sp>
      <p:sp>
        <p:nvSpPr>
          <p:cNvPr id="3" name="TextBox 2">
            <a:extLst>
              <a:ext uri="{FF2B5EF4-FFF2-40B4-BE49-F238E27FC236}">
                <a16:creationId xmlns:a16="http://schemas.microsoft.com/office/drawing/2014/main" id="{8FC2F759-DC25-D6BF-9161-BF268F5589C0}"/>
              </a:ext>
            </a:extLst>
          </p:cNvPr>
          <p:cNvSpPr txBox="1"/>
          <p:nvPr/>
        </p:nvSpPr>
        <p:spPr>
          <a:xfrm>
            <a:off x="944470" y="6113564"/>
            <a:ext cx="4572000" cy="230832"/>
          </a:xfrm>
          <a:prstGeom prst="rect">
            <a:avLst/>
          </a:prstGeom>
          <a:noFill/>
        </p:spPr>
        <p:txBody>
          <a:bodyPr wrap="square">
            <a:spAutoFit/>
          </a:bodyPr>
          <a:lstStyle/>
          <a:p>
            <a:r>
              <a:rPr lang="en-US" sz="900" b="1" dirty="0"/>
              <a:t>1. IDEA</a:t>
            </a:r>
            <a:r>
              <a:rPr lang="en-US" sz="900" dirty="0"/>
              <a:t> -  The </a:t>
            </a:r>
            <a:r>
              <a:rPr lang="en-US" sz="900" b="0" i="0" dirty="0">
                <a:solidFill>
                  <a:srgbClr val="000000"/>
                </a:solidFill>
                <a:effectLst/>
                <a:latin typeface="Calibri Light" panose="020F0302020204030204" pitchFamily="34" charset="0"/>
              </a:rPr>
              <a:t>City’s Office of Integrated Data for Evidence and Action (IDEA) database.</a:t>
            </a:r>
            <a:endParaRPr lang="en-US" sz="900" dirty="0"/>
          </a:p>
        </p:txBody>
      </p:sp>
      <p:cxnSp>
        <p:nvCxnSpPr>
          <p:cNvPr id="5" name="Straight Connector 4">
            <a:extLst>
              <a:ext uri="{FF2B5EF4-FFF2-40B4-BE49-F238E27FC236}">
                <a16:creationId xmlns:a16="http://schemas.microsoft.com/office/drawing/2014/main" id="{7705D9EF-FCA0-996C-A551-FDAD53990175}"/>
              </a:ext>
            </a:extLst>
          </p:cNvPr>
          <p:cNvCxnSpPr>
            <a:cxnSpLocks/>
          </p:cNvCxnSpPr>
          <p:nvPr/>
        </p:nvCxnSpPr>
        <p:spPr>
          <a:xfrm>
            <a:off x="819481" y="6110728"/>
            <a:ext cx="4305412" cy="0"/>
          </a:xfrm>
          <a:prstGeom prst="line">
            <a:avLst/>
          </a:prstGeom>
          <a:ln>
            <a:solidFill>
              <a:srgbClr val="0C73C4"/>
            </a:solidFill>
          </a:ln>
        </p:spPr>
        <p:style>
          <a:lnRef idx="1">
            <a:schemeClr val="accent1"/>
          </a:lnRef>
          <a:fillRef idx="0">
            <a:schemeClr val="accent1"/>
          </a:fillRef>
          <a:effectRef idx="0">
            <a:schemeClr val="accent1"/>
          </a:effectRef>
          <a:fontRef idx="minor">
            <a:schemeClr val="tx1"/>
          </a:fontRef>
        </p:style>
      </p:cxnSp>
      <p:pic>
        <p:nvPicPr>
          <p:cNvPr id="13" name="Picture 12" descr="A person holding a phone&#10;&#10;Description automatically generated">
            <a:extLst>
              <a:ext uri="{FF2B5EF4-FFF2-40B4-BE49-F238E27FC236}">
                <a16:creationId xmlns:a16="http://schemas.microsoft.com/office/drawing/2014/main" id="{46A8E785-9D59-8B4B-7A24-43BCF0AF4207}"/>
              </a:ext>
            </a:extLst>
          </p:cNvPr>
          <p:cNvPicPr>
            <a:picLocks noChangeAspect="1"/>
          </p:cNvPicPr>
          <p:nvPr/>
        </p:nvPicPr>
        <p:blipFill>
          <a:blip r:embed="rId3"/>
          <a:stretch>
            <a:fillRect/>
          </a:stretch>
        </p:blipFill>
        <p:spPr>
          <a:xfrm>
            <a:off x="4571999" y="1660154"/>
            <a:ext cx="4063779" cy="2415444"/>
          </a:xfrm>
          <a:prstGeom prst="rect">
            <a:avLst/>
          </a:prstGeom>
        </p:spPr>
      </p:pic>
    </p:spTree>
    <p:extLst>
      <p:ext uri="{BB962C8B-B14F-4D97-AF65-F5344CB8AC3E}">
        <p14:creationId xmlns:p14="http://schemas.microsoft.com/office/powerpoint/2010/main" val="157611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1"/>
          <p:cNvSpPr txBox="1"/>
          <p:nvPr/>
        </p:nvSpPr>
        <p:spPr>
          <a:xfrm>
            <a:off x="908900" y="705600"/>
            <a:ext cx="7713000" cy="570000"/>
          </a:xfrm>
          <a:prstGeom prst="rect">
            <a:avLst/>
          </a:prstGeom>
          <a:noFill/>
          <a:ln>
            <a:noFill/>
          </a:ln>
        </p:spPr>
        <p:txBody>
          <a:bodyPr spcFirstLastPara="1" wrap="square" lIns="0" tIns="0" rIns="0" bIns="0" anchor="b" anchorCtr="0">
            <a:noAutofit/>
          </a:bodyPr>
          <a:lstStyle/>
          <a:p>
            <a:pPr>
              <a:lnSpc>
                <a:spcPct val="83333"/>
              </a:lnSpc>
            </a:pPr>
            <a:r>
              <a:rPr lang="en-US" sz="3000" b="1" dirty="0">
                <a:solidFill>
                  <a:srgbClr val="0C73C4"/>
                </a:solidFill>
                <a:latin typeface="Calibri"/>
                <a:ea typeface="Calibri"/>
                <a:cs typeface="Calibri"/>
                <a:sym typeface="Calibri"/>
              </a:rPr>
              <a:t>What is the “TAP Rate Rider”?</a:t>
            </a:r>
            <a:endParaRPr sz="3000" dirty="0">
              <a:solidFill>
                <a:srgbClr val="0C73C4"/>
              </a:solidFill>
              <a:latin typeface="Calibri"/>
              <a:ea typeface="Calibri"/>
              <a:cs typeface="Calibri"/>
              <a:sym typeface="Calibri"/>
            </a:endParaRPr>
          </a:p>
        </p:txBody>
      </p:sp>
      <p:sp>
        <p:nvSpPr>
          <p:cNvPr id="88" name="Google Shape;88;p11"/>
          <p:cNvSpPr txBox="1"/>
          <p:nvPr/>
        </p:nvSpPr>
        <p:spPr>
          <a:xfrm>
            <a:off x="843600" y="1539903"/>
            <a:ext cx="7534856" cy="3256847"/>
          </a:xfrm>
          <a:prstGeom prst="rect">
            <a:avLst/>
          </a:prstGeom>
          <a:noFill/>
          <a:ln>
            <a:noFill/>
          </a:ln>
        </p:spPr>
        <p:txBody>
          <a:bodyPr spcFirstLastPara="1" wrap="square" lIns="91425" tIns="91425" rIns="91425" bIns="91425" anchor="t" anchorCtr="0">
            <a:noAutofit/>
          </a:bodyPr>
          <a:lstStyle/>
          <a:p>
            <a:pPr>
              <a:buClr>
                <a:schemeClr val="dk1"/>
              </a:buClr>
              <a:buSzPts val="1100"/>
            </a:pPr>
            <a:r>
              <a:rPr lang="en-US" sz="1600" b="1" dirty="0">
                <a:solidFill>
                  <a:srgbClr val="0C73C4"/>
                </a:solidFill>
                <a:latin typeface="Calibri"/>
                <a:ea typeface="Calibri"/>
                <a:cs typeface="Calibri"/>
                <a:sym typeface="Calibri"/>
              </a:rPr>
              <a:t>Implemented through Rate Board authorization in 2018, the TAP Rate Rider helps PWD recover (or reimburse) TAP program costs through rates. PWD reviews and adjusts the TAP Rate Rider on an annual basis to account for changes in TAP costs.</a:t>
            </a:r>
          </a:p>
          <a:p>
            <a:pPr>
              <a:buClr>
                <a:schemeClr val="dk1"/>
              </a:buClr>
              <a:buSzPts val="1100"/>
            </a:pPr>
            <a:endParaRPr lang="en-US" b="1" dirty="0">
              <a:solidFill>
                <a:srgbClr val="0C73C4"/>
              </a:solidFill>
              <a:latin typeface="Calibri"/>
              <a:ea typeface="Calibri"/>
              <a:cs typeface="Calibri"/>
              <a:sym typeface="Calibri"/>
            </a:endParaRPr>
          </a:p>
          <a:p>
            <a:pPr lvl="0">
              <a:buClr>
                <a:schemeClr val="dk1"/>
              </a:buClr>
              <a:buSzPts val="1100"/>
            </a:pPr>
            <a:r>
              <a:rPr lang="en-US" sz="1600" dirty="0">
                <a:latin typeface="Calibri"/>
                <a:ea typeface="Calibri"/>
                <a:cs typeface="Calibri"/>
                <a:sym typeface="Calibri"/>
              </a:rPr>
              <a:t>The cost of TAP may change over time due to:</a:t>
            </a:r>
          </a:p>
          <a:p>
            <a:pPr marL="457200" indent="-342900">
              <a:buSzPts val="1800"/>
              <a:buFont typeface="Calibri"/>
              <a:buChar char="●"/>
            </a:pPr>
            <a:r>
              <a:rPr lang="en-US" sz="1600" dirty="0">
                <a:latin typeface="Calibri"/>
                <a:ea typeface="Calibri"/>
                <a:cs typeface="Calibri"/>
                <a:sym typeface="Calibri"/>
              </a:rPr>
              <a:t>the number of PWD customers enrolled in the program</a:t>
            </a:r>
          </a:p>
          <a:p>
            <a:pPr marL="457200" indent="-342900">
              <a:buSzPts val="1800"/>
              <a:buFont typeface="Calibri"/>
              <a:buChar char="●"/>
            </a:pPr>
            <a:r>
              <a:rPr lang="en-US" sz="1600" dirty="0">
                <a:latin typeface="Calibri"/>
                <a:ea typeface="Calibri"/>
                <a:cs typeface="Calibri"/>
                <a:sym typeface="Calibri"/>
              </a:rPr>
              <a:t>Level of usage of TAP customers; and/or</a:t>
            </a:r>
          </a:p>
          <a:p>
            <a:pPr marL="457200" indent="-342900">
              <a:buSzPts val="1800"/>
              <a:buFont typeface="Calibri"/>
              <a:buChar char="●"/>
            </a:pPr>
            <a:r>
              <a:rPr lang="en-US" sz="1600" dirty="0">
                <a:latin typeface="Calibri"/>
                <a:ea typeface="Calibri"/>
                <a:cs typeface="Calibri"/>
                <a:sym typeface="Calibri"/>
              </a:rPr>
              <a:t>the level of discounts needed to provide affordable bills to TAP customers</a:t>
            </a:r>
          </a:p>
          <a:p>
            <a:pPr marL="114300">
              <a:buSzPts val="1800"/>
            </a:pPr>
            <a:endParaRPr lang="en-US" b="1" dirty="0">
              <a:solidFill>
                <a:srgbClr val="0C73C4"/>
              </a:solidFill>
              <a:latin typeface="Calibri"/>
              <a:ea typeface="Calibri"/>
              <a:cs typeface="Calibri"/>
              <a:sym typeface="Calibri"/>
            </a:endParaRPr>
          </a:p>
          <a:p>
            <a:pPr marL="114300">
              <a:buSzPts val="1800"/>
            </a:pPr>
            <a:endParaRPr lang="en-US" b="1" dirty="0">
              <a:solidFill>
                <a:srgbClr val="0C73C4"/>
              </a:solidFill>
              <a:latin typeface="Calibri"/>
              <a:ea typeface="Calibri"/>
              <a:cs typeface="Calibri"/>
              <a:sym typeface="Calibri"/>
            </a:endParaRPr>
          </a:p>
          <a:p>
            <a:pPr marL="114300">
              <a:buSzPts val="1800"/>
            </a:pPr>
            <a:r>
              <a:rPr lang="en-US" b="1" dirty="0">
                <a:solidFill>
                  <a:srgbClr val="0C73C4"/>
                </a:solidFill>
                <a:latin typeface="Calibri"/>
                <a:ea typeface="Calibri"/>
                <a:cs typeface="Calibri"/>
                <a:sym typeface="Calibri"/>
              </a:rPr>
              <a:t>The cost of providing discounts to TAP customers is borne by all other rate payers within the City. </a:t>
            </a:r>
          </a:p>
        </p:txBody>
      </p:sp>
      <p:cxnSp>
        <p:nvCxnSpPr>
          <p:cNvPr id="4" name="Straight Connector 3">
            <a:extLst>
              <a:ext uri="{FF2B5EF4-FFF2-40B4-BE49-F238E27FC236}">
                <a16:creationId xmlns:a16="http://schemas.microsoft.com/office/drawing/2014/main" id="{631B26B0-1E45-9B4E-B3B4-56033999D5CF}"/>
              </a:ext>
            </a:extLst>
          </p:cNvPr>
          <p:cNvCxnSpPr/>
          <p:nvPr/>
        </p:nvCxnSpPr>
        <p:spPr>
          <a:xfrm>
            <a:off x="939200" y="1407750"/>
            <a:ext cx="7361200" cy="0"/>
          </a:xfrm>
          <a:prstGeom prst="line">
            <a:avLst/>
          </a:prstGeom>
          <a:ln>
            <a:solidFill>
              <a:srgbClr val="0C73C4"/>
            </a:solidFill>
          </a:ln>
        </p:spPr>
        <p:style>
          <a:lnRef idx="1">
            <a:schemeClr val="accent1"/>
          </a:lnRef>
          <a:fillRef idx="0">
            <a:schemeClr val="accent1"/>
          </a:fillRef>
          <a:effectRef idx="0">
            <a:schemeClr val="accent1"/>
          </a:effectRef>
          <a:fontRef idx="minor">
            <a:schemeClr val="tx1"/>
          </a:fontRef>
        </p:style>
      </p:cxnSp>
      <p:sp>
        <p:nvSpPr>
          <p:cNvPr id="7" name="Slide Number Placeholder 1">
            <a:extLst>
              <a:ext uri="{FF2B5EF4-FFF2-40B4-BE49-F238E27FC236}">
                <a16:creationId xmlns:a16="http://schemas.microsoft.com/office/drawing/2014/main" id="{64691F0E-6558-B64C-96FA-D93649EB1711}"/>
              </a:ext>
            </a:extLst>
          </p:cNvPr>
          <p:cNvSpPr>
            <a:spLocks noGrp="1"/>
          </p:cNvSpPr>
          <p:nvPr>
            <p:ph type="sldNum" sz="quarter" idx="4"/>
          </p:nvPr>
        </p:nvSpPr>
        <p:spPr>
          <a:xfrm>
            <a:off x="5342570" y="6152400"/>
            <a:ext cx="2957830" cy="365125"/>
          </a:xfrm>
        </p:spPr>
        <p:txBody>
          <a:bodyPr/>
          <a:lstStyle/>
          <a:p>
            <a:r>
              <a:rPr lang="en-US" sz="1050" dirty="0"/>
              <a:t>2026 TAP-R PUBLIC PRESENTATION   5</a:t>
            </a:r>
          </a:p>
        </p:txBody>
      </p:sp>
    </p:spTree>
    <p:extLst>
      <p:ext uri="{BB962C8B-B14F-4D97-AF65-F5344CB8AC3E}">
        <p14:creationId xmlns:p14="http://schemas.microsoft.com/office/powerpoint/2010/main" val="24120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1"/>
          <p:cNvSpPr txBox="1"/>
          <p:nvPr/>
        </p:nvSpPr>
        <p:spPr>
          <a:xfrm>
            <a:off x="908900" y="705600"/>
            <a:ext cx="7969286" cy="570000"/>
          </a:xfrm>
          <a:prstGeom prst="rect">
            <a:avLst/>
          </a:prstGeom>
          <a:noFill/>
          <a:ln>
            <a:noFill/>
          </a:ln>
        </p:spPr>
        <p:txBody>
          <a:bodyPr spcFirstLastPara="1" wrap="square" lIns="0" tIns="0" rIns="0" bIns="0" anchor="b" anchorCtr="0">
            <a:noAutofit/>
          </a:bodyPr>
          <a:lstStyle/>
          <a:p>
            <a:pPr>
              <a:lnSpc>
                <a:spcPct val="83333"/>
              </a:lnSpc>
            </a:pPr>
            <a:r>
              <a:rPr lang="en-US" sz="3000" b="1" dirty="0">
                <a:solidFill>
                  <a:srgbClr val="0C73C4"/>
                </a:solidFill>
                <a:latin typeface="Calibri"/>
                <a:ea typeface="Calibri"/>
                <a:cs typeface="Calibri"/>
                <a:sym typeface="Calibri"/>
              </a:rPr>
              <a:t>Primary Impacts on the TAP Rider</a:t>
            </a:r>
            <a:endParaRPr sz="3000" dirty="0">
              <a:solidFill>
                <a:srgbClr val="0C73C4"/>
              </a:solidFill>
              <a:latin typeface="Calibri"/>
              <a:ea typeface="Calibri"/>
              <a:cs typeface="Calibri"/>
              <a:sym typeface="Calibri"/>
            </a:endParaRPr>
          </a:p>
        </p:txBody>
      </p:sp>
      <p:sp>
        <p:nvSpPr>
          <p:cNvPr id="88" name="Google Shape;88;p11"/>
          <p:cNvSpPr txBox="1"/>
          <p:nvPr/>
        </p:nvSpPr>
        <p:spPr>
          <a:xfrm>
            <a:off x="843600" y="1539902"/>
            <a:ext cx="7534856" cy="4612497"/>
          </a:xfrm>
          <a:prstGeom prst="rect">
            <a:avLst/>
          </a:prstGeom>
          <a:noFill/>
          <a:ln>
            <a:noFill/>
          </a:ln>
        </p:spPr>
        <p:txBody>
          <a:bodyPr spcFirstLastPara="1" wrap="square" lIns="91425" tIns="91425" rIns="91425" bIns="91425" anchor="t" anchorCtr="0">
            <a:noAutofit/>
          </a:bodyPr>
          <a:lstStyle/>
          <a:p>
            <a:pPr>
              <a:buClr>
                <a:schemeClr val="dk1"/>
              </a:buClr>
              <a:buSzPts val="1100"/>
            </a:pPr>
            <a:r>
              <a:rPr lang="en-US" sz="1600" b="0" i="0" u="none" strike="noStrike" baseline="0" dirty="0">
                <a:solidFill>
                  <a:srgbClr val="000000"/>
                </a:solidFill>
                <a:latin typeface="Calibri" panose="020F0502020204030204" pitchFamily="34" charset="0"/>
              </a:rPr>
              <a:t>In the </a:t>
            </a:r>
            <a:r>
              <a:rPr lang="en-US" sz="1600" dirty="0">
                <a:solidFill>
                  <a:srgbClr val="000000"/>
                </a:solidFill>
                <a:latin typeface="Calibri" panose="020F0502020204030204" pitchFamily="34" charset="0"/>
              </a:rPr>
              <a:t>current</a:t>
            </a:r>
            <a:r>
              <a:rPr lang="en-US" sz="1600" b="0" i="0" u="none" strike="noStrike" baseline="0" dirty="0">
                <a:solidFill>
                  <a:srgbClr val="000000"/>
                </a:solidFill>
                <a:latin typeface="Calibri" panose="020F0502020204030204" pitchFamily="34" charset="0"/>
              </a:rPr>
              <a:t> TAP-R filing, 70,318</a:t>
            </a:r>
            <a:r>
              <a:rPr lang="en-US" sz="1600" dirty="0">
                <a:latin typeface="Calibri" panose="020F0502020204030204" pitchFamily="34" charset="0"/>
              </a:rPr>
              <a:t> </a:t>
            </a:r>
            <a:r>
              <a:rPr lang="en-US" sz="1600" dirty="0">
                <a:solidFill>
                  <a:srgbClr val="000000"/>
                </a:solidFill>
                <a:latin typeface="Calibri" panose="020F0502020204030204" pitchFamily="34" charset="0"/>
              </a:rPr>
              <a:t>TAP </a:t>
            </a:r>
            <a:r>
              <a:rPr lang="en-US" sz="1600" b="0" i="0" u="none" strike="noStrike" baseline="0" dirty="0">
                <a:solidFill>
                  <a:srgbClr val="000000"/>
                </a:solidFill>
                <a:latin typeface="Calibri" panose="020F0502020204030204" pitchFamily="34" charset="0"/>
              </a:rPr>
              <a:t>participants are projected to be enrolled. This is a result of the City’s continued efforts to enroll vulnerable households in TAP. </a:t>
            </a:r>
          </a:p>
          <a:p>
            <a:pPr>
              <a:buClr>
                <a:schemeClr val="dk1"/>
              </a:buClr>
              <a:buSzPts val="1100"/>
            </a:pPr>
            <a:endParaRPr lang="en-US" sz="1600" b="0" i="0" u="none" strike="noStrike" baseline="0" dirty="0">
              <a:solidFill>
                <a:srgbClr val="000000"/>
              </a:solidFill>
              <a:latin typeface="Calibri" panose="020F0502020204030204" pitchFamily="34" charset="0"/>
            </a:endParaRPr>
          </a:p>
          <a:p>
            <a:pPr>
              <a:buClr>
                <a:schemeClr val="dk1"/>
              </a:buClr>
              <a:buSzPts val="1100"/>
            </a:pPr>
            <a:endParaRPr lang="en-US" sz="1600" b="0" i="0" u="none" strike="noStrike" baseline="0" dirty="0">
              <a:solidFill>
                <a:srgbClr val="000000"/>
              </a:solidFill>
              <a:latin typeface="Calibri" panose="020F0502020204030204" pitchFamily="34" charset="0"/>
            </a:endParaRPr>
          </a:p>
          <a:p>
            <a:pPr>
              <a:buClr>
                <a:schemeClr val="dk1"/>
              </a:buClr>
              <a:buSzPts val="1100"/>
            </a:pPr>
            <a:endParaRPr lang="en-US" sz="1600" dirty="0">
              <a:solidFill>
                <a:srgbClr val="000000"/>
              </a:solidFill>
              <a:latin typeface="Calibri" panose="020F0502020204030204" pitchFamily="34" charset="0"/>
            </a:endParaRPr>
          </a:p>
          <a:p>
            <a:pPr>
              <a:buClr>
                <a:schemeClr val="dk1"/>
              </a:buClr>
              <a:buSzPts val="1100"/>
            </a:pPr>
            <a:endParaRPr lang="en-US" sz="1600" b="0" i="0" u="none" strike="noStrike" baseline="0" dirty="0">
              <a:solidFill>
                <a:srgbClr val="000000"/>
              </a:solidFill>
              <a:latin typeface="Calibri" panose="020F0502020204030204" pitchFamily="34" charset="0"/>
            </a:endParaRPr>
          </a:p>
          <a:p>
            <a:pPr>
              <a:buClr>
                <a:schemeClr val="dk1"/>
              </a:buClr>
              <a:buSzPts val="1100"/>
            </a:pPr>
            <a:endParaRPr lang="en-US" sz="1600" dirty="0">
              <a:solidFill>
                <a:srgbClr val="000000"/>
              </a:solidFill>
              <a:latin typeface="Calibri" panose="020F0502020204030204" pitchFamily="34" charset="0"/>
            </a:endParaRPr>
          </a:p>
          <a:p>
            <a:pPr>
              <a:buClr>
                <a:schemeClr val="dk1"/>
              </a:buClr>
              <a:buSzPts val="1100"/>
            </a:pPr>
            <a:endParaRPr lang="en-US" sz="1600" b="0" i="0" u="none" strike="noStrike" baseline="0" dirty="0">
              <a:solidFill>
                <a:srgbClr val="000000"/>
              </a:solidFill>
              <a:latin typeface="Calibri" panose="020F0502020204030204" pitchFamily="34" charset="0"/>
            </a:endParaRPr>
          </a:p>
          <a:p>
            <a:pPr>
              <a:buClr>
                <a:schemeClr val="dk1"/>
              </a:buClr>
              <a:buSzPts val="1100"/>
            </a:pPr>
            <a:endParaRPr lang="en-US" sz="1600" dirty="0">
              <a:solidFill>
                <a:srgbClr val="000000"/>
              </a:solidFill>
              <a:latin typeface="Calibri" panose="020F0502020204030204" pitchFamily="34" charset="0"/>
            </a:endParaRPr>
          </a:p>
          <a:p>
            <a:pPr>
              <a:buClr>
                <a:schemeClr val="dk1"/>
              </a:buClr>
              <a:buSzPts val="1100"/>
            </a:pPr>
            <a:endParaRPr lang="en-US" sz="1600" b="0" i="0" u="none" strike="noStrike" baseline="0" dirty="0">
              <a:solidFill>
                <a:srgbClr val="000000"/>
              </a:solidFill>
              <a:latin typeface="Calibri" panose="020F0502020204030204" pitchFamily="34" charset="0"/>
            </a:endParaRPr>
          </a:p>
          <a:p>
            <a:pPr>
              <a:buClr>
                <a:schemeClr val="dk1"/>
              </a:buClr>
              <a:buSzPts val="1100"/>
            </a:pPr>
            <a:endParaRPr lang="en-US" sz="1600" dirty="0">
              <a:solidFill>
                <a:srgbClr val="000000"/>
              </a:solidFill>
              <a:latin typeface="Calibri" panose="020F0502020204030204" pitchFamily="34" charset="0"/>
            </a:endParaRPr>
          </a:p>
          <a:p>
            <a:pPr>
              <a:buClr>
                <a:schemeClr val="dk1"/>
              </a:buClr>
              <a:buSzPts val="1100"/>
            </a:pPr>
            <a:endParaRPr lang="en-US" sz="1600" b="0" i="0" u="none" strike="noStrike" baseline="0" dirty="0">
              <a:solidFill>
                <a:srgbClr val="000000"/>
              </a:solidFill>
              <a:latin typeface="Calibri" panose="020F0502020204030204" pitchFamily="34" charset="0"/>
            </a:endParaRPr>
          </a:p>
          <a:p>
            <a:pPr>
              <a:buClr>
                <a:schemeClr val="dk1"/>
              </a:buClr>
              <a:buSzPts val="1100"/>
            </a:pPr>
            <a:endParaRPr lang="en-US" sz="800" dirty="0">
              <a:solidFill>
                <a:srgbClr val="000000"/>
              </a:solidFill>
              <a:latin typeface="Calibri" panose="020F0502020204030204" pitchFamily="34" charset="0"/>
            </a:endParaRPr>
          </a:p>
          <a:p>
            <a:pPr marL="114300">
              <a:buClr>
                <a:schemeClr val="dk1"/>
              </a:buClr>
              <a:buSzPts val="1800"/>
            </a:pPr>
            <a:endParaRPr lang="en-US" b="1" dirty="0">
              <a:solidFill>
                <a:srgbClr val="0C73C4"/>
              </a:solidFill>
              <a:latin typeface="Calibri"/>
              <a:cs typeface="Calibri"/>
            </a:endParaRPr>
          </a:p>
          <a:p>
            <a:pPr marL="114300">
              <a:spcBef>
                <a:spcPts val="1200"/>
              </a:spcBef>
              <a:buClr>
                <a:schemeClr val="dk1"/>
              </a:buClr>
              <a:buSzPts val="1800"/>
            </a:pPr>
            <a:r>
              <a:rPr lang="en-US" b="1" dirty="0">
                <a:solidFill>
                  <a:srgbClr val="0C73C4"/>
                </a:solidFill>
                <a:latin typeface="Calibri"/>
                <a:cs typeface="Calibri"/>
              </a:rPr>
              <a:t>In December 2025, there were approximately 67,815 TAP participants. There are currently 68,413 participants as of March 2026. The City anticipates a continued growth in TAP enrollment throughout FY 2027. </a:t>
            </a:r>
          </a:p>
          <a:p>
            <a:pPr marL="114300">
              <a:buSzPts val="1800"/>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457200" indent="-342900">
              <a:buSzPts val="1800"/>
              <a:buFont typeface="Calibri"/>
              <a:buChar char="●"/>
            </a:pPr>
            <a:endParaRPr lang="en-US" b="1" dirty="0">
              <a:solidFill>
                <a:srgbClr val="0C73C4"/>
              </a:solidFill>
              <a:latin typeface="Calibri"/>
              <a:ea typeface="Calibri"/>
              <a:cs typeface="Calibri"/>
              <a:sym typeface="Calibri"/>
            </a:endParaRPr>
          </a:p>
          <a:p>
            <a:pPr marL="114300">
              <a:buSzPts val="1800"/>
            </a:pPr>
            <a:endParaRPr b="1" dirty="0">
              <a:solidFill>
                <a:srgbClr val="0C73C4"/>
              </a:solidFill>
              <a:latin typeface="Calibri"/>
              <a:ea typeface="Calibri"/>
              <a:cs typeface="Calibri"/>
              <a:sym typeface="Calibri"/>
            </a:endParaRPr>
          </a:p>
          <a:p>
            <a:pPr>
              <a:buClr>
                <a:schemeClr val="dk1"/>
              </a:buClr>
              <a:buSzPts val="1100"/>
            </a:pPr>
            <a:endParaRPr b="1" dirty="0">
              <a:latin typeface="Calibri"/>
              <a:ea typeface="Calibri"/>
              <a:cs typeface="Calibri"/>
              <a:sym typeface="Calibri"/>
            </a:endParaRPr>
          </a:p>
        </p:txBody>
      </p:sp>
      <p:cxnSp>
        <p:nvCxnSpPr>
          <p:cNvPr id="4" name="Straight Connector 3">
            <a:extLst>
              <a:ext uri="{FF2B5EF4-FFF2-40B4-BE49-F238E27FC236}">
                <a16:creationId xmlns:a16="http://schemas.microsoft.com/office/drawing/2014/main" id="{631B26B0-1E45-9B4E-B3B4-56033999D5CF}"/>
              </a:ext>
            </a:extLst>
          </p:cNvPr>
          <p:cNvCxnSpPr/>
          <p:nvPr/>
        </p:nvCxnSpPr>
        <p:spPr>
          <a:xfrm>
            <a:off x="939200" y="1407750"/>
            <a:ext cx="7361200" cy="0"/>
          </a:xfrm>
          <a:prstGeom prst="line">
            <a:avLst/>
          </a:prstGeom>
          <a:ln>
            <a:solidFill>
              <a:srgbClr val="0C73C4"/>
            </a:solidFill>
          </a:ln>
        </p:spPr>
        <p:style>
          <a:lnRef idx="1">
            <a:schemeClr val="accent1"/>
          </a:lnRef>
          <a:fillRef idx="0">
            <a:schemeClr val="accent1"/>
          </a:fillRef>
          <a:effectRef idx="0">
            <a:schemeClr val="accent1"/>
          </a:effectRef>
          <a:fontRef idx="minor">
            <a:schemeClr val="tx1"/>
          </a:fontRef>
        </p:style>
      </p:cxnSp>
      <p:graphicFrame>
        <p:nvGraphicFramePr>
          <p:cNvPr id="6" name="Google Shape;95;p12">
            <a:extLst>
              <a:ext uri="{FF2B5EF4-FFF2-40B4-BE49-F238E27FC236}">
                <a16:creationId xmlns:a16="http://schemas.microsoft.com/office/drawing/2014/main" id="{332549CF-BB4C-4398-A773-C0C9DFA9EEB3}"/>
              </a:ext>
            </a:extLst>
          </p:cNvPr>
          <p:cNvGraphicFramePr/>
          <p:nvPr>
            <p:extLst>
              <p:ext uri="{D42A27DB-BD31-4B8C-83A1-F6EECF244321}">
                <p14:modId xmlns:p14="http://schemas.microsoft.com/office/powerpoint/2010/main" val="577961958"/>
              </p:ext>
            </p:extLst>
          </p:nvPr>
        </p:nvGraphicFramePr>
        <p:xfrm>
          <a:off x="882628" y="2453145"/>
          <a:ext cx="7456800" cy="2194440"/>
        </p:xfrm>
        <a:graphic>
          <a:graphicData uri="http://schemas.openxmlformats.org/drawingml/2006/table">
            <a:tbl>
              <a:tblPr>
                <a:noFill/>
              </a:tblPr>
              <a:tblGrid>
                <a:gridCol w="3168056">
                  <a:extLst>
                    <a:ext uri="{9D8B030D-6E8A-4147-A177-3AD203B41FA5}">
                      <a16:colId xmlns:a16="http://schemas.microsoft.com/office/drawing/2014/main" val="20000"/>
                    </a:ext>
                  </a:extLst>
                </a:gridCol>
                <a:gridCol w="1565132">
                  <a:extLst>
                    <a:ext uri="{9D8B030D-6E8A-4147-A177-3AD203B41FA5}">
                      <a16:colId xmlns:a16="http://schemas.microsoft.com/office/drawing/2014/main" val="3260820120"/>
                    </a:ext>
                  </a:extLst>
                </a:gridCol>
                <a:gridCol w="1618094">
                  <a:extLst>
                    <a:ext uri="{9D8B030D-6E8A-4147-A177-3AD203B41FA5}">
                      <a16:colId xmlns:a16="http://schemas.microsoft.com/office/drawing/2014/main" val="1017285817"/>
                    </a:ext>
                  </a:extLst>
                </a:gridCol>
                <a:gridCol w="1105518">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endParaRPr sz="16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b="1" dirty="0">
                          <a:solidFill>
                            <a:schemeClr val="bg1"/>
                          </a:solidFill>
                          <a:latin typeface="Calibri" panose="020F0502020204030204" pitchFamily="34" charset="0"/>
                          <a:cs typeface="Calibri" panose="020F0502020204030204" pitchFamily="34" charset="0"/>
                        </a:rPr>
                        <a:t>Previous</a:t>
                      </a:r>
                    </a:p>
                    <a:p>
                      <a:pPr marL="0" lvl="0" indent="0" algn="ctr" rtl="0">
                        <a:spcBef>
                          <a:spcPts val="0"/>
                        </a:spcBef>
                        <a:spcAft>
                          <a:spcPts val="0"/>
                        </a:spcAft>
                        <a:buNone/>
                      </a:pPr>
                      <a:r>
                        <a:rPr lang="en-US" sz="1600" b="1" dirty="0">
                          <a:solidFill>
                            <a:schemeClr val="bg1"/>
                          </a:solidFill>
                          <a:latin typeface="Calibri" panose="020F0502020204030204" pitchFamily="34" charset="0"/>
                          <a:cs typeface="Calibri" panose="020F0502020204030204" pitchFamily="34" charset="0"/>
                        </a:rPr>
                        <a:t>FY 2026</a:t>
                      </a:r>
                    </a:p>
                    <a:p>
                      <a:pPr marL="0" lvl="0" indent="0" algn="ctr" rtl="0">
                        <a:spcBef>
                          <a:spcPts val="0"/>
                        </a:spcBef>
                        <a:spcAft>
                          <a:spcPts val="0"/>
                        </a:spcAft>
                        <a:buNone/>
                      </a:pPr>
                      <a:r>
                        <a:rPr lang="en-US" sz="1600" b="1" dirty="0">
                          <a:solidFill>
                            <a:schemeClr val="bg1"/>
                          </a:solidFill>
                          <a:latin typeface="Calibri" panose="020F0502020204030204" pitchFamily="34" charset="0"/>
                          <a:cs typeface="Calibri" panose="020F0502020204030204" pitchFamily="34" charset="0"/>
                        </a:rPr>
                        <a:t>Estimate</a:t>
                      </a:r>
                      <a:endParaRPr sz="1600" b="1" dirty="0">
                        <a:solidFill>
                          <a:schemeClr val="bg1"/>
                        </a:solidFill>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solidFill>
                      <a:srgbClr val="0C73C4"/>
                    </a:solidFill>
                  </a:tcPr>
                </a:tc>
                <a:tc>
                  <a:txBody>
                    <a:bodyPr/>
                    <a:lstStyle/>
                    <a:p>
                      <a:pPr marL="0" lvl="0" indent="0" algn="ctr" rtl="0">
                        <a:spcBef>
                          <a:spcPts val="0"/>
                        </a:spcBef>
                        <a:spcAft>
                          <a:spcPts val="0"/>
                        </a:spcAft>
                        <a:buNone/>
                      </a:pPr>
                      <a:r>
                        <a:rPr lang="en-US" sz="1600" b="1" dirty="0">
                          <a:solidFill>
                            <a:schemeClr val="bg1"/>
                          </a:solidFill>
                          <a:latin typeface="Calibri" panose="020F0502020204030204" pitchFamily="34" charset="0"/>
                          <a:cs typeface="Calibri" panose="020F0502020204030204" pitchFamily="34" charset="0"/>
                        </a:rPr>
                        <a:t>Projection</a:t>
                      </a:r>
                    </a:p>
                    <a:p>
                      <a:pPr marL="0" lvl="0" indent="0" algn="ctr" rtl="0">
                        <a:spcBef>
                          <a:spcPts val="0"/>
                        </a:spcBef>
                        <a:spcAft>
                          <a:spcPts val="0"/>
                        </a:spcAft>
                        <a:buNone/>
                      </a:pPr>
                      <a:r>
                        <a:rPr lang="en-US" sz="1600" b="1" dirty="0">
                          <a:solidFill>
                            <a:schemeClr val="bg1"/>
                          </a:solidFill>
                          <a:latin typeface="Calibri" panose="020F0502020204030204" pitchFamily="34" charset="0"/>
                          <a:cs typeface="Calibri" panose="020F0502020204030204" pitchFamily="34" charset="0"/>
                        </a:rPr>
                        <a:t>FY 2027</a:t>
                      </a:r>
                      <a:endParaRPr sz="1600" b="1" dirty="0">
                        <a:solidFill>
                          <a:schemeClr val="bg1"/>
                        </a:solidFill>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solidFill>
                      <a:srgbClr val="0C73C4"/>
                    </a:solidFill>
                  </a:tcPr>
                </a:tc>
                <a:tc>
                  <a:txBody>
                    <a:bodyPr/>
                    <a:lstStyle/>
                    <a:p>
                      <a:pPr marL="0" lvl="0" indent="0" algn="ctr" rtl="0">
                        <a:spcBef>
                          <a:spcPts val="0"/>
                        </a:spcBef>
                        <a:spcAft>
                          <a:spcPts val="0"/>
                        </a:spcAft>
                        <a:buNone/>
                      </a:pPr>
                      <a:r>
                        <a:rPr lang="en-US" sz="1600" b="1" dirty="0">
                          <a:solidFill>
                            <a:schemeClr val="bg1"/>
                          </a:solidFill>
                          <a:latin typeface="Calibri" panose="020F0502020204030204" pitchFamily="34" charset="0"/>
                          <a:cs typeface="Calibri" panose="020F0502020204030204" pitchFamily="34" charset="0"/>
                        </a:rPr>
                        <a:t>Difference</a:t>
                      </a:r>
                      <a:endParaRPr sz="1600" b="1" dirty="0">
                        <a:solidFill>
                          <a:schemeClr val="bg1"/>
                        </a:solidFill>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solidFill>
                      <a:srgbClr val="0C73C4"/>
                    </a:solidFill>
                  </a:tcPr>
                </a:tc>
                <a:extLst>
                  <a:ext uri="{0D108BD9-81ED-4DB2-BD59-A6C34878D82A}">
                    <a16:rowId xmlns:a16="http://schemas.microsoft.com/office/drawing/2014/main" val="78347578"/>
                  </a:ext>
                </a:extLst>
              </a:tr>
              <a:tr h="381000">
                <a:tc>
                  <a:txBody>
                    <a:bodyPr/>
                    <a:lstStyle/>
                    <a:p>
                      <a:pPr marL="0" lvl="0" indent="0" algn="l" rtl="0">
                        <a:spcBef>
                          <a:spcPts val="0"/>
                        </a:spcBef>
                        <a:spcAft>
                          <a:spcPts val="0"/>
                        </a:spcAft>
                        <a:buNone/>
                      </a:pPr>
                      <a:r>
                        <a:rPr lang="en-US" sz="1600" dirty="0">
                          <a:latin typeface="Calibri" panose="020F0502020204030204" pitchFamily="34" charset="0"/>
                          <a:cs typeface="Calibri" panose="020F0502020204030204" pitchFamily="34" charset="0"/>
                        </a:rPr>
                        <a:t>Monthly TAP Participants</a:t>
                      </a:r>
                      <a:endParaRPr sz="16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dirty="0">
                          <a:latin typeface="Calibri" panose="020F0502020204030204" pitchFamily="34" charset="0"/>
                          <a:cs typeface="Calibri" panose="020F0502020204030204" pitchFamily="34" charset="0"/>
                        </a:rPr>
                        <a:t>60,634</a:t>
                      </a:r>
                      <a:endParaRPr sz="16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dirty="0">
                          <a:latin typeface="Calibri" panose="020F0502020204030204" pitchFamily="34" charset="0"/>
                          <a:cs typeface="Calibri" panose="020F0502020204030204" pitchFamily="34" charset="0"/>
                        </a:rPr>
                        <a:t>70,318</a:t>
                      </a:r>
                      <a:endParaRPr sz="16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b="1" dirty="0">
                          <a:solidFill>
                            <a:srgbClr val="0C73C4"/>
                          </a:solidFill>
                          <a:latin typeface="Calibri" panose="020F0502020204030204" pitchFamily="34" charset="0"/>
                          <a:cs typeface="Calibri" panose="020F0502020204030204" pitchFamily="34" charset="0"/>
                        </a:rPr>
                        <a:t>+9,684</a:t>
                      </a:r>
                      <a:endParaRPr sz="1600" b="1" dirty="0">
                        <a:solidFill>
                          <a:srgbClr val="0C73C4"/>
                        </a:solidFill>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US" sz="1600" dirty="0">
                          <a:latin typeface="Calibri" panose="020F0502020204030204" pitchFamily="34" charset="0"/>
                          <a:cs typeface="Calibri" panose="020F0502020204030204" pitchFamily="34" charset="0"/>
                        </a:rPr>
                        <a:t>Monthly Discount</a:t>
                      </a:r>
                      <a:endParaRPr sz="16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dirty="0">
                          <a:latin typeface="Calibri" panose="020F0502020204030204" pitchFamily="34" charset="0"/>
                          <a:cs typeface="Calibri" panose="020F0502020204030204" pitchFamily="34" charset="0"/>
                        </a:rPr>
                        <a:t>$48.95</a:t>
                      </a:r>
                      <a:endParaRPr sz="16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dirty="0">
                          <a:latin typeface="Calibri" panose="020F0502020204030204" pitchFamily="34" charset="0"/>
                          <a:cs typeface="Calibri" panose="020F0502020204030204" pitchFamily="34" charset="0"/>
                        </a:rPr>
                        <a:t>$62.82</a:t>
                      </a:r>
                      <a:endParaRPr sz="16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defTabSz="914400" rtl="0" eaLnBrk="1" latinLnBrk="0" hangingPunct="1">
                        <a:spcBef>
                          <a:spcPts val="0"/>
                        </a:spcBef>
                        <a:spcAft>
                          <a:spcPts val="0"/>
                        </a:spcAft>
                        <a:buNone/>
                      </a:pPr>
                      <a:r>
                        <a:rPr lang="en-US" sz="1600" b="1" kern="1200" dirty="0">
                          <a:solidFill>
                            <a:srgbClr val="0C73C4"/>
                          </a:solidFill>
                          <a:latin typeface="Calibri" panose="020F0502020204030204" pitchFamily="34" charset="0"/>
                          <a:ea typeface="+mn-ea"/>
                          <a:cs typeface="Calibri" panose="020F0502020204030204" pitchFamily="34" charset="0"/>
                        </a:rPr>
                        <a:t>+$13.87</a:t>
                      </a:r>
                      <a:endParaRPr sz="1600" b="1" kern="1200" dirty="0">
                        <a:solidFill>
                          <a:srgbClr val="0C73C4"/>
                        </a:solidFill>
                        <a:latin typeface="Calibri" panose="020F0502020204030204" pitchFamily="34" charset="0"/>
                        <a:ea typeface="+mn-ea"/>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US" sz="1600" dirty="0">
                          <a:latin typeface="Calibri" panose="020F0502020204030204" pitchFamily="34" charset="0"/>
                          <a:cs typeface="Calibri" panose="020F0502020204030204" pitchFamily="34" charset="0"/>
                        </a:rPr>
                        <a:t>Annual Discount </a:t>
                      </a:r>
                      <a:endParaRPr sz="16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dirty="0">
                          <a:latin typeface="Calibri" panose="020F0502020204030204" pitchFamily="34" charset="0"/>
                          <a:cs typeface="Calibri" panose="020F0502020204030204" pitchFamily="34" charset="0"/>
                        </a:rPr>
                        <a:t>$35.6 M</a:t>
                      </a:r>
                      <a:endParaRPr sz="16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anose="020F0502020204030204" pitchFamily="34" charset="0"/>
                          <a:cs typeface="Calibri" panose="020F0502020204030204" pitchFamily="34" charset="0"/>
                        </a:rPr>
                        <a:t>$53.0 M</a:t>
                      </a: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defTabSz="914400" rtl="0" eaLnBrk="1" latinLnBrk="0" hangingPunct="1">
                        <a:spcBef>
                          <a:spcPts val="0"/>
                        </a:spcBef>
                        <a:spcAft>
                          <a:spcPts val="0"/>
                        </a:spcAft>
                        <a:buNone/>
                      </a:pPr>
                      <a:r>
                        <a:rPr lang="en-US" sz="1600" b="1" kern="1200" dirty="0">
                          <a:solidFill>
                            <a:srgbClr val="0C73C4"/>
                          </a:solidFill>
                          <a:latin typeface="Calibri" panose="020F0502020204030204" pitchFamily="34" charset="0"/>
                          <a:ea typeface="+mn-ea"/>
                          <a:cs typeface="Calibri" panose="020F0502020204030204" pitchFamily="34" charset="0"/>
                        </a:rPr>
                        <a:t>+$17.4 M</a:t>
                      </a:r>
                      <a:endParaRPr sz="1600" b="1" kern="1200" dirty="0">
                        <a:solidFill>
                          <a:srgbClr val="0C73C4"/>
                        </a:solidFill>
                        <a:latin typeface="Calibri" panose="020F0502020204030204" pitchFamily="34" charset="0"/>
                        <a:ea typeface="+mn-ea"/>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2001707"/>
                  </a:ext>
                </a:extLst>
              </a:tr>
            </a:tbl>
          </a:graphicData>
        </a:graphic>
      </p:graphicFrame>
      <p:sp>
        <p:nvSpPr>
          <p:cNvPr id="7" name="Slide Number Placeholder 1">
            <a:extLst>
              <a:ext uri="{FF2B5EF4-FFF2-40B4-BE49-F238E27FC236}">
                <a16:creationId xmlns:a16="http://schemas.microsoft.com/office/drawing/2014/main" id="{64691F0E-6558-B64C-96FA-D93649EB1711}"/>
              </a:ext>
            </a:extLst>
          </p:cNvPr>
          <p:cNvSpPr>
            <a:spLocks noGrp="1"/>
          </p:cNvSpPr>
          <p:nvPr>
            <p:ph type="sldNum" sz="quarter" idx="4"/>
          </p:nvPr>
        </p:nvSpPr>
        <p:spPr>
          <a:xfrm>
            <a:off x="5342570" y="6152400"/>
            <a:ext cx="2957830" cy="365125"/>
          </a:xfrm>
        </p:spPr>
        <p:txBody>
          <a:bodyPr/>
          <a:lstStyle/>
          <a:p>
            <a:r>
              <a:rPr lang="en-US" sz="1050" dirty="0"/>
              <a:t>2026 TAP-R PUBLIC PRESENTATION   6</a:t>
            </a:r>
          </a:p>
        </p:txBody>
      </p:sp>
    </p:spTree>
    <p:extLst>
      <p:ext uri="{BB962C8B-B14F-4D97-AF65-F5344CB8AC3E}">
        <p14:creationId xmlns:p14="http://schemas.microsoft.com/office/powerpoint/2010/main" val="2851865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2"/>
          <p:cNvSpPr txBox="1"/>
          <p:nvPr/>
        </p:nvSpPr>
        <p:spPr>
          <a:xfrm>
            <a:off x="939200" y="705600"/>
            <a:ext cx="7683000" cy="570000"/>
          </a:xfrm>
          <a:prstGeom prst="rect">
            <a:avLst/>
          </a:prstGeom>
          <a:noFill/>
          <a:ln>
            <a:noFill/>
          </a:ln>
        </p:spPr>
        <p:txBody>
          <a:bodyPr spcFirstLastPara="1" wrap="square" lIns="0" tIns="0" rIns="0" bIns="0" anchor="b" anchorCtr="0">
            <a:noAutofit/>
          </a:bodyPr>
          <a:lstStyle/>
          <a:p>
            <a:pPr marL="0" marR="0" lvl="0" indent="0" algn="l" defTabSz="457200" rtl="0" eaLnBrk="1" fontAlgn="auto" latinLnBrk="0" hangingPunct="1">
              <a:lnSpc>
                <a:spcPct val="83333"/>
              </a:lnSpc>
              <a:spcBef>
                <a:spcPts val="0"/>
              </a:spcBef>
              <a:spcAft>
                <a:spcPts val="0"/>
              </a:spcAft>
              <a:buClrTx/>
              <a:buSzTx/>
              <a:buFontTx/>
              <a:buNone/>
              <a:tabLst/>
              <a:defRPr/>
            </a:pPr>
            <a:r>
              <a:rPr kumimoji="0" lang="en-US" sz="3000" b="1" i="0" u="none" strike="noStrike" kern="1200" cap="none" spc="0" normalizeH="0" baseline="0" noProof="0">
                <a:ln>
                  <a:noFill/>
                </a:ln>
                <a:solidFill>
                  <a:srgbClr val="0C73C4"/>
                </a:solidFill>
                <a:effectLst/>
                <a:uLnTx/>
                <a:uFillTx/>
                <a:latin typeface="Calibri"/>
                <a:ea typeface="Calibri"/>
                <a:cs typeface="Calibri"/>
                <a:sym typeface="Calibri"/>
              </a:rPr>
              <a:t>FY 2026 TAP-R Rate Adjustments</a:t>
            </a:r>
            <a:endParaRPr kumimoji="0" sz="3000" b="0" i="0" u="none" strike="noStrike" kern="1200" cap="none" spc="0" normalizeH="0" baseline="0" noProof="0">
              <a:ln>
                <a:noFill/>
              </a:ln>
              <a:solidFill>
                <a:srgbClr val="0C73C4"/>
              </a:solidFill>
              <a:effectLst/>
              <a:uLnTx/>
              <a:uFillTx/>
              <a:latin typeface="Calibri"/>
              <a:ea typeface="Calibri"/>
              <a:cs typeface="Calibri"/>
              <a:sym typeface="Calibri"/>
            </a:endParaRPr>
          </a:p>
        </p:txBody>
      </p:sp>
      <p:sp>
        <p:nvSpPr>
          <p:cNvPr id="94" name="Google Shape;94;p12"/>
          <p:cNvSpPr txBox="1"/>
          <p:nvPr/>
        </p:nvSpPr>
        <p:spPr>
          <a:xfrm>
            <a:off x="843600" y="1510830"/>
            <a:ext cx="7456800" cy="727200"/>
          </a:xfrm>
          <a:prstGeom prst="rect">
            <a:avLst/>
          </a:prstGeom>
          <a:noFill/>
          <a:ln>
            <a:noFill/>
          </a:ln>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Calibri"/>
                <a:cs typeface="Calibri"/>
                <a:sym typeface="Calibri"/>
              </a:rPr>
              <a:t>Based upon reconciliation results, </a:t>
            </a:r>
            <a:r>
              <a:rPr kumimoji="0" lang="en-US" sz="1800" b="1" i="0" u="none" strike="noStrike" kern="1200" cap="none" spc="0" normalizeH="0" baseline="0" noProof="0" dirty="0">
                <a:ln>
                  <a:noFill/>
                </a:ln>
                <a:solidFill>
                  <a:srgbClr val="0C73C4"/>
                </a:solidFill>
                <a:effectLst/>
                <a:uLnTx/>
                <a:uFillTx/>
                <a:latin typeface="Calibri"/>
                <a:ea typeface="+mn-ea"/>
                <a:cs typeface="+mn-cs"/>
                <a:sym typeface="Calibri"/>
              </a:rPr>
              <a:t>the Water Department is proposing to increase the TAP-R rates effective September 1, 2026.</a:t>
            </a:r>
            <a:endParaRPr kumimoji="0" sz="1800" b="1" i="0" u="none" strike="noStrike" kern="1200" cap="none" spc="0" normalizeH="0" baseline="0" noProof="0" dirty="0">
              <a:ln>
                <a:noFill/>
              </a:ln>
              <a:solidFill>
                <a:srgbClr val="0C73C4"/>
              </a:solidFill>
              <a:effectLst/>
              <a:uLnTx/>
              <a:uFillTx/>
              <a:latin typeface="Calibri"/>
              <a:ea typeface="+mn-ea"/>
              <a:cs typeface="+mn-cs"/>
            </a:endParaRPr>
          </a:p>
        </p:txBody>
      </p:sp>
      <p:graphicFrame>
        <p:nvGraphicFramePr>
          <p:cNvPr id="6" name="Google Shape;95;p12">
            <a:extLst>
              <a:ext uri="{FF2B5EF4-FFF2-40B4-BE49-F238E27FC236}">
                <a16:creationId xmlns:a16="http://schemas.microsoft.com/office/drawing/2014/main" id="{B37B83EE-14CE-4AE7-9462-9ED7E223D535}"/>
              </a:ext>
            </a:extLst>
          </p:cNvPr>
          <p:cNvGraphicFramePr/>
          <p:nvPr>
            <p:extLst>
              <p:ext uri="{D42A27DB-BD31-4B8C-83A1-F6EECF244321}">
                <p14:modId xmlns:p14="http://schemas.microsoft.com/office/powerpoint/2010/main" val="1734759498"/>
              </p:ext>
            </p:extLst>
          </p:nvPr>
        </p:nvGraphicFramePr>
        <p:xfrm>
          <a:off x="898048" y="2533120"/>
          <a:ext cx="7406640" cy="1325790"/>
        </p:xfrm>
        <a:graphic>
          <a:graphicData uri="http://schemas.openxmlformats.org/drawingml/2006/table">
            <a:tbl>
              <a:tblPr>
                <a:noFill/>
              </a:tblPr>
              <a:tblGrid>
                <a:gridCol w="1851660">
                  <a:extLst>
                    <a:ext uri="{9D8B030D-6E8A-4147-A177-3AD203B41FA5}">
                      <a16:colId xmlns:a16="http://schemas.microsoft.com/office/drawing/2014/main" val="20000"/>
                    </a:ext>
                  </a:extLst>
                </a:gridCol>
                <a:gridCol w="1851660">
                  <a:extLst>
                    <a:ext uri="{9D8B030D-6E8A-4147-A177-3AD203B41FA5}">
                      <a16:colId xmlns:a16="http://schemas.microsoft.com/office/drawing/2014/main" val="3260820120"/>
                    </a:ext>
                  </a:extLst>
                </a:gridCol>
                <a:gridCol w="1851660">
                  <a:extLst>
                    <a:ext uri="{9D8B030D-6E8A-4147-A177-3AD203B41FA5}">
                      <a16:colId xmlns:a16="http://schemas.microsoft.com/office/drawing/2014/main" val="1017285817"/>
                    </a:ext>
                  </a:extLst>
                </a:gridCol>
                <a:gridCol w="1851660">
                  <a:extLst>
                    <a:ext uri="{9D8B030D-6E8A-4147-A177-3AD203B41FA5}">
                      <a16:colId xmlns:a16="http://schemas.microsoft.com/office/drawing/2014/main" val="20001"/>
                    </a:ext>
                  </a:extLst>
                </a:gridCol>
              </a:tblGrid>
              <a:tr h="441016">
                <a:tc>
                  <a:txBody>
                    <a:bodyPr/>
                    <a:lstStyle/>
                    <a:p>
                      <a:pPr marL="0" lvl="0" indent="0" algn="l" rtl="0">
                        <a:spcBef>
                          <a:spcPts val="0"/>
                        </a:spcBef>
                        <a:spcAft>
                          <a:spcPts val="0"/>
                        </a:spcAft>
                        <a:buNone/>
                      </a:pPr>
                      <a:r>
                        <a:rPr lang="en-US" sz="1700" dirty="0">
                          <a:latin typeface="Calibri" panose="020F0502020204030204" pitchFamily="34" charset="0"/>
                          <a:cs typeface="Calibri" panose="020F0502020204030204" pitchFamily="34" charset="0"/>
                        </a:rPr>
                        <a:t>TAP-R Rates</a:t>
                      </a:r>
                      <a:endParaRPr sz="1700" dirty="0">
                        <a:latin typeface="Calibri" panose="020F0502020204030204" pitchFamily="34" charset="0"/>
                        <a:cs typeface="Calibri" panose="020F0502020204030204" pitchFamily="34" charset="0"/>
                      </a:endParaRPr>
                    </a:p>
                  </a:txBody>
                  <a:tcPr marL="91425" marR="91425" marT="91425" marB="91425" anchor="b">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700" b="1" dirty="0">
                          <a:solidFill>
                            <a:schemeClr val="bg1"/>
                          </a:solidFill>
                          <a:latin typeface="Calibri" panose="020F0502020204030204" pitchFamily="34" charset="0"/>
                          <a:cs typeface="Calibri" panose="020F0502020204030204" pitchFamily="34" charset="0"/>
                        </a:rPr>
                        <a:t>Current</a:t>
                      </a:r>
                      <a:endParaRPr sz="1700" b="1" dirty="0">
                        <a:solidFill>
                          <a:schemeClr val="bg1"/>
                        </a:solidFill>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solidFill>
                      <a:srgbClr val="0C73C4"/>
                    </a:solidFill>
                  </a:tcPr>
                </a:tc>
                <a:tc>
                  <a:txBody>
                    <a:bodyPr/>
                    <a:lstStyle/>
                    <a:p>
                      <a:pPr marL="0" lvl="0" indent="0" algn="ctr" rtl="0">
                        <a:spcBef>
                          <a:spcPts val="0"/>
                        </a:spcBef>
                        <a:spcAft>
                          <a:spcPts val="0"/>
                        </a:spcAft>
                        <a:buNone/>
                      </a:pPr>
                      <a:r>
                        <a:rPr lang="en-US" sz="1700" b="1" dirty="0">
                          <a:solidFill>
                            <a:schemeClr val="bg1"/>
                          </a:solidFill>
                          <a:latin typeface="Calibri" panose="020F0502020204030204" pitchFamily="34" charset="0"/>
                          <a:cs typeface="Calibri" panose="020F0502020204030204" pitchFamily="34" charset="0"/>
                        </a:rPr>
                        <a:t>Proposed</a:t>
                      </a:r>
                      <a:endParaRPr sz="1700" b="1" dirty="0">
                        <a:solidFill>
                          <a:schemeClr val="bg1"/>
                        </a:solidFill>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solidFill>
                      <a:srgbClr val="0C73C4"/>
                    </a:solidFill>
                  </a:tcPr>
                </a:tc>
                <a:tc>
                  <a:txBody>
                    <a:bodyPr/>
                    <a:lstStyle/>
                    <a:p>
                      <a:pPr marL="0" lvl="0" indent="0" algn="ctr" rtl="0">
                        <a:spcBef>
                          <a:spcPts val="0"/>
                        </a:spcBef>
                        <a:spcAft>
                          <a:spcPts val="0"/>
                        </a:spcAft>
                        <a:buNone/>
                      </a:pPr>
                      <a:r>
                        <a:rPr lang="en-US" sz="1700" b="1" dirty="0">
                          <a:solidFill>
                            <a:schemeClr val="bg1"/>
                          </a:solidFill>
                          <a:latin typeface="Calibri" panose="020F0502020204030204" pitchFamily="34" charset="0"/>
                          <a:cs typeface="Calibri" panose="020F0502020204030204" pitchFamily="34" charset="0"/>
                        </a:rPr>
                        <a:t>Difference</a:t>
                      </a:r>
                      <a:endParaRPr sz="1700" b="1" dirty="0">
                        <a:solidFill>
                          <a:schemeClr val="bg1"/>
                        </a:solidFill>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solidFill>
                      <a:srgbClr val="0C73C4"/>
                    </a:solidFill>
                  </a:tcPr>
                </a:tc>
                <a:extLst>
                  <a:ext uri="{0D108BD9-81ED-4DB2-BD59-A6C34878D82A}">
                    <a16:rowId xmlns:a16="http://schemas.microsoft.com/office/drawing/2014/main" val="78347578"/>
                  </a:ext>
                </a:extLst>
              </a:tr>
              <a:tr h="441016">
                <a:tc>
                  <a:txBody>
                    <a:bodyPr/>
                    <a:lstStyle/>
                    <a:p>
                      <a:pPr marL="0" lvl="0" indent="0" algn="l" rtl="0">
                        <a:spcBef>
                          <a:spcPts val="0"/>
                        </a:spcBef>
                        <a:spcAft>
                          <a:spcPts val="0"/>
                        </a:spcAft>
                        <a:buNone/>
                      </a:pPr>
                      <a:r>
                        <a:rPr lang="en-US" sz="1700">
                          <a:latin typeface="Calibri" panose="020F0502020204030204" pitchFamily="34" charset="0"/>
                          <a:cs typeface="Calibri" panose="020F0502020204030204" pitchFamily="34" charset="0"/>
                        </a:rPr>
                        <a:t>Water ($/Mcf)</a:t>
                      </a:r>
                      <a:endParaRPr sz="170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700" dirty="0">
                          <a:latin typeface="Calibri" panose="020F0502020204030204" pitchFamily="34" charset="0"/>
                          <a:cs typeface="Calibri" panose="020F0502020204030204" pitchFamily="34" charset="0"/>
                        </a:rPr>
                        <a:t>$3.59</a:t>
                      </a:r>
                      <a:endParaRPr sz="17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700" dirty="0">
                          <a:latin typeface="Calibri" panose="020F0502020204030204" pitchFamily="34" charset="0"/>
                          <a:cs typeface="Calibri" panose="020F0502020204030204" pitchFamily="34" charset="0"/>
                        </a:rPr>
                        <a:t>$5.65</a:t>
                      </a:r>
                      <a:endParaRPr sz="17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700" b="1" dirty="0">
                          <a:solidFill>
                            <a:srgbClr val="0C73C4"/>
                          </a:solidFill>
                          <a:latin typeface="Calibri" panose="020F0502020204030204" pitchFamily="34" charset="0"/>
                          <a:cs typeface="Calibri" panose="020F0502020204030204" pitchFamily="34" charset="0"/>
                        </a:rPr>
                        <a:t>+$2.06</a:t>
                      </a:r>
                      <a:endParaRPr sz="1700" b="1" dirty="0">
                        <a:solidFill>
                          <a:srgbClr val="0C73C4"/>
                        </a:solidFill>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41016">
                <a:tc>
                  <a:txBody>
                    <a:bodyPr/>
                    <a:lstStyle/>
                    <a:p>
                      <a:pPr marL="0" lvl="0" indent="0" algn="l" rtl="0">
                        <a:spcBef>
                          <a:spcPts val="0"/>
                        </a:spcBef>
                        <a:spcAft>
                          <a:spcPts val="0"/>
                        </a:spcAft>
                        <a:buClr>
                          <a:schemeClr val="dk1"/>
                        </a:buClr>
                        <a:buSzPts val="1100"/>
                        <a:buFont typeface="Arial"/>
                        <a:buNone/>
                      </a:pPr>
                      <a:r>
                        <a:rPr lang="en-US" sz="1700" dirty="0">
                          <a:solidFill>
                            <a:schemeClr val="dk1"/>
                          </a:solidFill>
                          <a:latin typeface="Calibri" panose="020F0502020204030204" pitchFamily="34" charset="0"/>
                          <a:cs typeface="Calibri" panose="020F0502020204030204" pitchFamily="34" charset="0"/>
                        </a:rPr>
                        <a:t>Sewer ($/Mcf) </a:t>
                      </a:r>
                      <a:endParaRPr sz="17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700" dirty="0">
                          <a:latin typeface="Calibri" panose="020F0502020204030204" pitchFamily="34" charset="0"/>
                          <a:cs typeface="Calibri" panose="020F0502020204030204" pitchFamily="34" charset="0"/>
                        </a:rPr>
                        <a:t>$5.07</a:t>
                      </a:r>
                      <a:endParaRPr sz="17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700" dirty="0">
                          <a:latin typeface="Calibri" panose="020F0502020204030204" pitchFamily="34" charset="0"/>
                          <a:cs typeface="Calibri" panose="020F0502020204030204" pitchFamily="34" charset="0"/>
                        </a:rPr>
                        <a:t>$7.90</a:t>
                      </a:r>
                      <a:endParaRPr sz="1700" dirty="0">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700" b="1" dirty="0">
                          <a:solidFill>
                            <a:srgbClr val="0C73C4"/>
                          </a:solidFill>
                          <a:latin typeface="Calibri" panose="020F0502020204030204" pitchFamily="34" charset="0"/>
                          <a:cs typeface="Calibri" panose="020F0502020204030204" pitchFamily="34" charset="0"/>
                        </a:rPr>
                        <a:t>+$2.83</a:t>
                      </a:r>
                      <a:endParaRPr sz="1700" b="1" dirty="0">
                        <a:solidFill>
                          <a:srgbClr val="0C73C4"/>
                        </a:solidFill>
                        <a:latin typeface="Calibri" panose="020F0502020204030204" pitchFamily="34" charset="0"/>
                        <a:cs typeface="Calibri" panose="020F0502020204030204" pitchFamily="34" charset="0"/>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cxnSp>
        <p:nvCxnSpPr>
          <p:cNvPr id="3" name="Straight Connector 2">
            <a:extLst>
              <a:ext uri="{FF2B5EF4-FFF2-40B4-BE49-F238E27FC236}">
                <a16:creationId xmlns:a16="http://schemas.microsoft.com/office/drawing/2014/main" id="{947F2D1D-4DB1-1B41-AA4E-39DC7D129095}"/>
              </a:ext>
            </a:extLst>
          </p:cNvPr>
          <p:cNvCxnSpPr/>
          <p:nvPr/>
        </p:nvCxnSpPr>
        <p:spPr>
          <a:xfrm>
            <a:off x="939200" y="1407750"/>
            <a:ext cx="7361200" cy="0"/>
          </a:xfrm>
          <a:prstGeom prst="line">
            <a:avLst/>
          </a:prstGeom>
          <a:ln>
            <a:solidFill>
              <a:srgbClr val="0C73C4"/>
            </a:solidFill>
          </a:ln>
        </p:spPr>
        <p:style>
          <a:lnRef idx="1">
            <a:schemeClr val="accent1"/>
          </a:lnRef>
          <a:fillRef idx="0">
            <a:schemeClr val="accent1"/>
          </a:fillRef>
          <a:effectRef idx="0">
            <a:schemeClr val="accent1"/>
          </a:effectRef>
          <a:fontRef idx="minor">
            <a:schemeClr val="tx1"/>
          </a:fontRef>
        </p:style>
      </p:cxnSp>
      <p:sp>
        <p:nvSpPr>
          <p:cNvPr id="9" name="Slide Number Placeholder 1">
            <a:extLst>
              <a:ext uri="{FF2B5EF4-FFF2-40B4-BE49-F238E27FC236}">
                <a16:creationId xmlns:a16="http://schemas.microsoft.com/office/drawing/2014/main" id="{AB593A9C-7DA8-B34C-997E-5525FB73370F}"/>
              </a:ext>
            </a:extLst>
          </p:cNvPr>
          <p:cNvSpPr>
            <a:spLocks noGrp="1"/>
          </p:cNvSpPr>
          <p:nvPr>
            <p:ph type="sldNum" sz="quarter" idx="4"/>
          </p:nvPr>
        </p:nvSpPr>
        <p:spPr>
          <a:xfrm>
            <a:off x="5342570" y="6152400"/>
            <a:ext cx="295783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2026 TAP-R PUBLIC PRESENTATION   7</a:t>
            </a:r>
          </a:p>
        </p:txBody>
      </p:sp>
    </p:spTree>
    <p:extLst>
      <p:ext uri="{BB962C8B-B14F-4D97-AF65-F5344CB8AC3E}">
        <p14:creationId xmlns:p14="http://schemas.microsoft.com/office/powerpoint/2010/main" val="688108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01" name="Google Shape;101;p13"/>
          <p:cNvGraphicFramePr/>
          <p:nvPr>
            <p:extLst>
              <p:ext uri="{D42A27DB-BD31-4B8C-83A1-F6EECF244321}">
                <p14:modId xmlns:p14="http://schemas.microsoft.com/office/powerpoint/2010/main" val="287138030"/>
              </p:ext>
            </p:extLst>
          </p:nvPr>
        </p:nvGraphicFramePr>
        <p:xfrm>
          <a:off x="680484" y="2764177"/>
          <a:ext cx="7783031" cy="1950600"/>
        </p:xfrm>
        <a:graphic>
          <a:graphicData uri="http://schemas.openxmlformats.org/drawingml/2006/table">
            <a:tbl>
              <a:tblPr>
                <a:noFill/>
              </a:tblPr>
              <a:tblGrid>
                <a:gridCol w="1467293">
                  <a:extLst>
                    <a:ext uri="{9D8B030D-6E8A-4147-A177-3AD203B41FA5}">
                      <a16:colId xmlns:a16="http://schemas.microsoft.com/office/drawing/2014/main" val="20000"/>
                    </a:ext>
                  </a:extLst>
                </a:gridCol>
                <a:gridCol w="1222744">
                  <a:extLst>
                    <a:ext uri="{9D8B030D-6E8A-4147-A177-3AD203B41FA5}">
                      <a16:colId xmlns:a16="http://schemas.microsoft.com/office/drawing/2014/main" val="20001"/>
                    </a:ext>
                  </a:extLst>
                </a:gridCol>
                <a:gridCol w="1222744">
                  <a:extLst>
                    <a:ext uri="{9D8B030D-6E8A-4147-A177-3AD203B41FA5}">
                      <a16:colId xmlns:a16="http://schemas.microsoft.com/office/drawing/2014/main" val="20002"/>
                    </a:ext>
                  </a:extLst>
                </a:gridCol>
                <a:gridCol w="1424763">
                  <a:extLst>
                    <a:ext uri="{9D8B030D-6E8A-4147-A177-3AD203B41FA5}">
                      <a16:colId xmlns:a16="http://schemas.microsoft.com/office/drawing/2014/main" val="20003"/>
                    </a:ext>
                  </a:extLst>
                </a:gridCol>
                <a:gridCol w="1169581">
                  <a:extLst>
                    <a:ext uri="{9D8B030D-6E8A-4147-A177-3AD203B41FA5}">
                      <a16:colId xmlns:a16="http://schemas.microsoft.com/office/drawing/2014/main" val="402279768"/>
                    </a:ext>
                  </a:extLst>
                </a:gridCol>
                <a:gridCol w="1275906">
                  <a:extLst>
                    <a:ext uri="{9D8B030D-6E8A-4147-A177-3AD203B41FA5}">
                      <a16:colId xmlns:a16="http://schemas.microsoft.com/office/drawing/2014/main" val="640292107"/>
                    </a:ext>
                  </a:extLst>
                </a:gridCol>
              </a:tblGrid>
              <a:tr h="381000">
                <a:tc>
                  <a:txBody>
                    <a:bodyPr/>
                    <a:lstStyle/>
                    <a:p>
                      <a:pPr marL="0" lvl="0" indent="0" algn="l" rtl="0">
                        <a:spcBef>
                          <a:spcPts val="0"/>
                        </a:spcBef>
                        <a:spcAft>
                          <a:spcPts val="0"/>
                        </a:spcAft>
                        <a:buNone/>
                      </a:pPr>
                      <a:endParaRPr>
                        <a:latin typeface="Calibri"/>
                        <a:ea typeface="Calibri"/>
                        <a:cs typeface="Calibri"/>
                        <a:sym typeface="Calibri"/>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b="1">
                          <a:solidFill>
                            <a:schemeClr val="bg1"/>
                          </a:solidFill>
                          <a:latin typeface="Calibri"/>
                          <a:ea typeface="Calibri"/>
                          <a:cs typeface="Calibri"/>
                          <a:sym typeface="Calibri"/>
                        </a:rPr>
                        <a:t>Current</a:t>
                      </a:r>
                      <a:endParaRPr sz="1600" b="1">
                        <a:solidFill>
                          <a:schemeClr val="bg1"/>
                        </a:solidFill>
                        <a:latin typeface="Calibri"/>
                        <a:ea typeface="Calibri"/>
                        <a:cs typeface="Calibri"/>
                        <a:sym typeface="Calibri"/>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solidFill>
                      <a:srgbClr val="0C73C4"/>
                    </a:solidFill>
                  </a:tcPr>
                </a:tc>
                <a:tc>
                  <a:txBody>
                    <a:bodyPr/>
                    <a:lstStyle/>
                    <a:p>
                      <a:pPr marL="0" lvl="0" indent="0" algn="ctr" rtl="0">
                        <a:spcBef>
                          <a:spcPts val="0"/>
                        </a:spcBef>
                        <a:spcAft>
                          <a:spcPts val="0"/>
                        </a:spcAft>
                        <a:buNone/>
                      </a:pPr>
                      <a:r>
                        <a:rPr lang="en-US" sz="1600" b="1">
                          <a:solidFill>
                            <a:schemeClr val="bg1"/>
                          </a:solidFill>
                          <a:latin typeface="Calibri"/>
                          <a:ea typeface="Calibri"/>
                          <a:cs typeface="Calibri"/>
                          <a:sym typeface="Calibri"/>
                        </a:rPr>
                        <a:t>Proposed</a:t>
                      </a:r>
                      <a:r>
                        <a:rPr lang="en-US" sz="1600" b="1" baseline="30000">
                          <a:solidFill>
                            <a:schemeClr val="bg1"/>
                          </a:solidFill>
                          <a:latin typeface="Calibri"/>
                          <a:ea typeface="Calibri"/>
                          <a:cs typeface="Calibri"/>
                          <a:sym typeface="Calibri"/>
                        </a:rPr>
                        <a:t>4</a:t>
                      </a:r>
                      <a:endParaRPr sz="1600" b="1" baseline="30000">
                        <a:solidFill>
                          <a:schemeClr val="bg1"/>
                        </a:solidFill>
                        <a:latin typeface="Calibri"/>
                        <a:ea typeface="Calibri"/>
                        <a:cs typeface="Calibri"/>
                        <a:sym typeface="Calibri"/>
                      </a:endParaRPr>
                    </a:p>
                  </a:txBody>
                  <a:tcPr marL="91425" marR="91425" marT="91425" marB="91425">
                    <a:lnL w="9525" cap="flat" cmpd="sng">
                      <a:noFill/>
                      <a:prstDash val="solid"/>
                      <a:round/>
                      <a:headEnd type="none" w="sm" len="sm"/>
                      <a:tailEnd type="none" w="sm" len="sm"/>
                    </a:lnL>
                    <a:lnR w="12700" cap="flat" cmpd="sng" algn="ctr">
                      <a:solidFill>
                        <a:schemeClr val="accent1">
                          <a:lumMod val="20000"/>
                          <a:lumOff val="80000"/>
                        </a:schemeClr>
                      </a:solidFill>
                      <a:prstDash val="dash"/>
                      <a:round/>
                      <a:headEnd type="none" w="med" len="med"/>
                      <a:tailEnd type="none" w="med" len="med"/>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solidFill>
                      <a:srgbClr val="0C73C4"/>
                    </a:solidFill>
                  </a:tcPr>
                </a:tc>
                <a:tc>
                  <a:txBody>
                    <a:bodyPr/>
                    <a:lstStyle/>
                    <a:p>
                      <a:pPr marL="0" lvl="0" indent="0" algn="ctr" rtl="0">
                        <a:spcBef>
                          <a:spcPts val="0"/>
                        </a:spcBef>
                        <a:spcAft>
                          <a:spcPts val="0"/>
                        </a:spcAft>
                        <a:buNone/>
                      </a:pPr>
                      <a:r>
                        <a:rPr lang="en-US" sz="1600" b="1" dirty="0">
                          <a:solidFill>
                            <a:schemeClr val="bg1"/>
                          </a:solidFill>
                          <a:latin typeface="Calibri"/>
                          <a:ea typeface="Calibri"/>
                          <a:cs typeface="Calibri"/>
                          <a:sym typeface="Calibri"/>
                        </a:rPr>
                        <a:t>Base Rate Increase</a:t>
                      </a:r>
                      <a:endParaRPr sz="1600" b="1" baseline="30000" dirty="0">
                        <a:solidFill>
                          <a:schemeClr val="bg1"/>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12700" cap="flat" cmpd="sng" algn="ctr">
                      <a:solidFill>
                        <a:schemeClr val="accent1">
                          <a:lumMod val="20000"/>
                          <a:lumOff val="80000"/>
                        </a:schemeClr>
                      </a:solidFill>
                      <a:prstDash val="dash"/>
                      <a:round/>
                      <a:headEnd type="none" w="med" len="med"/>
                      <a:tailEnd type="none" w="med" len="med"/>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solidFill>
                      <a:srgbClr val="0C73C4"/>
                    </a:solidFill>
                  </a:tcPr>
                </a:tc>
                <a:tc>
                  <a:txBody>
                    <a:bodyPr/>
                    <a:lstStyle/>
                    <a:p>
                      <a:pPr marL="0" lvl="0" indent="0" algn="ctr" rtl="0">
                        <a:spcBef>
                          <a:spcPts val="0"/>
                        </a:spcBef>
                        <a:spcAft>
                          <a:spcPts val="0"/>
                        </a:spcAft>
                        <a:buNone/>
                      </a:pPr>
                      <a:r>
                        <a:rPr lang="en-US" sz="1600" b="1" dirty="0">
                          <a:solidFill>
                            <a:schemeClr val="bg1"/>
                          </a:solidFill>
                          <a:latin typeface="Calibri"/>
                          <a:ea typeface="Calibri"/>
                          <a:cs typeface="Calibri"/>
                          <a:sym typeface="Calibri"/>
                        </a:rPr>
                        <a:t>TAP-R </a:t>
                      </a:r>
                    </a:p>
                    <a:p>
                      <a:pPr marL="0" lvl="0" indent="0" algn="ctr" rtl="0">
                        <a:spcBef>
                          <a:spcPts val="0"/>
                        </a:spcBef>
                        <a:spcAft>
                          <a:spcPts val="0"/>
                        </a:spcAft>
                        <a:buNone/>
                      </a:pPr>
                      <a:r>
                        <a:rPr lang="en-US" sz="1600" b="1" dirty="0">
                          <a:solidFill>
                            <a:schemeClr val="bg1"/>
                          </a:solidFill>
                          <a:latin typeface="Calibri"/>
                          <a:ea typeface="Calibri"/>
                          <a:cs typeface="Calibri"/>
                          <a:sym typeface="Calibri"/>
                        </a:rPr>
                        <a:t>Increase</a:t>
                      </a:r>
                      <a:r>
                        <a:rPr lang="en-US" sz="1600" b="1" baseline="30000" dirty="0">
                          <a:solidFill>
                            <a:schemeClr val="bg1"/>
                          </a:solidFill>
                          <a:latin typeface="Calibri"/>
                          <a:ea typeface="Calibri"/>
                          <a:cs typeface="Calibri"/>
                          <a:sym typeface="Calibri"/>
                        </a:rPr>
                        <a:t>5</a:t>
                      </a:r>
                      <a:endParaRPr sz="1600" b="1" baseline="30000" dirty="0">
                        <a:solidFill>
                          <a:schemeClr val="bg1"/>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12700" cap="flat" cmpd="sng" algn="ctr">
                      <a:solidFill>
                        <a:schemeClr val="accent1">
                          <a:lumMod val="20000"/>
                          <a:lumOff val="80000"/>
                        </a:schemeClr>
                      </a:solidFill>
                      <a:prstDash val="dash"/>
                      <a:round/>
                      <a:headEnd type="none" w="med" len="med"/>
                      <a:tailEnd type="none" w="med" len="med"/>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solidFill>
                      <a:srgbClr val="0C73C4"/>
                    </a:solidFill>
                  </a:tcPr>
                </a:tc>
                <a:tc>
                  <a:txBody>
                    <a:bodyPr/>
                    <a:lstStyle/>
                    <a:p>
                      <a:pPr marL="0" lvl="0" indent="0" algn="ctr" rtl="0">
                        <a:spcBef>
                          <a:spcPts val="0"/>
                        </a:spcBef>
                        <a:spcAft>
                          <a:spcPts val="0"/>
                        </a:spcAft>
                        <a:buNone/>
                      </a:pPr>
                      <a:r>
                        <a:rPr lang="en-US" sz="1600" b="1">
                          <a:solidFill>
                            <a:schemeClr val="bg1"/>
                          </a:solidFill>
                          <a:latin typeface="Calibri"/>
                          <a:ea typeface="Calibri"/>
                          <a:cs typeface="Calibri"/>
                          <a:sym typeface="Calibri"/>
                        </a:rPr>
                        <a:t>Total Bill</a:t>
                      </a:r>
                    </a:p>
                    <a:p>
                      <a:pPr marL="0" lvl="0" indent="0" algn="ctr" rtl="0">
                        <a:spcBef>
                          <a:spcPts val="0"/>
                        </a:spcBef>
                        <a:spcAft>
                          <a:spcPts val="0"/>
                        </a:spcAft>
                        <a:buNone/>
                      </a:pPr>
                      <a:r>
                        <a:rPr lang="en-US" sz="1600" b="1">
                          <a:solidFill>
                            <a:schemeClr val="bg1"/>
                          </a:solidFill>
                          <a:latin typeface="Calibri"/>
                          <a:ea typeface="Calibri"/>
                          <a:cs typeface="Calibri"/>
                          <a:sym typeface="Calibri"/>
                        </a:rPr>
                        <a:t>Impact</a:t>
                      </a:r>
                      <a:endParaRPr sz="1600" b="1">
                        <a:solidFill>
                          <a:schemeClr val="bg1"/>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solidFill>
                      <a:srgbClr val="0C73C4"/>
                    </a:solidFill>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US" sz="1600" b="0">
                          <a:latin typeface="Calibri"/>
                          <a:ea typeface="Calibri"/>
                          <a:cs typeface="Calibri"/>
                          <a:sym typeface="Calibri"/>
                        </a:rPr>
                        <a:t>Residential</a:t>
                      </a:r>
                      <a:r>
                        <a:rPr lang="en-US" sz="1600" b="0" baseline="30000">
                          <a:latin typeface="Calibri"/>
                          <a:ea typeface="Calibri"/>
                          <a:cs typeface="Calibri"/>
                          <a:sym typeface="Calibri"/>
                        </a:rPr>
                        <a:t>1</a:t>
                      </a:r>
                      <a:endParaRPr sz="1600" b="0" baseline="30000">
                        <a:latin typeface="Calibri"/>
                        <a:ea typeface="Calibri"/>
                        <a:cs typeface="Calibri"/>
                        <a:sym typeface="Calibri"/>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dirty="0">
                          <a:latin typeface="Calibri"/>
                          <a:ea typeface="Calibri"/>
                          <a:cs typeface="Calibri"/>
                          <a:sym typeface="Calibri"/>
                        </a:rPr>
                        <a:t>$89.42</a:t>
                      </a:r>
                      <a:endParaRPr sz="1600" dirty="0">
                        <a:latin typeface="Calibri"/>
                        <a:ea typeface="Calibri"/>
                        <a:cs typeface="Calibri"/>
                        <a:sym typeface="Calibri"/>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dirty="0">
                          <a:latin typeface="Calibri"/>
                          <a:ea typeface="Calibri"/>
                          <a:cs typeface="Calibri"/>
                          <a:sym typeface="Calibri"/>
                        </a:rPr>
                        <a:t>$96.41</a:t>
                      </a:r>
                      <a:endParaRPr sz="1600" dirty="0">
                        <a:latin typeface="Calibri"/>
                        <a:ea typeface="Calibri"/>
                        <a:cs typeface="Calibri"/>
                        <a:sym typeface="Calibri"/>
                      </a:endParaRPr>
                    </a:p>
                  </a:txBody>
                  <a:tcPr marL="91425" marR="91425" marT="91425" marB="91425">
                    <a:lnL w="9525" cap="flat" cmpd="sng">
                      <a:noFill/>
                      <a:prstDash val="solid"/>
                      <a:round/>
                      <a:headEnd type="none" w="sm" len="sm"/>
                      <a:tailEnd type="none" w="sm" len="sm"/>
                    </a:lnL>
                    <a:lnR w="12700" cap="flat" cmpd="sng" algn="ctr">
                      <a:solidFill>
                        <a:schemeClr val="accent1">
                          <a:lumMod val="20000"/>
                          <a:lumOff val="80000"/>
                        </a:schemeClr>
                      </a:solidFill>
                      <a:prstDash val="dash"/>
                      <a:round/>
                      <a:headEnd type="none" w="med" len="med"/>
                      <a:tailEnd type="none" w="med" len="med"/>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b="1" dirty="0">
                          <a:solidFill>
                            <a:srgbClr val="0C73C4"/>
                          </a:solidFill>
                          <a:latin typeface="Calibri"/>
                          <a:ea typeface="Calibri"/>
                          <a:cs typeface="Calibri"/>
                          <a:sym typeface="Calibri"/>
                        </a:rPr>
                        <a:t>$4.89</a:t>
                      </a:r>
                      <a:endParaRPr sz="1600" b="1" dirty="0">
                        <a:solidFill>
                          <a:srgbClr val="0C73C4"/>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12700" cap="flat" cmpd="sng" algn="ctr">
                      <a:solidFill>
                        <a:schemeClr val="accent1">
                          <a:lumMod val="20000"/>
                          <a:lumOff val="80000"/>
                        </a:schemeClr>
                      </a:solidFill>
                      <a:prstDash val="dash"/>
                      <a:round/>
                      <a:headEnd type="none" w="med" len="med"/>
                      <a:tailEnd type="none" w="med" len="med"/>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b="1" dirty="0">
                          <a:solidFill>
                            <a:srgbClr val="0C73C4"/>
                          </a:solidFill>
                          <a:latin typeface="Calibri"/>
                          <a:ea typeface="Calibri"/>
                          <a:cs typeface="Calibri"/>
                          <a:sym typeface="Calibri"/>
                        </a:rPr>
                        <a:t>$2.10</a:t>
                      </a:r>
                      <a:endParaRPr sz="1600" b="1" dirty="0">
                        <a:solidFill>
                          <a:srgbClr val="0C73C4"/>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12700" cap="flat" cmpd="sng" algn="ctr">
                      <a:solidFill>
                        <a:schemeClr val="accent1">
                          <a:lumMod val="20000"/>
                          <a:lumOff val="80000"/>
                        </a:schemeClr>
                      </a:solidFill>
                      <a:prstDash val="dash"/>
                      <a:round/>
                      <a:headEnd type="none" w="med" len="med"/>
                      <a:tailEnd type="none" w="med" len="med"/>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b="1" dirty="0">
                          <a:solidFill>
                            <a:srgbClr val="0C73C4"/>
                          </a:solidFill>
                          <a:latin typeface="Calibri"/>
                          <a:ea typeface="Calibri"/>
                          <a:cs typeface="Calibri"/>
                          <a:sym typeface="Calibri"/>
                        </a:rPr>
                        <a:t>$6.99</a:t>
                      </a:r>
                      <a:endParaRPr sz="1600" b="1" dirty="0">
                        <a:solidFill>
                          <a:srgbClr val="0C73C4"/>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9525" cap="flat" cmpd="sng">
                      <a:noFill/>
                      <a:prstDash val="solid"/>
                      <a:round/>
                      <a:headEnd type="none" w="sm" len="sm"/>
                      <a:tailEnd type="none" w="sm" len="sm"/>
                    </a:lnR>
                    <a:lnT w="9525" cap="flat" cmpd="sng">
                      <a:noFill/>
                      <a:prstDash val="solid"/>
                      <a:round/>
                      <a:headEnd type="none" w="sm" len="sm"/>
                      <a:tailEnd type="none" w="sm" len="sm"/>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US" sz="1600" b="0">
                          <a:latin typeface="Calibri"/>
                          <a:ea typeface="Calibri"/>
                          <a:cs typeface="Calibri"/>
                          <a:sym typeface="Calibri"/>
                        </a:rPr>
                        <a:t>Senior Citizen</a:t>
                      </a:r>
                      <a:r>
                        <a:rPr lang="en-US" sz="1600" b="0" baseline="30000">
                          <a:latin typeface="Calibri"/>
                          <a:ea typeface="Calibri"/>
                          <a:cs typeface="Calibri"/>
                          <a:sym typeface="Calibri"/>
                        </a:rPr>
                        <a:t>2</a:t>
                      </a:r>
                      <a:endParaRPr sz="1600" b="0" baseline="30000">
                        <a:latin typeface="Calibri"/>
                        <a:ea typeface="Calibri"/>
                        <a:cs typeface="Calibri"/>
                        <a:sym typeface="Calibri"/>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solidFill>
                            <a:schemeClr val="tx1"/>
                          </a:solidFill>
                          <a:latin typeface="Calibri"/>
                          <a:ea typeface="Calibri"/>
                          <a:cs typeface="Calibri"/>
                          <a:sym typeface="Calibri"/>
                        </a:rPr>
                        <a:t>$54.73</a:t>
                      </a: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solidFill>
                            <a:schemeClr val="tx1"/>
                          </a:solidFill>
                          <a:latin typeface="Calibri"/>
                          <a:ea typeface="Calibri"/>
                          <a:cs typeface="Calibri"/>
                          <a:sym typeface="Calibri"/>
                        </a:rPr>
                        <a:t>$59.02</a:t>
                      </a:r>
                    </a:p>
                  </a:txBody>
                  <a:tcPr marL="91425" marR="91425" marT="91425" marB="91425">
                    <a:lnL w="9525" cap="flat" cmpd="sng">
                      <a:noFill/>
                      <a:prstDash val="solid"/>
                      <a:round/>
                      <a:headEnd type="none" w="sm" len="sm"/>
                      <a:tailEnd type="none" w="sm" len="sm"/>
                    </a:lnL>
                    <a:lnR w="12700" cap="flat" cmpd="sng" algn="ctr">
                      <a:solidFill>
                        <a:schemeClr val="accent1">
                          <a:lumMod val="20000"/>
                          <a:lumOff val="80000"/>
                        </a:schemeClr>
                      </a:solidFill>
                      <a:prstDash val="dash"/>
                      <a:round/>
                      <a:headEnd type="none" w="med" len="med"/>
                      <a:tailEnd type="none" w="med" len="med"/>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defTabSz="914400" rtl="0" eaLnBrk="1" latinLnBrk="0" hangingPunct="1">
                        <a:spcBef>
                          <a:spcPts val="0"/>
                        </a:spcBef>
                        <a:spcAft>
                          <a:spcPts val="0"/>
                        </a:spcAft>
                        <a:buNone/>
                      </a:pPr>
                      <a:r>
                        <a:rPr lang="en-US" sz="1600" b="1" kern="1200" dirty="0">
                          <a:solidFill>
                            <a:srgbClr val="0C73C4"/>
                          </a:solidFill>
                          <a:latin typeface="Calibri"/>
                          <a:ea typeface="Calibri"/>
                          <a:cs typeface="Calibri"/>
                          <a:sym typeface="Calibri"/>
                        </a:rPr>
                        <a:t>$3.20</a:t>
                      </a:r>
                      <a:endParaRPr sz="1600" b="1" kern="1200" dirty="0">
                        <a:solidFill>
                          <a:srgbClr val="0C73C4"/>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12700" cap="flat" cmpd="sng" algn="ctr">
                      <a:solidFill>
                        <a:schemeClr val="accent1">
                          <a:lumMod val="20000"/>
                          <a:lumOff val="80000"/>
                        </a:schemeClr>
                      </a:solidFill>
                      <a:prstDash val="dash"/>
                      <a:round/>
                      <a:headEnd type="none" w="med" len="med"/>
                      <a:tailEnd type="none" w="med" len="med"/>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defTabSz="914400" rtl="0" eaLnBrk="1" latinLnBrk="0" hangingPunct="1">
                        <a:spcBef>
                          <a:spcPts val="0"/>
                        </a:spcBef>
                        <a:spcAft>
                          <a:spcPts val="0"/>
                        </a:spcAft>
                        <a:buNone/>
                      </a:pPr>
                      <a:r>
                        <a:rPr lang="en-US" sz="1600" b="1" kern="1200" dirty="0">
                          <a:solidFill>
                            <a:srgbClr val="0C73C4"/>
                          </a:solidFill>
                          <a:latin typeface="Calibri"/>
                          <a:ea typeface="Calibri"/>
                          <a:cs typeface="Calibri"/>
                          <a:sym typeface="Calibri"/>
                        </a:rPr>
                        <a:t>$1.09</a:t>
                      </a:r>
                      <a:endParaRPr sz="1600" b="1" kern="1200" dirty="0">
                        <a:solidFill>
                          <a:srgbClr val="0C73C4"/>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12700" cap="flat" cmpd="sng" algn="ctr">
                      <a:solidFill>
                        <a:schemeClr val="accent1">
                          <a:lumMod val="20000"/>
                          <a:lumOff val="80000"/>
                        </a:schemeClr>
                      </a:solidFill>
                      <a:prstDash val="dash"/>
                      <a:round/>
                      <a:headEnd type="none" w="med" len="med"/>
                      <a:tailEnd type="none" w="med" len="med"/>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defTabSz="914400" rtl="0" eaLnBrk="1" latinLnBrk="0" hangingPunct="1">
                        <a:spcBef>
                          <a:spcPts val="0"/>
                        </a:spcBef>
                        <a:spcAft>
                          <a:spcPts val="0"/>
                        </a:spcAft>
                        <a:buNone/>
                      </a:pPr>
                      <a:r>
                        <a:rPr lang="en-US" sz="1600" b="1" kern="1200" dirty="0">
                          <a:solidFill>
                            <a:srgbClr val="0C73C4"/>
                          </a:solidFill>
                          <a:latin typeface="Calibri"/>
                          <a:ea typeface="Calibri"/>
                          <a:cs typeface="Calibri"/>
                          <a:sym typeface="Calibri"/>
                        </a:rPr>
                        <a:t>$4.29</a:t>
                      </a:r>
                      <a:endParaRPr sz="1600" b="1" kern="1200" dirty="0">
                        <a:solidFill>
                          <a:srgbClr val="0C73C4"/>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67237379"/>
                  </a:ext>
                </a:extLst>
              </a:tr>
              <a:tr h="381000">
                <a:tc>
                  <a:txBody>
                    <a:bodyPr/>
                    <a:lstStyle/>
                    <a:p>
                      <a:pPr marL="0" lvl="0" indent="0" algn="l" rtl="0">
                        <a:spcBef>
                          <a:spcPts val="0"/>
                        </a:spcBef>
                        <a:spcAft>
                          <a:spcPts val="0"/>
                        </a:spcAft>
                        <a:buNone/>
                      </a:pPr>
                      <a:r>
                        <a:rPr lang="en-US" sz="1600" b="0">
                          <a:latin typeface="Calibri"/>
                          <a:ea typeface="Calibri"/>
                          <a:cs typeface="Calibri"/>
                          <a:sym typeface="Calibri"/>
                        </a:rPr>
                        <a:t>Small Business</a:t>
                      </a:r>
                      <a:r>
                        <a:rPr lang="en-US" sz="1600" b="0" baseline="30000">
                          <a:latin typeface="Calibri"/>
                          <a:ea typeface="Calibri"/>
                          <a:cs typeface="Calibri"/>
                          <a:sym typeface="Calibri"/>
                        </a:rPr>
                        <a:t>3</a:t>
                      </a:r>
                      <a:endParaRPr sz="1600" b="0" baseline="30000">
                        <a:latin typeface="Calibri"/>
                        <a:ea typeface="Calibri"/>
                        <a:cs typeface="Calibri"/>
                        <a:sym typeface="Calibri"/>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dirty="0">
                          <a:latin typeface="Calibri"/>
                          <a:ea typeface="Calibri"/>
                          <a:cs typeface="Calibri"/>
                          <a:sym typeface="Calibri"/>
                        </a:rPr>
                        <a:t>$147.60</a:t>
                      </a: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dirty="0">
                          <a:latin typeface="Calibri"/>
                          <a:ea typeface="Calibri"/>
                          <a:cs typeface="Calibri"/>
                          <a:sym typeface="Calibri"/>
                        </a:rPr>
                        <a:t>$159.94</a:t>
                      </a:r>
                    </a:p>
                  </a:txBody>
                  <a:tcPr marL="91425" marR="91425" marT="91425" marB="91425">
                    <a:lnL w="9525" cap="flat" cmpd="sng">
                      <a:noFill/>
                      <a:prstDash val="solid"/>
                      <a:round/>
                      <a:headEnd type="none" w="sm" len="sm"/>
                      <a:tailEnd type="none" w="sm" len="sm"/>
                    </a:lnL>
                    <a:lnR w="12700" cap="flat" cmpd="sng" algn="ctr">
                      <a:solidFill>
                        <a:schemeClr val="accent1">
                          <a:lumMod val="20000"/>
                          <a:lumOff val="80000"/>
                        </a:schemeClr>
                      </a:solidFill>
                      <a:prstDash val="dash"/>
                      <a:round/>
                      <a:headEnd type="none" w="med" len="med"/>
                      <a:tailEnd type="none" w="med" len="med"/>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b="1" dirty="0">
                          <a:solidFill>
                            <a:srgbClr val="0C73C4"/>
                          </a:solidFill>
                          <a:latin typeface="Calibri"/>
                          <a:ea typeface="Calibri"/>
                          <a:cs typeface="Calibri"/>
                          <a:sym typeface="Calibri"/>
                        </a:rPr>
                        <a:t>$9.65</a:t>
                      </a:r>
                      <a:endParaRPr sz="1600" b="1" dirty="0">
                        <a:solidFill>
                          <a:srgbClr val="0C73C4"/>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12700" cap="flat" cmpd="sng" algn="ctr">
                      <a:solidFill>
                        <a:schemeClr val="accent1">
                          <a:lumMod val="20000"/>
                          <a:lumOff val="80000"/>
                        </a:schemeClr>
                      </a:solidFill>
                      <a:prstDash val="dash"/>
                      <a:round/>
                      <a:headEnd type="none" w="med" len="med"/>
                      <a:tailEnd type="none" w="med" len="med"/>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b="1" dirty="0">
                          <a:solidFill>
                            <a:srgbClr val="0C73C4"/>
                          </a:solidFill>
                          <a:latin typeface="Calibri"/>
                          <a:ea typeface="Calibri"/>
                          <a:cs typeface="Calibri"/>
                          <a:sym typeface="Calibri"/>
                        </a:rPr>
                        <a:t>$2.69</a:t>
                      </a: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12700" cap="flat" cmpd="sng" algn="ctr">
                      <a:solidFill>
                        <a:schemeClr val="accent1">
                          <a:lumMod val="20000"/>
                          <a:lumOff val="80000"/>
                        </a:schemeClr>
                      </a:solidFill>
                      <a:prstDash val="dash"/>
                      <a:round/>
                      <a:headEnd type="none" w="med" len="med"/>
                      <a:tailEnd type="none" w="med" len="med"/>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US" sz="1600" b="1">
                          <a:solidFill>
                            <a:srgbClr val="0C73C4"/>
                          </a:solidFill>
                          <a:latin typeface="Calibri"/>
                          <a:ea typeface="Calibri"/>
                          <a:cs typeface="Calibri"/>
                          <a:sym typeface="Calibri"/>
                        </a:rPr>
                        <a:t>$12.34</a:t>
                      </a:r>
                      <a:endParaRPr sz="1600" b="1" dirty="0">
                        <a:solidFill>
                          <a:srgbClr val="0C73C4"/>
                        </a:solidFill>
                        <a:latin typeface="Calibri"/>
                        <a:ea typeface="Calibri"/>
                        <a:cs typeface="Calibri"/>
                        <a:sym typeface="Calibri"/>
                      </a:endParaRPr>
                    </a:p>
                  </a:txBody>
                  <a:tcPr marL="91425" marR="91425" marT="91425" marB="91425">
                    <a:lnL w="12700" cap="flat" cmpd="sng" algn="ctr">
                      <a:solidFill>
                        <a:schemeClr val="accent1">
                          <a:lumMod val="20000"/>
                          <a:lumOff val="80000"/>
                        </a:schemeClr>
                      </a:solidFill>
                      <a:prstDash val="dash"/>
                      <a:round/>
                      <a:headEnd type="none" w="med" len="med"/>
                      <a:tailEnd type="none" w="med" len="med"/>
                    </a:lnL>
                    <a:lnR w="9525" cap="flat" cmpd="sng">
                      <a:noFill/>
                      <a:prstDash val="solid"/>
                      <a:round/>
                      <a:headEnd type="none" w="sm" len="sm"/>
                      <a:tailEnd type="none" w="sm" len="sm"/>
                    </a:lnR>
                    <a:lnT w="6350" cap="flat" cmpd="sng" algn="ctr">
                      <a:solidFill>
                        <a:srgbClr val="0C73C4"/>
                      </a:solidFill>
                      <a:prstDash val="solid"/>
                      <a:round/>
                      <a:headEnd type="none" w="med" len="med"/>
                      <a:tailEnd type="none" w="med" len="med"/>
                    </a:lnT>
                    <a:lnB w="6350" cap="flat" cmpd="sng" algn="ctr">
                      <a:solidFill>
                        <a:srgbClr val="0C73C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4" name="Google Shape;94;p12">
            <a:extLst>
              <a:ext uri="{FF2B5EF4-FFF2-40B4-BE49-F238E27FC236}">
                <a16:creationId xmlns:a16="http://schemas.microsoft.com/office/drawing/2014/main" id="{C97C6566-58C0-49F3-8EBE-AC5603725F7A}"/>
              </a:ext>
            </a:extLst>
          </p:cNvPr>
          <p:cNvSpPr txBox="1"/>
          <p:nvPr/>
        </p:nvSpPr>
        <p:spPr>
          <a:xfrm>
            <a:off x="843602" y="1486866"/>
            <a:ext cx="7456800" cy="998145"/>
          </a:xfrm>
          <a:prstGeom prst="rect">
            <a:avLst/>
          </a:prstGeom>
          <a:noFill/>
          <a:ln>
            <a:noFill/>
          </a:ln>
        </p:spPr>
        <p:txBody>
          <a:bodyPr spcFirstLastPara="1" wrap="square" lIns="91425" tIns="91425" rIns="91425" bIns="91425" anchor="t" anchorCtr="0">
            <a:noAutofit/>
          </a:bodyPr>
          <a:lstStyle/>
          <a:p>
            <a:pPr>
              <a:buClr>
                <a:schemeClr val="dk1"/>
              </a:buClr>
              <a:buSzPts val="1100"/>
            </a:pPr>
            <a:r>
              <a:rPr lang="en-US" sz="1600" dirty="0">
                <a:latin typeface="Calibri"/>
                <a:ea typeface="Calibri"/>
                <a:cs typeface="Calibri"/>
                <a:sym typeface="Calibri"/>
              </a:rPr>
              <a:t>This year, the Department has an approved base rate adjustment as of September 1, 2026. The table below shows the combined impact </a:t>
            </a:r>
            <a:r>
              <a:rPr lang="en-US" sz="1600">
                <a:latin typeface="Calibri"/>
                <a:ea typeface="Calibri"/>
                <a:cs typeface="Calibri"/>
                <a:sym typeface="Calibri"/>
              </a:rPr>
              <a:t>of approved base rate adjustment </a:t>
            </a:r>
            <a:r>
              <a:rPr lang="en-US" sz="1600" dirty="0">
                <a:latin typeface="Calibri"/>
                <a:ea typeface="Calibri"/>
                <a:cs typeface="Calibri"/>
                <a:sym typeface="Calibri"/>
              </a:rPr>
              <a:t>and the proposed TAP-R rates: </a:t>
            </a:r>
            <a:endParaRPr sz="1600" dirty="0"/>
          </a:p>
        </p:txBody>
      </p:sp>
      <p:sp>
        <p:nvSpPr>
          <p:cNvPr id="5" name="Google Shape;100;p13">
            <a:extLst>
              <a:ext uri="{FF2B5EF4-FFF2-40B4-BE49-F238E27FC236}">
                <a16:creationId xmlns:a16="http://schemas.microsoft.com/office/drawing/2014/main" id="{DBC370E9-8799-448C-A35F-AD9F7EA09F4B}"/>
              </a:ext>
            </a:extLst>
          </p:cNvPr>
          <p:cNvSpPr txBox="1"/>
          <p:nvPr/>
        </p:nvSpPr>
        <p:spPr>
          <a:xfrm>
            <a:off x="939200" y="705600"/>
            <a:ext cx="7683000" cy="570000"/>
          </a:xfrm>
          <a:prstGeom prst="rect">
            <a:avLst/>
          </a:prstGeom>
          <a:noFill/>
          <a:ln>
            <a:noFill/>
          </a:ln>
        </p:spPr>
        <p:txBody>
          <a:bodyPr spcFirstLastPara="1" wrap="square" lIns="0" tIns="0" rIns="0" bIns="0" anchor="b" anchorCtr="0">
            <a:noAutofit/>
          </a:bodyPr>
          <a:lstStyle/>
          <a:p>
            <a:pPr>
              <a:lnSpc>
                <a:spcPct val="83333"/>
              </a:lnSpc>
            </a:pPr>
            <a:r>
              <a:rPr lang="en-US" sz="3000" b="1">
                <a:solidFill>
                  <a:srgbClr val="0C73C4"/>
                </a:solidFill>
                <a:latin typeface="Calibri"/>
                <a:ea typeface="Calibri"/>
                <a:cs typeface="Calibri"/>
                <a:sym typeface="Calibri"/>
              </a:rPr>
              <a:t>Overall Typical Bill Impacts</a:t>
            </a:r>
            <a:endParaRPr sz="3000">
              <a:solidFill>
                <a:srgbClr val="0C73C4"/>
              </a:solidFill>
              <a:latin typeface="Calibri"/>
              <a:ea typeface="Calibri"/>
              <a:cs typeface="Calibri"/>
              <a:sym typeface="Calibri"/>
            </a:endParaRPr>
          </a:p>
        </p:txBody>
      </p:sp>
      <p:sp>
        <p:nvSpPr>
          <p:cNvPr id="6" name="Google Shape;94;p12">
            <a:extLst>
              <a:ext uri="{FF2B5EF4-FFF2-40B4-BE49-F238E27FC236}">
                <a16:creationId xmlns:a16="http://schemas.microsoft.com/office/drawing/2014/main" id="{ED36674F-66A9-4F3B-B529-3CEECD83D841}"/>
              </a:ext>
            </a:extLst>
          </p:cNvPr>
          <p:cNvSpPr txBox="1"/>
          <p:nvPr/>
        </p:nvSpPr>
        <p:spPr>
          <a:xfrm>
            <a:off x="843602" y="5166284"/>
            <a:ext cx="8080481" cy="727200"/>
          </a:xfrm>
          <a:prstGeom prst="rect">
            <a:avLst/>
          </a:prstGeom>
          <a:noFill/>
          <a:ln>
            <a:noFill/>
          </a:ln>
        </p:spPr>
        <p:txBody>
          <a:bodyPr spcFirstLastPara="1" wrap="square" lIns="91425" tIns="91425" rIns="91425" bIns="91425" anchor="t" anchorCtr="0">
            <a:noAutofit/>
          </a:bodyPr>
          <a:lstStyle/>
          <a:p>
            <a:pPr lvl="0">
              <a:buClr>
                <a:schemeClr val="dk1"/>
              </a:buClr>
              <a:buSzPts val="1100"/>
            </a:pPr>
            <a:r>
              <a:rPr lang="en-US" sz="1100" baseline="30000" dirty="0">
                <a:latin typeface="Calibri"/>
                <a:ea typeface="Calibri"/>
                <a:cs typeface="Calibri"/>
                <a:sym typeface="Calibri"/>
              </a:rPr>
              <a:t>1</a:t>
            </a:r>
            <a:r>
              <a:rPr lang="en-US" sz="1100" dirty="0">
                <a:latin typeface="Calibri"/>
                <a:ea typeface="Calibri"/>
                <a:cs typeface="Calibri"/>
                <a:sym typeface="Calibri"/>
              </a:rPr>
              <a:t> Reflects a 5/8" meter with 4.3 </a:t>
            </a:r>
            <a:r>
              <a:rPr lang="en-US" sz="1100" dirty="0" err="1">
                <a:latin typeface="Calibri"/>
                <a:ea typeface="Calibri"/>
                <a:cs typeface="Calibri"/>
                <a:sym typeface="Calibri"/>
              </a:rPr>
              <a:t>ccf</a:t>
            </a:r>
            <a:r>
              <a:rPr lang="en-US" sz="1100" dirty="0">
                <a:latin typeface="Calibri"/>
                <a:ea typeface="Calibri"/>
                <a:cs typeface="Calibri"/>
                <a:sym typeface="Calibri"/>
              </a:rPr>
              <a:t> of water consumption. </a:t>
            </a:r>
          </a:p>
          <a:p>
            <a:pPr lvl="0">
              <a:buClr>
                <a:schemeClr val="dk1"/>
              </a:buClr>
              <a:buSzPts val="1100"/>
            </a:pPr>
            <a:r>
              <a:rPr lang="en-US" sz="1100" baseline="30000" dirty="0">
                <a:latin typeface="Calibri"/>
                <a:ea typeface="Calibri"/>
                <a:cs typeface="Calibri"/>
                <a:sym typeface="Calibri"/>
              </a:rPr>
              <a:t>2</a:t>
            </a:r>
            <a:r>
              <a:rPr lang="en-US" sz="1100" dirty="0">
                <a:latin typeface="Calibri"/>
                <a:ea typeface="Calibri"/>
                <a:cs typeface="Calibri"/>
                <a:sym typeface="Calibri"/>
              </a:rPr>
              <a:t> Reflects a 5/8" meter with 3 </a:t>
            </a:r>
            <a:r>
              <a:rPr lang="en-US" sz="1100" dirty="0" err="1">
                <a:latin typeface="Calibri"/>
                <a:ea typeface="Calibri"/>
                <a:cs typeface="Calibri"/>
                <a:sym typeface="Calibri"/>
              </a:rPr>
              <a:t>ccf</a:t>
            </a:r>
            <a:r>
              <a:rPr lang="en-US" sz="1100" dirty="0">
                <a:latin typeface="Calibri"/>
                <a:ea typeface="Calibri"/>
                <a:cs typeface="Calibri"/>
                <a:sym typeface="Calibri"/>
              </a:rPr>
              <a:t> of water consumption. Includes Senior Citizen discount of 25%. </a:t>
            </a:r>
          </a:p>
          <a:p>
            <a:pPr lvl="0">
              <a:buClr>
                <a:schemeClr val="dk1"/>
              </a:buClr>
              <a:buSzPts val="1100"/>
            </a:pPr>
            <a:r>
              <a:rPr lang="en-US" sz="1100" baseline="30000" dirty="0">
                <a:latin typeface="Calibri"/>
                <a:ea typeface="Calibri"/>
                <a:cs typeface="Calibri"/>
                <a:sym typeface="Calibri"/>
              </a:rPr>
              <a:t>3</a:t>
            </a:r>
            <a:r>
              <a:rPr lang="en-US" sz="1100" dirty="0">
                <a:latin typeface="Calibri"/>
                <a:ea typeface="Calibri"/>
                <a:cs typeface="Calibri"/>
                <a:sym typeface="Calibri"/>
              </a:rPr>
              <a:t> Reflects a 5/8" meter with 5.5 </a:t>
            </a:r>
            <a:r>
              <a:rPr lang="en-US" sz="1100" dirty="0" err="1">
                <a:latin typeface="Calibri"/>
                <a:ea typeface="Calibri"/>
                <a:cs typeface="Calibri"/>
                <a:sym typeface="Calibri"/>
              </a:rPr>
              <a:t>ccf</a:t>
            </a:r>
            <a:r>
              <a:rPr lang="en-US" sz="1100" dirty="0">
                <a:latin typeface="Calibri"/>
                <a:ea typeface="Calibri"/>
                <a:cs typeface="Calibri"/>
                <a:sym typeface="Calibri"/>
              </a:rPr>
              <a:t> water consumption, and Parcel gross area of 5,500 sq. ft. and impervious area of 4,000 sq. ft.</a:t>
            </a:r>
          </a:p>
          <a:p>
            <a:pPr lvl="0">
              <a:buClr>
                <a:schemeClr val="dk1"/>
              </a:buClr>
              <a:buSzPts val="1100"/>
            </a:pPr>
            <a:r>
              <a:rPr lang="en-US" sz="1100" baseline="30000" dirty="0">
                <a:latin typeface="Calibri"/>
                <a:ea typeface="Calibri"/>
                <a:cs typeface="Calibri"/>
                <a:sym typeface="Calibri"/>
              </a:rPr>
              <a:t>4</a:t>
            </a:r>
            <a:r>
              <a:rPr lang="en-US" sz="1100" dirty="0">
                <a:latin typeface="Calibri"/>
                <a:ea typeface="Calibri"/>
                <a:cs typeface="Calibri"/>
                <a:sym typeface="Calibri"/>
              </a:rPr>
              <a:t> Based upon the combination of proposed TAP-R and base rates that </a:t>
            </a:r>
            <a:r>
              <a:rPr lang="en-US" sz="1100">
                <a:latin typeface="Calibri"/>
                <a:ea typeface="Calibri"/>
                <a:cs typeface="Calibri"/>
                <a:sym typeface="Calibri"/>
              </a:rPr>
              <a:t>will become effective </a:t>
            </a:r>
            <a:r>
              <a:rPr lang="en-US" sz="1100" dirty="0">
                <a:latin typeface="Calibri"/>
                <a:ea typeface="Calibri"/>
                <a:cs typeface="Calibri"/>
                <a:sym typeface="Calibri"/>
              </a:rPr>
              <a:t>September 1</a:t>
            </a:r>
            <a:r>
              <a:rPr lang="en-US" sz="1100">
                <a:latin typeface="Calibri"/>
                <a:ea typeface="Calibri"/>
                <a:cs typeface="Calibri"/>
                <a:sym typeface="Calibri"/>
              </a:rPr>
              <a:t>, 2026.</a:t>
            </a:r>
            <a:endParaRPr sz="1100" dirty="0">
              <a:latin typeface="Calibri"/>
              <a:ea typeface="Calibri"/>
              <a:cs typeface="Calibri"/>
              <a:sym typeface="Calibri"/>
            </a:endParaRPr>
          </a:p>
          <a:p>
            <a:r>
              <a:rPr lang="en-US" sz="1100" baseline="30000" dirty="0">
                <a:latin typeface="Calibri"/>
                <a:cs typeface="Calibri"/>
              </a:rPr>
              <a:t>5</a:t>
            </a:r>
            <a:r>
              <a:rPr lang="en-US" sz="1100" dirty="0"/>
              <a:t> Subject to approval by the Rate Board in the 2026 Annual TAP-R Adjustment proceeding</a:t>
            </a:r>
            <a:r>
              <a:rPr lang="en-US" sz="1000" dirty="0"/>
              <a:t>. </a:t>
            </a:r>
            <a:endParaRPr lang="en-US" sz="1000" dirty="0">
              <a:latin typeface="Calibri"/>
              <a:ea typeface="Calibri"/>
              <a:cs typeface="Calibri"/>
              <a:sym typeface="Calibri"/>
            </a:endParaRPr>
          </a:p>
          <a:p>
            <a:endParaRPr sz="1000" dirty="0"/>
          </a:p>
        </p:txBody>
      </p:sp>
      <p:cxnSp>
        <p:nvCxnSpPr>
          <p:cNvPr id="7" name="Straight Connector 6">
            <a:extLst>
              <a:ext uri="{FF2B5EF4-FFF2-40B4-BE49-F238E27FC236}">
                <a16:creationId xmlns:a16="http://schemas.microsoft.com/office/drawing/2014/main" id="{E20A8012-630E-0244-9887-0D5E76AB9E57}"/>
              </a:ext>
            </a:extLst>
          </p:cNvPr>
          <p:cNvCxnSpPr/>
          <p:nvPr/>
        </p:nvCxnSpPr>
        <p:spPr>
          <a:xfrm>
            <a:off x="939200" y="1407750"/>
            <a:ext cx="7361200" cy="0"/>
          </a:xfrm>
          <a:prstGeom prst="line">
            <a:avLst/>
          </a:prstGeom>
          <a:ln>
            <a:solidFill>
              <a:srgbClr val="0C73C4"/>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C3E977-B5A6-DB4E-9828-FF4BE6C6434C}"/>
              </a:ext>
            </a:extLst>
          </p:cNvPr>
          <p:cNvCxnSpPr/>
          <p:nvPr/>
        </p:nvCxnSpPr>
        <p:spPr>
          <a:xfrm>
            <a:off x="939200" y="5129127"/>
            <a:ext cx="73612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 name="Slide Number Placeholder 1">
            <a:extLst>
              <a:ext uri="{FF2B5EF4-FFF2-40B4-BE49-F238E27FC236}">
                <a16:creationId xmlns:a16="http://schemas.microsoft.com/office/drawing/2014/main" id="{B6A2C598-1118-084E-B5DD-CFAFD9378278}"/>
              </a:ext>
            </a:extLst>
          </p:cNvPr>
          <p:cNvSpPr>
            <a:spLocks noGrp="1"/>
          </p:cNvSpPr>
          <p:nvPr>
            <p:ph type="sldNum" sz="quarter" idx="4"/>
          </p:nvPr>
        </p:nvSpPr>
        <p:spPr>
          <a:xfrm>
            <a:off x="5342570" y="6152400"/>
            <a:ext cx="2957830" cy="365125"/>
          </a:xfrm>
        </p:spPr>
        <p:txBody>
          <a:bodyPr/>
          <a:lstStyle/>
          <a:p>
            <a:r>
              <a:rPr lang="en-US" sz="1050" dirty="0"/>
              <a:t>2026 TAP-R PUBLIC PRESENTATION   8</a:t>
            </a:r>
          </a:p>
        </p:txBody>
      </p:sp>
    </p:spTree>
    <p:extLst>
      <p:ext uri="{BB962C8B-B14F-4D97-AF65-F5344CB8AC3E}">
        <p14:creationId xmlns:p14="http://schemas.microsoft.com/office/powerpoint/2010/main" val="2052752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6" name="Rectangle 5">
            <a:extLst>
              <a:ext uri="{FF2B5EF4-FFF2-40B4-BE49-F238E27FC236}">
                <a16:creationId xmlns:a16="http://schemas.microsoft.com/office/drawing/2014/main" id="{97EE660A-CEBA-3246-8520-BE515104FDE9}"/>
              </a:ext>
            </a:extLst>
          </p:cNvPr>
          <p:cNvSpPr/>
          <p:nvPr/>
        </p:nvSpPr>
        <p:spPr>
          <a:xfrm>
            <a:off x="0" y="0"/>
            <a:ext cx="9144000" cy="6858000"/>
          </a:xfrm>
          <a:prstGeom prst="rect">
            <a:avLst/>
          </a:prstGeom>
          <a:solidFill>
            <a:srgbClr val="054C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7" name="Google Shape;107;p14"/>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3404233" y="3124200"/>
            <a:ext cx="2212157" cy="657542"/>
          </a:xfrm>
          <a:prstGeom prst="rect">
            <a:avLst/>
          </a:prstGeom>
          <a:noFill/>
          <a:ln>
            <a:noFill/>
          </a:ln>
        </p:spPr>
      </p:pic>
    </p:spTree>
    <p:extLst>
      <p:ext uri="{BB962C8B-B14F-4D97-AF65-F5344CB8AC3E}">
        <p14:creationId xmlns:p14="http://schemas.microsoft.com/office/powerpoint/2010/main" val="22780942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005CA3EC97C240B6A6DE541C216FC3" ma:contentTypeVersion="15" ma:contentTypeDescription="Create a new document." ma:contentTypeScope="" ma:versionID="ae74eecf6782a2ba1db15ffd73bcf512">
  <xsd:schema xmlns:xsd="http://www.w3.org/2001/XMLSchema" xmlns:xs="http://www.w3.org/2001/XMLSchema" xmlns:p="http://schemas.microsoft.com/office/2006/metadata/properties" xmlns:ns2="c1eecfb3-5e1e-4c14-a199-821554a453d0" xmlns:ns3="74a816c8-2012-4a06-9eee-7fac2e12fc01" xmlns:ns4="1ecad1bf-37b2-4fe5-8d43-af4e731dea56" targetNamespace="http://schemas.microsoft.com/office/2006/metadata/properties" ma:root="true" ma:fieldsID="17144045bbf61456430f9b5b75f538f5" ns2:_="" ns3:_="" ns4:_="">
    <xsd:import namespace="c1eecfb3-5e1e-4c14-a199-821554a453d0"/>
    <xsd:import namespace="74a816c8-2012-4a06-9eee-7fac2e12fc01"/>
    <xsd:import namespace="1ecad1bf-37b2-4fe5-8d43-af4e731dea5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lcf76f155ced4ddcb4097134ff3c332f" minOccurs="0"/>
                <xsd:element ref="ns4:TaxCatchAll" minOccurs="0"/>
                <xsd:element ref="ns3:MediaServiceOCR" minOccurs="0"/>
                <xsd:element ref="ns3:MediaServiceGenerationTime" minOccurs="0"/>
                <xsd:element ref="ns3:MediaServiceEventHashCode" minOccurs="0"/>
                <xsd:element ref="ns3:MediaServiceObjectDetectorVersions"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eecfb3-5e1e-4c14-a199-821554a453d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a816c8-2012-4a06-9eee-7fac2e12fc0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dd5ee6cf-0e63-41ed-9d74-2beef34e857a"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ecad1bf-37b2-4fe5-8d43-af4e731dea56"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584a3c7f-f0c9-4c06-880c-e92bf7e68a2c}" ma:internalName="TaxCatchAll" ma:showField="CatchAllData" ma:web="c1eecfb3-5e1e-4c14-a199-821554a453d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4a816c8-2012-4a06-9eee-7fac2e12fc01">
      <Terms xmlns="http://schemas.microsoft.com/office/infopath/2007/PartnerControls"/>
    </lcf76f155ced4ddcb4097134ff3c332f>
    <TaxCatchAll xmlns="1ecad1bf-37b2-4fe5-8d43-af4e731dea56" xsi:nil="true"/>
  </documentManagement>
</p:properties>
</file>

<file path=customXml/itemProps1.xml><?xml version="1.0" encoding="utf-8"?>
<ds:datastoreItem xmlns:ds="http://schemas.openxmlformats.org/officeDocument/2006/customXml" ds:itemID="{0FA11A8F-BC56-43C0-A92C-80BE773179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eecfb3-5e1e-4c14-a199-821554a453d0"/>
    <ds:schemaRef ds:uri="74a816c8-2012-4a06-9eee-7fac2e12fc01"/>
    <ds:schemaRef ds:uri="1ecad1bf-37b2-4fe5-8d43-af4e731dea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BDD6C83-3D94-4CDA-ADEF-FCA3E98E707B}">
  <ds:schemaRefs>
    <ds:schemaRef ds:uri="http://schemas.microsoft.com/sharepoint/v3/contenttype/forms"/>
  </ds:schemaRefs>
</ds:datastoreItem>
</file>

<file path=customXml/itemProps3.xml><?xml version="1.0" encoding="utf-8"?>
<ds:datastoreItem xmlns:ds="http://schemas.openxmlformats.org/officeDocument/2006/customXml" ds:itemID="{25A6A94F-4C4E-4570-8BD7-C9620B7B91D4}">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 ds:uri="74a816c8-2012-4a06-9eee-7fac2e12fc01"/>
    <ds:schemaRef ds:uri="1ecad1bf-37b2-4fe5-8d43-af4e731dea56"/>
  </ds:schemaRefs>
</ds:datastoreItem>
</file>

<file path=docProps/app.xml><?xml version="1.0" encoding="utf-8"?>
<Properties xmlns="http://schemas.openxmlformats.org/officeDocument/2006/extended-properties" xmlns:vt="http://schemas.openxmlformats.org/officeDocument/2006/docPropsVTypes">
  <Template>Office Theme</Template>
  <TotalTime>7942</TotalTime>
  <Words>795</Words>
  <Application>Microsoft Office PowerPoint</Application>
  <PresentationFormat>On-screen Show (4:3)</PresentationFormat>
  <Paragraphs>134</Paragraphs>
  <Slides>9</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 Narrow</vt:lpstr>
      <vt:lpstr>Arial Nova Light</vt:lpstr>
      <vt:lpstr>Calibri</vt:lpstr>
      <vt:lpstr>Calibri Light</vt:lpstr>
      <vt:lpstr>Gibson</vt:lpstr>
      <vt:lpstr>Gibson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Danae Mobley</dc:creator>
  <cp:lastModifiedBy>Brooke Darlington</cp:lastModifiedBy>
  <cp:revision>56</cp:revision>
  <cp:lastPrinted>2024-05-08T17:20:32Z</cp:lastPrinted>
  <dcterms:created xsi:type="dcterms:W3CDTF">2020-07-07T12:24:15Z</dcterms:created>
  <dcterms:modified xsi:type="dcterms:W3CDTF">2026-05-05T20:10:47Z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0x01010058005CA3EC97C240B6A6DE541C216FC3</vt:lpwstr>
  </property>
  <property fmtid="{D5CDD505-2E9C-101B-9397-08002B2CF9AE}" pid="3" name="MediaServiceImageTags">
    <vt:lpwstr/>
  </property>
</Properties>
</file>