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28BD2-6A1A-EA07-F03D-1F43DFF52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20430-BC85-409E-3912-F6610E2A9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22F14-0B0A-7C61-27F4-74F54090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65BBF-8C87-91DE-4E85-F07C61037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5A0AD-A30D-62B9-7E51-D23ECF3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83652-33DC-CC58-5818-3167E827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68DECE-42C7-775F-B7DE-4FE3B47C1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9E1E1-4FA1-1BA0-C872-B4AC66F2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A2282-D829-DEE0-28BE-BE6D842A9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E7102-C11F-B821-4310-7FFC0A9A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1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F625A-671E-BCAB-EBE9-101BCFAC9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7F9B-7C8C-9A51-06C2-6FDA01CFA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47A31-4B3B-D6E8-93F4-737924B4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11239-82B0-F605-6BBF-E3ECCEBAF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CD62A-02F8-6439-22D7-1F76584F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5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DFD28-160D-640B-1695-B906B565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14E5A-EA69-CA25-38F6-02ED42828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5C841-17C4-6165-3F81-D93EF8DBF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927E5-D165-4C1A-154F-16A3B513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6686E-A558-EDAE-C31D-55760FD2D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3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5D53C-DB55-39DD-6378-7F105872D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FBF3C-2603-23E3-48A4-EDB0B18B3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042C0-C5D8-A734-427F-BAAAF388F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0E8B8-DCB2-87AB-F2B5-03D01B07E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94364-7144-1E92-90D3-5717BB49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1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9C44C-428B-C582-63D4-57CBFC245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65F75-FE65-2C60-9480-DFDFC849F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45633-9B5B-C4AC-AB55-66F39806A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2B884-0459-5A6C-0914-D81BE4115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38529-9DDE-671E-9B37-A09DA379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F0A6-F8D1-3A12-DD7C-545ACC978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4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10B67-E12C-737A-2E26-815A94EB6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5C95F-7990-4525-B09F-E41615C81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0AE7D-355D-3B97-817C-2DD7B68D9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3660C0-2B57-FD01-F28A-296095133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91A65D-4E6D-62AB-3245-0E27A435F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E59678-BAA1-E009-82B0-2011179C2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9E2F5-E77E-4055-94C3-74BDBA4D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36A8A-F893-1A30-C103-C46568FE9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10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0D32-51E9-7390-A395-6CBF3BC8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5DAC59-B8D0-4DB1-B53A-E558C4B82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5DADCE-3C8B-D624-67D6-FFA237AFE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D0E3FE-3B51-9E01-1F00-AE6474A5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1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2A7F7-6787-329C-9855-EBB3285A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ABB61-AFFA-D503-349E-3341C5860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0F0BE-CE3C-9DA1-F2E7-CE98F812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1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C5315-6231-7FCB-644C-BB1065293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51173-7714-49E7-EE8F-22FB181CE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EBD00-8F42-6929-E279-F8B8E876F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CE7E2-AD0A-E660-87E3-47BF4985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A23B7-A114-286D-7DFD-4287658D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94D41-0394-9F7B-7813-C0909C0F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3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ED21C-69B7-2403-23E6-B414091E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E85EE9-1DF0-AB18-921B-C4C4ABF81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11B5F-F54A-4A6A-6141-51D9F2E5D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89796-6397-9591-DE2B-382599FB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3C8EA-4BF8-94C4-D2E3-929311A3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CF9E3-FC22-D84E-1845-375DD9F3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1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859646-71D4-E85F-DFB6-15AF24D1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928E7-8D63-2B05-C7F3-8139959CC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B01C0-004C-02E7-3A5B-F365F4BC2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CBD6C-C553-4E01-BCC4-614EFD64100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4BE7A-FA1B-B51A-6B2C-28E091A68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16A96-D283-1DBC-0284-9C99CA146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FC7AE-2FC3-43A7-822F-B2F4DDAF8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8C2C4A-4D90-FB50-8918-8CA58E109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1755281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2653667D-D7F6-F335-4887-500CF0576AB2}"/>
              </a:ext>
            </a:extLst>
          </p:cNvPr>
          <p:cNvGrpSpPr/>
          <p:nvPr/>
        </p:nvGrpSpPr>
        <p:grpSpPr>
          <a:xfrm>
            <a:off x="496685" y="1937657"/>
            <a:ext cx="10728748" cy="4573786"/>
            <a:chOff x="496685" y="1919199"/>
            <a:chExt cx="10728748" cy="4362869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A2BCADB-AB59-2C88-D49E-AE62CD09F111}"/>
                </a:ext>
              </a:extLst>
            </p:cNvPr>
            <p:cNvGrpSpPr/>
            <p:nvPr/>
          </p:nvGrpSpPr>
          <p:grpSpPr>
            <a:xfrm>
              <a:off x="526573" y="1919199"/>
              <a:ext cx="10698860" cy="2179858"/>
              <a:chOff x="639497" y="2518294"/>
              <a:chExt cx="10698860" cy="2179858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493B3F-6401-087E-0F41-1762C9EC47ED}"/>
                  </a:ext>
                </a:extLst>
              </p:cNvPr>
              <p:cNvSpPr txBox="1"/>
              <p:nvPr/>
            </p:nvSpPr>
            <p:spPr>
              <a:xfrm>
                <a:off x="1506785" y="2518294"/>
                <a:ext cx="9831572" cy="21798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1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b="1" dirty="0">
                    <a:solidFill>
                      <a:srgbClr val="0070C0"/>
                    </a:solidFill>
                  </a:rPr>
                  <a:t>Market East will be a safe and welcoming corridor for all. </a:t>
                </a:r>
                <a:r>
                  <a:rPr lang="en-US" dirty="0"/>
                  <a:t>Safety—both real and perceived—will be the foundation of every investment and design decision, ensuring that residents, workers, and visitors always feel secure and comfortable. </a:t>
                </a:r>
              </a:p>
              <a:p>
                <a:pPr>
                  <a:lnSpc>
                    <a:spcPts val="21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b="1" dirty="0">
                    <a:solidFill>
                      <a:srgbClr val="0070C0"/>
                    </a:solidFill>
                  </a:rPr>
                  <a:t>Market East will serve as a dynamic economic engine that fosters economic opportunity and resilience in the city and region. </a:t>
                </a:r>
                <a:r>
                  <a:rPr lang="en-US" dirty="0"/>
                  <a:t>Through competitive policies and incentives that attract investment, the corridor will support local businesses, activate vacant spaces, and sustain job growth and economic vitality. 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53D5E94-41AF-579B-6AB6-B87475712A35}"/>
                  </a:ext>
                </a:extLst>
              </p:cNvPr>
              <p:cNvSpPr/>
              <p:nvPr/>
            </p:nvSpPr>
            <p:spPr>
              <a:xfrm>
                <a:off x="639497" y="2855607"/>
                <a:ext cx="570604" cy="13571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b="1" dirty="0">
                    <a:solidFill>
                      <a:srgbClr val="0070C0"/>
                    </a:solidFill>
                  </a:rPr>
                  <a:t>1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934126C-59E9-3B1A-0435-92D96C114F2D}"/>
                  </a:ext>
                </a:extLst>
              </p:cNvPr>
              <p:cNvSpPr/>
              <p:nvPr/>
            </p:nvSpPr>
            <p:spPr>
              <a:xfrm>
                <a:off x="639497" y="3820120"/>
                <a:ext cx="570604" cy="28129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b="1" dirty="0">
                    <a:solidFill>
                      <a:srgbClr val="0070C0"/>
                    </a:solidFill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9DA9BE3-24F8-D360-5253-7C4DCCF08E1A}"/>
                </a:ext>
              </a:extLst>
            </p:cNvPr>
            <p:cNvGrpSpPr/>
            <p:nvPr/>
          </p:nvGrpSpPr>
          <p:grpSpPr>
            <a:xfrm>
              <a:off x="526573" y="4170505"/>
              <a:ext cx="10372288" cy="1115618"/>
              <a:chOff x="639497" y="1648083"/>
              <a:chExt cx="10372288" cy="1115618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DBF1E5E-303D-A172-1AA1-CB8B1593E154}"/>
                  </a:ext>
                </a:extLst>
              </p:cNvPr>
              <p:cNvSpPr txBox="1"/>
              <p:nvPr/>
            </p:nvSpPr>
            <p:spPr>
              <a:xfrm>
                <a:off x="1506784" y="1648083"/>
                <a:ext cx="9505001" cy="11156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100"/>
                  </a:lnSpc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b="1" dirty="0">
                    <a:solidFill>
                      <a:srgbClr val="0070C0"/>
                    </a:solidFill>
                  </a:rPr>
                  <a:t>Market East will be a regional destination with large anchors and a walkable, resident-friendly environment. </a:t>
                </a:r>
                <a:r>
                  <a:rPr lang="en-US" dirty="0"/>
                  <a:t>Destination development will balance residential, commercial, hospitality, and retail uses, with streetscapes designed for walkability, accessibility, and a high-quality pedestrian experience. 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2CD750E-CDCD-1BC5-B7E5-A721CAD40B49}"/>
                  </a:ext>
                </a:extLst>
              </p:cNvPr>
              <p:cNvSpPr/>
              <p:nvPr/>
            </p:nvSpPr>
            <p:spPr>
              <a:xfrm>
                <a:off x="639497" y="1808700"/>
                <a:ext cx="570604" cy="4170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b="1" dirty="0">
                    <a:solidFill>
                      <a:srgbClr val="0070C0"/>
                    </a:solidFill>
                  </a:rPr>
                  <a:t>3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FECCA13-CB3B-27BA-A175-20F76D61CAD1}"/>
                </a:ext>
              </a:extLst>
            </p:cNvPr>
            <p:cNvSpPr txBox="1"/>
            <p:nvPr/>
          </p:nvSpPr>
          <p:spPr>
            <a:xfrm>
              <a:off x="1393859" y="5423336"/>
              <a:ext cx="9505001" cy="858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100"/>
                </a:lnSpc>
                <a:spcBef>
                  <a:spcPts val="1200"/>
                </a:spcBef>
                <a:spcAft>
                  <a:spcPts val="1200"/>
                </a:spcAft>
              </a:pPr>
              <a:r>
                <a:rPr lang="en-US" b="1" dirty="0">
                  <a:solidFill>
                    <a:srgbClr val="0070C0"/>
                  </a:solidFill>
                </a:rPr>
                <a:t>Market East will have a clear and cohesive identity. </a:t>
              </a:r>
              <a:r>
                <a:rPr lang="en-US" dirty="0"/>
                <a:t>A unified vision and brand will celebrate Market East’s history, diversity, and future aspirations, guiding all development, activation, and marketing efforts</a:t>
              </a:r>
              <a:r>
                <a:rPr lang="en-US" sz="1600" dirty="0"/>
                <a:t>. </a:t>
              </a:r>
              <a:endParaRPr lang="en-US" sz="1600" b="1" dirty="0">
                <a:solidFill>
                  <a:schemeClr val="accent6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A2579DE-D695-CB7A-72CB-9C7A17627D37}"/>
                </a:ext>
              </a:extLst>
            </p:cNvPr>
            <p:cNvSpPr/>
            <p:nvPr/>
          </p:nvSpPr>
          <p:spPr>
            <a:xfrm>
              <a:off x="496685" y="5423336"/>
              <a:ext cx="570604" cy="5706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rgbClr val="0070C0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27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1D606F-4B71-A585-D936-721120BE9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207"/>
            <a:ext cx="12192000" cy="2543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3E461E-9ED4-A3B9-08D9-AD4C19EC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3840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Guss</dc:creator>
  <cp:lastModifiedBy>Karen Guss</cp:lastModifiedBy>
  <cp:revision>1</cp:revision>
  <dcterms:created xsi:type="dcterms:W3CDTF">2026-03-20T18:11:24Z</dcterms:created>
  <dcterms:modified xsi:type="dcterms:W3CDTF">2026-03-20T18:21:09Z</dcterms:modified>
</cp:coreProperties>
</file>