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colors5.xml" ContentType="application/vnd.openxmlformats-officedocument.drawingml.diagramCol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theme/themeOverride3.xml" ContentType="application/vnd.openxmlformats-officedocument.themeOverrid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layout5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layout4.xml" ContentType="application/vnd.openxmlformats-officedocument.drawingml.diagramLayout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4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notesMasterIdLst>
    <p:notesMasterId r:id="rId33"/>
  </p:notesMasterIdLst>
  <p:handoutMasterIdLst>
    <p:handoutMasterId r:id="rId34"/>
  </p:handoutMasterIdLst>
  <p:sldIdLst>
    <p:sldId id="322" r:id="rId2"/>
    <p:sldId id="329" r:id="rId3"/>
    <p:sldId id="330" r:id="rId4"/>
    <p:sldId id="390" r:id="rId5"/>
    <p:sldId id="350" r:id="rId6"/>
    <p:sldId id="351" r:id="rId7"/>
    <p:sldId id="398" r:id="rId8"/>
    <p:sldId id="399" r:id="rId9"/>
    <p:sldId id="400" r:id="rId10"/>
    <p:sldId id="416" r:id="rId11"/>
    <p:sldId id="415" r:id="rId12"/>
    <p:sldId id="417" r:id="rId13"/>
    <p:sldId id="401" r:id="rId14"/>
    <p:sldId id="418" r:id="rId15"/>
    <p:sldId id="402" r:id="rId16"/>
    <p:sldId id="405" r:id="rId17"/>
    <p:sldId id="403" r:id="rId18"/>
    <p:sldId id="404" r:id="rId19"/>
    <p:sldId id="334" r:id="rId20"/>
    <p:sldId id="337" r:id="rId21"/>
    <p:sldId id="381" r:id="rId22"/>
    <p:sldId id="392" r:id="rId23"/>
    <p:sldId id="393" r:id="rId24"/>
    <p:sldId id="394" r:id="rId25"/>
    <p:sldId id="395" r:id="rId26"/>
    <p:sldId id="396" r:id="rId27"/>
    <p:sldId id="397" r:id="rId28"/>
    <p:sldId id="419" r:id="rId29"/>
    <p:sldId id="410" r:id="rId30"/>
    <p:sldId id="385" r:id="rId31"/>
    <p:sldId id="34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7" autoAdjust="0"/>
    <p:restoredTop sz="80892" autoAdjust="0"/>
  </p:normalViewPr>
  <p:slideViewPr>
    <p:cSldViewPr>
      <p:cViewPr varScale="1">
        <p:scale>
          <a:sx n="58" d="100"/>
          <a:sy n="58" d="100"/>
        </p:scale>
        <p:origin x="12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C96D7-BC1E-4D63-ACA8-B63D89BA3FE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330EC9B-856A-4BF0-80EA-E7F5617617BE}">
      <dgm:prSet/>
      <dgm:spPr/>
      <dgm:t>
        <a:bodyPr/>
        <a:lstStyle/>
        <a:p>
          <a:r>
            <a:rPr lang="en-US" dirty="0"/>
            <a:t>Agency where Tenants file complaints to exercise their legal rights.</a:t>
          </a:r>
        </a:p>
      </dgm:t>
    </dgm:pt>
    <dgm:pt modelId="{84D3BBA1-0358-4150-9510-AE403389E25E}" type="parTrans" cxnId="{6C96617F-0E18-4285-B918-E32423543F26}">
      <dgm:prSet/>
      <dgm:spPr/>
      <dgm:t>
        <a:bodyPr/>
        <a:lstStyle/>
        <a:p>
          <a:endParaRPr lang="en-US"/>
        </a:p>
      </dgm:t>
    </dgm:pt>
    <dgm:pt modelId="{A1DE7219-D39F-4A81-B399-2AB108CFC926}" type="sibTrans" cxnId="{6C96617F-0E18-4285-B918-E32423543F26}">
      <dgm:prSet/>
      <dgm:spPr/>
      <dgm:t>
        <a:bodyPr/>
        <a:lstStyle/>
        <a:p>
          <a:endParaRPr lang="en-US"/>
        </a:p>
      </dgm:t>
    </dgm:pt>
    <dgm:pt modelId="{03727C2D-5773-4958-9360-A2343318B536}">
      <dgm:prSet/>
      <dgm:spPr/>
      <dgm:t>
        <a:bodyPr/>
        <a:lstStyle/>
        <a:p>
          <a:r>
            <a:rPr lang="en-US" dirty="0"/>
            <a:t>Free, do not need a lawyer, not a court, no judgments. </a:t>
          </a:r>
        </a:p>
      </dgm:t>
    </dgm:pt>
    <dgm:pt modelId="{CA0E1A9B-DFF6-4E2B-8B7B-D9E514F81E38}" type="parTrans" cxnId="{99FAD5FC-AADA-4B9F-9358-2A7862E40E55}">
      <dgm:prSet/>
      <dgm:spPr/>
      <dgm:t>
        <a:bodyPr/>
        <a:lstStyle/>
        <a:p>
          <a:endParaRPr lang="en-US"/>
        </a:p>
      </dgm:t>
    </dgm:pt>
    <dgm:pt modelId="{98D80849-E83B-42EF-85B2-833213B70E5B}" type="sibTrans" cxnId="{99FAD5FC-AADA-4B9F-9358-2A7862E40E55}">
      <dgm:prSet/>
      <dgm:spPr/>
      <dgm:t>
        <a:bodyPr/>
        <a:lstStyle/>
        <a:p>
          <a:endParaRPr lang="en-US"/>
        </a:p>
      </dgm:t>
    </dgm:pt>
    <dgm:pt modelId="{C46F247E-0451-4CBE-AE75-94AAC27B2893}">
      <dgm:prSet/>
      <dgm:spPr/>
      <dgm:t>
        <a:bodyPr/>
        <a:lstStyle/>
        <a:p>
          <a:r>
            <a:rPr lang="en-US" dirty="0"/>
            <a:t>Cases end with positive outcomes for tenants, landlords and neighborhoods .</a:t>
          </a:r>
        </a:p>
      </dgm:t>
    </dgm:pt>
    <dgm:pt modelId="{BBD79AAB-4FB5-4FCE-8F92-6E4BFEE38C4B}" type="parTrans" cxnId="{3FD00AD4-461A-4456-A6A6-72B80E0A4F16}">
      <dgm:prSet/>
      <dgm:spPr/>
      <dgm:t>
        <a:bodyPr/>
        <a:lstStyle/>
        <a:p>
          <a:endParaRPr lang="en-US"/>
        </a:p>
      </dgm:t>
    </dgm:pt>
    <dgm:pt modelId="{3FA2E4DA-4611-4751-ABCB-67171175A4CA}" type="sibTrans" cxnId="{3FD00AD4-461A-4456-A6A6-72B80E0A4F16}">
      <dgm:prSet/>
      <dgm:spPr/>
      <dgm:t>
        <a:bodyPr/>
        <a:lstStyle/>
        <a:p>
          <a:endParaRPr lang="en-US"/>
        </a:p>
      </dgm:t>
    </dgm:pt>
    <dgm:pt modelId="{CD1B2B24-5DBA-48D1-9C0D-80F5AD31DE8D}" type="pres">
      <dgm:prSet presAssocID="{460C96D7-BC1E-4D63-ACA8-B63D89BA3FE1}" presName="root" presStyleCnt="0">
        <dgm:presLayoutVars>
          <dgm:dir/>
          <dgm:resizeHandles val="exact"/>
        </dgm:presLayoutVars>
      </dgm:prSet>
      <dgm:spPr/>
    </dgm:pt>
    <dgm:pt modelId="{409A542C-2A29-466F-BE16-BF39F6837C55}" type="pres">
      <dgm:prSet presAssocID="{4330EC9B-856A-4BF0-80EA-E7F5617617BE}" presName="compNode" presStyleCnt="0"/>
      <dgm:spPr/>
    </dgm:pt>
    <dgm:pt modelId="{FA75FD16-A3FB-4ADE-B4D1-5D3FB175E74C}" type="pres">
      <dgm:prSet presAssocID="{4330EC9B-856A-4BF0-80EA-E7F5617617BE}" presName="bgRect" presStyleLbl="bgShp" presStyleIdx="0" presStyleCnt="3"/>
      <dgm:spPr/>
    </dgm:pt>
    <dgm:pt modelId="{1FF0EA48-62A8-41FA-AC89-AD56E4904009}" type="pres">
      <dgm:prSet presAssocID="{4330EC9B-856A-4BF0-80EA-E7F5617617B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2B6C7CB-D7D7-462A-BA5C-60000B8CEA4D}" type="pres">
      <dgm:prSet presAssocID="{4330EC9B-856A-4BF0-80EA-E7F5617617BE}" presName="spaceRect" presStyleCnt="0"/>
      <dgm:spPr/>
    </dgm:pt>
    <dgm:pt modelId="{D2B53F7E-D8F1-4F09-95BA-7C3F336DB884}" type="pres">
      <dgm:prSet presAssocID="{4330EC9B-856A-4BF0-80EA-E7F5617617BE}" presName="parTx" presStyleLbl="revTx" presStyleIdx="0" presStyleCnt="3">
        <dgm:presLayoutVars>
          <dgm:chMax val="0"/>
          <dgm:chPref val="0"/>
        </dgm:presLayoutVars>
      </dgm:prSet>
      <dgm:spPr/>
    </dgm:pt>
    <dgm:pt modelId="{CF58DE5C-D62A-4AB7-9E4A-88AD6ED91267}" type="pres">
      <dgm:prSet presAssocID="{A1DE7219-D39F-4A81-B399-2AB108CFC926}" presName="sibTrans" presStyleCnt="0"/>
      <dgm:spPr/>
    </dgm:pt>
    <dgm:pt modelId="{BEB4D02C-5B31-4697-BD72-71EADA201C04}" type="pres">
      <dgm:prSet presAssocID="{03727C2D-5773-4958-9360-A2343318B536}" presName="compNode" presStyleCnt="0"/>
      <dgm:spPr/>
    </dgm:pt>
    <dgm:pt modelId="{933BF37C-CC56-4A6A-8783-39CB2136AEDB}" type="pres">
      <dgm:prSet presAssocID="{03727C2D-5773-4958-9360-A2343318B536}" presName="bgRect" presStyleLbl="bgShp" presStyleIdx="1" presStyleCnt="3"/>
      <dgm:spPr/>
    </dgm:pt>
    <dgm:pt modelId="{CB0582D9-FE85-4B5C-B4D3-625617096960}" type="pres">
      <dgm:prSet presAssocID="{03727C2D-5773-4958-9360-A2343318B53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9A9C6513-5455-4361-BEFD-EC80EF6D7D99}" type="pres">
      <dgm:prSet presAssocID="{03727C2D-5773-4958-9360-A2343318B536}" presName="spaceRect" presStyleCnt="0"/>
      <dgm:spPr/>
    </dgm:pt>
    <dgm:pt modelId="{89CF8203-45E8-47E1-843F-7A913A01008D}" type="pres">
      <dgm:prSet presAssocID="{03727C2D-5773-4958-9360-A2343318B536}" presName="parTx" presStyleLbl="revTx" presStyleIdx="1" presStyleCnt="3">
        <dgm:presLayoutVars>
          <dgm:chMax val="0"/>
          <dgm:chPref val="0"/>
        </dgm:presLayoutVars>
      </dgm:prSet>
      <dgm:spPr/>
    </dgm:pt>
    <dgm:pt modelId="{36A91C14-891E-422A-BE48-8C447157DD85}" type="pres">
      <dgm:prSet presAssocID="{98D80849-E83B-42EF-85B2-833213B70E5B}" presName="sibTrans" presStyleCnt="0"/>
      <dgm:spPr/>
    </dgm:pt>
    <dgm:pt modelId="{E216746D-BDB0-449F-9071-C3C4C1088396}" type="pres">
      <dgm:prSet presAssocID="{C46F247E-0451-4CBE-AE75-94AAC27B2893}" presName="compNode" presStyleCnt="0"/>
      <dgm:spPr/>
    </dgm:pt>
    <dgm:pt modelId="{D865D189-E7F2-4040-A2E3-917D628EB853}" type="pres">
      <dgm:prSet presAssocID="{C46F247E-0451-4CBE-AE75-94AAC27B2893}" presName="bgRect" presStyleLbl="bgShp" presStyleIdx="2" presStyleCnt="3"/>
      <dgm:spPr/>
    </dgm:pt>
    <dgm:pt modelId="{9EDC6B8E-68BB-49CF-85A6-C60A19CAF2F5}" type="pres">
      <dgm:prSet presAssocID="{C46F247E-0451-4CBE-AE75-94AAC27B289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D327DCD9-6A80-419A-9175-BE38D05C7ED6}" type="pres">
      <dgm:prSet presAssocID="{C46F247E-0451-4CBE-AE75-94AAC27B2893}" presName="spaceRect" presStyleCnt="0"/>
      <dgm:spPr/>
    </dgm:pt>
    <dgm:pt modelId="{3A99E89A-2BD1-488D-9659-90C3DA6203B2}" type="pres">
      <dgm:prSet presAssocID="{C46F247E-0451-4CBE-AE75-94AAC27B289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709E014-2E1B-4FD1-BFCA-D918C4BE23F4}" type="presOf" srcId="{4330EC9B-856A-4BF0-80EA-E7F5617617BE}" destId="{D2B53F7E-D8F1-4F09-95BA-7C3F336DB884}" srcOrd="0" destOrd="0" presId="urn:microsoft.com/office/officeart/2018/2/layout/IconVerticalSolidList"/>
    <dgm:cxn modelId="{6C96617F-0E18-4285-B918-E32423543F26}" srcId="{460C96D7-BC1E-4D63-ACA8-B63D89BA3FE1}" destId="{4330EC9B-856A-4BF0-80EA-E7F5617617BE}" srcOrd="0" destOrd="0" parTransId="{84D3BBA1-0358-4150-9510-AE403389E25E}" sibTransId="{A1DE7219-D39F-4A81-B399-2AB108CFC926}"/>
    <dgm:cxn modelId="{56E92B84-EAE4-4655-ACF6-0945C79DEC0F}" type="presOf" srcId="{460C96D7-BC1E-4D63-ACA8-B63D89BA3FE1}" destId="{CD1B2B24-5DBA-48D1-9C0D-80F5AD31DE8D}" srcOrd="0" destOrd="0" presId="urn:microsoft.com/office/officeart/2018/2/layout/IconVerticalSolidList"/>
    <dgm:cxn modelId="{67510B94-BE38-4EA0-80D0-FA43CA89FF33}" type="presOf" srcId="{03727C2D-5773-4958-9360-A2343318B536}" destId="{89CF8203-45E8-47E1-843F-7A913A01008D}" srcOrd="0" destOrd="0" presId="urn:microsoft.com/office/officeart/2018/2/layout/IconVerticalSolidList"/>
    <dgm:cxn modelId="{E64521AB-D14B-4063-9518-CEC1732C68AC}" type="presOf" srcId="{C46F247E-0451-4CBE-AE75-94AAC27B2893}" destId="{3A99E89A-2BD1-488D-9659-90C3DA6203B2}" srcOrd="0" destOrd="0" presId="urn:microsoft.com/office/officeart/2018/2/layout/IconVerticalSolidList"/>
    <dgm:cxn modelId="{3FD00AD4-461A-4456-A6A6-72B80E0A4F16}" srcId="{460C96D7-BC1E-4D63-ACA8-B63D89BA3FE1}" destId="{C46F247E-0451-4CBE-AE75-94AAC27B2893}" srcOrd="2" destOrd="0" parTransId="{BBD79AAB-4FB5-4FCE-8F92-6E4BFEE38C4B}" sibTransId="{3FA2E4DA-4611-4751-ABCB-67171175A4CA}"/>
    <dgm:cxn modelId="{99FAD5FC-AADA-4B9F-9358-2A7862E40E55}" srcId="{460C96D7-BC1E-4D63-ACA8-B63D89BA3FE1}" destId="{03727C2D-5773-4958-9360-A2343318B536}" srcOrd="1" destOrd="0" parTransId="{CA0E1A9B-DFF6-4E2B-8B7B-D9E514F81E38}" sibTransId="{98D80849-E83B-42EF-85B2-833213B70E5B}"/>
    <dgm:cxn modelId="{9CA519EB-0B7D-4E02-A28E-F022C83E8F6E}" type="presParOf" srcId="{CD1B2B24-5DBA-48D1-9C0D-80F5AD31DE8D}" destId="{409A542C-2A29-466F-BE16-BF39F6837C55}" srcOrd="0" destOrd="0" presId="urn:microsoft.com/office/officeart/2018/2/layout/IconVerticalSolidList"/>
    <dgm:cxn modelId="{3E2DAB2D-674A-4CF8-8AEB-268E4298C686}" type="presParOf" srcId="{409A542C-2A29-466F-BE16-BF39F6837C55}" destId="{FA75FD16-A3FB-4ADE-B4D1-5D3FB175E74C}" srcOrd="0" destOrd="0" presId="urn:microsoft.com/office/officeart/2018/2/layout/IconVerticalSolidList"/>
    <dgm:cxn modelId="{0DFF94E1-1B07-4784-9E7D-A7A572761F44}" type="presParOf" srcId="{409A542C-2A29-466F-BE16-BF39F6837C55}" destId="{1FF0EA48-62A8-41FA-AC89-AD56E4904009}" srcOrd="1" destOrd="0" presId="urn:microsoft.com/office/officeart/2018/2/layout/IconVerticalSolidList"/>
    <dgm:cxn modelId="{08F58CA9-428D-496D-83B0-173F6CDF65DE}" type="presParOf" srcId="{409A542C-2A29-466F-BE16-BF39F6837C55}" destId="{C2B6C7CB-D7D7-462A-BA5C-60000B8CEA4D}" srcOrd="2" destOrd="0" presId="urn:microsoft.com/office/officeart/2018/2/layout/IconVerticalSolidList"/>
    <dgm:cxn modelId="{E5DB1871-DB60-47ED-986A-139EDC425589}" type="presParOf" srcId="{409A542C-2A29-466F-BE16-BF39F6837C55}" destId="{D2B53F7E-D8F1-4F09-95BA-7C3F336DB884}" srcOrd="3" destOrd="0" presId="urn:microsoft.com/office/officeart/2018/2/layout/IconVerticalSolidList"/>
    <dgm:cxn modelId="{E953B780-70FB-4BDE-86CD-A27DE7CD2743}" type="presParOf" srcId="{CD1B2B24-5DBA-48D1-9C0D-80F5AD31DE8D}" destId="{CF58DE5C-D62A-4AB7-9E4A-88AD6ED91267}" srcOrd="1" destOrd="0" presId="urn:microsoft.com/office/officeart/2018/2/layout/IconVerticalSolidList"/>
    <dgm:cxn modelId="{36B199AF-7EC8-448D-9137-85F4BD1AAFA4}" type="presParOf" srcId="{CD1B2B24-5DBA-48D1-9C0D-80F5AD31DE8D}" destId="{BEB4D02C-5B31-4697-BD72-71EADA201C04}" srcOrd="2" destOrd="0" presId="urn:microsoft.com/office/officeart/2018/2/layout/IconVerticalSolidList"/>
    <dgm:cxn modelId="{ED87EEE6-339F-46C5-BC6D-F72D2A401AEC}" type="presParOf" srcId="{BEB4D02C-5B31-4697-BD72-71EADA201C04}" destId="{933BF37C-CC56-4A6A-8783-39CB2136AEDB}" srcOrd="0" destOrd="0" presId="urn:microsoft.com/office/officeart/2018/2/layout/IconVerticalSolidList"/>
    <dgm:cxn modelId="{B88BC778-1274-44FF-B99E-755B368F8B96}" type="presParOf" srcId="{BEB4D02C-5B31-4697-BD72-71EADA201C04}" destId="{CB0582D9-FE85-4B5C-B4D3-625617096960}" srcOrd="1" destOrd="0" presId="urn:microsoft.com/office/officeart/2018/2/layout/IconVerticalSolidList"/>
    <dgm:cxn modelId="{D917AD3B-7050-43D6-9DBB-B0AC2D513839}" type="presParOf" srcId="{BEB4D02C-5B31-4697-BD72-71EADA201C04}" destId="{9A9C6513-5455-4361-BEFD-EC80EF6D7D99}" srcOrd="2" destOrd="0" presId="urn:microsoft.com/office/officeart/2018/2/layout/IconVerticalSolidList"/>
    <dgm:cxn modelId="{34F93F37-5F98-46CA-8CD6-405838557D9A}" type="presParOf" srcId="{BEB4D02C-5B31-4697-BD72-71EADA201C04}" destId="{89CF8203-45E8-47E1-843F-7A913A01008D}" srcOrd="3" destOrd="0" presId="urn:microsoft.com/office/officeart/2018/2/layout/IconVerticalSolidList"/>
    <dgm:cxn modelId="{8AEDC811-3F3E-4D9C-AAED-C734FCD7BE7F}" type="presParOf" srcId="{CD1B2B24-5DBA-48D1-9C0D-80F5AD31DE8D}" destId="{36A91C14-891E-422A-BE48-8C447157DD85}" srcOrd="3" destOrd="0" presId="urn:microsoft.com/office/officeart/2018/2/layout/IconVerticalSolidList"/>
    <dgm:cxn modelId="{408E0252-2653-4587-B5E2-05A7548AE3D1}" type="presParOf" srcId="{CD1B2B24-5DBA-48D1-9C0D-80F5AD31DE8D}" destId="{E216746D-BDB0-449F-9071-C3C4C1088396}" srcOrd="4" destOrd="0" presId="urn:microsoft.com/office/officeart/2018/2/layout/IconVerticalSolidList"/>
    <dgm:cxn modelId="{3095C4EB-6C1A-4AD0-BD01-09BC889DBC1E}" type="presParOf" srcId="{E216746D-BDB0-449F-9071-C3C4C1088396}" destId="{D865D189-E7F2-4040-A2E3-917D628EB853}" srcOrd="0" destOrd="0" presId="urn:microsoft.com/office/officeart/2018/2/layout/IconVerticalSolidList"/>
    <dgm:cxn modelId="{32DF4844-E806-4148-B254-F3EC792AFBB4}" type="presParOf" srcId="{E216746D-BDB0-449F-9071-C3C4C1088396}" destId="{9EDC6B8E-68BB-49CF-85A6-C60A19CAF2F5}" srcOrd="1" destOrd="0" presId="urn:microsoft.com/office/officeart/2018/2/layout/IconVerticalSolidList"/>
    <dgm:cxn modelId="{040FD114-EA42-4A29-AE6C-EA7DCFC4DA3B}" type="presParOf" srcId="{E216746D-BDB0-449F-9071-C3C4C1088396}" destId="{D327DCD9-6A80-419A-9175-BE38D05C7ED6}" srcOrd="2" destOrd="0" presId="urn:microsoft.com/office/officeart/2018/2/layout/IconVerticalSolidList"/>
    <dgm:cxn modelId="{52499753-A5AF-416D-ADDA-AB4E33A0B5D7}" type="presParOf" srcId="{E216746D-BDB0-449F-9071-C3C4C1088396}" destId="{3A99E89A-2BD1-488D-9659-90C3DA6203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664108-352A-401D-82FB-12580CA1887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91294C1-C346-4A95-B049-AA64E062BD24}">
      <dgm:prSet/>
      <dgm:spPr/>
      <dgm:t>
        <a:bodyPr/>
        <a:lstStyle/>
        <a:p>
          <a:r>
            <a:rPr lang="en-US" dirty="0"/>
            <a:t>Composed of 5 members appointed by the Mayor.</a:t>
          </a:r>
        </a:p>
      </dgm:t>
    </dgm:pt>
    <dgm:pt modelId="{C20BCC5F-4E78-4BC3-95B4-96C4A179A71A}" type="parTrans" cxnId="{753687AE-4BD1-4F06-8C3C-22B68DC8C4DD}">
      <dgm:prSet/>
      <dgm:spPr/>
      <dgm:t>
        <a:bodyPr/>
        <a:lstStyle/>
        <a:p>
          <a:endParaRPr lang="en-US"/>
        </a:p>
      </dgm:t>
    </dgm:pt>
    <dgm:pt modelId="{09D07018-D384-4931-BF5F-4552916DA056}" type="sibTrans" cxnId="{753687AE-4BD1-4F06-8C3C-22B68DC8C4DD}">
      <dgm:prSet/>
      <dgm:spPr/>
      <dgm:t>
        <a:bodyPr/>
        <a:lstStyle/>
        <a:p>
          <a:endParaRPr lang="en-US"/>
        </a:p>
      </dgm:t>
    </dgm:pt>
    <dgm:pt modelId="{67A62F9E-EC5E-48EC-B3AC-018A68C8D228}">
      <dgm:prSet/>
      <dgm:spPr/>
      <dgm:t>
        <a:bodyPr/>
        <a:lstStyle/>
        <a:p>
          <a:r>
            <a:rPr lang="en-US" dirty="0"/>
            <a:t>Has the power to hold hearings and conduct investigations in connection with any unfair rental practice.</a:t>
          </a:r>
        </a:p>
      </dgm:t>
    </dgm:pt>
    <dgm:pt modelId="{49525CEB-EF3B-4670-AEE9-789B839D4168}" type="parTrans" cxnId="{B5693CB6-C550-4BD2-B271-21956A8DE775}">
      <dgm:prSet/>
      <dgm:spPr/>
      <dgm:t>
        <a:bodyPr/>
        <a:lstStyle/>
        <a:p>
          <a:endParaRPr lang="en-US"/>
        </a:p>
      </dgm:t>
    </dgm:pt>
    <dgm:pt modelId="{F18B917F-16D1-48D0-A20F-4E427CE62B6B}" type="sibTrans" cxnId="{B5693CB6-C550-4BD2-B271-21956A8DE775}">
      <dgm:prSet/>
      <dgm:spPr/>
      <dgm:t>
        <a:bodyPr/>
        <a:lstStyle/>
        <a:p>
          <a:endParaRPr lang="en-US"/>
        </a:p>
      </dgm:t>
    </dgm:pt>
    <dgm:pt modelId="{484A350A-9C3F-4355-852A-25DA8F19F54D}">
      <dgm:prSet/>
      <dgm:spPr/>
      <dgm:t>
        <a:bodyPr/>
        <a:lstStyle/>
        <a:p>
          <a:r>
            <a:rPr lang="en-US" dirty="0"/>
            <a:t>Has the authority to compel the attendance of witnesses and production of documents.</a:t>
          </a:r>
        </a:p>
      </dgm:t>
    </dgm:pt>
    <dgm:pt modelId="{95A2A99F-F6B6-4DC7-BC0D-16CA945FA6D1}" type="parTrans" cxnId="{2D592BDE-FF21-4D46-B9F8-0611E643E38E}">
      <dgm:prSet/>
      <dgm:spPr/>
      <dgm:t>
        <a:bodyPr/>
        <a:lstStyle/>
        <a:p>
          <a:endParaRPr lang="en-US"/>
        </a:p>
      </dgm:t>
    </dgm:pt>
    <dgm:pt modelId="{DAE662D8-0CA6-4FC4-BD68-C0284DB17FA7}" type="sibTrans" cxnId="{2D592BDE-FF21-4D46-B9F8-0611E643E38E}">
      <dgm:prSet/>
      <dgm:spPr/>
      <dgm:t>
        <a:bodyPr/>
        <a:lstStyle/>
        <a:p>
          <a:endParaRPr lang="en-US"/>
        </a:p>
      </dgm:t>
    </dgm:pt>
    <dgm:pt modelId="{B77A2AA0-ECB4-4AFF-9F01-21321865A3E2}" type="pres">
      <dgm:prSet presAssocID="{EB664108-352A-401D-82FB-12580CA1887E}" presName="root" presStyleCnt="0">
        <dgm:presLayoutVars>
          <dgm:dir/>
          <dgm:resizeHandles val="exact"/>
        </dgm:presLayoutVars>
      </dgm:prSet>
      <dgm:spPr/>
    </dgm:pt>
    <dgm:pt modelId="{6EF9909F-E9AC-41EE-8E2B-D0D6AAB7CE5E}" type="pres">
      <dgm:prSet presAssocID="{A91294C1-C346-4A95-B049-AA64E062BD24}" presName="compNode" presStyleCnt="0"/>
      <dgm:spPr/>
    </dgm:pt>
    <dgm:pt modelId="{D28C1ABF-89CD-49A0-BFA1-A1C8EF9224EE}" type="pres">
      <dgm:prSet presAssocID="{A91294C1-C346-4A95-B049-AA64E062BD24}" presName="bgRect" presStyleLbl="bgShp" presStyleIdx="0" presStyleCnt="3" custLinFactNeighborY="-578"/>
      <dgm:spPr/>
    </dgm:pt>
    <dgm:pt modelId="{3AFEFDFF-F312-455B-8CAF-367151533437}" type="pres">
      <dgm:prSet presAssocID="{A91294C1-C346-4A95-B049-AA64E062BD2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60681F7-F0BE-4103-9B19-5D7E032C5BD3}" type="pres">
      <dgm:prSet presAssocID="{A91294C1-C346-4A95-B049-AA64E062BD24}" presName="spaceRect" presStyleCnt="0"/>
      <dgm:spPr/>
    </dgm:pt>
    <dgm:pt modelId="{4A20ABE8-C022-40AD-B2EE-B3D8F3E77A2C}" type="pres">
      <dgm:prSet presAssocID="{A91294C1-C346-4A95-B049-AA64E062BD24}" presName="parTx" presStyleLbl="revTx" presStyleIdx="0" presStyleCnt="3">
        <dgm:presLayoutVars>
          <dgm:chMax val="0"/>
          <dgm:chPref val="0"/>
        </dgm:presLayoutVars>
      </dgm:prSet>
      <dgm:spPr/>
    </dgm:pt>
    <dgm:pt modelId="{34DDD85D-1397-4DA9-B0BB-CB9D72AE3F99}" type="pres">
      <dgm:prSet presAssocID="{09D07018-D384-4931-BF5F-4552916DA056}" presName="sibTrans" presStyleCnt="0"/>
      <dgm:spPr/>
    </dgm:pt>
    <dgm:pt modelId="{AB2FA1C3-4604-4722-A44D-A225F83B14BB}" type="pres">
      <dgm:prSet presAssocID="{67A62F9E-EC5E-48EC-B3AC-018A68C8D228}" presName="compNode" presStyleCnt="0"/>
      <dgm:spPr/>
    </dgm:pt>
    <dgm:pt modelId="{6AF4209A-C8BA-4DC7-838C-E983083B7297}" type="pres">
      <dgm:prSet presAssocID="{67A62F9E-EC5E-48EC-B3AC-018A68C8D228}" presName="bgRect" presStyleLbl="bgShp" presStyleIdx="1" presStyleCnt="3"/>
      <dgm:spPr/>
    </dgm:pt>
    <dgm:pt modelId="{AB20112B-588C-4195-9438-1C876B3E2FAE}" type="pres">
      <dgm:prSet presAssocID="{67A62F9E-EC5E-48EC-B3AC-018A68C8D22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430DC126-7598-40B3-B83F-38582D8E006B}" type="pres">
      <dgm:prSet presAssocID="{67A62F9E-EC5E-48EC-B3AC-018A68C8D228}" presName="spaceRect" presStyleCnt="0"/>
      <dgm:spPr/>
    </dgm:pt>
    <dgm:pt modelId="{5267EDF1-0844-47EC-8756-AC3974559441}" type="pres">
      <dgm:prSet presAssocID="{67A62F9E-EC5E-48EC-B3AC-018A68C8D228}" presName="parTx" presStyleLbl="revTx" presStyleIdx="1" presStyleCnt="3">
        <dgm:presLayoutVars>
          <dgm:chMax val="0"/>
          <dgm:chPref val="0"/>
        </dgm:presLayoutVars>
      </dgm:prSet>
      <dgm:spPr/>
    </dgm:pt>
    <dgm:pt modelId="{1C3D266C-BDA2-4510-868D-359E71EAD9AE}" type="pres">
      <dgm:prSet presAssocID="{F18B917F-16D1-48D0-A20F-4E427CE62B6B}" presName="sibTrans" presStyleCnt="0"/>
      <dgm:spPr/>
    </dgm:pt>
    <dgm:pt modelId="{E611C1A7-54D6-4949-B949-D2603778D57F}" type="pres">
      <dgm:prSet presAssocID="{484A350A-9C3F-4355-852A-25DA8F19F54D}" presName="compNode" presStyleCnt="0"/>
      <dgm:spPr/>
    </dgm:pt>
    <dgm:pt modelId="{1B5EA4F4-4688-46A9-88BD-E10675890251}" type="pres">
      <dgm:prSet presAssocID="{484A350A-9C3F-4355-852A-25DA8F19F54D}" presName="bgRect" presStyleLbl="bgShp" presStyleIdx="2" presStyleCnt="3"/>
      <dgm:spPr/>
    </dgm:pt>
    <dgm:pt modelId="{263AA191-721F-458B-8B64-1616CF7CFC7B}" type="pres">
      <dgm:prSet presAssocID="{484A350A-9C3F-4355-852A-25DA8F19F54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1F761F98-2D8C-402F-B601-4C4C16931F73}" type="pres">
      <dgm:prSet presAssocID="{484A350A-9C3F-4355-852A-25DA8F19F54D}" presName="spaceRect" presStyleCnt="0"/>
      <dgm:spPr/>
    </dgm:pt>
    <dgm:pt modelId="{0FC135F9-D91F-4641-9B1B-58B946D068BB}" type="pres">
      <dgm:prSet presAssocID="{484A350A-9C3F-4355-852A-25DA8F19F54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D445A03-E6FA-4F2D-AC6D-D65CCA79504A}" type="presOf" srcId="{A91294C1-C346-4A95-B049-AA64E062BD24}" destId="{4A20ABE8-C022-40AD-B2EE-B3D8F3E77A2C}" srcOrd="0" destOrd="0" presId="urn:microsoft.com/office/officeart/2018/2/layout/IconVerticalSolidList"/>
    <dgm:cxn modelId="{787D1C24-226D-41CA-9769-DF91F8AA1CCA}" type="presOf" srcId="{484A350A-9C3F-4355-852A-25DA8F19F54D}" destId="{0FC135F9-D91F-4641-9B1B-58B946D068BB}" srcOrd="0" destOrd="0" presId="urn:microsoft.com/office/officeart/2018/2/layout/IconVerticalSolidList"/>
    <dgm:cxn modelId="{32C9A42C-4049-4B9D-800C-BBC786F9C65A}" type="presOf" srcId="{67A62F9E-EC5E-48EC-B3AC-018A68C8D228}" destId="{5267EDF1-0844-47EC-8756-AC3974559441}" srcOrd="0" destOrd="0" presId="urn:microsoft.com/office/officeart/2018/2/layout/IconVerticalSolidList"/>
    <dgm:cxn modelId="{FC7D87A7-0F5B-4581-A883-DE0090D7CD34}" type="presOf" srcId="{EB664108-352A-401D-82FB-12580CA1887E}" destId="{B77A2AA0-ECB4-4AFF-9F01-21321865A3E2}" srcOrd="0" destOrd="0" presId="urn:microsoft.com/office/officeart/2018/2/layout/IconVerticalSolidList"/>
    <dgm:cxn modelId="{753687AE-4BD1-4F06-8C3C-22B68DC8C4DD}" srcId="{EB664108-352A-401D-82FB-12580CA1887E}" destId="{A91294C1-C346-4A95-B049-AA64E062BD24}" srcOrd="0" destOrd="0" parTransId="{C20BCC5F-4E78-4BC3-95B4-96C4A179A71A}" sibTransId="{09D07018-D384-4931-BF5F-4552916DA056}"/>
    <dgm:cxn modelId="{B5693CB6-C550-4BD2-B271-21956A8DE775}" srcId="{EB664108-352A-401D-82FB-12580CA1887E}" destId="{67A62F9E-EC5E-48EC-B3AC-018A68C8D228}" srcOrd="1" destOrd="0" parTransId="{49525CEB-EF3B-4670-AEE9-789B839D4168}" sibTransId="{F18B917F-16D1-48D0-A20F-4E427CE62B6B}"/>
    <dgm:cxn modelId="{2D592BDE-FF21-4D46-B9F8-0611E643E38E}" srcId="{EB664108-352A-401D-82FB-12580CA1887E}" destId="{484A350A-9C3F-4355-852A-25DA8F19F54D}" srcOrd="2" destOrd="0" parTransId="{95A2A99F-F6B6-4DC7-BC0D-16CA945FA6D1}" sibTransId="{DAE662D8-0CA6-4FC4-BD68-C0284DB17FA7}"/>
    <dgm:cxn modelId="{D576BFAD-03CF-4957-89AF-DDE09BC0A6D6}" type="presParOf" srcId="{B77A2AA0-ECB4-4AFF-9F01-21321865A3E2}" destId="{6EF9909F-E9AC-41EE-8E2B-D0D6AAB7CE5E}" srcOrd="0" destOrd="0" presId="urn:microsoft.com/office/officeart/2018/2/layout/IconVerticalSolidList"/>
    <dgm:cxn modelId="{BDC38CFF-4208-43CE-B92D-9227BD3B76D1}" type="presParOf" srcId="{6EF9909F-E9AC-41EE-8E2B-D0D6AAB7CE5E}" destId="{D28C1ABF-89CD-49A0-BFA1-A1C8EF9224EE}" srcOrd="0" destOrd="0" presId="urn:microsoft.com/office/officeart/2018/2/layout/IconVerticalSolidList"/>
    <dgm:cxn modelId="{F74E539F-2A60-4298-8F85-A6FB4AD407A0}" type="presParOf" srcId="{6EF9909F-E9AC-41EE-8E2B-D0D6AAB7CE5E}" destId="{3AFEFDFF-F312-455B-8CAF-367151533437}" srcOrd="1" destOrd="0" presId="urn:microsoft.com/office/officeart/2018/2/layout/IconVerticalSolidList"/>
    <dgm:cxn modelId="{112D869F-9BE8-4BA5-8140-AEA69002C269}" type="presParOf" srcId="{6EF9909F-E9AC-41EE-8E2B-D0D6AAB7CE5E}" destId="{C60681F7-F0BE-4103-9B19-5D7E032C5BD3}" srcOrd="2" destOrd="0" presId="urn:microsoft.com/office/officeart/2018/2/layout/IconVerticalSolidList"/>
    <dgm:cxn modelId="{B0DE964F-2BF2-4935-AC16-DE8CCB39BCE2}" type="presParOf" srcId="{6EF9909F-E9AC-41EE-8E2B-D0D6AAB7CE5E}" destId="{4A20ABE8-C022-40AD-B2EE-B3D8F3E77A2C}" srcOrd="3" destOrd="0" presId="urn:microsoft.com/office/officeart/2018/2/layout/IconVerticalSolidList"/>
    <dgm:cxn modelId="{6692DD82-7357-41FB-880E-8C9CB2A45DDC}" type="presParOf" srcId="{B77A2AA0-ECB4-4AFF-9F01-21321865A3E2}" destId="{34DDD85D-1397-4DA9-B0BB-CB9D72AE3F99}" srcOrd="1" destOrd="0" presId="urn:microsoft.com/office/officeart/2018/2/layout/IconVerticalSolidList"/>
    <dgm:cxn modelId="{848E385F-DEA9-4879-A94E-69389989B08C}" type="presParOf" srcId="{B77A2AA0-ECB4-4AFF-9F01-21321865A3E2}" destId="{AB2FA1C3-4604-4722-A44D-A225F83B14BB}" srcOrd="2" destOrd="0" presId="urn:microsoft.com/office/officeart/2018/2/layout/IconVerticalSolidList"/>
    <dgm:cxn modelId="{BD907A2B-396C-4BA9-AC16-0ABB178507A5}" type="presParOf" srcId="{AB2FA1C3-4604-4722-A44D-A225F83B14BB}" destId="{6AF4209A-C8BA-4DC7-838C-E983083B7297}" srcOrd="0" destOrd="0" presId="urn:microsoft.com/office/officeart/2018/2/layout/IconVerticalSolidList"/>
    <dgm:cxn modelId="{514E8C93-2947-4E36-A914-D08B52BED22F}" type="presParOf" srcId="{AB2FA1C3-4604-4722-A44D-A225F83B14BB}" destId="{AB20112B-588C-4195-9438-1C876B3E2FAE}" srcOrd="1" destOrd="0" presId="urn:microsoft.com/office/officeart/2018/2/layout/IconVerticalSolidList"/>
    <dgm:cxn modelId="{6522FF53-1698-4C1E-A3F6-B8793058E85D}" type="presParOf" srcId="{AB2FA1C3-4604-4722-A44D-A225F83B14BB}" destId="{430DC126-7598-40B3-B83F-38582D8E006B}" srcOrd="2" destOrd="0" presId="urn:microsoft.com/office/officeart/2018/2/layout/IconVerticalSolidList"/>
    <dgm:cxn modelId="{06CBEE98-B913-4AA4-9C07-6E8EFB9B424D}" type="presParOf" srcId="{AB2FA1C3-4604-4722-A44D-A225F83B14BB}" destId="{5267EDF1-0844-47EC-8756-AC3974559441}" srcOrd="3" destOrd="0" presId="urn:microsoft.com/office/officeart/2018/2/layout/IconVerticalSolidList"/>
    <dgm:cxn modelId="{299F8891-257F-4D29-B737-966E8DA56369}" type="presParOf" srcId="{B77A2AA0-ECB4-4AFF-9F01-21321865A3E2}" destId="{1C3D266C-BDA2-4510-868D-359E71EAD9AE}" srcOrd="3" destOrd="0" presId="urn:microsoft.com/office/officeart/2018/2/layout/IconVerticalSolidList"/>
    <dgm:cxn modelId="{87E94052-D5B1-4E6D-A139-6A51DB7B02DB}" type="presParOf" srcId="{B77A2AA0-ECB4-4AFF-9F01-21321865A3E2}" destId="{E611C1A7-54D6-4949-B949-D2603778D57F}" srcOrd="4" destOrd="0" presId="urn:microsoft.com/office/officeart/2018/2/layout/IconVerticalSolidList"/>
    <dgm:cxn modelId="{34582C58-4B6D-463F-8DB5-6DC12357AD67}" type="presParOf" srcId="{E611C1A7-54D6-4949-B949-D2603778D57F}" destId="{1B5EA4F4-4688-46A9-88BD-E10675890251}" srcOrd="0" destOrd="0" presId="urn:microsoft.com/office/officeart/2018/2/layout/IconVerticalSolidList"/>
    <dgm:cxn modelId="{16F83E47-0E34-4F48-BBF9-FAD58A111C44}" type="presParOf" srcId="{E611C1A7-54D6-4949-B949-D2603778D57F}" destId="{263AA191-721F-458B-8B64-1616CF7CFC7B}" srcOrd="1" destOrd="0" presId="urn:microsoft.com/office/officeart/2018/2/layout/IconVerticalSolidList"/>
    <dgm:cxn modelId="{E7861FC1-89E3-485F-BFFB-2680BA824A34}" type="presParOf" srcId="{E611C1A7-54D6-4949-B949-D2603778D57F}" destId="{1F761F98-2D8C-402F-B601-4C4C16931F73}" srcOrd="2" destOrd="0" presId="urn:microsoft.com/office/officeart/2018/2/layout/IconVerticalSolidList"/>
    <dgm:cxn modelId="{18459CAC-4C00-49DB-9274-69C49278775C}" type="presParOf" srcId="{E611C1A7-54D6-4949-B949-D2603778D57F}" destId="{0FC135F9-D91F-4641-9B1B-58B946D068B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D192E9-4D21-4D77-B61B-93DDC403015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97826A-B890-47E7-AF88-DDFC962B18D6}">
      <dgm:prSet/>
      <dgm:spPr/>
      <dgm:t>
        <a:bodyPr/>
        <a:lstStyle/>
        <a:p>
          <a:r>
            <a:rPr lang="en-US" dirty="0"/>
            <a:t>Trial structure. </a:t>
          </a:r>
        </a:p>
      </dgm:t>
    </dgm:pt>
    <dgm:pt modelId="{D861707B-0BD4-4B0D-93CE-50C21A38355F}" type="parTrans" cxnId="{152205D3-57DA-4E90-A65D-760D3E8E70D2}">
      <dgm:prSet/>
      <dgm:spPr/>
      <dgm:t>
        <a:bodyPr/>
        <a:lstStyle/>
        <a:p>
          <a:endParaRPr lang="en-US"/>
        </a:p>
      </dgm:t>
    </dgm:pt>
    <dgm:pt modelId="{38188184-24CA-4484-9C46-E2376BE7DDC6}" type="sibTrans" cxnId="{152205D3-57DA-4E90-A65D-760D3E8E70D2}">
      <dgm:prSet/>
      <dgm:spPr/>
      <dgm:t>
        <a:bodyPr/>
        <a:lstStyle/>
        <a:p>
          <a:endParaRPr lang="en-US"/>
        </a:p>
      </dgm:t>
    </dgm:pt>
    <dgm:pt modelId="{B31A1A9B-92FA-445E-AD43-9609E91E16E1}">
      <dgm:prSet/>
      <dgm:spPr/>
      <dgm:t>
        <a:bodyPr/>
        <a:lstStyle/>
        <a:p>
          <a:r>
            <a:rPr lang="en-US" dirty="0"/>
            <a:t>Zoom Hearings with video and audio recording. </a:t>
          </a:r>
        </a:p>
      </dgm:t>
    </dgm:pt>
    <dgm:pt modelId="{7AB91698-D733-4D25-A22D-1B03433FA934}" type="parTrans" cxnId="{1E78A6B0-F99C-4877-B075-DDF9AA983610}">
      <dgm:prSet/>
      <dgm:spPr/>
      <dgm:t>
        <a:bodyPr/>
        <a:lstStyle/>
        <a:p>
          <a:endParaRPr lang="en-US"/>
        </a:p>
      </dgm:t>
    </dgm:pt>
    <dgm:pt modelId="{40FAFDF8-97F5-413F-951E-30F3E147369E}" type="sibTrans" cxnId="{1E78A6B0-F99C-4877-B075-DDF9AA983610}">
      <dgm:prSet/>
      <dgm:spPr/>
      <dgm:t>
        <a:bodyPr/>
        <a:lstStyle/>
        <a:p>
          <a:endParaRPr lang="en-US"/>
        </a:p>
      </dgm:t>
    </dgm:pt>
    <dgm:pt modelId="{CE0C98E1-437C-4962-B516-A37865A385A6}">
      <dgm:prSet/>
      <dgm:spPr/>
      <dgm:t>
        <a:bodyPr/>
        <a:lstStyle/>
        <a:p>
          <a:r>
            <a:rPr lang="en-US" dirty="0"/>
            <a:t>Testimony and evidence.</a:t>
          </a:r>
        </a:p>
      </dgm:t>
    </dgm:pt>
    <dgm:pt modelId="{CA878D3B-1B69-48FD-A126-213BE819A71A}" type="parTrans" cxnId="{FF6406A6-22A6-408E-8713-DC47DA09B8E3}">
      <dgm:prSet/>
      <dgm:spPr/>
      <dgm:t>
        <a:bodyPr/>
        <a:lstStyle/>
        <a:p>
          <a:endParaRPr lang="en-US"/>
        </a:p>
      </dgm:t>
    </dgm:pt>
    <dgm:pt modelId="{1115AED4-EF0D-4FB5-8D40-72884D128603}" type="sibTrans" cxnId="{FF6406A6-22A6-408E-8713-DC47DA09B8E3}">
      <dgm:prSet/>
      <dgm:spPr/>
      <dgm:t>
        <a:bodyPr/>
        <a:lstStyle/>
        <a:p>
          <a:endParaRPr lang="en-US"/>
        </a:p>
      </dgm:t>
    </dgm:pt>
    <dgm:pt modelId="{452E2A4C-66A5-4E83-8A90-ACF4911E788E}">
      <dgm:prSet/>
      <dgm:spPr/>
      <dgm:t>
        <a:bodyPr/>
        <a:lstStyle/>
        <a:p>
          <a:r>
            <a:rPr lang="en-US" dirty="0"/>
            <a:t>Commissioners weigh facts presented and render decision. </a:t>
          </a:r>
        </a:p>
      </dgm:t>
    </dgm:pt>
    <dgm:pt modelId="{EBCDC4A6-86E4-46B7-BFBC-06811F88CA57}" type="parTrans" cxnId="{573BDA0D-3009-453C-A6FB-9B7A018C81A2}">
      <dgm:prSet/>
      <dgm:spPr/>
      <dgm:t>
        <a:bodyPr/>
        <a:lstStyle/>
        <a:p>
          <a:endParaRPr lang="en-US"/>
        </a:p>
      </dgm:t>
    </dgm:pt>
    <dgm:pt modelId="{97A65F28-58EC-4AFE-853E-0CB3B6D2CD77}" type="sibTrans" cxnId="{573BDA0D-3009-453C-A6FB-9B7A018C81A2}">
      <dgm:prSet/>
      <dgm:spPr/>
      <dgm:t>
        <a:bodyPr/>
        <a:lstStyle/>
        <a:p>
          <a:endParaRPr lang="en-US"/>
        </a:p>
      </dgm:t>
    </dgm:pt>
    <dgm:pt modelId="{D382527B-9651-4F5C-A1BA-5A9F44D5B19B}">
      <dgm:prSet/>
      <dgm:spPr/>
      <dgm:t>
        <a:bodyPr/>
        <a:lstStyle/>
        <a:p>
          <a:r>
            <a:rPr lang="en-US" dirty="0"/>
            <a:t>Issue formal orders .</a:t>
          </a:r>
        </a:p>
      </dgm:t>
    </dgm:pt>
    <dgm:pt modelId="{333261C8-AF5D-4083-99D4-AFABE932BB71}" type="parTrans" cxnId="{19541A91-BF71-4A28-AF74-8CEF553CA48F}">
      <dgm:prSet/>
      <dgm:spPr/>
      <dgm:t>
        <a:bodyPr/>
        <a:lstStyle/>
        <a:p>
          <a:endParaRPr lang="en-US"/>
        </a:p>
      </dgm:t>
    </dgm:pt>
    <dgm:pt modelId="{CE512E72-20FF-4633-BAA2-5AF66979565D}" type="sibTrans" cxnId="{19541A91-BF71-4A28-AF74-8CEF553CA48F}">
      <dgm:prSet/>
      <dgm:spPr/>
      <dgm:t>
        <a:bodyPr/>
        <a:lstStyle/>
        <a:p>
          <a:endParaRPr lang="en-US"/>
        </a:p>
      </dgm:t>
    </dgm:pt>
    <dgm:pt modelId="{67739208-84DB-4535-98F5-7D65F6A1FAAE}">
      <dgm:prSet/>
      <dgm:spPr/>
      <dgm:t>
        <a:bodyPr/>
        <a:lstStyle/>
        <a:p>
          <a:r>
            <a:rPr lang="en-US" dirty="0"/>
            <a:t>30 days to appeal to Court of Common Pleas.</a:t>
          </a:r>
        </a:p>
      </dgm:t>
    </dgm:pt>
    <dgm:pt modelId="{942467AD-04B1-4986-80E4-E9262D6EE103}" type="parTrans" cxnId="{7E09BFD3-6664-4A85-A7AA-653AC90E2D22}">
      <dgm:prSet/>
      <dgm:spPr/>
      <dgm:t>
        <a:bodyPr/>
        <a:lstStyle/>
        <a:p>
          <a:endParaRPr lang="en-US"/>
        </a:p>
      </dgm:t>
    </dgm:pt>
    <dgm:pt modelId="{D718D824-BFE8-4063-AF55-5D35FB368ABF}" type="sibTrans" cxnId="{7E09BFD3-6664-4A85-A7AA-653AC90E2D22}">
      <dgm:prSet/>
      <dgm:spPr/>
      <dgm:t>
        <a:bodyPr/>
        <a:lstStyle/>
        <a:p>
          <a:endParaRPr lang="en-US"/>
        </a:p>
      </dgm:t>
    </dgm:pt>
    <dgm:pt modelId="{9DA0D2B2-EAF5-4441-8DB3-27FCE6827680}" type="pres">
      <dgm:prSet presAssocID="{00D192E9-4D21-4D77-B61B-93DDC403015C}" presName="linear" presStyleCnt="0">
        <dgm:presLayoutVars>
          <dgm:animLvl val="lvl"/>
          <dgm:resizeHandles val="exact"/>
        </dgm:presLayoutVars>
      </dgm:prSet>
      <dgm:spPr/>
    </dgm:pt>
    <dgm:pt modelId="{1227CC17-8B67-4321-95E4-F0A8D052A104}" type="pres">
      <dgm:prSet presAssocID="{CE97826A-B890-47E7-AF88-DDFC962B18D6}" presName="parentText" presStyleLbl="node1" presStyleIdx="0" presStyleCnt="6" custLinFactNeighborY="-86367">
        <dgm:presLayoutVars>
          <dgm:chMax val="0"/>
          <dgm:bulletEnabled val="1"/>
        </dgm:presLayoutVars>
      </dgm:prSet>
      <dgm:spPr/>
    </dgm:pt>
    <dgm:pt modelId="{A6493090-43C5-4826-A739-3E655351D0F3}" type="pres">
      <dgm:prSet presAssocID="{38188184-24CA-4484-9C46-E2376BE7DDC6}" presName="spacer" presStyleCnt="0"/>
      <dgm:spPr/>
    </dgm:pt>
    <dgm:pt modelId="{4625A469-646E-4371-87A3-EDBDC1472B6E}" type="pres">
      <dgm:prSet presAssocID="{B31A1A9B-92FA-445E-AD43-9609E91E16E1}" presName="parentText" presStyleLbl="node1" presStyleIdx="1" presStyleCnt="6" custLinFactNeighborY="51245">
        <dgm:presLayoutVars>
          <dgm:chMax val="0"/>
          <dgm:bulletEnabled val="1"/>
        </dgm:presLayoutVars>
      </dgm:prSet>
      <dgm:spPr/>
    </dgm:pt>
    <dgm:pt modelId="{10FD16F9-FDE7-4BFC-96F6-5F60CCD244E5}" type="pres">
      <dgm:prSet presAssocID="{40FAFDF8-97F5-413F-951E-30F3E147369E}" presName="spacer" presStyleCnt="0"/>
      <dgm:spPr/>
    </dgm:pt>
    <dgm:pt modelId="{FED16E01-29A1-48BE-A21F-8B5E9172207A}" type="pres">
      <dgm:prSet presAssocID="{CE0C98E1-437C-4962-B516-A37865A385A6}" presName="parentText" presStyleLbl="node1" presStyleIdx="2" presStyleCnt="6" custLinFactNeighborY="55473">
        <dgm:presLayoutVars>
          <dgm:chMax val="0"/>
          <dgm:bulletEnabled val="1"/>
        </dgm:presLayoutVars>
      </dgm:prSet>
      <dgm:spPr/>
    </dgm:pt>
    <dgm:pt modelId="{33D88E4E-4552-4A50-B414-2390045E8939}" type="pres">
      <dgm:prSet presAssocID="{1115AED4-EF0D-4FB5-8D40-72884D128603}" presName="spacer" presStyleCnt="0"/>
      <dgm:spPr/>
    </dgm:pt>
    <dgm:pt modelId="{4982F339-AEE1-40CF-9145-6669A9B9FE0F}" type="pres">
      <dgm:prSet presAssocID="{452E2A4C-66A5-4E83-8A90-ACF4911E788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AEA38F0-4D83-46C7-B16F-16B6E764C2CD}" type="pres">
      <dgm:prSet presAssocID="{97A65F28-58EC-4AFE-853E-0CB3B6D2CD77}" presName="spacer" presStyleCnt="0"/>
      <dgm:spPr/>
    </dgm:pt>
    <dgm:pt modelId="{CD19978D-1867-480E-AE1E-B9642F6E200F}" type="pres">
      <dgm:prSet presAssocID="{D382527B-9651-4F5C-A1BA-5A9F44D5B19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F7EBE6A-BD34-4020-9FFE-CAF4414FC706}" type="pres">
      <dgm:prSet presAssocID="{CE512E72-20FF-4633-BAA2-5AF66979565D}" presName="spacer" presStyleCnt="0"/>
      <dgm:spPr/>
    </dgm:pt>
    <dgm:pt modelId="{63733B0A-3F3F-4E05-9DB1-7E38466831E2}" type="pres">
      <dgm:prSet presAssocID="{67739208-84DB-4535-98F5-7D65F6A1FAA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73BDA0D-3009-453C-A6FB-9B7A018C81A2}" srcId="{00D192E9-4D21-4D77-B61B-93DDC403015C}" destId="{452E2A4C-66A5-4E83-8A90-ACF4911E788E}" srcOrd="3" destOrd="0" parTransId="{EBCDC4A6-86E4-46B7-BFBC-06811F88CA57}" sibTransId="{97A65F28-58EC-4AFE-853E-0CB3B6D2CD77}"/>
    <dgm:cxn modelId="{89F0F31B-8B77-402F-A499-F52C801B4F81}" type="presOf" srcId="{452E2A4C-66A5-4E83-8A90-ACF4911E788E}" destId="{4982F339-AEE1-40CF-9145-6669A9B9FE0F}" srcOrd="0" destOrd="0" presId="urn:microsoft.com/office/officeart/2005/8/layout/vList2"/>
    <dgm:cxn modelId="{F6BD705C-302E-4A4C-AB7F-B4BA0A870780}" type="presOf" srcId="{B31A1A9B-92FA-445E-AD43-9609E91E16E1}" destId="{4625A469-646E-4371-87A3-EDBDC1472B6E}" srcOrd="0" destOrd="0" presId="urn:microsoft.com/office/officeart/2005/8/layout/vList2"/>
    <dgm:cxn modelId="{E7C18C6E-B4BC-47E2-9516-961924D48C53}" type="presOf" srcId="{67739208-84DB-4535-98F5-7D65F6A1FAAE}" destId="{63733B0A-3F3F-4E05-9DB1-7E38466831E2}" srcOrd="0" destOrd="0" presId="urn:microsoft.com/office/officeart/2005/8/layout/vList2"/>
    <dgm:cxn modelId="{50E69A84-9599-4CCC-8860-EDED749F36C2}" type="presOf" srcId="{CE97826A-B890-47E7-AF88-DDFC962B18D6}" destId="{1227CC17-8B67-4321-95E4-F0A8D052A104}" srcOrd="0" destOrd="0" presId="urn:microsoft.com/office/officeart/2005/8/layout/vList2"/>
    <dgm:cxn modelId="{4E9A4288-129E-4BED-9070-7DA922FD89CD}" type="presOf" srcId="{00D192E9-4D21-4D77-B61B-93DDC403015C}" destId="{9DA0D2B2-EAF5-4441-8DB3-27FCE6827680}" srcOrd="0" destOrd="0" presId="urn:microsoft.com/office/officeart/2005/8/layout/vList2"/>
    <dgm:cxn modelId="{19541A91-BF71-4A28-AF74-8CEF553CA48F}" srcId="{00D192E9-4D21-4D77-B61B-93DDC403015C}" destId="{D382527B-9651-4F5C-A1BA-5A9F44D5B19B}" srcOrd="4" destOrd="0" parTransId="{333261C8-AF5D-4083-99D4-AFABE932BB71}" sibTransId="{CE512E72-20FF-4633-BAA2-5AF66979565D}"/>
    <dgm:cxn modelId="{FF6406A6-22A6-408E-8713-DC47DA09B8E3}" srcId="{00D192E9-4D21-4D77-B61B-93DDC403015C}" destId="{CE0C98E1-437C-4962-B516-A37865A385A6}" srcOrd="2" destOrd="0" parTransId="{CA878D3B-1B69-48FD-A126-213BE819A71A}" sibTransId="{1115AED4-EF0D-4FB5-8D40-72884D128603}"/>
    <dgm:cxn modelId="{1E78A6B0-F99C-4877-B075-DDF9AA983610}" srcId="{00D192E9-4D21-4D77-B61B-93DDC403015C}" destId="{B31A1A9B-92FA-445E-AD43-9609E91E16E1}" srcOrd="1" destOrd="0" parTransId="{7AB91698-D733-4D25-A22D-1B03433FA934}" sibTransId="{40FAFDF8-97F5-413F-951E-30F3E147369E}"/>
    <dgm:cxn modelId="{39F6EEB5-C76A-44EB-8F57-3661935C823A}" type="presOf" srcId="{CE0C98E1-437C-4962-B516-A37865A385A6}" destId="{FED16E01-29A1-48BE-A21F-8B5E9172207A}" srcOrd="0" destOrd="0" presId="urn:microsoft.com/office/officeart/2005/8/layout/vList2"/>
    <dgm:cxn modelId="{0E4E66CC-D496-4B45-8156-592681C7E8A3}" type="presOf" srcId="{D382527B-9651-4F5C-A1BA-5A9F44D5B19B}" destId="{CD19978D-1867-480E-AE1E-B9642F6E200F}" srcOrd="0" destOrd="0" presId="urn:microsoft.com/office/officeart/2005/8/layout/vList2"/>
    <dgm:cxn modelId="{152205D3-57DA-4E90-A65D-760D3E8E70D2}" srcId="{00D192E9-4D21-4D77-B61B-93DDC403015C}" destId="{CE97826A-B890-47E7-AF88-DDFC962B18D6}" srcOrd="0" destOrd="0" parTransId="{D861707B-0BD4-4B0D-93CE-50C21A38355F}" sibTransId="{38188184-24CA-4484-9C46-E2376BE7DDC6}"/>
    <dgm:cxn modelId="{7E09BFD3-6664-4A85-A7AA-653AC90E2D22}" srcId="{00D192E9-4D21-4D77-B61B-93DDC403015C}" destId="{67739208-84DB-4535-98F5-7D65F6A1FAAE}" srcOrd="5" destOrd="0" parTransId="{942467AD-04B1-4986-80E4-E9262D6EE103}" sibTransId="{D718D824-BFE8-4063-AF55-5D35FB368ABF}"/>
    <dgm:cxn modelId="{421622F7-6573-4689-9430-50E05342E3F9}" type="presParOf" srcId="{9DA0D2B2-EAF5-4441-8DB3-27FCE6827680}" destId="{1227CC17-8B67-4321-95E4-F0A8D052A104}" srcOrd="0" destOrd="0" presId="urn:microsoft.com/office/officeart/2005/8/layout/vList2"/>
    <dgm:cxn modelId="{9A1EB41F-8CAC-4409-92DB-F16E917F0A25}" type="presParOf" srcId="{9DA0D2B2-EAF5-4441-8DB3-27FCE6827680}" destId="{A6493090-43C5-4826-A739-3E655351D0F3}" srcOrd="1" destOrd="0" presId="urn:microsoft.com/office/officeart/2005/8/layout/vList2"/>
    <dgm:cxn modelId="{781595B9-B007-4565-8C27-0629ABEA7F1A}" type="presParOf" srcId="{9DA0D2B2-EAF5-4441-8DB3-27FCE6827680}" destId="{4625A469-646E-4371-87A3-EDBDC1472B6E}" srcOrd="2" destOrd="0" presId="urn:microsoft.com/office/officeart/2005/8/layout/vList2"/>
    <dgm:cxn modelId="{720264AF-66E8-4124-9391-AD167BC263C2}" type="presParOf" srcId="{9DA0D2B2-EAF5-4441-8DB3-27FCE6827680}" destId="{10FD16F9-FDE7-4BFC-96F6-5F60CCD244E5}" srcOrd="3" destOrd="0" presId="urn:microsoft.com/office/officeart/2005/8/layout/vList2"/>
    <dgm:cxn modelId="{575E6C9F-438D-4B53-BDB6-D27BB3E7AC7E}" type="presParOf" srcId="{9DA0D2B2-EAF5-4441-8DB3-27FCE6827680}" destId="{FED16E01-29A1-48BE-A21F-8B5E9172207A}" srcOrd="4" destOrd="0" presId="urn:microsoft.com/office/officeart/2005/8/layout/vList2"/>
    <dgm:cxn modelId="{A36CDC9E-62A4-4C4B-AAEC-5554089CFB91}" type="presParOf" srcId="{9DA0D2B2-EAF5-4441-8DB3-27FCE6827680}" destId="{33D88E4E-4552-4A50-B414-2390045E8939}" srcOrd="5" destOrd="0" presId="urn:microsoft.com/office/officeart/2005/8/layout/vList2"/>
    <dgm:cxn modelId="{255C056F-A205-4A48-B89D-BD9002E89758}" type="presParOf" srcId="{9DA0D2B2-EAF5-4441-8DB3-27FCE6827680}" destId="{4982F339-AEE1-40CF-9145-6669A9B9FE0F}" srcOrd="6" destOrd="0" presId="urn:microsoft.com/office/officeart/2005/8/layout/vList2"/>
    <dgm:cxn modelId="{0109F889-D80F-488F-A137-4F2A6B2A9968}" type="presParOf" srcId="{9DA0D2B2-EAF5-4441-8DB3-27FCE6827680}" destId="{8AEA38F0-4D83-46C7-B16F-16B6E764C2CD}" srcOrd="7" destOrd="0" presId="urn:microsoft.com/office/officeart/2005/8/layout/vList2"/>
    <dgm:cxn modelId="{2F86736F-5E23-4698-A6C4-36C35A419805}" type="presParOf" srcId="{9DA0D2B2-EAF5-4441-8DB3-27FCE6827680}" destId="{CD19978D-1867-480E-AE1E-B9642F6E200F}" srcOrd="8" destOrd="0" presId="urn:microsoft.com/office/officeart/2005/8/layout/vList2"/>
    <dgm:cxn modelId="{C0AD7B1F-C42F-41DC-97B5-B94406D8394B}" type="presParOf" srcId="{9DA0D2B2-EAF5-4441-8DB3-27FCE6827680}" destId="{EF7EBE6A-BD34-4020-9FFE-CAF4414FC706}" srcOrd="9" destOrd="0" presId="urn:microsoft.com/office/officeart/2005/8/layout/vList2"/>
    <dgm:cxn modelId="{D3D988E5-F41A-45C0-A912-F6B24E638F87}" type="presParOf" srcId="{9DA0D2B2-EAF5-4441-8DB3-27FCE6827680}" destId="{63733B0A-3F3F-4E05-9DB1-7E38466831E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75AB62-F18E-403F-8732-1584B0AEBC2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2268050-B7AE-4B2F-81A9-CB8FA8173E6E}">
      <dgm:prSet/>
      <dgm:spPr/>
      <dgm:t>
        <a:bodyPr/>
        <a:lstStyle/>
        <a:p>
          <a:r>
            <a:rPr lang="en-US" b="0" dirty="0"/>
            <a:t>Landlord must have a license to collect rent. </a:t>
          </a:r>
        </a:p>
      </dgm:t>
    </dgm:pt>
    <dgm:pt modelId="{9691382F-1F8D-4261-8DA0-0C70FA7CDE20}" type="parTrans" cxnId="{FC6D7E3F-E21A-4455-A4D3-F8255927AC11}">
      <dgm:prSet/>
      <dgm:spPr/>
      <dgm:t>
        <a:bodyPr/>
        <a:lstStyle/>
        <a:p>
          <a:endParaRPr lang="en-US"/>
        </a:p>
      </dgm:t>
    </dgm:pt>
    <dgm:pt modelId="{50C67424-B763-4A88-B8C3-1C990B50E5C9}" type="sibTrans" cxnId="{FC6D7E3F-E21A-4455-A4D3-F8255927AC11}">
      <dgm:prSet/>
      <dgm:spPr/>
      <dgm:t>
        <a:bodyPr/>
        <a:lstStyle/>
        <a:p>
          <a:endParaRPr lang="en-US"/>
        </a:p>
      </dgm:t>
    </dgm:pt>
    <dgm:pt modelId="{CD7DDE82-8210-4268-9A13-7959C42A4E63}">
      <dgm:prSet/>
      <dgm:spPr/>
      <dgm:t>
        <a:bodyPr/>
        <a:lstStyle/>
        <a:p>
          <a:r>
            <a:rPr lang="en-US" dirty="0"/>
            <a:t>Landlord must have a Certificate of Rental Suitability (“CRS”).</a:t>
          </a:r>
        </a:p>
      </dgm:t>
    </dgm:pt>
    <dgm:pt modelId="{199DFFE1-D690-42B3-80AC-E7A250638F31}" type="parTrans" cxnId="{82A7DE60-C791-4DA4-A79D-2F2942646765}">
      <dgm:prSet/>
      <dgm:spPr/>
      <dgm:t>
        <a:bodyPr/>
        <a:lstStyle/>
        <a:p>
          <a:endParaRPr lang="en-US"/>
        </a:p>
      </dgm:t>
    </dgm:pt>
    <dgm:pt modelId="{5319C08A-D004-4AF0-92AF-DC00A7C77E9E}" type="sibTrans" cxnId="{82A7DE60-C791-4DA4-A79D-2F2942646765}">
      <dgm:prSet/>
      <dgm:spPr/>
      <dgm:t>
        <a:bodyPr/>
        <a:lstStyle/>
        <a:p>
          <a:endParaRPr lang="en-US"/>
        </a:p>
      </dgm:t>
    </dgm:pt>
    <dgm:pt modelId="{2C9F93B0-C0BD-4DCE-B3B0-7CBC986F9789}">
      <dgm:prSet/>
      <dgm:spPr/>
      <dgm:t>
        <a:bodyPr/>
        <a:lstStyle/>
        <a:p>
          <a:r>
            <a:rPr lang="en-US" dirty="0"/>
            <a:t>Landlord must deliver the CRS and the “City  of Philadelphia Partners for Good Housing Handbook” to Tenant to collect rent. </a:t>
          </a:r>
        </a:p>
      </dgm:t>
    </dgm:pt>
    <dgm:pt modelId="{2406C081-99B6-44F7-95EB-FE9547191DE2}" type="parTrans" cxnId="{A88E40A1-BF82-448A-AD6D-153762603678}">
      <dgm:prSet/>
      <dgm:spPr/>
      <dgm:t>
        <a:bodyPr/>
        <a:lstStyle/>
        <a:p>
          <a:endParaRPr lang="en-US"/>
        </a:p>
      </dgm:t>
    </dgm:pt>
    <dgm:pt modelId="{0C169BA8-48B1-45FA-A6E1-F3B27F005C8F}" type="sibTrans" cxnId="{A88E40A1-BF82-448A-AD6D-153762603678}">
      <dgm:prSet/>
      <dgm:spPr/>
      <dgm:t>
        <a:bodyPr/>
        <a:lstStyle/>
        <a:p>
          <a:endParaRPr lang="en-US"/>
        </a:p>
      </dgm:t>
    </dgm:pt>
    <dgm:pt modelId="{B2003A50-503B-4B81-80AA-DEF19C9FF479}">
      <dgm:prSet/>
      <dgm:spPr/>
      <dgm:t>
        <a:bodyPr/>
        <a:lstStyle/>
        <a:p>
          <a:r>
            <a:rPr lang="en-US" dirty="0"/>
            <a:t>Landlord must have the property tested for lead and obtain a lead certificate from the City. </a:t>
          </a:r>
        </a:p>
      </dgm:t>
    </dgm:pt>
    <dgm:pt modelId="{1305FDC3-4240-4AB5-9C40-FF0261D9E261}" type="parTrans" cxnId="{D2B04519-00BF-47C2-91B7-14DAADA81CCA}">
      <dgm:prSet/>
      <dgm:spPr/>
      <dgm:t>
        <a:bodyPr/>
        <a:lstStyle/>
        <a:p>
          <a:endParaRPr lang="en-US"/>
        </a:p>
      </dgm:t>
    </dgm:pt>
    <dgm:pt modelId="{AF912D96-4980-475C-802F-E5A5B051AD94}" type="sibTrans" cxnId="{D2B04519-00BF-47C2-91B7-14DAADA81CCA}">
      <dgm:prSet/>
      <dgm:spPr/>
      <dgm:t>
        <a:bodyPr/>
        <a:lstStyle/>
        <a:p>
          <a:endParaRPr lang="en-US"/>
        </a:p>
      </dgm:t>
    </dgm:pt>
    <dgm:pt modelId="{BC905E1D-D1FC-415D-9533-5FFCE002CF6B}">
      <dgm:prSet/>
      <dgm:spPr/>
      <dgm:t>
        <a:bodyPr/>
        <a:lstStyle/>
        <a:p>
          <a:r>
            <a:rPr lang="en-US" dirty="0"/>
            <a:t>Landlord must have a Managing Agent located in Philadelphia. </a:t>
          </a:r>
        </a:p>
      </dgm:t>
    </dgm:pt>
    <dgm:pt modelId="{7A43B461-D438-4E7F-BCA3-518EFAD30B2A}" type="parTrans" cxnId="{D10A7F60-8D67-4BBA-8C47-F5A3A0BF4A1C}">
      <dgm:prSet/>
      <dgm:spPr/>
      <dgm:t>
        <a:bodyPr/>
        <a:lstStyle/>
        <a:p>
          <a:endParaRPr lang="en-US"/>
        </a:p>
      </dgm:t>
    </dgm:pt>
    <dgm:pt modelId="{0B122B9E-F0B7-4197-A14E-532AAFE1B957}" type="sibTrans" cxnId="{D10A7F60-8D67-4BBA-8C47-F5A3A0BF4A1C}">
      <dgm:prSet/>
      <dgm:spPr/>
      <dgm:t>
        <a:bodyPr/>
        <a:lstStyle/>
        <a:p>
          <a:endParaRPr lang="en-US"/>
        </a:p>
      </dgm:t>
    </dgm:pt>
    <dgm:pt modelId="{8A3AC341-2648-44E2-A61C-A7DE12C95724}" type="pres">
      <dgm:prSet presAssocID="{D875AB62-F18E-403F-8732-1584B0AEBC26}" presName="root" presStyleCnt="0">
        <dgm:presLayoutVars>
          <dgm:dir/>
          <dgm:resizeHandles val="exact"/>
        </dgm:presLayoutVars>
      </dgm:prSet>
      <dgm:spPr/>
    </dgm:pt>
    <dgm:pt modelId="{20C4D2D3-8DD7-4D22-8441-00352AE21F95}" type="pres">
      <dgm:prSet presAssocID="{42268050-B7AE-4B2F-81A9-CB8FA8173E6E}" presName="compNode" presStyleCnt="0"/>
      <dgm:spPr/>
    </dgm:pt>
    <dgm:pt modelId="{DB954FCA-EFAF-4AB4-9668-4E93D877DAAB}" type="pres">
      <dgm:prSet presAssocID="{42268050-B7AE-4B2F-81A9-CB8FA8173E6E}" presName="bgRect" presStyleLbl="bgShp" presStyleIdx="0" presStyleCnt="5"/>
      <dgm:spPr/>
    </dgm:pt>
    <dgm:pt modelId="{8EC71454-9AAC-49F8-84B9-92AE3D70E0C2}" type="pres">
      <dgm:prSet presAssocID="{42268050-B7AE-4B2F-81A9-CB8FA8173E6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D00F375E-445A-448F-869C-50F259AFE9EA}" type="pres">
      <dgm:prSet presAssocID="{42268050-B7AE-4B2F-81A9-CB8FA8173E6E}" presName="spaceRect" presStyleCnt="0"/>
      <dgm:spPr/>
    </dgm:pt>
    <dgm:pt modelId="{3633D49E-35E9-4188-B743-91A00D1AA781}" type="pres">
      <dgm:prSet presAssocID="{42268050-B7AE-4B2F-81A9-CB8FA8173E6E}" presName="parTx" presStyleLbl="revTx" presStyleIdx="0" presStyleCnt="5">
        <dgm:presLayoutVars>
          <dgm:chMax val="0"/>
          <dgm:chPref val="0"/>
        </dgm:presLayoutVars>
      </dgm:prSet>
      <dgm:spPr/>
    </dgm:pt>
    <dgm:pt modelId="{A36512A9-0214-40DC-8103-A09D343FCE8F}" type="pres">
      <dgm:prSet presAssocID="{50C67424-B763-4A88-B8C3-1C990B50E5C9}" presName="sibTrans" presStyleCnt="0"/>
      <dgm:spPr/>
    </dgm:pt>
    <dgm:pt modelId="{0B98B314-6FF3-41EF-BAE5-3F6CFDF781D8}" type="pres">
      <dgm:prSet presAssocID="{CD7DDE82-8210-4268-9A13-7959C42A4E63}" presName="compNode" presStyleCnt="0"/>
      <dgm:spPr/>
    </dgm:pt>
    <dgm:pt modelId="{0BAB2FF6-7964-4212-9D01-6E76204CA563}" type="pres">
      <dgm:prSet presAssocID="{CD7DDE82-8210-4268-9A13-7959C42A4E63}" presName="bgRect" presStyleLbl="bgShp" presStyleIdx="1" presStyleCnt="5" custLinFactNeighborX="-66667" custLinFactNeighborY="352"/>
      <dgm:spPr/>
    </dgm:pt>
    <dgm:pt modelId="{E08409C0-1525-4448-BA64-98517C4BDCE9}" type="pres">
      <dgm:prSet presAssocID="{CD7DDE82-8210-4268-9A13-7959C42A4E6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 with solid fill"/>
        </a:ext>
      </dgm:extLst>
    </dgm:pt>
    <dgm:pt modelId="{CDC26CFB-A785-400B-924E-6D2B4A1EBCDC}" type="pres">
      <dgm:prSet presAssocID="{CD7DDE82-8210-4268-9A13-7959C42A4E63}" presName="spaceRect" presStyleCnt="0"/>
      <dgm:spPr/>
    </dgm:pt>
    <dgm:pt modelId="{C170EAED-283C-439E-84D1-75485B526286}" type="pres">
      <dgm:prSet presAssocID="{CD7DDE82-8210-4268-9A13-7959C42A4E63}" presName="parTx" presStyleLbl="revTx" presStyleIdx="1" presStyleCnt="5">
        <dgm:presLayoutVars>
          <dgm:chMax val="0"/>
          <dgm:chPref val="0"/>
        </dgm:presLayoutVars>
      </dgm:prSet>
      <dgm:spPr/>
    </dgm:pt>
    <dgm:pt modelId="{0DCC776F-927C-48E8-BA4C-34C05FE693D5}" type="pres">
      <dgm:prSet presAssocID="{5319C08A-D004-4AF0-92AF-DC00A7C77E9E}" presName="sibTrans" presStyleCnt="0"/>
      <dgm:spPr/>
    </dgm:pt>
    <dgm:pt modelId="{54075E92-3331-4D6B-8E66-505EA9400094}" type="pres">
      <dgm:prSet presAssocID="{2C9F93B0-C0BD-4DCE-B3B0-7CBC986F9789}" presName="compNode" presStyleCnt="0"/>
      <dgm:spPr/>
    </dgm:pt>
    <dgm:pt modelId="{DBF05C49-8F00-48C6-A682-0F8FF402B8D3}" type="pres">
      <dgm:prSet presAssocID="{2C9F93B0-C0BD-4DCE-B3B0-7CBC986F9789}" presName="bgRect" presStyleLbl="bgShp" presStyleIdx="2" presStyleCnt="5"/>
      <dgm:spPr/>
    </dgm:pt>
    <dgm:pt modelId="{CBAB98EC-68BF-4A7E-B331-2CBA3971F264}" type="pres">
      <dgm:prSet presAssocID="{2C9F93B0-C0BD-4DCE-B3B0-7CBC986F978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ilbox with solid fill"/>
        </a:ext>
      </dgm:extLst>
    </dgm:pt>
    <dgm:pt modelId="{DBD01AD6-1B6A-4884-B260-04BE83CF5800}" type="pres">
      <dgm:prSet presAssocID="{2C9F93B0-C0BD-4DCE-B3B0-7CBC986F9789}" presName="spaceRect" presStyleCnt="0"/>
      <dgm:spPr/>
    </dgm:pt>
    <dgm:pt modelId="{F82BD6E5-ADDE-474E-ABAC-785BC88943A7}" type="pres">
      <dgm:prSet presAssocID="{2C9F93B0-C0BD-4DCE-B3B0-7CBC986F9789}" presName="parTx" presStyleLbl="revTx" presStyleIdx="2" presStyleCnt="5">
        <dgm:presLayoutVars>
          <dgm:chMax val="0"/>
          <dgm:chPref val="0"/>
        </dgm:presLayoutVars>
      </dgm:prSet>
      <dgm:spPr/>
    </dgm:pt>
    <dgm:pt modelId="{78401B0E-95BD-486F-A544-BB974D3E209C}" type="pres">
      <dgm:prSet presAssocID="{0C169BA8-48B1-45FA-A6E1-F3B27F005C8F}" presName="sibTrans" presStyleCnt="0"/>
      <dgm:spPr/>
    </dgm:pt>
    <dgm:pt modelId="{3D50CC68-255B-449E-BF7A-C404A5167994}" type="pres">
      <dgm:prSet presAssocID="{B2003A50-503B-4B81-80AA-DEF19C9FF479}" presName="compNode" presStyleCnt="0"/>
      <dgm:spPr/>
    </dgm:pt>
    <dgm:pt modelId="{B04D61D4-2DEF-4C04-8218-CA434C2D110D}" type="pres">
      <dgm:prSet presAssocID="{B2003A50-503B-4B81-80AA-DEF19C9FF479}" presName="bgRect" presStyleLbl="bgShp" presStyleIdx="3" presStyleCnt="5"/>
      <dgm:spPr/>
    </dgm:pt>
    <dgm:pt modelId="{F54CA770-C9E6-4DCD-A3FC-1EC233068AD8}" type="pres">
      <dgm:prSet presAssocID="{B2003A50-503B-4B81-80AA-DEF19C9FF47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 female with solid fill"/>
        </a:ext>
      </dgm:extLst>
    </dgm:pt>
    <dgm:pt modelId="{6B073A9C-FBBE-47E5-8708-BCFD221E3B60}" type="pres">
      <dgm:prSet presAssocID="{B2003A50-503B-4B81-80AA-DEF19C9FF479}" presName="spaceRect" presStyleCnt="0"/>
      <dgm:spPr/>
    </dgm:pt>
    <dgm:pt modelId="{580D84A3-7B61-4512-8731-56838E298F3D}" type="pres">
      <dgm:prSet presAssocID="{B2003A50-503B-4B81-80AA-DEF19C9FF479}" presName="parTx" presStyleLbl="revTx" presStyleIdx="3" presStyleCnt="5">
        <dgm:presLayoutVars>
          <dgm:chMax val="0"/>
          <dgm:chPref val="0"/>
        </dgm:presLayoutVars>
      </dgm:prSet>
      <dgm:spPr/>
    </dgm:pt>
    <dgm:pt modelId="{003042BD-8B85-4C89-B8B8-82B018B92E48}" type="pres">
      <dgm:prSet presAssocID="{AF912D96-4980-475C-802F-E5A5B051AD94}" presName="sibTrans" presStyleCnt="0"/>
      <dgm:spPr/>
    </dgm:pt>
    <dgm:pt modelId="{DCAD3037-5360-49D8-B357-EF0E0603DA51}" type="pres">
      <dgm:prSet presAssocID="{BC905E1D-D1FC-415D-9533-5FFCE002CF6B}" presName="compNode" presStyleCnt="0"/>
      <dgm:spPr/>
    </dgm:pt>
    <dgm:pt modelId="{2DD7F4C3-39A3-42A5-A311-37DAE59D574D}" type="pres">
      <dgm:prSet presAssocID="{BC905E1D-D1FC-415D-9533-5FFCE002CF6B}" presName="bgRect" presStyleLbl="bgShp" presStyleIdx="4" presStyleCnt="5" custLinFactNeighborY="-2277"/>
      <dgm:spPr/>
    </dgm:pt>
    <dgm:pt modelId="{C8F38E70-9FB1-4FC1-83D2-DBA50CE9D4D0}" type="pres">
      <dgm:prSet presAssocID="{BC905E1D-D1FC-415D-9533-5FFCE002CF6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 with solid fill"/>
        </a:ext>
      </dgm:extLst>
    </dgm:pt>
    <dgm:pt modelId="{AE2C3847-18FE-4AB3-B059-54133976FB77}" type="pres">
      <dgm:prSet presAssocID="{BC905E1D-D1FC-415D-9533-5FFCE002CF6B}" presName="spaceRect" presStyleCnt="0"/>
      <dgm:spPr/>
    </dgm:pt>
    <dgm:pt modelId="{87316025-C91A-4714-B9DD-6C2A13F6CB63}" type="pres">
      <dgm:prSet presAssocID="{BC905E1D-D1FC-415D-9533-5FFCE002CF6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2B04519-00BF-47C2-91B7-14DAADA81CCA}" srcId="{D875AB62-F18E-403F-8732-1584B0AEBC26}" destId="{B2003A50-503B-4B81-80AA-DEF19C9FF479}" srcOrd="3" destOrd="0" parTransId="{1305FDC3-4240-4AB5-9C40-FF0261D9E261}" sibTransId="{AF912D96-4980-475C-802F-E5A5B051AD94}"/>
    <dgm:cxn modelId="{5CEB7A2F-CEF8-424F-B484-F258FCE4AFAA}" type="presOf" srcId="{2C9F93B0-C0BD-4DCE-B3B0-7CBC986F9789}" destId="{F82BD6E5-ADDE-474E-ABAC-785BC88943A7}" srcOrd="0" destOrd="0" presId="urn:microsoft.com/office/officeart/2018/2/layout/IconVerticalSolidList"/>
    <dgm:cxn modelId="{AF952039-A180-4E63-9574-3A1F3C964609}" type="presOf" srcId="{B2003A50-503B-4B81-80AA-DEF19C9FF479}" destId="{580D84A3-7B61-4512-8731-56838E298F3D}" srcOrd="0" destOrd="0" presId="urn:microsoft.com/office/officeart/2018/2/layout/IconVerticalSolidList"/>
    <dgm:cxn modelId="{FC6D7E3F-E21A-4455-A4D3-F8255927AC11}" srcId="{D875AB62-F18E-403F-8732-1584B0AEBC26}" destId="{42268050-B7AE-4B2F-81A9-CB8FA8173E6E}" srcOrd="0" destOrd="0" parTransId="{9691382F-1F8D-4261-8DA0-0C70FA7CDE20}" sibTransId="{50C67424-B763-4A88-B8C3-1C990B50E5C9}"/>
    <dgm:cxn modelId="{D10A7F60-8D67-4BBA-8C47-F5A3A0BF4A1C}" srcId="{D875AB62-F18E-403F-8732-1584B0AEBC26}" destId="{BC905E1D-D1FC-415D-9533-5FFCE002CF6B}" srcOrd="4" destOrd="0" parTransId="{7A43B461-D438-4E7F-BCA3-518EFAD30B2A}" sibTransId="{0B122B9E-F0B7-4197-A14E-532AAFE1B957}"/>
    <dgm:cxn modelId="{82A7DE60-C791-4DA4-A79D-2F2942646765}" srcId="{D875AB62-F18E-403F-8732-1584B0AEBC26}" destId="{CD7DDE82-8210-4268-9A13-7959C42A4E63}" srcOrd="1" destOrd="0" parTransId="{199DFFE1-D690-42B3-80AC-E7A250638F31}" sibTransId="{5319C08A-D004-4AF0-92AF-DC00A7C77E9E}"/>
    <dgm:cxn modelId="{6157569E-4383-47C8-8BAA-2B8AF0F0FCC1}" type="presOf" srcId="{BC905E1D-D1FC-415D-9533-5FFCE002CF6B}" destId="{87316025-C91A-4714-B9DD-6C2A13F6CB63}" srcOrd="0" destOrd="0" presId="urn:microsoft.com/office/officeart/2018/2/layout/IconVerticalSolidList"/>
    <dgm:cxn modelId="{A88E40A1-BF82-448A-AD6D-153762603678}" srcId="{D875AB62-F18E-403F-8732-1584B0AEBC26}" destId="{2C9F93B0-C0BD-4DCE-B3B0-7CBC986F9789}" srcOrd="2" destOrd="0" parTransId="{2406C081-99B6-44F7-95EB-FE9547191DE2}" sibTransId="{0C169BA8-48B1-45FA-A6E1-F3B27F005C8F}"/>
    <dgm:cxn modelId="{C6ED3ADA-A24F-4471-B166-D12482FAB8AC}" type="presOf" srcId="{CD7DDE82-8210-4268-9A13-7959C42A4E63}" destId="{C170EAED-283C-439E-84D1-75485B526286}" srcOrd="0" destOrd="0" presId="urn:microsoft.com/office/officeart/2018/2/layout/IconVerticalSolidList"/>
    <dgm:cxn modelId="{65605FE6-E31E-49AE-B6BB-F9248FA2A0E2}" type="presOf" srcId="{42268050-B7AE-4B2F-81A9-CB8FA8173E6E}" destId="{3633D49E-35E9-4188-B743-91A00D1AA781}" srcOrd="0" destOrd="0" presId="urn:microsoft.com/office/officeart/2018/2/layout/IconVerticalSolidList"/>
    <dgm:cxn modelId="{EE4C24FE-D0A5-4B80-905B-D512CB192DE5}" type="presOf" srcId="{D875AB62-F18E-403F-8732-1584B0AEBC26}" destId="{8A3AC341-2648-44E2-A61C-A7DE12C95724}" srcOrd="0" destOrd="0" presId="urn:microsoft.com/office/officeart/2018/2/layout/IconVerticalSolidList"/>
    <dgm:cxn modelId="{B399B2BD-D687-4346-B232-2E87ECAF9764}" type="presParOf" srcId="{8A3AC341-2648-44E2-A61C-A7DE12C95724}" destId="{20C4D2D3-8DD7-4D22-8441-00352AE21F95}" srcOrd="0" destOrd="0" presId="urn:microsoft.com/office/officeart/2018/2/layout/IconVerticalSolidList"/>
    <dgm:cxn modelId="{D59767A8-CACB-4BAB-9CC8-CF638D4331C9}" type="presParOf" srcId="{20C4D2D3-8DD7-4D22-8441-00352AE21F95}" destId="{DB954FCA-EFAF-4AB4-9668-4E93D877DAAB}" srcOrd="0" destOrd="0" presId="urn:microsoft.com/office/officeart/2018/2/layout/IconVerticalSolidList"/>
    <dgm:cxn modelId="{59F13E07-08B9-4880-AF5D-95E4D5BF022B}" type="presParOf" srcId="{20C4D2D3-8DD7-4D22-8441-00352AE21F95}" destId="{8EC71454-9AAC-49F8-84B9-92AE3D70E0C2}" srcOrd="1" destOrd="0" presId="urn:microsoft.com/office/officeart/2018/2/layout/IconVerticalSolidList"/>
    <dgm:cxn modelId="{F7379813-1DA4-4F41-804F-021BE2355B95}" type="presParOf" srcId="{20C4D2D3-8DD7-4D22-8441-00352AE21F95}" destId="{D00F375E-445A-448F-869C-50F259AFE9EA}" srcOrd="2" destOrd="0" presId="urn:microsoft.com/office/officeart/2018/2/layout/IconVerticalSolidList"/>
    <dgm:cxn modelId="{35F97D0C-36BE-49F3-B832-B84EBE29C0E1}" type="presParOf" srcId="{20C4D2D3-8DD7-4D22-8441-00352AE21F95}" destId="{3633D49E-35E9-4188-B743-91A00D1AA781}" srcOrd="3" destOrd="0" presId="urn:microsoft.com/office/officeart/2018/2/layout/IconVerticalSolidList"/>
    <dgm:cxn modelId="{704E5EF9-738F-4649-947D-429252F4DDC4}" type="presParOf" srcId="{8A3AC341-2648-44E2-A61C-A7DE12C95724}" destId="{A36512A9-0214-40DC-8103-A09D343FCE8F}" srcOrd="1" destOrd="0" presId="urn:microsoft.com/office/officeart/2018/2/layout/IconVerticalSolidList"/>
    <dgm:cxn modelId="{70A7C5A1-D42D-4F87-8E48-50449547F623}" type="presParOf" srcId="{8A3AC341-2648-44E2-A61C-A7DE12C95724}" destId="{0B98B314-6FF3-41EF-BAE5-3F6CFDF781D8}" srcOrd="2" destOrd="0" presId="urn:microsoft.com/office/officeart/2018/2/layout/IconVerticalSolidList"/>
    <dgm:cxn modelId="{A08C74B9-0D6C-4A91-9C08-E721920617E7}" type="presParOf" srcId="{0B98B314-6FF3-41EF-BAE5-3F6CFDF781D8}" destId="{0BAB2FF6-7964-4212-9D01-6E76204CA563}" srcOrd="0" destOrd="0" presId="urn:microsoft.com/office/officeart/2018/2/layout/IconVerticalSolidList"/>
    <dgm:cxn modelId="{A245C9E1-041B-4300-93F7-E233584CBD7F}" type="presParOf" srcId="{0B98B314-6FF3-41EF-BAE5-3F6CFDF781D8}" destId="{E08409C0-1525-4448-BA64-98517C4BDCE9}" srcOrd="1" destOrd="0" presId="urn:microsoft.com/office/officeart/2018/2/layout/IconVerticalSolidList"/>
    <dgm:cxn modelId="{0CCC0B68-E0C0-4565-9E2F-56C561B78686}" type="presParOf" srcId="{0B98B314-6FF3-41EF-BAE5-3F6CFDF781D8}" destId="{CDC26CFB-A785-400B-924E-6D2B4A1EBCDC}" srcOrd="2" destOrd="0" presId="urn:microsoft.com/office/officeart/2018/2/layout/IconVerticalSolidList"/>
    <dgm:cxn modelId="{8BBB72F8-1C66-4EF3-9282-64C92AF19E11}" type="presParOf" srcId="{0B98B314-6FF3-41EF-BAE5-3F6CFDF781D8}" destId="{C170EAED-283C-439E-84D1-75485B526286}" srcOrd="3" destOrd="0" presId="urn:microsoft.com/office/officeart/2018/2/layout/IconVerticalSolidList"/>
    <dgm:cxn modelId="{3384C1E6-E528-4B0B-A506-EC4EEF543B1D}" type="presParOf" srcId="{8A3AC341-2648-44E2-A61C-A7DE12C95724}" destId="{0DCC776F-927C-48E8-BA4C-34C05FE693D5}" srcOrd="3" destOrd="0" presId="urn:microsoft.com/office/officeart/2018/2/layout/IconVerticalSolidList"/>
    <dgm:cxn modelId="{8A64BE1D-37A4-49CF-B4CF-5B11B09F7599}" type="presParOf" srcId="{8A3AC341-2648-44E2-A61C-A7DE12C95724}" destId="{54075E92-3331-4D6B-8E66-505EA9400094}" srcOrd="4" destOrd="0" presId="urn:microsoft.com/office/officeart/2018/2/layout/IconVerticalSolidList"/>
    <dgm:cxn modelId="{9D9BCD60-EF74-4275-ABB1-C60F6DDE22E9}" type="presParOf" srcId="{54075E92-3331-4D6B-8E66-505EA9400094}" destId="{DBF05C49-8F00-48C6-A682-0F8FF402B8D3}" srcOrd="0" destOrd="0" presId="urn:microsoft.com/office/officeart/2018/2/layout/IconVerticalSolidList"/>
    <dgm:cxn modelId="{26E7E2AF-2B68-4517-A3B0-B366470EC916}" type="presParOf" srcId="{54075E92-3331-4D6B-8E66-505EA9400094}" destId="{CBAB98EC-68BF-4A7E-B331-2CBA3971F264}" srcOrd="1" destOrd="0" presId="urn:microsoft.com/office/officeart/2018/2/layout/IconVerticalSolidList"/>
    <dgm:cxn modelId="{08F98FC9-F8E2-4814-A92C-88CF52013301}" type="presParOf" srcId="{54075E92-3331-4D6B-8E66-505EA9400094}" destId="{DBD01AD6-1B6A-4884-B260-04BE83CF5800}" srcOrd="2" destOrd="0" presId="urn:microsoft.com/office/officeart/2018/2/layout/IconVerticalSolidList"/>
    <dgm:cxn modelId="{7F193321-E14B-4CE8-8BBD-FC386488D678}" type="presParOf" srcId="{54075E92-3331-4D6B-8E66-505EA9400094}" destId="{F82BD6E5-ADDE-474E-ABAC-785BC88943A7}" srcOrd="3" destOrd="0" presId="urn:microsoft.com/office/officeart/2018/2/layout/IconVerticalSolidList"/>
    <dgm:cxn modelId="{15728856-FCCB-40B0-BABA-5BD7F12D4BC6}" type="presParOf" srcId="{8A3AC341-2648-44E2-A61C-A7DE12C95724}" destId="{78401B0E-95BD-486F-A544-BB974D3E209C}" srcOrd="5" destOrd="0" presId="urn:microsoft.com/office/officeart/2018/2/layout/IconVerticalSolidList"/>
    <dgm:cxn modelId="{B9BEFD11-78C6-44B3-B573-B2AD1A9DC68B}" type="presParOf" srcId="{8A3AC341-2648-44E2-A61C-A7DE12C95724}" destId="{3D50CC68-255B-449E-BF7A-C404A5167994}" srcOrd="6" destOrd="0" presId="urn:microsoft.com/office/officeart/2018/2/layout/IconVerticalSolidList"/>
    <dgm:cxn modelId="{1BDF5903-8D0C-4BCD-95BD-472D509346EA}" type="presParOf" srcId="{3D50CC68-255B-449E-BF7A-C404A5167994}" destId="{B04D61D4-2DEF-4C04-8218-CA434C2D110D}" srcOrd="0" destOrd="0" presId="urn:microsoft.com/office/officeart/2018/2/layout/IconVerticalSolidList"/>
    <dgm:cxn modelId="{69775D87-0BD4-42D1-8FE4-DF8766F05BCC}" type="presParOf" srcId="{3D50CC68-255B-449E-BF7A-C404A5167994}" destId="{F54CA770-C9E6-4DCD-A3FC-1EC233068AD8}" srcOrd="1" destOrd="0" presId="urn:microsoft.com/office/officeart/2018/2/layout/IconVerticalSolidList"/>
    <dgm:cxn modelId="{45AD76CE-B896-472C-A874-4920F848DD27}" type="presParOf" srcId="{3D50CC68-255B-449E-BF7A-C404A5167994}" destId="{6B073A9C-FBBE-47E5-8708-BCFD221E3B60}" srcOrd="2" destOrd="0" presId="urn:microsoft.com/office/officeart/2018/2/layout/IconVerticalSolidList"/>
    <dgm:cxn modelId="{27B4541A-9ADC-4F5C-BB44-6A235C5EBADB}" type="presParOf" srcId="{3D50CC68-255B-449E-BF7A-C404A5167994}" destId="{580D84A3-7B61-4512-8731-56838E298F3D}" srcOrd="3" destOrd="0" presId="urn:microsoft.com/office/officeart/2018/2/layout/IconVerticalSolidList"/>
    <dgm:cxn modelId="{B1A838A8-60B1-40B7-AE83-082D07BB1CB5}" type="presParOf" srcId="{8A3AC341-2648-44E2-A61C-A7DE12C95724}" destId="{003042BD-8B85-4C89-B8B8-82B018B92E48}" srcOrd="7" destOrd="0" presId="urn:microsoft.com/office/officeart/2018/2/layout/IconVerticalSolidList"/>
    <dgm:cxn modelId="{FDDC96E2-6E96-4F8F-A659-00F3328E70E9}" type="presParOf" srcId="{8A3AC341-2648-44E2-A61C-A7DE12C95724}" destId="{DCAD3037-5360-49D8-B357-EF0E0603DA51}" srcOrd="8" destOrd="0" presId="urn:microsoft.com/office/officeart/2018/2/layout/IconVerticalSolidList"/>
    <dgm:cxn modelId="{C1288AF2-DDB0-4C9E-9F15-705132D0EC0C}" type="presParOf" srcId="{DCAD3037-5360-49D8-B357-EF0E0603DA51}" destId="{2DD7F4C3-39A3-42A5-A311-37DAE59D574D}" srcOrd="0" destOrd="0" presId="urn:microsoft.com/office/officeart/2018/2/layout/IconVerticalSolidList"/>
    <dgm:cxn modelId="{A9DC904F-7472-496A-B8C0-39BFF6428BBA}" type="presParOf" srcId="{DCAD3037-5360-49D8-B357-EF0E0603DA51}" destId="{C8F38E70-9FB1-4FC1-83D2-DBA50CE9D4D0}" srcOrd="1" destOrd="0" presId="urn:microsoft.com/office/officeart/2018/2/layout/IconVerticalSolidList"/>
    <dgm:cxn modelId="{5F3597A5-9F72-4A07-88EB-2EB62E8CE9E8}" type="presParOf" srcId="{DCAD3037-5360-49D8-B357-EF0E0603DA51}" destId="{AE2C3847-18FE-4AB3-B059-54133976FB77}" srcOrd="2" destOrd="0" presId="urn:microsoft.com/office/officeart/2018/2/layout/IconVerticalSolidList"/>
    <dgm:cxn modelId="{13FB1D2C-678C-4B2B-9B92-A52924BFBB68}" type="presParOf" srcId="{DCAD3037-5360-49D8-B357-EF0E0603DA51}" destId="{87316025-C91A-4714-B9DD-6C2A13F6CB6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4C2036-56BC-4FBA-812C-FEA65931DA9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92D642-9FC4-4554-BB0B-5D8AA29C1B37}">
      <dgm:prSet custT="1"/>
      <dgm:spPr/>
      <dgm:t>
        <a:bodyPr/>
        <a:lstStyle/>
        <a:p>
          <a:r>
            <a:rPr lang="en-US" sz="2000" dirty="0"/>
            <a:t>Pay rent on time and get receipts.</a:t>
          </a:r>
        </a:p>
      </dgm:t>
    </dgm:pt>
    <dgm:pt modelId="{49CF8E1E-2C38-48A1-996D-E4ABA06F92C1}" type="parTrans" cxnId="{AB62E327-10AC-4498-B15B-282D1CBBF777}">
      <dgm:prSet/>
      <dgm:spPr/>
      <dgm:t>
        <a:bodyPr/>
        <a:lstStyle/>
        <a:p>
          <a:endParaRPr lang="en-US"/>
        </a:p>
      </dgm:t>
    </dgm:pt>
    <dgm:pt modelId="{0FE8B97B-A043-4342-9403-F343DE06953D}" type="sibTrans" cxnId="{AB62E327-10AC-4498-B15B-282D1CBBF777}">
      <dgm:prSet/>
      <dgm:spPr/>
      <dgm:t>
        <a:bodyPr/>
        <a:lstStyle/>
        <a:p>
          <a:endParaRPr lang="en-US"/>
        </a:p>
      </dgm:t>
    </dgm:pt>
    <dgm:pt modelId="{16C3DB92-6A66-49E9-A78F-A05F94268930}">
      <dgm:prSet custT="1"/>
      <dgm:spPr/>
      <dgm:t>
        <a:bodyPr/>
        <a:lstStyle/>
        <a:p>
          <a:r>
            <a:rPr lang="en-US" sz="2000" dirty="0"/>
            <a:t>Report problems to landlord in writing, sign, date – keep a copy</a:t>
          </a:r>
          <a:r>
            <a:rPr lang="en-US" sz="2500" dirty="0"/>
            <a:t>!</a:t>
          </a:r>
        </a:p>
      </dgm:t>
    </dgm:pt>
    <dgm:pt modelId="{9749664B-6A08-4CE9-811F-A97C02485E68}" type="parTrans" cxnId="{0902C08B-51F1-472F-8FEA-47FCA4CA09D0}">
      <dgm:prSet/>
      <dgm:spPr/>
      <dgm:t>
        <a:bodyPr/>
        <a:lstStyle/>
        <a:p>
          <a:endParaRPr lang="en-US"/>
        </a:p>
      </dgm:t>
    </dgm:pt>
    <dgm:pt modelId="{B18965D2-6388-4D7E-9C66-96BA19BFA6CD}" type="sibTrans" cxnId="{0902C08B-51F1-472F-8FEA-47FCA4CA09D0}">
      <dgm:prSet/>
      <dgm:spPr/>
      <dgm:t>
        <a:bodyPr/>
        <a:lstStyle/>
        <a:p>
          <a:endParaRPr lang="en-US"/>
        </a:p>
      </dgm:t>
    </dgm:pt>
    <dgm:pt modelId="{0D0C803C-EEE6-4E6B-993F-95E738F14F10}">
      <dgm:prSet custT="1"/>
      <dgm:spPr/>
      <dgm:t>
        <a:bodyPr/>
        <a:lstStyle/>
        <a:p>
          <a:r>
            <a:rPr lang="en-US" sz="2000" dirty="0"/>
            <a:t>Inform landlord of intent to withhold rent in writing.</a:t>
          </a:r>
        </a:p>
      </dgm:t>
    </dgm:pt>
    <dgm:pt modelId="{DB373CC3-335A-4919-A124-46922502F853}" type="parTrans" cxnId="{4D02E82E-5734-487C-A845-6B7D33D45980}">
      <dgm:prSet/>
      <dgm:spPr/>
      <dgm:t>
        <a:bodyPr/>
        <a:lstStyle/>
        <a:p>
          <a:endParaRPr lang="en-US"/>
        </a:p>
      </dgm:t>
    </dgm:pt>
    <dgm:pt modelId="{150F2396-0CBB-4C51-A9D3-6F313F369235}" type="sibTrans" cxnId="{4D02E82E-5734-487C-A845-6B7D33D45980}">
      <dgm:prSet/>
      <dgm:spPr/>
      <dgm:t>
        <a:bodyPr/>
        <a:lstStyle/>
        <a:p>
          <a:endParaRPr lang="en-US"/>
        </a:p>
      </dgm:t>
    </dgm:pt>
    <dgm:pt modelId="{382CAE58-1037-49C4-B004-EAD29982985C}">
      <dgm:prSet custT="1"/>
      <dgm:spPr/>
      <dgm:t>
        <a:bodyPr/>
        <a:lstStyle/>
        <a:p>
          <a:r>
            <a:rPr lang="en-US" sz="2000" dirty="0"/>
            <a:t>Allow landlord access to the property make repairs. </a:t>
          </a:r>
        </a:p>
      </dgm:t>
    </dgm:pt>
    <dgm:pt modelId="{8C796511-E981-4BEE-9BD7-DAE496213F4C}" type="parTrans" cxnId="{E5DEA08C-0067-47EC-AE67-150BFB4E1ACF}">
      <dgm:prSet/>
      <dgm:spPr/>
      <dgm:t>
        <a:bodyPr/>
        <a:lstStyle/>
        <a:p>
          <a:endParaRPr lang="en-US"/>
        </a:p>
      </dgm:t>
    </dgm:pt>
    <dgm:pt modelId="{A2A38863-EB76-46D5-B837-9E1B1BDC3135}" type="sibTrans" cxnId="{E5DEA08C-0067-47EC-AE67-150BFB4E1ACF}">
      <dgm:prSet/>
      <dgm:spPr/>
      <dgm:t>
        <a:bodyPr/>
        <a:lstStyle/>
        <a:p>
          <a:endParaRPr lang="en-US"/>
        </a:p>
      </dgm:t>
    </dgm:pt>
    <dgm:pt modelId="{1E6E0AB1-19F3-44CF-8405-5CACAA681B4D}">
      <dgm:prSet custT="1"/>
      <dgm:spPr/>
      <dgm:t>
        <a:bodyPr/>
        <a:lstStyle/>
        <a:p>
          <a:r>
            <a:rPr lang="en-US" sz="2000" dirty="0"/>
            <a:t>Remove all belongings from the property at move-out. </a:t>
          </a:r>
        </a:p>
      </dgm:t>
    </dgm:pt>
    <dgm:pt modelId="{163A2969-AD4A-4569-AB4D-7A1169C8A6D7}" type="parTrans" cxnId="{875F2A84-903F-47ED-B66F-476B52CBBBBC}">
      <dgm:prSet/>
      <dgm:spPr/>
      <dgm:t>
        <a:bodyPr/>
        <a:lstStyle/>
        <a:p>
          <a:endParaRPr lang="en-US"/>
        </a:p>
      </dgm:t>
    </dgm:pt>
    <dgm:pt modelId="{63BBE953-B1C8-495F-8EC1-AAD362EB2477}" type="sibTrans" cxnId="{875F2A84-903F-47ED-B66F-476B52CBBBBC}">
      <dgm:prSet/>
      <dgm:spPr/>
      <dgm:t>
        <a:bodyPr/>
        <a:lstStyle/>
        <a:p>
          <a:endParaRPr lang="en-US"/>
        </a:p>
      </dgm:t>
    </dgm:pt>
    <dgm:pt modelId="{D987F0AD-742E-46D3-95F9-E9C076FA249B}" type="pres">
      <dgm:prSet presAssocID="{A64C2036-56BC-4FBA-812C-FEA65931DA90}" presName="linear" presStyleCnt="0">
        <dgm:presLayoutVars>
          <dgm:animLvl val="lvl"/>
          <dgm:resizeHandles val="exact"/>
        </dgm:presLayoutVars>
      </dgm:prSet>
      <dgm:spPr/>
    </dgm:pt>
    <dgm:pt modelId="{A61884B7-BE4F-49DE-A85F-A5E073944979}" type="pres">
      <dgm:prSet presAssocID="{5292D642-9FC4-4554-BB0B-5D8AA29C1B3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0AE27E7-BBDA-4C08-A3F1-76B21D93C3C9}" type="pres">
      <dgm:prSet presAssocID="{0FE8B97B-A043-4342-9403-F343DE06953D}" presName="spacer" presStyleCnt="0"/>
      <dgm:spPr/>
    </dgm:pt>
    <dgm:pt modelId="{93030FEC-767A-41B9-98F9-94D48BE1B2FA}" type="pres">
      <dgm:prSet presAssocID="{16C3DB92-6A66-49E9-A78F-A05F94268930}" presName="parentText" presStyleLbl="node1" presStyleIdx="1" presStyleCnt="5" custLinFactNeighborY="39990">
        <dgm:presLayoutVars>
          <dgm:chMax val="0"/>
          <dgm:bulletEnabled val="1"/>
        </dgm:presLayoutVars>
      </dgm:prSet>
      <dgm:spPr/>
    </dgm:pt>
    <dgm:pt modelId="{93A05BFD-67AF-4FF3-9F26-A7EBE586863A}" type="pres">
      <dgm:prSet presAssocID="{B18965D2-6388-4D7E-9C66-96BA19BFA6CD}" presName="spacer" presStyleCnt="0"/>
      <dgm:spPr/>
    </dgm:pt>
    <dgm:pt modelId="{43292384-E36C-401F-B901-4D456CC60A39}" type="pres">
      <dgm:prSet presAssocID="{0D0C803C-EEE6-4E6B-993F-95E738F14F1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74FE0BE-02CB-40DA-A4E7-835DD6BCA4CA}" type="pres">
      <dgm:prSet presAssocID="{150F2396-0CBB-4C51-A9D3-6F313F369235}" presName="spacer" presStyleCnt="0"/>
      <dgm:spPr/>
    </dgm:pt>
    <dgm:pt modelId="{0B3D6B61-7626-4A75-9419-A7292D2633A5}" type="pres">
      <dgm:prSet presAssocID="{382CAE58-1037-49C4-B004-EAD29982985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97AC1EE-B5C8-490E-B75A-5F4F4BA1140A}" type="pres">
      <dgm:prSet presAssocID="{A2A38863-EB76-46D5-B837-9E1B1BDC3135}" presName="spacer" presStyleCnt="0"/>
      <dgm:spPr/>
    </dgm:pt>
    <dgm:pt modelId="{E44CD00C-5485-415F-BE79-64E80A96A07F}" type="pres">
      <dgm:prSet presAssocID="{1E6E0AB1-19F3-44CF-8405-5CACAA681B4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BCA0200-99F8-4901-BC70-41D877C0E8E0}" type="presOf" srcId="{A64C2036-56BC-4FBA-812C-FEA65931DA90}" destId="{D987F0AD-742E-46D3-95F9-E9C076FA249B}" srcOrd="0" destOrd="0" presId="urn:microsoft.com/office/officeart/2005/8/layout/vList2"/>
    <dgm:cxn modelId="{AB62E327-10AC-4498-B15B-282D1CBBF777}" srcId="{A64C2036-56BC-4FBA-812C-FEA65931DA90}" destId="{5292D642-9FC4-4554-BB0B-5D8AA29C1B37}" srcOrd="0" destOrd="0" parTransId="{49CF8E1E-2C38-48A1-996D-E4ABA06F92C1}" sibTransId="{0FE8B97B-A043-4342-9403-F343DE06953D}"/>
    <dgm:cxn modelId="{4D02E82E-5734-487C-A845-6B7D33D45980}" srcId="{A64C2036-56BC-4FBA-812C-FEA65931DA90}" destId="{0D0C803C-EEE6-4E6B-993F-95E738F14F10}" srcOrd="2" destOrd="0" parTransId="{DB373CC3-335A-4919-A124-46922502F853}" sibTransId="{150F2396-0CBB-4C51-A9D3-6F313F369235}"/>
    <dgm:cxn modelId="{18919946-32BB-4F6C-9BC9-C8A0B21DC2EF}" type="presOf" srcId="{5292D642-9FC4-4554-BB0B-5D8AA29C1B37}" destId="{A61884B7-BE4F-49DE-A85F-A5E073944979}" srcOrd="0" destOrd="0" presId="urn:microsoft.com/office/officeart/2005/8/layout/vList2"/>
    <dgm:cxn modelId="{F9AD496F-80AC-421C-93B4-E2A520EDDFEF}" type="presOf" srcId="{16C3DB92-6A66-49E9-A78F-A05F94268930}" destId="{93030FEC-767A-41B9-98F9-94D48BE1B2FA}" srcOrd="0" destOrd="0" presId="urn:microsoft.com/office/officeart/2005/8/layout/vList2"/>
    <dgm:cxn modelId="{875F2A84-903F-47ED-B66F-476B52CBBBBC}" srcId="{A64C2036-56BC-4FBA-812C-FEA65931DA90}" destId="{1E6E0AB1-19F3-44CF-8405-5CACAA681B4D}" srcOrd="4" destOrd="0" parTransId="{163A2969-AD4A-4569-AB4D-7A1169C8A6D7}" sibTransId="{63BBE953-B1C8-495F-8EC1-AAD362EB2477}"/>
    <dgm:cxn modelId="{0902C08B-51F1-472F-8FEA-47FCA4CA09D0}" srcId="{A64C2036-56BC-4FBA-812C-FEA65931DA90}" destId="{16C3DB92-6A66-49E9-A78F-A05F94268930}" srcOrd="1" destOrd="0" parTransId="{9749664B-6A08-4CE9-811F-A97C02485E68}" sibTransId="{B18965D2-6388-4D7E-9C66-96BA19BFA6CD}"/>
    <dgm:cxn modelId="{E5DEA08C-0067-47EC-AE67-150BFB4E1ACF}" srcId="{A64C2036-56BC-4FBA-812C-FEA65931DA90}" destId="{382CAE58-1037-49C4-B004-EAD29982985C}" srcOrd="3" destOrd="0" parTransId="{8C796511-E981-4BEE-9BD7-DAE496213F4C}" sibTransId="{A2A38863-EB76-46D5-B837-9E1B1BDC3135}"/>
    <dgm:cxn modelId="{BEFF7AB9-E7B2-4DDD-8F85-CABF959D3FF2}" type="presOf" srcId="{382CAE58-1037-49C4-B004-EAD29982985C}" destId="{0B3D6B61-7626-4A75-9419-A7292D2633A5}" srcOrd="0" destOrd="0" presId="urn:microsoft.com/office/officeart/2005/8/layout/vList2"/>
    <dgm:cxn modelId="{520B92BC-1E0B-4343-AAE4-44991F2D1939}" type="presOf" srcId="{1E6E0AB1-19F3-44CF-8405-5CACAA681B4D}" destId="{E44CD00C-5485-415F-BE79-64E80A96A07F}" srcOrd="0" destOrd="0" presId="urn:microsoft.com/office/officeart/2005/8/layout/vList2"/>
    <dgm:cxn modelId="{B84724EA-1DA6-4004-ABB8-A9374BBA2806}" type="presOf" srcId="{0D0C803C-EEE6-4E6B-993F-95E738F14F10}" destId="{43292384-E36C-401F-B901-4D456CC60A39}" srcOrd="0" destOrd="0" presId="urn:microsoft.com/office/officeart/2005/8/layout/vList2"/>
    <dgm:cxn modelId="{AF309E24-742F-480E-B3CB-846B37EC7369}" type="presParOf" srcId="{D987F0AD-742E-46D3-95F9-E9C076FA249B}" destId="{A61884B7-BE4F-49DE-A85F-A5E073944979}" srcOrd="0" destOrd="0" presId="urn:microsoft.com/office/officeart/2005/8/layout/vList2"/>
    <dgm:cxn modelId="{452B687E-1A9D-43D7-8B51-D68A42B93EB0}" type="presParOf" srcId="{D987F0AD-742E-46D3-95F9-E9C076FA249B}" destId="{F0AE27E7-BBDA-4C08-A3F1-76B21D93C3C9}" srcOrd="1" destOrd="0" presId="urn:microsoft.com/office/officeart/2005/8/layout/vList2"/>
    <dgm:cxn modelId="{997684E8-0766-4BF2-8265-3F5B9F106644}" type="presParOf" srcId="{D987F0AD-742E-46D3-95F9-E9C076FA249B}" destId="{93030FEC-767A-41B9-98F9-94D48BE1B2FA}" srcOrd="2" destOrd="0" presId="urn:microsoft.com/office/officeart/2005/8/layout/vList2"/>
    <dgm:cxn modelId="{3C1E2298-E1EC-4521-BD83-F5CD0EA5CD6A}" type="presParOf" srcId="{D987F0AD-742E-46D3-95F9-E9C076FA249B}" destId="{93A05BFD-67AF-4FF3-9F26-A7EBE586863A}" srcOrd="3" destOrd="0" presId="urn:microsoft.com/office/officeart/2005/8/layout/vList2"/>
    <dgm:cxn modelId="{77AB4697-FF3A-4B18-9600-378D67B00F98}" type="presParOf" srcId="{D987F0AD-742E-46D3-95F9-E9C076FA249B}" destId="{43292384-E36C-401F-B901-4D456CC60A39}" srcOrd="4" destOrd="0" presId="urn:microsoft.com/office/officeart/2005/8/layout/vList2"/>
    <dgm:cxn modelId="{E1B4244D-E7C7-4F53-AB13-89DE0CD9B89F}" type="presParOf" srcId="{D987F0AD-742E-46D3-95F9-E9C076FA249B}" destId="{574FE0BE-02CB-40DA-A4E7-835DD6BCA4CA}" srcOrd="5" destOrd="0" presId="urn:microsoft.com/office/officeart/2005/8/layout/vList2"/>
    <dgm:cxn modelId="{70C83474-A541-497A-AC1D-4F1B75AE28B7}" type="presParOf" srcId="{D987F0AD-742E-46D3-95F9-E9C076FA249B}" destId="{0B3D6B61-7626-4A75-9419-A7292D2633A5}" srcOrd="6" destOrd="0" presId="urn:microsoft.com/office/officeart/2005/8/layout/vList2"/>
    <dgm:cxn modelId="{F4B1168B-90B2-4947-8DC2-4F5A4AF8421A}" type="presParOf" srcId="{D987F0AD-742E-46D3-95F9-E9C076FA249B}" destId="{497AC1EE-B5C8-490E-B75A-5F4F4BA1140A}" srcOrd="7" destOrd="0" presId="urn:microsoft.com/office/officeart/2005/8/layout/vList2"/>
    <dgm:cxn modelId="{4B3F8B0C-CA74-46B0-B782-BC23A5F30993}" type="presParOf" srcId="{D987F0AD-742E-46D3-95F9-E9C076FA249B}" destId="{E44CD00C-5485-415F-BE79-64E80A96A07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A0399D-8FFD-4217-8ED3-BDCAE4F997B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5DE47D-2FA0-4E12-8CEA-463CC907225A}">
      <dgm:prSet custT="1"/>
      <dgm:spPr/>
      <dgm:t>
        <a:bodyPr/>
        <a:lstStyle/>
        <a:p>
          <a:r>
            <a:rPr lang="en-US" sz="2000" dirty="0"/>
            <a:t>Provide receipts for payments.</a:t>
          </a:r>
        </a:p>
      </dgm:t>
    </dgm:pt>
    <dgm:pt modelId="{091B68E9-0A61-4C0A-850C-B9B5F54D75B5}" type="parTrans" cxnId="{22D8CB24-C110-436B-9077-5337034191E6}">
      <dgm:prSet/>
      <dgm:spPr/>
      <dgm:t>
        <a:bodyPr/>
        <a:lstStyle/>
        <a:p>
          <a:endParaRPr lang="en-US"/>
        </a:p>
      </dgm:t>
    </dgm:pt>
    <dgm:pt modelId="{18792774-FF0D-46B3-AFFB-EC75768BAE72}" type="sibTrans" cxnId="{22D8CB24-C110-436B-9077-5337034191E6}">
      <dgm:prSet/>
      <dgm:spPr/>
      <dgm:t>
        <a:bodyPr/>
        <a:lstStyle/>
        <a:p>
          <a:endParaRPr lang="en-US"/>
        </a:p>
      </dgm:t>
    </dgm:pt>
    <dgm:pt modelId="{350508EC-B820-4656-AAB5-84972C081C2E}">
      <dgm:prSet custT="1"/>
      <dgm:spPr/>
      <dgm:t>
        <a:bodyPr/>
        <a:lstStyle/>
        <a:p>
          <a:r>
            <a:rPr lang="en-US" sz="2000" dirty="0"/>
            <a:t>Act on repair issues quickly.</a:t>
          </a:r>
        </a:p>
      </dgm:t>
    </dgm:pt>
    <dgm:pt modelId="{1DD34308-3EC5-4F79-8FAB-EEE5FE51912E}" type="parTrans" cxnId="{36A6EDC7-DD1B-4C20-9CDA-FF4D302B49FA}">
      <dgm:prSet/>
      <dgm:spPr/>
      <dgm:t>
        <a:bodyPr/>
        <a:lstStyle/>
        <a:p>
          <a:endParaRPr lang="en-US"/>
        </a:p>
      </dgm:t>
    </dgm:pt>
    <dgm:pt modelId="{FB7EE9C1-2CDC-41E4-8258-CEBD1EF01C4F}" type="sibTrans" cxnId="{36A6EDC7-DD1B-4C20-9CDA-FF4D302B49FA}">
      <dgm:prSet/>
      <dgm:spPr/>
      <dgm:t>
        <a:bodyPr/>
        <a:lstStyle/>
        <a:p>
          <a:endParaRPr lang="en-US"/>
        </a:p>
      </dgm:t>
    </dgm:pt>
    <dgm:pt modelId="{22288625-1028-41A8-9B97-A66A52C5E696}">
      <dgm:prSet custT="1"/>
      <dgm:spPr/>
      <dgm:t>
        <a:bodyPr/>
        <a:lstStyle/>
        <a:p>
          <a:r>
            <a:rPr lang="en-US" sz="2000" dirty="0"/>
            <a:t>Communicate, in writing, often with tenants. </a:t>
          </a:r>
        </a:p>
      </dgm:t>
    </dgm:pt>
    <dgm:pt modelId="{2EEFCB91-5F11-454B-A871-77BD093D2A7C}" type="parTrans" cxnId="{D01BC5F9-74E3-49C6-9B60-AD9ADBB76DB6}">
      <dgm:prSet/>
      <dgm:spPr/>
      <dgm:t>
        <a:bodyPr/>
        <a:lstStyle/>
        <a:p>
          <a:endParaRPr lang="en-US"/>
        </a:p>
      </dgm:t>
    </dgm:pt>
    <dgm:pt modelId="{A73CF5FB-0602-472F-816D-F2B289FA2D18}" type="sibTrans" cxnId="{D01BC5F9-74E3-49C6-9B60-AD9ADBB76DB6}">
      <dgm:prSet/>
      <dgm:spPr/>
      <dgm:t>
        <a:bodyPr/>
        <a:lstStyle/>
        <a:p>
          <a:endParaRPr lang="en-US"/>
        </a:p>
      </dgm:t>
    </dgm:pt>
    <dgm:pt modelId="{4AEDBB11-E1DA-4630-A653-50FEF4D97845}">
      <dgm:prSet custT="1"/>
      <dgm:spPr/>
      <dgm:t>
        <a:bodyPr/>
        <a:lstStyle/>
        <a:p>
          <a:r>
            <a:rPr lang="en-US" sz="2000" dirty="0"/>
            <a:t>Schedule repairs for specific times and dates with written notice.</a:t>
          </a:r>
        </a:p>
      </dgm:t>
    </dgm:pt>
    <dgm:pt modelId="{ABC2DF4A-9454-4FE6-A371-91EC6A57A8C9}" type="parTrans" cxnId="{3927A5E7-05B4-46FE-A178-8CC0B5AA8F38}">
      <dgm:prSet/>
      <dgm:spPr/>
      <dgm:t>
        <a:bodyPr/>
        <a:lstStyle/>
        <a:p>
          <a:endParaRPr lang="en-US"/>
        </a:p>
      </dgm:t>
    </dgm:pt>
    <dgm:pt modelId="{E88AE841-F369-4C70-B996-24F50BFD9787}" type="sibTrans" cxnId="{3927A5E7-05B4-46FE-A178-8CC0B5AA8F38}">
      <dgm:prSet/>
      <dgm:spPr/>
      <dgm:t>
        <a:bodyPr/>
        <a:lstStyle/>
        <a:p>
          <a:endParaRPr lang="en-US"/>
        </a:p>
      </dgm:t>
    </dgm:pt>
    <dgm:pt modelId="{52D79B81-E42C-473A-9991-38C505AA72D1}">
      <dgm:prSet custT="1"/>
      <dgm:spPr/>
      <dgm:t>
        <a:bodyPr/>
        <a:lstStyle/>
        <a:p>
          <a:r>
            <a:rPr lang="en-US" sz="2000" dirty="0"/>
            <a:t>Document conditions, repairs and access. </a:t>
          </a:r>
        </a:p>
      </dgm:t>
    </dgm:pt>
    <dgm:pt modelId="{0A86BF20-EB30-486B-947E-1B4BA97BE429}" type="parTrans" cxnId="{63668938-A7BD-4CD0-80D8-CBA6A2640EA8}">
      <dgm:prSet/>
      <dgm:spPr/>
      <dgm:t>
        <a:bodyPr/>
        <a:lstStyle/>
        <a:p>
          <a:endParaRPr lang="en-US"/>
        </a:p>
      </dgm:t>
    </dgm:pt>
    <dgm:pt modelId="{21D629FC-F4BC-4C7B-BE3B-B4F10EB3704F}" type="sibTrans" cxnId="{63668938-A7BD-4CD0-80D8-CBA6A2640EA8}">
      <dgm:prSet/>
      <dgm:spPr/>
      <dgm:t>
        <a:bodyPr/>
        <a:lstStyle/>
        <a:p>
          <a:endParaRPr lang="en-US"/>
        </a:p>
      </dgm:t>
    </dgm:pt>
    <dgm:pt modelId="{17B85059-1222-47DD-B12F-0108D455A156}" type="pres">
      <dgm:prSet presAssocID="{E1A0399D-8FFD-4217-8ED3-BDCAE4F997B2}" presName="linear" presStyleCnt="0">
        <dgm:presLayoutVars>
          <dgm:animLvl val="lvl"/>
          <dgm:resizeHandles val="exact"/>
        </dgm:presLayoutVars>
      </dgm:prSet>
      <dgm:spPr/>
    </dgm:pt>
    <dgm:pt modelId="{EF9416B3-5937-43FF-A7D0-43319275B082}" type="pres">
      <dgm:prSet presAssocID="{A25DE47D-2FA0-4E12-8CEA-463CC907225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943ED30-B0BE-4E1F-B445-EF5B68B36F8F}" type="pres">
      <dgm:prSet presAssocID="{18792774-FF0D-46B3-AFFB-EC75768BAE72}" presName="spacer" presStyleCnt="0"/>
      <dgm:spPr/>
    </dgm:pt>
    <dgm:pt modelId="{BC10D42B-8737-48A4-87DC-43FA787B4C8E}" type="pres">
      <dgm:prSet presAssocID="{350508EC-B820-4656-AAB5-84972C081C2E}" presName="parentText" presStyleLbl="node1" presStyleIdx="1" presStyleCnt="5" custLinFactNeighborY="-8282">
        <dgm:presLayoutVars>
          <dgm:chMax val="0"/>
          <dgm:bulletEnabled val="1"/>
        </dgm:presLayoutVars>
      </dgm:prSet>
      <dgm:spPr/>
    </dgm:pt>
    <dgm:pt modelId="{5FE8FA72-2045-4A94-9BCF-69D0164A60B8}" type="pres">
      <dgm:prSet presAssocID="{FB7EE9C1-2CDC-41E4-8258-CEBD1EF01C4F}" presName="spacer" presStyleCnt="0"/>
      <dgm:spPr/>
    </dgm:pt>
    <dgm:pt modelId="{D0C47870-3812-48E5-8913-FCDEB4ADDE91}" type="pres">
      <dgm:prSet presAssocID="{22288625-1028-41A8-9B97-A66A52C5E69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D178814-5AD7-4E7B-8BA0-02FAD92BB924}" type="pres">
      <dgm:prSet presAssocID="{A73CF5FB-0602-472F-816D-F2B289FA2D18}" presName="spacer" presStyleCnt="0"/>
      <dgm:spPr/>
    </dgm:pt>
    <dgm:pt modelId="{297A39E9-7440-4F49-A98F-F522EAA3870D}" type="pres">
      <dgm:prSet presAssocID="{4AEDBB11-E1DA-4630-A653-50FEF4D9784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0B8DDD6-A8BE-4621-BC2C-CCCC2207C58C}" type="pres">
      <dgm:prSet presAssocID="{E88AE841-F369-4C70-B996-24F50BFD9787}" presName="spacer" presStyleCnt="0"/>
      <dgm:spPr/>
    </dgm:pt>
    <dgm:pt modelId="{94A81F38-482D-4059-89A8-DE4D7DC0B7AE}" type="pres">
      <dgm:prSet presAssocID="{52D79B81-E42C-473A-9991-38C505AA72D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D18521C-F7A3-4075-ABD1-FDA8FF3E26E6}" type="presOf" srcId="{A25DE47D-2FA0-4E12-8CEA-463CC907225A}" destId="{EF9416B3-5937-43FF-A7D0-43319275B082}" srcOrd="0" destOrd="0" presId="urn:microsoft.com/office/officeart/2005/8/layout/vList2"/>
    <dgm:cxn modelId="{22D8CB24-C110-436B-9077-5337034191E6}" srcId="{E1A0399D-8FFD-4217-8ED3-BDCAE4F997B2}" destId="{A25DE47D-2FA0-4E12-8CEA-463CC907225A}" srcOrd="0" destOrd="0" parTransId="{091B68E9-0A61-4C0A-850C-B9B5F54D75B5}" sibTransId="{18792774-FF0D-46B3-AFFB-EC75768BAE72}"/>
    <dgm:cxn modelId="{63668938-A7BD-4CD0-80D8-CBA6A2640EA8}" srcId="{E1A0399D-8FFD-4217-8ED3-BDCAE4F997B2}" destId="{52D79B81-E42C-473A-9991-38C505AA72D1}" srcOrd="4" destOrd="0" parTransId="{0A86BF20-EB30-486B-947E-1B4BA97BE429}" sibTransId="{21D629FC-F4BC-4C7B-BE3B-B4F10EB3704F}"/>
    <dgm:cxn modelId="{540485A4-55A8-4E78-8D5C-7B393C3D54C9}" type="presOf" srcId="{52D79B81-E42C-473A-9991-38C505AA72D1}" destId="{94A81F38-482D-4059-89A8-DE4D7DC0B7AE}" srcOrd="0" destOrd="0" presId="urn:microsoft.com/office/officeart/2005/8/layout/vList2"/>
    <dgm:cxn modelId="{4D6723C0-3BBA-453F-9308-8AB2D9F4C35B}" type="presOf" srcId="{350508EC-B820-4656-AAB5-84972C081C2E}" destId="{BC10D42B-8737-48A4-87DC-43FA787B4C8E}" srcOrd="0" destOrd="0" presId="urn:microsoft.com/office/officeart/2005/8/layout/vList2"/>
    <dgm:cxn modelId="{36A6EDC7-DD1B-4C20-9CDA-FF4D302B49FA}" srcId="{E1A0399D-8FFD-4217-8ED3-BDCAE4F997B2}" destId="{350508EC-B820-4656-AAB5-84972C081C2E}" srcOrd="1" destOrd="0" parTransId="{1DD34308-3EC5-4F79-8FAB-EEE5FE51912E}" sibTransId="{FB7EE9C1-2CDC-41E4-8258-CEBD1EF01C4F}"/>
    <dgm:cxn modelId="{F2814FE2-8E7E-4929-A28D-7BB4334C1524}" type="presOf" srcId="{22288625-1028-41A8-9B97-A66A52C5E696}" destId="{D0C47870-3812-48E5-8913-FCDEB4ADDE91}" srcOrd="0" destOrd="0" presId="urn:microsoft.com/office/officeart/2005/8/layout/vList2"/>
    <dgm:cxn modelId="{1F9856E3-2764-4949-BD93-C99EBC57567B}" type="presOf" srcId="{E1A0399D-8FFD-4217-8ED3-BDCAE4F997B2}" destId="{17B85059-1222-47DD-B12F-0108D455A156}" srcOrd="0" destOrd="0" presId="urn:microsoft.com/office/officeart/2005/8/layout/vList2"/>
    <dgm:cxn modelId="{3927A5E7-05B4-46FE-A178-8CC0B5AA8F38}" srcId="{E1A0399D-8FFD-4217-8ED3-BDCAE4F997B2}" destId="{4AEDBB11-E1DA-4630-A653-50FEF4D97845}" srcOrd="3" destOrd="0" parTransId="{ABC2DF4A-9454-4FE6-A371-91EC6A57A8C9}" sibTransId="{E88AE841-F369-4C70-B996-24F50BFD9787}"/>
    <dgm:cxn modelId="{D01BC5F9-74E3-49C6-9B60-AD9ADBB76DB6}" srcId="{E1A0399D-8FFD-4217-8ED3-BDCAE4F997B2}" destId="{22288625-1028-41A8-9B97-A66A52C5E696}" srcOrd="2" destOrd="0" parTransId="{2EEFCB91-5F11-454B-A871-77BD093D2A7C}" sibTransId="{A73CF5FB-0602-472F-816D-F2B289FA2D18}"/>
    <dgm:cxn modelId="{2EDDEEFE-7C04-4C5D-AF00-9834D1892DE5}" type="presOf" srcId="{4AEDBB11-E1DA-4630-A653-50FEF4D97845}" destId="{297A39E9-7440-4F49-A98F-F522EAA3870D}" srcOrd="0" destOrd="0" presId="urn:microsoft.com/office/officeart/2005/8/layout/vList2"/>
    <dgm:cxn modelId="{415D6EB6-699F-4D3C-8147-1839D3628907}" type="presParOf" srcId="{17B85059-1222-47DD-B12F-0108D455A156}" destId="{EF9416B3-5937-43FF-A7D0-43319275B082}" srcOrd="0" destOrd="0" presId="urn:microsoft.com/office/officeart/2005/8/layout/vList2"/>
    <dgm:cxn modelId="{6F453A27-5CCA-4D22-B5A7-EF91F730BFF3}" type="presParOf" srcId="{17B85059-1222-47DD-B12F-0108D455A156}" destId="{C943ED30-B0BE-4E1F-B445-EF5B68B36F8F}" srcOrd="1" destOrd="0" presId="urn:microsoft.com/office/officeart/2005/8/layout/vList2"/>
    <dgm:cxn modelId="{F1A394E2-C5BC-4102-B9B5-AFCAC22EA657}" type="presParOf" srcId="{17B85059-1222-47DD-B12F-0108D455A156}" destId="{BC10D42B-8737-48A4-87DC-43FA787B4C8E}" srcOrd="2" destOrd="0" presId="urn:microsoft.com/office/officeart/2005/8/layout/vList2"/>
    <dgm:cxn modelId="{4F2E65B5-7BCC-428A-90BF-44506D4AF0C6}" type="presParOf" srcId="{17B85059-1222-47DD-B12F-0108D455A156}" destId="{5FE8FA72-2045-4A94-9BCF-69D0164A60B8}" srcOrd="3" destOrd="0" presId="urn:microsoft.com/office/officeart/2005/8/layout/vList2"/>
    <dgm:cxn modelId="{C9278AD9-1CB0-43DA-A229-413063813266}" type="presParOf" srcId="{17B85059-1222-47DD-B12F-0108D455A156}" destId="{D0C47870-3812-48E5-8913-FCDEB4ADDE91}" srcOrd="4" destOrd="0" presId="urn:microsoft.com/office/officeart/2005/8/layout/vList2"/>
    <dgm:cxn modelId="{7622EDAA-53DA-4697-B10B-DD95AF4C690A}" type="presParOf" srcId="{17B85059-1222-47DD-B12F-0108D455A156}" destId="{CD178814-5AD7-4E7B-8BA0-02FAD92BB924}" srcOrd="5" destOrd="0" presId="urn:microsoft.com/office/officeart/2005/8/layout/vList2"/>
    <dgm:cxn modelId="{4B6EACB9-1C21-42BE-A0B1-D984950471BC}" type="presParOf" srcId="{17B85059-1222-47DD-B12F-0108D455A156}" destId="{297A39E9-7440-4F49-A98F-F522EAA3870D}" srcOrd="6" destOrd="0" presId="urn:microsoft.com/office/officeart/2005/8/layout/vList2"/>
    <dgm:cxn modelId="{23EB5AC5-DAAD-42F4-8A4B-F8181C1F8614}" type="presParOf" srcId="{17B85059-1222-47DD-B12F-0108D455A156}" destId="{A0B8DDD6-A8BE-4621-BC2C-CCCC2207C58C}" srcOrd="7" destOrd="0" presId="urn:microsoft.com/office/officeart/2005/8/layout/vList2"/>
    <dgm:cxn modelId="{6756AED2-79B8-4A26-914E-43300A189A6A}" type="presParOf" srcId="{17B85059-1222-47DD-B12F-0108D455A156}" destId="{94A81F38-482D-4059-89A8-DE4D7DC0B7A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2213BB-DE64-4B34-AF9B-8AD32447E2B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39C986B-2454-4236-96BC-C7E7812F6F6D}">
      <dgm:prSet/>
      <dgm:spPr/>
      <dgm:t>
        <a:bodyPr/>
        <a:lstStyle/>
        <a:p>
          <a:r>
            <a:rPr lang="en-US" dirty="0"/>
            <a:t>Tenants</a:t>
          </a:r>
          <a:r>
            <a:rPr lang="en-US" b="1" dirty="0"/>
            <a:t> c</a:t>
          </a:r>
          <a:r>
            <a:rPr lang="en-US" dirty="0"/>
            <a:t>an challenge a Good Cause notice with the Fair Housing Commission or in court. </a:t>
          </a:r>
        </a:p>
      </dgm:t>
    </dgm:pt>
    <dgm:pt modelId="{196A4588-CCBB-47E1-9523-6F8F237BEB82}" type="parTrans" cxnId="{296340CD-B9CF-4180-B388-124FEA10C693}">
      <dgm:prSet/>
      <dgm:spPr/>
      <dgm:t>
        <a:bodyPr/>
        <a:lstStyle/>
        <a:p>
          <a:endParaRPr lang="en-US"/>
        </a:p>
      </dgm:t>
    </dgm:pt>
    <dgm:pt modelId="{A5B48813-0885-405D-99A8-F1E47B6C2D0C}" type="sibTrans" cxnId="{296340CD-B9CF-4180-B388-124FEA10C693}">
      <dgm:prSet/>
      <dgm:spPr/>
      <dgm:t>
        <a:bodyPr/>
        <a:lstStyle/>
        <a:p>
          <a:endParaRPr lang="en-US"/>
        </a:p>
      </dgm:t>
    </dgm:pt>
    <dgm:pt modelId="{AEF5C7EC-6DCD-4085-BB7E-9667DB5DB39F}">
      <dgm:prSet/>
      <dgm:spPr/>
      <dgm:t>
        <a:bodyPr/>
        <a:lstStyle/>
        <a:p>
          <a:r>
            <a:rPr lang="en-US"/>
            <a:t>Tenants must file a complaint within 15 business days of receiving the notice and notify the landlord.</a:t>
          </a:r>
        </a:p>
      </dgm:t>
    </dgm:pt>
    <dgm:pt modelId="{3828E339-ADB1-44D2-BE7F-5C720BA68C23}" type="parTrans" cxnId="{FD9D160C-E406-4C0F-A152-6889A0BD85D5}">
      <dgm:prSet/>
      <dgm:spPr/>
      <dgm:t>
        <a:bodyPr/>
        <a:lstStyle/>
        <a:p>
          <a:endParaRPr lang="en-US"/>
        </a:p>
      </dgm:t>
    </dgm:pt>
    <dgm:pt modelId="{2D2576C9-76AE-4849-8496-385E32DAB1FE}" type="sibTrans" cxnId="{FD9D160C-E406-4C0F-A152-6889A0BD85D5}">
      <dgm:prSet/>
      <dgm:spPr/>
      <dgm:t>
        <a:bodyPr/>
        <a:lstStyle/>
        <a:p>
          <a:endParaRPr lang="en-US"/>
        </a:p>
      </dgm:t>
    </dgm:pt>
    <dgm:pt modelId="{2F6753E5-3827-4B03-AFCD-9152B2143A1C}" type="pres">
      <dgm:prSet presAssocID="{5B2213BB-DE64-4B34-AF9B-8AD32447E2B3}" presName="root" presStyleCnt="0">
        <dgm:presLayoutVars>
          <dgm:dir/>
          <dgm:resizeHandles val="exact"/>
        </dgm:presLayoutVars>
      </dgm:prSet>
      <dgm:spPr/>
    </dgm:pt>
    <dgm:pt modelId="{10088589-B0B8-4D95-B152-AAD695358D0A}" type="pres">
      <dgm:prSet presAssocID="{439C986B-2454-4236-96BC-C7E7812F6F6D}" presName="compNode" presStyleCnt="0"/>
      <dgm:spPr/>
    </dgm:pt>
    <dgm:pt modelId="{251E7233-A170-46E1-B9D8-D5F18B41FDF9}" type="pres">
      <dgm:prSet presAssocID="{439C986B-2454-4236-96BC-C7E7812F6F6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413D1461-0830-4FB9-8722-4306F756641C}" type="pres">
      <dgm:prSet presAssocID="{439C986B-2454-4236-96BC-C7E7812F6F6D}" presName="spaceRect" presStyleCnt="0"/>
      <dgm:spPr/>
    </dgm:pt>
    <dgm:pt modelId="{963142C1-D021-4359-B3B9-92FE68DB97D0}" type="pres">
      <dgm:prSet presAssocID="{439C986B-2454-4236-96BC-C7E7812F6F6D}" presName="textRect" presStyleLbl="revTx" presStyleIdx="0" presStyleCnt="2">
        <dgm:presLayoutVars>
          <dgm:chMax val="1"/>
          <dgm:chPref val="1"/>
        </dgm:presLayoutVars>
      </dgm:prSet>
      <dgm:spPr/>
    </dgm:pt>
    <dgm:pt modelId="{BC783718-2A0F-4FA9-B557-607627BD8F79}" type="pres">
      <dgm:prSet presAssocID="{A5B48813-0885-405D-99A8-F1E47B6C2D0C}" presName="sibTrans" presStyleCnt="0"/>
      <dgm:spPr/>
    </dgm:pt>
    <dgm:pt modelId="{21607510-2743-45BD-A351-2090CAA34A04}" type="pres">
      <dgm:prSet presAssocID="{AEF5C7EC-6DCD-4085-BB7E-9667DB5DB39F}" presName="compNode" presStyleCnt="0"/>
      <dgm:spPr/>
    </dgm:pt>
    <dgm:pt modelId="{A10FF6C3-5379-4C23-B645-8A918D70DAC2}" type="pres">
      <dgm:prSet presAssocID="{AEF5C7EC-6DCD-4085-BB7E-9667DB5DB39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12E76844-6D67-441B-9730-ED0B5123968C}" type="pres">
      <dgm:prSet presAssocID="{AEF5C7EC-6DCD-4085-BB7E-9667DB5DB39F}" presName="spaceRect" presStyleCnt="0"/>
      <dgm:spPr/>
    </dgm:pt>
    <dgm:pt modelId="{ADC4402A-278D-4C02-A07B-B6B9D3E33565}" type="pres">
      <dgm:prSet presAssocID="{AEF5C7EC-6DCD-4085-BB7E-9667DB5DB39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D9D160C-E406-4C0F-A152-6889A0BD85D5}" srcId="{5B2213BB-DE64-4B34-AF9B-8AD32447E2B3}" destId="{AEF5C7EC-6DCD-4085-BB7E-9667DB5DB39F}" srcOrd="1" destOrd="0" parTransId="{3828E339-ADB1-44D2-BE7F-5C720BA68C23}" sibTransId="{2D2576C9-76AE-4849-8496-385E32DAB1FE}"/>
    <dgm:cxn modelId="{28BFB82A-0B8B-4263-9831-DA20B3324DE1}" type="presOf" srcId="{439C986B-2454-4236-96BC-C7E7812F6F6D}" destId="{963142C1-D021-4359-B3B9-92FE68DB97D0}" srcOrd="0" destOrd="0" presId="urn:microsoft.com/office/officeart/2018/2/layout/IconLabelList"/>
    <dgm:cxn modelId="{971D4B7A-BEF1-4804-9040-7EDFDD6ECB09}" type="presOf" srcId="{5B2213BB-DE64-4B34-AF9B-8AD32447E2B3}" destId="{2F6753E5-3827-4B03-AFCD-9152B2143A1C}" srcOrd="0" destOrd="0" presId="urn:microsoft.com/office/officeart/2018/2/layout/IconLabelList"/>
    <dgm:cxn modelId="{21A0B398-18D0-492A-A359-A2A06B162942}" type="presOf" srcId="{AEF5C7EC-6DCD-4085-BB7E-9667DB5DB39F}" destId="{ADC4402A-278D-4C02-A07B-B6B9D3E33565}" srcOrd="0" destOrd="0" presId="urn:microsoft.com/office/officeart/2018/2/layout/IconLabelList"/>
    <dgm:cxn modelId="{296340CD-B9CF-4180-B388-124FEA10C693}" srcId="{5B2213BB-DE64-4B34-AF9B-8AD32447E2B3}" destId="{439C986B-2454-4236-96BC-C7E7812F6F6D}" srcOrd="0" destOrd="0" parTransId="{196A4588-CCBB-47E1-9523-6F8F237BEB82}" sibTransId="{A5B48813-0885-405D-99A8-F1E47B6C2D0C}"/>
    <dgm:cxn modelId="{FD21B9DA-0A7F-44D6-99C1-6FBD1C55741D}" type="presParOf" srcId="{2F6753E5-3827-4B03-AFCD-9152B2143A1C}" destId="{10088589-B0B8-4D95-B152-AAD695358D0A}" srcOrd="0" destOrd="0" presId="urn:microsoft.com/office/officeart/2018/2/layout/IconLabelList"/>
    <dgm:cxn modelId="{F11FD2EC-9D99-4258-8472-145D6F6A7044}" type="presParOf" srcId="{10088589-B0B8-4D95-B152-AAD695358D0A}" destId="{251E7233-A170-46E1-B9D8-D5F18B41FDF9}" srcOrd="0" destOrd="0" presId="urn:microsoft.com/office/officeart/2018/2/layout/IconLabelList"/>
    <dgm:cxn modelId="{FCECDF6D-A470-4559-B896-F3704BF4AB2C}" type="presParOf" srcId="{10088589-B0B8-4D95-B152-AAD695358D0A}" destId="{413D1461-0830-4FB9-8722-4306F756641C}" srcOrd="1" destOrd="0" presId="urn:microsoft.com/office/officeart/2018/2/layout/IconLabelList"/>
    <dgm:cxn modelId="{E7049ED1-C2EA-436D-8A28-7FECB6EAF4BD}" type="presParOf" srcId="{10088589-B0B8-4D95-B152-AAD695358D0A}" destId="{963142C1-D021-4359-B3B9-92FE68DB97D0}" srcOrd="2" destOrd="0" presId="urn:microsoft.com/office/officeart/2018/2/layout/IconLabelList"/>
    <dgm:cxn modelId="{F200A4E2-4EC8-4C95-89F0-53F148AD7A11}" type="presParOf" srcId="{2F6753E5-3827-4B03-AFCD-9152B2143A1C}" destId="{BC783718-2A0F-4FA9-B557-607627BD8F79}" srcOrd="1" destOrd="0" presId="urn:microsoft.com/office/officeart/2018/2/layout/IconLabelList"/>
    <dgm:cxn modelId="{3C255328-B40C-4592-9257-2095B9CC0531}" type="presParOf" srcId="{2F6753E5-3827-4B03-AFCD-9152B2143A1C}" destId="{21607510-2743-45BD-A351-2090CAA34A04}" srcOrd="2" destOrd="0" presId="urn:microsoft.com/office/officeart/2018/2/layout/IconLabelList"/>
    <dgm:cxn modelId="{E0CF22FC-ED3B-4367-99B7-B7886B8F6DBD}" type="presParOf" srcId="{21607510-2743-45BD-A351-2090CAA34A04}" destId="{A10FF6C3-5379-4C23-B645-8A918D70DAC2}" srcOrd="0" destOrd="0" presId="urn:microsoft.com/office/officeart/2018/2/layout/IconLabelList"/>
    <dgm:cxn modelId="{9E65938D-61EF-40D5-9813-F668D2133A23}" type="presParOf" srcId="{21607510-2743-45BD-A351-2090CAA34A04}" destId="{12E76844-6D67-441B-9730-ED0B5123968C}" srcOrd="1" destOrd="0" presId="urn:microsoft.com/office/officeart/2018/2/layout/IconLabelList"/>
    <dgm:cxn modelId="{3432A166-16EF-4EE4-A887-5629EC818380}" type="presParOf" srcId="{21607510-2743-45BD-A351-2090CAA34A04}" destId="{ADC4402A-278D-4C02-A07B-B6B9D3E3356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5FD16-A3FB-4ADE-B4D1-5D3FB175E74C}">
      <dsp:nvSpPr>
        <dsp:cNvPr id="0" name=""/>
        <dsp:cNvSpPr/>
      </dsp:nvSpPr>
      <dsp:spPr>
        <a:xfrm>
          <a:off x="0" y="690"/>
          <a:ext cx="4686300" cy="16156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0EA48-62A8-41FA-AC89-AD56E4904009}">
      <dsp:nvSpPr>
        <dsp:cNvPr id="0" name=""/>
        <dsp:cNvSpPr/>
      </dsp:nvSpPr>
      <dsp:spPr>
        <a:xfrm>
          <a:off x="488743" y="364218"/>
          <a:ext cx="888624" cy="8886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53F7E-D8F1-4F09-95BA-7C3F336DB884}">
      <dsp:nvSpPr>
        <dsp:cNvPr id="0" name=""/>
        <dsp:cNvSpPr/>
      </dsp:nvSpPr>
      <dsp:spPr>
        <a:xfrm>
          <a:off x="1866111" y="690"/>
          <a:ext cx="28201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Agency where Tenants file complaints to exercise their legal rights.</a:t>
          </a:r>
        </a:p>
      </dsp:txBody>
      <dsp:txXfrm>
        <a:off x="1866111" y="690"/>
        <a:ext cx="2820188" cy="1615680"/>
      </dsp:txXfrm>
    </dsp:sp>
    <dsp:sp modelId="{933BF37C-CC56-4A6A-8783-39CB2136AEDB}">
      <dsp:nvSpPr>
        <dsp:cNvPr id="0" name=""/>
        <dsp:cNvSpPr/>
      </dsp:nvSpPr>
      <dsp:spPr>
        <a:xfrm>
          <a:off x="0" y="2020291"/>
          <a:ext cx="4686300" cy="16156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582D9-FE85-4B5C-B4D3-625617096960}">
      <dsp:nvSpPr>
        <dsp:cNvPr id="0" name=""/>
        <dsp:cNvSpPr/>
      </dsp:nvSpPr>
      <dsp:spPr>
        <a:xfrm>
          <a:off x="488743" y="2383819"/>
          <a:ext cx="888624" cy="8886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F8203-45E8-47E1-843F-7A913A01008D}">
      <dsp:nvSpPr>
        <dsp:cNvPr id="0" name=""/>
        <dsp:cNvSpPr/>
      </dsp:nvSpPr>
      <dsp:spPr>
        <a:xfrm>
          <a:off x="1866111" y="2020291"/>
          <a:ext cx="28201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Free, do not need a lawyer, not a court, no judgments. </a:t>
          </a:r>
        </a:p>
      </dsp:txBody>
      <dsp:txXfrm>
        <a:off x="1866111" y="2020291"/>
        <a:ext cx="2820188" cy="1615680"/>
      </dsp:txXfrm>
    </dsp:sp>
    <dsp:sp modelId="{D865D189-E7F2-4040-A2E3-917D628EB853}">
      <dsp:nvSpPr>
        <dsp:cNvPr id="0" name=""/>
        <dsp:cNvSpPr/>
      </dsp:nvSpPr>
      <dsp:spPr>
        <a:xfrm>
          <a:off x="0" y="4039891"/>
          <a:ext cx="4686300" cy="16156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C6B8E-68BB-49CF-85A6-C60A19CAF2F5}">
      <dsp:nvSpPr>
        <dsp:cNvPr id="0" name=""/>
        <dsp:cNvSpPr/>
      </dsp:nvSpPr>
      <dsp:spPr>
        <a:xfrm>
          <a:off x="488743" y="4403420"/>
          <a:ext cx="888624" cy="8886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9E89A-2BD1-488D-9659-90C3DA6203B2}">
      <dsp:nvSpPr>
        <dsp:cNvPr id="0" name=""/>
        <dsp:cNvSpPr/>
      </dsp:nvSpPr>
      <dsp:spPr>
        <a:xfrm>
          <a:off x="1866111" y="4039891"/>
          <a:ext cx="28201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Cases end with positive outcomes for tenants, landlords and neighborhoods .</a:t>
          </a:r>
        </a:p>
      </dsp:txBody>
      <dsp:txXfrm>
        <a:off x="1866111" y="4039891"/>
        <a:ext cx="2820188" cy="1615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C1ABF-89CD-49A0-BFA1-A1C8EF9224EE}">
      <dsp:nvSpPr>
        <dsp:cNvPr id="0" name=""/>
        <dsp:cNvSpPr/>
      </dsp:nvSpPr>
      <dsp:spPr>
        <a:xfrm>
          <a:off x="0" y="0"/>
          <a:ext cx="4686300" cy="16156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EFDFF-F312-455B-8CAF-367151533437}">
      <dsp:nvSpPr>
        <dsp:cNvPr id="0" name=""/>
        <dsp:cNvSpPr/>
      </dsp:nvSpPr>
      <dsp:spPr>
        <a:xfrm>
          <a:off x="488743" y="364218"/>
          <a:ext cx="888624" cy="8886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0ABE8-C022-40AD-B2EE-B3D8F3E77A2C}">
      <dsp:nvSpPr>
        <dsp:cNvPr id="0" name=""/>
        <dsp:cNvSpPr/>
      </dsp:nvSpPr>
      <dsp:spPr>
        <a:xfrm>
          <a:off x="1866111" y="690"/>
          <a:ext cx="28201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Composed of 5 members appointed by the Mayor.</a:t>
          </a:r>
        </a:p>
      </dsp:txBody>
      <dsp:txXfrm>
        <a:off x="1866111" y="690"/>
        <a:ext cx="2820188" cy="1615680"/>
      </dsp:txXfrm>
    </dsp:sp>
    <dsp:sp modelId="{6AF4209A-C8BA-4DC7-838C-E983083B7297}">
      <dsp:nvSpPr>
        <dsp:cNvPr id="0" name=""/>
        <dsp:cNvSpPr/>
      </dsp:nvSpPr>
      <dsp:spPr>
        <a:xfrm>
          <a:off x="0" y="2020291"/>
          <a:ext cx="4686300" cy="16156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0112B-588C-4195-9438-1C876B3E2FAE}">
      <dsp:nvSpPr>
        <dsp:cNvPr id="0" name=""/>
        <dsp:cNvSpPr/>
      </dsp:nvSpPr>
      <dsp:spPr>
        <a:xfrm>
          <a:off x="488743" y="2383819"/>
          <a:ext cx="888624" cy="8886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7EDF1-0844-47EC-8756-AC3974559441}">
      <dsp:nvSpPr>
        <dsp:cNvPr id="0" name=""/>
        <dsp:cNvSpPr/>
      </dsp:nvSpPr>
      <dsp:spPr>
        <a:xfrm>
          <a:off x="1866111" y="2020291"/>
          <a:ext cx="28201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Has the power to hold hearings and conduct investigations in connection with any unfair rental practice.</a:t>
          </a:r>
        </a:p>
      </dsp:txBody>
      <dsp:txXfrm>
        <a:off x="1866111" y="2020291"/>
        <a:ext cx="2820188" cy="1615680"/>
      </dsp:txXfrm>
    </dsp:sp>
    <dsp:sp modelId="{1B5EA4F4-4688-46A9-88BD-E10675890251}">
      <dsp:nvSpPr>
        <dsp:cNvPr id="0" name=""/>
        <dsp:cNvSpPr/>
      </dsp:nvSpPr>
      <dsp:spPr>
        <a:xfrm>
          <a:off x="0" y="4039891"/>
          <a:ext cx="4686300" cy="16156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AA191-721F-458B-8B64-1616CF7CFC7B}">
      <dsp:nvSpPr>
        <dsp:cNvPr id="0" name=""/>
        <dsp:cNvSpPr/>
      </dsp:nvSpPr>
      <dsp:spPr>
        <a:xfrm>
          <a:off x="488743" y="4403420"/>
          <a:ext cx="888624" cy="8886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135F9-D91F-4641-9B1B-58B946D068BB}">
      <dsp:nvSpPr>
        <dsp:cNvPr id="0" name=""/>
        <dsp:cNvSpPr/>
      </dsp:nvSpPr>
      <dsp:spPr>
        <a:xfrm>
          <a:off x="1866111" y="4039891"/>
          <a:ext cx="28201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Has the authority to compel the attendance of witnesses and production of documents.</a:t>
          </a:r>
        </a:p>
      </dsp:txBody>
      <dsp:txXfrm>
        <a:off x="1866111" y="4039891"/>
        <a:ext cx="2820188" cy="1615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7CC17-8B67-4321-95E4-F0A8D052A104}">
      <dsp:nvSpPr>
        <dsp:cNvPr id="0" name=""/>
        <dsp:cNvSpPr/>
      </dsp:nvSpPr>
      <dsp:spPr>
        <a:xfrm>
          <a:off x="0" y="680"/>
          <a:ext cx="4471009" cy="83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Trial structure. </a:t>
          </a:r>
        </a:p>
      </dsp:txBody>
      <dsp:txXfrm>
        <a:off x="40724" y="41404"/>
        <a:ext cx="4389561" cy="752780"/>
      </dsp:txXfrm>
    </dsp:sp>
    <dsp:sp modelId="{4625A469-646E-4371-87A3-EDBDC1472B6E}">
      <dsp:nvSpPr>
        <dsp:cNvPr id="0" name=""/>
        <dsp:cNvSpPr/>
      </dsp:nvSpPr>
      <dsp:spPr>
        <a:xfrm>
          <a:off x="0" y="978616"/>
          <a:ext cx="4471009" cy="834228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Zoom Hearings with video and audio recording. </a:t>
          </a:r>
        </a:p>
      </dsp:txBody>
      <dsp:txXfrm>
        <a:off x="40724" y="1019340"/>
        <a:ext cx="4389561" cy="752780"/>
      </dsp:txXfrm>
    </dsp:sp>
    <dsp:sp modelId="{FED16E01-29A1-48BE-A21F-8B5E9172207A}">
      <dsp:nvSpPr>
        <dsp:cNvPr id="0" name=""/>
        <dsp:cNvSpPr/>
      </dsp:nvSpPr>
      <dsp:spPr>
        <a:xfrm>
          <a:off x="0" y="1875881"/>
          <a:ext cx="4471009" cy="834228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Testimony and evidence.</a:t>
          </a:r>
        </a:p>
      </dsp:txBody>
      <dsp:txXfrm>
        <a:off x="40724" y="1916605"/>
        <a:ext cx="4389561" cy="752780"/>
      </dsp:txXfrm>
    </dsp:sp>
    <dsp:sp modelId="{4982F339-AEE1-40CF-9145-6669A9B9FE0F}">
      <dsp:nvSpPr>
        <dsp:cNvPr id="0" name=""/>
        <dsp:cNvSpPr/>
      </dsp:nvSpPr>
      <dsp:spPr>
        <a:xfrm>
          <a:off x="0" y="2737040"/>
          <a:ext cx="4471009" cy="834228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Commissioners weigh facts presented and render decision. </a:t>
          </a:r>
        </a:p>
      </dsp:txBody>
      <dsp:txXfrm>
        <a:off x="40724" y="2777764"/>
        <a:ext cx="4389561" cy="752780"/>
      </dsp:txXfrm>
    </dsp:sp>
    <dsp:sp modelId="{CD19978D-1867-480E-AE1E-B9642F6E200F}">
      <dsp:nvSpPr>
        <dsp:cNvPr id="0" name=""/>
        <dsp:cNvSpPr/>
      </dsp:nvSpPr>
      <dsp:spPr>
        <a:xfrm>
          <a:off x="0" y="3631748"/>
          <a:ext cx="4471009" cy="834228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Issue formal orders .</a:t>
          </a:r>
        </a:p>
      </dsp:txBody>
      <dsp:txXfrm>
        <a:off x="40724" y="3672472"/>
        <a:ext cx="4389561" cy="752780"/>
      </dsp:txXfrm>
    </dsp:sp>
    <dsp:sp modelId="{63733B0A-3F3F-4E05-9DB1-7E38466831E2}">
      <dsp:nvSpPr>
        <dsp:cNvPr id="0" name=""/>
        <dsp:cNvSpPr/>
      </dsp:nvSpPr>
      <dsp:spPr>
        <a:xfrm>
          <a:off x="0" y="4526456"/>
          <a:ext cx="4471009" cy="83422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30 days to appeal to Court of Common Pleas.</a:t>
          </a:r>
        </a:p>
      </dsp:txBody>
      <dsp:txXfrm>
        <a:off x="40724" y="4567180"/>
        <a:ext cx="4389561" cy="752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54FCA-EFAF-4AB4-9668-4E93D877DAAB}">
      <dsp:nvSpPr>
        <dsp:cNvPr id="0" name=""/>
        <dsp:cNvSpPr/>
      </dsp:nvSpPr>
      <dsp:spPr>
        <a:xfrm>
          <a:off x="0" y="4418"/>
          <a:ext cx="4686300" cy="94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71454-9AAC-49F8-84B9-92AE3D70E0C2}">
      <dsp:nvSpPr>
        <dsp:cNvPr id="0" name=""/>
        <dsp:cNvSpPr/>
      </dsp:nvSpPr>
      <dsp:spPr>
        <a:xfrm>
          <a:off x="284724" y="216197"/>
          <a:ext cx="517680" cy="5176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3D49E-35E9-4188-B743-91A00D1AA781}">
      <dsp:nvSpPr>
        <dsp:cNvPr id="0" name=""/>
        <dsp:cNvSpPr/>
      </dsp:nvSpPr>
      <dsp:spPr>
        <a:xfrm>
          <a:off x="1087129" y="4418"/>
          <a:ext cx="35991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Landlord must have a license to collect rent. </a:t>
          </a:r>
        </a:p>
      </dsp:txBody>
      <dsp:txXfrm>
        <a:off x="1087129" y="4418"/>
        <a:ext cx="3599170" cy="941237"/>
      </dsp:txXfrm>
    </dsp:sp>
    <dsp:sp modelId="{0BAB2FF6-7964-4212-9D01-6E76204CA563}">
      <dsp:nvSpPr>
        <dsp:cNvPr id="0" name=""/>
        <dsp:cNvSpPr/>
      </dsp:nvSpPr>
      <dsp:spPr>
        <a:xfrm>
          <a:off x="0" y="1184279"/>
          <a:ext cx="4686300" cy="9412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409C0-1525-4448-BA64-98517C4BDCE9}">
      <dsp:nvSpPr>
        <dsp:cNvPr id="0" name=""/>
        <dsp:cNvSpPr/>
      </dsp:nvSpPr>
      <dsp:spPr>
        <a:xfrm>
          <a:off x="284724" y="1392744"/>
          <a:ext cx="517680" cy="5176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0EAED-283C-439E-84D1-75485B526286}">
      <dsp:nvSpPr>
        <dsp:cNvPr id="0" name=""/>
        <dsp:cNvSpPr/>
      </dsp:nvSpPr>
      <dsp:spPr>
        <a:xfrm>
          <a:off x="1087129" y="1180965"/>
          <a:ext cx="35991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Landlord must have a Certificate of Rental Suitability (“CRS”).</a:t>
          </a:r>
        </a:p>
      </dsp:txBody>
      <dsp:txXfrm>
        <a:off x="1087129" y="1180965"/>
        <a:ext cx="3599170" cy="941237"/>
      </dsp:txXfrm>
    </dsp:sp>
    <dsp:sp modelId="{DBF05C49-8F00-48C6-A682-0F8FF402B8D3}">
      <dsp:nvSpPr>
        <dsp:cNvPr id="0" name=""/>
        <dsp:cNvSpPr/>
      </dsp:nvSpPr>
      <dsp:spPr>
        <a:xfrm>
          <a:off x="0" y="2357512"/>
          <a:ext cx="4686300" cy="9412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B98EC-68BF-4A7E-B331-2CBA3971F264}">
      <dsp:nvSpPr>
        <dsp:cNvPr id="0" name=""/>
        <dsp:cNvSpPr/>
      </dsp:nvSpPr>
      <dsp:spPr>
        <a:xfrm>
          <a:off x="284724" y="2569291"/>
          <a:ext cx="517680" cy="5176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BD6E5-ADDE-474E-ABAC-785BC88943A7}">
      <dsp:nvSpPr>
        <dsp:cNvPr id="0" name=""/>
        <dsp:cNvSpPr/>
      </dsp:nvSpPr>
      <dsp:spPr>
        <a:xfrm>
          <a:off x="1087129" y="2357512"/>
          <a:ext cx="35991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Landlord must deliver the CRS and the “City  of Philadelphia Partners for Good Housing Handbook” to Tenant to collect rent. </a:t>
          </a:r>
        </a:p>
      </dsp:txBody>
      <dsp:txXfrm>
        <a:off x="1087129" y="2357512"/>
        <a:ext cx="3599170" cy="941237"/>
      </dsp:txXfrm>
    </dsp:sp>
    <dsp:sp modelId="{B04D61D4-2DEF-4C04-8218-CA434C2D110D}">
      <dsp:nvSpPr>
        <dsp:cNvPr id="0" name=""/>
        <dsp:cNvSpPr/>
      </dsp:nvSpPr>
      <dsp:spPr>
        <a:xfrm>
          <a:off x="0" y="3534059"/>
          <a:ext cx="4686300" cy="9412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CA770-C9E6-4DCD-A3FC-1EC233068AD8}">
      <dsp:nvSpPr>
        <dsp:cNvPr id="0" name=""/>
        <dsp:cNvSpPr/>
      </dsp:nvSpPr>
      <dsp:spPr>
        <a:xfrm>
          <a:off x="284724" y="3745838"/>
          <a:ext cx="517680" cy="5176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D84A3-7B61-4512-8731-56838E298F3D}">
      <dsp:nvSpPr>
        <dsp:cNvPr id="0" name=""/>
        <dsp:cNvSpPr/>
      </dsp:nvSpPr>
      <dsp:spPr>
        <a:xfrm>
          <a:off x="1087129" y="3534059"/>
          <a:ext cx="35991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Landlord must have the property tested for lead and obtain a lead certificate from the City. </a:t>
          </a:r>
        </a:p>
      </dsp:txBody>
      <dsp:txXfrm>
        <a:off x="1087129" y="3534059"/>
        <a:ext cx="3599170" cy="941237"/>
      </dsp:txXfrm>
    </dsp:sp>
    <dsp:sp modelId="{2DD7F4C3-39A3-42A5-A311-37DAE59D574D}">
      <dsp:nvSpPr>
        <dsp:cNvPr id="0" name=""/>
        <dsp:cNvSpPr/>
      </dsp:nvSpPr>
      <dsp:spPr>
        <a:xfrm>
          <a:off x="0" y="4689174"/>
          <a:ext cx="4686300" cy="9412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38E70-9FB1-4FC1-83D2-DBA50CE9D4D0}">
      <dsp:nvSpPr>
        <dsp:cNvPr id="0" name=""/>
        <dsp:cNvSpPr/>
      </dsp:nvSpPr>
      <dsp:spPr>
        <a:xfrm>
          <a:off x="284724" y="4922384"/>
          <a:ext cx="517680" cy="5176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16025-C91A-4714-B9DD-6C2A13F6CB63}">
      <dsp:nvSpPr>
        <dsp:cNvPr id="0" name=""/>
        <dsp:cNvSpPr/>
      </dsp:nvSpPr>
      <dsp:spPr>
        <a:xfrm>
          <a:off x="1087129" y="4710606"/>
          <a:ext cx="35991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Landlord must have a Managing Agent located in Philadelphia. </a:t>
          </a:r>
        </a:p>
      </dsp:txBody>
      <dsp:txXfrm>
        <a:off x="1087129" y="4710606"/>
        <a:ext cx="3599170" cy="9412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884B7-BE4F-49DE-A85F-A5E073944979}">
      <dsp:nvSpPr>
        <dsp:cNvPr id="0" name=""/>
        <dsp:cNvSpPr/>
      </dsp:nvSpPr>
      <dsp:spPr>
        <a:xfrm>
          <a:off x="0" y="42451"/>
          <a:ext cx="4686300" cy="992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Pay rent on time and get receipts.</a:t>
          </a:r>
        </a:p>
      </dsp:txBody>
      <dsp:txXfrm>
        <a:off x="48433" y="90884"/>
        <a:ext cx="4589434" cy="895294"/>
      </dsp:txXfrm>
    </dsp:sp>
    <dsp:sp modelId="{93030FEC-767A-41B9-98F9-94D48BE1B2FA}">
      <dsp:nvSpPr>
        <dsp:cNvPr id="0" name=""/>
        <dsp:cNvSpPr/>
      </dsp:nvSpPr>
      <dsp:spPr>
        <a:xfrm>
          <a:off x="0" y="1248292"/>
          <a:ext cx="4686300" cy="99216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Report problems to landlord in writing, sign, date – keep a copy</a:t>
          </a:r>
          <a:r>
            <a:rPr lang="en-US" sz="2500" kern="1200" dirty="0"/>
            <a:t>!</a:t>
          </a:r>
        </a:p>
      </dsp:txBody>
      <dsp:txXfrm>
        <a:off x="48433" y="1296725"/>
        <a:ext cx="4589434" cy="895294"/>
      </dsp:txXfrm>
    </dsp:sp>
    <dsp:sp modelId="{43292384-E36C-401F-B901-4D456CC60A39}">
      <dsp:nvSpPr>
        <dsp:cNvPr id="0" name=""/>
        <dsp:cNvSpPr/>
      </dsp:nvSpPr>
      <dsp:spPr>
        <a:xfrm>
          <a:off x="0" y="2332051"/>
          <a:ext cx="4686300" cy="9921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Inform landlord of intent to withhold rent in writing.</a:t>
          </a:r>
        </a:p>
      </dsp:txBody>
      <dsp:txXfrm>
        <a:off x="48433" y="2380484"/>
        <a:ext cx="4589434" cy="895294"/>
      </dsp:txXfrm>
    </dsp:sp>
    <dsp:sp modelId="{0B3D6B61-7626-4A75-9419-A7292D2633A5}">
      <dsp:nvSpPr>
        <dsp:cNvPr id="0" name=""/>
        <dsp:cNvSpPr/>
      </dsp:nvSpPr>
      <dsp:spPr>
        <a:xfrm>
          <a:off x="0" y="3476851"/>
          <a:ext cx="4686300" cy="99216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Allow landlord access to the property make repairs. </a:t>
          </a:r>
        </a:p>
      </dsp:txBody>
      <dsp:txXfrm>
        <a:off x="48433" y="3525284"/>
        <a:ext cx="4589434" cy="895294"/>
      </dsp:txXfrm>
    </dsp:sp>
    <dsp:sp modelId="{E44CD00C-5485-415F-BE79-64E80A96A07F}">
      <dsp:nvSpPr>
        <dsp:cNvPr id="0" name=""/>
        <dsp:cNvSpPr/>
      </dsp:nvSpPr>
      <dsp:spPr>
        <a:xfrm>
          <a:off x="0" y="4621651"/>
          <a:ext cx="4686300" cy="9921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Remove all belongings from the property at move-out. </a:t>
          </a:r>
        </a:p>
      </dsp:txBody>
      <dsp:txXfrm>
        <a:off x="48433" y="4670084"/>
        <a:ext cx="4589434" cy="8952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416B3-5937-43FF-A7D0-43319275B082}">
      <dsp:nvSpPr>
        <dsp:cNvPr id="0" name=""/>
        <dsp:cNvSpPr/>
      </dsp:nvSpPr>
      <dsp:spPr>
        <a:xfrm>
          <a:off x="0" y="42451"/>
          <a:ext cx="4686300" cy="992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Provide receipts for payments.</a:t>
          </a:r>
        </a:p>
      </dsp:txBody>
      <dsp:txXfrm>
        <a:off x="48433" y="90884"/>
        <a:ext cx="4589434" cy="895294"/>
      </dsp:txXfrm>
    </dsp:sp>
    <dsp:sp modelId="{BC10D42B-8737-48A4-87DC-43FA787B4C8E}">
      <dsp:nvSpPr>
        <dsp:cNvPr id="0" name=""/>
        <dsp:cNvSpPr/>
      </dsp:nvSpPr>
      <dsp:spPr>
        <a:xfrm>
          <a:off x="0" y="1174609"/>
          <a:ext cx="4686300" cy="99216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Act on repair issues quickly.</a:t>
          </a:r>
        </a:p>
      </dsp:txBody>
      <dsp:txXfrm>
        <a:off x="48433" y="1223042"/>
        <a:ext cx="4589434" cy="895294"/>
      </dsp:txXfrm>
    </dsp:sp>
    <dsp:sp modelId="{D0C47870-3812-48E5-8913-FCDEB4ADDE91}">
      <dsp:nvSpPr>
        <dsp:cNvPr id="0" name=""/>
        <dsp:cNvSpPr/>
      </dsp:nvSpPr>
      <dsp:spPr>
        <a:xfrm>
          <a:off x="0" y="2332051"/>
          <a:ext cx="4686300" cy="9921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Communicate, in writing, often with tenants. </a:t>
          </a:r>
        </a:p>
      </dsp:txBody>
      <dsp:txXfrm>
        <a:off x="48433" y="2380484"/>
        <a:ext cx="4589434" cy="895294"/>
      </dsp:txXfrm>
    </dsp:sp>
    <dsp:sp modelId="{297A39E9-7440-4F49-A98F-F522EAA3870D}">
      <dsp:nvSpPr>
        <dsp:cNvPr id="0" name=""/>
        <dsp:cNvSpPr/>
      </dsp:nvSpPr>
      <dsp:spPr>
        <a:xfrm>
          <a:off x="0" y="3476851"/>
          <a:ext cx="4686300" cy="99216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Schedule repairs for specific times and dates with written notice.</a:t>
          </a:r>
        </a:p>
      </dsp:txBody>
      <dsp:txXfrm>
        <a:off x="48433" y="3525284"/>
        <a:ext cx="4589434" cy="895294"/>
      </dsp:txXfrm>
    </dsp:sp>
    <dsp:sp modelId="{94A81F38-482D-4059-89A8-DE4D7DC0B7AE}">
      <dsp:nvSpPr>
        <dsp:cNvPr id="0" name=""/>
        <dsp:cNvSpPr/>
      </dsp:nvSpPr>
      <dsp:spPr>
        <a:xfrm>
          <a:off x="0" y="4621651"/>
          <a:ext cx="4686300" cy="9921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Document conditions, repairs and access. </a:t>
          </a:r>
        </a:p>
      </dsp:txBody>
      <dsp:txXfrm>
        <a:off x="48433" y="4670084"/>
        <a:ext cx="4589434" cy="8952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E7233-A170-46E1-B9D8-D5F18B41FDF9}">
      <dsp:nvSpPr>
        <dsp:cNvPr id="0" name=""/>
        <dsp:cNvSpPr/>
      </dsp:nvSpPr>
      <dsp:spPr>
        <a:xfrm>
          <a:off x="1009209" y="796109"/>
          <a:ext cx="1625062" cy="1625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142C1-D021-4359-B3B9-92FE68DB97D0}">
      <dsp:nvSpPr>
        <dsp:cNvPr id="0" name=""/>
        <dsp:cNvSpPr/>
      </dsp:nvSpPr>
      <dsp:spPr>
        <a:xfrm>
          <a:off x="16115" y="2835228"/>
          <a:ext cx="361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Tenants</a:t>
          </a:r>
          <a:r>
            <a:rPr lang="en-US" sz="1700" b="1" kern="1200" dirty="0"/>
            <a:t> c</a:t>
          </a:r>
          <a:r>
            <a:rPr lang="en-US" sz="1700" kern="1200" dirty="0"/>
            <a:t>an challenge a Good Cause notice with the Fair Housing Commission or in court. </a:t>
          </a:r>
        </a:p>
      </dsp:txBody>
      <dsp:txXfrm>
        <a:off x="16115" y="2835228"/>
        <a:ext cx="3611250" cy="720000"/>
      </dsp:txXfrm>
    </dsp:sp>
    <dsp:sp modelId="{A10FF6C3-5379-4C23-B645-8A918D70DAC2}">
      <dsp:nvSpPr>
        <dsp:cNvPr id="0" name=""/>
        <dsp:cNvSpPr/>
      </dsp:nvSpPr>
      <dsp:spPr>
        <a:xfrm>
          <a:off x="5252428" y="796109"/>
          <a:ext cx="1625062" cy="1625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4402A-278D-4C02-A07B-B6B9D3E33565}">
      <dsp:nvSpPr>
        <dsp:cNvPr id="0" name=""/>
        <dsp:cNvSpPr/>
      </dsp:nvSpPr>
      <dsp:spPr>
        <a:xfrm>
          <a:off x="4259334" y="2835228"/>
          <a:ext cx="361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Tenants must file a complaint within 15 business days of receiving the notice and notify the landlord.</a:t>
          </a:r>
        </a:p>
      </dsp:txBody>
      <dsp:txXfrm>
        <a:off x="4259334" y="2835228"/>
        <a:ext cx="361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E8E34C61-1F6A-40B7-A1D1-B9BEED9AD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92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4FBA456E-E50B-4B5A-AE05-5E7CFBBD9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81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63434-8BCD-43D3-BC7F-9FE8153227D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Detail of the law</a:t>
            </a:r>
          </a:p>
        </p:txBody>
      </p:sp>
    </p:spTree>
    <p:extLst>
      <p:ext uri="{BB962C8B-B14F-4D97-AF65-F5344CB8AC3E}">
        <p14:creationId xmlns:p14="http://schemas.microsoft.com/office/powerpoint/2010/main" val="1209518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BA456E-E50B-4B5A-AE05-5E7CFBBD9C5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15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#3 – OWNER, not 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BA456E-E50B-4B5A-AE05-5E7CFBBD9C5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57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BA456E-E50B-4B5A-AE05-5E7CFBBD9C5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3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BA456E-E50B-4B5A-AE05-5E7CFBBD9C5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67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BA456E-E50B-4B5A-AE05-5E7CFBBD9C5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26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BA456E-E50B-4B5A-AE05-5E7CFBBD9C5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89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7A16E-1C4A-4AFB-A964-A8F56222586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Repairs completed – more habitable properties, Landlords obtain proper licenses and certificates to rent, More stable neighborhoods and communities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83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7A16E-1C4A-4AFB-A964-A8F56222586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Investigate – by complaint or FHC can initiate  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7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AA9B3-2993-4B1C-8063-9F07738787C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FHO and other laws </a:t>
            </a:r>
          </a:p>
        </p:txBody>
      </p:sp>
    </p:spTree>
    <p:extLst>
      <p:ext uri="{BB962C8B-B14F-4D97-AF65-F5344CB8AC3E}">
        <p14:creationId xmlns:p14="http://schemas.microsoft.com/office/powerpoint/2010/main" val="3769174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3279B-3BF2-4245-A913-2CF716CE927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FHO and other laws </a:t>
            </a:r>
          </a:p>
        </p:txBody>
      </p:sp>
    </p:spTree>
    <p:extLst>
      <p:ext uri="{BB962C8B-B14F-4D97-AF65-F5344CB8AC3E}">
        <p14:creationId xmlns:p14="http://schemas.microsoft.com/office/powerpoint/2010/main" val="1436387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 law was testing only for properties of a certain age and who had children under six.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BA456E-E50B-4B5A-AE05-5E7CFBBD9C5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95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Notice has been issued by any department or agency; Landlord = owner, landlord or agent; </a:t>
            </a:r>
            <a:r>
              <a:rPr lang="en-US" sz="1200" dirty="0"/>
              <a:t>(unless the tenant has failed to pay rent, committed a nuisance or caused the Code violations);  U</a:t>
            </a:r>
            <a:r>
              <a:rPr lang="en-US" dirty="0"/>
              <a:t>ntil the violation has been corrected;  </a:t>
            </a:r>
            <a:r>
              <a:rPr lang="en-US" sz="1200" dirty="0"/>
              <a:t>Burden is on the Landlord to show that the violation has not existed uncorrected for 1 year or more prior to the date of correction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F8239-5C76-4D7D-B62A-F04BFFFDF11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92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Burden of Proof on the Landlord to </a:t>
            </a:r>
            <a:r>
              <a:rPr lang="en-US" dirty="0"/>
              <a:t>prove that the notice was not given in retaliation for the tenant exercising their legal rights.;</a:t>
            </a:r>
            <a:r>
              <a:rPr lang="en-US" sz="1200" dirty="0"/>
              <a:t>  DV = In which the tenant was a victim, or a tenant’s status as a victim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BA456E-E50B-4B5A-AE05-5E7CFBBD9C5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72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Request is made, in writing, within 90 days of (i) the reporting of an incident of DV or SA, (ii) the issuance of a protection from abuse order; or (iii) the approval of a consent agreement, and at least thirty (30) days before the requested termination date; (b)</a:t>
            </a:r>
            <a:r>
              <a:rPr lang="en-US" sz="1100" dirty="0"/>
              <a:t> </a:t>
            </a:r>
            <a:r>
              <a:rPr lang="en-US" sz="1200" dirty="0"/>
              <a:t>the victim vacates the premises by the early termination date; and (c)at the time the early termination request is made, the tenant provides: (i) a court order or approved PFA Order;  (ii)  an police incident report stating that a DV or SA complaint was filed by the tenant; </a:t>
            </a:r>
            <a:r>
              <a:rPr lang="en-US" sz="1200" b="1" dirty="0"/>
              <a:t>or  </a:t>
            </a:r>
            <a:r>
              <a:rPr lang="en-US" sz="1200" dirty="0"/>
              <a:t>(iii)  written certification from a health care professional, licensed guidance counselor, or victim’s services organization stating that the tenant sought assistance as a victim of DV or SA </a:t>
            </a:r>
            <a:endParaRPr lang="en-US" sz="105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BA456E-E50B-4B5A-AE05-5E7CFBBD9C5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3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56053-2DB7-458C-BA18-8CF7E8ABF7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B570F-8ED5-414A-8F60-CF4EE3EE34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3188A-E3C9-4811-BA4F-ABCE25DD2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8C8A2-3D40-4FDC-8056-A61A036F6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48B41-21C6-42FB-A4C8-063C58D74A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13D18-A94D-4AED-B2E0-5D0B4AA454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1784A-0664-47A8-A74F-0AB8690A49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C6CAB-CAC0-4683-9606-663E3F9E21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E3DF-4AC1-42FD-A6AD-5ADD7743FC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8507-9B10-460E-9830-6BEE9D5EF0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0C008-5212-4CF8-8DBD-9AACF8B964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07063F38-767C-49BA-82B6-C43A28370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hlevictiondiversion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>
          <a:xfrm>
            <a:off x="5059971" y="1783959"/>
            <a:ext cx="3483937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Philadelphia Fair Housing Commission</a:t>
            </a:r>
            <a:r>
              <a:rPr lang="en-US" sz="47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14340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Seal.bmp">
            <a:extLst>
              <a:ext uri="{FF2B5EF4-FFF2-40B4-BE49-F238E27FC236}">
                <a16:creationId xmlns:a16="http://schemas.microsoft.com/office/drawing/2014/main" id="{6B483385-1BAE-4D31-BF4F-72962DB443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201" r="18105"/>
          <a:stretch/>
        </p:blipFill>
        <p:spPr>
          <a:xfrm>
            <a:off x="20" y="1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727A34-DB4F-1B71-1215-10763DCC8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218"/>
            <a:ext cx="5257800" cy="67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5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285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767261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4693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B8DFC-33AB-4266-BA83-4156E752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04850"/>
            <a:ext cx="2839212" cy="297815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400" b="1" dirty="0"/>
              <a:t>Certificate of Rental Suitability –Sections 9-3903 and 9-3901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7F30F-58FF-413E-B41F-092DF7B3E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137" y="704850"/>
            <a:ext cx="3986213" cy="5924550"/>
          </a:xfrm>
        </p:spPr>
        <p:txBody>
          <a:bodyPr anchor="ctr">
            <a:normAutofit fontScale="92500" lnSpcReduction="20000"/>
          </a:bodyPr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Prior to renting a property, landlord must provide certificate to tenant issued by L&amp;I no more than 60 days before tenancy: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Owner has obtained all licenses 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Property has no code violations 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Landlord must attest to fire and smoke system in working order.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Landlord must attest to habitability of premises and will continue to maintain property in future, give copy of Partners in Good Housing.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Failure to comply, Landlord cannot recover possession or collect rent during time in default. 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99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576C0007-DB0A-E50A-B565-2AA6DC2F2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16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285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767261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4693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5CAC7-5DC0-4085-B1CB-6FB368F5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04850"/>
            <a:ext cx="2839212" cy="2978150"/>
          </a:xfrm>
        </p:spPr>
        <p:txBody>
          <a:bodyPr anchor="b">
            <a:normAutofit fontScale="90000"/>
          </a:bodyPr>
          <a:lstStyle/>
          <a:p>
            <a:r>
              <a:rPr lang="en-US" b="1" dirty="0"/>
              <a:t>Lead Certification</a:t>
            </a:r>
            <a:br>
              <a:rPr lang="en-US" b="1" dirty="0"/>
            </a:br>
            <a:r>
              <a:rPr lang="en-US" b="1" dirty="0"/>
              <a:t>Section </a:t>
            </a:r>
            <a:br>
              <a:rPr lang="en-US" b="1" dirty="0"/>
            </a:br>
            <a:r>
              <a:rPr lang="en-US" b="1" dirty="0"/>
              <a:t>6-800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5004C-C481-4672-8D8B-B6A591907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137" y="704850"/>
            <a:ext cx="4157663" cy="5772150"/>
          </a:xfrm>
        </p:spPr>
        <p:txBody>
          <a:bodyPr anchor="ctr"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Landlords must have all properties tested for lead by a certified lead inspector.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lead results then must be submitted to the City of Philadelphia  who issues a Lead-Safe or Lead-Free Certificate.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Lead-Safe or Lead-Free Certificate must be provided to tenants at the inception of the lease. 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Failure to comply, Landlord cannot recover possession or collect rent during time in default. 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48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180D06-ED57-E2BD-C476-B7EFF88B4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1896"/>
            <a:ext cx="8171329" cy="631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35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8C699-CCBF-4C3B-B5FE-5D2D5C32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59678"/>
            <a:ext cx="2675936" cy="4952492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chemeClr val="bg1"/>
                </a:solidFill>
              </a:rPr>
              <a:t>Tenant Obligations </a:t>
            </a:r>
            <a:br>
              <a:rPr lang="en-US" sz="4100" dirty="0">
                <a:solidFill>
                  <a:schemeClr val="bg1"/>
                </a:solidFill>
              </a:rPr>
            </a:br>
            <a:endParaRPr lang="en-US" sz="41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32232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E6CD1A-A531-47F2-A29D-7761B1883B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448399"/>
              </p:ext>
            </p:extLst>
          </p:nvPr>
        </p:nvGraphicFramePr>
        <p:xfrm>
          <a:off x="3886200" y="568325"/>
          <a:ext cx="46863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241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8C699-CCBF-4C3B-B5FE-5D2D5C32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59678"/>
            <a:ext cx="2675936" cy="4952492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chemeClr val="bg1"/>
                </a:solidFill>
              </a:rPr>
              <a:t>Landlord Obligations </a:t>
            </a:r>
            <a:br>
              <a:rPr lang="en-US" sz="4100" dirty="0">
                <a:solidFill>
                  <a:schemeClr val="bg1"/>
                </a:solidFill>
              </a:rPr>
            </a:br>
            <a:endParaRPr lang="en-US" sz="41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32232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4D0445-1B02-47D9-8044-3F3E65E731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500497"/>
              </p:ext>
            </p:extLst>
          </p:nvPr>
        </p:nvGraphicFramePr>
        <p:xfrm>
          <a:off x="3886200" y="568325"/>
          <a:ext cx="46863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2077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285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767261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4693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83E0-04DE-4F89-9FB1-DBD6E1E38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04850"/>
            <a:ext cx="2839212" cy="29781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dirty="0"/>
              <a:t>Tenant Remedies </a:t>
            </a:r>
            <a:br>
              <a:rPr lang="en-US" sz="3700" b="1" dirty="0"/>
            </a:br>
            <a:r>
              <a:rPr lang="en-US" sz="3700" b="1" dirty="0"/>
              <a:t>for </a:t>
            </a:r>
            <a:br>
              <a:rPr lang="en-US" sz="3700" b="1" dirty="0"/>
            </a:br>
            <a:r>
              <a:rPr lang="en-US" sz="3700" b="1" dirty="0"/>
              <a:t>Repairs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930C8-EDDC-44FB-91C2-193BF965C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137" y="704850"/>
            <a:ext cx="3986213" cy="5928706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US" sz="2000" b="1" u="sng" dirty="0">
                <a:solidFill>
                  <a:schemeClr val="bg1"/>
                </a:solidFill>
              </a:rPr>
              <a:t>Pugh v. Holmes</a:t>
            </a:r>
            <a:r>
              <a:rPr lang="en-US" sz="2000" b="1" dirty="0">
                <a:solidFill>
                  <a:schemeClr val="bg1"/>
                </a:solidFill>
              </a:rPr>
              <a:t>, 384 A.2d 1234 (1978 PA Supreme Court) </a:t>
            </a:r>
            <a:r>
              <a:rPr lang="en-US" sz="2000" dirty="0">
                <a:solidFill>
                  <a:schemeClr val="bg1"/>
                </a:solidFill>
              </a:rPr>
              <a:t>		</a:t>
            </a: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Each lease has an “implied warranty of habitability.”</a:t>
            </a: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Landlord’s breach of the implied warranty of habitability reduces Tenant’s rental obligation while the conditions exist. </a:t>
            </a: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The amount of rent reduction is called an abatement and is based on the “percentage reduction in use” method. </a:t>
            </a:r>
          </a:p>
        </p:txBody>
      </p:sp>
    </p:spTree>
    <p:extLst>
      <p:ext uri="{BB962C8B-B14F-4D97-AF65-F5344CB8AC3E}">
        <p14:creationId xmlns:p14="http://schemas.microsoft.com/office/powerpoint/2010/main" val="2241982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285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767261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4693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21591-B681-435D-B198-98CC6E1D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04850"/>
            <a:ext cx="2839212" cy="297815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Tenant Remedies for </a:t>
            </a:r>
            <a:br>
              <a:rPr lang="en-US" dirty="0"/>
            </a:br>
            <a:r>
              <a:rPr lang="en-US" dirty="0"/>
              <a:t>Repairs</a:t>
            </a:r>
            <a:br>
              <a:rPr lang="en-US" dirty="0"/>
            </a:br>
            <a:r>
              <a:rPr lang="en-US" dirty="0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35AC1-8404-42F6-8C8C-0E3509A0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137" y="704850"/>
            <a:ext cx="3986213" cy="5848350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Withhold</a:t>
            </a: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Tenant may withhold all or portion of the rent until Landlord makes repairs with notice to Landlord.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Does not have to be in an official escrow account. (Examples: bank account, money order receipts, cashier’s check). </a:t>
            </a:r>
          </a:p>
          <a:p>
            <a:pPr marL="0" lv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Repair and Deduct 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With notice to Landlord, Tenants can make repairs and deduct costs from rent</a:t>
            </a:r>
          </a:p>
          <a:p>
            <a:pPr marL="0" lv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7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3187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63248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603503" y="592762"/>
            <a:ext cx="2463248" cy="525451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br>
              <a:rPr lang="en-US" sz="4100" dirty="0"/>
            </a:br>
            <a:r>
              <a:rPr lang="en-US" sz="4100" dirty="0">
                <a:cs typeface="Arial" charset="0"/>
              </a:rPr>
              <a:t>§ 9-804</a:t>
            </a:r>
            <a:r>
              <a:rPr lang="en-US" sz="4100" dirty="0"/>
              <a:t> (1): </a:t>
            </a:r>
            <a:br>
              <a:rPr lang="en-US" sz="4100" dirty="0"/>
            </a:br>
            <a:br>
              <a:rPr lang="en-US" sz="4100" dirty="0"/>
            </a:br>
            <a:r>
              <a:rPr lang="en-US" sz="4100" dirty="0"/>
              <a:t>“Unfair Rental Practices”</a:t>
            </a:r>
            <a:br>
              <a:rPr lang="en-US" sz="4100" dirty="0"/>
            </a:br>
            <a:endParaRPr lang="en-US" sz="41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018788" y="640263"/>
            <a:ext cx="4521708" cy="525451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Whenever a premises is found in violation of any provision of The Philadelphia Code and a violation notice is issued, it shall be illegal for a landlord to: </a:t>
            </a: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(a)  Terminate the lease</a:t>
            </a:r>
          </a:p>
          <a:p>
            <a:r>
              <a:rPr lang="en-US" sz="2000" dirty="0">
                <a:solidFill>
                  <a:schemeClr val="bg1"/>
                </a:solidFill>
              </a:rPr>
              <a:t>(b)  Transfer possession of the property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(c)  Modify any term or condition of the lease</a:t>
            </a:r>
          </a:p>
          <a:p>
            <a:r>
              <a:rPr lang="en-US" sz="2000" dirty="0">
                <a:solidFill>
                  <a:schemeClr val="bg1"/>
                </a:solidFill>
              </a:rPr>
              <a:t>(d)  Modify the lease to collect cost of making repairs and/or if violations remain uncorrected for 1 year or more 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endParaRPr lang="en-US" sz="1900" dirty="0">
              <a:solidFill>
                <a:schemeClr val="bg1"/>
              </a:solidFill>
            </a:endParaRPr>
          </a:p>
          <a:p>
            <a:endParaRPr lang="en-US" sz="1900" b="1" dirty="0">
              <a:solidFill>
                <a:schemeClr val="bg1"/>
              </a:solidFill>
            </a:endParaRPr>
          </a:p>
          <a:p>
            <a:endParaRPr lang="en-US" sz="1900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4844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975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603504" y="640263"/>
            <a:ext cx="3867912" cy="1344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Philadelphia Fair Housing Ordinance </a:t>
            </a:r>
            <a:br>
              <a:rPr lang="en-US" sz="3000" dirty="0"/>
            </a:br>
            <a:endParaRPr lang="en-US" sz="3000" dirty="0">
              <a:cs typeface="Arial" charset="0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idx="1"/>
          </p:nvPr>
        </p:nvSpPr>
        <p:spPr>
          <a:xfrm>
            <a:off x="603504" y="2121763"/>
            <a:ext cx="3867912" cy="3773010"/>
          </a:xfrm>
        </p:spPr>
        <p:txBody>
          <a:bodyPr>
            <a:normAutofit/>
          </a:bodyPr>
          <a:lstStyle/>
          <a:p>
            <a:r>
              <a:rPr lang="en-US" sz="2000" dirty="0">
                <a:cs typeface="Arial" charset="0"/>
              </a:rPr>
              <a:t>City Council enacted FHO in 1962</a:t>
            </a:r>
          </a:p>
          <a:p>
            <a:r>
              <a:rPr lang="en-US" sz="2000" dirty="0">
                <a:cs typeface="Arial" charset="0"/>
              </a:rPr>
              <a:t>Philadelphia Code § 9-800</a:t>
            </a:r>
          </a:p>
          <a:p>
            <a:r>
              <a:rPr lang="en-US" sz="2000" dirty="0">
                <a:cs typeface="Arial" charset="0"/>
              </a:rPr>
              <a:t>FHO established Fair Housing   Commission</a:t>
            </a:r>
            <a:endParaRPr lang="en-US" sz="1700" dirty="0">
              <a:cs typeface="Arial" charset="0"/>
            </a:endParaRPr>
          </a:p>
          <a:p>
            <a:r>
              <a:rPr lang="en-US" sz="2000" dirty="0">
                <a:cs typeface="Arial" charset="0"/>
              </a:rPr>
              <a:t>Since amended multiple times as housing needs have involved.</a:t>
            </a:r>
          </a:p>
          <a:p>
            <a:pPr lvl="1"/>
            <a:r>
              <a:rPr lang="en-US" sz="2000" dirty="0">
                <a:cs typeface="Arial" charset="0"/>
              </a:rPr>
              <a:t>Examples: Good Cause and COVID-19 Protections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231" y="1088395"/>
            <a:ext cx="3552722" cy="452576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3187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63248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603503" y="640263"/>
            <a:ext cx="2463248" cy="5254510"/>
          </a:xfrm>
        </p:spPr>
        <p:txBody>
          <a:bodyPr>
            <a:normAutofit/>
          </a:bodyPr>
          <a:lstStyle/>
          <a:p>
            <a:r>
              <a:rPr lang="en-US" sz="4100" dirty="0"/>
              <a:t> </a:t>
            </a:r>
            <a:br>
              <a:rPr lang="en-US" sz="4100" dirty="0"/>
            </a:br>
            <a:r>
              <a:rPr lang="en-US" sz="4100" dirty="0">
                <a:cs typeface="Arial" charset="0"/>
              </a:rPr>
              <a:t>§ 9-804</a:t>
            </a:r>
            <a:r>
              <a:rPr lang="en-US" sz="4100" dirty="0"/>
              <a:t> (2):</a:t>
            </a:r>
            <a:br>
              <a:rPr lang="en-US" sz="4100" dirty="0"/>
            </a:br>
            <a:br>
              <a:rPr lang="en-US" sz="4100" dirty="0"/>
            </a:br>
            <a:r>
              <a:rPr lang="en-US" sz="4100" dirty="0"/>
              <a:t>Retaliation</a:t>
            </a:r>
            <a:br>
              <a:rPr lang="en-US" sz="4100" dirty="0"/>
            </a:br>
            <a:r>
              <a:rPr lang="en-US" sz="4100" dirty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018788" y="640263"/>
            <a:ext cx="4521708" cy="5254510"/>
          </a:xfrm>
        </p:spPr>
        <p:txBody>
          <a:bodyPr anchor="ctr">
            <a:norm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An owner or landlord cannot terminate or modify any terms of a lease with a tenant in retaliation for:</a:t>
            </a:r>
          </a:p>
          <a:p>
            <a:pPr marL="0" indent="0">
              <a:buNone/>
            </a:pPr>
            <a:endParaRPr lang="en-US" sz="1900" dirty="0">
              <a:solidFill>
                <a:schemeClr val="bg1"/>
              </a:solidFill>
            </a:endParaRPr>
          </a:p>
          <a:p>
            <a:pPr lvl="2"/>
            <a:r>
              <a:rPr lang="en-US" sz="1900" dirty="0">
                <a:solidFill>
                  <a:schemeClr val="bg1"/>
                </a:solidFill>
              </a:rPr>
              <a:t>Violations found against the premises</a:t>
            </a:r>
          </a:p>
          <a:p>
            <a:pPr lvl="2"/>
            <a:r>
              <a:rPr lang="en-US" sz="1900" dirty="0">
                <a:solidFill>
                  <a:schemeClr val="bg1"/>
                </a:solidFill>
              </a:rPr>
              <a:t>Filing of a complaint alleging a violation</a:t>
            </a:r>
          </a:p>
          <a:p>
            <a:pPr lvl="2"/>
            <a:r>
              <a:rPr lang="en-US" sz="1900" dirty="0">
                <a:solidFill>
                  <a:schemeClr val="bg1"/>
                </a:solidFill>
              </a:rPr>
              <a:t>Joining of any lawful organization  </a:t>
            </a:r>
          </a:p>
          <a:p>
            <a:pPr lvl="2"/>
            <a:r>
              <a:rPr lang="en-US" sz="1900" dirty="0">
                <a:solidFill>
                  <a:schemeClr val="bg1"/>
                </a:solidFill>
              </a:rPr>
              <a:t>Any other exercise of a legal right</a:t>
            </a:r>
          </a:p>
          <a:p>
            <a:pPr lvl="2"/>
            <a:r>
              <a:rPr lang="en-US" sz="1900" dirty="0">
                <a:solidFill>
                  <a:schemeClr val="bg1"/>
                </a:solidFill>
              </a:rPr>
              <a:t>An incident of domestic violence or sexual assault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75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4844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975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640263"/>
            <a:ext cx="3867912" cy="1344975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000"/>
              <a:t>Additional DV and SA Protections</a:t>
            </a:r>
            <a:br>
              <a:rPr lang="en-US" sz="3000"/>
            </a:br>
            <a:r>
              <a:rPr lang="en-US" sz="3000"/>
              <a:t>§ 9-804 (6)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3504" y="2121763"/>
            <a:ext cx="3867912" cy="3773010"/>
          </a:xfrm>
        </p:spPr>
        <p:txBody>
          <a:bodyPr>
            <a:normAutofit/>
          </a:bodyPr>
          <a:lstStyle/>
          <a:p>
            <a:endParaRPr lang="en-US" sz="1700" dirty="0"/>
          </a:p>
          <a:p>
            <a:r>
              <a:rPr lang="en-US" sz="2000" dirty="0"/>
              <a:t>Landlord must allow a tenant, who is a victim of DV or sexual assault, to terminate the lease early  without penalty provided the tenant follows certain procedures.</a:t>
            </a:r>
          </a:p>
          <a:p>
            <a:endParaRPr lang="en-US" sz="2000" dirty="0"/>
          </a:p>
          <a:p>
            <a:r>
              <a:rPr lang="en-US" sz="2000" dirty="0"/>
              <a:t>Landlord may allow the tenant, to bifurcate the lease.</a:t>
            </a:r>
          </a:p>
          <a:p>
            <a:pPr>
              <a:buNone/>
            </a:pPr>
            <a:endParaRPr lang="en-US" sz="1700" dirty="0"/>
          </a:p>
          <a:p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" b="12141"/>
          <a:stretch/>
        </p:blipFill>
        <p:spPr>
          <a:xfrm>
            <a:off x="5227231" y="1522830"/>
            <a:ext cx="3552722" cy="36568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FC51C-C6F5-4A0F-8E8E-EA68D3B9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51" y="448253"/>
            <a:ext cx="789052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Good Cause FHO § 9-804 (12)	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9BF85-A422-4F09-AB38-0B79CA5C2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191807"/>
            <a:ext cx="3702050" cy="398515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Applies to leases less than one year. 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Includes leases that convert to shorter time frames, such as month to month. </a:t>
            </a:r>
          </a:p>
          <a:p>
            <a:pPr marL="514350" lvl="1" indent="0">
              <a:lnSpc>
                <a:spcPct val="90000"/>
              </a:lnSpc>
              <a:buNone/>
            </a:pPr>
            <a:endParaRPr lang="en-US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Landlords must include a Good Cause reason to terminate the lease.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1026" name="Picture 2" descr="Image result for lease agreement">
            <a:extLst>
              <a:ext uri="{FF2B5EF4-FFF2-40B4-BE49-F238E27FC236}">
                <a16:creationId xmlns:a16="http://schemas.microsoft.com/office/drawing/2014/main" id="{4D6D0BA2-DAF0-46D9-A996-4F50233CB04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9388" y="2191807"/>
            <a:ext cx="3549802" cy="398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970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285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767261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4693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A8619-555C-4342-9BA3-61A9D979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04850"/>
            <a:ext cx="2839212" cy="2978150"/>
          </a:xfrm>
        </p:spPr>
        <p:txBody>
          <a:bodyPr anchor="b">
            <a:normAutofit/>
          </a:bodyPr>
          <a:lstStyle/>
          <a:p>
            <a:r>
              <a:rPr lang="en-US" b="1"/>
              <a:t>Examples of Good Cause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31B7B-2446-41F4-BD2E-C4104C67C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137" y="704850"/>
            <a:ext cx="3986213" cy="5251450"/>
          </a:xfrm>
        </p:spPr>
        <p:txBody>
          <a:bodyPr anchor="ctr">
            <a:norm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</a:rPr>
              <a:t>Habitual non-payment or late-payment of rent (does not apply if the tenant is legally withholding rent).</a:t>
            </a:r>
          </a:p>
          <a:p>
            <a:pPr marL="0" lv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Breach or non-compliance with a “material term” of the lease.</a:t>
            </a:r>
          </a:p>
          <a:p>
            <a:pPr marL="0" lv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Nuisance Activity engaged in by the tenant that interferes with others’ use and enjoyment of the property.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29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285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767261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4693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53220-5290-41CA-88FA-B8EC68EA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04850"/>
            <a:ext cx="2839212" cy="2978150"/>
          </a:xfrm>
        </p:spPr>
        <p:txBody>
          <a:bodyPr anchor="b">
            <a:normAutofit/>
          </a:bodyPr>
          <a:lstStyle/>
          <a:p>
            <a:r>
              <a:rPr lang="en-US" b="1" dirty="0"/>
              <a:t>Good Cause Examples (</a:t>
            </a:r>
            <a:r>
              <a:rPr lang="en-US" b="1" dirty="0" err="1"/>
              <a:t>Con’t</a:t>
            </a:r>
            <a:r>
              <a:rPr lang="en-US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CF2B3-EDC3-45BA-A535-12A260AD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137" y="704850"/>
            <a:ext cx="3986213" cy="525145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Tenant does not allow landlord access to the property, after the landlord has provided written notice.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Tenant refuses to sign an extension of the lease for generally the same lease terms.</a:t>
            </a:r>
          </a:p>
          <a:p>
            <a:pPr marL="0" lv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Owner, or an immediate family member of the owner, is going to move into the unit.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94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285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767261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4693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22303-91AD-4392-BDD2-7E18F071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04850"/>
            <a:ext cx="2839212" cy="2978150"/>
          </a:xfrm>
        </p:spPr>
        <p:txBody>
          <a:bodyPr anchor="b">
            <a:normAutofit/>
          </a:bodyPr>
          <a:lstStyle/>
          <a:p>
            <a:r>
              <a:rPr lang="en-US" b="1"/>
              <a:t>Good Cause Examples (</a:t>
            </a:r>
            <a:r>
              <a:rPr lang="en-US" b="1" err="1"/>
              <a:t>con’t</a:t>
            </a:r>
            <a:r>
              <a:rPr lang="en-US" b="1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B334D-7DB1-4DFA-9B67-47A86D589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137" y="704850"/>
            <a:ext cx="3986213" cy="6153150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Tenant refuses to agree to a change in the lease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Must provide at least 30 days written notice to tenant with opportunity to accept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 If accepted, tenant must respond in writing within 15 days  (or terms agreeable to landlord)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If rejected, landlord must prove that the proposed rent change or increase will be applied to next tenant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Owner wants to make renovations with an empty unit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Must provide at least 60 days notice and options to tenant, including return of security deposit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68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4844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975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5B266-4848-4B9A-83EF-845BB5DE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640263"/>
            <a:ext cx="3867912" cy="1344975"/>
          </a:xfrm>
        </p:spPr>
        <p:txBody>
          <a:bodyPr>
            <a:normAutofit/>
          </a:bodyPr>
          <a:lstStyle/>
          <a:p>
            <a:r>
              <a:rPr lang="en-US" sz="3500" b="1"/>
              <a:t>Landlord’s Notice of Good Cause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8CEDB-EBA8-4DF8-A521-D856C7E42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2121763"/>
            <a:ext cx="3867912" cy="457829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Landlords</a:t>
            </a:r>
            <a:r>
              <a:rPr lang="en-US" sz="2400" b="1" dirty="0"/>
              <a:t> </a:t>
            </a:r>
            <a:r>
              <a:rPr lang="en-US" sz="2400" dirty="0"/>
              <a:t>must provide at least 30 days written notice with  Good Cause reasons to terminate or not renew the lease.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Notice must be sent by hand delivery or first-class mail with proof of mailing.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If the landlord does not issue the notice, lease automatically renews month to month.</a:t>
            </a:r>
          </a:p>
          <a:p>
            <a:endParaRPr lang="en-US" sz="1700" dirty="0"/>
          </a:p>
        </p:txBody>
      </p:sp>
      <p:pic>
        <p:nvPicPr>
          <p:cNvPr id="4" name="Picture 6" descr="Image result for eviction">
            <a:extLst>
              <a:ext uri="{FF2B5EF4-FFF2-40B4-BE49-F238E27FC236}">
                <a16:creationId xmlns:a16="http://schemas.microsoft.com/office/drawing/2014/main" id="{886D25AB-E610-4DDE-BC30-07D8A51EB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7231" y="2165555"/>
            <a:ext cx="3552722" cy="237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073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6131316" y="457951"/>
            <a:ext cx="2240924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2C9E6-AC0A-4352-9626-115D7F337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Tenant’s Challenge to </a:t>
            </a:r>
            <a:br>
              <a:rPr lang="en-US" b="1"/>
            </a:br>
            <a:r>
              <a:rPr lang="en-US" b="1"/>
              <a:t>Notice of Good Cause 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39FC04-4FB1-47C7-9611-E446A8D57B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85410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289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5B266-4848-4B9A-83EF-845BB5DE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 b="1"/>
              <a:t>Section 9-804(13):</a:t>
            </a:r>
            <a:br>
              <a:rPr lang="en-US" sz="3100" b="1"/>
            </a:br>
            <a:r>
              <a:rPr lang="en-US" sz="3100" b="1"/>
              <a:t>Self-Help Eviction</a:t>
            </a:r>
          </a:p>
        </p:txBody>
      </p:sp>
      <p:pic>
        <p:nvPicPr>
          <p:cNvPr id="8" name="Picture 7" descr="An open door of a house with the key on the keyhole">
            <a:extLst>
              <a:ext uri="{FF2B5EF4-FFF2-40B4-BE49-F238E27FC236}">
                <a16:creationId xmlns:a16="http://schemas.microsoft.com/office/drawing/2014/main" id="{46F8F8EA-2B93-1598-5D90-6747E872A4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3" b="21294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8CEDB-EBA8-4DF8-A521-D856C7E42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en-US" sz="1600"/>
              <a:t>Gives FHC jurisdiction to take cases where a tenant has been illegally locked out of the rental property</a:t>
            </a:r>
          </a:p>
          <a:p>
            <a:pPr lvl="1"/>
            <a:r>
              <a:rPr lang="en-US" sz="1600"/>
              <a:t>Changes locks</a:t>
            </a:r>
          </a:p>
          <a:p>
            <a:pPr lvl="1"/>
            <a:r>
              <a:rPr lang="en-US" sz="1600"/>
              <a:t>Board windows</a:t>
            </a:r>
          </a:p>
          <a:p>
            <a:pPr lvl="1"/>
            <a:r>
              <a:rPr lang="en-US" sz="1600"/>
              <a:t>Cut utilities</a:t>
            </a:r>
          </a:p>
          <a:p>
            <a:r>
              <a:rPr lang="en-US" sz="1600"/>
              <a:t>Allows tenants a private right of action against landlords who perform illegal lock-outs to file suit in court. </a:t>
            </a: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659669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3187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63248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4D5EC-CD6F-4954-9426-6A59E2BAB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640263"/>
            <a:ext cx="2463248" cy="5254510"/>
          </a:xfrm>
        </p:spPr>
        <p:txBody>
          <a:bodyPr>
            <a:normAutofit/>
          </a:bodyPr>
          <a:lstStyle/>
          <a:p>
            <a:r>
              <a:rPr lang="en-US" dirty="0"/>
              <a:t>Section 9-811: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Eviction Diversion Program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74DBA-BD0E-4403-95B9-4F02EED94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111" y="659659"/>
            <a:ext cx="5473746" cy="6198341"/>
          </a:xfrm>
        </p:spPr>
        <p:txBody>
          <a:bodyPr anchor="ctr">
            <a:norm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City has established an Eviction Diversion Program: </a:t>
            </a:r>
            <a:r>
              <a:rPr lang="en-US" sz="1900" dirty="0">
                <a:solidFill>
                  <a:schemeClr val="bg1"/>
                </a:solidFill>
                <a:hlinkClick r:id="rId3"/>
              </a:rPr>
              <a:t>https://phlevictiondiversion.org/</a:t>
            </a:r>
            <a:endParaRPr lang="en-US" sz="1900" dirty="0">
              <a:solidFill>
                <a:schemeClr val="bg1"/>
              </a:solidFill>
            </a:endParaRPr>
          </a:p>
          <a:p>
            <a:pPr lvl="1"/>
            <a:r>
              <a:rPr lang="en-US" sz="1900" dirty="0">
                <a:solidFill>
                  <a:schemeClr val="bg1"/>
                </a:solidFill>
              </a:rPr>
              <a:t>Mediation program where tenant is assigned a housing counselor and a mediator attempts to help tenants and landlords reach amicable resolutions prior to landlords filing for eviction. </a:t>
            </a:r>
          </a:p>
          <a:p>
            <a:pPr lvl="1"/>
            <a:r>
              <a:rPr lang="en-US" sz="1900" dirty="0">
                <a:solidFill>
                  <a:schemeClr val="bg1"/>
                </a:solidFill>
              </a:rPr>
              <a:t>Program mandatory through December 31, 2022.</a:t>
            </a:r>
          </a:p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900" dirty="0">
              <a:solidFill>
                <a:schemeClr val="bg1"/>
              </a:solidFill>
            </a:endParaRPr>
          </a:p>
          <a:p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9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571500" y="559678"/>
            <a:ext cx="2675936" cy="4952492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Fair Housing Commission </a:t>
            </a: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3700" dirty="0">
                <a:solidFill>
                  <a:schemeClr val="bg1"/>
                </a:solidFill>
              </a:rPr>
              <a:t>Key Points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32232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7" name="Rectangle 3">
            <a:extLst>
              <a:ext uri="{FF2B5EF4-FFF2-40B4-BE49-F238E27FC236}">
                <a16:creationId xmlns:a16="http://schemas.microsoft.com/office/drawing/2014/main" id="{0F456578-D0B2-4DF4-965A-BD2222F68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128427"/>
              </p:ext>
            </p:extLst>
          </p:nvPr>
        </p:nvGraphicFramePr>
        <p:xfrm>
          <a:off x="3886200" y="568325"/>
          <a:ext cx="46863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285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767261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4693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03" y="677141"/>
            <a:ext cx="2839212" cy="2978150"/>
          </a:xfrm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/>
              <a:t>Section 9-807: </a:t>
            </a:r>
            <a:br>
              <a:rPr lang="en-US" sz="3700" dirty="0"/>
            </a:br>
            <a:br>
              <a:rPr lang="en-US" sz="3700" dirty="0"/>
            </a:br>
            <a:r>
              <a:rPr lang="en-US" sz="3700" dirty="0"/>
              <a:t>Enforcement and Penalties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137" y="704850"/>
            <a:ext cx="3986213" cy="5251450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If FHC finds an unfair rental practice has been committed, can issue an order appropriate under the circumstances.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Violations of the FHO are subject to fines of $2,000.00 per incident and cost of prosecution.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4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Thank You!	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057400"/>
            <a:ext cx="8763000" cy="3352800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Kia Ghee, Esq.				Alison deMedeiros, Esq.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Executive Director			FHC Attorney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PCHR/FHC				</a:t>
            </a:r>
            <a:r>
              <a:rPr lang="en-US" sz="2400" dirty="0">
                <a:solidFill>
                  <a:schemeClr val="tx2"/>
                </a:solidFill>
              </a:rPr>
              <a:t>Alison.deMederios@phila.gov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Kia. Ghee @phila.gov		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601 Walnut St, Ste 300 South 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Philadelphia, PA 19106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Phone 215-686-4670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		www.phila.gov/fairhousingcommission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334000"/>
            <a:ext cx="7620000" cy="1041400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571500" y="559678"/>
            <a:ext cx="2675936" cy="4952492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Fair Housing Commission </a:t>
            </a: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3700" dirty="0">
                <a:solidFill>
                  <a:schemeClr val="bg1"/>
                </a:solidFill>
              </a:rPr>
              <a:t>Overview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32232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7" name="Rectangle 3">
            <a:extLst>
              <a:ext uri="{FF2B5EF4-FFF2-40B4-BE49-F238E27FC236}">
                <a16:creationId xmlns:a16="http://schemas.microsoft.com/office/drawing/2014/main" id="{406E03C9-2C42-4E7F-B197-16EE8B71B7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420955"/>
              </p:ext>
            </p:extLst>
          </p:nvPr>
        </p:nvGraphicFramePr>
        <p:xfrm>
          <a:off x="3886200" y="568325"/>
          <a:ext cx="46863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65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>
          <a:xfrm>
            <a:off x="624751" y="448253"/>
            <a:ext cx="7890527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Intake Process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371601"/>
            <a:ext cx="3702050" cy="4805362"/>
          </a:xfrm>
        </p:spPr>
        <p:txBody>
          <a:bodyPr>
            <a:normAutofit/>
          </a:bodyPr>
          <a:lstStyle/>
          <a:p>
            <a:r>
              <a:rPr lang="en-US" sz="2000" dirty="0"/>
              <a:t>Intake Form Submission.</a:t>
            </a:r>
          </a:p>
          <a:p>
            <a:r>
              <a:rPr lang="en-US" sz="2000" dirty="0"/>
              <a:t>Intake Interview with Supporting Documentation.</a:t>
            </a:r>
          </a:p>
          <a:p>
            <a:pPr lvl="1"/>
            <a:r>
              <a:rPr lang="en-US" sz="1600" dirty="0"/>
              <a:t>Lease, rent receipts, letters, etc.</a:t>
            </a:r>
          </a:p>
          <a:p>
            <a:r>
              <a:rPr lang="en-US" sz="2000" dirty="0"/>
              <a:t>Intake Investigation.</a:t>
            </a:r>
          </a:p>
          <a:p>
            <a:pPr lvl="1"/>
            <a:r>
              <a:rPr lang="en-US" sz="1600" dirty="0"/>
              <a:t>Licensing, CRS, Lead, and Code violations. </a:t>
            </a:r>
          </a:p>
          <a:p>
            <a:r>
              <a:rPr lang="en-US" sz="2000" dirty="0"/>
              <a:t>Complaint Signed and Docketed.</a:t>
            </a:r>
          </a:p>
          <a:p>
            <a:r>
              <a:rPr lang="en-US" sz="2000" dirty="0"/>
              <a:t>Complaint Served. </a:t>
            </a:r>
          </a:p>
          <a:p>
            <a:r>
              <a:rPr lang="en-US" sz="2000" dirty="0"/>
              <a:t>Hearing Scheduled. </a:t>
            </a:r>
          </a:p>
          <a:p>
            <a:r>
              <a:rPr lang="en-US" sz="2000" dirty="0"/>
              <a:t>Document Submission.</a:t>
            </a:r>
          </a:p>
          <a:p>
            <a:r>
              <a:rPr lang="en-US" sz="2000" dirty="0"/>
              <a:t>Hearing and Order. </a:t>
            </a:r>
          </a:p>
          <a:p>
            <a:endParaRPr lang="en-US" sz="1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2870183"/>
            <a:ext cx="3701978" cy="26284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9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945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628650" y="624568"/>
            <a:ext cx="2513817" cy="541292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500">
                <a:solidFill>
                  <a:schemeClr val="bg1"/>
                </a:solidFill>
              </a:rPr>
              <a:t>FHC Hearings </a:t>
            </a:r>
          </a:p>
        </p:txBody>
      </p:sp>
      <p:graphicFrame>
        <p:nvGraphicFramePr>
          <p:cNvPr id="34820" name="Rectangle 3">
            <a:extLst>
              <a:ext uri="{FF2B5EF4-FFF2-40B4-BE49-F238E27FC236}">
                <a16:creationId xmlns:a16="http://schemas.microsoft.com/office/drawing/2014/main" id="{B0F8E020-DEE3-4EC8-9E4E-EE36AE691C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199867"/>
              </p:ext>
            </p:extLst>
          </p:nvPr>
        </p:nvGraphicFramePr>
        <p:xfrm>
          <a:off x="4044341" y="623888"/>
          <a:ext cx="4471009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285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767261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4693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834168-6021-43F2-A819-BC4149A8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04850"/>
            <a:ext cx="2839212" cy="29781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dirty="0"/>
              <a:t>Landlord-Tenant Relationship</a:t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4B223-5E1C-4F60-AFDC-980989793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137" y="704850"/>
            <a:ext cx="3986213" cy="5251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 Governed entirely by </a:t>
            </a:r>
            <a:r>
              <a:rPr lang="en-US" sz="2000" b="1" u="sng" dirty="0">
                <a:solidFill>
                  <a:schemeClr val="bg1"/>
                </a:solidFill>
              </a:rPr>
              <a:t>lease. 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Contract for possession of a property in exchange for money. 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Can be Oral or Written. 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Governs relationship between parties. 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Illegal lease provisions are unenforceable, but do not generally invalidate an entire lease.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68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19085-7AAA-45E2-BE31-0C444D4A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59678"/>
            <a:ext cx="2675936" cy="4952492"/>
          </a:xfrm>
        </p:spPr>
        <p:txBody>
          <a:bodyPr>
            <a:normAutofit/>
          </a:bodyPr>
          <a:lstStyle/>
          <a:p>
            <a:br>
              <a:rPr lang="en-US" sz="4100" dirty="0">
                <a:solidFill>
                  <a:schemeClr val="bg1"/>
                </a:solidFill>
              </a:rPr>
            </a:br>
            <a:r>
              <a:rPr lang="en-US" sz="4100" b="1" dirty="0">
                <a:solidFill>
                  <a:schemeClr val="bg1"/>
                </a:solidFill>
              </a:rPr>
              <a:t>Landlord Obligations Prior to Renting</a:t>
            </a:r>
            <a:endParaRPr lang="en-US" sz="41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32232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52DD26-6482-4B2F-95EC-2042DB9E8B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117087"/>
              </p:ext>
            </p:extLst>
          </p:nvPr>
        </p:nvGraphicFramePr>
        <p:xfrm>
          <a:off x="3886200" y="568325"/>
          <a:ext cx="46863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468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285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767261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4693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B8DFC-33AB-4266-BA83-4156E752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04850"/>
            <a:ext cx="2839212" cy="29781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dirty="0"/>
              <a:t>Rental License</a:t>
            </a:r>
            <a:br>
              <a:rPr lang="en-US" sz="3400" b="1" dirty="0"/>
            </a:br>
            <a:r>
              <a:rPr lang="en-US" sz="3400" b="1" dirty="0"/>
              <a:t> Sections 9-3902 and 9-3901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7F30F-58FF-413E-B41F-092DF7B3E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137" y="704850"/>
            <a:ext cx="3986213" cy="5924550"/>
          </a:xfrm>
        </p:spPr>
        <p:txBody>
          <a:bodyPr anchor="ctr">
            <a:normAutofit/>
          </a:bodyPr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Prior to renting a property a landlord must get a rental license from the City of Philadelphia.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Different from an occupancy permit, use permit, or work permit. 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Must list the proper number of rental units in the property.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If a landlord fails to comply, they cannot recover possession or collect rent during time of default. 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25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968F4CB25A044FA72631DB5B41558D" ma:contentTypeVersion="15" ma:contentTypeDescription="Create a new document." ma:contentTypeScope="" ma:versionID="e2b8c85e41c85a8ca7d1241bbd58fd72">
  <xsd:schema xmlns:xsd="http://www.w3.org/2001/XMLSchema" xmlns:xs="http://www.w3.org/2001/XMLSchema" xmlns:p="http://schemas.microsoft.com/office/2006/metadata/properties" xmlns:ns2="5d23b625-662c-4589-8d91-15d00947bb38" xmlns:ns3="3a0d4df6-299c-4e7d-87f4-9a57b1db65fa" targetNamespace="http://schemas.microsoft.com/office/2006/metadata/properties" ma:root="true" ma:fieldsID="8514f263431ab7085066220cf54bd5c4" ns2:_="" ns3:_="">
    <xsd:import namespace="5d23b625-662c-4589-8d91-15d00947bb38"/>
    <xsd:import namespace="3a0d4df6-299c-4e7d-87f4-9a57b1db65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3b625-662c-4589-8d91-15d00947b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9eb18d0-8512-43c1-978b-efa5dabb07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d4df6-299c-4e7d-87f4-9a57b1db65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3f66fbf-faff-4bc7-944d-a55847a8c1da}" ma:internalName="TaxCatchAll" ma:showField="CatchAllData" ma:web="3a0d4df6-299c-4e7d-87f4-9a57b1db65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0d4df6-299c-4e7d-87f4-9a57b1db65fa" xsi:nil="true"/>
    <lcf76f155ced4ddcb4097134ff3c332f xmlns="5d23b625-662c-4589-8d91-15d00947bb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2A596D-6C2B-4B3D-B1F6-8F3D66060698}"/>
</file>

<file path=customXml/itemProps2.xml><?xml version="1.0" encoding="utf-8"?>
<ds:datastoreItem xmlns:ds="http://schemas.openxmlformats.org/officeDocument/2006/customXml" ds:itemID="{68264C13-00BE-4279-9C3E-F91C65FE18FE}"/>
</file>

<file path=customXml/itemProps3.xml><?xml version="1.0" encoding="utf-8"?>
<ds:datastoreItem xmlns:ds="http://schemas.openxmlformats.org/officeDocument/2006/customXml" ds:itemID="{AC66C741-445B-430E-ACDB-D6375940AD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1954</Words>
  <Application>Microsoft Office PowerPoint</Application>
  <PresentationFormat>On-screen Show (4:3)</PresentationFormat>
  <Paragraphs>211</Paragraphs>
  <Slides>31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Philadelphia Fair Housing Commission </vt:lpstr>
      <vt:lpstr>Philadelphia Fair Housing Ordinance  </vt:lpstr>
      <vt:lpstr>Fair Housing Commission  Key Points</vt:lpstr>
      <vt:lpstr>Fair Housing Commission  Overview</vt:lpstr>
      <vt:lpstr>Intake Process</vt:lpstr>
      <vt:lpstr>FHC Hearings </vt:lpstr>
      <vt:lpstr>Landlord-Tenant Relationship </vt:lpstr>
      <vt:lpstr> Landlord Obligations Prior to Renting</vt:lpstr>
      <vt:lpstr>Rental License  Sections 9-3902 and 9-3901 </vt:lpstr>
      <vt:lpstr>PowerPoint Presentation</vt:lpstr>
      <vt:lpstr>Certificate of Rental Suitability –Sections 9-3903 and 9-3901 </vt:lpstr>
      <vt:lpstr>PowerPoint Presentation</vt:lpstr>
      <vt:lpstr>Lead Certification Section  6-800 </vt:lpstr>
      <vt:lpstr>PowerPoint Presentation</vt:lpstr>
      <vt:lpstr>Tenant Obligations  </vt:lpstr>
      <vt:lpstr>Landlord Obligations  </vt:lpstr>
      <vt:lpstr>Tenant Remedies  for  Repairs</vt:lpstr>
      <vt:lpstr>Tenant Remedies for  Repairs (Continued)</vt:lpstr>
      <vt:lpstr> § 9-804 (1):   “Unfair Rental Practices” </vt:lpstr>
      <vt:lpstr>  § 9-804 (2):  Retaliation  </vt:lpstr>
      <vt:lpstr>Additional DV and SA Protections § 9-804 (6) </vt:lpstr>
      <vt:lpstr>Good Cause FHO § 9-804 (12)  </vt:lpstr>
      <vt:lpstr>Examples of Good Cause </vt:lpstr>
      <vt:lpstr>Good Cause Examples (Con’t)</vt:lpstr>
      <vt:lpstr>Good Cause Examples (con’t) </vt:lpstr>
      <vt:lpstr>Landlord’s Notice of Good Cause </vt:lpstr>
      <vt:lpstr>Tenant’s Challenge to  Notice of Good Cause  </vt:lpstr>
      <vt:lpstr>Section 9-804(13): Self-Help Eviction</vt:lpstr>
      <vt:lpstr>Section 9-811:   Eviction Diversion Program </vt:lpstr>
      <vt:lpstr>Section 9-807:   Enforcement and Penalties 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Philadelphia Fair Housing Commission</dc:title>
  <dc:creator>Alison deMedeiros</dc:creator>
  <cp:lastModifiedBy>Alison deMedeiros</cp:lastModifiedBy>
  <cp:revision>7</cp:revision>
  <dcterms:created xsi:type="dcterms:W3CDTF">2020-07-02T15:38:54Z</dcterms:created>
  <dcterms:modified xsi:type="dcterms:W3CDTF">2024-04-19T19:28:34Z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0x01010060968F4CB25A044FA72631DB5B41558D</vt:lpwstr>
  </property>
</Properties>
</file>