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diagrams/drawing4.xml" ContentType="application/vnd.ms-office.drawingml.diagramDrawing+xml"/>
  <Override PartName="/ppt/diagrams/colors3.xml" ContentType="application/vnd.openxmlformats-officedocument.drawingml.diagramColors+xml"/>
  <Override PartName="/ppt/theme/theme1.xml" ContentType="application/vnd.openxmlformats-officedocument.theme+xml"/>
  <Override PartName="/ppt/diagrams/drawing5.xml" ContentType="application/vnd.ms-office.drawingml.diagramDrawing+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drawing3.xml" ContentType="application/vnd.ms-office.drawingml.diagramDrawing+xml"/>
  <Override PartName="/ppt/diagrams/quickStyle3.xml" ContentType="application/vnd.openxmlformats-officedocument.drawingml.diagramStyle+xml"/>
  <Override PartName="/ppt/diagrams/colors2.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7" r:id="rId1"/>
  </p:sldMasterIdLst>
  <p:notesMasterIdLst>
    <p:notesMasterId r:id="rId14"/>
  </p:notesMasterIdLst>
  <p:sldIdLst>
    <p:sldId id="256" r:id="rId2"/>
    <p:sldId id="257" r:id="rId3"/>
    <p:sldId id="259" r:id="rId4"/>
    <p:sldId id="260" r:id="rId5"/>
    <p:sldId id="261" r:id="rId6"/>
    <p:sldId id="279" r:id="rId7"/>
    <p:sldId id="278" r:id="rId8"/>
    <p:sldId id="280" r:id="rId9"/>
    <p:sldId id="282" r:id="rId10"/>
    <p:sldId id="270" r:id="rId11"/>
    <p:sldId id="281" r:id="rId12"/>
    <p:sldId id="283" r:id="rId1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16" autoAdjust="0"/>
  </p:normalViewPr>
  <p:slideViewPr>
    <p:cSldViewPr>
      <p:cViewPr varScale="1">
        <p:scale>
          <a:sx n="69" d="100"/>
          <a:sy n="69" d="100"/>
        </p:scale>
        <p:origin x="113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5F7F88-6A2D-4372-998A-E50B7D9CACC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FA25EB4-99DC-4FB6-9527-B488103BEA2B}">
      <dgm:prSet custT="1"/>
      <dgm:spPr/>
      <dgm:t>
        <a:bodyPr/>
        <a:lstStyle/>
        <a:p>
          <a:pPr algn="ctr"/>
          <a:r>
            <a:rPr lang="en-US" sz="3200" dirty="0"/>
            <a:t>Rapid Re-housing is designed to assist households to rapidly exit homelessness and return to permanent housing. </a:t>
          </a:r>
        </a:p>
      </dgm:t>
    </dgm:pt>
    <dgm:pt modelId="{551562D8-F2A6-49B3-B3FB-B8BC14934764}" type="parTrans" cxnId="{15890064-0E7D-416C-A9BF-6C0FF2346168}">
      <dgm:prSet/>
      <dgm:spPr/>
      <dgm:t>
        <a:bodyPr/>
        <a:lstStyle/>
        <a:p>
          <a:endParaRPr lang="en-US"/>
        </a:p>
      </dgm:t>
    </dgm:pt>
    <dgm:pt modelId="{1AAF51F2-180D-4A7D-8147-85EDB2A34FE9}" type="sibTrans" cxnId="{15890064-0E7D-416C-A9BF-6C0FF2346168}">
      <dgm:prSet/>
      <dgm:spPr/>
      <dgm:t>
        <a:bodyPr/>
        <a:lstStyle/>
        <a:p>
          <a:endParaRPr lang="en-US"/>
        </a:p>
      </dgm:t>
    </dgm:pt>
    <dgm:pt modelId="{E6C9F7D8-7EF2-4D73-A2E1-124676D9E1D7}" type="pres">
      <dgm:prSet presAssocID="{165F7F88-6A2D-4372-998A-E50B7D9CACC6}" presName="linear" presStyleCnt="0">
        <dgm:presLayoutVars>
          <dgm:animLvl val="lvl"/>
          <dgm:resizeHandles val="exact"/>
        </dgm:presLayoutVars>
      </dgm:prSet>
      <dgm:spPr/>
    </dgm:pt>
    <dgm:pt modelId="{1047A795-1C06-40A8-A8A8-6091C6F9C4A7}" type="pres">
      <dgm:prSet presAssocID="{CFA25EB4-99DC-4FB6-9527-B488103BEA2B}" presName="parentText" presStyleLbl="node1" presStyleIdx="0" presStyleCnt="1">
        <dgm:presLayoutVars>
          <dgm:chMax val="0"/>
          <dgm:bulletEnabled val="1"/>
        </dgm:presLayoutVars>
      </dgm:prSet>
      <dgm:spPr/>
    </dgm:pt>
  </dgm:ptLst>
  <dgm:cxnLst>
    <dgm:cxn modelId="{4F03CA13-D7D9-4E16-8746-4B4AF73E36C2}" type="presOf" srcId="{CFA25EB4-99DC-4FB6-9527-B488103BEA2B}" destId="{1047A795-1C06-40A8-A8A8-6091C6F9C4A7}" srcOrd="0" destOrd="0" presId="urn:microsoft.com/office/officeart/2005/8/layout/vList2"/>
    <dgm:cxn modelId="{15890064-0E7D-416C-A9BF-6C0FF2346168}" srcId="{165F7F88-6A2D-4372-998A-E50B7D9CACC6}" destId="{CFA25EB4-99DC-4FB6-9527-B488103BEA2B}" srcOrd="0" destOrd="0" parTransId="{551562D8-F2A6-49B3-B3FB-B8BC14934764}" sibTransId="{1AAF51F2-180D-4A7D-8147-85EDB2A34FE9}"/>
    <dgm:cxn modelId="{8F79C8FD-5DAF-4A3E-A3B6-E086235F18D2}" type="presOf" srcId="{165F7F88-6A2D-4372-998A-E50B7D9CACC6}" destId="{E6C9F7D8-7EF2-4D73-A2E1-124676D9E1D7}" srcOrd="0" destOrd="0" presId="urn:microsoft.com/office/officeart/2005/8/layout/vList2"/>
    <dgm:cxn modelId="{FC982169-B510-4C85-B038-15D115A7E2E1}" type="presParOf" srcId="{E6C9F7D8-7EF2-4D73-A2E1-124676D9E1D7}" destId="{1047A795-1C06-40A8-A8A8-6091C6F9C4A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8DDA9-415A-4DE2-9025-2D484DB6E6A0}"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3B4E5DF5-9739-4D60-9CEC-9205279C74E0}">
      <dgm:prSet/>
      <dgm:spPr/>
      <dgm:t>
        <a:bodyPr/>
        <a:lstStyle/>
        <a:p>
          <a:pPr algn="ctr"/>
          <a:r>
            <a:rPr lang="en-US" dirty="0"/>
            <a:t>Housing Identification</a:t>
          </a:r>
        </a:p>
      </dgm:t>
    </dgm:pt>
    <dgm:pt modelId="{FDA0EB00-2E96-4528-9684-901F9F8B8DD1}" type="parTrans" cxnId="{2E6BFD84-948D-44B6-94DA-FACE50346D8D}">
      <dgm:prSet/>
      <dgm:spPr/>
      <dgm:t>
        <a:bodyPr/>
        <a:lstStyle/>
        <a:p>
          <a:endParaRPr lang="en-US"/>
        </a:p>
      </dgm:t>
    </dgm:pt>
    <dgm:pt modelId="{6ABC1662-69C9-4BA4-9BEF-269A6F48E7E4}" type="sibTrans" cxnId="{2E6BFD84-948D-44B6-94DA-FACE50346D8D}">
      <dgm:prSet/>
      <dgm:spPr/>
      <dgm:t>
        <a:bodyPr/>
        <a:lstStyle/>
        <a:p>
          <a:endParaRPr lang="en-US"/>
        </a:p>
      </dgm:t>
    </dgm:pt>
    <dgm:pt modelId="{6AFC3404-84A6-48B6-A506-AD44C0B316F2}">
      <dgm:prSet custT="1"/>
      <dgm:spPr/>
      <dgm:t>
        <a:bodyPr/>
        <a:lstStyle/>
        <a:p>
          <a:pPr algn="ctr"/>
          <a:r>
            <a:rPr lang="en-US" sz="2400" dirty="0"/>
            <a:t>Landlord Requirements </a:t>
          </a:r>
        </a:p>
        <a:p>
          <a:pPr algn="ctr"/>
          <a:r>
            <a:rPr lang="en-US" sz="2400" dirty="0"/>
            <a:t>&amp; </a:t>
          </a:r>
        </a:p>
        <a:p>
          <a:pPr algn="ctr"/>
          <a:r>
            <a:rPr lang="en-US" sz="2400" dirty="0"/>
            <a:t>Inspection Process</a:t>
          </a:r>
        </a:p>
      </dgm:t>
    </dgm:pt>
    <dgm:pt modelId="{95F4599F-D400-427E-97DD-8C6F73EFA50A}" type="parTrans" cxnId="{3411C7F9-6ACF-439A-A12A-E81C2AB16F57}">
      <dgm:prSet/>
      <dgm:spPr/>
      <dgm:t>
        <a:bodyPr/>
        <a:lstStyle/>
        <a:p>
          <a:endParaRPr lang="en-US"/>
        </a:p>
      </dgm:t>
    </dgm:pt>
    <dgm:pt modelId="{4BC625EE-0698-4839-81E8-979A4256B27E}" type="sibTrans" cxnId="{3411C7F9-6ACF-439A-A12A-E81C2AB16F57}">
      <dgm:prSet/>
      <dgm:spPr/>
      <dgm:t>
        <a:bodyPr/>
        <a:lstStyle/>
        <a:p>
          <a:endParaRPr lang="en-US"/>
        </a:p>
      </dgm:t>
    </dgm:pt>
    <dgm:pt modelId="{DA6E9B0B-BF5C-40B9-AC6F-6E99ED71C32B}">
      <dgm:prSet custT="1"/>
      <dgm:spPr/>
      <dgm:t>
        <a:bodyPr/>
        <a:lstStyle/>
        <a:p>
          <a:pPr algn="ctr"/>
          <a:r>
            <a:rPr lang="en-US" sz="2400" dirty="0"/>
            <a:t>Rapid Re-housing Case Management &amp; </a:t>
          </a:r>
        </a:p>
        <a:p>
          <a:pPr algn="ctr"/>
          <a:r>
            <a:rPr lang="en-US" sz="2400" dirty="0"/>
            <a:t>Services</a:t>
          </a:r>
        </a:p>
      </dgm:t>
    </dgm:pt>
    <dgm:pt modelId="{3DFBA4C1-8E09-4F9E-9D43-C1F7F073CE8F}" type="parTrans" cxnId="{08536F0A-DFF6-4E09-9E62-9331BEF99464}">
      <dgm:prSet/>
      <dgm:spPr/>
      <dgm:t>
        <a:bodyPr/>
        <a:lstStyle/>
        <a:p>
          <a:endParaRPr lang="en-US"/>
        </a:p>
      </dgm:t>
    </dgm:pt>
    <dgm:pt modelId="{DD2AE51E-52F6-40C2-8CA0-23088479BCC8}" type="sibTrans" cxnId="{08536F0A-DFF6-4E09-9E62-9331BEF99464}">
      <dgm:prSet/>
      <dgm:spPr/>
      <dgm:t>
        <a:bodyPr/>
        <a:lstStyle/>
        <a:p>
          <a:endParaRPr lang="en-US"/>
        </a:p>
      </dgm:t>
    </dgm:pt>
    <dgm:pt modelId="{14C6AA21-D49E-461C-8032-B64833B2DE9F}" type="pres">
      <dgm:prSet presAssocID="{3AC8DDA9-415A-4DE2-9025-2D484DB6E6A0}" presName="linear" presStyleCnt="0">
        <dgm:presLayoutVars>
          <dgm:animLvl val="lvl"/>
          <dgm:resizeHandles val="exact"/>
        </dgm:presLayoutVars>
      </dgm:prSet>
      <dgm:spPr/>
    </dgm:pt>
    <dgm:pt modelId="{92EB72DB-9903-49C2-BBEA-3F0CE4C068CB}" type="pres">
      <dgm:prSet presAssocID="{3B4E5DF5-9739-4D60-9CEC-9205279C74E0}" presName="parentText" presStyleLbl="node1" presStyleIdx="0" presStyleCnt="3">
        <dgm:presLayoutVars>
          <dgm:chMax val="0"/>
          <dgm:bulletEnabled val="1"/>
        </dgm:presLayoutVars>
      </dgm:prSet>
      <dgm:spPr/>
    </dgm:pt>
    <dgm:pt modelId="{BAF120BC-512D-406B-9777-8EF8734BE19A}" type="pres">
      <dgm:prSet presAssocID="{6ABC1662-69C9-4BA4-9BEF-269A6F48E7E4}" presName="spacer" presStyleCnt="0"/>
      <dgm:spPr/>
    </dgm:pt>
    <dgm:pt modelId="{61052135-19E2-4E49-B469-F4FA9584A610}" type="pres">
      <dgm:prSet presAssocID="{6AFC3404-84A6-48B6-A506-AD44C0B316F2}" presName="parentText" presStyleLbl="node1" presStyleIdx="1" presStyleCnt="3">
        <dgm:presLayoutVars>
          <dgm:chMax val="0"/>
          <dgm:bulletEnabled val="1"/>
        </dgm:presLayoutVars>
      </dgm:prSet>
      <dgm:spPr/>
    </dgm:pt>
    <dgm:pt modelId="{FF4BE44E-F50D-4D85-AF10-3C8B8B3DA46D}" type="pres">
      <dgm:prSet presAssocID="{4BC625EE-0698-4839-81E8-979A4256B27E}" presName="spacer" presStyleCnt="0"/>
      <dgm:spPr/>
    </dgm:pt>
    <dgm:pt modelId="{C8FD9B79-7ED4-4794-82F5-670CC141F492}" type="pres">
      <dgm:prSet presAssocID="{DA6E9B0B-BF5C-40B9-AC6F-6E99ED71C32B}" presName="parentText" presStyleLbl="node1" presStyleIdx="2" presStyleCnt="3" custLinFactNeighborX="5347" custLinFactNeighborY="93258">
        <dgm:presLayoutVars>
          <dgm:chMax val="0"/>
          <dgm:bulletEnabled val="1"/>
        </dgm:presLayoutVars>
      </dgm:prSet>
      <dgm:spPr/>
    </dgm:pt>
  </dgm:ptLst>
  <dgm:cxnLst>
    <dgm:cxn modelId="{08536F0A-DFF6-4E09-9E62-9331BEF99464}" srcId="{3AC8DDA9-415A-4DE2-9025-2D484DB6E6A0}" destId="{DA6E9B0B-BF5C-40B9-AC6F-6E99ED71C32B}" srcOrd="2" destOrd="0" parTransId="{3DFBA4C1-8E09-4F9E-9D43-C1F7F073CE8F}" sibTransId="{DD2AE51E-52F6-40C2-8CA0-23088479BCC8}"/>
    <dgm:cxn modelId="{B851240B-11B9-4012-8210-B9339E1041BD}" type="presOf" srcId="{3B4E5DF5-9739-4D60-9CEC-9205279C74E0}" destId="{92EB72DB-9903-49C2-BBEA-3F0CE4C068CB}" srcOrd="0" destOrd="0" presId="urn:microsoft.com/office/officeart/2005/8/layout/vList2"/>
    <dgm:cxn modelId="{AB46BF5F-8AD7-46E0-8109-362B2DE8E637}" type="presOf" srcId="{3AC8DDA9-415A-4DE2-9025-2D484DB6E6A0}" destId="{14C6AA21-D49E-461C-8032-B64833B2DE9F}" srcOrd="0" destOrd="0" presId="urn:microsoft.com/office/officeart/2005/8/layout/vList2"/>
    <dgm:cxn modelId="{D4A6C649-84D4-4F80-89C3-C608F9FCF917}" type="presOf" srcId="{DA6E9B0B-BF5C-40B9-AC6F-6E99ED71C32B}" destId="{C8FD9B79-7ED4-4794-82F5-670CC141F492}" srcOrd="0" destOrd="0" presId="urn:microsoft.com/office/officeart/2005/8/layout/vList2"/>
    <dgm:cxn modelId="{9ACDE770-6B33-43D6-831B-14B623C6EA50}" type="presOf" srcId="{6AFC3404-84A6-48B6-A506-AD44C0B316F2}" destId="{61052135-19E2-4E49-B469-F4FA9584A610}" srcOrd="0" destOrd="0" presId="urn:microsoft.com/office/officeart/2005/8/layout/vList2"/>
    <dgm:cxn modelId="{2E6BFD84-948D-44B6-94DA-FACE50346D8D}" srcId="{3AC8DDA9-415A-4DE2-9025-2D484DB6E6A0}" destId="{3B4E5DF5-9739-4D60-9CEC-9205279C74E0}" srcOrd="0" destOrd="0" parTransId="{FDA0EB00-2E96-4528-9684-901F9F8B8DD1}" sibTransId="{6ABC1662-69C9-4BA4-9BEF-269A6F48E7E4}"/>
    <dgm:cxn modelId="{3411C7F9-6ACF-439A-A12A-E81C2AB16F57}" srcId="{3AC8DDA9-415A-4DE2-9025-2D484DB6E6A0}" destId="{6AFC3404-84A6-48B6-A506-AD44C0B316F2}" srcOrd="1" destOrd="0" parTransId="{95F4599F-D400-427E-97DD-8C6F73EFA50A}" sibTransId="{4BC625EE-0698-4839-81E8-979A4256B27E}"/>
    <dgm:cxn modelId="{ED905D97-DB1E-46CB-872D-0F49CF9D602D}" type="presParOf" srcId="{14C6AA21-D49E-461C-8032-B64833B2DE9F}" destId="{92EB72DB-9903-49C2-BBEA-3F0CE4C068CB}" srcOrd="0" destOrd="0" presId="urn:microsoft.com/office/officeart/2005/8/layout/vList2"/>
    <dgm:cxn modelId="{EB2E5FF6-77A2-47B3-A1E4-6A92CDB42A5F}" type="presParOf" srcId="{14C6AA21-D49E-461C-8032-B64833B2DE9F}" destId="{BAF120BC-512D-406B-9777-8EF8734BE19A}" srcOrd="1" destOrd="0" presId="urn:microsoft.com/office/officeart/2005/8/layout/vList2"/>
    <dgm:cxn modelId="{823A0ACB-D0C1-4408-B3CE-1A7A129F3817}" type="presParOf" srcId="{14C6AA21-D49E-461C-8032-B64833B2DE9F}" destId="{61052135-19E2-4E49-B469-F4FA9584A610}" srcOrd="2" destOrd="0" presId="urn:microsoft.com/office/officeart/2005/8/layout/vList2"/>
    <dgm:cxn modelId="{C87E83C8-A0C6-47E9-9A9D-15B8BD80119D}" type="presParOf" srcId="{14C6AA21-D49E-461C-8032-B64833B2DE9F}" destId="{FF4BE44E-F50D-4D85-AF10-3C8B8B3DA46D}" srcOrd="3" destOrd="0" presId="urn:microsoft.com/office/officeart/2005/8/layout/vList2"/>
    <dgm:cxn modelId="{3136E856-B6E8-44D8-A190-508288F4A4F5}" type="presParOf" srcId="{14C6AA21-D49E-461C-8032-B64833B2DE9F}" destId="{C8FD9B79-7ED4-4794-82F5-670CC141F49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07279-350F-4AC8-B0B6-EBA6AE35A22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73A6DD5-9A8E-41A9-A304-A4E7FAC9E7CA}">
      <dgm:prSet/>
      <dgm:spPr/>
      <dgm:t>
        <a:bodyPr/>
        <a:lstStyle/>
        <a:p>
          <a:r>
            <a:rPr lang="en-US" dirty="0"/>
            <a:t>A rapid re-housing program should help households access units that are desirable, affordable,  and sustainable.</a:t>
          </a:r>
        </a:p>
      </dgm:t>
    </dgm:pt>
    <dgm:pt modelId="{B1163E32-5D7E-4ECD-9CD7-2A3BB47C4702}" type="parTrans" cxnId="{4FBA635A-5CE2-4E7E-BF74-6466E9F49BB7}">
      <dgm:prSet/>
      <dgm:spPr/>
      <dgm:t>
        <a:bodyPr/>
        <a:lstStyle/>
        <a:p>
          <a:endParaRPr lang="en-US"/>
        </a:p>
      </dgm:t>
    </dgm:pt>
    <dgm:pt modelId="{98B97303-B3C3-4589-B448-789A4AA3E95F}" type="sibTrans" cxnId="{4FBA635A-5CE2-4E7E-BF74-6466E9F49BB7}">
      <dgm:prSet/>
      <dgm:spPr/>
      <dgm:t>
        <a:bodyPr/>
        <a:lstStyle/>
        <a:p>
          <a:endParaRPr lang="en-US"/>
        </a:p>
      </dgm:t>
    </dgm:pt>
    <dgm:pt modelId="{AEEAE76C-D63F-49A0-847C-8B624977B25C}">
      <dgm:prSet/>
      <dgm:spPr/>
      <dgm:t>
        <a:bodyPr/>
        <a:lstStyle/>
        <a:p>
          <a:r>
            <a:rPr lang="en-US" dirty="0"/>
            <a:t>Housing identification efforts should be designed and implemented to actively recruit and retain landlords and housing managers willing to rent to program participants who may otherwise fail to pass typical tenant screening criteria.</a:t>
          </a:r>
        </a:p>
      </dgm:t>
    </dgm:pt>
    <dgm:pt modelId="{ECE7D2CC-A4EA-4D06-89A0-DADAAF3AB74E}" type="parTrans" cxnId="{DBBA6DC5-E56C-416E-9059-2A405042C8B6}">
      <dgm:prSet/>
      <dgm:spPr/>
      <dgm:t>
        <a:bodyPr/>
        <a:lstStyle/>
        <a:p>
          <a:endParaRPr lang="en-US"/>
        </a:p>
      </dgm:t>
    </dgm:pt>
    <dgm:pt modelId="{9D1A1B7F-3AB2-47AB-9D5F-91FC1BEF2E93}" type="sibTrans" cxnId="{DBBA6DC5-E56C-416E-9059-2A405042C8B6}">
      <dgm:prSet/>
      <dgm:spPr/>
      <dgm:t>
        <a:bodyPr/>
        <a:lstStyle/>
        <a:p>
          <a:endParaRPr lang="en-US"/>
        </a:p>
      </dgm:t>
    </dgm:pt>
    <dgm:pt modelId="{2BDD18A7-4313-40CD-B566-85A803074F18}">
      <dgm:prSet/>
      <dgm:spPr/>
      <dgm:t>
        <a:bodyPr/>
        <a:lstStyle/>
        <a:p>
          <a:r>
            <a:rPr lang="en-US" dirty="0"/>
            <a:t>The landlord is a vital partner. The RRH provider must be responsive to landlords to preserve and develop partnerships for the purpose of future housing placements.</a:t>
          </a:r>
        </a:p>
      </dgm:t>
    </dgm:pt>
    <dgm:pt modelId="{28F27B72-1C06-4177-BECF-0E51867440E0}" type="parTrans" cxnId="{88D6DDD1-4F94-4D93-91FF-5A660355AB5E}">
      <dgm:prSet/>
      <dgm:spPr/>
      <dgm:t>
        <a:bodyPr/>
        <a:lstStyle/>
        <a:p>
          <a:endParaRPr lang="en-US"/>
        </a:p>
      </dgm:t>
    </dgm:pt>
    <dgm:pt modelId="{05EB0FDB-AEA1-4D11-820D-B503954EF15A}" type="sibTrans" cxnId="{88D6DDD1-4F94-4D93-91FF-5A660355AB5E}">
      <dgm:prSet/>
      <dgm:spPr/>
      <dgm:t>
        <a:bodyPr/>
        <a:lstStyle/>
        <a:p>
          <a:endParaRPr lang="en-US"/>
        </a:p>
      </dgm:t>
    </dgm:pt>
    <dgm:pt modelId="{3D3578FC-8946-486C-8373-C419BF4CE64A}" type="pres">
      <dgm:prSet presAssocID="{29E07279-350F-4AC8-B0B6-EBA6AE35A220}" presName="linear" presStyleCnt="0">
        <dgm:presLayoutVars>
          <dgm:animLvl val="lvl"/>
          <dgm:resizeHandles val="exact"/>
        </dgm:presLayoutVars>
      </dgm:prSet>
      <dgm:spPr/>
    </dgm:pt>
    <dgm:pt modelId="{E50B3F17-8947-49CF-B496-83AB11BF037C}" type="pres">
      <dgm:prSet presAssocID="{073A6DD5-9A8E-41A9-A304-A4E7FAC9E7CA}" presName="parentText" presStyleLbl="node1" presStyleIdx="0" presStyleCnt="3">
        <dgm:presLayoutVars>
          <dgm:chMax val="0"/>
          <dgm:bulletEnabled val="1"/>
        </dgm:presLayoutVars>
      </dgm:prSet>
      <dgm:spPr/>
    </dgm:pt>
    <dgm:pt modelId="{E1CA1DAA-896F-4FE4-927D-59FCFC64E10F}" type="pres">
      <dgm:prSet presAssocID="{98B97303-B3C3-4589-B448-789A4AA3E95F}" presName="spacer" presStyleCnt="0"/>
      <dgm:spPr/>
    </dgm:pt>
    <dgm:pt modelId="{27FFDA84-2073-4438-8E3B-71412BE7CA4C}" type="pres">
      <dgm:prSet presAssocID="{AEEAE76C-D63F-49A0-847C-8B624977B25C}" presName="parentText" presStyleLbl="node1" presStyleIdx="1" presStyleCnt="3">
        <dgm:presLayoutVars>
          <dgm:chMax val="0"/>
          <dgm:bulletEnabled val="1"/>
        </dgm:presLayoutVars>
      </dgm:prSet>
      <dgm:spPr/>
    </dgm:pt>
    <dgm:pt modelId="{2CF6F93F-F0F1-4781-AE60-B2A81AFD66D2}" type="pres">
      <dgm:prSet presAssocID="{9D1A1B7F-3AB2-47AB-9D5F-91FC1BEF2E93}" presName="spacer" presStyleCnt="0"/>
      <dgm:spPr/>
    </dgm:pt>
    <dgm:pt modelId="{CA13973C-6590-4FA9-82E0-42A2602BBC98}" type="pres">
      <dgm:prSet presAssocID="{2BDD18A7-4313-40CD-B566-85A803074F18}" presName="parentText" presStyleLbl="node1" presStyleIdx="2" presStyleCnt="3">
        <dgm:presLayoutVars>
          <dgm:chMax val="0"/>
          <dgm:bulletEnabled val="1"/>
        </dgm:presLayoutVars>
      </dgm:prSet>
      <dgm:spPr/>
    </dgm:pt>
  </dgm:ptLst>
  <dgm:cxnLst>
    <dgm:cxn modelId="{A8F28A63-A685-4628-AD7A-6AD5922B23B8}" type="presOf" srcId="{AEEAE76C-D63F-49A0-847C-8B624977B25C}" destId="{27FFDA84-2073-4438-8E3B-71412BE7CA4C}" srcOrd="0" destOrd="0" presId="urn:microsoft.com/office/officeart/2005/8/layout/vList2"/>
    <dgm:cxn modelId="{A55F5764-F1D6-4E64-9BA2-6CD92F20E532}" type="presOf" srcId="{073A6DD5-9A8E-41A9-A304-A4E7FAC9E7CA}" destId="{E50B3F17-8947-49CF-B496-83AB11BF037C}" srcOrd="0" destOrd="0" presId="urn:microsoft.com/office/officeart/2005/8/layout/vList2"/>
    <dgm:cxn modelId="{31FC886C-5CCE-4748-9C77-BC40618B98FA}" type="presOf" srcId="{2BDD18A7-4313-40CD-B566-85A803074F18}" destId="{CA13973C-6590-4FA9-82E0-42A2602BBC98}" srcOrd="0" destOrd="0" presId="urn:microsoft.com/office/officeart/2005/8/layout/vList2"/>
    <dgm:cxn modelId="{4FBA635A-5CE2-4E7E-BF74-6466E9F49BB7}" srcId="{29E07279-350F-4AC8-B0B6-EBA6AE35A220}" destId="{073A6DD5-9A8E-41A9-A304-A4E7FAC9E7CA}" srcOrd="0" destOrd="0" parTransId="{B1163E32-5D7E-4ECD-9CD7-2A3BB47C4702}" sibTransId="{98B97303-B3C3-4589-B448-789A4AA3E95F}"/>
    <dgm:cxn modelId="{DBBA6DC5-E56C-416E-9059-2A405042C8B6}" srcId="{29E07279-350F-4AC8-B0B6-EBA6AE35A220}" destId="{AEEAE76C-D63F-49A0-847C-8B624977B25C}" srcOrd="1" destOrd="0" parTransId="{ECE7D2CC-A4EA-4D06-89A0-DADAAF3AB74E}" sibTransId="{9D1A1B7F-3AB2-47AB-9D5F-91FC1BEF2E93}"/>
    <dgm:cxn modelId="{23070DCF-A70A-4BF0-8B0B-10C5186895F8}" type="presOf" srcId="{29E07279-350F-4AC8-B0B6-EBA6AE35A220}" destId="{3D3578FC-8946-486C-8373-C419BF4CE64A}" srcOrd="0" destOrd="0" presId="urn:microsoft.com/office/officeart/2005/8/layout/vList2"/>
    <dgm:cxn modelId="{88D6DDD1-4F94-4D93-91FF-5A660355AB5E}" srcId="{29E07279-350F-4AC8-B0B6-EBA6AE35A220}" destId="{2BDD18A7-4313-40CD-B566-85A803074F18}" srcOrd="2" destOrd="0" parTransId="{28F27B72-1C06-4177-BECF-0E51867440E0}" sibTransId="{05EB0FDB-AEA1-4D11-820D-B503954EF15A}"/>
    <dgm:cxn modelId="{4522DEE4-4982-4CDF-A46C-4D9FFD08809E}" type="presParOf" srcId="{3D3578FC-8946-486C-8373-C419BF4CE64A}" destId="{E50B3F17-8947-49CF-B496-83AB11BF037C}" srcOrd="0" destOrd="0" presId="urn:microsoft.com/office/officeart/2005/8/layout/vList2"/>
    <dgm:cxn modelId="{FC7539E0-6F81-46F5-8903-20A1EC8F2C67}" type="presParOf" srcId="{3D3578FC-8946-486C-8373-C419BF4CE64A}" destId="{E1CA1DAA-896F-4FE4-927D-59FCFC64E10F}" srcOrd="1" destOrd="0" presId="urn:microsoft.com/office/officeart/2005/8/layout/vList2"/>
    <dgm:cxn modelId="{EF5E855C-B94E-427B-87ED-FF23A6BCFCF2}" type="presParOf" srcId="{3D3578FC-8946-486C-8373-C419BF4CE64A}" destId="{27FFDA84-2073-4438-8E3B-71412BE7CA4C}" srcOrd="2" destOrd="0" presId="urn:microsoft.com/office/officeart/2005/8/layout/vList2"/>
    <dgm:cxn modelId="{B1B04542-739E-4AD1-B203-14A0A9955748}" type="presParOf" srcId="{3D3578FC-8946-486C-8373-C419BF4CE64A}" destId="{2CF6F93F-F0F1-4781-AE60-B2A81AFD66D2}" srcOrd="3" destOrd="0" presId="urn:microsoft.com/office/officeart/2005/8/layout/vList2"/>
    <dgm:cxn modelId="{C1BA3390-CED8-4621-9320-B1D53B0DA57A}" type="presParOf" srcId="{3D3578FC-8946-486C-8373-C419BF4CE64A}" destId="{CA13973C-6590-4FA9-82E0-42A2602BBC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C8E2E2-13F5-4A7E-A7D8-A1E5570DBEE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E9D61B5-47B3-49FD-9118-5BD1315D4623}">
      <dgm:prSet/>
      <dgm:spPr/>
      <dgm:t>
        <a:bodyPr/>
        <a:lstStyle/>
        <a:p>
          <a:pPr algn="ctr"/>
          <a:r>
            <a:rPr lang="en-US" dirty="0"/>
            <a:t>Program designates Housing Stabilization Specialist (HSS) whose responsibility is to identify and recruit landlords and encourage them to rent to households served by the program. The HSS should have the knowledge, skills, and agency resources to understand the landlord’s prospective, understand the landlord/tenant rights and responsibilities, and negotiate landlord supports. </a:t>
          </a:r>
        </a:p>
      </dgm:t>
    </dgm:pt>
    <dgm:pt modelId="{EE337A45-D337-477C-8266-66C31F55B961}" type="parTrans" cxnId="{82B75333-3DE8-43AF-A89C-485E235AAE6E}">
      <dgm:prSet/>
      <dgm:spPr/>
      <dgm:t>
        <a:bodyPr/>
        <a:lstStyle/>
        <a:p>
          <a:endParaRPr lang="en-US"/>
        </a:p>
      </dgm:t>
    </dgm:pt>
    <dgm:pt modelId="{7FBEE18E-9ED8-42B5-9DB0-3E884AD9F601}" type="sibTrans" cxnId="{82B75333-3DE8-43AF-A89C-485E235AAE6E}">
      <dgm:prSet/>
      <dgm:spPr/>
      <dgm:t>
        <a:bodyPr/>
        <a:lstStyle/>
        <a:p>
          <a:endParaRPr lang="en-US"/>
        </a:p>
      </dgm:t>
    </dgm:pt>
    <dgm:pt modelId="{A7A3CB28-0809-4789-BE4B-68D0433DFB6D}" type="pres">
      <dgm:prSet presAssocID="{15C8E2E2-13F5-4A7E-A7D8-A1E5570DBEEA}" presName="linear" presStyleCnt="0">
        <dgm:presLayoutVars>
          <dgm:animLvl val="lvl"/>
          <dgm:resizeHandles val="exact"/>
        </dgm:presLayoutVars>
      </dgm:prSet>
      <dgm:spPr/>
    </dgm:pt>
    <dgm:pt modelId="{FB407F3D-DBA6-4F32-85A3-44E4D1E9B6BC}" type="pres">
      <dgm:prSet presAssocID="{2E9D61B5-47B3-49FD-9118-5BD1315D4623}" presName="parentText" presStyleLbl="node1" presStyleIdx="0" presStyleCnt="1" custScaleY="77606">
        <dgm:presLayoutVars>
          <dgm:chMax val="0"/>
          <dgm:bulletEnabled val="1"/>
        </dgm:presLayoutVars>
      </dgm:prSet>
      <dgm:spPr/>
    </dgm:pt>
  </dgm:ptLst>
  <dgm:cxnLst>
    <dgm:cxn modelId="{82B75333-3DE8-43AF-A89C-485E235AAE6E}" srcId="{15C8E2E2-13F5-4A7E-A7D8-A1E5570DBEEA}" destId="{2E9D61B5-47B3-49FD-9118-5BD1315D4623}" srcOrd="0" destOrd="0" parTransId="{EE337A45-D337-477C-8266-66C31F55B961}" sibTransId="{7FBEE18E-9ED8-42B5-9DB0-3E884AD9F601}"/>
    <dgm:cxn modelId="{424F1D65-ABE9-4DBE-8E47-B898D98A6314}" type="presOf" srcId="{15C8E2E2-13F5-4A7E-A7D8-A1E5570DBEEA}" destId="{A7A3CB28-0809-4789-BE4B-68D0433DFB6D}" srcOrd="0" destOrd="0" presId="urn:microsoft.com/office/officeart/2005/8/layout/vList2"/>
    <dgm:cxn modelId="{2089FAA0-6571-47CD-9C2D-D19DA4679B0D}" type="presOf" srcId="{2E9D61B5-47B3-49FD-9118-5BD1315D4623}" destId="{FB407F3D-DBA6-4F32-85A3-44E4D1E9B6BC}" srcOrd="0" destOrd="0" presId="urn:microsoft.com/office/officeart/2005/8/layout/vList2"/>
    <dgm:cxn modelId="{A169D98D-F7AA-4E58-9E9B-431E43679907}" type="presParOf" srcId="{A7A3CB28-0809-4789-BE4B-68D0433DFB6D}" destId="{FB407F3D-DBA6-4F32-85A3-44E4D1E9B6B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7C5BE2-E0E5-4EB8-BD57-7D3BF83DE65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42ABB50D-19E3-4028-A827-A395EE234BD4}">
      <dgm:prSet/>
      <dgm:spPr/>
      <dgm:t>
        <a:bodyPr/>
        <a:lstStyle/>
        <a:p>
          <a:endParaRPr lang="en-US" dirty="0"/>
        </a:p>
      </dgm:t>
    </dgm:pt>
    <dgm:pt modelId="{11635086-632B-47AF-97A3-8892E21C883A}" type="parTrans" cxnId="{FDE7CB61-0371-4980-BF74-5E7A712F83DA}">
      <dgm:prSet/>
      <dgm:spPr/>
      <dgm:t>
        <a:bodyPr/>
        <a:lstStyle/>
        <a:p>
          <a:endParaRPr lang="en-US"/>
        </a:p>
      </dgm:t>
    </dgm:pt>
    <dgm:pt modelId="{6920497E-6832-42AA-BD45-DD22C9BAE36D}" type="sibTrans" cxnId="{FDE7CB61-0371-4980-BF74-5E7A712F83DA}">
      <dgm:prSet/>
      <dgm:spPr/>
      <dgm:t>
        <a:bodyPr/>
        <a:lstStyle/>
        <a:p>
          <a:endParaRPr lang="en-US"/>
        </a:p>
      </dgm:t>
    </dgm:pt>
    <dgm:pt modelId="{B82AC1D5-CFEB-473A-83CC-1BFD35D3E940}">
      <dgm:prSet/>
      <dgm:spPr/>
      <dgm:t>
        <a:bodyPr/>
        <a:lstStyle/>
        <a:p>
          <a:r>
            <a:rPr lang="en-US" dirty="0"/>
            <a:t>Participants are Housed within  an average of 45 Business Days</a:t>
          </a:r>
        </a:p>
      </dgm:t>
    </dgm:pt>
    <dgm:pt modelId="{9ACCBA59-5086-4A34-8D93-BC96A08DC587}" type="parTrans" cxnId="{CB533A23-8538-4670-8765-D7E3100A97C1}">
      <dgm:prSet/>
      <dgm:spPr/>
      <dgm:t>
        <a:bodyPr/>
        <a:lstStyle/>
        <a:p>
          <a:endParaRPr lang="en-US"/>
        </a:p>
      </dgm:t>
    </dgm:pt>
    <dgm:pt modelId="{3EB0C816-5BC8-43D2-A852-9AC5DBEEAE78}" type="sibTrans" cxnId="{CB533A23-8538-4670-8765-D7E3100A97C1}">
      <dgm:prSet/>
      <dgm:spPr/>
      <dgm:t>
        <a:bodyPr/>
        <a:lstStyle/>
        <a:p>
          <a:endParaRPr lang="en-US"/>
        </a:p>
      </dgm:t>
    </dgm:pt>
    <dgm:pt modelId="{D4209049-D741-4277-8B0F-62376BF5C70D}">
      <dgm:prSet/>
      <dgm:spPr/>
      <dgm:t>
        <a:bodyPr/>
        <a:lstStyle/>
        <a:p>
          <a:r>
            <a:rPr lang="en-US"/>
            <a:t>Assist with Obtaining Permanent Housing</a:t>
          </a:r>
        </a:p>
      </dgm:t>
    </dgm:pt>
    <dgm:pt modelId="{2EA06EEA-A6F3-4E62-A002-6D3FEC2ED8E5}" type="parTrans" cxnId="{92179870-4EBD-4BE6-9A6B-15D8B4BF8557}">
      <dgm:prSet/>
      <dgm:spPr/>
      <dgm:t>
        <a:bodyPr/>
        <a:lstStyle/>
        <a:p>
          <a:endParaRPr lang="en-US"/>
        </a:p>
      </dgm:t>
    </dgm:pt>
    <dgm:pt modelId="{490F5E1E-F9E0-4758-8FBA-2A71EC639D8A}" type="sibTrans" cxnId="{92179870-4EBD-4BE6-9A6B-15D8B4BF8557}">
      <dgm:prSet/>
      <dgm:spPr/>
      <dgm:t>
        <a:bodyPr/>
        <a:lstStyle/>
        <a:p>
          <a:endParaRPr lang="en-US"/>
        </a:p>
      </dgm:t>
    </dgm:pt>
    <dgm:pt modelId="{A516A600-CCD3-4F02-8414-D84707102EA4}">
      <dgm:prSet/>
      <dgm:spPr/>
      <dgm:t>
        <a:bodyPr/>
        <a:lstStyle/>
        <a:p>
          <a:r>
            <a:rPr lang="en-US"/>
            <a:t>Housing Stabilization Services</a:t>
          </a:r>
        </a:p>
      </dgm:t>
    </dgm:pt>
    <dgm:pt modelId="{032D3A15-252C-4591-84BF-EF454A99794C}" type="parTrans" cxnId="{FF2E2E62-5507-48E9-B7E5-A901B56A0209}">
      <dgm:prSet/>
      <dgm:spPr/>
      <dgm:t>
        <a:bodyPr/>
        <a:lstStyle/>
        <a:p>
          <a:endParaRPr lang="en-US"/>
        </a:p>
      </dgm:t>
    </dgm:pt>
    <dgm:pt modelId="{DC7E4C51-B5D5-478F-97FC-0E357EFA30CD}" type="sibTrans" cxnId="{FF2E2E62-5507-48E9-B7E5-A901B56A0209}">
      <dgm:prSet/>
      <dgm:spPr/>
      <dgm:t>
        <a:bodyPr/>
        <a:lstStyle/>
        <a:p>
          <a:endParaRPr lang="en-US"/>
        </a:p>
      </dgm:t>
    </dgm:pt>
    <dgm:pt modelId="{EC107074-061B-4D42-B680-EDE5F3B4C9FB}">
      <dgm:prSet/>
      <dgm:spPr/>
      <dgm:t>
        <a:bodyPr/>
        <a:lstStyle/>
        <a:p>
          <a:r>
            <a:rPr lang="en-US"/>
            <a:t>Provide Linkages</a:t>
          </a:r>
        </a:p>
      </dgm:t>
    </dgm:pt>
    <dgm:pt modelId="{07A21536-5A3C-45BB-B909-20667D493B7B}" type="parTrans" cxnId="{B1A26B3C-B89D-4BE8-BB92-D1BE5FB757CE}">
      <dgm:prSet/>
      <dgm:spPr/>
      <dgm:t>
        <a:bodyPr/>
        <a:lstStyle/>
        <a:p>
          <a:endParaRPr lang="en-US"/>
        </a:p>
      </dgm:t>
    </dgm:pt>
    <dgm:pt modelId="{D5888FD5-D901-427A-8216-A051C7A01EF4}" type="sibTrans" cxnId="{B1A26B3C-B89D-4BE8-BB92-D1BE5FB757CE}">
      <dgm:prSet/>
      <dgm:spPr/>
      <dgm:t>
        <a:bodyPr/>
        <a:lstStyle/>
        <a:p>
          <a:endParaRPr lang="en-US"/>
        </a:p>
      </dgm:t>
    </dgm:pt>
    <dgm:pt modelId="{EE3846B4-1F70-4832-9AC3-DC566AC7B866}">
      <dgm:prSet/>
      <dgm:spPr/>
      <dgm:t>
        <a:bodyPr/>
        <a:lstStyle/>
        <a:p>
          <a:r>
            <a:rPr lang="en-US"/>
            <a:t>Exiting from RRH</a:t>
          </a:r>
        </a:p>
      </dgm:t>
    </dgm:pt>
    <dgm:pt modelId="{CB7DA1DD-EB3B-4C14-98B2-8E24A45D288B}" type="parTrans" cxnId="{FF32F342-2764-4E14-9498-DE8BD861FEEE}">
      <dgm:prSet/>
      <dgm:spPr/>
      <dgm:t>
        <a:bodyPr/>
        <a:lstStyle/>
        <a:p>
          <a:endParaRPr lang="en-US"/>
        </a:p>
      </dgm:t>
    </dgm:pt>
    <dgm:pt modelId="{CB9A5A71-E38E-4CCA-B30A-A7A2DABCC954}" type="sibTrans" cxnId="{FF32F342-2764-4E14-9498-DE8BD861FEEE}">
      <dgm:prSet/>
      <dgm:spPr/>
      <dgm:t>
        <a:bodyPr/>
        <a:lstStyle/>
        <a:p>
          <a:endParaRPr lang="en-US"/>
        </a:p>
      </dgm:t>
    </dgm:pt>
    <dgm:pt modelId="{9F1D8E16-8B68-4215-9973-2FFAD8D58C57}" type="pres">
      <dgm:prSet presAssocID="{B97C5BE2-E0E5-4EB8-BD57-7D3BF83DE659}" presName="linear" presStyleCnt="0">
        <dgm:presLayoutVars>
          <dgm:animLvl val="lvl"/>
          <dgm:resizeHandles val="exact"/>
        </dgm:presLayoutVars>
      </dgm:prSet>
      <dgm:spPr/>
    </dgm:pt>
    <dgm:pt modelId="{538D074A-0153-451F-9AF8-CFB6A56DEE2F}" type="pres">
      <dgm:prSet presAssocID="{42ABB50D-19E3-4028-A827-A395EE234BD4}" presName="parentText" presStyleLbl="node1" presStyleIdx="0" presStyleCnt="6">
        <dgm:presLayoutVars>
          <dgm:chMax val="0"/>
          <dgm:bulletEnabled val="1"/>
        </dgm:presLayoutVars>
      </dgm:prSet>
      <dgm:spPr/>
    </dgm:pt>
    <dgm:pt modelId="{C87FA6CC-94F9-420F-A2C4-1EF715A0DA26}" type="pres">
      <dgm:prSet presAssocID="{6920497E-6832-42AA-BD45-DD22C9BAE36D}" presName="spacer" presStyleCnt="0"/>
      <dgm:spPr/>
    </dgm:pt>
    <dgm:pt modelId="{7197F66D-C17B-4B1D-B246-722073BF9638}" type="pres">
      <dgm:prSet presAssocID="{B82AC1D5-CFEB-473A-83CC-1BFD35D3E940}" presName="parentText" presStyleLbl="node1" presStyleIdx="1" presStyleCnt="6">
        <dgm:presLayoutVars>
          <dgm:chMax val="0"/>
          <dgm:bulletEnabled val="1"/>
        </dgm:presLayoutVars>
      </dgm:prSet>
      <dgm:spPr/>
    </dgm:pt>
    <dgm:pt modelId="{3857E428-5AE2-4EFA-A967-492E3CBF7B93}" type="pres">
      <dgm:prSet presAssocID="{3EB0C816-5BC8-43D2-A852-9AC5DBEEAE78}" presName="spacer" presStyleCnt="0"/>
      <dgm:spPr/>
    </dgm:pt>
    <dgm:pt modelId="{FE2A9DDE-E345-42B0-9E56-38FB5B21C865}" type="pres">
      <dgm:prSet presAssocID="{D4209049-D741-4277-8B0F-62376BF5C70D}" presName="parentText" presStyleLbl="node1" presStyleIdx="2" presStyleCnt="6">
        <dgm:presLayoutVars>
          <dgm:chMax val="0"/>
          <dgm:bulletEnabled val="1"/>
        </dgm:presLayoutVars>
      </dgm:prSet>
      <dgm:spPr/>
    </dgm:pt>
    <dgm:pt modelId="{17BC65C4-18B8-459F-90C8-1FD5A6689401}" type="pres">
      <dgm:prSet presAssocID="{490F5E1E-F9E0-4758-8FBA-2A71EC639D8A}" presName="spacer" presStyleCnt="0"/>
      <dgm:spPr/>
    </dgm:pt>
    <dgm:pt modelId="{1C521D38-734A-433D-B2A4-46F1BDEAD6BE}" type="pres">
      <dgm:prSet presAssocID="{A516A600-CCD3-4F02-8414-D84707102EA4}" presName="parentText" presStyleLbl="node1" presStyleIdx="3" presStyleCnt="6">
        <dgm:presLayoutVars>
          <dgm:chMax val="0"/>
          <dgm:bulletEnabled val="1"/>
        </dgm:presLayoutVars>
      </dgm:prSet>
      <dgm:spPr/>
    </dgm:pt>
    <dgm:pt modelId="{5DE64425-95A0-43D2-8363-7C06DD386B93}" type="pres">
      <dgm:prSet presAssocID="{DC7E4C51-B5D5-478F-97FC-0E357EFA30CD}" presName="spacer" presStyleCnt="0"/>
      <dgm:spPr/>
    </dgm:pt>
    <dgm:pt modelId="{377DB301-7136-4F13-8A06-37219745C774}" type="pres">
      <dgm:prSet presAssocID="{EC107074-061B-4D42-B680-EDE5F3B4C9FB}" presName="parentText" presStyleLbl="node1" presStyleIdx="4" presStyleCnt="6">
        <dgm:presLayoutVars>
          <dgm:chMax val="0"/>
          <dgm:bulletEnabled val="1"/>
        </dgm:presLayoutVars>
      </dgm:prSet>
      <dgm:spPr/>
    </dgm:pt>
    <dgm:pt modelId="{2E4C18FA-03CC-4D1F-8218-59CEF2C573D0}" type="pres">
      <dgm:prSet presAssocID="{D5888FD5-D901-427A-8216-A051C7A01EF4}" presName="spacer" presStyleCnt="0"/>
      <dgm:spPr/>
    </dgm:pt>
    <dgm:pt modelId="{9664BBA8-C0C0-46B3-B0D1-34824AAEADA0}" type="pres">
      <dgm:prSet presAssocID="{EE3846B4-1F70-4832-9AC3-DC566AC7B866}" presName="parentText" presStyleLbl="node1" presStyleIdx="5" presStyleCnt="6">
        <dgm:presLayoutVars>
          <dgm:chMax val="0"/>
          <dgm:bulletEnabled val="1"/>
        </dgm:presLayoutVars>
      </dgm:prSet>
      <dgm:spPr/>
    </dgm:pt>
  </dgm:ptLst>
  <dgm:cxnLst>
    <dgm:cxn modelId="{BA831B15-8BB0-4570-AF22-7943145DF2EE}" type="presOf" srcId="{B97C5BE2-E0E5-4EB8-BD57-7D3BF83DE659}" destId="{9F1D8E16-8B68-4215-9973-2FFAD8D58C57}" srcOrd="0" destOrd="0" presId="urn:microsoft.com/office/officeart/2005/8/layout/vList2"/>
    <dgm:cxn modelId="{CB533A23-8538-4670-8765-D7E3100A97C1}" srcId="{B97C5BE2-E0E5-4EB8-BD57-7D3BF83DE659}" destId="{B82AC1D5-CFEB-473A-83CC-1BFD35D3E940}" srcOrd="1" destOrd="0" parTransId="{9ACCBA59-5086-4A34-8D93-BC96A08DC587}" sibTransId="{3EB0C816-5BC8-43D2-A852-9AC5DBEEAE78}"/>
    <dgm:cxn modelId="{96E16B35-8FA6-4A7D-8914-4ABDA5B2BC18}" type="presOf" srcId="{A516A600-CCD3-4F02-8414-D84707102EA4}" destId="{1C521D38-734A-433D-B2A4-46F1BDEAD6BE}" srcOrd="0" destOrd="0" presId="urn:microsoft.com/office/officeart/2005/8/layout/vList2"/>
    <dgm:cxn modelId="{B1A26B3C-B89D-4BE8-BB92-D1BE5FB757CE}" srcId="{B97C5BE2-E0E5-4EB8-BD57-7D3BF83DE659}" destId="{EC107074-061B-4D42-B680-EDE5F3B4C9FB}" srcOrd="4" destOrd="0" parTransId="{07A21536-5A3C-45BB-B909-20667D493B7B}" sibTransId="{D5888FD5-D901-427A-8216-A051C7A01EF4}"/>
    <dgm:cxn modelId="{FDE7CB61-0371-4980-BF74-5E7A712F83DA}" srcId="{B97C5BE2-E0E5-4EB8-BD57-7D3BF83DE659}" destId="{42ABB50D-19E3-4028-A827-A395EE234BD4}" srcOrd="0" destOrd="0" parTransId="{11635086-632B-47AF-97A3-8892E21C883A}" sibTransId="{6920497E-6832-42AA-BD45-DD22C9BAE36D}"/>
    <dgm:cxn modelId="{FF2E2E62-5507-48E9-B7E5-A901B56A0209}" srcId="{B97C5BE2-E0E5-4EB8-BD57-7D3BF83DE659}" destId="{A516A600-CCD3-4F02-8414-D84707102EA4}" srcOrd="3" destOrd="0" parTransId="{032D3A15-252C-4591-84BF-EF454A99794C}" sibTransId="{DC7E4C51-B5D5-478F-97FC-0E357EFA30CD}"/>
    <dgm:cxn modelId="{FF32F342-2764-4E14-9498-DE8BD861FEEE}" srcId="{B97C5BE2-E0E5-4EB8-BD57-7D3BF83DE659}" destId="{EE3846B4-1F70-4832-9AC3-DC566AC7B866}" srcOrd="5" destOrd="0" parTransId="{CB7DA1DD-EB3B-4C14-98B2-8E24A45D288B}" sibTransId="{CB9A5A71-E38E-4CCA-B30A-A7A2DABCC954}"/>
    <dgm:cxn modelId="{92179870-4EBD-4BE6-9A6B-15D8B4BF8557}" srcId="{B97C5BE2-E0E5-4EB8-BD57-7D3BF83DE659}" destId="{D4209049-D741-4277-8B0F-62376BF5C70D}" srcOrd="2" destOrd="0" parTransId="{2EA06EEA-A6F3-4E62-A002-6D3FEC2ED8E5}" sibTransId="{490F5E1E-F9E0-4758-8FBA-2A71EC639D8A}"/>
    <dgm:cxn modelId="{789AA852-7564-41F1-8B2A-B4CDC7895109}" type="presOf" srcId="{EC107074-061B-4D42-B680-EDE5F3B4C9FB}" destId="{377DB301-7136-4F13-8A06-37219745C774}" srcOrd="0" destOrd="0" presId="urn:microsoft.com/office/officeart/2005/8/layout/vList2"/>
    <dgm:cxn modelId="{DAFCA48B-F8F0-4FBA-94B6-B7E2D1D50ED8}" type="presOf" srcId="{42ABB50D-19E3-4028-A827-A395EE234BD4}" destId="{538D074A-0153-451F-9AF8-CFB6A56DEE2F}" srcOrd="0" destOrd="0" presId="urn:microsoft.com/office/officeart/2005/8/layout/vList2"/>
    <dgm:cxn modelId="{E2A1B18E-D23E-42BE-BFF5-8AE1D0FF6A25}" type="presOf" srcId="{EE3846B4-1F70-4832-9AC3-DC566AC7B866}" destId="{9664BBA8-C0C0-46B3-B0D1-34824AAEADA0}" srcOrd="0" destOrd="0" presId="urn:microsoft.com/office/officeart/2005/8/layout/vList2"/>
    <dgm:cxn modelId="{95A353D1-A858-4B02-A5DE-45CB127E07DF}" type="presOf" srcId="{B82AC1D5-CFEB-473A-83CC-1BFD35D3E940}" destId="{7197F66D-C17B-4B1D-B246-722073BF9638}" srcOrd="0" destOrd="0" presId="urn:microsoft.com/office/officeart/2005/8/layout/vList2"/>
    <dgm:cxn modelId="{22AE2CF0-A4C3-4643-9913-50B6AE9CB695}" type="presOf" srcId="{D4209049-D741-4277-8B0F-62376BF5C70D}" destId="{FE2A9DDE-E345-42B0-9E56-38FB5B21C865}" srcOrd="0" destOrd="0" presId="urn:microsoft.com/office/officeart/2005/8/layout/vList2"/>
    <dgm:cxn modelId="{7AC04B90-7155-4ABB-80DD-81D00E60E9B1}" type="presParOf" srcId="{9F1D8E16-8B68-4215-9973-2FFAD8D58C57}" destId="{538D074A-0153-451F-9AF8-CFB6A56DEE2F}" srcOrd="0" destOrd="0" presId="urn:microsoft.com/office/officeart/2005/8/layout/vList2"/>
    <dgm:cxn modelId="{C1D0671A-684C-44A7-8904-16D8FD0AD6DB}" type="presParOf" srcId="{9F1D8E16-8B68-4215-9973-2FFAD8D58C57}" destId="{C87FA6CC-94F9-420F-A2C4-1EF715A0DA26}" srcOrd="1" destOrd="0" presId="urn:microsoft.com/office/officeart/2005/8/layout/vList2"/>
    <dgm:cxn modelId="{BDCC27C2-A0FC-4D58-83A8-F5189A740712}" type="presParOf" srcId="{9F1D8E16-8B68-4215-9973-2FFAD8D58C57}" destId="{7197F66D-C17B-4B1D-B246-722073BF9638}" srcOrd="2" destOrd="0" presId="urn:microsoft.com/office/officeart/2005/8/layout/vList2"/>
    <dgm:cxn modelId="{F75D1758-D122-4F29-94A6-3935DCA5E35C}" type="presParOf" srcId="{9F1D8E16-8B68-4215-9973-2FFAD8D58C57}" destId="{3857E428-5AE2-4EFA-A967-492E3CBF7B93}" srcOrd="3" destOrd="0" presId="urn:microsoft.com/office/officeart/2005/8/layout/vList2"/>
    <dgm:cxn modelId="{AE9E4367-E2CD-4AB5-B053-63181AD1B701}" type="presParOf" srcId="{9F1D8E16-8B68-4215-9973-2FFAD8D58C57}" destId="{FE2A9DDE-E345-42B0-9E56-38FB5B21C865}" srcOrd="4" destOrd="0" presId="urn:microsoft.com/office/officeart/2005/8/layout/vList2"/>
    <dgm:cxn modelId="{395B6C56-A666-4B6B-B5A3-AB735E167206}" type="presParOf" srcId="{9F1D8E16-8B68-4215-9973-2FFAD8D58C57}" destId="{17BC65C4-18B8-459F-90C8-1FD5A6689401}" srcOrd="5" destOrd="0" presId="urn:microsoft.com/office/officeart/2005/8/layout/vList2"/>
    <dgm:cxn modelId="{ACF9DC0B-D3C0-43C5-B4C8-96D2679A73A2}" type="presParOf" srcId="{9F1D8E16-8B68-4215-9973-2FFAD8D58C57}" destId="{1C521D38-734A-433D-B2A4-46F1BDEAD6BE}" srcOrd="6" destOrd="0" presId="urn:microsoft.com/office/officeart/2005/8/layout/vList2"/>
    <dgm:cxn modelId="{1558ED8E-E74F-41A9-A9F1-DBD2A33CCA4D}" type="presParOf" srcId="{9F1D8E16-8B68-4215-9973-2FFAD8D58C57}" destId="{5DE64425-95A0-43D2-8363-7C06DD386B93}" srcOrd="7" destOrd="0" presId="urn:microsoft.com/office/officeart/2005/8/layout/vList2"/>
    <dgm:cxn modelId="{5B21A23C-FB59-4297-B17D-F6B84A54B71C}" type="presParOf" srcId="{9F1D8E16-8B68-4215-9973-2FFAD8D58C57}" destId="{377DB301-7136-4F13-8A06-37219745C774}" srcOrd="8" destOrd="0" presId="urn:microsoft.com/office/officeart/2005/8/layout/vList2"/>
    <dgm:cxn modelId="{CF21604B-B9FB-454A-B527-AAC241B3351F}" type="presParOf" srcId="{9F1D8E16-8B68-4215-9973-2FFAD8D58C57}" destId="{2E4C18FA-03CC-4D1F-8218-59CEF2C573D0}" srcOrd="9" destOrd="0" presId="urn:microsoft.com/office/officeart/2005/8/layout/vList2"/>
    <dgm:cxn modelId="{3549E599-337D-482F-B52F-D2BE511BE06F}" type="presParOf" srcId="{9F1D8E16-8B68-4215-9973-2FFAD8D58C57}" destId="{9664BBA8-C0C0-46B3-B0D1-34824AAEADA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7A795-1C06-40A8-A8A8-6091C6F9C4A7}">
      <dsp:nvSpPr>
        <dsp:cNvPr id="0" name=""/>
        <dsp:cNvSpPr/>
      </dsp:nvSpPr>
      <dsp:spPr>
        <a:xfrm>
          <a:off x="0" y="1193318"/>
          <a:ext cx="4697730" cy="311805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Rapid Re-housing is designed to assist households to rapidly exit homelessness and return to permanent housing. </a:t>
          </a:r>
        </a:p>
      </dsp:txBody>
      <dsp:txXfrm>
        <a:off x="152211" y="1345529"/>
        <a:ext cx="4393308" cy="28136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B72DB-9903-49C2-BBEA-3F0CE4C068CB}">
      <dsp:nvSpPr>
        <dsp:cNvPr id="0" name=""/>
        <dsp:cNvSpPr/>
      </dsp:nvSpPr>
      <dsp:spPr>
        <a:xfrm>
          <a:off x="0" y="51979"/>
          <a:ext cx="5000124" cy="1698840"/>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dirty="0"/>
            <a:t>Housing Identification</a:t>
          </a:r>
        </a:p>
      </dsp:txBody>
      <dsp:txXfrm>
        <a:off x="82931" y="134910"/>
        <a:ext cx="4834262" cy="1532978"/>
      </dsp:txXfrm>
    </dsp:sp>
    <dsp:sp modelId="{61052135-19E2-4E49-B469-F4FA9584A610}">
      <dsp:nvSpPr>
        <dsp:cNvPr id="0" name=""/>
        <dsp:cNvSpPr/>
      </dsp:nvSpPr>
      <dsp:spPr>
        <a:xfrm>
          <a:off x="0" y="1877540"/>
          <a:ext cx="5000124" cy="1698840"/>
        </a:xfrm>
        <a:prstGeom prst="roundRect">
          <a:avLst/>
        </a:prstGeom>
        <a:gradFill rotWithShape="0">
          <a:gsLst>
            <a:gs pos="0">
              <a:schemeClr val="accent5">
                <a:hueOff val="-842315"/>
                <a:satOff val="-3972"/>
                <a:lumOff val="980"/>
                <a:alphaOff val="0"/>
                <a:tint val="98000"/>
                <a:satMod val="110000"/>
                <a:lumMod val="104000"/>
              </a:schemeClr>
            </a:gs>
            <a:gs pos="69000">
              <a:schemeClr val="accent5">
                <a:hueOff val="-842315"/>
                <a:satOff val="-3972"/>
                <a:lumOff val="980"/>
                <a:alphaOff val="0"/>
                <a:shade val="88000"/>
                <a:satMod val="130000"/>
                <a:lumMod val="92000"/>
              </a:schemeClr>
            </a:gs>
            <a:gs pos="100000">
              <a:schemeClr val="accent5">
                <a:hueOff val="-842315"/>
                <a:satOff val="-3972"/>
                <a:lumOff val="98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Landlord Requirements </a:t>
          </a:r>
        </a:p>
        <a:p>
          <a:pPr marL="0" lvl="0" indent="0" algn="ctr" defTabSz="1066800">
            <a:lnSpc>
              <a:spcPct val="90000"/>
            </a:lnSpc>
            <a:spcBef>
              <a:spcPct val="0"/>
            </a:spcBef>
            <a:spcAft>
              <a:spcPct val="35000"/>
            </a:spcAft>
            <a:buNone/>
          </a:pPr>
          <a:r>
            <a:rPr lang="en-US" sz="2400" kern="1200" dirty="0"/>
            <a:t>&amp; </a:t>
          </a:r>
        </a:p>
        <a:p>
          <a:pPr marL="0" lvl="0" indent="0" algn="ctr" defTabSz="1066800">
            <a:lnSpc>
              <a:spcPct val="90000"/>
            </a:lnSpc>
            <a:spcBef>
              <a:spcPct val="0"/>
            </a:spcBef>
            <a:spcAft>
              <a:spcPct val="35000"/>
            </a:spcAft>
            <a:buNone/>
          </a:pPr>
          <a:r>
            <a:rPr lang="en-US" sz="2400" kern="1200" dirty="0"/>
            <a:t>Inspection Process</a:t>
          </a:r>
        </a:p>
      </dsp:txBody>
      <dsp:txXfrm>
        <a:off x="82931" y="1960471"/>
        <a:ext cx="4834262" cy="1532978"/>
      </dsp:txXfrm>
    </dsp:sp>
    <dsp:sp modelId="{C8FD9B79-7ED4-4794-82F5-670CC141F492}">
      <dsp:nvSpPr>
        <dsp:cNvPr id="0" name=""/>
        <dsp:cNvSpPr/>
      </dsp:nvSpPr>
      <dsp:spPr>
        <a:xfrm>
          <a:off x="0" y="3755079"/>
          <a:ext cx="5000124" cy="1698840"/>
        </a:xfrm>
        <a:prstGeom prst="roundRect">
          <a:avLst/>
        </a:prstGeom>
        <a:gradFill rotWithShape="0">
          <a:gsLst>
            <a:gs pos="0">
              <a:schemeClr val="accent5">
                <a:hueOff val="-1684631"/>
                <a:satOff val="-7944"/>
                <a:lumOff val="1960"/>
                <a:alphaOff val="0"/>
                <a:tint val="98000"/>
                <a:satMod val="110000"/>
                <a:lumMod val="104000"/>
              </a:schemeClr>
            </a:gs>
            <a:gs pos="69000">
              <a:schemeClr val="accent5">
                <a:hueOff val="-1684631"/>
                <a:satOff val="-7944"/>
                <a:lumOff val="1960"/>
                <a:alphaOff val="0"/>
                <a:shade val="88000"/>
                <a:satMod val="130000"/>
                <a:lumMod val="92000"/>
              </a:schemeClr>
            </a:gs>
            <a:gs pos="100000">
              <a:schemeClr val="accent5">
                <a:hueOff val="-1684631"/>
                <a:satOff val="-7944"/>
                <a:lumOff val="196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Rapid Re-housing Case Management &amp; </a:t>
          </a:r>
        </a:p>
        <a:p>
          <a:pPr marL="0" lvl="0" indent="0" algn="ctr" defTabSz="1066800">
            <a:lnSpc>
              <a:spcPct val="90000"/>
            </a:lnSpc>
            <a:spcBef>
              <a:spcPct val="0"/>
            </a:spcBef>
            <a:spcAft>
              <a:spcPct val="35000"/>
            </a:spcAft>
            <a:buNone/>
          </a:pPr>
          <a:r>
            <a:rPr lang="en-US" sz="2400" kern="1200" dirty="0"/>
            <a:t>Services</a:t>
          </a:r>
        </a:p>
      </dsp:txBody>
      <dsp:txXfrm>
        <a:off x="82931" y="3838010"/>
        <a:ext cx="4834262" cy="15329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B3F17-8947-49CF-B496-83AB11BF037C}">
      <dsp:nvSpPr>
        <dsp:cNvPr id="0" name=""/>
        <dsp:cNvSpPr/>
      </dsp:nvSpPr>
      <dsp:spPr>
        <a:xfrm>
          <a:off x="0" y="79521"/>
          <a:ext cx="4697730" cy="1747321"/>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 rapid re-housing program should help households access units that are desirable, affordable,  and sustainable.</a:t>
          </a:r>
        </a:p>
      </dsp:txBody>
      <dsp:txXfrm>
        <a:off x="85297" y="164818"/>
        <a:ext cx="4527136" cy="1576727"/>
      </dsp:txXfrm>
    </dsp:sp>
    <dsp:sp modelId="{27FFDA84-2073-4438-8E3B-71412BE7CA4C}">
      <dsp:nvSpPr>
        <dsp:cNvPr id="0" name=""/>
        <dsp:cNvSpPr/>
      </dsp:nvSpPr>
      <dsp:spPr>
        <a:xfrm>
          <a:off x="0" y="1878683"/>
          <a:ext cx="4697730" cy="1747321"/>
        </a:xfrm>
        <a:prstGeom prst="roundRect">
          <a:avLst/>
        </a:prstGeom>
        <a:solidFill>
          <a:schemeClr val="accent5">
            <a:hueOff val="-842315"/>
            <a:satOff val="-3972"/>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Housing identification efforts should be designed and implemented to actively recruit and retain landlords and housing managers willing to rent to program participants who may otherwise fail to pass typical tenant screening criteria.</a:t>
          </a:r>
        </a:p>
      </dsp:txBody>
      <dsp:txXfrm>
        <a:off x="85297" y="1963980"/>
        <a:ext cx="4527136" cy="1576727"/>
      </dsp:txXfrm>
    </dsp:sp>
    <dsp:sp modelId="{CA13973C-6590-4FA9-82E0-42A2602BBC98}">
      <dsp:nvSpPr>
        <dsp:cNvPr id="0" name=""/>
        <dsp:cNvSpPr/>
      </dsp:nvSpPr>
      <dsp:spPr>
        <a:xfrm>
          <a:off x="0" y="3677844"/>
          <a:ext cx="4697730" cy="1747321"/>
        </a:xfrm>
        <a:prstGeom prst="round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 landlord is a vital partner. The RRH provider must be responsive to landlords to preserve and develop partnerships for the purpose of future housing placements.</a:t>
          </a:r>
        </a:p>
      </dsp:txBody>
      <dsp:txXfrm>
        <a:off x="85297" y="3763141"/>
        <a:ext cx="4527136" cy="15767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07F3D-DBA6-4F32-85A3-44E4D1E9B6BC}">
      <dsp:nvSpPr>
        <dsp:cNvPr id="0" name=""/>
        <dsp:cNvSpPr/>
      </dsp:nvSpPr>
      <dsp:spPr>
        <a:xfrm>
          <a:off x="0" y="60478"/>
          <a:ext cx="4697730" cy="268765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Program designates Housing Stabilization Specialist (HSS) whose responsibility is to identify and recruit landlords and encourage them to rent to households served by the program. The HSS should have the knowledge, skills, and agency resources to understand the landlord’s prospective, understand the landlord/tenant rights and responsibilities, and negotiate landlord supports. </a:t>
          </a:r>
        </a:p>
      </dsp:txBody>
      <dsp:txXfrm>
        <a:off x="131200" y="191678"/>
        <a:ext cx="4435330" cy="24252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D074A-0153-451F-9AF8-CFB6A56DEE2F}">
      <dsp:nvSpPr>
        <dsp:cNvPr id="0" name=""/>
        <dsp:cNvSpPr/>
      </dsp:nvSpPr>
      <dsp:spPr>
        <a:xfrm>
          <a:off x="0" y="45683"/>
          <a:ext cx="4697730" cy="84942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endParaRPr lang="en-US" sz="2200" kern="1200" dirty="0"/>
        </a:p>
      </dsp:txBody>
      <dsp:txXfrm>
        <a:off x="41465" y="87148"/>
        <a:ext cx="4614800" cy="766490"/>
      </dsp:txXfrm>
    </dsp:sp>
    <dsp:sp modelId="{7197F66D-C17B-4B1D-B246-722073BF9638}">
      <dsp:nvSpPr>
        <dsp:cNvPr id="0" name=""/>
        <dsp:cNvSpPr/>
      </dsp:nvSpPr>
      <dsp:spPr>
        <a:xfrm>
          <a:off x="0" y="958463"/>
          <a:ext cx="4697730" cy="849420"/>
        </a:xfrm>
        <a:prstGeom prst="roundRect">
          <a:avLst/>
        </a:prstGeom>
        <a:solidFill>
          <a:schemeClr val="accent5">
            <a:hueOff val="-336926"/>
            <a:satOff val="-1589"/>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Participants are Housed within  an average of 45 Business Days</a:t>
          </a:r>
        </a:p>
      </dsp:txBody>
      <dsp:txXfrm>
        <a:off x="41465" y="999928"/>
        <a:ext cx="4614800" cy="766490"/>
      </dsp:txXfrm>
    </dsp:sp>
    <dsp:sp modelId="{FE2A9DDE-E345-42B0-9E56-38FB5B21C865}">
      <dsp:nvSpPr>
        <dsp:cNvPr id="0" name=""/>
        <dsp:cNvSpPr/>
      </dsp:nvSpPr>
      <dsp:spPr>
        <a:xfrm>
          <a:off x="0" y="1871243"/>
          <a:ext cx="4697730" cy="849420"/>
        </a:xfrm>
        <a:prstGeom prst="roundRect">
          <a:avLst/>
        </a:prstGeom>
        <a:solidFill>
          <a:schemeClr val="accent5">
            <a:hueOff val="-673852"/>
            <a:satOff val="-3178"/>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Assist with Obtaining Permanent Housing</a:t>
          </a:r>
        </a:p>
      </dsp:txBody>
      <dsp:txXfrm>
        <a:off x="41465" y="1912708"/>
        <a:ext cx="4614800" cy="766490"/>
      </dsp:txXfrm>
    </dsp:sp>
    <dsp:sp modelId="{1C521D38-734A-433D-B2A4-46F1BDEAD6BE}">
      <dsp:nvSpPr>
        <dsp:cNvPr id="0" name=""/>
        <dsp:cNvSpPr/>
      </dsp:nvSpPr>
      <dsp:spPr>
        <a:xfrm>
          <a:off x="0" y="2784023"/>
          <a:ext cx="4697730" cy="849420"/>
        </a:xfrm>
        <a:prstGeom prst="roundRect">
          <a:avLst/>
        </a:prstGeom>
        <a:solidFill>
          <a:schemeClr val="accent5">
            <a:hueOff val="-1010778"/>
            <a:satOff val="-4766"/>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Housing Stabilization Services</a:t>
          </a:r>
        </a:p>
      </dsp:txBody>
      <dsp:txXfrm>
        <a:off x="41465" y="2825488"/>
        <a:ext cx="4614800" cy="766490"/>
      </dsp:txXfrm>
    </dsp:sp>
    <dsp:sp modelId="{377DB301-7136-4F13-8A06-37219745C774}">
      <dsp:nvSpPr>
        <dsp:cNvPr id="0" name=""/>
        <dsp:cNvSpPr/>
      </dsp:nvSpPr>
      <dsp:spPr>
        <a:xfrm>
          <a:off x="0" y="3696804"/>
          <a:ext cx="4697730" cy="849420"/>
        </a:xfrm>
        <a:prstGeom prst="roundRect">
          <a:avLst/>
        </a:prstGeom>
        <a:solidFill>
          <a:schemeClr val="accent5">
            <a:hueOff val="-1347705"/>
            <a:satOff val="-6355"/>
            <a:lumOff val="15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Provide Linkages</a:t>
          </a:r>
        </a:p>
      </dsp:txBody>
      <dsp:txXfrm>
        <a:off x="41465" y="3738269"/>
        <a:ext cx="4614800" cy="766490"/>
      </dsp:txXfrm>
    </dsp:sp>
    <dsp:sp modelId="{9664BBA8-C0C0-46B3-B0D1-34824AAEADA0}">
      <dsp:nvSpPr>
        <dsp:cNvPr id="0" name=""/>
        <dsp:cNvSpPr/>
      </dsp:nvSpPr>
      <dsp:spPr>
        <a:xfrm>
          <a:off x="0" y="4609584"/>
          <a:ext cx="4697730" cy="849420"/>
        </a:xfrm>
        <a:prstGeom prst="round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Exiting from RRH</a:t>
          </a:r>
        </a:p>
      </dsp:txBody>
      <dsp:txXfrm>
        <a:off x="41465" y="4651049"/>
        <a:ext cx="4614800" cy="7664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531" y="0"/>
            <a:ext cx="3043979" cy="465773"/>
          </a:xfrm>
          <a:prstGeom prst="rect">
            <a:avLst/>
          </a:prstGeom>
        </p:spPr>
        <p:txBody>
          <a:bodyPr vert="horz" lIns="91577" tIns="45789" rIns="91577" bIns="45789" rtlCol="0"/>
          <a:lstStyle>
            <a:lvl1pPr algn="r">
              <a:defRPr sz="1200"/>
            </a:lvl1pPr>
          </a:lstStyle>
          <a:p>
            <a:fld id="{88A39BC6-CE81-4193-ADCC-3BED0C0E661D}" type="datetimeFigureOut">
              <a:rPr lang="en-US" smtClean="0"/>
              <a:t>4/19/2024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77" tIns="45789" rIns="91577" bIns="457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531" y="8841738"/>
            <a:ext cx="3043979" cy="465773"/>
          </a:xfrm>
          <a:prstGeom prst="rect">
            <a:avLst/>
          </a:prstGeom>
        </p:spPr>
        <p:txBody>
          <a:bodyPr vert="horz" lIns="91577" tIns="45789" rIns="91577" bIns="45789" rtlCol="0" anchor="b"/>
          <a:lstStyle>
            <a:lvl1pPr algn="r">
              <a:defRPr sz="1200"/>
            </a:lvl1pPr>
          </a:lstStyle>
          <a:p>
            <a:fld id="{DA94F61F-6D4A-43A7-A1E5-79D8E369864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6CCB1B-BF46-4332-893D-AE76C20AE9AE}" type="datetime1">
              <a:rPr lang="en-US" smtClean="0"/>
              <a:t>4/19/2024</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578AC3AF-77F5-4F78-A616-1C2D8196BDD5}" type="slidenum">
              <a:rPr lang="en-US" smtClean="0"/>
              <a:pPr/>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85464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9DB52-914E-4FE1-87A0-19DBADEB16D9}" type="datetime1">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8AC3AF-77F5-4F78-A616-1C2D8196BDD5}" type="slidenum">
              <a:rPr lang="en-US" smtClean="0"/>
              <a:pPr/>
              <a:t>‹#›</a:t>
            </a:fld>
            <a:endParaRPr lang="en-US" dirty="0"/>
          </a:p>
        </p:txBody>
      </p:sp>
    </p:spTree>
    <p:extLst>
      <p:ext uri="{BB962C8B-B14F-4D97-AF65-F5344CB8AC3E}">
        <p14:creationId xmlns:p14="http://schemas.microsoft.com/office/powerpoint/2010/main" val="33513402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45F34A-BB0A-4E0B-ABFA-EF598F610B57}" type="datetime1">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55358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8CFC8-187B-4772-9508-51CB22144854}" type="datetime1">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56466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F2BB10-7C3B-41FD-9B96-610A4DC7BEEB}" type="datetime1">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939588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03AAC0-9AA6-4621-884A-75C4FC09E1BB}" type="datetime1">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89327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156076-8143-4F3B-A685-55F56E6CCF32}" type="datetime1">
              <a:rPr lang="en-US" smtClean="0"/>
              <a:t>4/19/2024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8AC3AF-77F5-4F78-A616-1C2D8196BDD5}" type="slidenum">
              <a:rPr lang="en-US" smtClean="0"/>
              <a:pPr/>
              <a:t>‹#›</a:t>
            </a:fld>
            <a:endParaRPr lang="en-US" dirty="0"/>
          </a:p>
        </p:txBody>
      </p:sp>
    </p:spTree>
    <p:extLst>
      <p:ext uri="{BB962C8B-B14F-4D97-AF65-F5344CB8AC3E}">
        <p14:creationId xmlns:p14="http://schemas.microsoft.com/office/powerpoint/2010/main" val="12652682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456B6E-93D1-4AF4-93A5-A3DC9FBFF426}" type="datetime1">
              <a:rPr lang="en-US" smtClean="0"/>
              <a:t>4/19/2024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8AC3AF-77F5-4F78-A616-1C2D8196BDD5}" type="slidenum">
              <a:rPr lang="en-US" smtClean="0"/>
              <a:pPr/>
              <a:t>‹#›</a:t>
            </a:fld>
            <a:endParaRPr lang="en-US" dirty="0"/>
          </a:p>
        </p:txBody>
      </p:sp>
    </p:spTree>
    <p:extLst>
      <p:ext uri="{BB962C8B-B14F-4D97-AF65-F5344CB8AC3E}">
        <p14:creationId xmlns:p14="http://schemas.microsoft.com/office/powerpoint/2010/main" val="22647625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E524A-F8E9-4AB4-8B77-7A4C083F04BB}" type="datetime1">
              <a:rPr lang="en-US" smtClean="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8AC3AF-77F5-4F78-A616-1C2D8196BDD5}" type="slidenum">
              <a:rPr lang="en-US" smtClean="0"/>
              <a:pPr/>
              <a:t>‹#›</a:t>
            </a:fld>
            <a:endParaRPr lang="en-US" dirty="0"/>
          </a:p>
        </p:txBody>
      </p:sp>
    </p:spTree>
    <p:extLst>
      <p:ext uri="{BB962C8B-B14F-4D97-AF65-F5344CB8AC3E}">
        <p14:creationId xmlns:p14="http://schemas.microsoft.com/office/powerpoint/2010/main" val="5629225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CFAAA40-21AA-4137-8A70-CE339F6A4B45}" type="datetime1">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7389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4FC4AD13-92E9-4713-A63E-129D7B500295}" type="datetime1">
              <a:rPr lang="en-US" smtClean="0"/>
              <a:t>4/19/2024</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578AC3AF-77F5-4F78-A616-1C2D8196BDD5}" type="slidenum">
              <a:rPr lang="en-US" smtClean="0"/>
              <a:pPr/>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09560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E884172-6A4B-451C-91EE-26AEC438C4CE}" type="datetime1">
              <a:rPr lang="en-US" smtClean="0"/>
              <a:t>4/19/2024</a:t>
            </a:fld>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78AC3AF-77F5-4F78-A616-1C2D8196BDD5}" type="slidenum">
              <a:rPr lang="en-US" smtClean="0"/>
              <a:pPr/>
              <a:t>‹#›</a:t>
            </a:fld>
            <a:endParaRPr lang="en-US" dirty="0"/>
          </a:p>
        </p:txBody>
      </p:sp>
    </p:spTree>
    <p:extLst>
      <p:ext uri="{BB962C8B-B14F-4D97-AF65-F5344CB8AC3E}">
        <p14:creationId xmlns:p14="http://schemas.microsoft.com/office/powerpoint/2010/main" val="2486721669"/>
      </p:ext>
    </p:extLst>
  </p:cSld>
  <p:clrMap bg1="lt1" tx1="dk1" bg2="lt2" tx2="dk2" accent1="accent1" accent2="accent2" accent3="accent3" accent4="accent4" accent5="accent5" accent6="accent6" hlink="hlink" folHlink="folHlink"/>
  <p:sldLayoutIdLst>
    <p:sldLayoutId id="2147484168" r:id="rId1"/>
    <p:sldLayoutId id="2147484169" r:id="rId2"/>
    <p:sldLayoutId id="2147484170" r:id="rId3"/>
    <p:sldLayoutId id="2147484171" r:id="rId4"/>
    <p:sldLayoutId id="2147484172" r:id="rId5"/>
    <p:sldLayoutId id="2147484173" r:id="rId6"/>
    <p:sldLayoutId id="2147484174" r:id="rId7"/>
    <p:sldLayoutId id="2147484175" r:id="rId8"/>
    <p:sldLayoutId id="2147484176" r:id="rId9"/>
    <p:sldLayoutId id="2147484177" r:id="rId10"/>
    <p:sldLayoutId id="2147484178"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hd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524000"/>
            <a:ext cx="7086600" cy="2514600"/>
          </a:xfrm>
        </p:spPr>
        <p:txBody>
          <a:bodyPr anchor="t">
            <a:normAutofit/>
          </a:bodyPr>
          <a:lstStyle/>
          <a:p>
            <a:pPr algn="ctr"/>
            <a:r>
              <a:rPr lang="en-US" sz="2800" dirty="0">
                <a:solidFill>
                  <a:schemeClr val="tx2"/>
                </a:solidFill>
              </a:rPr>
              <a:t>Office of Homeless Services </a:t>
            </a:r>
            <a:br>
              <a:rPr lang="en-US" sz="2800" dirty="0">
                <a:solidFill>
                  <a:schemeClr val="tx2"/>
                </a:solidFill>
              </a:rPr>
            </a:br>
            <a:r>
              <a:rPr lang="en-US" sz="2800" dirty="0">
                <a:solidFill>
                  <a:schemeClr val="tx2"/>
                </a:solidFill>
              </a:rPr>
              <a:t>Rapid Re-housing  </a:t>
            </a:r>
            <a:br>
              <a:rPr lang="en-US" sz="2800" dirty="0">
                <a:solidFill>
                  <a:schemeClr val="tx2"/>
                </a:solidFill>
              </a:rPr>
            </a:br>
            <a:r>
              <a:rPr lang="en-US" sz="2800" dirty="0">
                <a:solidFill>
                  <a:schemeClr val="tx2"/>
                </a:solidFill>
              </a:rPr>
              <a:t>Landlord Training</a:t>
            </a:r>
            <a:br>
              <a:rPr lang="en-US" sz="2800" dirty="0">
                <a:solidFill>
                  <a:schemeClr val="tx2"/>
                </a:solidFill>
              </a:rPr>
            </a:br>
            <a:br>
              <a:rPr lang="en-US" sz="2800" dirty="0">
                <a:solidFill>
                  <a:schemeClr val="tx2"/>
                </a:solidFill>
              </a:rPr>
            </a:br>
            <a:endParaRPr lang="en-US" sz="2800" dirty="0">
              <a:solidFill>
                <a:schemeClr val="tx2"/>
              </a:solidFill>
            </a:endParaRPr>
          </a:p>
        </p:txBody>
      </p:sp>
      <p:sp>
        <p:nvSpPr>
          <p:cNvPr id="5" name="Footer Placeholder 4"/>
          <p:cNvSpPr>
            <a:spLocks noGrp="1"/>
          </p:cNvSpPr>
          <p:nvPr>
            <p:ph type="ftr" sz="quarter" idx="11"/>
          </p:nvPr>
        </p:nvSpPr>
        <p:spPr/>
        <p:txBody>
          <a:bodyPr>
            <a:normAutofit lnSpcReduction="10000"/>
          </a:bodyPr>
          <a:lstStyle/>
          <a:p>
            <a:pPr>
              <a:spcAft>
                <a:spcPts val="600"/>
              </a:spcAft>
            </a:pPr>
            <a:endParaRPr lang="en-US"/>
          </a:p>
          <a:p>
            <a:pPr>
              <a:spcAft>
                <a:spcPts val="600"/>
              </a:spcAft>
            </a:pPr>
            <a:endParaRPr lang="en-US"/>
          </a:p>
        </p:txBody>
      </p:sp>
      <p:sp>
        <p:nvSpPr>
          <p:cNvPr id="4" name="Slide Number Placeholder 3"/>
          <p:cNvSpPr>
            <a:spLocks noGrp="1"/>
          </p:cNvSpPr>
          <p:nvPr>
            <p:ph type="sldNum" sz="quarter" idx="12"/>
          </p:nvPr>
        </p:nvSpPr>
        <p:spPr>
          <a:xfrm>
            <a:off x="1905000" y="798973"/>
            <a:ext cx="331708" cy="503578"/>
          </a:xfrm>
        </p:spPr>
        <p:txBody>
          <a:bodyPr>
            <a:normAutofit lnSpcReduction="10000"/>
          </a:bodyPr>
          <a:lstStyle/>
          <a:p>
            <a:pPr>
              <a:spcAft>
                <a:spcPts val="600"/>
              </a:spcAft>
            </a:pPr>
            <a:fld id="{578AC3AF-77F5-4F78-A616-1C2D8196BDD5}" type="slidenum">
              <a:rPr lang="en-US"/>
              <a:pPr>
                <a:spcAft>
                  <a:spcPts val="600"/>
                </a:spcAft>
              </a:pPr>
              <a:t>1</a:t>
            </a:fld>
            <a:endParaRPr lang="en-US" dirty="0"/>
          </a:p>
        </p:txBody>
      </p:sp>
      <p:pic>
        <p:nvPicPr>
          <p:cNvPr id="9" name="Graphic 8" descr="Suburban scene">
            <a:extLst>
              <a:ext uri="{FF2B5EF4-FFF2-40B4-BE49-F238E27FC236}">
                <a16:creationId xmlns:a16="http://schemas.microsoft.com/office/drawing/2014/main" id="{94DB85B0-E505-E1B8-31B1-5817387C2A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5352" y="2333040"/>
            <a:ext cx="3106320" cy="3106320"/>
          </a:xfrm>
          <a:custGeom>
            <a:avLst/>
            <a:gdLst/>
            <a:ahLst/>
            <a:cxnLst/>
            <a:rect l="l" t="t" r="r" b="b"/>
            <a:pathLst>
              <a:path w="4141760" h="4377846">
                <a:moveTo>
                  <a:pt x="0" y="0"/>
                </a:moveTo>
                <a:lnTo>
                  <a:pt x="4141760" y="0"/>
                </a:lnTo>
                <a:lnTo>
                  <a:pt x="4141760" y="4377846"/>
                </a:lnTo>
                <a:lnTo>
                  <a:pt x="0" y="4377846"/>
                </a:lnTo>
                <a:close/>
              </a:path>
            </a:pathLst>
          </a:cu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3819906" cy="2057400"/>
          </a:xfrm>
        </p:spPr>
        <p:txBody>
          <a:bodyPr>
            <a:normAutofit fontScale="90000"/>
          </a:bodyPr>
          <a:lstStyle/>
          <a:p>
            <a:pPr algn="ctr">
              <a:buNone/>
            </a:pPr>
            <a:br>
              <a:rPr lang="en-US" sz="2400" dirty="0">
                <a:solidFill>
                  <a:schemeClr val="accent5"/>
                </a:solidFill>
              </a:rPr>
            </a:br>
            <a:r>
              <a:rPr lang="en-US" sz="2200" dirty="0">
                <a:solidFill>
                  <a:schemeClr val="accent5"/>
                </a:solidFill>
              </a:rPr>
              <a:t>Rapid Re-housing Case Management and Services</a:t>
            </a:r>
            <a:br>
              <a:rPr lang="en-US" sz="2200" dirty="0">
                <a:solidFill>
                  <a:schemeClr val="accent5"/>
                </a:solidFill>
              </a:rPr>
            </a:br>
            <a:br>
              <a:rPr lang="en-US" sz="2400" dirty="0">
                <a:solidFill>
                  <a:schemeClr val="accent5"/>
                </a:solidFill>
              </a:rPr>
            </a:br>
            <a:br>
              <a:rPr lang="en-US" sz="2400" dirty="0">
                <a:solidFill>
                  <a:schemeClr val="accent5"/>
                </a:solidFill>
              </a:rPr>
            </a:br>
            <a:endParaRPr lang="en-US" sz="2400" dirty="0">
              <a:solidFill>
                <a:schemeClr val="accent5"/>
              </a:solidFill>
            </a:endParaRPr>
          </a:p>
        </p:txBody>
      </p:sp>
      <p:graphicFrame>
        <p:nvGraphicFramePr>
          <p:cNvPr id="7" name="Content Placeholder 2">
            <a:extLst>
              <a:ext uri="{FF2B5EF4-FFF2-40B4-BE49-F238E27FC236}">
                <a16:creationId xmlns:a16="http://schemas.microsoft.com/office/drawing/2014/main" id="{C8A2BF37-91D0-7281-57CB-11891740B415}"/>
              </a:ext>
            </a:extLst>
          </p:cNvPr>
          <p:cNvGraphicFramePr>
            <a:graphicFrameLocks noGrp="1"/>
          </p:cNvGraphicFramePr>
          <p:nvPr>
            <p:ph idx="1"/>
            <p:extLst>
              <p:ext uri="{D42A27DB-BD31-4B8C-83A1-F6EECF244321}">
                <p14:modId xmlns:p14="http://schemas.microsoft.com/office/powerpoint/2010/main" val="909015465"/>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normAutofit/>
          </a:bodyPr>
          <a:lstStyle/>
          <a:p>
            <a:endParaRPr lang="en-US" dirty="0"/>
          </a:p>
        </p:txBody>
      </p:sp>
      <p:sp>
        <p:nvSpPr>
          <p:cNvPr id="4" name="Slide Number Placeholder 3"/>
          <p:cNvSpPr>
            <a:spLocks noGrp="1"/>
          </p:cNvSpPr>
          <p:nvPr>
            <p:ph type="sldNum" sz="quarter" idx="12"/>
          </p:nvPr>
        </p:nvSpPr>
        <p:spPr/>
        <p:txBody>
          <a:bodyPr>
            <a:normAutofit lnSpcReduction="10000"/>
          </a:bodyPr>
          <a:lstStyle/>
          <a:p>
            <a:pPr>
              <a:spcAft>
                <a:spcPts val="600"/>
              </a:spcAft>
            </a:pPr>
            <a:fld id="{578AC3AF-77F5-4F78-A616-1C2D8196BDD5}" type="slidenum">
              <a:rPr lang="en-US" smtClean="0"/>
              <a:pPr>
                <a:spcAft>
                  <a:spcPts val="600"/>
                </a:spcAft>
              </a:pPr>
              <a:t>10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CF7C-923D-94AC-E7B2-5D191DA1682F}"/>
              </a:ext>
            </a:extLst>
          </p:cNvPr>
          <p:cNvSpPr>
            <a:spLocks noGrp="1"/>
          </p:cNvSpPr>
          <p:nvPr>
            <p:ph type="title"/>
          </p:nvPr>
        </p:nvSpPr>
        <p:spPr>
          <a:xfrm>
            <a:off x="1443491" y="804520"/>
            <a:ext cx="6862309" cy="1049235"/>
          </a:xfrm>
        </p:spPr>
        <p:txBody>
          <a:bodyPr/>
          <a:lstStyle/>
          <a:p>
            <a:pPr algn="ctr"/>
            <a:r>
              <a:rPr lang="en-US" dirty="0"/>
              <a:t>Rapid Rehousing Case Management &amp; Services </a:t>
            </a:r>
          </a:p>
        </p:txBody>
      </p:sp>
      <p:sp>
        <p:nvSpPr>
          <p:cNvPr id="3" name="Content Placeholder 2">
            <a:extLst>
              <a:ext uri="{FF2B5EF4-FFF2-40B4-BE49-F238E27FC236}">
                <a16:creationId xmlns:a16="http://schemas.microsoft.com/office/drawing/2014/main" id="{6A2DD52F-C717-63D8-A1BD-408849E33D42}"/>
              </a:ext>
            </a:extLst>
          </p:cNvPr>
          <p:cNvSpPr>
            <a:spLocks noGrp="1"/>
          </p:cNvSpPr>
          <p:nvPr>
            <p:ph idx="1"/>
          </p:nvPr>
        </p:nvSpPr>
        <p:spPr/>
        <p:txBody>
          <a:bodyPr/>
          <a:lstStyle/>
          <a:p>
            <a:r>
              <a:rPr lang="en-US" dirty="0"/>
              <a:t>Meet with the participant every month. </a:t>
            </a:r>
          </a:p>
          <a:p>
            <a:r>
              <a:rPr lang="en-US" dirty="0"/>
              <a:t>Help the participant increase their income by filing for benefits if applicable, referring them to job linkages, attend landlord tenant course, credit counseling, and low-income utilities. </a:t>
            </a:r>
          </a:p>
          <a:p>
            <a:r>
              <a:rPr lang="en-US" dirty="0"/>
              <a:t>Assist the participant in applying for permanent housing or housing they can afford. </a:t>
            </a:r>
          </a:p>
        </p:txBody>
      </p:sp>
      <p:sp>
        <p:nvSpPr>
          <p:cNvPr id="4" name="Footer Placeholder 3">
            <a:extLst>
              <a:ext uri="{FF2B5EF4-FFF2-40B4-BE49-F238E27FC236}">
                <a16:creationId xmlns:a16="http://schemas.microsoft.com/office/drawing/2014/main" id="{8FA0881A-41B4-19CE-B8CE-1E3F2C01750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1CD3127-7DBA-F660-2069-7662F309AFDB}"/>
              </a:ext>
            </a:extLst>
          </p:cNvPr>
          <p:cNvSpPr>
            <a:spLocks noGrp="1"/>
          </p:cNvSpPr>
          <p:nvPr>
            <p:ph type="sldNum" sz="quarter" idx="12"/>
          </p:nvPr>
        </p:nvSpPr>
        <p:spPr>
          <a:xfrm>
            <a:off x="685799" y="990599"/>
            <a:ext cx="597671" cy="311951"/>
          </a:xfrm>
        </p:spPr>
        <p:txBody>
          <a:bodyPr/>
          <a:lstStyle/>
          <a:p>
            <a:fld id="{578AC3AF-77F5-4F78-A616-1C2D8196BDD5}" type="slidenum">
              <a:rPr lang="en-US" smtClean="0"/>
              <a:pPr/>
              <a:t>11</a:t>
            </a:fld>
            <a:endParaRPr lang="en-US" dirty="0"/>
          </a:p>
        </p:txBody>
      </p:sp>
    </p:spTree>
    <p:extLst>
      <p:ext uri="{BB962C8B-B14F-4D97-AF65-F5344CB8AC3E}">
        <p14:creationId xmlns:p14="http://schemas.microsoft.com/office/powerpoint/2010/main" val="1351653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F0E9B-096D-6397-71FC-43E1E3BC3808}"/>
              </a:ext>
            </a:extLst>
          </p:cNvPr>
          <p:cNvSpPr>
            <a:spLocks noGrp="1"/>
          </p:cNvSpPr>
          <p:nvPr>
            <p:ph type="title"/>
          </p:nvPr>
        </p:nvSpPr>
        <p:spPr/>
        <p:txBody>
          <a:bodyPr/>
          <a:lstStyle/>
          <a:p>
            <a:r>
              <a:rPr lang="en-US" dirty="0"/>
              <a:t>                 Questions </a:t>
            </a:r>
          </a:p>
        </p:txBody>
      </p:sp>
      <p:pic>
        <p:nvPicPr>
          <p:cNvPr id="7" name="Content Placeholder 6" descr="Wooden blocks with question marks">
            <a:extLst>
              <a:ext uri="{FF2B5EF4-FFF2-40B4-BE49-F238E27FC236}">
                <a16:creationId xmlns:a16="http://schemas.microsoft.com/office/drawing/2014/main" id="{C235DA90-8376-60F9-1F07-9BF6AD9760C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9600" y="1853755"/>
            <a:ext cx="7848600" cy="3612008"/>
          </a:xfrm>
        </p:spPr>
      </p:pic>
      <p:sp>
        <p:nvSpPr>
          <p:cNvPr id="4" name="Footer Placeholder 3">
            <a:extLst>
              <a:ext uri="{FF2B5EF4-FFF2-40B4-BE49-F238E27FC236}">
                <a16:creationId xmlns:a16="http://schemas.microsoft.com/office/drawing/2014/main" id="{6EBAC6BB-E64D-EC04-9267-5E53577C68C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FAC0F2-289B-9074-9786-D0AF1284D69B}"/>
              </a:ext>
            </a:extLst>
          </p:cNvPr>
          <p:cNvSpPr>
            <a:spLocks noGrp="1"/>
          </p:cNvSpPr>
          <p:nvPr>
            <p:ph type="sldNum" sz="quarter" idx="12"/>
          </p:nvPr>
        </p:nvSpPr>
        <p:spPr/>
        <p:txBody>
          <a:bodyPr/>
          <a:lstStyle/>
          <a:p>
            <a:fld id="{578AC3AF-77F5-4F78-A616-1C2D8196BDD5}" type="slidenum">
              <a:rPr lang="en-US" smtClean="0"/>
              <a:pPr/>
              <a:t>12</a:t>
            </a:fld>
            <a:endParaRPr lang="en-US" dirty="0"/>
          </a:p>
        </p:txBody>
      </p:sp>
    </p:spTree>
    <p:extLst>
      <p:ext uri="{BB962C8B-B14F-4D97-AF65-F5344CB8AC3E}">
        <p14:creationId xmlns:p14="http://schemas.microsoft.com/office/powerpoint/2010/main" val="4132592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1" y="2209800"/>
            <a:ext cx="3505200" cy="1752600"/>
          </a:xfrm>
        </p:spPr>
        <p:txBody>
          <a:bodyPr>
            <a:normAutofit/>
          </a:bodyPr>
          <a:lstStyle/>
          <a:p>
            <a:pPr algn="ctr"/>
            <a:r>
              <a:rPr lang="en-US" sz="2800" dirty="0">
                <a:solidFill>
                  <a:schemeClr val="accent5"/>
                </a:solidFill>
              </a:rPr>
              <a:t>What is </a:t>
            </a:r>
            <a:br>
              <a:rPr lang="en-US" sz="2800" dirty="0">
                <a:solidFill>
                  <a:schemeClr val="accent5"/>
                </a:solidFill>
              </a:rPr>
            </a:br>
            <a:r>
              <a:rPr lang="en-US" sz="2800" dirty="0">
                <a:solidFill>
                  <a:schemeClr val="accent5"/>
                </a:solidFill>
              </a:rPr>
              <a:t>Rapid Re-housing?</a:t>
            </a:r>
          </a:p>
        </p:txBody>
      </p:sp>
      <p:graphicFrame>
        <p:nvGraphicFramePr>
          <p:cNvPr id="7" name="Content Placeholder 2">
            <a:extLst>
              <a:ext uri="{FF2B5EF4-FFF2-40B4-BE49-F238E27FC236}">
                <a16:creationId xmlns:a16="http://schemas.microsoft.com/office/drawing/2014/main" id="{F62032CF-2A06-63CC-227E-91957283E0E0}"/>
              </a:ext>
            </a:extLst>
          </p:cNvPr>
          <p:cNvGraphicFramePr>
            <a:graphicFrameLocks noGrp="1"/>
          </p:cNvGraphicFramePr>
          <p:nvPr>
            <p:ph idx="1"/>
            <p:extLst>
              <p:ext uri="{D42A27DB-BD31-4B8C-83A1-F6EECF244321}">
                <p14:modId xmlns:p14="http://schemas.microsoft.com/office/powerpoint/2010/main" val="827818097"/>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a:xfrm>
            <a:off x="4114799" y="329308"/>
            <a:ext cx="1362695" cy="309201"/>
          </a:xfrm>
        </p:spPr>
        <p:txBody>
          <a:bodyPr>
            <a:normAutofit/>
          </a:bodyPr>
          <a:lstStyle/>
          <a:p>
            <a:endParaRPr lang="en-US" dirty="0"/>
          </a:p>
        </p:txBody>
      </p:sp>
      <p:sp>
        <p:nvSpPr>
          <p:cNvPr id="4" name="Slide Number Placeholder 3"/>
          <p:cNvSpPr>
            <a:spLocks noGrp="1"/>
          </p:cNvSpPr>
          <p:nvPr>
            <p:ph type="sldNum" sz="quarter" idx="12"/>
          </p:nvPr>
        </p:nvSpPr>
        <p:spPr>
          <a:xfrm>
            <a:off x="487725" y="798973"/>
            <a:ext cx="426675" cy="503578"/>
          </a:xfrm>
        </p:spPr>
        <p:txBody>
          <a:bodyPr>
            <a:normAutofit lnSpcReduction="10000"/>
          </a:bodyPr>
          <a:lstStyle/>
          <a:p>
            <a:pPr>
              <a:spcAft>
                <a:spcPts val="600"/>
              </a:spcAft>
            </a:pPr>
            <a:fld id="{578AC3AF-77F5-4F78-A616-1C2D8196BDD5}" type="slidenum">
              <a:rPr lang="en-US" smtClean="0"/>
              <a:pPr>
                <a:spcAft>
                  <a:spcPts val="600"/>
                </a:spcAft>
              </a:pPr>
              <a:t>2</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1371600"/>
            <a:ext cx="3124200" cy="1600200"/>
          </a:xfrm>
        </p:spPr>
        <p:txBody>
          <a:bodyPr anchor="b">
            <a:normAutofit/>
          </a:bodyPr>
          <a:lstStyle/>
          <a:p>
            <a:pPr algn="ctr"/>
            <a:r>
              <a:rPr lang="en-US" sz="2400" dirty="0">
                <a:solidFill>
                  <a:schemeClr val="accent5">
                    <a:lumMod val="50000"/>
                  </a:schemeClr>
                </a:solidFill>
              </a:rPr>
              <a:t>Core Components of Rapid Re-housing</a:t>
            </a:r>
            <a:endParaRPr lang="en-US" sz="3200" dirty="0">
              <a:solidFill>
                <a:schemeClr val="accent5">
                  <a:lumMod val="50000"/>
                </a:schemeClr>
              </a:solidFill>
            </a:endParaRPr>
          </a:p>
        </p:txBody>
      </p:sp>
      <p:graphicFrame>
        <p:nvGraphicFramePr>
          <p:cNvPr id="7" name="Content Placeholder 2">
            <a:extLst>
              <a:ext uri="{FF2B5EF4-FFF2-40B4-BE49-F238E27FC236}">
                <a16:creationId xmlns:a16="http://schemas.microsoft.com/office/drawing/2014/main" id="{8FFEA6EF-1C97-C64A-B77C-587DADB9B6E9}"/>
              </a:ext>
            </a:extLst>
          </p:cNvPr>
          <p:cNvGraphicFramePr>
            <a:graphicFrameLocks noGrp="1"/>
          </p:cNvGraphicFramePr>
          <p:nvPr>
            <p:ph idx="1"/>
            <p:extLst>
              <p:ext uri="{D42A27DB-BD31-4B8C-83A1-F6EECF244321}">
                <p14:modId xmlns:p14="http://schemas.microsoft.com/office/powerpoint/2010/main" val="3719421968"/>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8778240" y="6455664"/>
            <a:ext cx="336042" cy="365125"/>
          </a:xfrm>
        </p:spPr>
        <p:txBody>
          <a:bodyPr>
            <a:normAutofit/>
          </a:bodyPr>
          <a:lstStyle/>
          <a:p>
            <a:pPr>
              <a:spcAft>
                <a:spcPts val="600"/>
              </a:spcAft>
            </a:pPr>
            <a:fld id="{578AC3AF-77F5-4F78-A616-1C2D8196BDD5}" type="slidenum">
              <a:rPr lang="en-US" sz="1000">
                <a:solidFill>
                  <a:schemeClr val="tx1">
                    <a:lumMod val="50000"/>
                    <a:lumOff val="50000"/>
                  </a:schemeClr>
                </a:solidFill>
              </a:rPr>
              <a:pPr>
                <a:spcAft>
                  <a:spcPts val="600"/>
                </a:spcAft>
              </a:pPr>
              <a:t>3</a:t>
            </a:fld>
            <a:endParaRPr lang="en-US" sz="1000">
              <a:solidFill>
                <a:schemeClr val="tx1">
                  <a:lumMod val="50000"/>
                  <a:lumOff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1" y="620392"/>
            <a:ext cx="3097356" cy="5504688"/>
          </a:xfrm>
        </p:spPr>
        <p:txBody>
          <a:bodyPr>
            <a:normAutofit/>
          </a:bodyPr>
          <a:lstStyle/>
          <a:p>
            <a:r>
              <a:rPr lang="en-US" sz="2800" dirty="0">
                <a:solidFill>
                  <a:schemeClr val="accent5"/>
                </a:solidFill>
              </a:rPr>
              <a:t>Housing Identification Principles</a:t>
            </a:r>
          </a:p>
        </p:txBody>
      </p:sp>
      <p:graphicFrame>
        <p:nvGraphicFramePr>
          <p:cNvPr id="7" name="Content Placeholder 2">
            <a:extLst>
              <a:ext uri="{FF2B5EF4-FFF2-40B4-BE49-F238E27FC236}">
                <a16:creationId xmlns:a16="http://schemas.microsoft.com/office/drawing/2014/main" id="{6BC19EB4-EE74-D253-01EE-2B0C642F8028}"/>
              </a:ext>
            </a:extLst>
          </p:cNvPr>
          <p:cNvGraphicFramePr>
            <a:graphicFrameLocks noGrp="1"/>
          </p:cNvGraphicFramePr>
          <p:nvPr>
            <p:ph idx="1"/>
            <p:extLst>
              <p:ext uri="{D42A27DB-BD31-4B8C-83A1-F6EECF244321}">
                <p14:modId xmlns:p14="http://schemas.microsoft.com/office/powerpoint/2010/main" val="540906267"/>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normAutofit/>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1" y="1981200"/>
            <a:ext cx="3097356" cy="4143880"/>
          </a:xfrm>
        </p:spPr>
        <p:txBody>
          <a:bodyPr>
            <a:normAutofit/>
          </a:bodyPr>
          <a:lstStyle/>
          <a:p>
            <a:r>
              <a:rPr lang="en-US" sz="2800" dirty="0">
                <a:solidFill>
                  <a:schemeClr val="accent5"/>
                </a:solidFill>
              </a:rPr>
              <a:t>Housing Identification Standards</a:t>
            </a:r>
          </a:p>
        </p:txBody>
      </p:sp>
      <p:graphicFrame>
        <p:nvGraphicFramePr>
          <p:cNvPr id="7" name="Content Placeholder 2">
            <a:extLst>
              <a:ext uri="{FF2B5EF4-FFF2-40B4-BE49-F238E27FC236}">
                <a16:creationId xmlns:a16="http://schemas.microsoft.com/office/drawing/2014/main" id="{565261E5-FCE1-D657-A5AB-22B0DF5061B3}"/>
              </a:ext>
            </a:extLst>
          </p:cNvPr>
          <p:cNvGraphicFramePr>
            <a:graphicFrameLocks noGrp="1"/>
          </p:cNvGraphicFramePr>
          <p:nvPr>
            <p:ph idx="1"/>
            <p:extLst>
              <p:ext uri="{D42A27DB-BD31-4B8C-83A1-F6EECF244321}">
                <p14:modId xmlns:p14="http://schemas.microsoft.com/office/powerpoint/2010/main" val="755962026"/>
              </p:ext>
            </p:extLst>
          </p:nvPr>
        </p:nvGraphicFramePr>
        <p:xfrm>
          <a:off x="3819906" y="620392"/>
          <a:ext cx="4697730" cy="2808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normAutofit/>
          </a:bodyPr>
          <a:lstStyle/>
          <a:p>
            <a:endParaRPr lang="en-US" dirty="0"/>
          </a:p>
        </p:txBody>
      </p:sp>
      <p:sp>
        <p:nvSpPr>
          <p:cNvPr id="4" name="Slide Number Placeholder 3"/>
          <p:cNvSpPr>
            <a:spLocks noGrp="1"/>
          </p:cNvSpPr>
          <p:nvPr>
            <p:ph type="sldNum" sz="quarter" idx="12"/>
          </p:nvPr>
        </p:nvSpPr>
        <p:spPr/>
        <p:txBody>
          <a:bodyPr>
            <a:normAutofit lnSpcReduction="10000"/>
          </a:bodyPr>
          <a:lstStyle/>
          <a:p>
            <a:pPr>
              <a:spcAft>
                <a:spcPts val="600"/>
              </a:spcAft>
            </a:pPr>
            <a:fld id="{578AC3AF-77F5-4F78-A616-1C2D8196BDD5}" type="slidenum">
              <a:rPr lang="en-US" smtClean="0"/>
              <a:pPr>
                <a:spcAft>
                  <a:spcPts val="600"/>
                </a:spcAft>
              </a:pPr>
              <a:t>5</a:t>
            </a:fld>
            <a:endParaRPr lang="en-US"/>
          </a:p>
        </p:txBody>
      </p:sp>
      <p:sp>
        <p:nvSpPr>
          <p:cNvPr id="6" name="Rectangle: Rounded Corners 5">
            <a:extLst>
              <a:ext uri="{FF2B5EF4-FFF2-40B4-BE49-F238E27FC236}">
                <a16:creationId xmlns:a16="http://schemas.microsoft.com/office/drawing/2014/main" id="{B55556FC-5122-92E9-8503-C12D0FA62501}"/>
              </a:ext>
            </a:extLst>
          </p:cNvPr>
          <p:cNvSpPr/>
          <p:nvPr/>
        </p:nvSpPr>
        <p:spPr>
          <a:xfrm>
            <a:off x="3819905" y="3810000"/>
            <a:ext cx="4409695" cy="2315080"/>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n-US" dirty="0"/>
              <a:t>The provider should be explaining the program to the landlord during the recruitment process. This will give the landlord the option because they are aware of the process.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1D6C1-5329-78F4-31B8-4FC51CD70758}"/>
              </a:ext>
            </a:extLst>
          </p:cNvPr>
          <p:cNvSpPr>
            <a:spLocks noGrp="1"/>
          </p:cNvSpPr>
          <p:nvPr>
            <p:ph type="title"/>
          </p:nvPr>
        </p:nvSpPr>
        <p:spPr>
          <a:xfrm>
            <a:off x="2411796" y="1764407"/>
            <a:ext cx="4320635" cy="2310312"/>
          </a:xfrm>
        </p:spPr>
        <p:txBody>
          <a:bodyPr vert="horz" lIns="91440" tIns="45720" rIns="91440" bIns="45720" rtlCol="0" anchor="b">
            <a:normAutofit/>
          </a:bodyPr>
          <a:lstStyle/>
          <a:p>
            <a:pPr algn="ctr" defTabSz="914400"/>
            <a:r>
              <a:rPr lang="en-US" sz="4500" kern="1200">
                <a:solidFill>
                  <a:schemeClr val="tx2"/>
                </a:solidFill>
                <a:latin typeface="+mj-lt"/>
                <a:ea typeface="+mj-ea"/>
                <a:cs typeface="+mj-cs"/>
              </a:rPr>
              <a:t>Landlord Requirements </a:t>
            </a:r>
          </a:p>
        </p:txBody>
      </p:sp>
      <p:sp>
        <p:nvSpPr>
          <p:cNvPr id="4" name="Footer Placeholder 3">
            <a:extLst>
              <a:ext uri="{FF2B5EF4-FFF2-40B4-BE49-F238E27FC236}">
                <a16:creationId xmlns:a16="http://schemas.microsoft.com/office/drawing/2014/main" id="{75BAF1C8-75A8-ED77-795B-D3BD2D9A4A8A}"/>
              </a:ext>
            </a:extLst>
          </p:cNvPr>
          <p:cNvSpPr>
            <a:spLocks noGrp="1"/>
          </p:cNvSpPr>
          <p:nvPr>
            <p:ph type="ftr" sz="quarter" idx="11"/>
          </p:nvPr>
        </p:nvSpPr>
        <p:spPr>
          <a:xfrm>
            <a:off x="603504" y="5991225"/>
            <a:ext cx="1908291" cy="365125"/>
          </a:xfrm>
        </p:spPr>
        <p:txBody>
          <a:bodyPr vert="horz" lIns="91440" tIns="45720" rIns="91440" bIns="45720" rtlCol="0" anchor="ctr">
            <a:normAutofit/>
          </a:bodyPr>
          <a:lstStyle/>
          <a:p>
            <a:pPr algn="l"/>
            <a:endParaRPr lang="en-US" sz="1200" kern="1200">
              <a:solidFill>
                <a:schemeClr val="tx1">
                  <a:tint val="75000"/>
                </a:schemeClr>
              </a:solidFill>
              <a:latin typeface="+mn-lt"/>
              <a:ea typeface="+mn-ea"/>
              <a:cs typeface="+mn-cs"/>
            </a:endParaRPr>
          </a:p>
        </p:txBody>
      </p:sp>
      <p:sp>
        <p:nvSpPr>
          <p:cNvPr id="5" name="Slide Number Placeholder 4">
            <a:extLst>
              <a:ext uri="{FF2B5EF4-FFF2-40B4-BE49-F238E27FC236}">
                <a16:creationId xmlns:a16="http://schemas.microsoft.com/office/drawing/2014/main" id="{5E33071C-DD9F-0DB8-C43B-27073542A2DA}"/>
              </a:ext>
            </a:extLst>
          </p:cNvPr>
          <p:cNvSpPr>
            <a:spLocks noGrp="1"/>
          </p:cNvSpPr>
          <p:nvPr>
            <p:ph type="sldNum" sz="quarter" idx="12"/>
          </p:nvPr>
        </p:nvSpPr>
        <p:spPr/>
        <p:txBody>
          <a:bodyPr vert="horz" lIns="91440" tIns="45720" rIns="91440" bIns="45720" rtlCol="0" anchor="ctr">
            <a:normAutofit/>
          </a:bodyPr>
          <a:lstStyle/>
          <a:p>
            <a:pPr>
              <a:spcAft>
                <a:spcPts val="600"/>
              </a:spcAft>
            </a:pPr>
            <a:fld id="{578AC3AF-77F5-4F78-A616-1C2D8196BDD5}" type="slidenum">
              <a:rPr lang="en-US" sz="1200"/>
              <a:pPr>
                <a:spcAft>
                  <a:spcPts val="600"/>
                </a:spcAft>
              </a:pPr>
              <a:t>6</a:t>
            </a:fld>
            <a:endParaRPr lang="en-US" sz="1200"/>
          </a:p>
        </p:txBody>
      </p:sp>
    </p:spTree>
    <p:extLst>
      <p:ext uri="{BB962C8B-B14F-4D97-AF65-F5344CB8AC3E}">
        <p14:creationId xmlns:p14="http://schemas.microsoft.com/office/powerpoint/2010/main" val="887040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2573E0-E28D-06B4-2AA2-35E4F0A5BCC7}"/>
              </a:ext>
            </a:extLst>
          </p:cNvPr>
          <p:cNvSpPr>
            <a:spLocks noGrp="1"/>
          </p:cNvSpPr>
          <p:nvPr>
            <p:ph type="ctrTitle"/>
          </p:nvPr>
        </p:nvSpPr>
        <p:spPr>
          <a:xfrm>
            <a:off x="603505" y="1055098"/>
            <a:ext cx="3086292" cy="3581401"/>
          </a:xfrm>
        </p:spPr>
        <p:txBody>
          <a:bodyPr vert="horz" lIns="91440" tIns="45720" rIns="91440" bIns="45720" rtlCol="0" anchor="ctr">
            <a:normAutofit/>
          </a:bodyPr>
          <a:lstStyle/>
          <a:p>
            <a:pPr algn="ctr" defTabSz="914400"/>
            <a:r>
              <a:rPr lang="en-US" sz="3500" kern="1200" dirty="0">
                <a:solidFill>
                  <a:schemeClr val="tx2"/>
                </a:solidFill>
                <a:latin typeface="+mj-lt"/>
                <a:ea typeface="+mj-ea"/>
                <a:cs typeface="+mj-cs"/>
              </a:rPr>
              <a:t>Documents </a:t>
            </a:r>
            <a:br>
              <a:rPr lang="en-US" sz="3500" kern="1200" dirty="0">
                <a:solidFill>
                  <a:schemeClr val="tx2"/>
                </a:solidFill>
                <a:latin typeface="+mj-lt"/>
                <a:ea typeface="+mj-ea"/>
                <a:cs typeface="+mj-cs"/>
              </a:rPr>
            </a:br>
            <a:r>
              <a:rPr lang="en-US" sz="3500" kern="1200" dirty="0">
                <a:solidFill>
                  <a:schemeClr val="tx2"/>
                </a:solidFill>
                <a:latin typeface="+mj-lt"/>
                <a:ea typeface="+mj-ea"/>
                <a:cs typeface="+mj-cs"/>
              </a:rPr>
              <a:t>Needed</a:t>
            </a:r>
          </a:p>
        </p:txBody>
      </p:sp>
      <p:sp>
        <p:nvSpPr>
          <p:cNvPr id="2" name="Subtitle 1">
            <a:extLst>
              <a:ext uri="{FF2B5EF4-FFF2-40B4-BE49-F238E27FC236}">
                <a16:creationId xmlns:a16="http://schemas.microsoft.com/office/drawing/2014/main" id="{B248B522-50A1-569E-6811-F21BE1534EC9}"/>
              </a:ext>
            </a:extLst>
          </p:cNvPr>
          <p:cNvSpPr>
            <a:spLocks noGrp="1"/>
          </p:cNvSpPr>
          <p:nvPr>
            <p:ph type="subTitle" idx="1"/>
          </p:nvPr>
        </p:nvSpPr>
        <p:spPr>
          <a:xfrm>
            <a:off x="4038600" y="1638300"/>
            <a:ext cx="5029199" cy="3581400"/>
          </a:xfrm>
        </p:spPr>
        <p:txBody>
          <a:bodyPr vert="horz" lIns="91440" tIns="45720" rIns="91440" bIns="45720" rtlCol="0" anchor="ctr">
            <a:noAutofit/>
          </a:bodyPr>
          <a:lstStyle/>
          <a:p>
            <a:pPr marL="285750" indent="-228600" algn="l" defTabSz="914400">
              <a:buFont typeface="Arial" panose="020B0604020202020204" pitchFamily="34" charset="0"/>
              <a:buChar char="•"/>
            </a:pPr>
            <a:r>
              <a:rPr lang="en-US" sz="1400" dirty="0">
                <a:solidFill>
                  <a:schemeClr val="tx2"/>
                </a:solidFill>
              </a:rPr>
              <a:t>Current Renters License</a:t>
            </a:r>
          </a:p>
          <a:p>
            <a:pPr marL="285750" indent="-228600" algn="l" defTabSz="914400">
              <a:buFont typeface="Arial" panose="020B0604020202020204" pitchFamily="34" charset="0"/>
              <a:buChar char="•"/>
            </a:pPr>
            <a:r>
              <a:rPr lang="en-US" sz="1400" dirty="0">
                <a:solidFill>
                  <a:schemeClr val="tx2"/>
                </a:solidFill>
              </a:rPr>
              <a:t>No arrears on Taxes or Water Bill</a:t>
            </a:r>
          </a:p>
          <a:p>
            <a:pPr marL="285750" indent="-228600" algn="l" defTabSz="914400">
              <a:buFont typeface="Arial" panose="020B0604020202020204" pitchFamily="34" charset="0"/>
              <a:buChar char="•"/>
            </a:pPr>
            <a:r>
              <a:rPr lang="en-US" sz="1400" dirty="0">
                <a:solidFill>
                  <a:schemeClr val="tx2"/>
                </a:solidFill>
              </a:rPr>
              <a:t>Rental Suitability </a:t>
            </a:r>
          </a:p>
          <a:p>
            <a:pPr marL="285750" indent="-228600" algn="l" defTabSz="914400">
              <a:buFont typeface="Arial" panose="020B0604020202020204" pitchFamily="34" charset="0"/>
              <a:buChar char="•"/>
            </a:pPr>
            <a:r>
              <a:rPr lang="en-US" sz="1400" dirty="0">
                <a:solidFill>
                  <a:schemeClr val="tx2"/>
                </a:solidFill>
              </a:rPr>
              <a:t>The unit must be able to pass  A City  inspection </a:t>
            </a:r>
          </a:p>
          <a:p>
            <a:pPr marL="285750" indent="-228600" algn="l" defTabSz="914400">
              <a:buFont typeface="Arial" panose="020B0604020202020204" pitchFamily="34" charset="0"/>
              <a:buChar char="•"/>
            </a:pPr>
            <a:endParaRPr lang="en-US" sz="1400" dirty="0">
              <a:solidFill>
                <a:schemeClr val="tx2"/>
              </a:solidFill>
            </a:endParaRPr>
          </a:p>
          <a:p>
            <a:pPr marL="285750" indent="-228600" algn="l" defTabSz="914400">
              <a:buFont typeface="Arial" panose="020B0604020202020204" pitchFamily="34" charset="0"/>
              <a:buChar char="•"/>
            </a:pPr>
            <a:endParaRPr lang="en-US" sz="1400" dirty="0">
              <a:solidFill>
                <a:schemeClr val="tx2"/>
              </a:solidFill>
            </a:endParaRPr>
          </a:p>
          <a:p>
            <a:pPr marL="285750" indent="-228600" algn="l" defTabSz="914400">
              <a:buFont typeface="Arial" panose="020B0604020202020204" pitchFamily="34" charset="0"/>
              <a:buChar char="•"/>
            </a:pPr>
            <a:endParaRPr lang="en-US" sz="1400" dirty="0">
              <a:solidFill>
                <a:schemeClr val="tx2"/>
              </a:solidFill>
            </a:endParaRPr>
          </a:p>
          <a:p>
            <a:pPr marL="285750" indent="-228600" algn="l" defTabSz="914400">
              <a:buFont typeface="Arial" panose="020B0604020202020204" pitchFamily="34" charset="0"/>
              <a:buChar char="•"/>
            </a:pPr>
            <a:endParaRPr lang="en-US" sz="1400" dirty="0">
              <a:solidFill>
                <a:schemeClr val="tx2"/>
              </a:solidFill>
            </a:endParaRPr>
          </a:p>
        </p:txBody>
      </p:sp>
      <p:sp>
        <p:nvSpPr>
          <p:cNvPr id="3" name="Footer Placeholder 2">
            <a:extLst>
              <a:ext uri="{FF2B5EF4-FFF2-40B4-BE49-F238E27FC236}">
                <a16:creationId xmlns:a16="http://schemas.microsoft.com/office/drawing/2014/main" id="{CA04485B-55F3-80EB-9D56-8FDF8C0B654E}"/>
              </a:ext>
            </a:extLst>
          </p:cNvPr>
          <p:cNvSpPr>
            <a:spLocks noGrp="1"/>
          </p:cNvSpPr>
          <p:nvPr>
            <p:ph type="ftr" sz="quarter" idx="11"/>
          </p:nvPr>
        </p:nvSpPr>
        <p:spPr/>
        <p:txBody>
          <a:bodyPr vert="horz" lIns="91440" tIns="45720" rIns="91440" bIns="45720" rtlCol="0">
            <a:normAutofit/>
          </a:bodyPr>
          <a:lstStyle/>
          <a:p>
            <a:endParaRPr lang="en-US" kern="1200">
              <a:latin typeface="+mn-lt"/>
              <a:ea typeface="+mn-ea"/>
              <a:cs typeface="+mn-cs"/>
            </a:endParaRPr>
          </a:p>
        </p:txBody>
      </p:sp>
      <p:sp>
        <p:nvSpPr>
          <p:cNvPr id="4" name="Slide Number Placeholder 3">
            <a:extLst>
              <a:ext uri="{FF2B5EF4-FFF2-40B4-BE49-F238E27FC236}">
                <a16:creationId xmlns:a16="http://schemas.microsoft.com/office/drawing/2014/main" id="{1989E7AD-97DC-D61B-B41D-A82B230D6587}"/>
              </a:ext>
            </a:extLst>
          </p:cNvPr>
          <p:cNvSpPr>
            <a:spLocks noGrp="1"/>
          </p:cNvSpPr>
          <p:nvPr>
            <p:ph type="sldNum" sz="quarter" idx="12"/>
          </p:nvPr>
        </p:nvSpPr>
        <p:spPr/>
        <p:txBody>
          <a:bodyPr vert="horz" lIns="91440" tIns="45720" rIns="91440" bIns="45720" rtlCol="0">
            <a:normAutofit lnSpcReduction="10000"/>
          </a:bodyPr>
          <a:lstStyle/>
          <a:p>
            <a:pPr>
              <a:spcAft>
                <a:spcPts val="600"/>
              </a:spcAft>
            </a:pPr>
            <a:fld id="{578AC3AF-77F5-4F78-A616-1C2D8196BDD5}" type="slidenum">
              <a:rPr lang="en-US" smtClean="0"/>
              <a:pPr>
                <a:spcAft>
                  <a:spcPts val="600"/>
                </a:spcAft>
              </a:pPr>
              <a:t>7</a:t>
            </a:fld>
            <a:endParaRPr lang="en-US"/>
          </a:p>
        </p:txBody>
      </p:sp>
    </p:spTree>
    <p:extLst>
      <p:ext uri="{BB962C8B-B14F-4D97-AF65-F5344CB8AC3E}">
        <p14:creationId xmlns:p14="http://schemas.microsoft.com/office/powerpoint/2010/main" val="39542797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426BA-4B4E-0E8F-9064-214CF737E0E3}"/>
              </a:ext>
            </a:extLst>
          </p:cNvPr>
          <p:cNvSpPr>
            <a:spLocks noGrp="1"/>
          </p:cNvSpPr>
          <p:nvPr>
            <p:ph type="title"/>
          </p:nvPr>
        </p:nvSpPr>
        <p:spPr/>
        <p:txBody>
          <a:bodyPr/>
          <a:lstStyle/>
          <a:p>
            <a:r>
              <a:rPr lang="en-US" dirty="0"/>
              <a:t>Inspections </a:t>
            </a:r>
          </a:p>
        </p:txBody>
      </p:sp>
      <p:sp>
        <p:nvSpPr>
          <p:cNvPr id="3" name="Content Placeholder 2">
            <a:extLst>
              <a:ext uri="{FF2B5EF4-FFF2-40B4-BE49-F238E27FC236}">
                <a16:creationId xmlns:a16="http://schemas.microsoft.com/office/drawing/2014/main" id="{64435F7B-81CB-78F0-AD9E-CF3E30FEC8B6}"/>
              </a:ext>
            </a:extLst>
          </p:cNvPr>
          <p:cNvSpPr>
            <a:spLocks noGrp="1"/>
          </p:cNvSpPr>
          <p:nvPr>
            <p:ph idx="1"/>
          </p:nvPr>
        </p:nvSpPr>
        <p:spPr>
          <a:xfrm>
            <a:off x="0" y="1853755"/>
            <a:ext cx="9067800" cy="4199725"/>
          </a:xfrm>
        </p:spPr>
        <p:txBody>
          <a:bodyPr/>
          <a:lstStyle/>
          <a:p>
            <a:pPr algn="just"/>
            <a:r>
              <a:rPr lang="en-US" dirty="0"/>
              <a:t>Inspections are held by Certified (HQS) Housing Standard Quality Inspectors</a:t>
            </a:r>
          </a:p>
          <a:p>
            <a:pPr algn="just"/>
            <a:r>
              <a:rPr lang="en-US" dirty="0"/>
              <a:t>Inspections may take at least 2 weeks from the time the Housing Stabilization specialist submit the request. </a:t>
            </a:r>
          </a:p>
          <a:p>
            <a:pPr algn="just"/>
            <a:r>
              <a:rPr lang="en-US" dirty="0"/>
              <a:t>The landlord must have gas, electric, and running water on  in order for the inspection to be completed.  </a:t>
            </a:r>
          </a:p>
          <a:p>
            <a:pPr algn="just"/>
            <a:r>
              <a:rPr lang="en-US" dirty="0"/>
              <a:t>The unit must have all appliances in the unit. (Refrigerator &amp; Stove)</a:t>
            </a:r>
          </a:p>
          <a:p>
            <a:pPr algn="just"/>
            <a:r>
              <a:rPr lang="en-US" dirty="0"/>
              <a:t>All windows must have screens and locks </a:t>
            </a:r>
          </a:p>
          <a:p>
            <a:pPr algn="just"/>
            <a:r>
              <a:rPr lang="en-US" dirty="0"/>
              <a:t>If the unit fails, the inspector will schedule a reinspection date that may be 2 weeks or more. </a:t>
            </a:r>
          </a:p>
          <a:p>
            <a:pPr algn="just"/>
            <a:endParaRPr lang="en-US" dirty="0"/>
          </a:p>
        </p:txBody>
      </p:sp>
      <p:sp>
        <p:nvSpPr>
          <p:cNvPr id="4" name="Footer Placeholder 3">
            <a:extLst>
              <a:ext uri="{FF2B5EF4-FFF2-40B4-BE49-F238E27FC236}">
                <a16:creationId xmlns:a16="http://schemas.microsoft.com/office/drawing/2014/main" id="{228BAF5B-DB6D-C4ED-8C95-2D21E80881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20DA603-E0BA-3F7C-54D5-67A41683D2C5}"/>
              </a:ext>
            </a:extLst>
          </p:cNvPr>
          <p:cNvSpPr>
            <a:spLocks noGrp="1"/>
          </p:cNvSpPr>
          <p:nvPr>
            <p:ph type="sldNum" sz="quarter" idx="12"/>
          </p:nvPr>
        </p:nvSpPr>
        <p:spPr/>
        <p:txBody>
          <a:bodyPr/>
          <a:lstStyle/>
          <a:p>
            <a:fld id="{578AC3AF-77F5-4F78-A616-1C2D8196BDD5}" type="slidenum">
              <a:rPr lang="en-US" smtClean="0"/>
              <a:pPr/>
              <a:t>8</a:t>
            </a:fld>
            <a:endParaRPr lang="en-US" dirty="0"/>
          </a:p>
        </p:txBody>
      </p:sp>
    </p:spTree>
    <p:extLst>
      <p:ext uri="{BB962C8B-B14F-4D97-AF65-F5344CB8AC3E}">
        <p14:creationId xmlns:p14="http://schemas.microsoft.com/office/powerpoint/2010/main" val="32438980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E831-6AB8-A7A3-6F14-4130A8282A30}"/>
              </a:ext>
            </a:extLst>
          </p:cNvPr>
          <p:cNvSpPr>
            <a:spLocks noGrp="1"/>
          </p:cNvSpPr>
          <p:nvPr>
            <p:ph type="title"/>
          </p:nvPr>
        </p:nvSpPr>
        <p:spPr/>
        <p:txBody>
          <a:bodyPr/>
          <a:lstStyle/>
          <a:p>
            <a:pPr algn="ctr"/>
            <a:r>
              <a:rPr lang="en-US" dirty="0"/>
              <a:t>Lease Signing </a:t>
            </a:r>
          </a:p>
        </p:txBody>
      </p:sp>
      <p:sp>
        <p:nvSpPr>
          <p:cNvPr id="3" name="Content Placeholder 2">
            <a:extLst>
              <a:ext uri="{FF2B5EF4-FFF2-40B4-BE49-F238E27FC236}">
                <a16:creationId xmlns:a16="http://schemas.microsoft.com/office/drawing/2014/main" id="{156519C7-6207-C3AC-C576-2E1664FC71D9}"/>
              </a:ext>
            </a:extLst>
          </p:cNvPr>
          <p:cNvSpPr>
            <a:spLocks noGrp="1"/>
          </p:cNvSpPr>
          <p:nvPr>
            <p:ph idx="1"/>
          </p:nvPr>
        </p:nvSpPr>
        <p:spPr>
          <a:xfrm>
            <a:off x="152400" y="2015733"/>
            <a:ext cx="8762999" cy="3318267"/>
          </a:xfrm>
        </p:spPr>
        <p:txBody>
          <a:bodyPr>
            <a:normAutofit fontScale="85000" lnSpcReduction="10000"/>
          </a:bodyPr>
          <a:lstStyle/>
          <a:p>
            <a:pPr marL="0" indent="0" algn="ctr">
              <a:buNone/>
            </a:pPr>
            <a:r>
              <a:rPr lang="en-US" dirty="0"/>
              <a:t> Rapid Rehousing has documents that must be a part of the lease.</a:t>
            </a:r>
          </a:p>
          <a:p>
            <a:r>
              <a:rPr lang="en-US" dirty="0"/>
              <a:t>The lease must be in the participant's name.</a:t>
            </a:r>
          </a:p>
          <a:p>
            <a:r>
              <a:rPr lang="en-US" dirty="0"/>
              <a:t>Lease addendum- this document protects the tenant in the event they receive permanent housing before the lease is up. *</a:t>
            </a:r>
          </a:p>
          <a:p>
            <a:r>
              <a:rPr lang="en-US" dirty="0"/>
              <a:t>Security deposit addendum – this document states the security deposit is returned to the tenant in full at least 30 days after leaving unless there are damages.*</a:t>
            </a:r>
          </a:p>
          <a:p>
            <a:r>
              <a:rPr lang="en-US" dirty="0"/>
              <a:t>Rental Agreement- this document informs the landlord what amount of rent the tenant and the provider is responsible for paying monthly.</a:t>
            </a:r>
          </a:p>
          <a:p>
            <a:r>
              <a:rPr lang="en-US" dirty="0"/>
              <a:t>Landlords are supposed to receive payment at the lease signing. DO NOT accept an IOU. </a:t>
            </a:r>
          </a:p>
          <a:p>
            <a:endParaRPr lang="en-US" dirty="0"/>
          </a:p>
        </p:txBody>
      </p:sp>
      <p:sp>
        <p:nvSpPr>
          <p:cNvPr id="4" name="Footer Placeholder 3">
            <a:extLst>
              <a:ext uri="{FF2B5EF4-FFF2-40B4-BE49-F238E27FC236}">
                <a16:creationId xmlns:a16="http://schemas.microsoft.com/office/drawing/2014/main" id="{4CCC98C8-5A74-1142-DAF2-8787F6DCFA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DF25B83-1A2B-A55A-1E5B-7238995BBC5C}"/>
              </a:ext>
            </a:extLst>
          </p:cNvPr>
          <p:cNvSpPr>
            <a:spLocks noGrp="1"/>
          </p:cNvSpPr>
          <p:nvPr>
            <p:ph type="sldNum" sz="quarter" idx="12"/>
          </p:nvPr>
        </p:nvSpPr>
        <p:spPr/>
        <p:txBody>
          <a:bodyPr/>
          <a:lstStyle/>
          <a:p>
            <a:fld id="{578AC3AF-77F5-4F78-A616-1C2D8196BDD5}" type="slidenum">
              <a:rPr lang="en-US" smtClean="0"/>
              <a:pPr/>
              <a:t>9</a:t>
            </a:fld>
            <a:endParaRPr lang="en-US" dirty="0"/>
          </a:p>
        </p:txBody>
      </p:sp>
    </p:spTree>
    <p:extLst>
      <p:ext uri="{BB962C8B-B14F-4D97-AF65-F5344CB8AC3E}">
        <p14:creationId xmlns:p14="http://schemas.microsoft.com/office/powerpoint/2010/main" val="17967489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968F4CB25A044FA72631DB5B41558D" ma:contentTypeVersion="15" ma:contentTypeDescription="Create a new document." ma:contentTypeScope="" ma:versionID="e2b8c85e41c85a8ca7d1241bbd58fd72">
  <xsd:schema xmlns:xsd="http://www.w3.org/2001/XMLSchema" xmlns:xs="http://www.w3.org/2001/XMLSchema" xmlns:p="http://schemas.microsoft.com/office/2006/metadata/properties" xmlns:ns2="5d23b625-662c-4589-8d91-15d00947bb38" xmlns:ns3="3a0d4df6-299c-4e7d-87f4-9a57b1db65fa" targetNamespace="http://schemas.microsoft.com/office/2006/metadata/properties" ma:root="true" ma:fieldsID="8514f263431ab7085066220cf54bd5c4" ns2:_="" ns3:_="">
    <xsd:import namespace="5d23b625-662c-4589-8d91-15d00947bb38"/>
    <xsd:import namespace="3a0d4df6-299c-4e7d-87f4-9a57b1db65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23b625-662c-4589-8d91-15d00947bb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9eb18d0-8512-43c1-978b-efa5dabb071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d4df6-299c-4e7d-87f4-9a57b1db65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3f66fbf-faff-4bc7-944d-a55847a8c1da}" ma:internalName="TaxCatchAll" ma:showField="CatchAllData" ma:web="3a0d4df6-299c-4e7d-87f4-9a57b1db65f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a0d4df6-299c-4e7d-87f4-9a57b1db65fa" xsi:nil="true"/>
    <lcf76f155ced4ddcb4097134ff3c332f xmlns="5d23b625-662c-4589-8d91-15d00947bb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858B57F-61DE-4A7E-8AD1-2D6400C8243B}"/>
</file>

<file path=customXml/itemProps2.xml><?xml version="1.0" encoding="utf-8"?>
<ds:datastoreItem xmlns:ds="http://schemas.openxmlformats.org/officeDocument/2006/customXml" ds:itemID="{EF66ECDA-EBBC-41D5-8978-116CB7D935C6}"/>
</file>

<file path=customXml/itemProps3.xml><?xml version="1.0" encoding="utf-8"?>
<ds:datastoreItem xmlns:ds="http://schemas.openxmlformats.org/officeDocument/2006/customXml" ds:itemID="{9B3AA7FF-2B1C-49CE-B536-1456235BFB65}"/>
</file>

<file path=docProps/app.xml><?xml version="1.0" encoding="utf-8"?>
<Properties xmlns="http://schemas.openxmlformats.org/officeDocument/2006/extended-properties" xmlns:vt="http://schemas.openxmlformats.org/officeDocument/2006/docPropsVTypes">
  <Template>Gallery</Template>
  <TotalTime>1201</TotalTime>
  <Words>567</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Gallery</vt:lpstr>
      <vt:lpstr>Office of Homeless Services  Rapid Re-housing   Landlord Training  </vt:lpstr>
      <vt:lpstr>What is  Rapid Re-housing?</vt:lpstr>
      <vt:lpstr>Core Components of Rapid Re-housing</vt:lpstr>
      <vt:lpstr>Housing Identification Principles</vt:lpstr>
      <vt:lpstr>Housing Identification Standards</vt:lpstr>
      <vt:lpstr>Landlord Requirements </vt:lpstr>
      <vt:lpstr>Documents  Needed</vt:lpstr>
      <vt:lpstr>Inspections </vt:lpstr>
      <vt:lpstr>Lease Signing </vt:lpstr>
      <vt:lpstr> Rapid Re-housing Case Management and Services   </vt:lpstr>
      <vt:lpstr>Rapid Rehousing Case Management &amp; Services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Supportive Housing</dc:title>
  <dc:creator>Yolanda.Feaster</dc:creator>
  <cp:lastModifiedBy>Yolanda Feaster</cp:lastModifiedBy>
  <cp:revision>95</cp:revision>
  <cp:lastPrinted>2023-02-15T14:59:46Z</cp:lastPrinted>
  <dcterms:created xsi:type="dcterms:W3CDTF">2016-06-16T13:23:54Z</dcterms:created>
  <dcterms:modified xsi:type="dcterms:W3CDTF">2024-04-19T18:03:32Z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0x01010060968F4CB25A044FA72631DB5B41558D</vt:lpwstr>
  </property>
</Properties>
</file>