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2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4F5DE7B-F6BE-9DC0-0B7C-D035B044AFCC}" name="Katie Everly-Turner" initials="KE" userId="S::katie.everly-turner@phila.gov::f5dc4754-2d93-4c4e-957d-28a9fc1ea731" providerId="AD"/>
  <p188:author id="{27FEE68B-E529-B82B-0EC0-EDFD2CBEA278}" name="Amanda Petaccio" initials="AP" userId="S::amanda.petaccio@phila.gov::bba5a2f6-7aea-4941-9e4f-3dcfc3f68f1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A63DB7-9B2A-863C-4DAC-100C6889CF9B}" v="280" dt="2024-04-03T16:31:27.886"/>
    <p1510:client id="{F44DC3DB-835B-A3AE-CE6F-76EC2A073709}" v="13" dt="2024-04-04T19:00:34.9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3B77B-32B9-47E9-9468-D0E27E626061}" type="datetimeFigureOut">
              <a:rPr lang="en-US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716EB-BDB0-468C-A04D-A52F8FA2BB3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07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6913"/>
            <a:ext cx="4654550" cy="3490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C4704-E495-426A-8455-7C8E335278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6913"/>
            <a:ext cx="4654550" cy="3490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C4704-E495-426A-8455-7C8E335278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4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8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1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1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0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9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5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9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6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1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5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defRPr/>
            </a:pPr>
            <a:r>
              <a:rPr lang="en-US" b="1" dirty="0">
                <a:cs typeface="Arial"/>
              </a:rPr>
              <a:t>March 2024</a:t>
            </a:r>
          </a:p>
          <a:p>
            <a:pPr>
              <a:defRPr/>
            </a:pPr>
            <a:r>
              <a:rPr lang="en-US" b="1" i="1" dirty="0">
                <a:cs typeface="Arial"/>
              </a:rPr>
              <a:t>Public</a:t>
            </a:r>
            <a:endParaRPr lang="en-US" i="1" dirty="0">
              <a:cs typeface="Arial"/>
            </a:endParaRPr>
          </a:p>
          <a:p>
            <a:pPr>
              <a:defRPr/>
            </a:pPr>
            <a:endParaRPr lang="en-US" dirty="0">
              <a:latin typeface="Garamond" pitchFamily="18" charset="0"/>
            </a:endParaRPr>
          </a:p>
        </p:txBody>
      </p:sp>
      <p:pic>
        <p:nvPicPr>
          <p:cNvPr id="7" name="Picture 6" descr="C:\Users\christina.mcdonald\AppData\Local\Temp\Temp1_Logos-20190313T185428Z-001.zip\Logos\jpg\311-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7900" y="561975"/>
            <a:ext cx="4648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903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christina.mcdonald\AppData\Local\Temp\Temp1_Logos-20190313T185428Z-001.zip\Logos\jpg\311-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920" y="6096000"/>
            <a:ext cx="175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9CCAFA0-1D5D-49F9-B230-2C7F7849B482}"/>
              </a:ext>
            </a:extLst>
          </p:cNvPr>
          <p:cNvSpPr txBox="1"/>
          <p:nvPr/>
        </p:nvSpPr>
        <p:spPr>
          <a:xfrm>
            <a:off x="1532626" y="181155"/>
            <a:ext cx="607874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Top 20 Service Requests of the 22,838 Total Cases Submitted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C7375E-FDF2-2930-331E-5F27A26D1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4568"/>
            <a:ext cx="9144000" cy="542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9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christina.mcdonald\AppData\Local\Temp\Temp1_Logos-20190313T185428Z-001.zip\Logos\jpg\311-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096000"/>
            <a:ext cx="175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2F4C1B5-771F-40A8-A151-B211F43FC6E8}"/>
              </a:ext>
            </a:extLst>
          </p:cNvPr>
          <p:cNvSpPr txBox="1"/>
          <p:nvPr/>
        </p:nvSpPr>
        <p:spPr>
          <a:xfrm>
            <a:off x="1446362" y="166778"/>
            <a:ext cx="62512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Top 20 Information Requests of the 23,745 Total Cases Submitted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B4A3EE-92FA-B42D-DC0F-CC86E7B1BA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67838"/>
            <a:ext cx="9144000" cy="543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456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christina.mcdonald\AppData\Local\Temp\Temp1_Logos-20190313T185428Z-001.zip\Logos\jpg\311-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96000"/>
            <a:ext cx="175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D8C9CA6-5610-4DD9-88CD-888B925DD668}"/>
              </a:ext>
            </a:extLst>
          </p:cNvPr>
          <p:cNvSpPr txBox="1"/>
          <p:nvPr/>
        </p:nvSpPr>
        <p:spPr>
          <a:xfrm>
            <a:off x="1043796" y="123646"/>
            <a:ext cx="7056407" cy="3847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Service Requests by Department of the </a:t>
            </a:r>
            <a:r>
              <a:rPr lang="en-US" sz="1900" dirty="0"/>
              <a:t>22,838 </a:t>
            </a:r>
            <a:r>
              <a:rPr lang="en-US" dirty="0"/>
              <a:t>Total Cases Submitted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977FD6-D0B9-DA9E-12C5-58B1E35BC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3073"/>
            <a:ext cx="9144000" cy="538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:\Users\christina.mcdonald\AppData\Local\Temp\Temp1_Logos-20190313T185428Z-001.zip\Logos\jpg\311-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5856056"/>
            <a:ext cx="175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52500" y="6019800"/>
            <a:ext cx="723900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000" b="1"/>
              <a:t>“Service Level” </a:t>
            </a:r>
            <a:r>
              <a:rPr lang="en-US" sz="1000"/>
              <a:t>is the percentage of calls answered in less than 30 seconds. Our goal is 50%.</a:t>
            </a:r>
          </a:p>
          <a:p>
            <a:pPr algn="ctr"/>
            <a:r>
              <a:rPr lang="en-US" sz="1000" b="1"/>
              <a:t>“Average Speed of Answer</a:t>
            </a:r>
            <a:r>
              <a:rPr lang="en-US" sz="1000"/>
              <a:t>” is the average wait time the call experiences in queue.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B42F5E2-C52E-45A2-B98D-8AD65409A1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879664"/>
              </p:ext>
            </p:extLst>
          </p:nvPr>
        </p:nvGraphicFramePr>
        <p:xfrm>
          <a:off x="1925515" y="4615961"/>
          <a:ext cx="5307115" cy="1365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445">
                  <a:extLst>
                    <a:ext uri="{9D8B030D-6E8A-4147-A177-3AD203B41FA5}">
                      <a16:colId xmlns:a16="http://schemas.microsoft.com/office/drawing/2014/main" val="898223422"/>
                    </a:ext>
                  </a:extLst>
                </a:gridCol>
                <a:gridCol w="519896">
                  <a:extLst>
                    <a:ext uri="{9D8B030D-6E8A-4147-A177-3AD203B41FA5}">
                      <a16:colId xmlns:a16="http://schemas.microsoft.com/office/drawing/2014/main" val="244346789"/>
                    </a:ext>
                  </a:extLst>
                </a:gridCol>
                <a:gridCol w="640256">
                  <a:extLst>
                    <a:ext uri="{9D8B030D-6E8A-4147-A177-3AD203B41FA5}">
                      <a16:colId xmlns:a16="http://schemas.microsoft.com/office/drawing/2014/main" val="2236802940"/>
                    </a:ext>
                  </a:extLst>
                </a:gridCol>
                <a:gridCol w="658841">
                  <a:extLst>
                    <a:ext uri="{9D8B030D-6E8A-4147-A177-3AD203B41FA5}">
                      <a16:colId xmlns:a16="http://schemas.microsoft.com/office/drawing/2014/main" val="3383948506"/>
                    </a:ext>
                  </a:extLst>
                </a:gridCol>
                <a:gridCol w="669819">
                  <a:extLst>
                    <a:ext uri="{9D8B030D-6E8A-4147-A177-3AD203B41FA5}">
                      <a16:colId xmlns:a16="http://schemas.microsoft.com/office/drawing/2014/main" val="195257462"/>
                    </a:ext>
                  </a:extLst>
                </a:gridCol>
                <a:gridCol w="647858">
                  <a:extLst>
                    <a:ext uri="{9D8B030D-6E8A-4147-A177-3AD203B41FA5}">
                      <a16:colId xmlns:a16="http://schemas.microsoft.com/office/drawing/2014/main" val="2749464969"/>
                    </a:ext>
                  </a:extLst>
                </a:gridCol>
              </a:tblGrid>
              <a:tr h="5890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March 2024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Week 1</a:t>
                      </a: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(3/1-3/2)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Week 2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 (3/3-3/9)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Week 3</a:t>
                      </a:r>
                    </a:p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 (3/10-3/16)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Week 4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 (3/17-3/23)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Week 5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 (3/24-3/30)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78081272"/>
                  </a:ext>
                </a:extLst>
              </a:tr>
              <a:tr h="182692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Calls Handled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1,178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6,907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7,438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7,140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5,490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4537555"/>
                  </a:ext>
                </a:extLst>
              </a:tr>
              <a:tr h="182692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Service Level (Goal 50%)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89%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78%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65%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66%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71%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9786411"/>
                  </a:ext>
                </a:extLst>
              </a:tr>
              <a:tr h="237392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Average Speed of Answer (Goal &lt;30s)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4:26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4:28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4:39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4:42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4:25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6516706"/>
                  </a:ext>
                </a:extLst>
              </a:tr>
              <a:tr h="173557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Average Talk Time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4:01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4:04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4:14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4:18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4:01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674404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A53ED4FB-0411-47CB-904B-DE1766C7E0F9}"/>
              </a:ext>
            </a:extLst>
          </p:cNvPr>
          <p:cNvSpPr txBox="1"/>
          <p:nvPr/>
        </p:nvSpPr>
        <p:spPr>
          <a:xfrm>
            <a:off x="1690777" y="123646"/>
            <a:ext cx="577682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Philly311 Call Volumes, Abandons and Service Level by Day</a:t>
            </a:r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2C40987-E311-1F29-5F37-284A644BDE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43446"/>
            <a:ext cx="9144000" cy="416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82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3054</TotalTime>
  <Words>161</Words>
  <Application>Microsoft Office PowerPoint</Application>
  <PresentationFormat>On-screen Show (4:3)</PresentationFormat>
  <Paragraphs>50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Petaccio</dc:creator>
  <cp:lastModifiedBy>Katie Everly-Turner</cp:lastModifiedBy>
  <cp:revision>1707</cp:revision>
  <dcterms:created xsi:type="dcterms:W3CDTF">2020-07-14T15:06:05Z</dcterms:created>
  <dcterms:modified xsi:type="dcterms:W3CDTF">2024-04-04T19:00:45Z</dcterms:modified>
</cp:coreProperties>
</file>