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Lst>
  <p:notesMasterIdLst>
    <p:notesMasterId r:id="rId24"/>
  </p:notesMasterIdLst>
  <p:sldIdLst>
    <p:sldId id="257" r:id="rId6"/>
    <p:sldId id="258" r:id="rId7"/>
    <p:sldId id="259" r:id="rId8"/>
    <p:sldId id="260" r:id="rId9"/>
    <p:sldId id="261" r:id="rId10"/>
    <p:sldId id="262" r:id="rId11"/>
    <p:sldId id="263" r:id="rId12"/>
    <p:sldId id="264" r:id="rId13"/>
    <p:sldId id="266" r:id="rId14"/>
    <p:sldId id="267" r:id="rId15"/>
    <p:sldId id="278" r:id="rId16"/>
    <p:sldId id="269" r:id="rId17"/>
    <p:sldId id="270" r:id="rId18"/>
    <p:sldId id="279" r:id="rId19"/>
    <p:sldId id="272" r:id="rId20"/>
    <p:sldId id="273" r:id="rId21"/>
    <p:sldId id="280" r:id="rId22"/>
    <p:sldId id="28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091509-69B8-4CE4-AE87-C7BA09666067}" v="5" dt="2023-03-10T15:36:59.5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3946CA-2BA0-4938-A109-61BFE4D55B84}"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F038DEA5-70F3-4752-B198-2D983187398A}">
      <dgm:prSet custT="1"/>
      <dgm:spPr/>
      <dgm:t>
        <a:bodyPr/>
        <a:lstStyle/>
        <a:p>
          <a:pPr>
            <a:spcAft>
              <a:spcPts val="0"/>
            </a:spcAft>
          </a:pPr>
          <a:r>
            <a:rPr lang="en-US" sz="2400" b="1" dirty="0">
              <a:solidFill>
                <a:schemeClr val="accent1">
                  <a:lumMod val="50000"/>
                </a:schemeClr>
              </a:solidFill>
            </a:rPr>
            <a:t>Youth Programming</a:t>
          </a:r>
        </a:p>
        <a:p>
          <a:pPr>
            <a:spcAft>
              <a:spcPct val="35000"/>
            </a:spcAft>
          </a:pPr>
          <a:r>
            <a:rPr lang="en-US" sz="1600" dirty="0"/>
            <a:t>Participants wanted to see increases in the number of youth programs, better access to free programs and more paid or employment programs for youth to address violence</a:t>
          </a:r>
        </a:p>
      </dgm:t>
    </dgm:pt>
    <dgm:pt modelId="{A3560D03-602D-4F05-B420-E465B8367FA0}" type="parTrans" cxnId="{BAAC6C9F-C35D-4EAD-B43B-8429DB6B8FDD}">
      <dgm:prSet/>
      <dgm:spPr/>
      <dgm:t>
        <a:bodyPr/>
        <a:lstStyle/>
        <a:p>
          <a:endParaRPr lang="en-US"/>
        </a:p>
      </dgm:t>
    </dgm:pt>
    <dgm:pt modelId="{107E9BD3-BC12-402B-B9CC-346E8DE654DA}" type="sibTrans" cxnId="{BAAC6C9F-C35D-4EAD-B43B-8429DB6B8FDD}">
      <dgm:prSet/>
      <dgm:spPr/>
      <dgm:t>
        <a:bodyPr/>
        <a:lstStyle/>
        <a:p>
          <a:endParaRPr lang="en-US"/>
        </a:p>
      </dgm:t>
    </dgm:pt>
    <dgm:pt modelId="{4E6D771F-4646-456F-83AA-CE66E02BBB84}">
      <dgm:prSet custT="1"/>
      <dgm:spPr/>
      <dgm:t>
        <a:bodyPr/>
        <a:lstStyle/>
        <a:p>
          <a:pPr>
            <a:spcAft>
              <a:spcPts val="0"/>
            </a:spcAft>
          </a:pPr>
          <a:r>
            <a:rPr lang="en-US" sz="2400" b="1" dirty="0">
              <a:solidFill>
                <a:schemeClr val="accent1">
                  <a:lumMod val="50000"/>
                </a:schemeClr>
              </a:solidFill>
            </a:rPr>
            <a:t>Collaborations</a:t>
          </a:r>
        </a:p>
        <a:p>
          <a:pPr>
            <a:spcAft>
              <a:spcPct val="35000"/>
            </a:spcAft>
          </a:pPr>
          <a:r>
            <a:rPr lang="en-US" sz="1600" dirty="0"/>
            <a:t>Participants saw better collaboration as key to better address violence. In particular, participants wanted more engagement with community groups in the form of funding and capacity building</a:t>
          </a:r>
        </a:p>
      </dgm:t>
    </dgm:pt>
    <dgm:pt modelId="{E66A7F98-7E31-4C44-A131-8A5FFDE12F4F}" type="parTrans" cxnId="{FFBB2417-E1DF-446C-81D2-01A86928F258}">
      <dgm:prSet/>
      <dgm:spPr/>
      <dgm:t>
        <a:bodyPr/>
        <a:lstStyle/>
        <a:p>
          <a:endParaRPr lang="en-US"/>
        </a:p>
      </dgm:t>
    </dgm:pt>
    <dgm:pt modelId="{441BB434-44CD-44AD-913C-D0D9701CF854}" type="sibTrans" cxnId="{FFBB2417-E1DF-446C-81D2-01A86928F258}">
      <dgm:prSet/>
      <dgm:spPr/>
      <dgm:t>
        <a:bodyPr/>
        <a:lstStyle/>
        <a:p>
          <a:endParaRPr lang="en-US"/>
        </a:p>
      </dgm:t>
    </dgm:pt>
    <dgm:pt modelId="{C8FFA94C-95E9-4AEA-80C1-2AA776E3AB65}">
      <dgm:prSet custT="1"/>
      <dgm:spPr/>
      <dgm:t>
        <a:bodyPr/>
        <a:lstStyle/>
        <a:p>
          <a:pPr>
            <a:spcAft>
              <a:spcPts val="0"/>
            </a:spcAft>
          </a:pPr>
          <a:r>
            <a:rPr lang="en-US" sz="2400" b="1" dirty="0">
              <a:solidFill>
                <a:schemeClr val="accent1">
                  <a:lumMod val="50000"/>
                </a:schemeClr>
              </a:solidFill>
            </a:rPr>
            <a:t>Access to Resources</a:t>
          </a:r>
        </a:p>
        <a:p>
          <a:pPr>
            <a:spcAft>
              <a:spcPct val="35000"/>
            </a:spcAft>
          </a:pPr>
          <a:r>
            <a:rPr lang="en-US" sz="1600" dirty="0"/>
            <a:t>Participants wanted both access to more specific programs, such as mental health and neighborhood-based programming, as well as asset maps so residents could easier access existing programs</a:t>
          </a:r>
        </a:p>
      </dgm:t>
    </dgm:pt>
    <dgm:pt modelId="{AEDD0A6D-D21D-4562-8221-F165E83D8702}" type="parTrans" cxnId="{F0D0F76D-672D-4799-94E8-682DB8610240}">
      <dgm:prSet/>
      <dgm:spPr/>
      <dgm:t>
        <a:bodyPr/>
        <a:lstStyle/>
        <a:p>
          <a:endParaRPr lang="en-US"/>
        </a:p>
      </dgm:t>
    </dgm:pt>
    <dgm:pt modelId="{5C955D86-1088-480E-A0EB-F2A4EDE4018B}" type="sibTrans" cxnId="{F0D0F76D-672D-4799-94E8-682DB8610240}">
      <dgm:prSet/>
      <dgm:spPr/>
      <dgm:t>
        <a:bodyPr/>
        <a:lstStyle/>
        <a:p>
          <a:endParaRPr lang="en-US"/>
        </a:p>
      </dgm:t>
    </dgm:pt>
    <dgm:pt modelId="{538EB07A-9BA3-4253-9D9A-9A55565B5D14}">
      <dgm:prSet custT="1"/>
      <dgm:spPr/>
      <dgm:t>
        <a:bodyPr/>
        <a:lstStyle/>
        <a:p>
          <a:pPr>
            <a:spcAft>
              <a:spcPts val="0"/>
            </a:spcAft>
          </a:pPr>
          <a:r>
            <a:rPr lang="en-US" sz="2400" b="1" dirty="0">
              <a:solidFill>
                <a:schemeClr val="accent1">
                  <a:lumMod val="50000"/>
                </a:schemeClr>
              </a:solidFill>
            </a:rPr>
            <a:t>Other Solutions</a:t>
          </a:r>
        </a:p>
        <a:p>
          <a:pPr>
            <a:spcAft>
              <a:spcPct val="35000"/>
            </a:spcAft>
          </a:pPr>
          <a:r>
            <a:rPr lang="en-US" sz="1600" dirty="0"/>
            <a:t>Additional solutions participants brought up included addressing issues with the built environment, focusing more on anti-racism and historical trauma, and better budget and funding transparency</a:t>
          </a:r>
        </a:p>
      </dgm:t>
    </dgm:pt>
    <dgm:pt modelId="{5A73B8D9-D375-4A16-A8FD-ABCC91A22EED}" type="parTrans" cxnId="{BBE7DC57-5773-4473-B007-6EB67E4EB0B0}">
      <dgm:prSet/>
      <dgm:spPr/>
      <dgm:t>
        <a:bodyPr/>
        <a:lstStyle/>
        <a:p>
          <a:endParaRPr lang="en-US"/>
        </a:p>
      </dgm:t>
    </dgm:pt>
    <dgm:pt modelId="{E99A1FB3-75EE-4566-82C7-486D183C28F0}" type="sibTrans" cxnId="{BBE7DC57-5773-4473-B007-6EB67E4EB0B0}">
      <dgm:prSet/>
      <dgm:spPr/>
      <dgm:t>
        <a:bodyPr/>
        <a:lstStyle/>
        <a:p>
          <a:endParaRPr lang="en-US"/>
        </a:p>
      </dgm:t>
    </dgm:pt>
    <dgm:pt modelId="{C5E8BDDD-FBAD-4B64-96FA-03872FF0D304}" type="pres">
      <dgm:prSet presAssocID="{D33946CA-2BA0-4938-A109-61BFE4D55B84}" presName="vert0" presStyleCnt="0">
        <dgm:presLayoutVars>
          <dgm:dir/>
          <dgm:animOne val="branch"/>
          <dgm:animLvl val="lvl"/>
        </dgm:presLayoutVars>
      </dgm:prSet>
      <dgm:spPr/>
    </dgm:pt>
    <dgm:pt modelId="{BCAD9145-4D62-41C7-80EB-3C881F75F660}" type="pres">
      <dgm:prSet presAssocID="{F038DEA5-70F3-4752-B198-2D983187398A}" presName="thickLine" presStyleLbl="alignNode1" presStyleIdx="0" presStyleCnt="4"/>
      <dgm:spPr/>
    </dgm:pt>
    <dgm:pt modelId="{72A3CE56-D153-48D1-AFA8-D28DD1EDE9B3}" type="pres">
      <dgm:prSet presAssocID="{F038DEA5-70F3-4752-B198-2D983187398A}" presName="horz1" presStyleCnt="0"/>
      <dgm:spPr/>
    </dgm:pt>
    <dgm:pt modelId="{00804CD6-6D7B-425D-AF47-370144AC24F4}" type="pres">
      <dgm:prSet presAssocID="{F038DEA5-70F3-4752-B198-2D983187398A}" presName="tx1" presStyleLbl="revTx" presStyleIdx="0" presStyleCnt="4"/>
      <dgm:spPr/>
    </dgm:pt>
    <dgm:pt modelId="{B99DEC11-5EC4-461E-93DD-76C078CE5EAC}" type="pres">
      <dgm:prSet presAssocID="{F038DEA5-70F3-4752-B198-2D983187398A}" presName="vert1" presStyleCnt="0"/>
      <dgm:spPr/>
    </dgm:pt>
    <dgm:pt modelId="{A531AAA1-EC7A-4D6E-BE88-16960EB3E85A}" type="pres">
      <dgm:prSet presAssocID="{4E6D771F-4646-456F-83AA-CE66E02BBB84}" presName="thickLine" presStyleLbl="alignNode1" presStyleIdx="1" presStyleCnt="4"/>
      <dgm:spPr/>
    </dgm:pt>
    <dgm:pt modelId="{556D22FB-EF98-4D6E-947F-1A0A5B3C3A47}" type="pres">
      <dgm:prSet presAssocID="{4E6D771F-4646-456F-83AA-CE66E02BBB84}" presName="horz1" presStyleCnt="0"/>
      <dgm:spPr/>
    </dgm:pt>
    <dgm:pt modelId="{06AA4CD8-1188-4196-830A-7943E60265E6}" type="pres">
      <dgm:prSet presAssocID="{4E6D771F-4646-456F-83AA-CE66E02BBB84}" presName="tx1" presStyleLbl="revTx" presStyleIdx="1" presStyleCnt="4"/>
      <dgm:spPr/>
    </dgm:pt>
    <dgm:pt modelId="{31176432-334D-4E24-BDC4-076EF182482A}" type="pres">
      <dgm:prSet presAssocID="{4E6D771F-4646-456F-83AA-CE66E02BBB84}" presName="vert1" presStyleCnt="0"/>
      <dgm:spPr/>
    </dgm:pt>
    <dgm:pt modelId="{EB04308A-9DF0-4C84-B6E3-F6432A6ABD64}" type="pres">
      <dgm:prSet presAssocID="{C8FFA94C-95E9-4AEA-80C1-2AA776E3AB65}" presName="thickLine" presStyleLbl="alignNode1" presStyleIdx="2" presStyleCnt="4"/>
      <dgm:spPr/>
    </dgm:pt>
    <dgm:pt modelId="{448ECC49-D617-4054-A93E-7C1523DF58B3}" type="pres">
      <dgm:prSet presAssocID="{C8FFA94C-95E9-4AEA-80C1-2AA776E3AB65}" presName="horz1" presStyleCnt="0"/>
      <dgm:spPr/>
    </dgm:pt>
    <dgm:pt modelId="{A1EBA66C-05DD-41D8-B77B-84A1D166DEB8}" type="pres">
      <dgm:prSet presAssocID="{C8FFA94C-95E9-4AEA-80C1-2AA776E3AB65}" presName="tx1" presStyleLbl="revTx" presStyleIdx="2" presStyleCnt="4"/>
      <dgm:spPr/>
    </dgm:pt>
    <dgm:pt modelId="{C71C2D74-5B81-4F87-8BC7-523403837BC6}" type="pres">
      <dgm:prSet presAssocID="{C8FFA94C-95E9-4AEA-80C1-2AA776E3AB65}" presName="vert1" presStyleCnt="0"/>
      <dgm:spPr/>
    </dgm:pt>
    <dgm:pt modelId="{7FCF669A-71E8-4C8D-AE83-1A2300E80295}" type="pres">
      <dgm:prSet presAssocID="{538EB07A-9BA3-4253-9D9A-9A55565B5D14}" presName="thickLine" presStyleLbl="alignNode1" presStyleIdx="3" presStyleCnt="4"/>
      <dgm:spPr/>
    </dgm:pt>
    <dgm:pt modelId="{CA6FD300-0B80-4A51-9D15-54B192C7658D}" type="pres">
      <dgm:prSet presAssocID="{538EB07A-9BA3-4253-9D9A-9A55565B5D14}" presName="horz1" presStyleCnt="0"/>
      <dgm:spPr/>
    </dgm:pt>
    <dgm:pt modelId="{6CFBFBD5-7581-4783-ABC6-D5578A54918C}" type="pres">
      <dgm:prSet presAssocID="{538EB07A-9BA3-4253-9D9A-9A55565B5D14}" presName="tx1" presStyleLbl="revTx" presStyleIdx="3" presStyleCnt="4"/>
      <dgm:spPr/>
    </dgm:pt>
    <dgm:pt modelId="{F08E3258-AC0E-414E-9AAD-809C367B5A9C}" type="pres">
      <dgm:prSet presAssocID="{538EB07A-9BA3-4253-9D9A-9A55565B5D14}" presName="vert1" presStyleCnt="0"/>
      <dgm:spPr/>
    </dgm:pt>
  </dgm:ptLst>
  <dgm:cxnLst>
    <dgm:cxn modelId="{FFBB2417-E1DF-446C-81D2-01A86928F258}" srcId="{D33946CA-2BA0-4938-A109-61BFE4D55B84}" destId="{4E6D771F-4646-456F-83AA-CE66E02BBB84}" srcOrd="1" destOrd="0" parTransId="{E66A7F98-7E31-4C44-A131-8A5FFDE12F4F}" sibTransId="{441BB434-44CD-44AD-913C-D0D9701CF854}"/>
    <dgm:cxn modelId="{6374521B-E514-466B-9DA5-06EBC3626981}" type="presOf" srcId="{538EB07A-9BA3-4253-9D9A-9A55565B5D14}" destId="{6CFBFBD5-7581-4783-ABC6-D5578A54918C}" srcOrd="0" destOrd="0" presId="urn:microsoft.com/office/officeart/2008/layout/LinedList"/>
    <dgm:cxn modelId="{150D425D-D842-4079-A3F4-DE491E328FEA}" type="presOf" srcId="{C8FFA94C-95E9-4AEA-80C1-2AA776E3AB65}" destId="{A1EBA66C-05DD-41D8-B77B-84A1D166DEB8}" srcOrd="0" destOrd="0" presId="urn:microsoft.com/office/officeart/2008/layout/LinedList"/>
    <dgm:cxn modelId="{F0D0F76D-672D-4799-94E8-682DB8610240}" srcId="{D33946CA-2BA0-4938-A109-61BFE4D55B84}" destId="{C8FFA94C-95E9-4AEA-80C1-2AA776E3AB65}" srcOrd="2" destOrd="0" parTransId="{AEDD0A6D-D21D-4562-8221-F165E83D8702}" sibTransId="{5C955D86-1088-480E-A0EB-F2A4EDE4018B}"/>
    <dgm:cxn modelId="{BBE7DC57-5773-4473-B007-6EB67E4EB0B0}" srcId="{D33946CA-2BA0-4938-A109-61BFE4D55B84}" destId="{538EB07A-9BA3-4253-9D9A-9A55565B5D14}" srcOrd="3" destOrd="0" parTransId="{5A73B8D9-D375-4A16-A8FD-ABCC91A22EED}" sibTransId="{E99A1FB3-75EE-4566-82C7-486D183C28F0}"/>
    <dgm:cxn modelId="{BAAC6C9F-C35D-4EAD-B43B-8429DB6B8FDD}" srcId="{D33946CA-2BA0-4938-A109-61BFE4D55B84}" destId="{F038DEA5-70F3-4752-B198-2D983187398A}" srcOrd="0" destOrd="0" parTransId="{A3560D03-602D-4F05-B420-E465B8367FA0}" sibTransId="{107E9BD3-BC12-402B-B9CC-346E8DE654DA}"/>
    <dgm:cxn modelId="{9C79B0CF-8185-464C-8D33-B23380967A48}" type="presOf" srcId="{4E6D771F-4646-456F-83AA-CE66E02BBB84}" destId="{06AA4CD8-1188-4196-830A-7943E60265E6}" srcOrd="0" destOrd="0" presId="urn:microsoft.com/office/officeart/2008/layout/LinedList"/>
    <dgm:cxn modelId="{0484F3E0-7501-468C-A0B6-56605FABEAE7}" type="presOf" srcId="{D33946CA-2BA0-4938-A109-61BFE4D55B84}" destId="{C5E8BDDD-FBAD-4B64-96FA-03872FF0D304}" srcOrd="0" destOrd="0" presId="urn:microsoft.com/office/officeart/2008/layout/LinedList"/>
    <dgm:cxn modelId="{A3C6B5FE-3058-4BC7-BD74-B3198856B889}" type="presOf" srcId="{F038DEA5-70F3-4752-B198-2D983187398A}" destId="{00804CD6-6D7B-425D-AF47-370144AC24F4}" srcOrd="0" destOrd="0" presId="urn:microsoft.com/office/officeart/2008/layout/LinedList"/>
    <dgm:cxn modelId="{D63FAFF1-0A3C-4CFA-9196-F9636DDD3A33}" type="presParOf" srcId="{C5E8BDDD-FBAD-4B64-96FA-03872FF0D304}" destId="{BCAD9145-4D62-41C7-80EB-3C881F75F660}" srcOrd="0" destOrd="0" presId="urn:microsoft.com/office/officeart/2008/layout/LinedList"/>
    <dgm:cxn modelId="{4A07DBB0-4BD2-4C40-9E60-9CDFF40DA04E}" type="presParOf" srcId="{C5E8BDDD-FBAD-4B64-96FA-03872FF0D304}" destId="{72A3CE56-D153-48D1-AFA8-D28DD1EDE9B3}" srcOrd="1" destOrd="0" presId="urn:microsoft.com/office/officeart/2008/layout/LinedList"/>
    <dgm:cxn modelId="{C19A18DC-E0FE-48D6-8264-7DE07C6068AE}" type="presParOf" srcId="{72A3CE56-D153-48D1-AFA8-D28DD1EDE9B3}" destId="{00804CD6-6D7B-425D-AF47-370144AC24F4}" srcOrd="0" destOrd="0" presId="urn:microsoft.com/office/officeart/2008/layout/LinedList"/>
    <dgm:cxn modelId="{B4CB21B4-FBA5-4D67-A547-1B30A824BEE4}" type="presParOf" srcId="{72A3CE56-D153-48D1-AFA8-D28DD1EDE9B3}" destId="{B99DEC11-5EC4-461E-93DD-76C078CE5EAC}" srcOrd="1" destOrd="0" presId="urn:microsoft.com/office/officeart/2008/layout/LinedList"/>
    <dgm:cxn modelId="{AB18392A-954A-48B7-82B0-4FCD9420652B}" type="presParOf" srcId="{C5E8BDDD-FBAD-4B64-96FA-03872FF0D304}" destId="{A531AAA1-EC7A-4D6E-BE88-16960EB3E85A}" srcOrd="2" destOrd="0" presId="urn:microsoft.com/office/officeart/2008/layout/LinedList"/>
    <dgm:cxn modelId="{7A5BC8C9-FDB8-49C5-9DCD-354F2C6439F8}" type="presParOf" srcId="{C5E8BDDD-FBAD-4B64-96FA-03872FF0D304}" destId="{556D22FB-EF98-4D6E-947F-1A0A5B3C3A47}" srcOrd="3" destOrd="0" presId="urn:microsoft.com/office/officeart/2008/layout/LinedList"/>
    <dgm:cxn modelId="{D7A3FE34-5219-4590-8C54-50566C2FF096}" type="presParOf" srcId="{556D22FB-EF98-4D6E-947F-1A0A5B3C3A47}" destId="{06AA4CD8-1188-4196-830A-7943E60265E6}" srcOrd="0" destOrd="0" presId="urn:microsoft.com/office/officeart/2008/layout/LinedList"/>
    <dgm:cxn modelId="{7E81D7E3-638D-4C00-808F-DB49FB555DE8}" type="presParOf" srcId="{556D22FB-EF98-4D6E-947F-1A0A5B3C3A47}" destId="{31176432-334D-4E24-BDC4-076EF182482A}" srcOrd="1" destOrd="0" presId="urn:microsoft.com/office/officeart/2008/layout/LinedList"/>
    <dgm:cxn modelId="{59B572F1-C2C4-4112-9BF2-31B40EE610FC}" type="presParOf" srcId="{C5E8BDDD-FBAD-4B64-96FA-03872FF0D304}" destId="{EB04308A-9DF0-4C84-B6E3-F6432A6ABD64}" srcOrd="4" destOrd="0" presId="urn:microsoft.com/office/officeart/2008/layout/LinedList"/>
    <dgm:cxn modelId="{E1AB26AC-AD4C-4C34-A8EB-5338D3CA4E9C}" type="presParOf" srcId="{C5E8BDDD-FBAD-4B64-96FA-03872FF0D304}" destId="{448ECC49-D617-4054-A93E-7C1523DF58B3}" srcOrd="5" destOrd="0" presId="urn:microsoft.com/office/officeart/2008/layout/LinedList"/>
    <dgm:cxn modelId="{0F8801AA-B7B9-4872-8EAA-D0FCC3947287}" type="presParOf" srcId="{448ECC49-D617-4054-A93E-7C1523DF58B3}" destId="{A1EBA66C-05DD-41D8-B77B-84A1D166DEB8}" srcOrd="0" destOrd="0" presId="urn:microsoft.com/office/officeart/2008/layout/LinedList"/>
    <dgm:cxn modelId="{505BD2BF-7469-4A06-811B-81EDFB34A148}" type="presParOf" srcId="{448ECC49-D617-4054-A93E-7C1523DF58B3}" destId="{C71C2D74-5B81-4F87-8BC7-523403837BC6}" srcOrd="1" destOrd="0" presId="urn:microsoft.com/office/officeart/2008/layout/LinedList"/>
    <dgm:cxn modelId="{B00B8067-5AB4-4A0F-93B2-1D298BCBEFA3}" type="presParOf" srcId="{C5E8BDDD-FBAD-4B64-96FA-03872FF0D304}" destId="{7FCF669A-71E8-4C8D-AE83-1A2300E80295}" srcOrd="6" destOrd="0" presId="urn:microsoft.com/office/officeart/2008/layout/LinedList"/>
    <dgm:cxn modelId="{66416400-C4F5-47DB-A0C2-5D112D7412F8}" type="presParOf" srcId="{C5E8BDDD-FBAD-4B64-96FA-03872FF0D304}" destId="{CA6FD300-0B80-4A51-9D15-54B192C7658D}" srcOrd="7" destOrd="0" presId="urn:microsoft.com/office/officeart/2008/layout/LinedList"/>
    <dgm:cxn modelId="{0CBED64F-AF3D-4250-B9F1-2E1F114A3866}" type="presParOf" srcId="{CA6FD300-0B80-4A51-9D15-54B192C7658D}" destId="{6CFBFBD5-7581-4783-ABC6-D5578A54918C}" srcOrd="0" destOrd="0" presId="urn:microsoft.com/office/officeart/2008/layout/LinedList"/>
    <dgm:cxn modelId="{FA9FBD76-3688-4642-8E04-F6CA87145A2C}" type="presParOf" srcId="{CA6FD300-0B80-4A51-9D15-54B192C7658D}" destId="{F08E3258-AC0E-414E-9AAD-809C367B5A9C}"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3946CA-2BA0-4938-A109-61BFE4D55B84}"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F038DEA5-70F3-4752-B198-2D983187398A}">
      <dgm:prSet custT="1"/>
      <dgm:spPr/>
      <dgm:t>
        <a:bodyPr/>
        <a:lstStyle/>
        <a:p>
          <a:pPr>
            <a:spcAft>
              <a:spcPts val="0"/>
            </a:spcAft>
          </a:pPr>
          <a:r>
            <a:rPr lang="en-US" sz="2400" b="1" dirty="0">
              <a:solidFill>
                <a:schemeClr val="accent1">
                  <a:lumMod val="50000"/>
                </a:schemeClr>
              </a:solidFill>
            </a:rPr>
            <a:t>Connections &amp; Collaborations</a:t>
          </a:r>
        </a:p>
        <a:p>
          <a:pPr>
            <a:spcAft>
              <a:spcPct val="35000"/>
            </a:spcAft>
          </a:pPr>
          <a:r>
            <a:rPr lang="en-US" sz="1600" dirty="0"/>
            <a:t>Participants wanted to see more sustained connections internally and externally to reach the preparedness goals, particularly with well established and trusted community groups </a:t>
          </a:r>
        </a:p>
      </dgm:t>
    </dgm:pt>
    <dgm:pt modelId="{A3560D03-602D-4F05-B420-E465B8367FA0}" type="parTrans" cxnId="{BAAC6C9F-C35D-4EAD-B43B-8429DB6B8FDD}">
      <dgm:prSet/>
      <dgm:spPr/>
      <dgm:t>
        <a:bodyPr/>
        <a:lstStyle/>
        <a:p>
          <a:endParaRPr lang="en-US"/>
        </a:p>
      </dgm:t>
    </dgm:pt>
    <dgm:pt modelId="{107E9BD3-BC12-402B-B9CC-346E8DE654DA}" type="sibTrans" cxnId="{BAAC6C9F-C35D-4EAD-B43B-8429DB6B8FDD}">
      <dgm:prSet/>
      <dgm:spPr/>
      <dgm:t>
        <a:bodyPr/>
        <a:lstStyle/>
        <a:p>
          <a:endParaRPr lang="en-US"/>
        </a:p>
      </dgm:t>
    </dgm:pt>
    <dgm:pt modelId="{4E6D771F-4646-456F-83AA-CE66E02BBB84}">
      <dgm:prSet custT="1"/>
      <dgm:spPr/>
      <dgm:t>
        <a:bodyPr/>
        <a:lstStyle/>
        <a:p>
          <a:pPr>
            <a:spcAft>
              <a:spcPts val="0"/>
            </a:spcAft>
          </a:pPr>
          <a:r>
            <a:rPr lang="en-US" sz="2400" b="1" dirty="0">
              <a:solidFill>
                <a:schemeClr val="accent1">
                  <a:lumMod val="50000"/>
                </a:schemeClr>
              </a:solidFill>
            </a:rPr>
            <a:t>Information Accessibility</a:t>
          </a:r>
        </a:p>
        <a:p>
          <a:pPr>
            <a:spcAft>
              <a:spcPct val="35000"/>
            </a:spcAft>
          </a:pPr>
          <a:r>
            <a:rPr lang="en-US" sz="1600" dirty="0"/>
            <a:t>Participants discussed ways to make information about risks or services more accessible by using variety of medias and making online information more accessible</a:t>
          </a:r>
        </a:p>
      </dgm:t>
    </dgm:pt>
    <dgm:pt modelId="{E66A7F98-7E31-4C44-A131-8A5FFDE12F4F}" type="parTrans" cxnId="{FFBB2417-E1DF-446C-81D2-01A86928F258}">
      <dgm:prSet/>
      <dgm:spPr/>
      <dgm:t>
        <a:bodyPr/>
        <a:lstStyle/>
        <a:p>
          <a:endParaRPr lang="en-US"/>
        </a:p>
      </dgm:t>
    </dgm:pt>
    <dgm:pt modelId="{441BB434-44CD-44AD-913C-D0D9701CF854}" type="sibTrans" cxnId="{FFBB2417-E1DF-446C-81D2-01A86928F258}">
      <dgm:prSet/>
      <dgm:spPr/>
      <dgm:t>
        <a:bodyPr/>
        <a:lstStyle/>
        <a:p>
          <a:endParaRPr lang="en-US"/>
        </a:p>
      </dgm:t>
    </dgm:pt>
    <dgm:pt modelId="{C8FFA94C-95E9-4AEA-80C1-2AA776E3AB65}">
      <dgm:prSet custT="1"/>
      <dgm:spPr/>
      <dgm:t>
        <a:bodyPr/>
        <a:lstStyle/>
        <a:p>
          <a:pPr>
            <a:spcAft>
              <a:spcPts val="0"/>
            </a:spcAft>
          </a:pPr>
          <a:r>
            <a:rPr lang="en-US" sz="2300" b="1" dirty="0">
              <a:solidFill>
                <a:schemeClr val="accent1">
                  <a:lumMod val="50000"/>
                </a:schemeClr>
              </a:solidFill>
            </a:rPr>
            <a:t>Neighborhood specific resources and services</a:t>
          </a:r>
        </a:p>
        <a:p>
          <a:pPr>
            <a:spcAft>
              <a:spcPct val="35000"/>
            </a:spcAft>
          </a:pPr>
          <a:r>
            <a:rPr lang="en-US" sz="1600" dirty="0"/>
            <a:t>Participants saw providing services directly in communities as crucial to being able to be prepared and respond to emergencies. They pointed to successful examples such as the vaccination clinics</a:t>
          </a:r>
        </a:p>
      </dgm:t>
    </dgm:pt>
    <dgm:pt modelId="{AEDD0A6D-D21D-4562-8221-F165E83D8702}" type="parTrans" cxnId="{F0D0F76D-672D-4799-94E8-682DB8610240}">
      <dgm:prSet/>
      <dgm:spPr/>
      <dgm:t>
        <a:bodyPr/>
        <a:lstStyle/>
        <a:p>
          <a:endParaRPr lang="en-US"/>
        </a:p>
      </dgm:t>
    </dgm:pt>
    <dgm:pt modelId="{5C955D86-1088-480E-A0EB-F2A4EDE4018B}" type="sibTrans" cxnId="{F0D0F76D-672D-4799-94E8-682DB8610240}">
      <dgm:prSet/>
      <dgm:spPr/>
      <dgm:t>
        <a:bodyPr/>
        <a:lstStyle/>
        <a:p>
          <a:endParaRPr lang="en-US"/>
        </a:p>
      </dgm:t>
    </dgm:pt>
    <dgm:pt modelId="{C0B95E5B-5934-4CE0-9E24-1DC3D9E5F782}">
      <dgm:prSet custT="1"/>
      <dgm:spPr/>
      <dgm:t>
        <a:bodyPr/>
        <a:lstStyle/>
        <a:p>
          <a:pPr>
            <a:spcAft>
              <a:spcPts val="0"/>
            </a:spcAft>
          </a:pPr>
          <a:r>
            <a:rPr lang="en-US" sz="2400" b="1" dirty="0">
              <a:solidFill>
                <a:schemeClr val="accent1">
                  <a:lumMod val="50000"/>
                </a:schemeClr>
              </a:solidFill>
            </a:rPr>
            <a:t>Education &amp; programming</a:t>
          </a:r>
        </a:p>
        <a:p>
          <a:pPr>
            <a:spcAft>
              <a:spcPct val="35000"/>
            </a:spcAft>
          </a:pPr>
          <a:r>
            <a:rPr lang="en-US" sz="1600" dirty="0"/>
            <a:t>Participants felt that better educational programming for adults and youth were important to inform residents about what public health preparedness is to ensure they are prepared</a:t>
          </a:r>
        </a:p>
      </dgm:t>
    </dgm:pt>
    <dgm:pt modelId="{16D10219-2231-48BA-8D8D-F4F4A0F742D6}" type="parTrans" cxnId="{B466E3A4-2B78-44B0-AD32-C26281393745}">
      <dgm:prSet/>
      <dgm:spPr/>
      <dgm:t>
        <a:bodyPr/>
        <a:lstStyle/>
        <a:p>
          <a:endParaRPr lang="en-US"/>
        </a:p>
      </dgm:t>
    </dgm:pt>
    <dgm:pt modelId="{E018D2C2-87B2-46BB-BEE7-BDBB36A56CDE}" type="sibTrans" cxnId="{B466E3A4-2B78-44B0-AD32-C26281393745}">
      <dgm:prSet/>
      <dgm:spPr/>
      <dgm:t>
        <a:bodyPr/>
        <a:lstStyle/>
        <a:p>
          <a:endParaRPr lang="en-US"/>
        </a:p>
      </dgm:t>
    </dgm:pt>
    <dgm:pt modelId="{C5E8BDDD-FBAD-4B64-96FA-03872FF0D304}" type="pres">
      <dgm:prSet presAssocID="{D33946CA-2BA0-4938-A109-61BFE4D55B84}" presName="vert0" presStyleCnt="0">
        <dgm:presLayoutVars>
          <dgm:dir/>
          <dgm:animOne val="branch"/>
          <dgm:animLvl val="lvl"/>
        </dgm:presLayoutVars>
      </dgm:prSet>
      <dgm:spPr/>
    </dgm:pt>
    <dgm:pt modelId="{BCAD9145-4D62-41C7-80EB-3C881F75F660}" type="pres">
      <dgm:prSet presAssocID="{F038DEA5-70F3-4752-B198-2D983187398A}" presName="thickLine" presStyleLbl="alignNode1" presStyleIdx="0" presStyleCnt="4"/>
      <dgm:spPr/>
    </dgm:pt>
    <dgm:pt modelId="{72A3CE56-D153-48D1-AFA8-D28DD1EDE9B3}" type="pres">
      <dgm:prSet presAssocID="{F038DEA5-70F3-4752-B198-2D983187398A}" presName="horz1" presStyleCnt="0"/>
      <dgm:spPr/>
    </dgm:pt>
    <dgm:pt modelId="{00804CD6-6D7B-425D-AF47-370144AC24F4}" type="pres">
      <dgm:prSet presAssocID="{F038DEA5-70F3-4752-B198-2D983187398A}" presName="tx1" presStyleLbl="revTx" presStyleIdx="0" presStyleCnt="4"/>
      <dgm:spPr/>
    </dgm:pt>
    <dgm:pt modelId="{B99DEC11-5EC4-461E-93DD-76C078CE5EAC}" type="pres">
      <dgm:prSet presAssocID="{F038DEA5-70F3-4752-B198-2D983187398A}" presName="vert1" presStyleCnt="0"/>
      <dgm:spPr/>
    </dgm:pt>
    <dgm:pt modelId="{A531AAA1-EC7A-4D6E-BE88-16960EB3E85A}" type="pres">
      <dgm:prSet presAssocID="{4E6D771F-4646-456F-83AA-CE66E02BBB84}" presName="thickLine" presStyleLbl="alignNode1" presStyleIdx="1" presStyleCnt="4"/>
      <dgm:spPr/>
    </dgm:pt>
    <dgm:pt modelId="{556D22FB-EF98-4D6E-947F-1A0A5B3C3A47}" type="pres">
      <dgm:prSet presAssocID="{4E6D771F-4646-456F-83AA-CE66E02BBB84}" presName="horz1" presStyleCnt="0"/>
      <dgm:spPr/>
    </dgm:pt>
    <dgm:pt modelId="{06AA4CD8-1188-4196-830A-7943E60265E6}" type="pres">
      <dgm:prSet presAssocID="{4E6D771F-4646-456F-83AA-CE66E02BBB84}" presName="tx1" presStyleLbl="revTx" presStyleIdx="1" presStyleCnt="4"/>
      <dgm:spPr/>
    </dgm:pt>
    <dgm:pt modelId="{31176432-334D-4E24-BDC4-076EF182482A}" type="pres">
      <dgm:prSet presAssocID="{4E6D771F-4646-456F-83AA-CE66E02BBB84}" presName="vert1" presStyleCnt="0"/>
      <dgm:spPr/>
    </dgm:pt>
    <dgm:pt modelId="{EB04308A-9DF0-4C84-B6E3-F6432A6ABD64}" type="pres">
      <dgm:prSet presAssocID="{C8FFA94C-95E9-4AEA-80C1-2AA776E3AB65}" presName="thickLine" presStyleLbl="alignNode1" presStyleIdx="2" presStyleCnt="4"/>
      <dgm:spPr/>
    </dgm:pt>
    <dgm:pt modelId="{448ECC49-D617-4054-A93E-7C1523DF58B3}" type="pres">
      <dgm:prSet presAssocID="{C8FFA94C-95E9-4AEA-80C1-2AA776E3AB65}" presName="horz1" presStyleCnt="0"/>
      <dgm:spPr/>
    </dgm:pt>
    <dgm:pt modelId="{A1EBA66C-05DD-41D8-B77B-84A1D166DEB8}" type="pres">
      <dgm:prSet presAssocID="{C8FFA94C-95E9-4AEA-80C1-2AA776E3AB65}" presName="tx1" presStyleLbl="revTx" presStyleIdx="2" presStyleCnt="4"/>
      <dgm:spPr/>
    </dgm:pt>
    <dgm:pt modelId="{C71C2D74-5B81-4F87-8BC7-523403837BC6}" type="pres">
      <dgm:prSet presAssocID="{C8FFA94C-95E9-4AEA-80C1-2AA776E3AB65}" presName="vert1" presStyleCnt="0"/>
      <dgm:spPr/>
    </dgm:pt>
    <dgm:pt modelId="{331D5714-0BB2-4C6C-B169-6F2040986F22}" type="pres">
      <dgm:prSet presAssocID="{C0B95E5B-5934-4CE0-9E24-1DC3D9E5F782}" presName="thickLine" presStyleLbl="alignNode1" presStyleIdx="3" presStyleCnt="4"/>
      <dgm:spPr/>
    </dgm:pt>
    <dgm:pt modelId="{FBFE31FC-EBFC-4162-BDD6-15C72E418DD1}" type="pres">
      <dgm:prSet presAssocID="{C0B95E5B-5934-4CE0-9E24-1DC3D9E5F782}" presName="horz1" presStyleCnt="0"/>
      <dgm:spPr/>
    </dgm:pt>
    <dgm:pt modelId="{911E55AA-A3B4-4A47-9CF8-88D3FDA53384}" type="pres">
      <dgm:prSet presAssocID="{C0B95E5B-5934-4CE0-9E24-1DC3D9E5F782}" presName="tx1" presStyleLbl="revTx" presStyleIdx="3" presStyleCnt="4"/>
      <dgm:spPr/>
    </dgm:pt>
    <dgm:pt modelId="{26A05E1A-A770-4690-BEAF-3B4E1B1A61D8}" type="pres">
      <dgm:prSet presAssocID="{C0B95E5B-5934-4CE0-9E24-1DC3D9E5F782}" presName="vert1" presStyleCnt="0"/>
      <dgm:spPr/>
    </dgm:pt>
  </dgm:ptLst>
  <dgm:cxnLst>
    <dgm:cxn modelId="{FFBB2417-E1DF-446C-81D2-01A86928F258}" srcId="{D33946CA-2BA0-4938-A109-61BFE4D55B84}" destId="{4E6D771F-4646-456F-83AA-CE66E02BBB84}" srcOrd="1" destOrd="0" parTransId="{E66A7F98-7E31-4C44-A131-8A5FFDE12F4F}" sibTransId="{441BB434-44CD-44AD-913C-D0D9701CF854}"/>
    <dgm:cxn modelId="{150D425D-D842-4079-A3F4-DE491E328FEA}" type="presOf" srcId="{C8FFA94C-95E9-4AEA-80C1-2AA776E3AB65}" destId="{A1EBA66C-05DD-41D8-B77B-84A1D166DEB8}" srcOrd="0" destOrd="0" presId="urn:microsoft.com/office/officeart/2008/layout/LinedList"/>
    <dgm:cxn modelId="{F0D0F76D-672D-4799-94E8-682DB8610240}" srcId="{D33946CA-2BA0-4938-A109-61BFE4D55B84}" destId="{C8FFA94C-95E9-4AEA-80C1-2AA776E3AB65}" srcOrd="2" destOrd="0" parTransId="{AEDD0A6D-D21D-4562-8221-F165E83D8702}" sibTransId="{5C955D86-1088-480E-A0EB-F2A4EDE4018B}"/>
    <dgm:cxn modelId="{EDE09959-8F1B-4E06-96FE-2F118DCD0D20}" type="presOf" srcId="{C0B95E5B-5934-4CE0-9E24-1DC3D9E5F782}" destId="{911E55AA-A3B4-4A47-9CF8-88D3FDA53384}" srcOrd="0" destOrd="0" presId="urn:microsoft.com/office/officeart/2008/layout/LinedList"/>
    <dgm:cxn modelId="{BAAC6C9F-C35D-4EAD-B43B-8429DB6B8FDD}" srcId="{D33946CA-2BA0-4938-A109-61BFE4D55B84}" destId="{F038DEA5-70F3-4752-B198-2D983187398A}" srcOrd="0" destOrd="0" parTransId="{A3560D03-602D-4F05-B420-E465B8367FA0}" sibTransId="{107E9BD3-BC12-402B-B9CC-346E8DE654DA}"/>
    <dgm:cxn modelId="{B466E3A4-2B78-44B0-AD32-C26281393745}" srcId="{D33946CA-2BA0-4938-A109-61BFE4D55B84}" destId="{C0B95E5B-5934-4CE0-9E24-1DC3D9E5F782}" srcOrd="3" destOrd="0" parTransId="{16D10219-2231-48BA-8D8D-F4F4A0F742D6}" sibTransId="{E018D2C2-87B2-46BB-BEE7-BDBB36A56CDE}"/>
    <dgm:cxn modelId="{9C79B0CF-8185-464C-8D33-B23380967A48}" type="presOf" srcId="{4E6D771F-4646-456F-83AA-CE66E02BBB84}" destId="{06AA4CD8-1188-4196-830A-7943E60265E6}" srcOrd="0" destOrd="0" presId="urn:microsoft.com/office/officeart/2008/layout/LinedList"/>
    <dgm:cxn modelId="{0484F3E0-7501-468C-A0B6-56605FABEAE7}" type="presOf" srcId="{D33946CA-2BA0-4938-A109-61BFE4D55B84}" destId="{C5E8BDDD-FBAD-4B64-96FA-03872FF0D304}" srcOrd="0" destOrd="0" presId="urn:microsoft.com/office/officeart/2008/layout/LinedList"/>
    <dgm:cxn modelId="{A3C6B5FE-3058-4BC7-BD74-B3198856B889}" type="presOf" srcId="{F038DEA5-70F3-4752-B198-2D983187398A}" destId="{00804CD6-6D7B-425D-AF47-370144AC24F4}" srcOrd="0" destOrd="0" presId="urn:microsoft.com/office/officeart/2008/layout/LinedList"/>
    <dgm:cxn modelId="{D63FAFF1-0A3C-4CFA-9196-F9636DDD3A33}" type="presParOf" srcId="{C5E8BDDD-FBAD-4B64-96FA-03872FF0D304}" destId="{BCAD9145-4D62-41C7-80EB-3C881F75F660}" srcOrd="0" destOrd="0" presId="urn:microsoft.com/office/officeart/2008/layout/LinedList"/>
    <dgm:cxn modelId="{4A07DBB0-4BD2-4C40-9E60-9CDFF40DA04E}" type="presParOf" srcId="{C5E8BDDD-FBAD-4B64-96FA-03872FF0D304}" destId="{72A3CE56-D153-48D1-AFA8-D28DD1EDE9B3}" srcOrd="1" destOrd="0" presId="urn:microsoft.com/office/officeart/2008/layout/LinedList"/>
    <dgm:cxn modelId="{C19A18DC-E0FE-48D6-8264-7DE07C6068AE}" type="presParOf" srcId="{72A3CE56-D153-48D1-AFA8-D28DD1EDE9B3}" destId="{00804CD6-6D7B-425D-AF47-370144AC24F4}" srcOrd="0" destOrd="0" presId="urn:microsoft.com/office/officeart/2008/layout/LinedList"/>
    <dgm:cxn modelId="{B4CB21B4-FBA5-4D67-A547-1B30A824BEE4}" type="presParOf" srcId="{72A3CE56-D153-48D1-AFA8-D28DD1EDE9B3}" destId="{B99DEC11-5EC4-461E-93DD-76C078CE5EAC}" srcOrd="1" destOrd="0" presId="urn:microsoft.com/office/officeart/2008/layout/LinedList"/>
    <dgm:cxn modelId="{AB18392A-954A-48B7-82B0-4FCD9420652B}" type="presParOf" srcId="{C5E8BDDD-FBAD-4B64-96FA-03872FF0D304}" destId="{A531AAA1-EC7A-4D6E-BE88-16960EB3E85A}" srcOrd="2" destOrd="0" presId="urn:microsoft.com/office/officeart/2008/layout/LinedList"/>
    <dgm:cxn modelId="{7A5BC8C9-FDB8-49C5-9DCD-354F2C6439F8}" type="presParOf" srcId="{C5E8BDDD-FBAD-4B64-96FA-03872FF0D304}" destId="{556D22FB-EF98-4D6E-947F-1A0A5B3C3A47}" srcOrd="3" destOrd="0" presId="urn:microsoft.com/office/officeart/2008/layout/LinedList"/>
    <dgm:cxn modelId="{D7A3FE34-5219-4590-8C54-50566C2FF096}" type="presParOf" srcId="{556D22FB-EF98-4D6E-947F-1A0A5B3C3A47}" destId="{06AA4CD8-1188-4196-830A-7943E60265E6}" srcOrd="0" destOrd="0" presId="urn:microsoft.com/office/officeart/2008/layout/LinedList"/>
    <dgm:cxn modelId="{7E81D7E3-638D-4C00-808F-DB49FB555DE8}" type="presParOf" srcId="{556D22FB-EF98-4D6E-947F-1A0A5B3C3A47}" destId="{31176432-334D-4E24-BDC4-076EF182482A}" srcOrd="1" destOrd="0" presId="urn:microsoft.com/office/officeart/2008/layout/LinedList"/>
    <dgm:cxn modelId="{59B572F1-C2C4-4112-9BF2-31B40EE610FC}" type="presParOf" srcId="{C5E8BDDD-FBAD-4B64-96FA-03872FF0D304}" destId="{EB04308A-9DF0-4C84-B6E3-F6432A6ABD64}" srcOrd="4" destOrd="0" presId="urn:microsoft.com/office/officeart/2008/layout/LinedList"/>
    <dgm:cxn modelId="{E1AB26AC-AD4C-4C34-A8EB-5338D3CA4E9C}" type="presParOf" srcId="{C5E8BDDD-FBAD-4B64-96FA-03872FF0D304}" destId="{448ECC49-D617-4054-A93E-7C1523DF58B3}" srcOrd="5" destOrd="0" presId="urn:microsoft.com/office/officeart/2008/layout/LinedList"/>
    <dgm:cxn modelId="{0F8801AA-B7B9-4872-8EAA-D0FCC3947287}" type="presParOf" srcId="{448ECC49-D617-4054-A93E-7C1523DF58B3}" destId="{A1EBA66C-05DD-41D8-B77B-84A1D166DEB8}" srcOrd="0" destOrd="0" presId="urn:microsoft.com/office/officeart/2008/layout/LinedList"/>
    <dgm:cxn modelId="{505BD2BF-7469-4A06-811B-81EDFB34A148}" type="presParOf" srcId="{448ECC49-D617-4054-A93E-7C1523DF58B3}" destId="{C71C2D74-5B81-4F87-8BC7-523403837BC6}" srcOrd="1" destOrd="0" presId="urn:microsoft.com/office/officeart/2008/layout/LinedList"/>
    <dgm:cxn modelId="{817C9A4C-93FB-4153-8001-6AC4E087A883}" type="presParOf" srcId="{C5E8BDDD-FBAD-4B64-96FA-03872FF0D304}" destId="{331D5714-0BB2-4C6C-B169-6F2040986F22}" srcOrd="6" destOrd="0" presId="urn:microsoft.com/office/officeart/2008/layout/LinedList"/>
    <dgm:cxn modelId="{A83494BD-CA92-4B8A-A695-D1BE9AF86EA7}" type="presParOf" srcId="{C5E8BDDD-FBAD-4B64-96FA-03872FF0D304}" destId="{FBFE31FC-EBFC-4162-BDD6-15C72E418DD1}" srcOrd="7" destOrd="0" presId="urn:microsoft.com/office/officeart/2008/layout/LinedList"/>
    <dgm:cxn modelId="{58741AAB-C760-46D3-8685-D4A5B987585C}" type="presParOf" srcId="{FBFE31FC-EBFC-4162-BDD6-15C72E418DD1}" destId="{911E55AA-A3B4-4A47-9CF8-88D3FDA53384}" srcOrd="0" destOrd="0" presId="urn:microsoft.com/office/officeart/2008/layout/LinedList"/>
    <dgm:cxn modelId="{1F2ADFE1-A0A2-4F8C-ACC6-5128C07A7982}" type="presParOf" srcId="{FBFE31FC-EBFC-4162-BDD6-15C72E418DD1}" destId="{26A05E1A-A770-4690-BEAF-3B4E1B1A61D8}"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3946CA-2BA0-4938-A109-61BFE4D55B84}" type="doc">
      <dgm:prSet loTypeId="urn:microsoft.com/office/officeart/2008/layout/LinedList" loCatId="list" qsTypeId="urn:microsoft.com/office/officeart/2005/8/quickstyle/simple1" qsCatId="simple" csTypeId="urn:microsoft.com/office/officeart/2005/8/colors/accent4_1" csCatId="accent4" phldr="1"/>
      <dgm:spPr/>
      <dgm:t>
        <a:bodyPr/>
        <a:lstStyle/>
        <a:p>
          <a:endParaRPr lang="en-US"/>
        </a:p>
      </dgm:t>
    </dgm:pt>
    <dgm:pt modelId="{F038DEA5-70F3-4752-B198-2D983187398A}">
      <dgm:prSet custT="1"/>
      <dgm:spPr/>
      <dgm:t>
        <a:bodyPr/>
        <a:lstStyle/>
        <a:p>
          <a:pPr>
            <a:spcAft>
              <a:spcPts val="0"/>
            </a:spcAft>
          </a:pPr>
          <a:r>
            <a:rPr lang="en-US" sz="2600" b="1" dirty="0">
              <a:solidFill>
                <a:schemeClr val="accent1">
                  <a:lumMod val="50000"/>
                </a:schemeClr>
              </a:solidFill>
            </a:rPr>
            <a:t>Linking to Services</a:t>
          </a:r>
        </a:p>
        <a:p>
          <a:pPr>
            <a:spcAft>
              <a:spcPct val="35000"/>
            </a:spcAft>
          </a:pPr>
          <a:r>
            <a:rPr lang="en-US" sz="1600" dirty="0"/>
            <a:t>Participants wanted to see PDPH take a more leadership role in coordinating resources. More specifically, participants wanted housing and transportation services to be a priority</a:t>
          </a:r>
        </a:p>
      </dgm:t>
    </dgm:pt>
    <dgm:pt modelId="{A3560D03-602D-4F05-B420-E465B8367FA0}" type="parTrans" cxnId="{BAAC6C9F-C35D-4EAD-B43B-8429DB6B8FDD}">
      <dgm:prSet/>
      <dgm:spPr/>
      <dgm:t>
        <a:bodyPr/>
        <a:lstStyle/>
        <a:p>
          <a:endParaRPr lang="en-US"/>
        </a:p>
      </dgm:t>
    </dgm:pt>
    <dgm:pt modelId="{107E9BD3-BC12-402B-B9CC-346E8DE654DA}" type="sibTrans" cxnId="{BAAC6C9F-C35D-4EAD-B43B-8429DB6B8FDD}">
      <dgm:prSet/>
      <dgm:spPr/>
      <dgm:t>
        <a:bodyPr/>
        <a:lstStyle/>
        <a:p>
          <a:endParaRPr lang="en-US"/>
        </a:p>
      </dgm:t>
    </dgm:pt>
    <dgm:pt modelId="{4E6D771F-4646-456F-83AA-CE66E02BBB84}">
      <dgm:prSet custT="1"/>
      <dgm:spPr/>
      <dgm:t>
        <a:bodyPr/>
        <a:lstStyle/>
        <a:p>
          <a:pPr>
            <a:spcAft>
              <a:spcPts val="0"/>
            </a:spcAft>
          </a:pPr>
          <a:r>
            <a:rPr lang="en-US" sz="2600" b="1" dirty="0">
              <a:solidFill>
                <a:schemeClr val="accent1">
                  <a:lumMod val="50000"/>
                </a:schemeClr>
              </a:solidFill>
            </a:rPr>
            <a:t>Healthcare Delivery</a:t>
          </a:r>
        </a:p>
        <a:p>
          <a:pPr>
            <a:spcAft>
              <a:spcPct val="35000"/>
            </a:spcAft>
          </a:pPr>
          <a:r>
            <a:rPr lang="en-US" sz="1600" dirty="0"/>
            <a:t>Participants wanted to see changes in staffing in healthcare with focus on more diversity and cultural competency as well as reducing wait time and increasing primary care and social service delivery</a:t>
          </a:r>
        </a:p>
      </dgm:t>
    </dgm:pt>
    <dgm:pt modelId="{E66A7F98-7E31-4C44-A131-8A5FFDE12F4F}" type="parTrans" cxnId="{FFBB2417-E1DF-446C-81D2-01A86928F258}">
      <dgm:prSet/>
      <dgm:spPr/>
      <dgm:t>
        <a:bodyPr/>
        <a:lstStyle/>
        <a:p>
          <a:endParaRPr lang="en-US"/>
        </a:p>
      </dgm:t>
    </dgm:pt>
    <dgm:pt modelId="{441BB434-44CD-44AD-913C-D0D9701CF854}" type="sibTrans" cxnId="{FFBB2417-E1DF-446C-81D2-01A86928F258}">
      <dgm:prSet/>
      <dgm:spPr/>
      <dgm:t>
        <a:bodyPr/>
        <a:lstStyle/>
        <a:p>
          <a:endParaRPr lang="en-US"/>
        </a:p>
      </dgm:t>
    </dgm:pt>
    <dgm:pt modelId="{C8FFA94C-95E9-4AEA-80C1-2AA776E3AB65}">
      <dgm:prSet custT="1"/>
      <dgm:spPr/>
      <dgm:t>
        <a:bodyPr/>
        <a:lstStyle/>
        <a:p>
          <a:pPr>
            <a:spcAft>
              <a:spcPts val="0"/>
            </a:spcAft>
          </a:pPr>
          <a:r>
            <a:rPr lang="en-US" sz="2600" b="1" dirty="0">
              <a:solidFill>
                <a:schemeClr val="accent1">
                  <a:lumMod val="50000"/>
                </a:schemeClr>
              </a:solidFill>
            </a:rPr>
            <a:t>Collaborations</a:t>
          </a:r>
        </a:p>
        <a:p>
          <a:pPr>
            <a:spcAft>
              <a:spcPct val="35000"/>
            </a:spcAft>
          </a:pPr>
          <a:r>
            <a:rPr lang="en-US" sz="1600" dirty="0"/>
            <a:t>Participants saw community engagement, in particular with trusted community leaders, as both a solution and a prerequisite for other solutions. Additionally, participants saw solutions in their own efforts to increase advocacy for these issues. </a:t>
          </a:r>
        </a:p>
      </dgm:t>
    </dgm:pt>
    <dgm:pt modelId="{AEDD0A6D-D21D-4562-8221-F165E83D8702}" type="parTrans" cxnId="{F0D0F76D-672D-4799-94E8-682DB8610240}">
      <dgm:prSet/>
      <dgm:spPr/>
      <dgm:t>
        <a:bodyPr/>
        <a:lstStyle/>
        <a:p>
          <a:endParaRPr lang="en-US"/>
        </a:p>
      </dgm:t>
    </dgm:pt>
    <dgm:pt modelId="{5C955D86-1088-480E-A0EB-F2A4EDE4018B}" type="sibTrans" cxnId="{F0D0F76D-672D-4799-94E8-682DB8610240}">
      <dgm:prSet/>
      <dgm:spPr/>
      <dgm:t>
        <a:bodyPr/>
        <a:lstStyle/>
        <a:p>
          <a:endParaRPr lang="en-US"/>
        </a:p>
      </dgm:t>
    </dgm:pt>
    <dgm:pt modelId="{C5E8BDDD-FBAD-4B64-96FA-03872FF0D304}" type="pres">
      <dgm:prSet presAssocID="{D33946CA-2BA0-4938-A109-61BFE4D55B84}" presName="vert0" presStyleCnt="0">
        <dgm:presLayoutVars>
          <dgm:dir/>
          <dgm:animOne val="branch"/>
          <dgm:animLvl val="lvl"/>
        </dgm:presLayoutVars>
      </dgm:prSet>
      <dgm:spPr/>
    </dgm:pt>
    <dgm:pt modelId="{BCAD9145-4D62-41C7-80EB-3C881F75F660}" type="pres">
      <dgm:prSet presAssocID="{F038DEA5-70F3-4752-B198-2D983187398A}" presName="thickLine" presStyleLbl="alignNode1" presStyleIdx="0" presStyleCnt="3"/>
      <dgm:spPr/>
    </dgm:pt>
    <dgm:pt modelId="{72A3CE56-D153-48D1-AFA8-D28DD1EDE9B3}" type="pres">
      <dgm:prSet presAssocID="{F038DEA5-70F3-4752-B198-2D983187398A}" presName="horz1" presStyleCnt="0"/>
      <dgm:spPr/>
    </dgm:pt>
    <dgm:pt modelId="{00804CD6-6D7B-425D-AF47-370144AC24F4}" type="pres">
      <dgm:prSet presAssocID="{F038DEA5-70F3-4752-B198-2D983187398A}" presName="tx1" presStyleLbl="revTx" presStyleIdx="0" presStyleCnt="3"/>
      <dgm:spPr/>
    </dgm:pt>
    <dgm:pt modelId="{B99DEC11-5EC4-461E-93DD-76C078CE5EAC}" type="pres">
      <dgm:prSet presAssocID="{F038DEA5-70F3-4752-B198-2D983187398A}" presName="vert1" presStyleCnt="0"/>
      <dgm:spPr/>
    </dgm:pt>
    <dgm:pt modelId="{A531AAA1-EC7A-4D6E-BE88-16960EB3E85A}" type="pres">
      <dgm:prSet presAssocID="{4E6D771F-4646-456F-83AA-CE66E02BBB84}" presName="thickLine" presStyleLbl="alignNode1" presStyleIdx="1" presStyleCnt="3"/>
      <dgm:spPr/>
    </dgm:pt>
    <dgm:pt modelId="{556D22FB-EF98-4D6E-947F-1A0A5B3C3A47}" type="pres">
      <dgm:prSet presAssocID="{4E6D771F-4646-456F-83AA-CE66E02BBB84}" presName="horz1" presStyleCnt="0"/>
      <dgm:spPr/>
    </dgm:pt>
    <dgm:pt modelId="{06AA4CD8-1188-4196-830A-7943E60265E6}" type="pres">
      <dgm:prSet presAssocID="{4E6D771F-4646-456F-83AA-CE66E02BBB84}" presName="tx1" presStyleLbl="revTx" presStyleIdx="1" presStyleCnt="3"/>
      <dgm:spPr/>
    </dgm:pt>
    <dgm:pt modelId="{31176432-334D-4E24-BDC4-076EF182482A}" type="pres">
      <dgm:prSet presAssocID="{4E6D771F-4646-456F-83AA-CE66E02BBB84}" presName="vert1" presStyleCnt="0"/>
      <dgm:spPr/>
    </dgm:pt>
    <dgm:pt modelId="{EB04308A-9DF0-4C84-B6E3-F6432A6ABD64}" type="pres">
      <dgm:prSet presAssocID="{C8FFA94C-95E9-4AEA-80C1-2AA776E3AB65}" presName="thickLine" presStyleLbl="alignNode1" presStyleIdx="2" presStyleCnt="3"/>
      <dgm:spPr/>
    </dgm:pt>
    <dgm:pt modelId="{448ECC49-D617-4054-A93E-7C1523DF58B3}" type="pres">
      <dgm:prSet presAssocID="{C8FFA94C-95E9-4AEA-80C1-2AA776E3AB65}" presName="horz1" presStyleCnt="0"/>
      <dgm:spPr/>
    </dgm:pt>
    <dgm:pt modelId="{A1EBA66C-05DD-41D8-B77B-84A1D166DEB8}" type="pres">
      <dgm:prSet presAssocID="{C8FFA94C-95E9-4AEA-80C1-2AA776E3AB65}" presName="tx1" presStyleLbl="revTx" presStyleIdx="2" presStyleCnt="3"/>
      <dgm:spPr/>
    </dgm:pt>
    <dgm:pt modelId="{C71C2D74-5B81-4F87-8BC7-523403837BC6}" type="pres">
      <dgm:prSet presAssocID="{C8FFA94C-95E9-4AEA-80C1-2AA776E3AB65}" presName="vert1" presStyleCnt="0"/>
      <dgm:spPr/>
    </dgm:pt>
  </dgm:ptLst>
  <dgm:cxnLst>
    <dgm:cxn modelId="{FFBB2417-E1DF-446C-81D2-01A86928F258}" srcId="{D33946CA-2BA0-4938-A109-61BFE4D55B84}" destId="{4E6D771F-4646-456F-83AA-CE66E02BBB84}" srcOrd="1" destOrd="0" parTransId="{E66A7F98-7E31-4C44-A131-8A5FFDE12F4F}" sibTransId="{441BB434-44CD-44AD-913C-D0D9701CF854}"/>
    <dgm:cxn modelId="{150D425D-D842-4079-A3F4-DE491E328FEA}" type="presOf" srcId="{C8FFA94C-95E9-4AEA-80C1-2AA776E3AB65}" destId="{A1EBA66C-05DD-41D8-B77B-84A1D166DEB8}" srcOrd="0" destOrd="0" presId="urn:microsoft.com/office/officeart/2008/layout/LinedList"/>
    <dgm:cxn modelId="{F0D0F76D-672D-4799-94E8-682DB8610240}" srcId="{D33946CA-2BA0-4938-A109-61BFE4D55B84}" destId="{C8FFA94C-95E9-4AEA-80C1-2AA776E3AB65}" srcOrd="2" destOrd="0" parTransId="{AEDD0A6D-D21D-4562-8221-F165E83D8702}" sibTransId="{5C955D86-1088-480E-A0EB-F2A4EDE4018B}"/>
    <dgm:cxn modelId="{BAAC6C9F-C35D-4EAD-B43B-8429DB6B8FDD}" srcId="{D33946CA-2BA0-4938-A109-61BFE4D55B84}" destId="{F038DEA5-70F3-4752-B198-2D983187398A}" srcOrd="0" destOrd="0" parTransId="{A3560D03-602D-4F05-B420-E465B8367FA0}" sibTransId="{107E9BD3-BC12-402B-B9CC-346E8DE654DA}"/>
    <dgm:cxn modelId="{9C79B0CF-8185-464C-8D33-B23380967A48}" type="presOf" srcId="{4E6D771F-4646-456F-83AA-CE66E02BBB84}" destId="{06AA4CD8-1188-4196-830A-7943E60265E6}" srcOrd="0" destOrd="0" presId="urn:microsoft.com/office/officeart/2008/layout/LinedList"/>
    <dgm:cxn modelId="{0484F3E0-7501-468C-A0B6-56605FABEAE7}" type="presOf" srcId="{D33946CA-2BA0-4938-A109-61BFE4D55B84}" destId="{C5E8BDDD-FBAD-4B64-96FA-03872FF0D304}" srcOrd="0" destOrd="0" presId="urn:microsoft.com/office/officeart/2008/layout/LinedList"/>
    <dgm:cxn modelId="{A3C6B5FE-3058-4BC7-BD74-B3198856B889}" type="presOf" srcId="{F038DEA5-70F3-4752-B198-2D983187398A}" destId="{00804CD6-6D7B-425D-AF47-370144AC24F4}" srcOrd="0" destOrd="0" presId="urn:microsoft.com/office/officeart/2008/layout/LinedList"/>
    <dgm:cxn modelId="{D63FAFF1-0A3C-4CFA-9196-F9636DDD3A33}" type="presParOf" srcId="{C5E8BDDD-FBAD-4B64-96FA-03872FF0D304}" destId="{BCAD9145-4D62-41C7-80EB-3C881F75F660}" srcOrd="0" destOrd="0" presId="urn:microsoft.com/office/officeart/2008/layout/LinedList"/>
    <dgm:cxn modelId="{4A07DBB0-4BD2-4C40-9E60-9CDFF40DA04E}" type="presParOf" srcId="{C5E8BDDD-FBAD-4B64-96FA-03872FF0D304}" destId="{72A3CE56-D153-48D1-AFA8-D28DD1EDE9B3}" srcOrd="1" destOrd="0" presId="urn:microsoft.com/office/officeart/2008/layout/LinedList"/>
    <dgm:cxn modelId="{C19A18DC-E0FE-48D6-8264-7DE07C6068AE}" type="presParOf" srcId="{72A3CE56-D153-48D1-AFA8-D28DD1EDE9B3}" destId="{00804CD6-6D7B-425D-AF47-370144AC24F4}" srcOrd="0" destOrd="0" presId="urn:microsoft.com/office/officeart/2008/layout/LinedList"/>
    <dgm:cxn modelId="{B4CB21B4-FBA5-4D67-A547-1B30A824BEE4}" type="presParOf" srcId="{72A3CE56-D153-48D1-AFA8-D28DD1EDE9B3}" destId="{B99DEC11-5EC4-461E-93DD-76C078CE5EAC}" srcOrd="1" destOrd="0" presId="urn:microsoft.com/office/officeart/2008/layout/LinedList"/>
    <dgm:cxn modelId="{AB18392A-954A-48B7-82B0-4FCD9420652B}" type="presParOf" srcId="{C5E8BDDD-FBAD-4B64-96FA-03872FF0D304}" destId="{A531AAA1-EC7A-4D6E-BE88-16960EB3E85A}" srcOrd="2" destOrd="0" presId="urn:microsoft.com/office/officeart/2008/layout/LinedList"/>
    <dgm:cxn modelId="{7A5BC8C9-FDB8-49C5-9DCD-354F2C6439F8}" type="presParOf" srcId="{C5E8BDDD-FBAD-4B64-96FA-03872FF0D304}" destId="{556D22FB-EF98-4D6E-947F-1A0A5B3C3A47}" srcOrd="3" destOrd="0" presId="urn:microsoft.com/office/officeart/2008/layout/LinedList"/>
    <dgm:cxn modelId="{D7A3FE34-5219-4590-8C54-50566C2FF096}" type="presParOf" srcId="{556D22FB-EF98-4D6E-947F-1A0A5B3C3A47}" destId="{06AA4CD8-1188-4196-830A-7943E60265E6}" srcOrd="0" destOrd="0" presId="urn:microsoft.com/office/officeart/2008/layout/LinedList"/>
    <dgm:cxn modelId="{7E81D7E3-638D-4C00-808F-DB49FB555DE8}" type="presParOf" srcId="{556D22FB-EF98-4D6E-947F-1A0A5B3C3A47}" destId="{31176432-334D-4E24-BDC4-076EF182482A}" srcOrd="1" destOrd="0" presId="urn:microsoft.com/office/officeart/2008/layout/LinedList"/>
    <dgm:cxn modelId="{59B572F1-C2C4-4112-9BF2-31B40EE610FC}" type="presParOf" srcId="{C5E8BDDD-FBAD-4B64-96FA-03872FF0D304}" destId="{EB04308A-9DF0-4C84-B6E3-F6432A6ABD64}" srcOrd="4" destOrd="0" presId="urn:microsoft.com/office/officeart/2008/layout/LinedList"/>
    <dgm:cxn modelId="{E1AB26AC-AD4C-4C34-A8EB-5338D3CA4E9C}" type="presParOf" srcId="{C5E8BDDD-FBAD-4B64-96FA-03872FF0D304}" destId="{448ECC49-D617-4054-A93E-7C1523DF58B3}" srcOrd="5" destOrd="0" presId="urn:microsoft.com/office/officeart/2008/layout/LinedList"/>
    <dgm:cxn modelId="{0F8801AA-B7B9-4872-8EAA-D0FCC3947287}" type="presParOf" srcId="{448ECC49-D617-4054-A93E-7C1523DF58B3}" destId="{A1EBA66C-05DD-41D8-B77B-84A1D166DEB8}" srcOrd="0" destOrd="0" presId="urn:microsoft.com/office/officeart/2008/layout/LinedList"/>
    <dgm:cxn modelId="{505BD2BF-7469-4A06-811B-81EDFB34A148}" type="presParOf" srcId="{448ECC49-D617-4054-A93E-7C1523DF58B3}" destId="{C71C2D74-5B81-4F87-8BC7-523403837BC6}"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3910AF8-0594-4C79-98DB-95230BF2E5CA}" type="doc">
      <dgm:prSet loTypeId="urn:microsoft.com/office/officeart/2005/8/layout/list1" loCatId="list" qsTypeId="urn:microsoft.com/office/officeart/2005/8/quickstyle/simple1" qsCatId="simple" csTypeId="urn:microsoft.com/office/officeart/2005/8/colors/accent4_1" csCatId="accent4" phldr="1"/>
      <dgm:spPr/>
      <dgm:t>
        <a:bodyPr/>
        <a:lstStyle/>
        <a:p>
          <a:endParaRPr lang="en-US"/>
        </a:p>
      </dgm:t>
    </dgm:pt>
    <dgm:pt modelId="{53E7DD4C-5CBE-4317-B50A-351616F7BC6C}">
      <dgm:prSet/>
      <dgm:spPr/>
      <dgm:t>
        <a:bodyPr/>
        <a:lstStyle/>
        <a:p>
          <a:r>
            <a:rPr lang="en-US"/>
            <a:t>Topical</a:t>
          </a:r>
        </a:p>
      </dgm:t>
    </dgm:pt>
    <dgm:pt modelId="{4D9B6C05-DA35-499A-B456-FC581B642E1A}" type="parTrans" cxnId="{4247C433-8FED-4DC0-8EB8-AB28C8267B79}">
      <dgm:prSet/>
      <dgm:spPr/>
      <dgm:t>
        <a:bodyPr/>
        <a:lstStyle/>
        <a:p>
          <a:endParaRPr lang="en-US"/>
        </a:p>
      </dgm:t>
    </dgm:pt>
    <dgm:pt modelId="{735ED5D2-F241-4594-A494-BF1BD6E3A850}" type="sibTrans" cxnId="{4247C433-8FED-4DC0-8EB8-AB28C8267B79}">
      <dgm:prSet/>
      <dgm:spPr/>
      <dgm:t>
        <a:bodyPr/>
        <a:lstStyle/>
        <a:p>
          <a:endParaRPr lang="en-US"/>
        </a:p>
      </dgm:t>
    </dgm:pt>
    <dgm:pt modelId="{DCA65C8A-1928-4393-8470-20B73807887E}">
      <dgm:prSet/>
      <dgm:spPr>
        <a:noFill/>
      </dgm:spPr>
      <dgm:t>
        <a:bodyPr/>
        <a:lstStyle/>
        <a:p>
          <a:r>
            <a:rPr lang="en-US"/>
            <a:t>Violence</a:t>
          </a:r>
        </a:p>
      </dgm:t>
    </dgm:pt>
    <dgm:pt modelId="{076C80F8-D646-43DC-9AA1-D4553884E2B1}" type="parTrans" cxnId="{FFA2FE96-8770-4BA9-A4C2-C358455B6442}">
      <dgm:prSet/>
      <dgm:spPr/>
      <dgm:t>
        <a:bodyPr/>
        <a:lstStyle/>
        <a:p>
          <a:endParaRPr lang="en-US"/>
        </a:p>
      </dgm:t>
    </dgm:pt>
    <dgm:pt modelId="{0C1D8EDD-85BE-4BD4-BABC-18EE4ED8A672}" type="sibTrans" cxnId="{FFA2FE96-8770-4BA9-A4C2-C358455B6442}">
      <dgm:prSet/>
      <dgm:spPr/>
      <dgm:t>
        <a:bodyPr/>
        <a:lstStyle/>
        <a:p>
          <a:endParaRPr lang="en-US"/>
        </a:p>
      </dgm:t>
    </dgm:pt>
    <dgm:pt modelId="{84B56005-3CFC-41BC-9323-B00ED4F91B44}">
      <dgm:prSet/>
      <dgm:spPr>
        <a:noFill/>
      </dgm:spPr>
      <dgm:t>
        <a:bodyPr/>
        <a:lstStyle/>
        <a:p>
          <a:r>
            <a:rPr lang="en-US"/>
            <a:t>COVID-19</a:t>
          </a:r>
        </a:p>
      </dgm:t>
    </dgm:pt>
    <dgm:pt modelId="{4018AB11-F271-4F0E-B6CA-E53EB72A1B7E}" type="parTrans" cxnId="{B4367B5F-5330-48FB-BA4C-BBB6584072D3}">
      <dgm:prSet/>
      <dgm:spPr/>
      <dgm:t>
        <a:bodyPr/>
        <a:lstStyle/>
        <a:p>
          <a:endParaRPr lang="en-US"/>
        </a:p>
      </dgm:t>
    </dgm:pt>
    <dgm:pt modelId="{910DBEF7-7095-423E-867C-5BEC9D01302F}" type="sibTrans" cxnId="{B4367B5F-5330-48FB-BA4C-BBB6584072D3}">
      <dgm:prSet/>
      <dgm:spPr/>
      <dgm:t>
        <a:bodyPr/>
        <a:lstStyle/>
        <a:p>
          <a:endParaRPr lang="en-US"/>
        </a:p>
      </dgm:t>
    </dgm:pt>
    <dgm:pt modelId="{148A47B2-C82F-4FA7-B2EF-B8E57F945FF8}">
      <dgm:prSet/>
      <dgm:spPr>
        <a:noFill/>
      </dgm:spPr>
      <dgm:t>
        <a:bodyPr/>
        <a:lstStyle/>
        <a:p>
          <a:r>
            <a:rPr lang="en-US" dirty="0"/>
            <a:t>Racism &amp; cultural responsiveness</a:t>
          </a:r>
        </a:p>
      </dgm:t>
    </dgm:pt>
    <dgm:pt modelId="{BE0C21FD-3881-43CC-A362-D29988979F59}" type="parTrans" cxnId="{8C7229E0-BEC8-417E-9872-D6954173A546}">
      <dgm:prSet/>
      <dgm:spPr/>
      <dgm:t>
        <a:bodyPr/>
        <a:lstStyle/>
        <a:p>
          <a:endParaRPr lang="en-US"/>
        </a:p>
      </dgm:t>
    </dgm:pt>
    <dgm:pt modelId="{90E65ED6-BCF1-4545-A30C-26FFF6F2C2E2}" type="sibTrans" cxnId="{8C7229E0-BEC8-417E-9872-D6954173A546}">
      <dgm:prSet/>
      <dgm:spPr/>
      <dgm:t>
        <a:bodyPr/>
        <a:lstStyle/>
        <a:p>
          <a:endParaRPr lang="en-US"/>
        </a:p>
      </dgm:t>
    </dgm:pt>
    <dgm:pt modelId="{4196E302-2CA1-4788-8C62-F6040C78D9B0}">
      <dgm:prSet/>
      <dgm:spPr/>
      <dgm:t>
        <a:bodyPr/>
        <a:lstStyle/>
        <a:p>
          <a:r>
            <a:rPr lang="en-US"/>
            <a:t>Process</a:t>
          </a:r>
        </a:p>
      </dgm:t>
    </dgm:pt>
    <dgm:pt modelId="{D032EC29-6070-4DAA-B1F0-C14B32CD3822}" type="parTrans" cxnId="{0362ACAD-52C8-47E0-B3CD-4D131BC9914C}">
      <dgm:prSet/>
      <dgm:spPr/>
      <dgm:t>
        <a:bodyPr/>
        <a:lstStyle/>
        <a:p>
          <a:endParaRPr lang="en-US"/>
        </a:p>
      </dgm:t>
    </dgm:pt>
    <dgm:pt modelId="{E92557C2-331B-426F-A0A7-5EC29DE71C44}" type="sibTrans" cxnId="{0362ACAD-52C8-47E0-B3CD-4D131BC9914C}">
      <dgm:prSet/>
      <dgm:spPr/>
      <dgm:t>
        <a:bodyPr/>
        <a:lstStyle/>
        <a:p>
          <a:endParaRPr lang="en-US"/>
        </a:p>
      </dgm:t>
    </dgm:pt>
    <dgm:pt modelId="{BE4172BB-CD65-4E72-8A20-BB81DBE75046}">
      <dgm:prSet/>
      <dgm:spPr>
        <a:noFill/>
      </dgm:spPr>
      <dgm:t>
        <a:bodyPr/>
        <a:lstStyle/>
        <a:p>
          <a:r>
            <a:rPr lang="en-US" dirty="0"/>
            <a:t>Need for multiple approaches</a:t>
          </a:r>
        </a:p>
      </dgm:t>
    </dgm:pt>
    <dgm:pt modelId="{1BB353EC-CE4D-4054-852E-ADF371DAC4E9}" type="parTrans" cxnId="{26809A86-7893-4FA7-B79D-7B2E20FAFCAE}">
      <dgm:prSet/>
      <dgm:spPr/>
      <dgm:t>
        <a:bodyPr/>
        <a:lstStyle/>
        <a:p>
          <a:endParaRPr lang="en-US"/>
        </a:p>
      </dgm:t>
    </dgm:pt>
    <dgm:pt modelId="{C9329559-B7C5-41D7-B813-FDB78EF170A0}" type="sibTrans" cxnId="{26809A86-7893-4FA7-B79D-7B2E20FAFCAE}">
      <dgm:prSet/>
      <dgm:spPr/>
      <dgm:t>
        <a:bodyPr/>
        <a:lstStyle/>
        <a:p>
          <a:endParaRPr lang="en-US"/>
        </a:p>
      </dgm:t>
    </dgm:pt>
    <dgm:pt modelId="{0E33429D-BEE7-42BF-A8A9-45CDDFA73E1C}">
      <dgm:prSet/>
      <dgm:spPr>
        <a:noFill/>
      </dgm:spPr>
      <dgm:t>
        <a:bodyPr/>
        <a:lstStyle/>
        <a:p>
          <a:r>
            <a:rPr lang="en-US"/>
            <a:t>Ongoing Engagement</a:t>
          </a:r>
        </a:p>
      </dgm:t>
    </dgm:pt>
    <dgm:pt modelId="{CD03BA16-3858-491E-A208-67E2F8C85EEA}" type="parTrans" cxnId="{765FE2CD-8250-4EA6-9116-B37374C0B907}">
      <dgm:prSet/>
      <dgm:spPr/>
      <dgm:t>
        <a:bodyPr/>
        <a:lstStyle/>
        <a:p>
          <a:endParaRPr lang="en-US"/>
        </a:p>
      </dgm:t>
    </dgm:pt>
    <dgm:pt modelId="{8CC89098-8FF8-47EC-A91F-5E67402D0E53}" type="sibTrans" cxnId="{765FE2CD-8250-4EA6-9116-B37374C0B907}">
      <dgm:prSet/>
      <dgm:spPr/>
      <dgm:t>
        <a:bodyPr/>
        <a:lstStyle/>
        <a:p>
          <a:endParaRPr lang="en-US"/>
        </a:p>
      </dgm:t>
    </dgm:pt>
    <dgm:pt modelId="{01F3B366-58B9-4720-89A7-F4C40E194C35}">
      <dgm:prSet/>
      <dgm:spPr>
        <a:noFill/>
      </dgm:spPr>
      <dgm:t>
        <a:bodyPr/>
        <a:lstStyle/>
        <a:p>
          <a:r>
            <a:rPr lang="en-US"/>
            <a:t>Conversations lacking action &amp; follow up</a:t>
          </a:r>
        </a:p>
      </dgm:t>
    </dgm:pt>
    <dgm:pt modelId="{2C6D1A60-04CF-45EA-BCC2-CC388A3EAEA9}" type="parTrans" cxnId="{7B6EA9B6-6887-4EB6-878D-35EE9FD4139C}">
      <dgm:prSet/>
      <dgm:spPr/>
      <dgm:t>
        <a:bodyPr/>
        <a:lstStyle/>
        <a:p>
          <a:endParaRPr lang="en-US"/>
        </a:p>
      </dgm:t>
    </dgm:pt>
    <dgm:pt modelId="{55938C9D-70F4-4604-8FE1-43C9AA9065CA}" type="sibTrans" cxnId="{7B6EA9B6-6887-4EB6-878D-35EE9FD4139C}">
      <dgm:prSet/>
      <dgm:spPr/>
      <dgm:t>
        <a:bodyPr/>
        <a:lstStyle/>
        <a:p>
          <a:endParaRPr lang="en-US"/>
        </a:p>
      </dgm:t>
    </dgm:pt>
    <dgm:pt modelId="{7798ECB2-F1AE-4014-AE7A-F7FB97713BAD}" type="pres">
      <dgm:prSet presAssocID="{E3910AF8-0594-4C79-98DB-95230BF2E5CA}" presName="linear" presStyleCnt="0">
        <dgm:presLayoutVars>
          <dgm:dir/>
          <dgm:animLvl val="lvl"/>
          <dgm:resizeHandles val="exact"/>
        </dgm:presLayoutVars>
      </dgm:prSet>
      <dgm:spPr/>
    </dgm:pt>
    <dgm:pt modelId="{5A10AE9F-9123-4EDD-9996-2FD3C753DF6D}" type="pres">
      <dgm:prSet presAssocID="{53E7DD4C-5CBE-4317-B50A-351616F7BC6C}" presName="parentLin" presStyleCnt="0"/>
      <dgm:spPr/>
    </dgm:pt>
    <dgm:pt modelId="{97CF0123-4B99-4398-B86A-3C569F657155}" type="pres">
      <dgm:prSet presAssocID="{53E7DD4C-5CBE-4317-B50A-351616F7BC6C}" presName="parentLeftMargin" presStyleLbl="node1" presStyleIdx="0" presStyleCnt="2"/>
      <dgm:spPr/>
    </dgm:pt>
    <dgm:pt modelId="{E5728AE7-8A64-4802-8B2D-F5B915D122F0}" type="pres">
      <dgm:prSet presAssocID="{53E7DD4C-5CBE-4317-B50A-351616F7BC6C}" presName="parentText" presStyleLbl="node1" presStyleIdx="0" presStyleCnt="2">
        <dgm:presLayoutVars>
          <dgm:chMax val="0"/>
          <dgm:bulletEnabled val="1"/>
        </dgm:presLayoutVars>
      </dgm:prSet>
      <dgm:spPr/>
    </dgm:pt>
    <dgm:pt modelId="{11AA9653-9A41-4FA6-861A-D393C1AC6FE7}" type="pres">
      <dgm:prSet presAssocID="{53E7DD4C-5CBE-4317-B50A-351616F7BC6C}" presName="negativeSpace" presStyleCnt="0"/>
      <dgm:spPr/>
    </dgm:pt>
    <dgm:pt modelId="{A9C14CE1-B86B-479E-B354-5E9B731F5BD1}" type="pres">
      <dgm:prSet presAssocID="{53E7DD4C-5CBE-4317-B50A-351616F7BC6C}" presName="childText" presStyleLbl="conFgAcc1" presStyleIdx="0" presStyleCnt="2">
        <dgm:presLayoutVars>
          <dgm:bulletEnabled val="1"/>
        </dgm:presLayoutVars>
      </dgm:prSet>
      <dgm:spPr/>
    </dgm:pt>
    <dgm:pt modelId="{F59F35B3-16AC-4E21-B710-013F1F53B805}" type="pres">
      <dgm:prSet presAssocID="{735ED5D2-F241-4594-A494-BF1BD6E3A850}" presName="spaceBetweenRectangles" presStyleCnt="0"/>
      <dgm:spPr/>
    </dgm:pt>
    <dgm:pt modelId="{30B9372F-6C21-40D9-BFC1-7C8638D2C178}" type="pres">
      <dgm:prSet presAssocID="{4196E302-2CA1-4788-8C62-F6040C78D9B0}" presName="parentLin" presStyleCnt="0"/>
      <dgm:spPr/>
    </dgm:pt>
    <dgm:pt modelId="{64571C55-D21B-458D-B1B4-ECC24032FABD}" type="pres">
      <dgm:prSet presAssocID="{4196E302-2CA1-4788-8C62-F6040C78D9B0}" presName="parentLeftMargin" presStyleLbl="node1" presStyleIdx="0" presStyleCnt="2"/>
      <dgm:spPr/>
    </dgm:pt>
    <dgm:pt modelId="{8C6AB91F-3908-4D40-AC46-03CFA58F5FD9}" type="pres">
      <dgm:prSet presAssocID="{4196E302-2CA1-4788-8C62-F6040C78D9B0}" presName="parentText" presStyleLbl="node1" presStyleIdx="1" presStyleCnt="2">
        <dgm:presLayoutVars>
          <dgm:chMax val="0"/>
          <dgm:bulletEnabled val="1"/>
        </dgm:presLayoutVars>
      </dgm:prSet>
      <dgm:spPr/>
    </dgm:pt>
    <dgm:pt modelId="{18180D5D-1CCA-494B-A830-1294FF7C0BF8}" type="pres">
      <dgm:prSet presAssocID="{4196E302-2CA1-4788-8C62-F6040C78D9B0}" presName="negativeSpace" presStyleCnt="0"/>
      <dgm:spPr/>
    </dgm:pt>
    <dgm:pt modelId="{AD069D9E-18F4-43A9-9ED9-2109F587A7FD}" type="pres">
      <dgm:prSet presAssocID="{4196E302-2CA1-4788-8C62-F6040C78D9B0}" presName="childText" presStyleLbl="conFgAcc1" presStyleIdx="1" presStyleCnt="2">
        <dgm:presLayoutVars>
          <dgm:bulletEnabled val="1"/>
        </dgm:presLayoutVars>
      </dgm:prSet>
      <dgm:spPr/>
    </dgm:pt>
  </dgm:ptLst>
  <dgm:cxnLst>
    <dgm:cxn modelId="{2A6CCD11-B610-48AD-86D5-8DAAFD7711F0}" type="presOf" srcId="{148A47B2-C82F-4FA7-B2EF-B8E57F945FF8}" destId="{A9C14CE1-B86B-479E-B354-5E9B731F5BD1}" srcOrd="0" destOrd="2" presId="urn:microsoft.com/office/officeart/2005/8/layout/list1"/>
    <dgm:cxn modelId="{4247C433-8FED-4DC0-8EB8-AB28C8267B79}" srcId="{E3910AF8-0594-4C79-98DB-95230BF2E5CA}" destId="{53E7DD4C-5CBE-4317-B50A-351616F7BC6C}" srcOrd="0" destOrd="0" parTransId="{4D9B6C05-DA35-499A-B456-FC581B642E1A}" sibTransId="{735ED5D2-F241-4594-A494-BF1BD6E3A850}"/>
    <dgm:cxn modelId="{B4367B5F-5330-48FB-BA4C-BBB6584072D3}" srcId="{53E7DD4C-5CBE-4317-B50A-351616F7BC6C}" destId="{84B56005-3CFC-41BC-9323-B00ED4F91B44}" srcOrd="1" destOrd="0" parTransId="{4018AB11-F271-4F0E-B6CA-E53EB72A1B7E}" sibTransId="{910DBEF7-7095-423E-867C-5BEC9D01302F}"/>
    <dgm:cxn modelId="{B94D9468-CAEB-488B-8968-91543B4213F6}" type="presOf" srcId="{4196E302-2CA1-4788-8C62-F6040C78D9B0}" destId="{64571C55-D21B-458D-B1B4-ECC24032FABD}" srcOrd="0" destOrd="0" presId="urn:microsoft.com/office/officeart/2005/8/layout/list1"/>
    <dgm:cxn modelId="{DCA69A73-E438-4C34-94A8-4CBB37111642}" type="presOf" srcId="{84B56005-3CFC-41BC-9323-B00ED4F91B44}" destId="{A9C14CE1-B86B-479E-B354-5E9B731F5BD1}" srcOrd="0" destOrd="1" presId="urn:microsoft.com/office/officeart/2005/8/layout/list1"/>
    <dgm:cxn modelId="{26809A86-7893-4FA7-B79D-7B2E20FAFCAE}" srcId="{4196E302-2CA1-4788-8C62-F6040C78D9B0}" destId="{BE4172BB-CD65-4E72-8A20-BB81DBE75046}" srcOrd="0" destOrd="0" parTransId="{1BB353EC-CE4D-4054-852E-ADF371DAC4E9}" sibTransId="{C9329559-B7C5-41D7-B813-FDB78EF170A0}"/>
    <dgm:cxn modelId="{ABE5C994-7286-446C-AAA5-94A8821772FC}" type="presOf" srcId="{DCA65C8A-1928-4393-8470-20B73807887E}" destId="{A9C14CE1-B86B-479E-B354-5E9B731F5BD1}" srcOrd="0" destOrd="0" presId="urn:microsoft.com/office/officeart/2005/8/layout/list1"/>
    <dgm:cxn modelId="{CE731F95-F78A-4F5C-ABE2-1B6263AF0A41}" type="presOf" srcId="{53E7DD4C-5CBE-4317-B50A-351616F7BC6C}" destId="{97CF0123-4B99-4398-B86A-3C569F657155}" srcOrd="0" destOrd="0" presId="urn:microsoft.com/office/officeart/2005/8/layout/list1"/>
    <dgm:cxn modelId="{FFA2FE96-8770-4BA9-A4C2-C358455B6442}" srcId="{53E7DD4C-5CBE-4317-B50A-351616F7BC6C}" destId="{DCA65C8A-1928-4393-8470-20B73807887E}" srcOrd="0" destOrd="0" parTransId="{076C80F8-D646-43DC-9AA1-D4553884E2B1}" sibTransId="{0C1D8EDD-85BE-4BD4-BABC-18EE4ED8A672}"/>
    <dgm:cxn modelId="{CE398FA7-2889-409C-9BAF-815568286DE1}" type="presOf" srcId="{01F3B366-58B9-4720-89A7-F4C40E194C35}" destId="{AD069D9E-18F4-43A9-9ED9-2109F587A7FD}" srcOrd="0" destOrd="2" presId="urn:microsoft.com/office/officeart/2005/8/layout/list1"/>
    <dgm:cxn modelId="{A55956A9-7548-47A2-AA69-B9EF7870D391}" type="presOf" srcId="{0E33429D-BEE7-42BF-A8A9-45CDDFA73E1C}" destId="{AD069D9E-18F4-43A9-9ED9-2109F587A7FD}" srcOrd="0" destOrd="1" presId="urn:microsoft.com/office/officeart/2005/8/layout/list1"/>
    <dgm:cxn modelId="{0362ACAD-52C8-47E0-B3CD-4D131BC9914C}" srcId="{E3910AF8-0594-4C79-98DB-95230BF2E5CA}" destId="{4196E302-2CA1-4788-8C62-F6040C78D9B0}" srcOrd="1" destOrd="0" parTransId="{D032EC29-6070-4DAA-B1F0-C14B32CD3822}" sibTransId="{E92557C2-331B-426F-A0A7-5EC29DE71C44}"/>
    <dgm:cxn modelId="{7B6EA9B6-6887-4EB6-878D-35EE9FD4139C}" srcId="{4196E302-2CA1-4788-8C62-F6040C78D9B0}" destId="{01F3B366-58B9-4720-89A7-F4C40E194C35}" srcOrd="2" destOrd="0" parTransId="{2C6D1A60-04CF-45EA-BCC2-CC388A3EAEA9}" sibTransId="{55938C9D-70F4-4604-8FE1-43C9AA9065CA}"/>
    <dgm:cxn modelId="{8910B8C4-D4E4-4B0D-AF16-3EFBDFC2EF7B}" type="presOf" srcId="{4196E302-2CA1-4788-8C62-F6040C78D9B0}" destId="{8C6AB91F-3908-4D40-AC46-03CFA58F5FD9}" srcOrd="1" destOrd="0" presId="urn:microsoft.com/office/officeart/2005/8/layout/list1"/>
    <dgm:cxn modelId="{765FE2CD-8250-4EA6-9116-B37374C0B907}" srcId="{4196E302-2CA1-4788-8C62-F6040C78D9B0}" destId="{0E33429D-BEE7-42BF-A8A9-45CDDFA73E1C}" srcOrd="1" destOrd="0" parTransId="{CD03BA16-3858-491E-A208-67E2F8C85EEA}" sibTransId="{8CC89098-8FF8-47EC-A91F-5E67402D0E53}"/>
    <dgm:cxn modelId="{B8669DD8-1F2E-40A1-9467-2DBDE49A5158}" type="presOf" srcId="{BE4172BB-CD65-4E72-8A20-BB81DBE75046}" destId="{AD069D9E-18F4-43A9-9ED9-2109F587A7FD}" srcOrd="0" destOrd="0" presId="urn:microsoft.com/office/officeart/2005/8/layout/list1"/>
    <dgm:cxn modelId="{8C7229E0-BEC8-417E-9872-D6954173A546}" srcId="{53E7DD4C-5CBE-4317-B50A-351616F7BC6C}" destId="{148A47B2-C82F-4FA7-B2EF-B8E57F945FF8}" srcOrd="2" destOrd="0" parTransId="{BE0C21FD-3881-43CC-A362-D29988979F59}" sibTransId="{90E65ED6-BCF1-4545-A30C-26FFF6F2C2E2}"/>
    <dgm:cxn modelId="{45E111F2-82D6-4F22-9509-CD39B38E1D49}" type="presOf" srcId="{53E7DD4C-5CBE-4317-B50A-351616F7BC6C}" destId="{E5728AE7-8A64-4802-8B2D-F5B915D122F0}" srcOrd="1" destOrd="0" presId="urn:microsoft.com/office/officeart/2005/8/layout/list1"/>
    <dgm:cxn modelId="{CE27A1FA-40F7-40D9-ACFC-0730217EA92F}" type="presOf" srcId="{E3910AF8-0594-4C79-98DB-95230BF2E5CA}" destId="{7798ECB2-F1AE-4014-AE7A-F7FB97713BAD}" srcOrd="0" destOrd="0" presId="urn:microsoft.com/office/officeart/2005/8/layout/list1"/>
    <dgm:cxn modelId="{E4FEE7B5-0A4C-42F2-A9C4-00CC7F1B782D}" type="presParOf" srcId="{7798ECB2-F1AE-4014-AE7A-F7FB97713BAD}" destId="{5A10AE9F-9123-4EDD-9996-2FD3C753DF6D}" srcOrd="0" destOrd="0" presId="urn:microsoft.com/office/officeart/2005/8/layout/list1"/>
    <dgm:cxn modelId="{5E28AC0C-0709-4E9B-8A15-25964E72A308}" type="presParOf" srcId="{5A10AE9F-9123-4EDD-9996-2FD3C753DF6D}" destId="{97CF0123-4B99-4398-B86A-3C569F657155}" srcOrd="0" destOrd="0" presId="urn:microsoft.com/office/officeart/2005/8/layout/list1"/>
    <dgm:cxn modelId="{7489CAAF-B13D-4E44-8FA4-5FCB0D65B541}" type="presParOf" srcId="{5A10AE9F-9123-4EDD-9996-2FD3C753DF6D}" destId="{E5728AE7-8A64-4802-8B2D-F5B915D122F0}" srcOrd="1" destOrd="0" presId="urn:microsoft.com/office/officeart/2005/8/layout/list1"/>
    <dgm:cxn modelId="{AAC37068-C6C8-4BB5-AED5-DE2A1BCCD6F0}" type="presParOf" srcId="{7798ECB2-F1AE-4014-AE7A-F7FB97713BAD}" destId="{11AA9653-9A41-4FA6-861A-D393C1AC6FE7}" srcOrd="1" destOrd="0" presId="urn:microsoft.com/office/officeart/2005/8/layout/list1"/>
    <dgm:cxn modelId="{BFEA4BC1-5B06-4E29-B9E5-462CACC306E3}" type="presParOf" srcId="{7798ECB2-F1AE-4014-AE7A-F7FB97713BAD}" destId="{A9C14CE1-B86B-479E-B354-5E9B731F5BD1}" srcOrd="2" destOrd="0" presId="urn:microsoft.com/office/officeart/2005/8/layout/list1"/>
    <dgm:cxn modelId="{0E8112D6-CD07-49EE-B75A-A118EDF8DD57}" type="presParOf" srcId="{7798ECB2-F1AE-4014-AE7A-F7FB97713BAD}" destId="{F59F35B3-16AC-4E21-B710-013F1F53B805}" srcOrd="3" destOrd="0" presId="urn:microsoft.com/office/officeart/2005/8/layout/list1"/>
    <dgm:cxn modelId="{95A683E9-D5FB-4B67-80E9-D80BBAB5245B}" type="presParOf" srcId="{7798ECB2-F1AE-4014-AE7A-F7FB97713BAD}" destId="{30B9372F-6C21-40D9-BFC1-7C8638D2C178}" srcOrd="4" destOrd="0" presId="urn:microsoft.com/office/officeart/2005/8/layout/list1"/>
    <dgm:cxn modelId="{D6AF28BC-21EB-44F6-8554-411DA0191E9E}" type="presParOf" srcId="{30B9372F-6C21-40D9-BFC1-7C8638D2C178}" destId="{64571C55-D21B-458D-B1B4-ECC24032FABD}" srcOrd="0" destOrd="0" presId="urn:microsoft.com/office/officeart/2005/8/layout/list1"/>
    <dgm:cxn modelId="{5BADF9DE-F668-406A-8080-8E9B28187DCF}" type="presParOf" srcId="{30B9372F-6C21-40D9-BFC1-7C8638D2C178}" destId="{8C6AB91F-3908-4D40-AC46-03CFA58F5FD9}" srcOrd="1" destOrd="0" presId="urn:microsoft.com/office/officeart/2005/8/layout/list1"/>
    <dgm:cxn modelId="{2F60DD74-E8A9-45C6-9108-EC270E8A0082}" type="presParOf" srcId="{7798ECB2-F1AE-4014-AE7A-F7FB97713BAD}" destId="{18180D5D-1CCA-494B-A830-1294FF7C0BF8}" srcOrd="5" destOrd="0" presId="urn:microsoft.com/office/officeart/2005/8/layout/list1"/>
    <dgm:cxn modelId="{9221FCB2-2C3F-439B-8474-105EA17869C2}" type="presParOf" srcId="{7798ECB2-F1AE-4014-AE7A-F7FB97713BAD}" destId="{AD069D9E-18F4-43A9-9ED9-2109F587A7FD}"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D9145-4D62-41C7-80EB-3C881F75F660}">
      <dsp:nvSpPr>
        <dsp:cNvPr id="0" name=""/>
        <dsp:cNvSpPr/>
      </dsp:nvSpPr>
      <dsp:spPr>
        <a:xfrm>
          <a:off x="0" y="0"/>
          <a:ext cx="5786339"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804CD6-6D7B-425D-AF47-370144AC24F4}">
      <dsp:nvSpPr>
        <dsp:cNvPr id="0" name=""/>
        <dsp:cNvSpPr/>
      </dsp:nvSpPr>
      <dsp:spPr>
        <a:xfrm>
          <a:off x="0" y="0"/>
          <a:ext cx="5786339" cy="107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Youth Programming</a:t>
          </a:r>
        </a:p>
        <a:p>
          <a:pPr marL="0" lvl="0" indent="0" algn="l" defTabSz="1066800">
            <a:lnSpc>
              <a:spcPct val="90000"/>
            </a:lnSpc>
            <a:spcBef>
              <a:spcPct val="0"/>
            </a:spcBef>
            <a:spcAft>
              <a:spcPct val="35000"/>
            </a:spcAft>
            <a:buNone/>
          </a:pPr>
          <a:r>
            <a:rPr lang="en-US" sz="1600" kern="1200" dirty="0"/>
            <a:t>Participants wanted to see increases in the number of youth programs, better access to free programs and more paid or employment programs for youth to address violence</a:t>
          </a:r>
        </a:p>
      </dsp:txBody>
      <dsp:txXfrm>
        <a:off x="0" y="0"/>
        <a:ext cx="5786339" cy="1076408"/>
      </dsp:txXfrm>
    </dsp:sp>
    <dsp:sp modelId="{A531AAA1-EC7A-4D6E-BE88-16960EB3E85A}">
      <dsp:nvSpPr>
        <dsp:cNvPr id="0" name=""/>
        <dsp:cNvSpPr/>
      </dsp:nvSpPr>
      <dsp:spPr>
        <a:xfrm>
          <a:off x="0" y="1076408"/>
          <a:ext cx="5786339"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AA4CD8-1188-4196-830A-7943E60265E6}">
      <dsp:nvSpPr>
        <dsp:cNvPr id="0" name=""/>
        <dsp:cNvSpPr/>
      </dsp:nvSpPr>
      <dsp:spPr>
        <a:xfrm>
          <a:off x="0" y="1076408"/>
          <a:ext cx="5786339" cy="107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Collaborations</a:t>
          </a:r>
        </a:p>
        <a:p>
          <a:pPr marL="0" lvl="0" indent="0" algn="l" defTabSz="1066800">
            <a:lnSpc>
              <a:spcPct val="90000"/>
            </a:lnSpc>
            <a:spcBef>
              <a:spcPct val="0"/>
            </a:spcBef>
            <a:spcAft>
              <a:spcPct val="35000"/>
            </a:spcAft>
            <a:buNone/>
          </a:pPr>
          <a:r>
            <a:rPr lang="en-US" sz="1600" kern="1200" dirty="0"/>
            <a:t>Participants saw better collaboration as key to better address violence. In particular, participants wanted more engagement with community groups in the form of funding and capacity building</a:t>
          </a:r>
        </a:p>
      </dsp:txBody>
      <dsp:txXfrm>
        <a:off x="0" y="1076408"/>
        <a:ext cx="5786339" cy="1076408"/>
      </dsp:txXfrm>
    </dsp:sp>
    <dsp:sp modelId="{EB04308A-9DF0-4C84-B6E3-F6432A6ABD64}">
      <dsp:nvSpPr>
        <dsp:cNvPr id="0" name=""/>
        <dsp:cNvSpPr/>
      </dsp:nvSpPr>
      <dsp:spPr>
        <a:xfrm>
          <a:off x="0" y="2152816"/>
          <a:ext cx="5786339"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EBA66C-05DD-41D8-B77B-84A1D166DEB8}">
      <dsp:nvSpPr>
        <dsp:cNvPr id="0" name=""/>
        <dsp:cNvSpPr/>
      </dsp:nvSpPr>
      <dsp:spPr>
        <a:xfrm>
          <a:off x="0" y="2152816"/>
          <a:ext cx="5786339" cy="107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Access to Resources</a:t>
          </a:r>
        </a:p>
        <a:p>
          <a:pPr marL="0" lvl="0" indent="0" algn="l" defTabSz="1066800">
            <a:lnSpc>
              <a:spcPct val="90000"/>
            </a:lnSpc>
            <a:spcBef>
              <a:spcPct val="0"/>
            </a:spcBef>
            <a:spcAft>
              <a:spcPct val="35000"/>
            </a:spcAft>
            <a:buNone/>
          </a:pPr>
          <a:r>
            <a:rPr lang="en-US" sz="1600" kern="1200" dirty="0"/>
            <a:t>Participants wanted both access to more specific programs, such as mental health and neighborhood-based programming, as well as asset maps so residents could easier access existing programs</a:t>
          </a:r>
        </a:p>
      </dsp:txBody>
      <dsp:txXfrm>
        <a:off x="0" y="2152816"/>
        <a:ext cx="5786339" cy="1076408"/>
      </dsp:txXfrm>
    </dsp:sp>
    <dsp:sp modelId="{7FCF669A-71E8-4C8D-AE83-1A2300E80295}">
      <dsp:nvSpPr>
        <dsp:cNvPr id="0" name=""/>
        <dsp:cNvSpPr/>
      </dsp:nvSpPr>
      <dsp:spPr>
        <a:xfrm>
          <a:off x="0" y="3229224"/>
          <a:ext cx="5786339"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CFBFBD5-7581-4783-ABC6-D5578A54918C}">
      <dsp:nvSpPr>
        <dsp:cNvPr id="0" name=""/>
        <dsp:cNvSpPr/>
      </dsp:nvSpPr>
      <dsp:spPr>
        <a:xfrm>
          <a:off x="0" y="3229224"/>
          <a:ext cx="5786339" cy="10764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Other Solutions</a:t>
          </a:r>
        </a:p>
        <a:p>
          <a:pPr marL="0" lvl="0" indent="0" algn="l" defTabSz="1066800">
            <a:lnSpc>
              <a:spcPct val="90000"/>
            </a:lnSpc>
            <a:spcBef>
              <a:spcPct val="0"/>
            </a:spcBef>
            <a:spcAft>
              <a:spcPct val="35000"/>
            </a:spcAft>
            <a:buNone/>
          </a:pPr>
          <a:r>
            <a:rPr lang="en-US" sz="1600" kern="1200" dirty="0"/>
            <a:t>Additional solutions participants brought up included addressing issues with the built environment, focusing more on anti-racism and historical trauma, and better budget and funding transparency</a:t>
          </a:r>
        </a:p>
      </dsp:txBody>
      <dsp:txXfrm>
        <a:off x="0" y="3229224"/>
        <a:ext cx="5786339" cy="10764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D9145-4D62-41C7-80EB-3C881F75F660}">
      <dsp:nvSpPr>
        <dsp:cNvPr id="0" name=""/>
        <dsp:cNvSpPr/>
      </dsp:nvSpPr>
      <dsp:spPr>
        <a:xfrm>
          <a:off x="0" y="0"/>
          <a:ext cx="5704368"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804CD6-6D7B-425D-AF47-370144AC24F4}">
      <dsp:nvSpPr>
        <dsp:cNvPr id="0" name=""/>
        <dsp:cNvSpPr/>
      </dsp:nvSpPr>
      <dsp:spPr>
        <a:xfrm>
          <a:off x="0" y="0"/>
          <a:ext cx="5704368"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Connections &amp; Collaborations</a:t>
          </a:r>
        </a:p>
        <a:p>
          <a:pPr marL="0" lvl="0" indent="0" algn="l" defTabSz="1066800">
            <a:lnSpc>
              <a:spcPct val="90000"/>
            </a:lnSpc>
            <a:spcBef>
              <a:spcPct val="0"/>
            </a:spcBef>
            <a:spcAft>
              <a:spcPct val="35000"/>
            </a:spcAft>
            <a:buNone/>
          </a:pPr>
          <a:r>
            <a:rPr lang="en-US" sz="1600" kern="1200" dirty="0"/>
            <a:t>Participants wanted to see more sustained connections internally and externally to reach the preparedness goals, particularly with well established and trusted community groups </a:t>
          </a:r>
        </a:p>
      </dsp:txBody>
      <dsp:txXfrm>
        <a:off x="0" y="0"/>
        <a:ext cx="5704368" cy="1087834"/>
      </dsp:txXfrm>
    </dsp:sp>
    <dsp:sp modelId="{A531AAA1-EC7A-4D6E-BE88-16960EB3E85A}">
      <dsp:nvSpPr>
        <dsp:cNvPr id="0" name=""/>
        <dsp:cNvSpPr/>
      </dsp:nvSpPr>
      <dsp:spPr>
        <a:xfrm>
          <a:off x="0" y="1087834"/>
          <a:ext cx="5704368"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AA4CD8-1188-4196-830A-7943E60265E6}">
      <dsp:nvSpPr>
        <dsp:cNvPr id="0" name=""/>
        <dsp:cNvSpPr/>
      </dsp:nvSpPr>
      <dsp:spPr>
        <a:xfrm>
          <a:off x="0" y="1087834"/>
          <a:ext cx="5704368"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Information Accessibility</a:t>
          </a:r>
        </a:p>
        <a:p>
          <a:pPr marL="0" lvl="0" indent="0" algn="l" defTabSz="1066800">
            <a:lnSpc>
              <a:spcPct val="90000"/>
            </a:lnSpc>
            <a:spcBef>
              <a:spcPct val="0"/>
            </a:spcBef>
            <a:spcAft>
              <a:spcPct val="35000"/>
            </a:spcAft>
            <a:buNone/>
          </a:pPr>
          <a:r>
            <a:rPr lang="en-US" sz="1600" kern="1200" dirty="0"/>
            <a:t>Participants discussed ways to make information about risks or services more accessible by using variety of medias and making online information more accessible</a:t>
          </a:r>
        </a:p>
      </dsp:txBody>
      <dsp:txXfrm>
        <a:off x="0" y="1087834"/>
        <a:ext cx="5704368" cy="1087834"/>
      </dsp:txXfrm>
    </dsp:sp>
    <dsp:sp modelId="{EB04308A-9DF0-4C84-B6E3-F6432A6ABD64}">
      <dsp:nvSpPr>
        <dsp:cNvPr id="0" name=""/>
        <dsp:cNvSpPr/>
      </dsp:nvSpPr>
      <dsp:spPr>
        <a:xfrm>
          <a:off x="0" y="2175669"/>
          <a:ext cx="5704368"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EBA66C-05DD-41D8-B77B-84A1D166DEB8}">
      <dsp:nvSpPr>
        <dsp:cNvPr id="0" name=""/>
        <dsp:cNvSpPr/>
      </dsp:nvSpPr>
      <dsp:spPr>
        <a:xfrm>
          <a:off x="0" y="2175669"/>
          <a:ext cx="5704368"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ts val="0"/>
            </a:spcAft>
            <a:buNone/>
          </a:pPr>
          <a:r>
            <a:rPr lang="en-US" sz="2300" b="1" kern="1200" dirty="0">
              <a:solidFill>
                <a:schemeClr val="accent1">
                  <a:lumMod val="50000"/>
                </a:schemeClr>
              </a:solidFill>
            </a:rPr>
            <a:t>Neighborhood specific resources and services</a:t>
          </a:r>
        </a:p>
        <a:p>
          <a:pPr marL="0" lvl="0" indent="0" algn="l" defTabSz="1022350">
            <a:lnSpc>
              <a:spcPct val="90000"/>
            </a:lnSpc>
            <a:spcBef>
              <a:spcPct val="0"/>
            </a:spcBef>
            <a:spcAft>
              <a:spcPct val="35000"/>
            </a:spcAft>
            <a:buNone/>
          </a:pPr>
          <a:r>
            <a:rPr lang="en-US" sz="1600" kern="1200" dirty="0"/>
            <a:t>Participants saw providing services directly in communities as crucial to being able to be prepared and respond to emergencies. They pointed to successful examples such as the vaccination clinics</a:t>
          </a:r>
        </a:p>
      </dsp:txBody>
      <dsp:txXfrm>
        <a:off x="0" y="2175669"/>
        <a:ext cx="5704368" cy="1087834"/>
      </dsp:txXfrm>
    </dsp:sp>
    <dsp:sp modelId="{331D5714-0BB2-4C6C-B169-6F2040986F22}">
      <dsp:nvSpPr>
        <dsp:cNvPr id="0" name=""/>
        <dsp:cNvSpPr/>
      </dsp:nvSpPr>
      <dsp:spPr>
        <a:xfrm>
          <a:off x="0" y="3263503"/>
          <a:ext cx="5704368"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1E55AA-A3B4-4A47-9CF8-88D3FDA53384}">
      <dsp:nvSpPr>
        <dsp:cNvPr id="0" name=""/>
        <dsp:cNvSpPr/>
      </dsp:nvSpPr>
      <dsp:spPr>
        <a:xfrm>
          <a:off x="0" y="3263503"/>
          <a:ext cx="5704368" cy="10878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ts val="0"/>
            </a:spcAft>
            <a:buNone/>
          </a:pPr>
          <a:r>
            <a:rPr lang="en-US" sz="2400" b="1" kern="1200" dirty="0">
              <a:solidFill>
                <a:schemeClr val="accent1">
                  <a:lumMod val="50000"/>
                </a:schemeClr>
              </a:solidFill>
            </a:rPr>
            <a:t>Education &amp; programming</a:t>
          </a:r>
        </a:p>
        <a:p>
          <a:pPr marL="0" lvl="0" indent="0" algn="l" defTabSz="1066800">
            <a:lnSpc>
              <a:spcPct val="90000"/>
            </a:lnSpc>
            <a:spcBef>
              <a:spcPct val="0"/>
            </a:spcBef>
            <a:spcAft>
              <a:spcPct val="35000"/>
            </a:spcAft>
            <a:buNone/>
          </a:pPr>
          <a:r>
            <a:rPr lang="en-US" sz="1600" kern="1200" dirty="0"/>
            <a:t>Participants felt that better educational programming for adults and youth were important to inform residents about what public health preparedness is to ensure they are prepared</a:t>
          </a:r>
        </a:p>
      </dsp:txBody>
      <dsp:txXfrm>
        <a:off x="0" y="3263503"/>
        <a:ext cx="5704368" cy="10878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D9145-4D62-41C7-80EB-3C881F75F660}">
      <dsp:nvSpPr>
        <dsp:cNvPr id="0" name=""/>
        <dsp:cNvSpPr/>
      </dsp:nvSpPr>
      <dsp:spPr>
        <a:xfrm>
          <a:off x="0" y="2124"/>
          <a:ext cx="5619307"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804CD6-6D7B-425D-AF47-370144AC24F4}">
      <dsp:nvSpPr>
        <dsp:cNvPr id="0" name=""/>
        <dsp:cNvSpPr/>
      </dsp:nvSpPr>
      <dsp:spPr>
        <a:xfrm>
          <a:off x="0" y="2124"/>
          <a:ext cx="5619307"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ts val="0"/>
            </a:spcAft>
            <a:buNone/>
          </a:pPr>
          <a:r>
            <a:rPr lang="en-US" sz="2600" b="1" kern="1200" dirty="0">
              <a:solidFill>
                <a:schemeClr val="accent1">
                  <a:lumMod val="50000"/>
                </a:schemeClr>
              </a:solidFill>
            </a:rPr>
            <a:t>Linking to Services</a:t>
          </a:r>
        </a:p>
        <a:p>
          <a:pPr marL="0" lvl="0" indent="0" algn="l" defTabSz="1155700">
            <a:lnSpc>
              <a:spcPct val="90000"/>
            </a:lnSpc>
            <a:spcBef>
              <a:spcPct val="0"/>
            </a:spcBef>
            <a:spcAft>
              <a:spcPct val="35000"/>
            </a:spcAft>
            <a:buNone/>
          </a:pPr>
          <a:r>
            <a:rPr lang="en-US" sz="1600" kern="1200" dirty="0"/>
            <a:t>Participants wanted to see PDPH take a more leadership role in coordinating resources. More specifically, participants wanted housing and transportation services to be a priority</a:t>
          </a:r>
        </a:p>
      </dsp:txBody>
      <dsp:txXfrm>
        <a:off x="0" y="2124"/>
        <a:ext cx="5619307" cy="1449029"/>
      </dsp:txXfrm>
    </dsp:sp>
    <dsp:sp modelId="{A531AAA1-EC7A-4D6E-BE88-16960EB3E85A}">
      <dsp:nvSpPr>
        <dsp:cNvPr id="0" name=""/>
        <dsp:cNvSpPr/>
      </dsp:nvSpPr>
      <dsp:spPr>
        <a:xfrm>
          <a:off x="0" y="1451154"/>
          <a:ext cx="5619307"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AA4CD8-1188-4196-830A-7943E60265E6}">
      <dsp:nvSpPr>
        <dsp:cNvPr id="0" name=""/>
        <dsp:cNvSpPr/>
      </dsp:nvSpPr>
      <dsp:spPr>
        <a:xfrm>
          <a:off x="0" y="1451154"/>
          <a:ext cx="5619307"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ts val="0"/>
            </a:spcAft>
            <a:buNone/>
          </a:pPr>
          <a:r>
            <a:rPr lang="en-US" sz="2600" b="1" kern="1200" dirty="0">
              <a:solidFill>
                <a:schemeClr val="accent1">
                  <a:lumMod val="50000"/>
                </a:schemeClr>
              </a:solidFill>
            </a:rPr>
            <a:t>Healthcare Delivery</a:t>
          </a:r>
        </a:p>
        <a:p>
          <a:pPr marL="0" lvl="0" indent="0" algn="l" defTabSz="1155700">
            <a:lnSpc>
              <a:spcPct val="90000"/>
            </a:lnSpc>
            <a:spcBef>
              <a:spcPct val="0"/>
            </a:spcBef>
            <a:spcAft>
              <a:spcPct val="35000"/>
            </a:spcAft>
            <a:buNone/>
          </a:pPr>
          <a:r>
            <a:rPr lang="en-US" sz="1600" kern="1200" dirty="0"/>
            <a:t>Participants wanted to see changes in staffing in healthcare with focus on more diversity and cultural competency as well as reducing wait time and increasing primary care and social service delivery</a:t>
          </a:r>
        </a:p>
      </dsp:txBody>
      <dsp:txXfrm>
        <a:off x="0" y="1451154"/>
        <a:ext cx="5619307" cy="1449029"/>
      </dsp:txXfrm>
    </dsp:sp>
    <dsp:sp modelId="{EB04308A-9DF0-4C84-B6E3-F6432A6ABD64}">
      <dsp:nvSpPr>
        <dsp:cNvPr id="0" name=""/>
        <dsp:cNvSpPr/>
      </dsp:nvSpPr>
      <dsp:spPr>
        <a:xfrm>
          <a:off x="0" y="2900183"/>
          <a:ext cx="5619307" cy="0"/>
        </a:xfrm>
        <a:prstGeom prst="line">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EBA66C-05DD-41D8-B77B-84A1D166DEB8}">
      <dsp:nvSpPr>
        <dsp:cNvPr id="0" name=""/>
        <dsp:cNvSpPr/>
      </dsp:nvSpPr>
      <dsp:spPr>
        <a:xfrm>
          <a:off x="0" y="2900183"/>
          <a:ext cx="5619307"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ts val="0"/>
            </a:spcAft>
            <a:buNone/>
          </a:pPr>
          <a:r>
            <a:rPr lang="en-US" sz="2600" b="1" kern="1200" dirty="0">
              <a:solidFill>
                <a:schemeClr val="accent1">
                  <a:lumMod val="50000"/>
                </a:schemeClr>
              </a:solidFill>
            </a:rPr>
            <a:t>Collaborations</a:t>
          </a:r>
        </a:p>
        <a:p>
          <a:pPr marL="0" lvl="0" indent="0" algn="l" defTabSz="1155700">
            <a:lnSpc>
              <a:spcPct val="90000"/>
            </a:lnSpc>
            <a:spcBef>
              <a:spcPct val="0"/>
            </a:spcBef>
            <a:spcAft>
              <a:spcPct val="35000"/>
            </a:spcAft>
            <a:buNone/>
          </a:pPr>
          <a:r>
            <a:rPr lang="en-US" sz="1600" kern="1200" dirty="0"/>
            <a:t>Participants saw community engagement, in particular with trusted community leaders, as both a solution and a prerequisite for other solutions. Additionally, participants saw solutions in their own efforts to increase advocacy for these issues. </a:t>
          </a:r>
        </a:p>
      </dsp:txBody>
      <dsp:txXfrm>
        <a:off x="0" y="2900183"/>
        <a:ext cx="5619307" cy="144902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14CE1-B86B-479E-B354-5E9B731F5BD1}">
      <dsp:nvSpPr>
        <dsp:cNvPr id="0" name=""/>
        <dsp:cNvSpPr/>
      </dsp:nvSpPr>
      <dsp:spPr>
        <a:xfrm>
          <a:off x="0" y="374769"/>
          <a:ext cx="6008914" cy="1738800"/>
        </a:xfrm>
        <a:prstGeom prst="rect">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6358" tIns="479044" rIns="466358"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a:t>Violence</a:t>
          </a:r>
        </a:p>
        <a:p>
          <a:pPr marL="228600" lvl="1" indent="-228600" algn="l" defTabSz="1022350">
            <a:lnSpc>
              <a:spcPct val="90000"/>
            </a:lnSpc>
            <a:spcBef>
              <a:spcPct val="0"/>
            </a:spcBef>
            <a:spcAft>
              <a:spcPct val="15000"/>
            </a:spcAft>
            <a:buChar char="•"/>
          </a:pPr>
          <a:r>
            <a:rPr lang="en-US" sz="2300" kern="1200"/>
            <a:t>COVID-19</a:t>
          </a:r>
        </a:p>
        <a:p>
          <a:pPr marL="228600" lvl="1" indent="-228600" algn="l" defTabSz="1022350">
            <a:lnSpc>
              <a:spcPct val="90000"/>
            </a:lnSpc>
            <a:spcBef>
              <a:spcPct val="0"/>
            </a:spcBef>
            <a:spcAft>
              <a:spcPct val="15000"/>
            </a:spcAft>
            <a:buChar char="•"/>
          </a:pPr>
          <a:r>
            <a:rPr lang="en-US" sz="2300" kern="1200" dirty="0"/>
            <a:t>Racism &amp; cultural responsiveness</a:t>
          </a:r>
        </a:p>
      </dsp:txBody>
      <dsp:txXfrm>
        <a:off x="0" y="374769"/>
        <a:ext cx="6008914" cy="1738800"/>
      </dsp:txXfrm>
    </dsp:sp>
    <dsp:sp modelId="{E5728AE7-8A64-4802-8B2D-F5B915D122F0}">
      <dsp:nvSpPr>
        <dsp:cNvPr id="0" name=""/>
        <dsp:cNvSpPr/>
      </dsp:nvSpPr>
      <dsp:spPr>
        <a:xfrm>
          <a:off x="300445" y="35289"/>
          <a:ext cx="4206239" cy="67896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986" tIns="0" rIns="158986" bIns="0" numCol="1" spcCol="1270" anchor="ctr" anchorCtr="0">
          <a:noAutofit/>
        </a:bodyPr>
        <a:lstStyle/>
        <a:p>
          <a:pPr marL="0" lvl="0" indent="0" algn="l" defTabSz="1022350">
            <a:lnSpc>
              <a:spcPct val="90000"/>
            </a:lnSpc>
            <a:spcBef>
              <a:spcPct val="0"/>
            </a:spcBef>
            <a:spcAft>
              <a:spcPct val="35000"/>
            </a:spcAft>
            <a:buNone/>
          </a:pPr>
          <a:r>
            <a:rPr lang="en-US" sz="2300" kern="1200"/>
            <a:t>Topical</a:t>
          </a:r>
        </a:p>
      </dsp:txBody>
      <dsp:txXfrm>
        <a:off x="333589" y="68433"/>
        <a:ext cx="4139951" cy="612672"/>
      </dsp:txXfrm>
    </dsp:sp>
    <dsp:sp modelId="{AD069D9E-18F4-43A9-9ED9-2109F587A7FD}">
      <dsp:nvSpPr>
        <dsp:cNvPr id="0" name=""/>
        <dsp:cNvSpPr/>
      </dsp:nvSpPr>
      <dsp:spPr>
        <a:xfrm>
          <a:off x="0" y="2577249"/>
          <a:ext cx="6008914" cy="1738800"/>
        </a:xfrm>
        <a:prstGeom prst="rect">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66358" tIns="479044" rIns="466358"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Need for multiple approaches</a:t>
          </a:r>
        </a:p>
        <a:p>
          <a:pPr marL="228600" lvl="1" indent="-228600" algn="l" defTabSz="1022350">
            <a:lnSpc>
              <a:spcPct val="90000"/>
            </a:lnSpc>
            <a:spcBef>
              <a:spcPct val="0"/>
            </a:spcBef>
            <a:spcAft>
              <a:spcPct val="15000"/>
            </a:spcAft>
            <a:buChar char="•"/>
          </a:pPr>
          <a:r>
            <a:rPr lang="en-US" sz="2300" kern="1200"/>
            <a:t>Ongoing Engagement</a:t>
          </a:r>
        </a:p>
        <a:p>
          <a:pPr marL="228600" lvl="1" indent="-228600" algn="l" defTabSz="1022350">
            <a:lnSpc>
              <a:spcPct val="90000"/>
            </a:lnSpc>
            <a:spcBef>
              <a:spcPct val="0"/>
            </a:spcBef>
            <a:spcAft>
              <a:spcPct val="15000"/>
            </a:spcAft>
            <a:buChar char="•"/>
          </a:pPr>
          <a:r>
            <a:rPr lang="en-US" sz="2300" kern="1200"/>
            <a:t>Conversations lacking action &amp; follow up</a:t>
          </a:r>
        </a:p>
      </dsp:txBody>
      <dsp:txXfrm>
        <a:off x="0" y="2577249"/>
        <a:ext cx="6008914" cy="1738800"/>
      </dsp:txXfrm>
    </dsp:sp>
    <dsp:sp modelId="{8C6AB91F-3908-4D40-AC46-03CFA58F5FD9}">
      <dsp:nvSpPr>
        <dsp:cNvPr id="0" name=""/>
        <dsp:cNvSpPr/>
      </dsp:nvSpPr>
      <dsp:spPr>
        <a:xfrm>
          <a:off x="300445" y="2237769"/>
          <a:ext cx="4206239" cy="678960"/>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8986" tIns="0" rIns="158986" bIns="0" numCol="1" spcCol="1270" anchor="ctr" anchorCtr="0">
          <a:noAutofit/>
        </a:bodyPr>
        <a:lstStyle/>
        <a:p>
          <a:pPr marL="0" lvl="0" indent="0" algn="l" defTabSz="1022350">
            <a:lnSpc>
              <a:spcPct val="90000"/>
            </a:lnSpc>
            <a:spcBef>
              <a:spcPct val="0"/>
            </a:spcBef>
            <a:spcAft>
              <a:spcPct val="35000"/>
            </a:spcAft>
            <a:buNone/>
          </a:pPr>
          <a:r>
            <a:rPr lang="en-US" sz="2300" kern="1200"/>
            <a:t>Process</a:t>
          </a:r>
        </a:p>
      </dsp:txBody>
      <dsp:txXfrm>
        <a:off x="333589" y="2270913"/>
        <a:ext cx="4139951" cy="61267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A300EC-F0C8-4FBC-94A5-DAC2E2AF9AC9}" type="datetimeFigureOut">
              <a:rPr lang="en-US" smtClean="0"/>
              <a:t>5/7/2023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4A7CEA-F0C1-4B90-8738-EB2E3B0F8CA2}" type="slidenum">
              <a:rPr lang="en-US" smtClean="0"/>
              <a:t>‹#›</a:t>
            </a:fld>
            <a:endParaRPr lang="en-US"/>
          </a:p>
        </p:txBody>
      </p:sp>
    </p:spTree>
    <p:extLst>
      <p:ext uri="{BB962C8B-B14F-4D97-AF65-F5344CB8AC3E}">
        <p14:creationId xmlns:p14="http://schemas.microsoft.com/office/powerpoint/2010/main" val="1455808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Youth Programming</a:t>
            </a:r>
          </a:p>
          <a:p>
            <a:pPr lvl="1"/>
            <a:r>
              <a:rPr lang="en-US" dirty="0"/>
              <a:t>Increase in programming</a:t>
            </a:r>
          </a:p>
          <a:p>
            <a:pPr lvl="1"/>
            <a:r>
              <a:rPr lang="en-US" dirty="0"/>
              <a:t>Access to free programming</a:t>
            </a:r>
          </a:p>
          <a:p>
            <a:pPr lvl="1"/>
            <a:r>
              <a:rPr lang="en-US" dirty="0"/>
              <a:t>Paid programming/employment opportunities for youth</a:t>
            </a:r>
          </a:p>
          <a:p>
            <a:pPr lvl="1"/>
            <a:endParaRPr lang="en-US" dirty="0"/>
          </a:p>
          <a:p>
            <a:pPr lvl="0"/>
            <a:r>
              <a:rPr lang="en-US" dirty="0"/>
              <a:t>Collaborations</a:t>
            </a:r>
          </a:p>
          <a:p>
            <a:pPr lvl="1"/>
            <a:r>
              <a:rPr lang="en-US" dirty="0"/>
              <a:t>Community Organization Connections</a:t>
            </a:r>
          </a:p>
          <a:p>
            <a:pPr lvl="1"/>
            <a:r>
              <a:rPr lang="en-US" dirty="0"/>
              <a:t>Connections between departments</a:t>
            </a:r>
          </a:p>
          <a:p>
            <a:pPr lvl="1"/>
            <a:r>
              <a:rPr lang="en-US" dirty="0"/>
              <a:t>Philanthropy</a:t>
            </a:r>
          </a:p>
          <a:p>
            <a:pPr lvl="1"/>
            <a:endParaRPr lang="en-US" dirty="0"/>
          </a:p>
          <a:p>
            <a:pPr lvl="0"/>
            <a:r>
              <a:rPr lang="en-US" dirty="0"/>
              <a:t>Access to Resources</a:t>
            </a:r>
          </a:p>
          <a:p>
            <a:pPr lvl="1"/>
            <a:r>
              <a:rPr lang="en-US" dirty="0"/>
              <a:t>Resource connections</a:t>
            </a:r>
          </a:p>
          <a:p>
            <a:pPr lvl="1"/>
            <a:r>
              <a:rPr lang="en-US" dirty="0"/>
              <a:t>Mental health</a:t>
            </a:r>
          </a:p>
          <a:p>
            <a:pPr lvl="1"/>
            <a:r>
              <a:rPr lang="en-US" dirty="0"/>
              <a:t>Neighborhood based programming</a:t>
            </a:r>
          </a:p>
          <a:p>
            <a:pPr lvl="1"/>
            <a:endParaRPr lang="en-US" dirty="0"/>
          </a:p>
          <a:p>
            <a:pPr lvl="0"/>
            <a:r>
              <a:rPr lang="en-US" dirty="0"/>
              <a:t>Other Solutions</a:t>
            </a:r>
          </a:p>
          <a:p>
            <a:pPr lvl="1"/>
            <a:r>
              <a:rPr lang="en-US" dirty="0"/>
              <a:t>Built Environment</a:t>
            </a:r>
          </a:p>
          <a:p>
            <a:pPr lvl="1"/>
            <a:r>
              <a:rPr lang="en-US" dirty="0"/>
              <a:t>Anti-racism focus</a:t>
            </a:r>
          </a:p>
          <a:p>
            <a:pPr lvl="1"/>
            <a:r>
              <a:rPr lang="en-US"/>
              <a:t>Budget Transparency</a:t>
            </a:r>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D2859-6254-44A7-AA3F-ECD29C933A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637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Connections sub themes</a:t>
            </a:r>
          </a:p>
          <a:p>
            <a:pPr lvl="1"/>
            <a:r>
              <a:rPr lang="en-US" dirty="0"/>
              <a:t>Community organizations &amp; groups</a:t>
            </a:r>
          </a:p>
          <a:p>
            <a:pPr lvl="1"/>
            <a:r>
              <a:rPr lang="en-US" dirty="0"/>
              <a:t>Between departments</a:t>
            </a:r>
          </a:p>
          <a:p>
            <a:pPr lvl="1"/>
            <a:r>
              <a:rPr lang="en-US" dirty="0"/>
              <a:t>Quality of collaborations</a:t>
            </a:r>
          </a:p>
          <a:p>
            <a:pPr lvl="1"/>
            <a:endParaRPr lang="en-US" dirty="0"/>
          </a:p>
          <a:p>
            <a:pPr lvl="0"/>
            <a:r>
              <a:rPr lang="en-US" dirty="0"/>
              <a:t>Other:</a:t>
            </a:r>
          </a:p>
          <a:p>
            <a:pPr lvl="1"/>
            <a:r>
              <a:rPr lang="en-US" dirty="0"/>
              <a:t>Low barrier solutions</a:t>
            </a:r>
          </a:p>
          <a:p>
            <a:pPr lvl="1"/>
            <a:r>
              <a:rPr lang="en-US" dirty="0"/>
              <a:t>Structural changes to PH (age friendly system)</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D2859-6254-44A7-AA3F-ECD29C933A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6377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Linking to Services sub themes</a:t>
            </a:r>
          </a:p>
          <a:p>
            <a:pPr lvl="1"/>
            <a:r>
              <a:rPr lang="en-US" dirty="0"/>
              <a:t>Resource Coordination</a:t>
            </a:r>
          </a:p>
          <a:p>
            <a:pPr lvl="1"/>
            <a:r>
              <a:rPr lang="en-US" dirty="0"/>
              <a:t>PH focus</a:t>
            </a:r>
          </a:p>
          <a:p>
            <a:pPr lvl="1"/>
            <a:r>
              <a:rPr lang="en-US" dirty="0"/>
              <a:t>Housing</a:t>
            </a:r>
          </a:p>
          <a:p>
            <a:pPr lvl="1"/>
            <a:r>
              <a:rPr lang="en-US" dirty="0"/>
              <a:t>Transportation</a:t>
            </a:r>
          </a:p>
          <a:p>
            <a:pPr lvl="1"/>
            <a:endParaRPr lang="en-US" dirty="0"/>
          </a:p>
          <a:p>
            <a:pPr lvl="0"/>
            <a:r>
              <a:rPr lang="en-US" dirty="0"/>
              <a:t>Healthcare Delivery:</a:t>
            </a:r>
          </a:p>
          <a:p>
            <a:pPr lvl="1"/>
            <a:r>
              <a:rPr lang="en-US" dirty="0"/>
              <a:t>Staff Accountability</a:t>
            </a:r>
          </a:p>
          <a:p>
            <a:pPr lvl="1"/>
            <a:r>
              <a:rPr lang="en-US" dirty="0"/>
              <a:t>Health Center Capacity</a:t>
            </a:r>
          </a:p>
          <a:p>
            <a:pPr lvl="1"/>
            <a:endParaRPr lang="en-US" dirty="0"/>
          </a:p>
          <a:p>
            <a:pPr lvl="0"/>
            <a:r>
              <a:rPr lang="en-US" dirty="0"/>
              <a:t>Collaborations</a:t>
            </a:r>
          </a:p>
          <a:p>
            <a:pPr lvl="1"/>
            <a:r>
              <a:rPr lang="en-US" dirty="0"/>
              <a:t>Community Engagement</a:t>
            </a:r>
          </a:p>
          <a:p>
            <a:pPr lvl="1"/>
            <a:r>
              <a:rPr lang="en-US" dirty="0"/>
              <a:t>Advocacy</a:t>
            </a:r>
          </a:p>
          <a:p>
            <a:pPr lvl="1"/>
            <a:r>
              <a:rPr lang="en-US" dirty="0"/>
              <a:t>Universal Healthcare</a:t>
            </a:r>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E9D2859-6254-44A7-AA3F-ECD29C933A5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63637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37545-DD1F-C315-4560-D0AC17E78B9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E14E9B7-AF5A-485F-7981-9FE8C4AFD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06BF882-CFB3-53AD-CFAB-4F41C065D91E}"/>
              </a:ext>
            </a:extLst>
          </p:cNvPr>
          <p:cNvSpPr>
            <a:spLocks noGrp="1"/>
          </p:cNvSpPr>
          <p:nvPr>
            <p:ph type="dt" sz="half" idx="10"/>
          </p:nvPr>
        </p:nvSpPr>
        <p:spPr/>
        <p:txBody>
          <a:bodyPr/>
          <a:lstStyle/>
          <a:p>
            <a:fld id="{7BEDADBE-BB49-4DB2-9CE5-F3233395CC1B}" type="datetime1">
              <a:rPr lang="en-US" smtClean="0"/>
              <a:t>5/7/2023</a:t>
            </a:fld>
            <a:endParaRPr lang="en-US"/>
          </a:p>
        </p:txBody>
      </p:sp>
      <p:sp>
        <p:nvSpPr>
          <p:cNvPr id="5" name="Footer Placeholder 4">
            <a:extLst>
              <a:ext uri="{FF2B5EF4-FFF2-40B4-BE49-F238E27FC236}">
                <a16:creationId xmlns:a16="http://schemas.microsoft.com/office/drawing/2014/main" id="{ACFEB84E-9477-6690-5A20-2A0BEBE22F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9910BC-4DFF-D9FC-B272-1326D467FC6B}"/>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4183383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865F78-7E3F-000C-E63F-9C227390D22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D47701-603A-FDBA-D19A-0E7053F62D5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14115A-1B74-C022-6E46-43F743381537}"/>
              </a:ext>
            </a:extLst>
          </p:cNvPr>
          <p:cNvSpPr>
            <a:spLocks noGrp="1"/>
          </p:cNvSpPr>
          <p:nvPr>
            <p:ph type="dt" sz="half" idx="10"/>
          </p:nvPr>
        </p:nvSpPr>
        <p:spPr/>
        <p:txBody>
          <a:bodyPr/>
          <a:lstStyle/>
          <a:p>
            <a:fld id="{7AFFC48D-FF4F-49B9-8321-36BD7B7AF2C9}" type="datetime1">
              <a:rPr lang="en-US" smtClean="0"/>
              <a:t>5/7/2023</a:t>
            </a:fld>
            <a:endParaRPr lang="en-US"/>
          </a:p>
        </p:txBody>
      </p:sp>
      <p:sp>
        <p:nvSpPr>
          <p:cNvPr id="5" name="Footer Placeholder 4">
            <a:extLst>
              <a:ext uri="{FF2B5EF4-FFF2-40B4-BE49-F238E27FC236}">
                <a16:creationId xmlns:a16="http://schemas.microsoft.com/office/drawing/2014/main" id="{D32A74B5-CF97-B1F8-5CC9-90A0A2F31F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39475-6741-0EBD-099E-1866B5A0A497}"/>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38097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58248-6A8D-3E0D-F7EF-30B9B34C6FB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AC6217A-C61D-91A2-C3AA-76C9C2B9090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8BFDB-EB80-7727-D856-58DCD7D8C79C}"/>
              </a:ext>
            </a:extLst>
          </p:cNvPr>
          <p:cNvSpPr>
            <a:spLocks noGrp="1"/>
          </p:cNvSpPr>
          <p:nvPr>
            <p:ph type="dt" sz="half" idx="10"/>
          </p:nvPr>
        </p:nvSpPr>
        <p:spPr/>
        <p:txBody>
          <a:bodyPr/>
          <a:lstStyle/>
          <a:p>
            <a:fld id="{2603F882-C66F-4E42-AC6B-70D7927517C1}" type="datetime1">
              <a:rPr lang="en-US" smtClean="0"/>
              <a:t>5/7/2023</a:t>
            </a:fld>
            <a:endParaRPr lang="en-US"/>
          </a:p>
        </p:txBody>
      </p:sp>
      <p:sp>
        <p:nvSpPr>
          <p:cNvPr id="5" name="Footer Placeholder 4">
            <a:extLst>
              <a:ext uri="{FF2B5EF4-FFF2-40B4-BE49-F238E27FC236}">
                <a16:creationId xmlns:a16="http://schemas.microsoft.com/office/drawing/2014/main" id="{95447DA5-DE70-267A-F550-13CCC74A7C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7574F6-C132-4B17-DCB5-0CE25E9A1363}"/>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1211808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4000" b="0" i="0">
                <a:solidFill>
                  <a:schemeClr val="tx1"/>
                </a:solidFill>
                <a:latin typeface="Calibri Light"/>
                <a:cs typeface="Calibri Light"/>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24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5/7/2023</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628419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5/7/2023</a:t>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15156886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5/7/2023</a:t>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3795457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5/7/2023</a:t>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1244106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5/7/2023</a:t>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74655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CC36C-48B6-A543-364F-FABB988EE7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0353803-95AD-DBA7-7EF4-FED68A0A027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5AE508-FDA6-427E-4787-6B2B38E509DE}"/>
              </a:ext>
            </a:extLst>
          </p:cNvPr>
          <p:cNvSpPr>
            <a:spLocks noGrp="1"/>
          </p:cNvSpPr>
          <p:nvPr>
            <p:ph type="dt" sz="half" idx="10"/>
          </p:nvPr>
        </p:nvSpPr>
        <p:spPr/>
        <p:txBody>
          <a:bodyPr/>
          <a:lstStyle/>
          <a:p>
            <a:fld id="{912C6E6C-A1B4-4A8F-B8A6-1A49F287DEEF}" type="datetime1">
              <a:rPr lang="en-US" smtClean="0"/>
              <a:t>5/7/2023</a:t>
            </a:fld>
            <a:endParaRPr lang="en-US"/>
          </a:p>
        </p:txBody>
      </p:sp>
      <p:sp>
        <p:nvSpPr>
          <p:cNvPr id="5" name="Footer Placeholder 4">
            <a:extLst>
              <a:ext uri="{FF2B5EF4-FFF2-40B4-BE49-F238E27FC236}">
                <a16:creationId xmlns:a16="http://schemas.microsoft.com/office/drawing/2014/main" id="{6012E2D9-9432-570C-312E-95CB069DA5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BE446C-0408-FA07-DF94-D742BD98DBEC}"/>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1040967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6E0A7-0FDC-6B1C-83A2-7EABCDA8EF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690040D-6AAC-84EA-5475-BCC164C6B1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1F4DBF-29EC-6E1A-D2D7-4C0BAE6EDDF3}"/>
              </a:ext>
            </a:extLst>
          </p:cNvPr>
          <p:cNvSpPr>
            <a:spLocks noGrp="1"/>
          </p:cNvSpPr>
          <p:nvPr>
            <p:ph type="dt" sz="half" idx="10"/>
          </p:nvPr>
        </p:nvSpPr>
        <p:spPr/>
        <p:txBody>
          <a:bodyPr/>
          <a:lstStyle/>
          <a:p>
            <a:fld id="{F685D837-1C34-4365-91E7-BA04DFB7535D}" type="datetime1">
              <a:rPr lang="en-US" smtClean="0"/>
              <a:t>5/7/2023</a:t>
            </a:fld>
            <a:endParaRPr lang="en-US"/>
          </a:p>
        </p:txBody>
      </p:sp>
      <p:sp>
        <p:nvSpPr>
          <p:cNvPr id="5" name="Footer Placeholder 4">
            <a:extLst>
              <a:ext uri="{FF2B5EF4-FFF2-40B4-BE49-F238E27FC236}">
                <a16:creationId xmlns:a16="http://schemas.microsoft.com/office/drawing/2014/main" id="{5A2A9CC5-1FF2-1292-6971-BFA27919DB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9480EE-BE55-C08D-3DD1-81C34F71A7A0}"/>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1167866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6D73D-11CF-6FD0-0907-B8192CB55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D0319E5-EDE0-7ABD-C748-07E72F84F78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6D971F-73ED-6C39-02D3-0E4B87C459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5982EB-B19A-AA96-1092-97331719183D}"/>
              </a:ext>
            </a:extLst>
          </p:cNvPr>
          <p:cNvSpPr>
            <a:spLocks noGrp="1"/>
          </p:cNvSpPr>
          <p:nvPr>
            <p:ph type="dt" sz="half" idx="10"/>
          </p:nvPr>
        </p:nvSpPr>
        <p:spPr/>
        <p:txBody>
          <a:bodyPr/>
          <a:lstStyle/>
          <a:p>
            <a:fld id="{9983174D-3255-47CF-A7E3-6D19E26A079A}" type="datetime1">
              <a:rPr lang="en-US" smtClean="0"/>
              <a:t>5/7/2023</a:t>
            </a:fld>
            <a:endParaRPr lang="en-US"/>
          </a:p>
        </p:txBody>
      </p:sp>
      <p:sp>
        <p:nvSpPr>
          <p:cNvPr id="6" name="Footer Placeholder 5">
            <a:extLst>
              <a:ext uri="{FF2B5EF4-FFF2-40B4-BE49-F238E27FC236}">
                <a16:creationId xmlns:a16="http://schemas.microsoft.com/office/drawing/2014/main" id="{8BD01A02-0A94-97FB-C547-2DCE1F50E5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D6E5FBE-66E2-692B-E815-0F391A23ACC4}"/>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2331064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DA0BF-07D9-95E9-EA6D-5909F6EB188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1617FC3-23BF-7F9E-B4F9-7C5654059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6352BC-3F35-A671-D928-DC1EF821BC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F30C13-28C5-9F93-641C-F5C6A00BB5F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5E6E4B7-3E50-F28E-0DFC-DA7002776CC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F4788E-72FB-D75F-3870-5A0B145BD82D}"/>
              </a:ext>
            </a:extLst>
          </p:cNvPr>
          <p:cNvSpPr>
            <a:spLocks noGrp="1"/>
          </p:cNvSpPr>
          <p:nvPr>
            <p:ph type="dt" sz="half" idx="10"/>
          </p:nvPr>
        </p:nvSpPr>
        <p:spPr/>
        <p:txBody>
          <a:bodyPr/>
          <a:lstStyle/>
          <a:p>
            <a:fld id="{02271ACA-6536-4389-B01F-B1D9C77A21C6}" type="datetime1">
              <a:rPr lang="en-US" smtClean="0"/>
              <a:t>5/7/2023</a:t>
            </a:fld>
            <a:endParaRPr lang="en-US"/>
          </a:p>
        </p:txBody>
      </p:sp>
      <p:sp>
        <p:nvSpPr>
          <p:cNvPr id="8" name="Footer Placeholder 7">
            <a:extLst>
              <a:ext uri="{FF2B5EF4-FFF2-40B4-BE49-F238E27FC236}">
                <a16:creationId xmlns:a16="http://schemas.microsoft.com/office/drawing/2014/main" id="{A981CD4C-ABD2-BC13-D272-77E3B4FD19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B20A69-ADD1-36E4-45B2-A653C9DA9558}"/>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2895705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3F46A-76EF-8898-5BD8-81C1433452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0C6916-4897-8088-F317-B27EEA98EC39}"/>
              </a:ext>
            </a:extLst>
          </p:cNvPr>
          <p:cNvSpPr>
            <a:spLocks noGrp="1"/>
          </p:cNvSpPr>
          <p:nvPr>
            <p:ph type="dt" sz="half" idx="10"/>
          </p:nvPr>
        </p:nvSpPr>
        <p:spPr/>
        <p:txBody>
          <a:bodyPr/>
          <a:lstStyle/>
          <a:p>
            <a:fld id="{B296A412-9035-431B-9EE1-F0A22513448F}" type="datetime1">
              <a:rPr lang="en-US" smtClean="0"/>
              <a:t>5/7/2023</a:t>
            </a:fld>
            <a:endParaRPr lang="en-US"/>
          </a:p>
        </p:txBody>
      </p:sp>
      <p:sp>
        <p:nvSpPr>
          <p:cNvPr id="4" name="Footer Placeholder 3">
            <a:extLst>
              <a:ext uri="{FF2B5EF4-FFF2-40B4-BE49-F238E27FC236}">
                <a16:creationId xmlns:a16="http://schemas.microsoft.com/office/drawing/2014/main" id="{89E795EE-86F3-1BE7-38A2-0715C89ED75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03678B-E74B-AF53-DF37-98D5B2A7F945}"/>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2216290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247BC7-CAA0-3876-3642-9EF16C6C9DC5}"/>
              </a:ext>
            </a:extLst>
          </p:cNvPr>
          <p:cNvSpPr>
            <a:spLocks noGrp="1"/>
          </p:cNvSpPr>
          <p:nvPr>
            <p:ph type="dt" sz="half" idx="10"/>
          </p:nvPr>
        </p:nvSpPr>
        <p:spPr/>
        <p:txBody>
          <a:bodyPr/>
          <a:lstStyle/>
          <a:p>
            <a:fld id="{E42DA088-28E8-401A-BCA6-83A13C4CEB72}" type="datetime1">
              <a:rPr lang="en-US" smtClean="0"/>
              <a:t>5/7/2023</a:t>
            </a:fld>
            <a:endParaRPr lang="en-US"/>
          </a:p>
        </p:txBody>
      </p:sp>
      <p:sp>
        <p:nvSpPr>
          <p:cNvPr id="3" name="Footer Placeholder 2">
            <a:extLst>
              <a:ext uri="{FF2B5EF4-FFF2-40B4-BE49-F238E27FC236}">
                <a16:creationId xmlns:a16="http://schemas.microsoft.com/office/drawing/2014/main" id="{65AD32F9-1B42-0ED3-36A8-E76D593AFA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84817C-146F-7CA3-CDD3-54C098D10081}"/>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8531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291AA9-8688-4208-0560-1293A61446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FFC4B4E-3B72-0BCD-DC7F-A9E82E61F6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960A48B-6100-A678-BBE8-9F096572E3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678AB0-D458-12CB-D286-4D83DC05C7E9}"/>
              </a:ext>
            </a:extLst>
          </p:cNvPr>
          <p:cNvSpPr>
            <a:spLocks noGrp="1"/>
          </p:cNvSpPr>
          <p:nvPr>
            <p:ph type="dt" sz="half" idx="10"/>
          </p:nvPr>
        </p:nvSpPr>
        <p:spPr/>
        <p:txBody>
          <a:bodyPr/>
          <a:lstStyle/>
          <a:p>
            <a:fld id="{0F001C2C-3819-4A58-AD48-1646FEA71A71}" type="datetime1">
              <a:rPr lang="en-US" smtClean="0"/>
              <a:t>5/7/2023</a:t>
            </a:fld>
            <a:endParaRPr lang="en-US"/>
          </a:p>
        </p:txBody>
      </p:sp>
      <p:sp>
        <p:nvSpPr>
          <p:cNvPr id="6" name="Footer Placeholder 5">
            <a:extLst>
              <a:ext uri="{FF2B5EF4-FFF2-40B4-BE49-F238E27FC236}">
                <a16:creationId xmlns:a16="http://schemas.microsoft.com/office/drawing/2014/main" id="{6E9F19FC-F1C2-D6BD-8EFB-E4437CD3EF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833F2C-9266-91C4-1B20-2953B3474B08}"/>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3329013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67464-1A2C-ED14-EB6E-8DEF8316A0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0F93C77-C170-4788-C256-ADAF9DDEA02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9AB6E7B-D44D-6F8B-DF45-30099FF4ED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83D52A-6BCF-E89F-76A0-5032AF84ABF8}"/>
              </a:ext>
            </a:extLst>
          </p:cNvPr>
          <p:cNvSpPr>
            <a:spLocks noGrp="1"/>
          </p:cNvSpPr>
          <p:nvPr>
            <p:ph type="dt" sz="half" idx="10"/>
          </p:nvPr>
        </p:nvSpPr>
        <p:spPr/>
        <p:txBody>
          <a:bodyPr/>
          <a:lstStyle/>
          <a:p>
            <a:fld id="{B75105E3-BDC3-4BD6-9ACA-C75761703472}" type="datetime1">
              <a:rPr lang="en-US" smtClean="0"/>
              <a:t>5/7/2023</a:t>
            </a:fld>
            <a:endParaRPr lang="en-US"/>
          </a:p>
        </p:txBody>
      </p:sp>
      <p:sp>
        <p:nvSpPr>
          <p:cNvPr id="6" name="Footer Placeholder 5">
            <a:extLst>
              <a:ext uri="{FF2B5EF4-FFF2-40B4-BE49-F238E27FC236}">
                <a16:creationId xmlns:a16="http://schemas.microsoft.com/office/drawing/2014/main" id="{F4586DE8-209F-0490-6E98-A41A281A08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4E21AB-057F-B0B0-58C8-18C831ECF4DB}"/>
              </a:ext>
            </a:extLst>
          </p:cNvPr>
          <p:cNvSpPr>
            <a:spLocks noGrp="1"/>
          </p:cNvSpPr>
          <p:nvPr>
            <p:ph type="sldNum" sz="quarter" idx="12"/>
          </p:nvPr>
        </p:nvSpPr>
        <p:spPr/>
        <p:txBody>
          <a:bodyPr/>
          <a:lstStyle/>
          <a:p>
            <a:fld id="{A6BCD2BB-FD8B-4CE1-B553-19BA7B32E5EF}" type="slidenum">
              <a:rPr lang="en-US" smtClean="0"/>
              <a:t>‹#›</a:t>
            </a:fld>
            <a:endParaRPr lang="en-US"/>
          </a:p>
        </p:txBody>
      </p:sp>
    </p:spTree>
    <p:extLst>
      <p:ext uri="{BB962C8B-B14F-4D97-AF65-F5344CB8AC3E}">
        <p14:creationId xmlns:p14="http://schemas.microsoft.com/office/powerpoint/2010/main" val="4226580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85866C-380C-3835-CD3D-6B09AC7DB6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04CC6C-E27A-DF5B-CDA2-56BCE83F58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53A2F9-D5AF-842D-7350-45F5AD3309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F690F7-1759-4320-98CB-BC37D15CF383}" type="datetime1">
              <a:rPr lang="en-US" smtClean="0"/>
              <a:t>5/7/2023</a:t>
            </a:fld>
            <a:endParaRPr lang="en-US"/>
          </a:p>
        </p:txBody>
      </p:sp>
      <p:sp>
        <p:nvSpPr>
          <p:cNvPr id="5" name="Footer Placeholder 4">
            <a:extLst>
              <a:ext uri="{FF2B5EF4-FFF2-40B4-BE49-F238E27FC236}">
                <a16:creationId xmlns:a16="http://schemas.microsoft.com/office/drawing/2014/main" id="{E9448949-E2B7-D9E0-39B9-4540FC63DB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9F2C77-0E26-DEA5-CDB0-6B592176A2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BCD2BB-FD8B-4CE1-B553-19BA7B32E5EF}" type="slidenum">
              <a:rPr lang="en-US" smtClean="0"/>
              <a:t>‹#›</a:t>
            </a:fld>
            <a:endParaRPr lang="en-US"/>
          </a:p>
        </p:txBody>
      </p:sp>
    </p:spTree>
    <p:extLst>
      <p:ext uri="{BB962C8B-B14F-4D97-AF65-F5344CB8AC3E}">
        <p14:creationId xmlns:p14="http://schemas.microsoft.com/office/powerpoint/2010/main" val="12065671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722207" y="308070"/>
            <a:ext cx="9909470" cy="1300480"/>
          </a:xfrm>
          <a:prstGeom prst="rect">
            <a:avLst/>
          </a:prstGeom>
        </p:spPr>
        <p:txBody>
          <a:bodyPr wrap="square" lIns="0" tIns="0" rIns="0" bIns="0">
            <a:spAutoFit/>
          </a:bodyPr>
          <a:lstStyle>
            <a:lvl1pPr>
              <a:defRPr sz="40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916939" y="2164205"/>
            <a:ext cx="10336530" cy="2621279"/>
          </a:xfrm>
          <a:prstGeom prst="rect">
            <a:avLst/>
          </a:prstGeom>
        </p:spPr>
        <p:txBody>
          <a:bodyPr wrap="square" lIns="0" tIns="0" rIns="0" bIns="0">
            <a:spAutoFit/>
          </a:bodyPr>
          <a:lstStyle>
            <a:lvl1pPr>
              <a:defRPr sz="24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5/7/2023</a:t>
            </a:fld>
            <a:endParaRPr lang="en-US"/>
          </a:p>
        </p:txBody>
      </p:sp>
      <p:sp>
        <p:nvSpPr>
          <p:cNvPr id="6" name="Holder 6"/>
          <p:cNvSpPr>
            <a:spLocks noGrp="1"/>
          </p:cNvSpPr>
          <p:nvPr>
            <p:ph type="sldNum" sz="quarter" idx="7"/>
          </p:nvPr>
        </p:nvSpPr>
        <p:spPr>
          <a:xfrm>
            <a:off x="11339743" y="6463728"/>
            <a:ext cx="166370" cy="177800"/>
          </a:xfrm>
          <a:prstGeom prst="rect">
            <a:avLst/>
          </a:prstGeom>
        </p:spPr>
        <p:txBody>
          <a:bodyPr wrap="square" lIns="0" tIns="0" rIns="0" bIns="0">
            <a:spAutoFit/>
          </a:bodyPr>
          <a:lstStyle>
            <a:lvl1pPr>
              <a:defRPr sz="1200" b="0" i="0">
                <a:solidFill>
                  <a:srgbClr val="888888"/>
                </a:solidFill>
                <a:latin typeface="Calibri"/>
                <a:cs typeface="Calibri"/>
              </a:defRPr>
            </a:lvl1pPr>
          </a:lstStyle>
          <a:p>
            <a:pPr marL="38100">
              <a:lnSpc>
                <a:spcPts val="1240"/>
              </a:lnSpc>
            </a:pPr>
            <a:fld id="{81D60167-4931-47E6-BA6A-407CBD079E47}" type="slidenum">
              <a:rPr dirty="0"/>
              <a:t>‹#›</a:t>
            </a:fld>
            <a:endParaRPr dirty="0"/>
          </a:p>
        </p:txBody>
      </p:sp>
    </p:spTree>
    <p:extLst>
      <p:ext uri="{BB962C8B-B14F-4D97-AF65-F5344CB8AC3E}">
        <p14:creationId xmlns:p14="http://schemas.microsoft.com/office/powerpoint/2010/main" val="257299570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8294908-8B00-4F58-BBBA-20F71A40A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Freeform: Shape 9">
            <a:extLst>
              <a:ext uri="{FF2B5EF4-FFF2-40B4-BE49-F238E27FC236}">
                <a16:creationId xmlns:a16="http://schemas.microsoft.com/office/drawing/2014/main" id="{4364C879-1404-4203-8E9D-CC5DE0A621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82782" y="-1386168"/>
            <a:ext cx="2424873" cy="3611191"/>
          </a:xfrm>
          <a:custGeom>
            <a:avLst/>
            <a:gdLst>
              <a:gd name="connsiteX0" fmla="*/ 0 w 2424873"/>
              <a:gd name="connsiteY0" fmla="*/ 2424874 h 3611191"/>
              <a:gd name="connsiteX1" fmla="*/ 2424873 w 2424873"/>
              <a:gd name="connsiteY1" fmla="*/ 0 h 3611191"/>
              <a:gd name="connsiteX2" fmla="*/ 2424873 w 2424873"/>
              <a:gd name="connsiteY2" fmla="*/ 3611191 h 3611191"/>
              <a:gd name="connsiteX3" fmla="*/ 1186317 w 2424873"/>
              <a:gd name="connsiteY3" fmla="*/ 3611191 h 3611191"/>
            </a:gdLst>
            <a:ahLst/>
            <a:cxnLst>
              <a:cxn ang="0">
                <a:pos x="connsiteX0" y="connsiteY0"/>
              </a:cxn>
              <a:cxn ang="0">
                <a:pos x="connsiteX1" y="connsiteY1"/>
              </a:cxn>
              <a:cxn ang="0">
                <a:pos x="connsiteX2" y="connsiteY2"/>
              </a:cxn>
              <a:cxn ang="0">
                <a:pos x="connsiteX3" y="connsiteY3"/>
              </a:cxn>
            </a:cxnLst>
            <a:rect l="l" t="t" r="r" b="b"/>
            <a:pathLst>
              <a:path w="2424873" h="3611191">
                <a:moveTo>
                  <a:pt x="0" y="2424874"/>
                </a:moveTo>
                <a:lnTo>
                  <a:pt x="2424873" y="0"/>
                </a:lnTo>
                <a:lnTo>
                  <a:pt x="2424873" y="3611191"/>
                </a:lnTo>
                <a:lnTo>
                  <a:pt x="1186317" y="361119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84617302-4B0D-4351-A6BB-6F0930D943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571000" y="-338582"/>
            <a:ext cx="1635955" cy="1635955"/>
          </a:xfrm>
          <a:custGeom>
            <a:avLst/>
            <a:gdLst>
              <a:gd name="connsiteX0" fmla="*/ 0 w 1635955"/>
              <a:gd name="connsiteY0" fmla="*/ 957987 h 1635955"/>
              <a:gd name="connsiteX1" fmla="*/ 957987 w 1635955"/>
              <a:gd name="connsiteY1" fmla="*/ 0 h 1635955"/>
              <a:gd name="connsiteX2" fmla="*/ 1635955 w 1635955"/>
              <a:gd name="connsiteY2" fmla="*/ 0 h 1635955"/>
              <a:gd name="connsiteX3" fmla="*/ 1635955 w 1635955"/>
              <a:gd name="connsiteY3" fmla="*/ 1635955 h 1635955"/>
              <a:gd name="connsiteX4" fmla="*/ 0 w 1635955"/>
              <a:gd name="connsiteY4" fmla="*/ 1635955 h 16359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35955" h="1635955">
                <a:moveTo>
                  <a:pt x="0" y="957987"/>
                </a:moveTo>
                <a:lnTo>
                  <a:pt x="957987" y="0"/>
                </a:lnTo>
                <a:lnTo>
                  <a:pt x="1635955" y="0"/>
                </a:lnTo>
                <a:lnTo>
                  <a:pt x="1635955" y="1635955"/>
                </a:lnTo>
                <a:lnTo>
                  <a:pt x="0" y="1635955"/>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DA2C7802-C2E0-4218-8F89-8DD7CCD2CD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7985" y="-6588"/>
            <a:ext cx="4059393" cy="2548110"/>
          </a:xfrm>
          <a:custGeom>
            <a:avLst/>
            <a:gdLst>
              <a:gd name="connsiteX0" fmla="*/ 0 w 4059393"/>
              <a:gd name="connsiteY0" fmla="*/ 1511282 h 2548110"/>
              <a:gd name="connsiteX1" fmla="*/ 1511282 w 4059393"/>
              <a:gd name="connsiteY1" fmla="*/ 0 h 2548110"/>
              <a:gd name="connsiteX2" fmla="*/ 4059393 w 4059393"/>
              <a:gd name="connsiteY2" fmla="*/ 2548110 h 2548110"/>
              <a:gd name="connsiteX3" fmla="*/ 0 w 4059393"/>
              <a:gd name="connsiteY3" fmla="*/ 2548110 h 2548110"/>
            </a:gdLst>
            <a:ahLst/>
            <a:cxnLst>
              <a:cxn ang="0">
                <a:pos x="connsiteX0" y="connsiteY0"/>
              </a:cxn>
              <a:cxn ang="0">
                <a:pos x="connsiteX1" y="connsiteY1"/>
              </a:cxn>
              <a:cxn ang="0">
                <a:pos x="connsiteX2" y="connsiteY2"/>
              </a:cxn>
              <a:cxn ang="0">
                <a:pos x="connsiteX3" y="connsiteY3"/>
              </a:cxn>
            </a:cxnLst>
            <a:rect l="l" t="t" r="r" b="b"/>
            <a:pathLst>
              <a:path w="4059393" h="2548110">
                <a:moveTo>
                  <a:pt x="0" y="1511282"/>
                </a:moveTo>
                <a:lnTo>
                  <a:pt x="1511282" y="0"/>
                </a:lnTo>
                <a:lnTo>
                  <a:pt x="4059393" y="2548110"/>
                </a:lnTo>
                <a:lnTo>
                  <a:pt x="0" y="2548110"/>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A6D7111A-21E5-4EE9-8A78-10E5530F01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262924" y="1465780"/>
            <a:ext cx="1185708" cy="118570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A3969E80-A77B-49FC-9122-D89AFD5EE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9557" y="5198743"/>
            <a:ext cx="2444907" cy="2366116"/>
          </a:xfrm>
          <a:custGeom>
            <a:avLst/>
            <a:gdLst>
              <a:gd name="connsiteX0" fmla="*/ 0 w 2203753"/>
              <a:gd name="connsiteY0" fmla="*/ 0 h 2132734"/>
              <a:gd name="connsiteX1" fmla="*/ 2203753 w 2203753"/>
              <a:gd name="connsiteY1" fmla="*/ 0 h 2132734"/>
              <a:gd name="connsiteX2" fmla="*/ 2203753 w 2203753"/>
              <a:gd name="connsiteY2" fmla="*/ 576461 h 2132734"/>
              <a:gd name="connsiteX3" fmla="*/ 647480 w 2203753"/>
              <a:gd name="connsiteY3" fmla="*/ 2132734 h 2132734"/>
              <a:gd name="connsiteX4" fmla="*/ 0 w 2203753"/>
              <a:gd name="connsiteY4" fmla="*/ 1485255 h 21327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03753" h="2132734">
                <a:moveTo>
                  <a:pt x="0" y="0"/>
                </a:moveTo>
                <a:lnTo>
                  <a:pt x="2203753" y="0"/>
                </a:lnTo>
                <a:lnTo>
                  <a:pt x="2203753" y="576461"/>
                </a:lnTo>
                <a:lnTo>
                  <a:pt x="647480" y="2132734"/>
                </a:lnTo>
                <a:lnTo>
                  <a:pt x="0" y="1485255"/>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1849CA57-76BD-4CF2-80BA-D7A46A01B7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769787" y="5439893"/>
            <a:ext cx="928467" cy="928467"/>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Calibri" panose="020F0502020204030204"/>
              <a:ea typeface="+mn-ea"/>
              <a:cs typeface="+mn-cs"/>
            </a:endParaRPr>
          </a:p>
        </p:txBody>
      </p:sp>
      <p:sp>
        <p:nvSpPr>
          <p:cNvPr id="22" name="Freeform: Shape 21">
            <a:extLst>
              <a:ext uri="{FF2B5EF4-FFF2-40B4-BE49-F238E27FC236}">
                <a16:creationId xmlns:a16="http://schemas.microsoft.com/office/drawing/2014/main" id="{35E9085E-E730-4768-83D4-6CB7E98971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3401311" y="734311"/>
            <a:ext cx="5389379" cy="5389379"/>
          </a:xfrm>
          <a:custGeom>
            <a:avLst/>
            <a:gdLst>
              <a:gd name="connsiteX0" fmla="*/ 0 w 5389379"/>
              <a:gd name="connsiteY0" fmla="*/ 540040 h 5389379"/>
              <a:gd name="connsiteX1" fmla="*/ 540040 w 5389379"/>
              <a:gd name="connsiteY1" fmla="*/ 0 h 5389379"/>
              <a:gd name="connsiteX2" fmla="*/ 5389379 w 5389379"/>
              <a:gd name="connsiteY2" fmla="*/ 0 h 5389379"/>
              <a:gd name="connsiteX3" fmla="*/ 5389379 w 5389379"/>
              <a:gd name="connsiteY3" fmla="*/ 4838655 h 5389379"/>
              <a:gd name="connsiteX4" fmla="*/ 4838655 w 5389379"/>
              <a:gd name="connsiteY4" fmla="*/ 5389379 h 5389379"/>
              <a:gd name="connsiteX5" fmla="*/ 0 w 5389379"/>
              <a:gd name="connsiteY5" fmla="*/ 5389379 h 53893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389379" h="5389379">
                <a:moveTo>
                  <a:pt x="0" y="540040"/>
                </a:moveTo>
                <a:lnTo>
                  <a:pt x="540040" y="0"/>
                </a:lnTo>
                <a:lnTo>
                  <a:pt x="5389379" y="0"/>
                </a:lnTo>
                <a:lnTo>
                  <a:pt x="5389379" y="4838655"/>
                </a:lnTo>
                <a:lnTo>
                  <a:pt x="4838655" y="5389379"/>
                </a:lnTo>
                <a:lnTo>
                  <a:pt x="0" y="5389379"/>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Freeform: Shape 23">
            <a:extLst>
              <a:ext uri="{FF2B5EF4-FFF2-40B4-BE49-F238E27FC236}">
                <a16:creationId xmlns:a16="http://schemas.microsoft.com/office/drawing/2014/main" id="{973272FE-A474-4CAE-8CA2-BCC8B476C3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00283" y="33283"/>
            <a:ext cx="6791435" cy="6791435"/>
          </a:xfrm>
          <a:custGeom>
            <a:avLst/>
            <a:gdLst>
              <a:gd name="connsiteX0" fmla="*/ 1860938 w 6791435"/>
              <a:gd name="connsiteY0" fmla="*/ 81158 h 6791435"/>
              <a:gd name="connsiteX1" fmla="*/ 1942096 w 6791435"/>
              <a:gd name="connsiteY1" fmla="*/ 0 h 6791435"/>
              <a:gd name="connsiteX2" fmla="*/ 6791435 w 6791435"/>
              <a:gd name="connsiteY2" fmla="*/ 0 h 6791435"/>
              <a:gd name="connsiteX3" fmla="*/ 6791435 w 6791435"/>
              <a:gd name="connsiteY3" fmla="*/ 4838655 h 6791435"/>
              <a:gd name="connsiteX4" fmla="*/ 6710277 w 6791435"/>
              <a:gd name="connsiteY4" fmla="*/ 4919813 h 6791435"/>
              <a:gd name="connsiteX5" fmla="*/ 6710277 w 6791435"/>
              <a:gd name="connsiteY5" fmla="*/ 81158 h 6791435"/>
              <a:gd name="connsiteX6" fmla="*/ 0 w 6791435"/>
              <a:gd name="connsiteY6" fmla="*/ 1942096 h 6791435"/>
              <a:gd name="connsiteX7" fmla="*/ 81158 w 6791435"/>
              <a:gd name="connsiteY7" fmla="*/ 1860938 h 6791435"/>
              <a:gd name="connsiteX8" fmla="*/ 81158 w 6791435"/>
              <a:gd name="connsiteY8" fmla="*/ 6710277 h 6791435"/>
              <a:gd name="connsiteX9" fmla="*/ 4919813 w 6791435"/>
              <a:gd name="connsiteY9" fmla="*/ 6710277 h 6791435"/>
              <a:gd name="connsiteX10" fmla="*/ 4838655 w 6791435"/>
              <a:gd name="connsiteY10" fmla="*/ 6791435 h 6791435"/>
              <a:gd name="connsiteX11" fmla="*/ 0 w 6791435"/>
              <a:gd name="connsiteY11" fmla="*/ 6791435 h 67914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791435" h="6791435">
                <a:moveTo>
                  <a:pt x="1860938" y="81158"/>
                </a:moveTo>
                <a:lnTo>
                  <a:pt x="1942096" y="0"/>
                </a:lnTo>
                <a:lnTo>
                  <a:pt x="6791435" y="0"/>
                </a:lnTo>
                <a:lnTo>
                  <a:pt x="6791435" y="4838655"/>
                </a:lnTo>
                <a:lnTo>
                  <a:pt x="6710277" y="4919813"/>
                </a:lnTo>
                <a:lnTo>
                  <a:pt x="6710277" y="81158"/>
                </a:lnTo>
                <a:close/>
                <a:moveTo>
                  <a:pt x="0" y="1942096"/>
                </a:moveTo>
                <a:lnTo>
                  <a:pt x="81158" y="1860938"/>
                </a:lnTo>
                <a:lnTo>
                  <a:pt x="81158" y="6710277"/>
                </a:lnTo>
                <a:lnTo>
                  <a:pt x="4919813" y="6710277"/>
                </a:lnTo>
                <a:lnTo>
                  <a:pt x="4838655" y="6791435"/>
                </a:lnTo>
                <a:lnTo>
                  <a:pt x="0" y="6791435"/>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390C89B7-C5C2-779A-D9D3-8C71A3D28847}"/>
              </a:ext>
            </a:extLst>
          </p:cNvPr>
          <p:cNvSpPr>
            <a:spLocks noGrp="1"/>
          </p:cNvSpPr>
          <p:nvPr>
            <p:ph type="subTitle" idx="1"/>
          </p:nvPr>
        </p:nvSpPr>
        <p:spPr>
          <a:xfrm>
            <a:off x="3791419" y="4340505"/>
            <a:ext cx="4526547" cy="1357625"/>
          </a:xfrm>
          <a:noFill/>
        </p:spPr>
        <p:txBody>
          <a:bodyPr>
            <a:normAutofit/>
          </a:bodyPr>
          <a:lstStyle/>
          <a:p>
            <a:r>
              <a:rPr lang="en-US" sz="1600" dirty="0">
                <a:solidFill>
                  <a:srgbClr val="080808"/>
                </a:solidFill>
              </a:rPr>
              <a:t>Philadelphia Department of Public Health</a:t>
            </a:r>
          </a:p>
          <a:p>
            <a:r>
              <a:rPr lang="en-US" sz="1600" dirty="0">
                <a:solidFill>
                  <a:srgbClr val="080808"/>
                </a:solidFill>
              </a:rPr>
              <a:t>Drexel University Dornsife School of Public Health</a:t>
            </a:r>
          </a:p>
          <a:p>
            <a:r>
              <a:rPr lang="en-US" sz="1600" dirty="0">
                <a:solidFill>
                  <a:srgbClr val="080808"/>
                </a:solidFill>
              </a:rPr>
              <a:t>July 2022</a:t>
            </a:r>
          </a:p>
        </p:txBody>
      </p:sp>
      <p:sp>
        <p:nvSpPr>
          <p:cNvPr id="2" name="Title 1">
            <a:extLst>
              <a:ext uri="{FF2B5EF4-FFF2-40B4-BE49-F238E27FC236}">
                <a16:creationId xmlns:a16="http://schemas.microsoft.com/office/drawing/2014/main" id="{908F69A2-B8FB-CE6A-51E2-1591AE72DD84}"/>
              </a:ext>
            </a:extLst>
          </p:cNvPr>
          <p:cNvSpPr>
            <a:spLocks noGrp="1"/>
          </p:cNvSpPr>
          <p:nvPr>
            <p:ph type="ctrTitle"/>
          </p:nvPr>
        </p:nvSpPr>
        <p:spPr>
          <a:xfrm>
            <a:off x="3204642" y="2030261"/>
            <a:ext cx="5782716" cy="2150719"/>
          </a:xfrm>
          <a:noFill/>
        </p:spPr>
        <p:txBody>
          <a:bodyPr anchor="ctr">
            <a:normAutofit/>
          </a:bodyPr>
          <a:lstStyle/>
          <a:p>
            <a:r>
              <a:rPr lang="en-US" sz="3600" dirty="0">
                <a:solidFill>
                  <a:srgbClr val="080808"/>
                </a:solidFill>
              </a:rPr>
              <a:t>Community Health Improvement Plan</a:t>
            </a:r>
          </a:p>
        </p:txBody>
      </p:sp>
      <p:sp>
        <p:nvSpPr>
          <p:cNvPr id="26" name="Freeform: Shape 25">
            <a:extLst>
              <a:ext uri="{FF2B5EF4-FFF2-40B4-BE49-F238E27FC236}">
                <a16:creationId xmlns:a16="http://schemas.microsoft.com/office/drawing/2014/main" id="{E07981EA-05A6-437C-88D7-B377B92B03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629823" y="5457591"/>
            <a:ext cx="2231794" cy="2568811"/>
          </a:xfrm>
          <a:custGeom>
            <a:avLst/>
            <a:gdLst>
              <a:gd name="connsiteX0" fmla="*/ 0 w 2940086"/>
              <a:gd name="connsiteY0" fmla="*/ 0 h 3384061"/>
              <a:gd name="connsiteX1" fmla="*/ 2496112 w 2940086"/>
              <a:gd name="connsiteY1" fmla="*/ 0 h 3384061"/>
              <a:gd name="connsiteX2" fmla="*/ 2940086 w 2940086"/>
              <a:gd name="connsiteY2" fmla="*/ 443975 h 3384061"/>
              <a:gd name="connsiteX3" fmla="*/ 0 w 2940086"/>
              <a:gd name="connsiteY3" fmla="*/ 3384061 h 3384061"/>
            </a:gdLst>
            <a:ahLst/>
            <a:cxnLst>
              <a:cxn ang="0">
                <a:pos x="connsiteX0" y="connsiteY0"/>
              </a:cxn>
              <a:cxn ang="0">
                <a:pos x="connsiteX1" y="connsiteY1"/>
              </a:cxn>
              <a:cxn ang="0">
                <a:pos x="connsiteX2" y="connsiteY2"/>
              </a:cxn>
              <a:cxn ang="0">
                <a:pos x="connsiteX3" y="connsiteY3"/>
              </a:cxn>
            </a:cxnLst>
            <a:rect l="l" t="t" r="r" b="b"/>
            <a:pathLst>
              <a:path w="2940086" h="3384061">
                <a:moveTo>
                  <a:pt x="0" y="0"/>
                </a:moveTo>
                <a:lnTo>
                  <a:pt x="2496112" y="0"/>
                </a:lnTo>
                <a:lnTo>
                  <a:pt x="2940086" y="443975"/>
                </a:lnTo>
                <a:lnTo>
                  <a:pt x="0" y="3384061"/>
                </a:lnTo>
                <a:close/>
              </a:path>
            </a:pathLst>
          </a:cu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27">
            <a:extLst>
              <a:ext uri="{FF2B5EF4-FFF2-40B4-BE49-F238E27FC236}">
                <a16:creationId xmlns:a16="http://schemas.microsoft.com/office/drawing/2014/main" id="{15E3C750-986E-4769-B1AE-49289FBEE7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9720059" y="5243545"/>
            <a:ext cx="959985" cy="959985"/>
          </a:xfrm>
          <a:prstGeom prst="rect">
            <a:avLst/>
          </a:prstGeom>
          <a:solidFill>
            <a:schemeClr val="accent4">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74B81FAF-0B27-DE1B-8E71-25BECA3D8C8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2350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97ABBB-5B62-5908-F93D-3558FC637A50}"/>
              </a:ext>
            </a:extLst>
          </p:cNvPr>
          <p:cNvSpPr>
            <a:spLocks noGrp="1"/>
          </p:cNvSpPr>
          <p:nvPr>
            <p:ph type="title"/>
          </p:nvPr>
        </p:nvSpPr>
        <p:spPr/>
        <p:txBody>
          <a:bodyPr/>
          <a:lstStyle/>
          <a:p>
            <a:pPr algn="ctr"/>
            <a:r>
              <a:rPr lang="en-US" dirty="0"/>
              <a:t>Violence Prevention: Prioritization</a:t>
            </a:r>
          </a:p>
        </p:txBody>
      </p:sp>
      <p:sp>
        <p:nvSpPr>
          <p:cNvPr id="5" name="Slide Number Placeholder 4">
            <a:extLst>
              <a:ext uri="{FF2B5EF4-FFF2-40B4-BE49-F238E27FC236}">
                <a16:creationId xmlns:a16="http://schemas.microsoft.com/office/drawing/2014/main" id="{94D2ECF5-84B1-B229-2769-7B7E3C5E929B}"/>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2" descr="Chart, bar chart&#10;&#10;Description automatically generated">
            <a:extLst>
              <a:ext uri="{FF2B5EF4-FFF2-40B4-BE49-F238E27FC236}">
                <a16:creationId xmlns:a16="http://schemas.microsoft.com/office/drawing/2014/main" id="{61DBE711-7969-9B0B-83B1-5CBB1B7722F8}"/>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071233" y="2836445"/>
            <a:ext cx="4715533" cy="313416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hart, bar chart&#10;&#10;Description automatically generated">
            <a:extLst>
              <a:ext uri="{FF2B5EF4-FFF2-40B4-BE49-F238E27FC236}">
                <a16:creationId xmlns:a16="http://schemas.microsoft.com/office/drawing/2014/main" id="{3AD15B6B-C708-B592-0F6D-B4398DFFF5F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534719" y="2745271"/>
            <a:ext cx="4456562" cy="3316511"/>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291BE3A-4ABA-A5EA-D0B2-0247DD18941D}"/>
              </a:ext>
            </a:extLst>
          </p:cNvPr>
          <p:cNvSpPr txBox="1"/>
          <p:nvPr/>
        </p:nvSpPr>
        <p:spPr>
          <a:xfrm>
            <a:off x="1071233" y="1419708"/>
            <a:ext cx="9920048"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the end of each of the three meetings, participants ranked the topics discussed. Below is a summary of ranking for concerns and for solutions. Not all rankings aligned with the themes from the discussions. For example, unemployment was only briefly discussed in the meetings; however, it was ranked highly. These tables can help provide additional context, but the themes are the key findings of this process. </a:t>
            </a:r>
          </a:p>
        </p:txBody>
      </p:sp>
    </p:spTree>
    <p:extLst>
      <p:ext uri="{BB962C8B-B14F-4D97-AF65-F5344CB8AC3E}">
        <p14:creationId xmlns:p14="http://schemas.microsoft.com/office/powerpoint/2010/main" val="1859136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1067288" y="6463728"/>
            <a:ext cx="244475" cy="177800"/>
          </a:xfrm>
          <a:prstGeom prst="rect">
            <a:avLst/>
          </a:prstGeom>
        </p:spPr>
        <p:txBody>
          <a:bodyPr vert="horz" wrap="square" lIns="0" tIns="0" rIns="0" bIns="0" rtlCol="0">
            <a:spAutoFit/>
          </a:bodyPr>
          <a:lstStyle/>
          <a:p>
            <a:pPr marL="38100">
              <a:lnSpc>
                <a:spcPts val="1240"/>
              </a:lnSpc>
            </a:pPr>
            <a:fld id="{81D60167-4931-47E6-BA6A-407CBD079E47}" type="slidenum">
              <a:rPr sz="1200" spc="-25" dirty="0">
                <a:solidFill>
                  <a:srgbClr val="888888"/>
                </a:solidFill>
                <a:latin typeface="Calibri"/>
                <a:cs typeface="Calibri"/>
              </a:rPr>
              <a:t>11</a:t>
            </a:fld>
            <a:endParaRPr sz="1200">
              <a:latin typeface="Calibri"/>
              <a:cs typeface="Calibri"/>
            </a:endParaRPr>
          </a:p>
        </p:txBody>
      </p:sp>
      <p:sp>
        <p:nvSpPr>
          <p:cNvPr id="2" name="object 2"/>
          <p:cNvSpPr txBox="1">
            <a:spLocks noGrp="1"/>
          </p:cNvSpPr>
          <p:nvPr>
            <p:ph type="title"/>
          </p:nvPr>
        </p:nvSpPr>
        <p:spPr>
          <a:prstGeom prst="rect">
            <a:avLst/>
          </a:prstGeom>
        </p:spPr>
        <p:txBody>
          <a:bodyPr vert="horz" wrap="square" lIns="0" tIns="88900" rIns="0" bIns="0" rtlCol="0">
            <a:spAutoFit/>
          </a:bodyPr>
          <a:lstStyle/>
          <a:p>
            <a:pPr marL="3040380" marR="5080" indent="-1661160">
              <a:lnSpc>
                <a:spcPts val="4750"/>
              </a:lnSpc>
              <a:spcBef>
                <a:spcPts val="700"/>
              </a:spcBef>
            </a:pPr>
            <a:r>
              <a:rPr sz="4400" dirty="0"/>
              <a:t>Next</a:t>
            </a:r>
            <a:r>
              <a:rPr sz="4400" spc="-65" dirty="0"/>
              <a:t> </a:t>
            </a:r>
            <a:r>
              <a:rPr sz="4400" dirty="0"/>
              <a:t>Steps</a:t>
            </a:r>
            <a:r>
              <a:rPr sz="4400" spc="-45" dirty="0"/>
              <a:t> </a:t>
            </a:r>
            <a:r>
              <a:rPr sz="4400" dirty="0"/>
              <a:t>–</a:t>
            </a:r>
            <a:r>
              <a:rPr sz="4400" spc="-50" dirty="0"/>
              <a:t> </a:t>
            </a:r>
            <a:r>
              <a:rPr sz="4400" dirty="0"/>
              <a:t>Social</a:t>
            </a:r>
            <a:r>
              <a:rPr sz="4400" spc="-40" dirty="0"/>
              <a:t> </a:t>
            </a:r>
            <a:r>
              <a:rPr sz="4400" dirty="0"/>
              <a:t>Determinants</a:t>
            </a:r>
            <a:r>
              <a:rPr sz="4400" spc="-65" dirty="0"/>
              <a:t> </a:t>
            </a:r>
            <a:r>
              <a:rPr sz="4400" spc="-25" dirty="0"/>
              <a:t>of </a:t>
            </a:r>
            <a:r>
              <a:rPr sz="4400" dirty="0"/>
              <a:t>Community</a:t>
            </a:r>
            <a:r>
              <a:rPr sz="4400" spc="-55" dirty="0"/>
              <a:t> </a:t>
            </a:r>
            <a:r>
              <a:rPr sz="4400" spc="-10" dirty="0"/>
              <a:t>Violence</a:t>
            </a:r>
            <a:endParaRPr sz="4400"/>
          </a:p>
        </p:txBody>
      </p:sp>
      <p:sp>
        <p:nvSpPr>
          <p:cNvPr id="3" name="object 3"/>
          <p:cNvSpPr txBox="1"/>
          <p:nvPr/>
        </p:nvSpPr>
        <p:spPr>
          <a:xfrm>
            <a:off x="916939" y="2528124"/>
            <a:ext cx="10189210" cy="2505710"/>
          </a:xfrm>
          <a:prstGeom prst="rect">
            <a:avLst/>
          </a:prstGeom>
        </p:spPr>
        <p:txBody>
          <a:bodyPr vert="horz" wrap="square" lIns="0" tIns="47625" rIns="0" bIns="0" rtlCol="0">
            <a:spAutoFit/>
          </a:bodyPr>
          <a:lstStyle/>
          <a:p>
            <a:pPr marL="240665" marR="5080" indent="-227965">
              <a:lnSpc>
                <a:spcPts val="2160"/>
              </a:lnSpc>
              <a:spcBef>
                <a:spcPts val="375"/>
              </a:spcBef>
              <a:buFont typeface="Arial"/>
              <a:buChar char="•"/>
              <a:tabLst>
                <a:tab pos="240665" algn="l"/>
                <a:tab pos="241300" algn="l"/>
              </a:tabLst>
            </a:pPr>
            <a:r>
              <a:rPr sz="2000" spc="-10" dirty="0">
                <a:latin typeface="Calibri"/>
                <a:cs typeface="Calibri"/>
              </a:rPr>
              <a:t>Collaborate</a:t>
            </a:r>
            <a:r>
              <a:rPr sz="2000" spc="-35" dirty="0">
                <a:latin typeface="Calibri"/>
                <a:cs typeface="Calibri"/>
              </a:rPr>
              <a:t> </a:t>
            </a:r>
            <a:r>
              <a:rPr sz="2000" dirty="0">
                <a:latin typeface="Calibri"/>
                <a:cs typeface="Calibri"/>
              </a:rPr>
              <a:t>with</a:t>
            </a:r>
            <a:r>
              <a:rPr sz="2000" spc="-30" dirty="0">
                <a:latin typeface="Calibri"/>
                <a:cs typeface="Calibri"/>
              </a:rPr>
              <a:t> </a:t>
            </a:r>
            <a:r>
              <a:rPr sz="2000" dirty="0">
                <a:latin typeface="Calibri"/>
                <a:cs typeface="Calibri"/>
              </a:rPr>
              <a:t>neighborhood</a:t>
            </a:r>
            <a:r>
              <a:rPr sz="2000" spc="-75" dirty="0">
                <a:latin typeface="Calibri"/>
                <a:cs typeface="Calibri"/>
              </a:rPr>
              <a:t> </a:t>
            </a:r>
            <a:r>
              <a:rPr sz="2000" dirty="0">
                <a:latin typeface="Calibri"/>
                <a:cs typeface="Calibri"/>
              </a:rPr>
              <a:t>partners</a:t>
            </a:r>
            <a:r>
              <a:rPr sz="2000" spc="-35" dirty="0">
                <a:latin typeface="Calibri"/>
                <a:cs typeface="Calibri"/>
              </a:rPr>
              <a:t> </a:t>
            </a:r>
            <a:r>
              <a:rPr sz="2000" dirty="0">
                <a:latin typeface="Calibri"/>
                <a:cs typeface="Calibri"/>
              </a:rPr>
              <a:t>to</a:t>
            </a:r>
            <a:r>
              <a:rPr sz="2000" spc="-30" dirty="0">
                <a:latin typeface="Calibri"/>
                <a:cs typeface="Calibri"/>
              </a:rPr>
              <a:t> </a:t>
            </a:r>
            <a:r>
              <a:rPr sz="2000" dirty="0">
                <a:latin typeface="Calibri"/>
                <a:cs typeface="Calibri"/>
              </a:rPr>
              <a:t>identify</a:t>
            </a:r>
            <a:r>
              <a:rPr sz="2000" spc="-40" dirty="0">
                <a:latin typeface="Calibri"/>
                <a:cs typeface="Calibri"/>
              </a:rPr>
              <a:t> </a:t>
            </a:r>
            <a:r>
              <a:rPr sz="2000" dirty="0">
                <a:latin typeface="Calibri"/>
                <a:cs typeface="Calibri"/>
              </a:rPr>
              <a:t>more</a:t>
            </a:r>
            <a:r>
              <a:rPr sz="2000" spc="-30" dirty="0">
                <a:latin typeface="Calibri"/>
                <a:cs typeface="Calibri"/>
              </a:rPr>
              <a:t> </a:t>
            </a:r>
            <a:r>
              <a:rPr sz="2000" dirty="0">
                <a:latin typeface="Calibri"/>
                <a:cs typeface="Calibri"/>
              </a:rPr>
              <a:t>helpful</a:t>
            </a:r>
            <a:r>
              <a:rPr sz="2000" spc="-50" dirty="0">
                <a:latin typeface="Calibri"/>
                <a:cs typeface="Calibri"/>
              </a:rPr>
              <a:t> </a:t>
            </a:r>
            <a:r>
              <a:rPr sz="2000" dirty="0">
                <a:latin typeface="Calibri"/>
                <a:cs typeface="Calibri"/>
              </a:rPr>
              <a:t>communication</a:t>
            </a:r>
            <a:r>
              <a:rPr sz="2000" spc="-40" dirty="0">
                <a:latin typeface="Calibri"/>
                <a:cs typeface="Calibri"/>
              </a:rPr>
              <a:t> </a:t>
            </a:r>
            <a:r>
              <a:rPr sz="2000" spc="-10" dirty="0">
                <a:latin typeface="Calibri"/>
                <a:cs typeface="Calibri"/>
              </a:rPr>
              <a:t>strategies </a:t>
            </a:r>
            <a:r>
              <a:rPr sz="2000" spc="-25" dirty="0">
                <a:latin typeface="Calibri"/>
                <a:cs typeface="Calibri"/>
              </a:rPr>
              <a:t>to </a:t>
            </a:r>
            <a:r>
              <a:rPr sz="2000" dirty="0">
                <a:latin typeface="Calibri"/>
                <a:cs typeface="Calibri"/>
              </a:rPr>
              <a:t>expand</a:t>
            </a:r>
            <a:r>
              <a:rPr sz="2000" spc="-60" dirty="0">
                <a:latin typeface="Calibri"/>
                <a:cs typeface="Calibri"/>
              </a:rPr>
              <a:t> </a:t>
            </a:r>
            <a:r>
              <a:rPr sz="2000" dirty="0">
                <a:latin typeface="Calibri"/>
                <a:cs typeface="Calibri"/>
              </a:rPr>
              <a:t>community</a:t>
            </a:r>
            <a:r>
              <a:rPr sz="2000" spc="-60" dirty="0">
                <a:latin typeface="Calibri"/>
                <a:cs typeface="Calibri"/>
              </a:rPr>
              <a:t> </a:t>
            </a:r>
            <a:r>
              <a:rPr sz="2000" dirty="0">
                <a:latin typeface="Calibri"/>
                <a:cs typeface="Calibri"/>
              </a:rPr>
              <a:t>awareness</a:t>
            </a:r>
            <a:r>
              <a:rPr sz="2000" spc="-35" dirty="0">
                <a:latin typeface="Calibri"/>
                <a:cs typeface="Calibri"/>
              </a:rPr>
              <a:t> </a:t>
            </a:r>
            <a:r>
              <a:rPr sz="2000" dirty="0">
                <a:latin typeface="Calibri"/>
                <a:cs typeface="Calibri"/>
              </a:rPr>
              <a:t>of</a:t>
            </a:r>
            <a:r>
              <a:rPr sz="2000" spc="-60" dirty="0">
                <a:latin typeface="Calibri"/>
                <a:cs typeface="Calibri"/>
              </a:rPr>
              <a:t> </a:t>
            </a:r>
            <a:r>
              <a:rPr sz="2000" dirty="0">
                <a:latin typeface="Calibri"/>
                <a:cs typeface="Calibri"/>
              </a:rPr>
              <a:t>current</a:t>
            </a:r>
            <a:r>
              <a:rPr sz="2000" spc="-45" dirty="0">
                <a:latin typeface="Calibri"/>
                <a:cs typeface="Calibri"/>
              </a:rPr>
              <a:t> </a:t>
            </a:r>
            <a:r>
              <a:rPr sz="2000" dirty="0">
                <a:latin typeface="Calibri"/>
                <a:cs typeface="Calibri"/>
              </a:rPr>
              <a:t>PDPH</a:t>
            </a:r>
            <a:r>
              <a:rPr sz="2000" spc="-50" dirty="0">
                <a:latin typeface="Calibri"/>
                <a:cs typeface="Calibri"/>
              </a:rPr>
              <a:t> </a:t>
            </a:r>
            <a:r>
              <a:rPr sz="2000" dirty="0">
                <a:latin typeface="Calibri"/>
                <a:cs typeface="Calibri"/>
              </a:rPr>
              <a:t>youth</a:t>
            </a:r>
            <a:r>
              <a:rPr sz="2000" spc="-70" dirty="0">
                <a:latin typeface="Calibri"/>
                <a:cs typeface="Calibri"/>
              </a:rPr>
              <a:t> </a:t>
            </a:r>
            <a:r>
              <a:rPr sz="2000" dirty="0">
                <a:latin typeface="Calibri"/>
                <a:cs typeface="Calibri"/>
              </a:rPr>
              <a:t>violence</a:t>
            </a:r>
            <a:r>
              <a:rPr sz="2000" spc="-50" dirty="0">
                <a:latin typeface="Calibri"/>
                <a:cs typeface="Calibri"/>
              </a:rPr>
              <a:t> </a:t>
            </a:r>
            <a:r>
              <a:rPr sz="2000" dirty="0">
                <a:latin typeface="Calibri"/>
                <a:cs typeface="Calibri"/>
              </a:rPr>
              <a:t>prevention</a:t>
            </a:r>
            <a:r>
              <a:rPr sz="2000" spc="-40" dirty="0">
                <a:latin typeface="Calibri"/>
                <a:cs typeface="Calibri"/>
              </a:rPr>
              <a:t> </a:t>
            </a:r>
            <a:r>
              <a:rPr sz="2000" dirty="0">
                <a:latin typeface="Calibri"/>
                <a:cs typeface="Calibri"/>
              </a:rPr>
              <a:t>programming,</a:t>
            </a:r>
            <a:r>
              <a:rPr sz="2000" spc="-65" dirty="0">
                <a:latin typeface="Calibri"/>
                <a:cs typeface="Calibri"/>
              </a:rPr>
              <a:t> </a:t>
            </a:r>
            <a:r>
              <a:rPr sz="2000" dirty="0">
                <a:latin typeface="Calibri"/>
                <a:cs typeface="Calibri"/>
              </a:rPr>
              <a:t>such</a:t>
            </a:r>
            <a:r>
              <a:rPr sz="2000" spc="-55" dirty="0">
                <a:latin typeface="Calibri"/>
                <a:cs typeface="Calibri"/>
              </a:rPr>
              <a:t> </a:t>
            </a:r>
            <a:r>
              <a:rPr sz="2000" spc="-25" dirty="0">
                <a:latin typeface="Calibri"/>
                <a:cs typeface="Calibri"/>
              </a:rPr>
              <a:t>as </a:t>
            </a:r>
            <a:r>
              <a:rPr sz="2000" dirty="0">
                <a:latin typeface="Calibri"/>
                <a:cs typeface="Calibri"/>
              </a:rPr>
              <a:t>the</a:t>
            </a:r>
            <a:r>
              <a:rPr sz="2000" spc="-25" dirty="0">
                <a:latin typeface="Calibri"/>
                <a:cs typeface="Calibri"/>
              </a:rPr>
              <a:t> </a:t>
            </a:r>
            <a:r>
              <a:rPr sz="2000" spc="-20" dirty="0">
                <a:latin typeface="Calibri"/>
                <a:cs typeface="Calibri"/>
              </a:rPr>
              <a:t>Youth</a:t>
            </a:r>
            <a:r>
              <a:rPr sz="2000" spc="-45" dirty="0">
                <a:latin typeface="Calibri"/>
                <a:cs typeface="Calibri"/>
              </a:rPr>
              <a:t> </a:t>
            </a:r>
            <a:r>
              <a:rPr sz="2000" dirty="0">
                <a:latin typeface="Calibri"/>
                <a:cs typeface="Calibri"/>
              </a:rPr>
              <a:t>Health</a:t>
            </a:r>
            <a:r>
              <a:rPr sz="2000" spc="-15" dirty="0">
                <a:latin typeface="Calibri"/>
                <a:cs typeface="Calibri"/>
              </a:rPr>
              <a:t> </a:t>
            </a:r>
            <a:r>
              <a:rPr sz="2000" spc="-10" dirty="0">
                <a:latin typeface="Calibri"/>
                <a:cs typeface="Calibri"/>
              </a:rPr>
              <a:t>Corps.</a:t>
            </a:r>
            <a:endParaRPr sz="2000">
              <a:latin typeface="Calibri"/>
              <a:cs typeface="Calibri"/>
            </a:endParaRPr>
          </a:p>
          <a:p>
            <a:pPr marL="240665" marR="32384" indent="-227965">
              <a:lnSpc>
                <a:spcPts val="2160"/>
              </a:lnSpc>
              <a:spcBef>
                <a:spcPts val="1010"/>
              </a:spcBef>
              <a:buFont typeface="Arial"/>
              <a:buChar char="•"/>
              <a:tabLst>
                <a:tab pos="240665" algn="l"/>
                <a:tab pos="241300" algn="l"/>
              </a:tabLst>
            </a:pPr>
            <a:r>
              <a:rPr sz="2000" dirty="0">
                <a:latin typeface="Calibri"/>
                <a:cs typeface="Calibri"/>
              </a:rPr>
              <a:t>Engage</a:t>
            </a:r>
            <a:r>
              <a:rPr sz="2000" spc="-65" dirty="0">
                <a:latin typeface="Calibri"/>
                <a:cs typeface="Calibri"/>
              </a:rPr>
              <a:t> </a:t>
            </a:r>
            <a:r>
              <a:rPr sz="2000" dirty="0">
                <a:latin typeface="Calibri"/>
                <a:cs typeface="Calibri"/>
              </a:rPr>
              <a:t>community</a:t>
            </a:r>
            <a:r>
              <a:rPr sz="2000" spc="-45" dirty="0">
                <a:latin typeface="Calibri"/>
                <a:cs typeface="Calibri"/>
              </a:rPr>
              <a:t> </a:t>
            </a:r>
            <a:r>
              <a:rPr sz="2000" dirty="0">
                <a:latin typeface="Calibri"/>
                <a:cs typeface="Calibri"/>
              </a:rPr>
              <a:t>and</a:t>
            </a:r>
            <a:r>
              <a:rPr sz="2000" spc="-50" dirty="0">
                <a:latin typeface="Calibri"/>
                <a:cs typeface="Calibri"/>
              </a:rPr>
              <a:t> </a:t>
            </a:r>
            <a:r>
              <a:rPr sz="2000" dirty="0">
                <a:latin typeface="Calibri"/>
                <a:cs typeface="Calibri"/>
              </a:rPr>
              <a:t>agency</a:t>
            </a:r>
            <a:r>
              <a:rPr sz="2000" spc="-60" dirty="0">
                <a:latin typeface="Calibri"/>
                <a:cs typeface="Calibri"/>
              </a:rPr>
              <a:t> </a:t>
            </a:r>
            <a:r>
              <a:rPr sz="2000" dirty="0">
                <a:latin typeface="Calibri"/>
                <a:cs typeface="Calibri"/>
              </a:rPr>
              <a:t>partners</a:t>
            </a:r>
            <a:r>
              <a:rPr sz="2000" spc="-20" dirty="0">
                <a:latin typeface="Calibri"/>
                <a:cs typeface="Calibri"/>
              </a:rPr>
              <a:t> </a:t>
            </a:r>
            <a:r>
              <a:rPr sz="2000" dirty="0">
                <a:latin typeface="Calibri"/>
                <a:cs typeface="Calibri"/>
              </a:rPr>
              <a:t>to</a:t>
            </a:r>
            <a:r>
              <a:rPr sz="2000" spc="-30" dirty="0">
                <a:latin typeface="Calibri"/>
                <a:cs typeface="Calibri"/>
              </a:rPr>
              <a:t> </a:t>
            </a:r>
            <a:r>
              <a:rPr sz="2000" dirty="0">
                <a:latin typeface="Calibri"/>
                <a:cs typeface="Calibri"/>
              </a:rPr>
              <a:t>assess</a:t>
            </a:r>
            <a:r>
              <a:rPr sz="2000" spc="-15" dirty="0">
                <a:latin typeface="Calibri"/>
                <a:cs typeface="Calibri"/>
              </a:rPr>
              <a:t> </a:t>
            </a:r>
            <a:r>
              <a:rPr sz="2000" dirty="0">
                <a:latin typeface="Calibri"/>
                <a:cs typeface="Calibri"/>
              </a:rPr>
              <a:t>current</a:t>
            </a:r>
            <a:r>
              <a:rPr sz="2000" spc="-30" dirty="0">
                <a:latin typeface="Calibri"/>
                <a:cs typeface="Calibri"/>
              </a:rPr>
              <a:t> </a:t>
            </a:r>
            <a:r>
              <a:rPr sz="2000" dirty="0">
                <a:latin typeface="Calibri"/>
                <a:cs typeface="Calibri"/>
              </a:rPr>
              <a:t>service</a:t>
            </a:r>
            <a:r>
              <a:rPr sz="2000" spc="-25" dirty="0">
                <a:latin typeface="Calibri"/>
                <a:cs typeface="Calibri"/>
              </a:rPr>
              <a:t> </a:t>
            </a:r>
            <a:r>
              <a:rPr sz="2000" dirty="0">
                <a:latin typeface="Calibri"/>
                <a:cs typeface="Calibri"/>
              </a:rPr>
              <a:t>levels being</a:t>
            </a:r>
            <a:r>
              <a:rPr sz="2000" spc="-45" dirty="0">
                <a:latin typeface="Calibri"/>
                <a:cs typeface="Calibri"/>
              </a:rPr>
              <a:t> </a:t>
            </a:r>
            <a:r>
              <a:rPr sz="2000" spc="-10" dirty="0">
                <a:latin typeface="Calibri"/>
                <a:cs typeface="Calibri"/>
              </a:rPr>
              <a:t>offered</a:t>
            </a:r>
            <a:r>
              <a:rPr sz="2000" spc="-25" dirty="0">
                <a:latin typeface="Calibri"/>
                <a:cs typeface="Calibri"/>
              </a:rPr>
              <a:t> </a:t>
            </a:r>
            <a:r>
              <a:rPr sz="2000" dirty="0">
                <a:latin typeface="Calibri"/>
                <a:cs typeface="Calibri"/>
              </a:rPr>
              <a:t>to</a:t>
            </a:r>
            <a:r>
              <a:rPr sz="2000" spc="-40" dirty="0">
                <a:latin typeface="Calibri"/>
                <a:cs typeface="Calibri"/>
              </a:rPr>
              <a:t> </a:t>
            </a:r>
            <a:r>
              <a:rPr sz="2000" spc="-10" dirty="0">
                <a:latin typeface="Calibri"/>
                <a:cs typeface="Calibri"/>
              </a:rPr>
              <a:t>families </a:t>
            </a:r>
            <a:r>
              <a:rPr sz="2000" dirty="0">
                <a:latin typeface="Calibri"/>
                <a:cs typeface="Calibri"/>
              </a:rPr>
              <a:t>of</a:t>
            </a:r>
            <a:r>
              <a:rPr sz="2000" spc="-50" dirty="0">
                <a:latin typeface="Calibri"/>
                <a:cs typeface="Calibri"/>
              </a:rPr>
              <a:t> </a:t>
            </a:r>
            <a:r>
              <a:rPr sz="2000" dirty="0">
                <a:latin typeface="Calibri"/>
                <a:cs typeface="Calibri"/>
              </a:rPr>
              <a:t>victims</a:t>
            </a:r>
            <a:r>
              <a:rPr sz="2000" spc="-15" dirty="0">
                <a:latin typeface="Calibri"/>
                <a:cs typeface="Calibri"/>
              </a:rPr>
              <a:t> </a:t>
            </a:r>
            <a:r>
              <a:rPr sz="2000" dirty="0">
                <a:latin typeface="Calibri"/>
                <a:cs typeface="Calibri"/>
              </a:rPr>
              <a:t>of</a:t>
            </a:r>
            <a:r>
              <a:rPr sz="2000" spc="-40" dirty="0">
                <a:latin typeface="Calibri"/>
                <a:cs typeface="Calibri"/>
              </a:rPr>
              <a:t> </a:t>
            </a:r>
            <a:r>
              <a:rPr sz="2000" dirty="0">
                <a:latin typeface="Calibri"/>
                <a:cs typeface="Calibri"/>
              </a:rPr>
              <a:t>gun</a:t>
            </a:r>
            <a:r>
              <a:rPr sz="2000" spc="-55" dirty="0">
                <a:latin typeface="Calibri"/>
                <a:cs typeface="Calibri"/>
              </a:rPr>
              <a:t> </a:t>
            </a:r>
            <a:r>
              <a:rPr sz="2000" dirty="0">
                <a:latin typeface="Calibri"/>
                <a:cs typeface="Calibri"/>
              </a:rPr>
              <a:t>violence</a:t>
            </a:r>
            <a:r>
              <a:rPr sz="2000" spc="-30" dirty="0">
                <a:latin typeface="Calibri"/>
                <a:cs typeface="Calibri"/>
              </a:rPr>
              <a:t> </a:t>
            </a:r>
            <a:r>
              <a:rPr sz="2000" dirty="0">
                <a:latin typeface="Calibri"/>
                <a:cs typeface="Calibri"/>
              </a:rPr>
              <a:t>to</a:t>
            </a:r>
            <a:r>
              <a:rPr sz="2000" spc="-30" dirty="0">
                <a:latin typeface="Calibri"/>
                <a:cs typeface="Calibri"/>
              </a:rPr>
              <a:t> </a:t>
            </a:r>
            <a:r>
              <a:rPr sz="2000" dirty="0">
                <a:latin typeface="Calibri"/>
                <a:cs typeface="Calibri"/>
              </a:rPr>
              <a:t>improve</a:t>
            </a:r>
            <a:r>
              <a:rPr sz="2000" spc="-25" dirty="0">
                <a:latin typeface="Calibri"/>
                <a:cs typeface="Calibri"/>
              </a:rPr>
              <a:t> </a:t>
            </a:r>
            <a:r>
              <a:rPr sz="2000" dirty="0">
                <a:latin typeface="Calibri"/>
                <a:cs typeface="Calibri"/>
              </a:rPr>
              <a:t>where</a:t>
            </a:r>
            <a:r>
              <a:rPr sz="2000" spc="-30" dirty="0">
                <a:latin typeface="Calibri"/>
                <a:cs typeface="Calibri"/>
              </a:rPr>
              <a:t> </a:t>
            </a:r>
            <a:r>
              <a:rPr sz="2000" dirty="0">
                <a:latin typeface="Calibri"/>
                <a:cs typeface="Calibri"/>
              </a:rPr>
              <a:t>appropriate</a:t>
            </a:r>
            <a:r>
              <a:rPr sz="2000" spc="-30" dirty="0">
                <a:latin typeface="Calibri"/>
                <a:cs typeface="Calibri"/>
              </a:rPr>
              <a:t> </a:t>
            </a:r>
            <a:r>
              <a:rPr sz="2000" dirty="0">
                <a:latin typeface="Calibri"/>
                <a:cs typeface="Calibri"/>
              </a:rPr>
              <a:t>and</a:t>
            </a:r>
            <a:r>
              <a:rPr sz="2000" spc="-40" dirty="0">
                <a:latin typeface="Calibri"/>
                <a:cs typeface="Calibri"/>
              </a:rPr>
              <a:t> </a:t>
            </a:r>
            <a:r>
              <a:rPr sz="2000" dirty="0">
                <a:latin typeface="Calibri"/>
                <a:cs typeface="Calibri"/>
              </a:rPr>
              <a:t>to</a:t>
            </a:r>
            <a:r>
              <a:rPr sz="2000" spc="-30" dirty="0">
                <a:latin typeface="Calibri"/>
                <a:cs typeface="Calibri"/>
              </a:rPr>
              <a:t> </a:t>
            </a:r>
            <a:r>
              <a:rPr sz="2000" spc="-10" dirty="0">
                <a:latin typeface="Calibri"/>
                <a:cs typeface="Calibri"/>
              </a:rPr>
              <a:t>strengthen</a:t>
            </a:r>
            <a:r>
              <a:rPr sz="2000" spc="-40" dirty="0">
                <a:latin typeface="Calibri"/>
                <a:cs typeface="Calibri"/>
              </a:rPr>
              <a:t> </a:t>
            </a:r>
            <a:r>
              <a:rPr sz="2000" dirty="0">
                <a:latin typeface="Calibri"/>
                <a:cs typeface="Calibri"/>
              </a:rPr>
              <a:t>community</a:t>
            </a:r>
            <a:r>
              <a:rPr sz="2000" spc="-40" dirty="0">
                <a:latin typeface="Calibri"/>
                <a:cs typeface="Calibri"/>
              </a:rPr>
              <a:t> </a:t>
            </a:r>
            <a:r>
              <a:rPr sz="2000" spc="-10" dirty="0">
                <a:latin typeface="Calibri"/>
                <a:cs typeface="Calibri"/>
              </a:rPr>
              <a:t>linkages </a:t>
            </a:r>
            <a:r>
              <a:rPr sz="2000" dirty="0">
                <a:latin typeface="Calibri"/>
                <a:cs typeface="Calibri"/>
              </a:rPr>
              <a:t>where</a:t>
            </a:r>
            <a:r>
              <a:rPr sz="2000" spc="-40" dirty="0">
                <a:latin typeface="Calibri"/>
                <a:cs typeface="Calibri"/>
              </a:rPr>
              <a:t> </a:t>
            </a:r>
            <a:r>
              <a:rPr sz="2000" spc="-10" dirty="0">
                <a:latin typeface="Calibri"/>
                <a:cs typeface="Calibri"/>
              </a:rPr>
              <a:t>necessary.</a:t>
            </a:r>
            <a:endParaRPr sz="2000">
              <a:latin typeface="Calibri"/>
              <a:cs typeface="Calibri"/>
            </a:endParaRPr>
          </a:p>
          <a:p>
            <a:pPr marL="240665" marR="546100" indent="-227965">
              <a:lnSpc>
                <a:spcPts val="2160"/>
              </a:lnSpc>
              <a:spcBef>
                <a:spcPts val="994"/>
              </a:spcBef>
              <a:buFont typeface="Arial"/>
              <a:buChar char="•"/>
              <a:tabLst>
                <a:tab pos="240665" algn="l"/>
                <a:tab pos="241300" algn="l"/>
              </a:tabLst>
            </a:pPr>
            <a:r>
              <a:rPr sz="2000" dirty="0">
                <a:latin typeface="Calibri"/>
                <a:cs typeface="Calibri"/>
              </a:rPr>
              <a:t>Expressly</a:t>
            </a:r>
            <a:r>
              <a:rPr sz="2000" spc="-55" dirty="0">
                <a:latin typeface="Calibri"/>
                <a:cs typeface="Calibri"/>
              </a:rPr>
              <a:t> </a:t>
            </a:r>
            <a:r>
              <a:rPr sz="2000" dirty="0">
                <a:latin typeface="Calibri"/>
                <a:cs typeface="Calibri"/>
              </a:rPr>
              <a:t>acknowledge</a:t>
            </a:r>
            <a:r>
              <a:rPr sz="2000" spc="-45" dirty="0">
                <a:latin typeface="Calibri"/>
                <a:cs typeface="Calibri"/>
              </a:rPr>
              <a:t> </a:t>
            </a:r>
            <a:r>
              <a:rPr sz="2000" dirty="0">
                <a:latin typeface="Calibri"/>
                <a:cs typeface="Calibri"/>
              </a:rPr>
              <a:t>the</a:t>
            </a:r>
            <a:r>
              <a:rPr sz="2000" spc="-45" dirty="0">
                <a:latin typeface="Calibri"/>
                <a:cs typeface="Calibri"/>
              </a:rPr>
              <a:t> </a:t>
            </a:r>
            <a:r>
              <a:rPr sz="2000" dirty="0">
                <a:latin typeface="Calibri"/>
                <a:cs typeface="Calibri"/>
              </a:rPr>
              <a:t>generative</a:t>
            </a:r>
            <a:r>
              <a:rPr sz="2000" spc="-30" dirty="0">
                <a:latin typeface="Calibri"/>
                <a:cs typeface="Calibri"/>
              </a:rPr>
              <a:t> </a:t>
            </a:r>
            <a:r>
              <a:rPr sz="2000" dirty="0">
                <a:latin typeface="Calibri"/>
                <a:cs typeface="Calibri"/>
              </a:rPr>
              <a:t>mechanism</a:t>
            </a:r>
            <a:r>
              <a:rPr sz="2000" spc="-40" dirty="0">
                <a:latin typeface="Calibri"/>
                <a:cs typeface="Calibri"/>
              </a:rPr>
              <a:t> </a:t>
            </a:r>
            <a:r>
              <a:rPr sz="2000" dirty="0">
                <a:latin typeface="Calibri"/>
                <a:cs typeface="Calibri"/>
              </a:rPr>
              <a:t>of</a:t>
            </a:r>
            <a:r>
              <a:rPr sz="2000" spc="-45" dirty="0">
                <a:latin typeface="Calibri"/>
                <a:cs typeface="Calibri"/>
              </a:rPr>
              <a:t> </a:t>
            </a:r>
            <a:r>
              <a:rPr sz="2000" dirty="0">
                <a:latin typeface="Calibri"/>
                <a:cs typeface="Calibri"/>
              </a:rPr>
              <a:t>historical</a:t>
            </a:r>
            <a:r>
              <a:rPr sz="2000" spc="-20" dirty="0">
                <a:latin typeface="Calibri"/>
                <a:cs typeface="Calibri"/>
              </a:rPr>
              <a:t> </a:t>
            </a:r>
            <a:r>
              <a:rPr sz="2000" dirty="0">
                <a:latin typeface="Calibri"/>
                <a:cs typeface="Calibri"/>
              </a:rPr>
              <a:t>and</a:t>
            </a:r>
            <a:r>
              <a:rPr sz="2000" spc="-40" dirty="0">
                <a:latin typeface="Calibri"/>
                <a:cs typeface="Calibri"/>
              </a:rPr>
              <a:t> </a:t>
            </a:r>
            <a:r>
              <a:rPr sz="2000" spc="-10" dirty="0">
                <a:latin typeface="Calibri"/>
                <a:cs typeface="Calibri"/>
              </a:rPr>
              <a:t>contemporary</a:t>
            </a:r>
            <a:r>
              <a:rPr sz="2000" spc="-65" dirty="0">
                <a:latin typeface="Calibri"/>
                <a:cs typeface="Calibri"/>
              </a:rPr>
              <a:t> </a:t>
            </a:r>
            <a:r>
              <a:rPr sz="2000" dirty="0">
                <a:latin typeface="Calibri"/>
                <a:cs typeface="Calibri"/>
              </a:rPr>
              <a:t>racism</a:t>
            </a:r>
            <a:r>
              <a:rPr sz="2000" spc="-25" dirty="0">
                <a:latin typeface="Calibri"/>
                <a:cs typeface="Calibri"/>
              </a:rPr>
              <a:t> of </a:t>
            </a:r>
            <a:r>
              <a:rPr sz="2000" dirty="0">
                <a:latin typeface="Calibri"/>
                <a:cs typeface="Calibri"/>
              </a:rPr>
              <a:t>violence</a:t>
            </a:r>
            <a:r>
              <a:rPr sz="2000" spc="-45" dirty="0">
                <a:latin typeface="Calibri"/>
                <a:cs typeface="Calibri"/>
              </a:rPr>
              <a:t> </a:t>
            </a:r>
            <a:r>
              <a:rPr sz="2000" dirty="0">
                <a:latin typeface="Calibri"/>
                <a:cs typeface="Calibri"/>
              </a:rPr>
              <a:t>to</a:t>
            </a:r>
            <a:r>
              <a:rPr sz="2000" spc="-45" dirty="0">
                <a:latin typeface="Calibri"/>
                <a:cs typeface="Calibri"/>
              </a:rPr>
              <a:t> </a:t>
            </a:r>
            <a:r>
              <a:rPr sz="2000" dirty="0">
                <a:latin typeface="Calibri"/>
                <a:cs typeface="Calibri"/>
              </a:rPr>
              <a:t>ensure</a:t>
            </a:r>
            <a:r>
              <a:rPr sz="2000" spc="-45" dirty="0">
                <a:latin typeface="Calibri"/>
                <a:cs typeface="Calibri"/>
              </a:rPr>
              <a:t> </a:t>
            </a:r>
            <a:r>
              <a:rPr sz="2000" dirty="0">
                <a:latin typeface="Calibri"/>
                <a:cs typeface="Calibri"/>
              </a:rPr>
              <a:t>prevention</a:t>
            </a:r>
            <a:r>
              <a:rPr sz="2000" spc="-35" dirty="0">
                <a:latin typeface="Calibri"/>
                <a:cs typeface="Calibri"/>
              </a:rPr>
              <a:t> </a:t>
            </a:r>
            <a:r>
              <a:rPr sz="2000" spc="-10" dirty="0">
                <a:latin typeface="Calibri"/>
                <a:cs typeface="Calibri"/>
              </a:rPr>
              <a:t>programming</a:t>
            </a:r>
            <a:r>
              <a:rPr sz="2000" spc="-65" dirty="0">
                <a:latin typeface="Calibri"/>
                <a:cs typeface="Calibri"/>
              </a:rPr>
              <a:t> </a:t>
            </a:r>
            <a:r>
              <a:rPr sz="2000" dirty="0">
                <a:latin typeface="Calibri"/>
                <a:cs typeface="Calibri"/>
              </a:rPr>
              <a:t>explicitly</a:t>
            </a:r>
            <a:r>
              <a:rPr sz="2000" spc="-25" dirty="0">
                <a:latin typeface="Calibri"/>
                <a:cs typeface="Calibri"/>
              </a:rPr>
              <a:t> </a:t>
            </a:r>
            <a:r>
              <a:rPr sz="2000" dirty="0">
                <a:latin typeface="Calibri"/>
                <a:cs typeface="Calibri"/>
              </a:rPr>
              <a:t>addresses</a:t>
            </a:r>
            <a:r>
              <a:rPr sz="2000" spc="-35" dirty="0">
                <a:latin typeface="Calibri"/>
                <a:cs typeface="Calibri"/>
              </a:rPr>
              <a:t> </a:t>
            </a:r>
            <a:r>
              <a:rPr sz="2000" dirty="0">
                <a:latin typeface="Calibri"/>
                <a:cs typeface="Calibri"/>
              </a:rPr>
              <a:t>its</a:t>
            </a:r>
            <a:r>
              <a:rPr sz="2000" spc="-35" dirty="0">
                <a:latin typeface="Calibri"/>
                <a:cs typeface="Calibri"/>
              </a:rPr>
              <a:t> </a:t>
            </a:r>
            <a:r>
              <a:rPr sz="2000" dirty="0">
                <a:latin typeface="Calibri"/>
                <a:cs typeface="Calibri"/>
              </a:rPr>
              <a:t>current</a:t>
            </a:r>
            <a:r>
              <a:rPr sz="2000" spc="-35" dirty="0">
                <a:latin typeface="Calibri"/>
                <a:cs typeface="Calibri"/>
              </a:rPr>
              <a:t> </a:t>
            </a:r>
            <a:r>
              <a:rPr sz="2000" spc="-10" dirty="0">
                <a:latin typeface="Calibri"/>
                <a:cs typeface="Calibri"/>
              </a:rPr>
              <a:t>impacts.</a:t>
            </a:r>
            <a:endParaRPr sz="2000">
              <a:latin typeface="Calibri"/>
              <a:cs typeface="Calibri"/>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62E7-9A8E-85B1-46DB-FBD9140D493B}"/>
              </a:ext>
            </a:extLst>
          </p:cNvPr>
          <p:cNvSpPr>
            <a:spLocks noGrp="1"/>
          </p:cNvSpPr>
          <p:nvPr>
            <p:ph type="title"/>
          </p:nvPr>
        </p:nvSpPr>
        <p:spPr>
          <a:xfrm>
            <a:off x="389165" y="264766"/>
            <a:ext cx="11223171" cy="1325563"/>
          </a:xfrm>
        </p:spPr>
        <p:txBody>
          <a:bodyPr/>
          <a:lstStyle/>
          <a:p>
            <a:pPr algn="ctr"/>
            <a:r>
              <a:rPr lang="en-US" dirty="0"/>
              <a:t>Public Health Preparedness Qualitative Themes: Key Solutions</a:t>
            </a:r>
          </a:p>
        </p:txBody>
      </p:sp>
      <p:graphicFrame>
        <p:nvGraphicFramePr>
          <p:cNvPr id="9" name="Content Placeholder 3">
            <a:extLst>
              <a:ext uri="{FF2B5EF4-FFF2-40B4-BE49-F238E27FC236}">
                <a16:creationId xmlns:a16="http://schemas.microsoft.com/office/drawing/2014/main" id="{E9E57D3C-B79A-1F9D-1B1A-05BEFA3975B9}"/>
              </a:ext>
            </a:extLst>
          </p:cNvPr>
          <p:cNvGraphicFramePr>
            <a:graphicFrameLocks noGrp="1"/>
          </p:cNvGraphicFramePr>
          <p:nvPr>
            <p:ph sz="half" idx="1"/>
          </p:nvPr>
        </p:nvGraphicFramePr>
        <p:xfrm>
          <a:off x="391632" y="1868155"/>
          <a:ext cx="5704368"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a:extLst>
              <a:ext uri="{FF2B5EF4-FFF2-40B4-BE49-F238E27FC236}">
                <a16:creationId xmlns:a16="http://schemas.microsoft.com/office/drawing/2014/main" id="{5A9F9B74-5BF1-CFBA-CF22-5E72B6BAAA2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Text Box 18">
            <a:extLst>
              <a:ext uri="{FF2B5EF4-FFF2-40B4-BE49-F238E27FC236}">
                <a16:creationId xmlns:a16="http://schemas.microsoft.com/office/drawing/2014/main" id="{05FBB2F4-F717-86F4-1B2A-60E49EE81A9A}"/>
              </a:ext>
            </a:extLst>
          </p:cNvPr>
          <p:cNvSpPr txBox="1"/>
          <p:nvPr/>
        </p:nvSpPr>
        <p:spPr>
          <a:xfrm>
            <a:off x="6096000" y="1989889"/>
            <a:ext cx="5907458" cy="721413"/>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“But all of us are very well connected with those communities so I think it's just a matter of keeping-- keeping the organizations that already are in touch with those people readily available to you so that when you need announcements to get out, we can pass that along.”</a:t>
            </a:r>
          </a:p>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 </a:t>
            </a:r>
          </a:p>
        </p:txBody>
      </p:sp>
      <p:sp>
        <p:nvSpPr>
          <p:cNvPr id="10" name="Text Box 23">
            <a:extLst>
              <a:ext uri="{FF2B5EF4-FFF2-40B4-BE49-F238E27FC236}">
                <a16:creationId xmlns:a16="http://schemas.microsoft.com/office/drawing/2014/main" id="{70B0DEB8-B520-3805-F510-F0442CB80F45}"/>
              </a:ext>
            </a:extLst>
          </p:cNvPr>
          <p:cNvSpPr txBox="1"/>
          <p:nvPr/>
        </p:nvSpPr>
        <p:spPr>
          <a:xfrm>
            <a:off x="6096000" y="2995279"/>
            <a:ext cx="5943600" cy="1021427"/>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“But also working with local ethnic media as well. And then also working with local newsrooms and not just relying on the Inquirer, so. … like Kensington Voice, Germantown Info Hub, and more niche-serving news outlets across different media. Because they recognize variances in literacy rates across all communities not just English language publishing communities as well.” </a:t>
            </a:r>
            <a:endPar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13" name="Text Box 23">
            <a:extLst>
              <a:ext uri="{FF2B5EF4-FFF2-40B4-BE49-F238E27FC236}">
                <a16:creationId xmlns:a16="http://schemas.microsoft.com/office/drawing/2014/main" id="{677D9A8D-8F91-9AA0-36CE-6FC3476D6AB2}"/>
              </a:ext>
            </a:extLst>
          </p:cNvPr>
          <p:cNvSpPr txBox="1"/>
          <p:nvPr/>
        </p:nvSpPr>
        <p:spPr>
          <a:xfrm>
            <a:off x="6120804" y="4206540"/>
            <a:ext cx="5943600" cy="869027"/>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“We know that people want to do things close to where they live and what's comfortable for them. Coming into center city may or may not work for people, transportation issues or whatever, but when you're in the neighborhoods where people live, it is much easier for them to react to that.” </a:t>
            </a:r>
            <a:endPar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
        <p:nvSpPr>
          <p:cNvPr id="14" name="Text Box 18">
            <a:extLst>
              <a:ext uri="{FF2B5EF4-FFF2-40B4-BE49-F238E27FC236}">
                <a16:creationId xmlns:a16="http://schemas.microsoft.com/office/drawing/2014/main" id="{974CE9EE-847C-2823-21BA-3292943C945D}"/>
              </a:ext>
            </a:extLst>
          </p:cNvPr>
          <p:cNvSpPr txBox="1"/>
          <p:nvPr/>
        </p:nvSpPr>
        <p:spPr>
          <a:xfrm>
            <a:off x="6156946" y="5355252"/>
            <a:ext cx="5907458" cy="721413"/>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Calibri" panose="020F0502020204030204" pitchFamily="34" charset="0"/>
              </a:rPr>
              <a:t>“I like the idea that maybe if we get to the youth and just have workshops. Let them come in over the summer and have workshops [about] disasters and communicable diseases and stuff. Kind of educate them on what to do in case there's a disaster.”</a:t>
            </a:r>
          </a:p>
        </p:txBody>
      </p:sp>
    </p:spTree>
    <p:extLst>
      <p:ext uri="{BB962C8B-B14F-4D97-AF65-F5344CB8AC3E}">
        <p14:creationId xmlns:p14="http://schemas.microsoft.com/office/powerpoint/2010/main" val="2739780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3F910-8BBB-3915-323E-B5AF3DB33C95}"/>
              </a:ext>
            </a:extLst>
          </p:cNvPr>
          <p:cNvSpPr>
            <a:spLocks noGrp="1"/>
          </p:cNvSpPr>
          <p:nvPr>
            <p:ph type="title"/>
          </p:nvPr>
        </p:nvSpPr>
        <p:spPr/>
        <p:txBody>
          <a:bodyPr/>
          <a:lstStyle/>
          <a:p>
            <a:pPr algn="ctr"/>
            <a:r>
              <a:rPr lang="en-US" dirty="0"/>
              <a:t>Public Health Preparedness: Prioritization</a:t>
            </a:r>
          </a:p>
        </p:txBody>
      </p:sp>
      <p:sp>
        <p:nvSpPr>
          <p:cNvPr id="5" name="Slide Number Placeholder 4">
            <a:extLst>
              <a:ext uri="{FF2B5EF4-FFF2-40B4-BE49-F238E27FC236}">
                <a16:creationId xmlns:a16="http://schemas.microsoft.com/office/drawing/2014/main" id="{DC1945C6-F344-4BFD-CFEE-4B662BB1C3B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Content Placeholder 5" descr="Chart&#10;&#10;Description automatically generated">
            <a:extLst>
              <a:ext uri="{FF2B5EF4-FFF2-40B4-BE49-F238E27FC236}">
                <a16:creationId xmlns:a16="http://schemas.microsoft.com/office/drawing/2014/main" id="{03AD7851-DCE9-0A2F-8F68-E759B14E70A5}"/>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147762" y="2722297"/>
            <a:ext cx="4562475" cy="3238500"/>
          </a:xfrm>
          <a:prstGeom prst="rect">
            <a:avLst/>
          </a:prstGeom>
          <a:noFill/>
          <a:ln>
            <a:noFill/>
          </a:ln>
        </p:spPr>
      </p:pic>
      <p:pic>
        <p:nvPicPr>
          <p:cNvPr id="7" name="Content Placeholder 5" descr="Chart, bar chart&#10;&#10;Description automatically generated">
            <a:extLst>
              <a:ext uri="{FF2B5EF4-FFF2-40B4-BE49-F238E27FC236}">
                <a16:creationId xmlns:a16="http://schemas.microsoft.com/office/drawing/2014/main" id="{BA9FE198-F178-6A0B-A2B3-F096B31DAEF1}"/>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67475" y="2865168"/>
            <a:ext cx="4591050" cy="2952750"/>
          </a:xfrm>
          <a:prstGeom prst="rect">
            <a:avLst/>
          </a:prstGeom>
          <a:noFill/>
          <a:ln>
            <a:noFill/>
          </a:ln>
        </p:spPr>
      </p:pic>
      <p:sp>
        <p:nvSpPr>
          <p:cNvPr id="8" name="TextBox 7">
            <a:extLst>
              <a:ext uri="{FF2B5EF4-FFF2-40B4-BE49-F238E27FC236}">
                <a16:creationId xmlns:a16="http://schemas.microsoft.com/office/drawing/2014/main" id="{79C58595-37BC-8602-648D-969BBE448839}"/>
              </a:ext>
            </a:extLst>
          </p:cNvPr>
          <p:cNvSpPr txBox="1"/>
          <p:nvPr/>
        </p:nvSpPr>
        <p:spPr>
          <a:xfrm>
            <a:off x="1071233" y="1419708"/>
            <a:ext cx="992004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the end of each of the three meetings, participants ranked the topics discussed. Below is a summary of ranking for concerns and for solutions. Not all rankings aligned with the themes from the discussions. These tables can help provide additional context, but the themes are the key findings of this process. </a:t>
            </a:r>
          </a:p>
        </p:txBody>
      </p:sp>
    </p:spTree>
    <p:extLst>
      <p:ext uri="{BB962C8B-B14F-4D97-AF65-F5344CB8AC3E}">
        <p14:creationId xmlns:p14="http://schemas.microsoft.com/office/powerpoint/2010/main" val="1974357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p:nvPr/>
        </p:nvSpPr>
        <p:spPr>
          <a:xfrm>
            <a:off x="11067288" y="6463728"/>
            <a:ext cx="244475" cy="177800"/>
          </a:xfrm>
          <a:prstGeom prst="rect">
            <a:avLst/>
          </a:prstGeom>
        </p:spPr>
        <p:txBody>
          <a:bodyPr vert="horz" wrap="square" lIns="0" tIns="0" rIns="0" bIns="0" rtlCol="0">
            <a:spAutoFit/>
          </a:bodyPr>
          <a:lstStyle/>
          <a:p>
            <a:pPr marL="38100">
              <a:lnSpc>
                <a:spcPts val="1240"/>
              </a:lnSpc>
            </a:pPr>
            <a:fld id="{81D60167-4931-47E6-BA6A-407CBD079E47}" type="slidenum">
              <a:rPr sz="1200" spc="-25" dirty="0">
                <a:solidFill>
                  <a:srgbClr val="888888"/>
                </a:solidFill>
                <a:latin typeface="Calibri"/>
                <a:cs typeface="Calibri"/>
              </a:rPr>
              <a:t>14</a:t>
            </a:fld>
            <a:endParaRPr sz="1200">
              <a:latin typeface="Calibri"/>
              <a:cs typeface="Calibri"/>
            </a:endParaRPr>
          </a:p>
        </p:txBody>
      </p:sp>
      <p:sp>
        <p:nvSpPr>
          <p:cNvPr id="2" name="object 2"/>
          <p:cNvSpPr txBox="1">
            <a:spLocks noGrp="1"/>
          </p:cNvSpPr>
          <p:nvPr>
            <p:ph type="title"/>
          </p:nvPr>
        </p:nvSpPr>
        <p:spPr>
          <a:prstGeom prst="rect">
            <a:avLst/>
          </a:prstGeom>
        </p:spPr>
        <p:txBody>
          <a:bodyPr vert="horz" wrap="square" lIns="0" tIns="315087" rIns="0" bIns="0" rtlCol="0">
            <a:spAutoFit/>
          </a:bodyPr>
          <a:lstStyle/>
          <a:p>
            <a:pPr marL="850900">
              <a:lnSpc>
                <a:spcPct val="100000"/>
              </a:lnSpc>
              <a:spcBef>
                <a:spcPts val="105"/>
              </a:spcBef>
            </a:pPr>
            <a:r>
              <a:rPr sz="4400" dirty="0"/>
              <a:t>Next</a:t>
            </a:r>
            <a:r>
              <a:rPr sz="4400" spc="-50" dirty="0"/>
              <a:t> </a:t>
            </a:r>
            <a:r>
              <a:rPr sz="4400" dirty="0"/>
              <a:t>Steps</a:t>
            </a:r>
            <a:r>
              <a:rPr sz="4400" spc="-30" dirty="0"/>
              <a:t> </a:t>
            </a:r>
            <a:r>
              <a:rPr sz="4400" dirty="0"/>
              <a:t>–</a:t>
            </a:r>
            <a:r>
              <a:rPr sz="4400" spc="-35" dirty="0"/>
              <a:t> </a:t>
            </a:r>
            <a:r>
              <a:rPr sz="4400" dirty="0"/>
              <a:t>Public</a:t>
            </a:r>
            <a:r>
              <a:rPr sz="4400" spc="-25" dirty="0"/>
              <a:t> </a:t>
            </a:r>
            <a:r>
              <a:rPr sz="4400" dirty="0"/>
              <a:t>Health</a:t>
            </a:r>
            <a:r>
              <a:rPr sz="4400" spc="-35" dirty="0"/>
              <a:t> </a:t>
            </a:r>
            <a:r>
              <a:rPr sz="4400" spc="-10" dirty="0"/>
              <a:t>Preparedness</a:t>
            </a:r>
            <a:endParaRPr sz="4400"/>
          </a:p>
        </p:txBody>
      </p:sp>
      <p:sp>
        <p:nvSpPr>
          <p:cNvPr id="3" name="object 3"/>
          <p:cNvSpPr txBox="1"/>
          <p:nvPr/>
        </p:nvSpPr>
        <p:spPr>
          <a:xfrm>
            <a:off x="916939" y="2370263"/>
            <a:ext cx="10340340" cy="2527935"/>
          </a:xfrm>
          <a:prstGeom prst="rect">
            <a:avLst/>
          </a:prstGeom>
        </p:spPr>
        <p:txBody>
          <a:bodyPr vert="horz" wrap="square" lIns="0" tIns="43815" rIns="0" bIns="0" rtlCol="0">
            <a:spAutoFit/>
          </a:bodyPr>
          <a:lstStyle/>
          <a:p>
            <a:pPr marL="240665" marR="105410" indent="-227965">
              <a:lnSpc>
                <a:spcPts val="1939"/>
              </a:lnSpc>
              <a:spcBef>
                <a:spcPts val="345"/>
              </a:spcBef>
              <a:buFont typeface="Arial"/>
              <a:buChar char="•"/>
              <a:tabLst>
                <a:tab pos="240665" algn="l"/>
                <a:tab pos="241300" algn="l"/>
              </a:tabLst>
            </a:pPr>
            <a:r>
              <a:rPr sz="1800" dirty="0">
                <a:latin typeface="Calibri"/>
                <a:cs typeface="Calibri"/>
              </a:rPr>
              <a:t>PDPH</a:t>
            </a:r>
            <a:r>
              <a:rPr sz="1800" spc="-25" dirty="0">
                <a:latin typeface="Calibri"/>
                <a:cs typeface="Calibri"/>
              </a:rPr>
              <a:t> </a:t>
            </a:r>
            <a:r>
              <a:rPr sz="1800" dirty="0">
                <a:latin typeface="Calibri"/>
                <a:cs typeface="Calibri"/>
              </a:rPr>
              <a:t>will</a:t>
            </a:r>
            <a:r>
              <a:rPr sz="1800" spc="-10" dirty="0">
                <a:latin typeface="Calibri"/>
                <a:cs typeface="Calibri"/>
              </a:rPr>
              <a:t> </a:t>
            </a:r>
            <a:r>
              <a:rPr sz="1800" dirty="0">
                <a:latin typeface="Calibri"/>
                <a:cs typeface="Calibri"/>
              </a:rPr>
              <a:t>expand</a:t>
            </a:r>
            <a:r>
              <a:rPr sz="1800" spc="-30" dirty="0">
                <a:latin typeface="Calibri"/>
                <a:cs typeface="Calibri"/>
              </a:rPr>
              <a:t> </a:t>
            </a:r>
            <a:r>
              <a:rPr sz="1800" dirty="0">
                <a:latin typeface="Calibri"/>
                <a:cs typeface="Calibri"/>
              </a:rPr>
              <a:t>public</a:t>
            </a:r>
            <a:r>
              <a:rPr sz="1800" spc="-15" dirty="0">
                <a:latin typeface="Calibri"/>
                <a:cs typeface="Calibri"/>
              </a:rPr>
              <a:t> </a:t>
            </a:r>
            <a:r>
              <a:rPr sz="1800" dirty="0">
                <a:latin typeface="Calibri"/>
                <a:cs typeface="Calibri"/>
              </a:rPr>
              <a:t>health</a:t>
            </a:r>
            <a:r>
              <a:rPr sz="1800" spc="-15" dirty="0">
                <a:latin typeface="Calibri"/>
                <a:cs typeface="Calibri"/>
              </a:rPr>
              <a:t> </a:t>
            </a:r>
            <a:r>
              <a:rPr sz="1800" dirty="0">
                <a:latin typeface="Calibri"/>
                <a:cs typeface="Calibri"/>
              </a:rPr>
              <a:t>preparedness</a:t>
            </a:r>
            <a:r>
              <a:rPr sz="1800" spc="-25" dirty="0">
                <a:latin typeface="Calibri"/>
                <a:cs typeface="Calibri"/>
              </a:rPr>
              <a:t> </a:t>
            </a:r>
            <a:r>
              <a:rPr sz="1800" dirty="0">
                <a:latin typeface="Calibri"/>
                <a:cs typeface="Calibri"/>
              </a:rPr>
              <a:t>communication</a:t>
            </a:r>
            <a:r>
              <a:rPr sz="1800" spc="-15" dirty="0">
                <a:latin typeface="Calibri"/>
                <a:cs typeface="Calibri"/>
              </a:rPr>
              <a:t> </a:t>
            </a:r>
            <a:r>
              <a:rPr sz="1800" spc="-10" dirty="0">
                <a:latin typeface="Calibri"/>
                <a:cs typeface="Calibri"/>
              </a:rPr>
              <a:t>strategies</a:t>
            </a:r>
            <a:r>
              <a:rPr sz="1800" spc="-20" dirty="0">
                <a:latin typeface="Calibri"/>
                <a:cs typeface="Calibri"/>
              </a:rPr>
              <a:t> </a:t>
            </a:r>
            <a:r>
              <a:rPr sz="1800" dirty="0">
                <a:latin typeface="Calibri"/>
                <a:cs typeface="Calibri"/>
              </a:rPr>
              <a:t>to</a:t>
            </a:r>
            <a:r>
              <a:rPr sz="1800" spc="-30" dirty="0">
                <a:latin typeface="Calibri"/>
                <a:cs typeface="Calibri"/>
              </a:rPr>
              <a:t> </a:t>
            </a:r>
            <a:r>
              <a:rPr sz="1800" dirty="0">
                <a:latin typeface="Calibri"/>
                <a:cs typeface="Calibri"/>
              </a:rPr>
              <a:t>more</a:t>
            </a:r>
            <a:r>
              <a:rPr sz="1800" spc="-25" dirty="0">
                <a:latin typeface="Calibri"/>
                <a:cs typeface="Calibri"/>
              </a:rPr>
              <a:t> </a:t>
            </a:r>
            <a:r>
              <a:rPr sz="1800" spc="-10" dirty="0">
                <a:latin typeface="Calibri"/>
                <a:cs typeface="Calibri"/>
              </a:rPr>
              <a:t>effectively</a:t>
            </a:r>
            <a:r>
              <a:rPr sz="1800" spc="-30" dirty="0">
                <a:latin typeface="Calibri"/>
                <a:cs typeface="Calibri"/>
              </a:rPr>
              <a:t> </a:t>
            </a:r>
            <a:r>
              <a:rPr sz="1800" dirty="0">
                <a:latin typeface="Calibri"/>
                <a:cs typeface="Calibri"/>
              </a:rPr>
              <a:t>engage</a:t>
            </a:r>
            <a:r>
              <a:rPr sz="1800" spc="-20" dirty="0">
                <a:latin typeface="Calibri"/>
                <a:cs typeface="Calibri"/>
              </a:rPr>
              <a:t> </a:t>
            </a:r>
            <a:r>
              <a:rPr sz="1800" spc="-25" dirty="0">
                <a:latin typeface="Calibri"/>
                <a:cs typeface="Calibri"/>
              </a:rPr>
              <a:t>and </a:t>
            </a:r>
            <a:r>
              <a:rPr sz="1800" dirty="0">
                <a:latin typeface="Calibri"/>
                <a:cs typeface="Calibri"/>
              </a:rPr>
              <a:t>reach</a:t>
            </a:r>
            <a:r>
              <a:rPr sz="1800" spc="-40" dirty="0">
                <a:latin typeface="Calibri"/>
                <a:cs typeface="Calibri"/>
              </a:rPr>
              <a:t> </a:t>
            </a:r>
            <a:r>
              <a:rPr sz="1800" dirty="0">
                <a:latin typeface="Calibri"/>
                <a:cs typeface="Calibri"/>
              </a:rPr>
              <a:t>vulnerable</a:t>
            </a:r>
            <a:r>
              <a:rPr sz="1800" spc="-25" dirty="0">
                <a:latin typeface="Calibri"/>
                <a:cs typeface="Calibri"/>
              </a:rPr>
              <a:t> </a:t>
            </a:r>
            <a:r>
              <a:rPr sz="1800" dirty="0">
                <a:latin typeface="Calibri"/>
                <a:cs typeface="Calibri"/>
              </a:rPr>
              <a:t>populations</a:t>
            </a:r>
            <a:r>
              <a:rPr sz="1800" spc="-25" dirty="0">
                <a:latin typeface="Calibri"/>
                <a:cs typeface="Calibri"/>
              </a:rPr>
              <a:t> </a:t>
            </a:r>
            <a:r>
              <a:rPr sz="1800" dirty="0">
                <a:latin typeface="Calibri"/>
                <a:cs typeface="Calibri"/>
              </a:rPr>
              <a:t>such</a:t>
            </a:r>
            <a:r>
              <a:rPr sz="1800" spc="-30" dirty="0">
                <a:latin typeface="Calibri"/>
                <a:cs typeface="Calibri"/>
              </a:rPr>
              <a:t> </a:t>
            </a:r>
            <a:r>
              <a:rPr sz="1800" dirty="0">
                <a:latin typeface="Calibri"/>
                <a:cs typeface="Calibri"/>
              </a:rPr>
              <a:t>as</a:t>
            </a:r>
            <a:r>
              <a:rPr sz="1800" spc="-50" dirty="0">
                <a:latin typeface="Calibri"/>
                <a:cs typeface="Calibri"/>
              </a:rPr>
              <a:t> </a:t>
            </a:r>
            <a:r>
              <a:rPr sz="1800" dirty="0">
                <a:latin typeface="Calibri"/>
                <a:cs typeface="Calibri"/>
              </a:rPr>
              <a:t>communities</a:t>
            </a:r>
            <a:r>
              <a:rPr sz="1800" spc="-25" dirty="0">
                <a:latin typeface="Calibri"/>
                <a:cs typeface="Calibri"/>
              </a:rPr>
              <a:t> </a:t>
            </a:r>
            <a:r>
              <a:rPr sz="1800" dirty="0">
                <a:latin typeface="Calibri"/>
                <a:cs typeface="Calibri"/>
              </a:rPr>
              <a:t>that</a:t>
            </a:r>
            <a:r>
              <a:rPr sz="1800" spc="-45" dirty="0">
                <a:latin typeface="Calibri"/>
                <a:cs typeface="Calibri"/>
              </a:rPr>
              <a:t> </a:t>
            </a:r>
            <a:r>
              <a:rPr sz="1800" dirty="0">
                <a:latin typeface="Calibri"/>
                <a:cs typeface="Calibri"/>
              </a:rPr>
              <a:t>are</a:t>
            </a:r>
            <a:r>
              <a:rPr sz="1800" spc="-25" dirty="0">
                <a:latin typeface="Calibri"/>
                <a:cs typeface="Calibri"/>
              </a:rPr>
              <a:t> </a:t>
            </a:r>
            <a:r>
              <a:rPr sz="1800" dirty="0">
                <a:latin typeface="Calibri"/>
                <a:cs typeface="Calibri"/>
              </a:rPr>
              <a:t>linguistically</a:t>
            </a:r>
            <a:r>
              <a:rPr sz="1800" spc="-15" dirty="0">
                <a:latin typeface="Calibri"/>
                <a:cs typeface="Calibri"/>
              </a:rPr>
              <a:t> </a:t>
            </a:r>
            <a:r>
              <a:rPr sz="1800" dirty="0">
                <a:latin typeface="Calibri"/>
                <a:cs typeface="Calibri"/>
              </a:rPr>
              <a:t>diverse,</a:t>
            </a:r>
            <a:r>
              <a:rPr sz="1800" spc="-35" dirty="0">
                <a:latin typeface="Calibri"/>
                <a:cs typeface="Calibri"/>
              </a:rPr>
              <a:t> </a:t>
            </a:r>
            <a:r>
              <a:rPr sz="1800" dirty="0">
                <a:latin typeface="Calibri"/>
                <a:cs typeface="Calibri"/>
              </a:rPr>
              <a:t>experience</a:t>
            </a:r>
            <a:r>
              <a:rPr sz="1800" spc="-25" dirty="0">
                <a:latin typeface="Calibri"/>
                <a:cs typeface="Calibri"/>
              </a:rPr>
              <a:t> </a:t>
            </a:r>
            <a:r>
              <a:rPr sz="1800" dirty="0">
                <a:latin typeface="Calibri"/>
                <a:cs typeface="Calibri"/>
              </a:rPr>
              <a:t>limited</a:t>
            </a:r>
            <a:r>
              <a:rPr sz="1800" spc="-25" dirty="0">
                <a:latin typeface="Calibri"/>
                <a:cs typeface="Calibri"/>
              </a:rPr>
              <a:t> </a:t>
            </a:r>
            <a:r>
              <a:rPr sz="1800" spc="-10" dirty="0">
                <a:latin typeface="Calibri"/>
                <a:cs typeface="Calibri"/>
              </a:rPr>
              <a:t>literacy, </a:t>
            </a:r>
            <a:r>
              <a:rPr sz="1800" dirty="0">
                <a:latin typeface="Calibri"/>
                <a:cs typeface="Calibri"/>
              </a:rPr>
              <a:t>live</a:t>
            </a:r>
            <a:r>
              <a:rPr sz="1800" spc="-40" dirty="0">
                <a:latin typeface="Calibri"/>
                <a:cs typeface="Calibri"/>
              </a:rPr>
              <a:t> </a:t>
            </a:r>
            <a:r>
              <a:rPr sz="1800" dirty="0">
                <a:latin typeface="Calibri"/>
                <a:cs typeface="Calibri"/>
              </a:rPr>
              <a:t>with</a:t>
            </a:r>
            <a:r>
              <a:rPr sz="1800" spc="-5" dirty="0">
                <a:latin typeface="Calibri"/>
                <a:cs typeface="Calibri"/>
              </a:rPr>
              <a:t> </a:t>
            </a:r>
            <a:r>
              <a:rPr sz="1800" dirty="0">
                <a:latin typeface="Calibri"/>
                <a:cs typeface="Calibri"/>
              </a:rPr>
              <a:t>disabilities,</a:t>
            </a:r>
            <a:r>
              <a:rPr sz="1800" spc="-30" dirty="0">
                <a:latin typeface="Calibri"/>
                <a:cs typeface="Calibri"/>
              </a:rPr>
              <a:t> </a:t>
            </a:r>
            <a:r>
              <a:rPr sz="1800" dirty="0">
                <a:latin typeface="Calibri"/>
                <a:cs typeface="Calibri"/>
              </a:rPr>
              <a:t>or</a:t>
            </a:r>
            <a:r>
              <a:rPr sz="1800" spc="-25" dirty="0">
                <a:latin typeface="Calibri"/>
                <a:cs typeface="Calibri"/>
              </a:rPr>
              <a:t> </a:t>
            </a:r>
            <a:r>
              <a:rPr sz="1800" dirty="0">
                <a:latin typeface="Calibri"/>
                <a:cs typeface="Calibri"/>
              </a:rPr>
              <a:t>have</a:t>
            </a:r>
            <a:r>
              <a:rPr sz="1800" spc="-40" dirty="0">
                <a:latin typeface="Calibri"/>
                <a:cs typeface="Calibri"/>
              </a:rPr>
              <a:t> </a:t>
            </a:r>
            <a:r>
              <a:rPr sz="1800" dirty="0">
                <a:latin typeface="Calibri"/>
                <a:cs typeface="Calibri"/>
              </a:rPr>
              <a:t>limited</a:t>
            </a:r>
            <a:r>
              <a:rPr sz="1800" spc="-10" dirty="0">
                <a:latin typeface="Calibri"/>
                <a:cs typeface="Calibri"/>
              </a:rPr>
              <a:t> </a:t>
            </a:r>
            <a:r>
              <a:rPr sz="1800" dirty="0">
                <a:latin typeface="Calibri"/>
                <a:cs typeface="Calibri"/>
              </a:rPr>
              <a:t>access</a:t>
            </a:r>
            <a:r>
              <a:rPr sz="1800" spc="-25" dirty="0">
                <a:latin typeface="Calibri"/>
                <a:cs typeface="Calibri"/>
              </a:rPr>
              <a:t> </a:t>
            </a:r>
            <a:r>
              <a:rPr sz="1800" dirty="0">
                <a:latin typeface="Calibri"/>
                <a:cs typeface="Calibri"/>
              </a:rPr>
              <a:t>to</a:t>
            </a:r>
            <a:r>
              <a:rPr sz="1800" spc="-30" dirty="0">
                <a:latin typeface="Calibri"/>
                <a:cs typeface="Calibri"/>
              </a:rPr>
              <a:t> </a:t>
            </a:r>
            <a:r>
              <a:rPr sz="1800" dirty="0">
                <a:latin typeface="Calibri"/>
                <a:cs typeface="Calibri"/>
              </a:rPr>
              <a:t>communications</a:t>
            </a:r>
            <a:r>
              <a:rPr sz="1800" spc="-15" dirty="0">
                <a:latin typeface="Calibri"/>
                <a:cs typeface="Calibri"/>
              </a:rPr>
              <a:t> </a:t>
            </a:r>
            <a:r>
              <a:rPr sz="1800" spc="-10" dirty="0">
                <a:latin typeface="Calibri"/>
                <a:cs typeface="Calibri"/>
              </a:rPr>
              <a:t>technologies.</a:t>
            </a:r>
            <a:endParaRPr sz="1800">
              <a:latin typeface="Calibri"/>
              <a:cs typeface="Calibri"/>
            </a:endParaRPr>
          </a:p>
          <a:p>
            <a:pPr marL="240665" marR="5080" indent="-227965">
              <a:lnSpc>
                <a:spcPts val="1939"/>
              </a:lnSpc>
              <a:spcBef>
                <a:spcPts val="1010"/>
              </a:spcBef>
              <a:buFont typeface="Arial"/>
              <a:buChar char="•"/>
              <a:tabLst>
                <a:tab pos="240665" algn="l"/>
                <a:tab pos="241300" algn="l"/>
              </a:tabLst>
            </a:pPr>
            <a:r>
              <a:rPr sz="1800" dirty="0">
                <a:latin typeface="Calibri"/>
                <a:cs typeface="Calibri"/>
              </a:rPr>
              <a:t>PDPH</a:t>
            </a:r>
            <a:r>
              <a:rPr sz="1800" spc="-25" dirty="0">
                <a:latin typeface="Calibri"/>
                <a:cs typeface="Calibri"/>
              </a:rPr>
              <a:t> </a:t>
            </a:r>
            <a:r>
              <a:rPr sz="1800" dirty="0">
                <a:latin typeface="Calibri"/>
                <a:cs typeface="Calibri"/>
              </a:rPr>
              <a:t>will</a:t>
            </a:r>
            <a:r>
              <a:rPr sz="1800" spc="-10" dirty="0">
                <a:latin typeface="Calibri"/>
                <a:cs typeface="Calibri"/>
              </a:rPr>
              <a:t> </a:t>
            </a:r>
            <a:r>
              <a:rPr sz="1800" dirty="0">
                <a:latin typeface="Calibri"/>
                <a:cs typeface="Calibri"/>
              </a:rPr>
              <a:t>continue</a:t>
            </a:r>
            <a:r>
              <a:rPr sz="1800" spc="-10" dirty="0">
                <a:latin typeface="Calibri"/>
                <a:cs typeface="Calibri"/>
              </a:rPr>
              <a:t> </a:t>
            </a:r>
            <a:r>
              <a:rPr sz="1800" dirty="0">
                <a:latin typeface="Calibri"/>
                <a:cs typeface="Calibri"/>
              </a:rPr>
              <a:t>to</a:t>
            </a:r>
            <a:r>
              <a:rPr sz="1800" spc="-30" dirty="0">
                <a:latin typeface="Calibri"/>
                <a:cs typeface="Calibri"/>
              </a:rPr>
              <a:t> </a:t>
            </a:r>
            <a:r>
              <a:rPr sz="1800" dirty="0">
                <a:latin typeface="Calibri"/>
                <a:cs typeface="Calibri"/>
              </a:rPr>
              <a:t>advance</a:t>
            </a:r>
            <a:r>
              <a:rPr sz="1800" spc="-10" dirty="0">
                <a:latin typeface="Calibri"/>
                <a:cs typeface="Calibri"/>
              </a:rPr>
              <a:t> </a:t>
            </a:r>
            <a:r>
              <a:rPr sz="1800" dirty="0">
                <a:latin typeface="Calibri"/>
                <a:cs typeface="Calibri"/>
              </a:rPr>
              <a:t>the</a:t>
            </a:r>
            <a:r>
              <a:rPr sz="1800" spc="-25" dirty="0">
                <a:latin typeface="Calibri"/>
                <a:cs typeface="Calibri"/>
              </a:rPr>
              <a:t> </a:t>
            </a:r>
            <a:r>
              <a:rPr sz="1800" dirty="0">
                <a:latin typeface="Calibri"/>
                <a:cs typeface="Calibri"/>
              </a:rPr>
              <a:t>engagement</a:t>
            </a:r>
            <a:r>
              <a:rPr sz="1800" spc="-30" dirty="0">
                <a:latin typeface="Calibri"/>
                <a:cs typeface="Calibri"/>
              </a:rPr>
              <a:t> </a:t>
            </a:r>
            <a:r>
              <a:rPr sz="1800" spc="-10" dirty="0">
                <a:latin typeface="Calibri"/>
                <a:cs typeface="Calibri"/>
              </a:rPr>
              <a:t>infrastructures</a:t>
            </a:r>
            <a:r>
              <a:rPr sz="1800" spc="-15" dirty="0">
                <a:latin typeface="Calibri"/>
                <a:cs typeface="Calibri"/>
              </a:rPr>
              <a:t> </a:t>
            </a:r>
            <a:r>
              <a:rPr sz="1800" dirty="0">
                <a:latin typeface="Calibri"/>
                <a:cs typeface="Calibri"/>
              </a:rPr>
              <a:t>established</a:t>
            </a:r>
            <a:r>
              <a:rPr sz="1800" spc="-25" dirty="0">
                <a:latin typeface="Calibri"/>
                <a:cs typeface="Calibri"/>
              </a:rPr>
              <a:t> </a:t>
            </a:r>
            <a:r>
              <a:rPr sz="1800" dirty="0">
                <a:latin typeface="Calibri"/>
                <a:cs typeface="Calibri"/>
              </a:rPr>
              <a:t>with</a:t>
            </a:r>
            <a:r>
              <a:rPr sz="1800" spc="-5" dirty="0">
                <a:latin typeface="Calibri"/>
                <a:cs typeface="Calibri"/>
              </a:rPr>
              <a:t> </a:t>
            </a:r>
            <a:r>
              <a:rPr sz="1800" dirty="0">
                <a:latin typeface="Calibri"/>
                <a:cs typeface="Calibri"/>
              </a:rPr>
              <a:t>community</a:t>
            </a:r>
            <a:r>
              <a:rPr sz="1800" spc="-25" dirty="0">
                <a:latin typeface="Calibri"/>
                <a:cs typeface="Calibri"/>
              </a:rPr>
              <a:t> </a:t>
            </a:r>
            <a:r>
              <a:rPr sz="1800" spc="-10" dirty="0">
                <a:latin typeface="Calibri"/>
                <a:cs typeface="Calibri"/>
              </a:rPr>
              <a:t>organizations </a:t>
            </a:r>
            <a:r>
              <a:rPr sz="1800" dirty="0">
                <a:latin typeface="Calibri"/>
                <a:cs typeface="Calibri"/>
              </a:rPr>
              <a:t>during</a:t>
            </a:r>
            <a:r>
              <a:rPr sz="1800" spc="-10" dirty="0">
                <a:latin typeface="Calibri"/>
                <a:cs typeface="Calibri"/>
              </a:rPr>
              <a:t> </a:t>
            </a:r>
            <a:r>
              <a:rPr sz="1800" dirty="0">
                <a:latin typeface="Calibri"/>
                <a:cs typeface="Calibri"/>
              </a:rPr>
              <a:t>the</a:t>
            </a:r>
            <a:r>
              <a:rPr sz="1800" spc="-5" dirty="0">
                <a:latin typeface="Calibri"/>
                <a:cs typeface="Calibri"/>
              </a:rPr>
              <a:t> </a:t>
            </a:r>
            <a:r>
              <a:rPr sz="1800" spc="-10" dirty="0">
                <a:latin typeface="Calibri"/>
                <a:cs typeface="Calibri"/>
              </a:rPr>
              <a:t>COVID-</a:t>
            </a:r>
            <a:r>
              <a:rPr sz="1800" dirty="0">
                <a:latin typeface="Calibri"/>
                <a:cs typeface="Calibri"/>
              </a:rPr>
              <a:t>19</a:t>
            </a:r>
            <a:r>
              <a:rPr sz="1800" spc="-15" dirty="0">
                <a:latin typeface="Calibri"/>
                <a:cs typeface="Calibri"/>
              </a:rPr>
              <a:t> </a:t>
            </a:r>
            <a:r>
              <a:rPr sz="1800" dirty="0">
                <a:latin typeface="Calibri"/>
                <a:cs typeface="Calibri"/>
              </a:rPr>
              <a:t>pandemic</a:t>
            </a:r>
            <a:r>
              <a:rPr sz="1800" spc="-15" dirty="0">
                <a:latin typeface="Calibri"/>
                <a:cs typeface="Calibri"/>
              </a:rPr>
              <a:t> </a:t>
            </a:r>
            <a:r>
              <a:rPr sz="1800" dirty="0">
                <a:latin typeface="Calibri"/>
                <a:cs typeface="Calibri"/>
              </a:rPr>
              <a:t>to</a:t>
            </a:r>
            <a:r>
              <a:rPr sz="1800" spc="-25" dirty="0">
                <a:latin typeface="Calibri"/>
                <a:cs typeface="Calibri"/>
              </a:rPr>
              <a:t> </a:t>
            </a:r>
            <a:r>
              <a:rPr sz="1800" dirty="0">
                <a:latin typeface="Calibri"/>
                <a:cs typeface="Calibri"/>
              </a:rPr>
              <a:t>utilize</a:t>
            </a:r>
            <a:r>
              <a:rPr sz="1800" spc="5" dirty="0">
                <a:latin typeface="Calibri"/>
                <a:cs typeface="Calibri"/>
              </a:rPr>
              <a:t> </a:t>
            </a:r>
            <a:r>
              <a:rPr sz="1800" dirty="0">
                <a:latin typeface="Calibri"/>
                <a:cs typeface="Calibri"/>
              </a:rPr>
              <a:t>this</a:t>
            </a:r>
            <a:r>
              <a:rPr sz="1800" spc="-20" dirty="0">
                <a:latin typeface="Calibri"/>
                <a:cs typeface="Calibri"/>
              </a:rPr>
              <a:t> </a:t>
            </a:r>
            <a:r>
              <a:rPr sz="1800" dirty="0">
                <a:latin typeface="Calibri"/>
                <a:cs typeface="Calibri"/>
              </a:rPr>
              <a:t>network</a:t>
            </a:r>
            <a:r>
              <a:rPr sz="1800" spc="-10" dirty="0">
                <a:latin typeface="Calibri"/>
                <a:cs typeface="Calibri"/>
              </a:rPr>
              <a:t> </a:t>
            </a:r>
            <a:r>
              <a:rPr sz="1800" dirty="0">
                <a:latin typeface="Calibri"/>
                <a:cs typeface="Calibri"/>
              </a:rPr>
              <a:t>as</a:t>
            </a:r>
            <a:r>
              <a:rPr sz="1800" spc="-30" dirty="0">
                <a:latin typeface="Calibri"/>
                <a:cs typeface="Calibri"/>
              </a:rPr>
              <a:t> </a:t>
            </a:r>
            <a:r>
              <a:rPr sz="1800" dirty="0">
                <a:latin typeface="Calibri"/>
                <a:cs typeface="Calibri"/>
              </a:rPr>
              <a:t>a</a:t>
            </a:r>
            <a:r>
              <a:rPr sz="1800" spc="-15" dirty="0">
                <a:latin typeface="Calibri"/>
                <a:cs typeface="Calibri"/>
              </a:rPr>
              <a:t> </a:t>
            </a:r>
            <a:r>
              <a:rPr sz="1800" dirty="0">
                <a:latin typeface="Calibri"/>
                <a:cs typeface="Calibri"/>
              </a:rPr>
              <a:t>pipeline</a:t>
            </a:r>
            <a:r>
              <a:rPr sz="1800" spc="5" dirty="0">
                <a:latin typeface="Calibri"/>
                <a:cs typeface="Calibri"/>
              </a:rPr>
              <a:t> </a:t>
            </a:r>
            <a:r>
              <a:rPr sz="1800" dirty="0">
                <a:latin typeface="Calibri"/>
                <a:cs typeface="Calibri"/>
              </a:rPr>
              <a:t>for</a:t>
            </a:r>
            <a:r>
              <a:rPr sz="1800" spc="-30" dirty="0">
                <a:latin typeface="Calibri"/>
                <a:cs typeface="Calibri"/>
              </a:rPr>
              <a:t> </a:t>
            </a:r>
            <a:r>
              <a:rPr sz="1800" spc="-10" dirty="0">
                <a:latin typeface="Calibri"/>
                <a:cs typeface="Calibri"/>
              </a:rPr>
              <a:t>preparedness-</a:t>
            </a:r>
            <a:r>
              <a:rPr sz="1800" dirty="0">
                <a:latin typeface="Calibri"/>
                <a:cs typeface="Calibri"/>
              </a:rPr>
              <a:t>related</a:t>
            </a:r>
            <a:r>
              <a:rPr sz="1800" spc="-20" dirty="0">
                <a:latin typeface="Calibri"/>
                <a:cs typeface="Calibri"/>
              </a:rPr>
              <a:t> </a:t>
            </a:r>
            <a:r>
              <a:rPr sz="1800" dirty="0">
                <a:latin typeface="Calibri"/>
                <a:cs typeface="Calibri"/>
              </a:rPr>
              <a:t>information</a:t>
            </a:r>
            <a:r>
              <a:rPr sz="1800" spc="-5" dirty="0">
                <a:latin typeface="Calibri"/>
                <a:cs typeface="Calibri"/>
              </a:rPr>
              <a:t> </a:t>
            </a:r>
            <a:r>
              <a:rPr sz="1800" spc="-25" dirty="0">
                <a:latin typeface="Calibri"/>
                <a:cs typeface="Calibri"/>
              </a:rPr>
              <a:t>and </a:t>
            </a:r>
            <a:r>
              <a:rPr sz="1800" spc="-10" dirty="0">
                <a:latin typeface="Calibri"/>
                <a:cs typeface="Calibri"/>
              </a:rPr>
              <a:t>solutions.</a:t>
            </a:r>
            <a:endParaRPr sz="1800">
              <a:latin typeface="Calibri"/>
              <a:cs typeface="Calibri"/>
            </a:endParaRPr>
          </a:p>
          <a:p>
            <a:pPr marL="240665" marR="323850" indent="-227965">
              <a:lnSpc>
                <a:spcPts val="1939"/>
              </a:lnSpc>
              <a:spcBef>
                <a:spcPts val="1010"/>
              </a:spcBef>
              <a:buFont typeface="Arial"/>
              <a:buChar char="•"/>
              <a:tabLst>
                <a:tab pos="240665" algn="l"/>
                <a:tab pos="241300" algn="l"/>
              </a:tabLst>
            </a:pPr>
            <a:r>
              <a:rPr sz="1800" dirty="0">
                <a:latin typeface="Calibri"/>
                <a:cs typeface="Calibri"/>
              </a:rPr>
              <a:t>Where</a:t>
            </a:r>
            <a:r>
              <a:rPr sz="1800" spc="-40" dirty="0">
                <a:latin typeface="Calibri"/>
                <a:cs typeface="Calibri"/>
              </a:rPr>
              <a:t> </a:t>
            </a:r>
            <a:r>
              <a:rPr sz="1800" dirty="0">
                <a:latin typeface="Calibri"/>
                <a:cs typeface="Calibri"/>
              </a:rPr>
              <a:t>appropriate,</a:t>
            </a:r>
            <a:r>
              <a:rPr sz="1800" spc="-35" dirty="0">
                <a:latin typeface="Calibri"/>
                <a:cs typeface="Calibri"/>
              </a:rPr>
              <a:t> </a:t>
            </a:r>
            <a:r>
              <a:rPr sz="1800" dirty="0">
                <a:latin typeface="Calibri"/>
                <a:cs typeface="Calibri"/>
              </a:rPr>
              <a:t>PDPH</a:t>
            </a:r>
            <a:r>
              <a:rPr sz="1800" spc="-25" dirty="0">
                <a:latin typeface="Calibri"/>
                <a:cs typeface="Calibri"/>
              </a:rPr>
              <a:t> </a:t>
            </a:r>
            <a:r>
              <a:rPr sz="1800" dirty="0">
                <a:latin typeface="Calibri"/>
                <a:cs typeface="Calibri"/>
              </a:rPr>
              <a:t>will</a:t>
            </a:r>
            <a:r>
              <a:rPr sz="1800" spc="-25" dirty="0">
                <a:latin typeface="Calibri"/>
                <a:cs typeface="Calibri"/>
              </a:rPr>
              <a:t> </a:t>
            </a:r>
            <a:r>
              <a:rPr sz="1800" dirty="0">
                <a:latin typeface="Calibri"/>
                <a:cs typeface="Calibri"/>
              </a:rPr>
              <a:t>adapt/adopt</a:t>
            </a:r>
            <a:r>
              <a:rPr sz="1800" spc="-20" dirty="0">
                <a:latin typeface="Calibri"/>
                <a:cs typeface="Calibri"/>
              </a:rPr>
              <a:t> </a:t>
            </a:r>
            <a:r>
              <a:rPr sz="1800" dirty="0">
                <a:latin typeface="Calibri"/>
                <a:cs typeface="Calibri"/>
              </a:rPr>
              <a:t>emergency</a:t>
            </a:r>
            <a:r>
              <a:rPr sz="1800" spc="-30" dirty="0">
                <a:latin typeface="Calibri"/>
                <a:cs typeface="Calibri"/>
              </a:rPr>
              <a:t> </a:t>
            </a:r>
            <a:r>
              <a:rPr sz="1800" dirty="0">
                <a:latin typeface="Calibri"/>
                <a:cs typeface="Calibri"/>
              </a:rPr>
              <a:t>response</a:t>
            </a:r>
            <a:r>
              <a:rPr sz="1800" spc="-50" dirty="0">
                <a:latin typeface="Calibri"/>
                <a:cs typeface="Calibri"/>
              </a:rPr>
              <a:t> </a:t>
            </a:r>
            <a:r>
              <a:rPr sz="1800" dirty="0">
                <a:latin typeface="Calibri"/>
                <a:cs typeface="Calibri"/>
              </a:rPr>
              <a:t>structures</a:t>
            </a:r>
            <a:r>
              <a:rPr sz="1800" spc="-25" dirty="0">
                <a:latin typeface="Calibri"/>
                <a:cs typeface="Calibri"/>
              </a:rPr>
              <a:t> </a:t>
            </a:r>
            <a:r>
              <a:rPr sz="1800" dirty="0">
                <a:latin typeface="Calibri"/>
                <a:cs typeface="Calibri"/>
              </a:rPr>
              <a:t>within</a:t>
            </a:r>
            <a:r>
              <a:rPr sz="1800" spc="-30" dirty="0">
                <a:latin typeface="Calibri"/>
                <a:cs typeface="Calibri"/>
              </a:rPr>
              <a:t> </a:t>
            </a:r>
            <a:r>
              <a:rPr sz="1800" dirty="0">
                <a:latin typeface="Calibri"/>
                <a:cs typeface="Calibri"/>
              </a:rPr>
              <a:t>PDPH</a:t>
            </a:r>
            <a:r>
              <a:rPr sz="1800" spc="-25" dirty="0">
                <a:latin typeface="Calibri"/>
                <a:cs typeface="Calibri"/>
              </a:rPr>
              <a:t> </a:t>
            </a:r>
            <a:r>
              <a:rPr sz="1800" dirty="0">
                <a:latin typeface="Calibri"/>
                <a:cs typeface="Calibri"/>
              </a:rPr>
              <a:t>and</a:t>
            </a:r>
            <a:r>
              <a:rPr sz="1800" spc="-35" dirty="0">
                <a:latin typeface="Calibri"/>
                <a:cs typeface="Calibri"/>
              </a:rPr>
              <a:t> </a:t>
            </a:r>
            <a:r>
              <a:rPr sz="1800" dirty="0">
                <a:latin typeface="Calibri"/>
                <a:cs typeface="Calibri"/>
              </a:rPr>
              <a:t>consult</a:t>
            </a:r>
            <a:r>
              <a:rPr sz="1800" spc="-30" dirty="0">
                <a:latin typeface="Calibri"/>
                <a:cs typeface="Calibri"/>
              </a:rPr>
              <a:t> </a:t>
            </a:r>
            <a:r>
              <a:rPr sz="1800" spc="-20" dirty="0">
                <a:latin typeface="Calibri"/>
                <a:cs typeface="Calibri"/>
              </a:rPr>
              <a:t>with </a:t>
            </a:r>
            <a:r>
              <a:rPr sz="1800" dirty="0">
                <a:latin typeface="Calibri"/>
                <a:cs typeface="Calibri"/>
              </a:rPr>
              <a:t>relevant</a:t>
            </a:r>
            <a:r>
              <a:rPr sz="1800" spc="-50" dirty="0">
                <a:latin typeface="Calibri"/>
                <a:cs typeface="Calibri"/>
              </a:rPr>
              <a:t> </a:t>
            </a:r>
            <a:r>
              <a:rPr sz="1800" dirty="0">
                <a:latin typeface="Calibri"/>
                <a:cs typeface="Calibri"/>
              </a:rPr>
              <a:t>city</a:t>
            </a:r>
            <a:r>
              <a:rPr sz="1800" spc="-30" dirty="0">
                <a:latin typeface="Calibri"/>
                <a:cs typeface="Calibri"/>
              </a:rPr>
              <a:t> </a:t>
            </a:r>
            <a:r>
              <a:rPr sz="1800" dirty="0">
                <a:latin typeface="Calibri"/>
                <a:cs typeface="Calibri"/>
              </a:rPr>
              <a:t>partners</a:t>
            </a:r>
            <a:r>
              <a:rPr sz="1800" spc="-25" dirty="0">
                <a:latin typeface="Calibri"/>
                <a:cs typeface="Calibri"/>
              </a:rPr>
              <a:t> </a:t>
            </a:r>
            <a:r>
              <a:rPr sz="1800" dirty="0">
                <a:latin typeface="Calibri"/>
                <a:cs typeface="Calibri"/>
              </a:rPr>
              <a:t>to</a:t>
            </a:r>
            <a:r>
              <a:rPr sz="1800" spc="-40" dirty="0">
                <a:latin typeface="Calibri"/>
                <a:cs typeface="Calibri"/>
              </a:rPr>
              <a:t> </a:t>
            </a:r>
            <a:r>
              <a:rPr sz="1800" dirty="0">
                <a:latin typeface="Calibri"/>
                <a:cs typeface="Calibri"/>
              </a:rPr>
              <a:t>address</a:t>
            </a:r>
            <a:r>
              <a:rPr sz="1800" spc="-50" dirty="0">
                <a:latin typeface="Calibri"/>
                <a:cs typeface="Calibri"/>
              </a:rPr>
              <a:t> </a:t>
            </a:r>
            <a:r>
              <a:rPr sz="1800" dirty="0">
                <a:latin typeface="Calibri"/>
                <a:cs typeface="Calibri"/>
              </a:rPr>
              <a:t>potential</a:t>
            </a:r>
            <a:r>
              <a:rPr sz="1800" spc="-25" dirty="0">
                <a:latin typeface="Calibri"/>
                <a:cs typeface="Calibri"/>
              </a:rPr>
              <a:t> </a:t>
            </a:r>
            <a:r>
              <a:rPr sz="1800" dirty="0">
                <a:latin typeface="Calibri"/>
                <a:cs typeface="Calibri"/>
              </a:rPr>
              <a:t>coordination</a:t>
            </a:r>
            <a:r>
              <a:rPr sz="1800" spc="-15" dirty="0">
                <a:latin typeface="Calibri"/>
                <a:cs typeface="Calibri"/>
              </a:rPr>
              <a:t> </a:t>
            </a:r>
            <a:r>
              <a:rPr sz="1800" dirty="0">
                <a:latin typeface="Calibri"/>
                <a:cs typeface="Calibri"/>
              </a:rPr>
              <a:t>gaps</a:t>
            </a:r>
            <a:r>
              <a:rPr sz="1800" spc="-40" dirty="0">
                <a:latin typeface="Calibri"/>
                <a:cs typeface="Calibri"/>
              </a:rPr>
              <a:t> </a:t>
            </a:r>
            <a:r>
              <a:rPr sz="1800" dirty="0">
                <a:latin typeface="Calibri"/>
                <a:cs typeface="Calibri"/>
              </a:rPr>
              <a:t>that</a:t>
            </a:r>
            <a:r>
              <a:rPr sz="1800" spc="-45" dirty="0">
                <a:latin typeface="Calibri"/>
                <a:cs typeface="Calibri"/>
              </a:rPr>
              <a:t> </a:t>
            </a:r>
            <a:r>
              <a:rPr sz="1800" dirty="0">
                <a:latin typeface="Calibri"/>
                <a:cs typeface="Calibri"/>
              </a:rPr>
              <a:t>can</a:t>
            </a:r>
            <a:r>
              <a:rPr sz="1800" spc="-25" dirty="0">
                <a:latin typeface="Calibri"/>
                <a:cs typeface="Calibri"/>
              </a:rPr>
              <a:t> </a:t>
            </a:r>
            <a:r>
              <a:rPr sz="1800" dirty="0">
                <a:latin typeface="Calibri"/>
                <a:cs typeface="Calibri"/>
              </a:rPr>
              <a:t>impact</a:t>
            </a:r>
            <a:r>
              <a:rPr sz="1800" spc="-30" dirty="0">
                <a:latin typeface="Calibri"/>
                <a:cs typeface="Calibri"/>
              </a:rPr>
              <a:t> </a:t>
            </a:r>
            <a:r>
              <a:rPr sz="1800" dirty="0">
                <a:latin typeface="Calibri"/>
                <a:cs typeface="Calibri"/>
              </a:rPr>
              <a:t>response</a:t>
            </a:r>
            <a:r>
              <a:rPr sz="1800" spc="-50" dirty="0">
                <a:latin typeface="Calibri"/>
                <a:cs typeface="Calibri"/>
              </a:rPr>
              <a:t> </a:t>
            </a:r>
            <a:r>
              <a:rPr sz="1800" dirty="0">
                <a:latin typeface="Calibri"/>
                <a:cs typeface="Calibri"/>
              </a:rPr>
              <a:t>readiness</a:t>
            </a:r>
            <a:r>
              <a:rPr sz="1800" spc="-35" dirty="0">
                <a:latin typeface="Calibri"/>
                <a:cs typeface="Calibri"/>
              </a:rPr>
              <a:t> </a:t>
            </a:r>
            <a:r>
              <a:rPr sz="1800" dirty="0">
                <a:latin typeface="Calibri"/>
                <a:cs typeface="Calibri"/>
              </a:rPr>
              <a:t>for</a:t>
            </a:r>
            <a:r>
              <a:rPr sz="1800" spc="-45" dirty="0">
                <a:latin typeface="Calibri"/>
                <a:cs typeface="Calibri"/>
              </a:rPr>
              <a:t> </a:t>
            </a:r>
            <a:r>
              <a:rPr sz="1800" spc="-25" dirty="0">
                <a:latin typeface="Calibri"/>
                <a:cs typeface="Calibri"/>
              </a:rPr>
              <a:t>the </a:t>
            </a:r>
            <a:r>
              <a:rPr sz="1800" dirty="0">
                <a:latin typeface="Calibri"/>
                <a:cs typeface="Calibri"/>
              </a:rPr>
              <a:t>agency</a:t>
            </a:r>
            <a:r>
              <a:rPr sz="1800" spc="-20" dirty="0">
                <a:latin typeface="Calibri"/>
                <a:cs typeface="Calibri"/>
              </a:rPr>
              <a:t> </a:t>
            </a:r>
            <a:r>
              <a:rPr sz="1800" dirty="0">
                <a:latin typeface="Calibri"/>
                <a:cs typeface="Calibri"/>
              </a:rPr>
              <a:t>and</a:t>
            </a:r>
            <a:r>
              <a:rPr sz="1800" spc="-10" dirty="0">
                <a:latin typeface="Calibri"/>
                <a:cs typeface="Calibri"/>
              </a:rPr>
              <a:t> affected</a:t>
            </a:r>
            <a:r>
              <a:rPr sz="1800" spc="-5" dirty="0">
                <a:latin typeface="Calibri"/>
                <a:cs typeface="Calibri"/>
              </a:rPr>
              <a:t> </a:t>
            </a:r>
            <a:r>
              <a:rPr sz="1800" spc="-10" dirty="0">
                <a:latin typeface="Calibri"/>
                <a:cs typeface="Calibri"/>
              </a:rPr>
              <a:t>persons.</a:t>
            </a:r>
            <a:endParaRPr sz="1800">
              <a:latin typeface="Calibri"/>
              <a:cs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62E7-9A8E-85B1-46DB-FBD9140D493B}"/>
              </a:ext>
            </a:extLst>
          </p:cNvPr>
          <p:cNvSpPr>
            <a:spLocks noGrp="1"/>
          </p:cNvSpPr>
          <p:nvPr>
            <p:ph type="title"/>
          </p:nvPr>
        </p:nvSpPr>
        <p:spPr>
          <a:xfrm>
            <a:off x="838200" y="264766"/>
            <a:ext cx="10515600" cy="1325563"/>
          </a:xfrm>
        </p:spPr>
        <p:txBody>
          <a:bodyPr/>
          <a:lstStyle/>
          <a:p>
            <a:pPr algn="ctr"/>
            <a:r>
              <a:rPr lang="en-US" dirty="0"/>
              <a:t>Access to Care Qualitative Themes: </a:t>
            </a:r>
            <a:br>
              <a:rPr lang="en-US" dirty="0"/>
            </a:br>
            <a:r>
              <a:rPr lang="en-US" dirty="0"/>
              <a:t>Key Solutions</a:t>
            </a:r>
          </a:p>
        </p:txBody>
      </p:sp>
      <p:graphicFrame>
        <p:nvGraphicFramePr>
          <p:cNvPr id="9" name="Content Placeholder 3">
            <a:extLst>
              <a:ext uri="{FF2B5EF4-FFF2-40B4-BE49-F238E27FC236}">
                <a16:creationId xmlns:a16="http://schemas.microsoft.com/office/drawing/2014/main" id="{E9E57D3C-B79A-1F9D-1B1A-05BEFA3975B9}"/>
              </a:ext>
            </a:extLst>
          </p:cNvPr>
          <p:cNvGraphicFramePr>
            <a:graphicFrameLocks noGrp="1"/>
          </p:cNvGraphicFramePr>
          <p:nvPr>
            <p:ph sz="half" idx="1"/>
          </p:nvPr>
        </p:nvGraphicFramePr>
        <p:xfrm>
          <a:off x="476692" y="1889420"/>
          <a:ext cx="5619307"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Slide Number Placeholder 7">
            <a:extLst>
              <a:ext uri="{FF2B5EF4-FFF2-40B4-BE49-F238E27FC236}">
                <a16:creationId xmlns:a16="http://schemas.microsoft.com/office/drawing/2014/main" id="{5A9F9B74-5BF1-CFBA-CF22-5E72B6BAAA2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 Box 26">
            <a:extLst>
              <a:ext uri="{FF2B5EF4-FFF2-40B4-BE49-F238E27FC236}">
                <a16:creationId xmlns:a16="http://schemas.microsoft.com/office/drawing/2014/main" id="{D835B7A7-08C3-0647-0721-F7F415CAB879}"/>
              </a:ext>
            </a:extLst>
          </p:cNvPr>
          <p:cNvSpPr txBox="1"/>
          <p:nvPr/>
        </p:nvSpPr>
        <p:spPr>
          <a:xfrm>
            <a:off x="6148491" y="2046709"/>
            <a:ext cx="5928995" cy="828749"/>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rPr>
              <a:t>“I think it is none of each of these institution's jobs to figure out collaboration and figure-- and then it's a full-time job to sort of be able to get everybody together and really-- and I think the recognition of that, and owning that, and having the health department really take that role.”</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 Box 26">
            <a:extLst>
              <a:ext uri="{FF2B5EF4-FFF2-40B4-BE49-F238E27FC236}">
                <a16:creationId xmlns:a16="http://schemas.microsoft.com/office/drawing/2014/main" id="{619C8000-1853-A65E-4F48-F664376EF24E}"/>
              </a:ext>
            </a:extLst>
          </p:cNvPr>
          <p:cNvSpPr txBox="1"/>
          <p:nvPr/>
        </p:nvSpPr>
        <p:spPr>
          <a:xfrm>
            <a:off x="6148491" y="5188688"/>
            <a:ext cx="5928995" cy="711282"/>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rPr>
              <a:t>“just for a faith leader to say, ‘Hey, here's some fresh produce. Take some if you need it or want it.’ I think the idea of not having that stigma or whatever might be-- or concerns around sharing that with a lesser-known healthcare provider I think is also kind of there.”</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 Box 26">
            <a:extLst>
              <a:ext uri="{FF2B5EF4-FFF2-40B4-BE49-F238E27FC236}">
                <a16:creationId xmlns:a16="http://schemas.microsoft.com/office/drawing/2014/main" id="{E086279E-0FCD-A262-9059-ADF01D178D47}"/>
              </a:ext>
            </a:extLst>
          </p:cNvPr>
          <p:cNvSpPr txBox="1"/>
          <p:nvPr/>
        </p:nvSpPr>
        <p:spPr>
          <a:xfrm>
            <a:off x="6148491" y="3709448"/>
            <a:ext cx="5928995" cy="711282"/>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200" b="0" i="1" u="none" strike="noStrike" kern="1200" cap="none" spc="0" normalizeH="0" baseline="0" noProof="0" dirty="0">
                <a:ln>
                  <a:noFill/>
                </a:ln>
                <a:solidFill>
                  <a:srgbClr val="FFFFFF"/>
                </a:solidFill>
                <a:effectLst/>
                <a:uLnTx/>
                <a:uFillTx/>
                <a:latin typeface="Calibri" panose="020F0502020204030204" pitchFamily="34" charset="0"/>
                <a:ea typeface="Calibri" panose="020F0502020204030204" pitchFamily="34" charset="0"/>
                <a:cs typeface="Calibri" panose="020F0502020204030204" pitchFamily="34" charset="0"/>
              </a:rPr>
              <a:t>“before we go trying to set up a lot of primary care, we have to work in the community to help people understand what that is and how that could potentially open doors for both medical as well as some social assistance.”</a:t>
            </a:r>
            <a:endParaRPr kumimoji="0" lang="en-US" sz="12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484937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D8540-F952-6330-E971-D3D6F30ABFD4}"/>
              </a:ext>
            </a:extLst>
          </p:cNvPr>
          <p:cNvSpPr>
            <a:spLocks noGrp="1"/>
          </p:cNvSpPr>
          <p:nvPr>
            <p:ph type="title"/>
          </p:nvPr>
        </p:nvSpPr>
        <p:spPr/>
        <p:txBody>
          <a:bodyPr/>
          <a:lstStyle/>
          <a:p>
            <a:r>
              <a:rPr lang="en-US" dirty="0"/>
              <a:t>Access to Care: Prioritization</a:t>
            </a:r>
          </a:p>
        </p:txBody>
      </p:sp>
      <p:sp>
        <p:nvSpPr>
          <p:cNvPr id="5" name="Slide Number Placeholder 4">
            <a:extLst>
              <a:ext uri="{FF2B5EF4-FFF2-40B4-BE49-F238E27FC236}">
                <a16:creationId xmlns:a16="http://schemas.microsoft.com/office/drawing/2014/main" id="{0144AEE8-57AD-8116-CFCF-9967459A9E34}"/>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pic>
        <p:nvPicPr>
          <p:cNvPr id="6" name="Picture 2" descr="Chart, bar chart&#10;&#10;Description automatically generated">
            <a:extLst>
              <a:ext uri="{FF2B5EF4-FFF2-40B4-BE49-F238E27FC236}">
                <a16:creationId xmlns:a16="http://schemas.microsoft.com/office/drawing/2014/main" id="{64B4ACE0-2050-4C12-FFF6-9584D147DD65}"/>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09365" y="2425977"/>
            <a:ext cx="4439270" cy="3724795"/>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Chart, bar chart&#10;&#10;Description automatically generated">
            <a:extLst>
              <a:ext uri="{FF2B5EF4-FFF2-40B4-BE49-F238E27FC236}">
                <a16:creationId xmlns:a16="http://schemas.microsoft.com/office/drawing/2014/main" id="{8DA41B93-DCD6-1CB8-1C00-44AF1EA83A6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bwMode="auto">
          <a:xfrm>
            <a:off x="6481444" y="2732269"/>
            <a:ext cx="4563112" cy="304842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AB8EF439-3C21-ED60-1E05-46112EE955EF}"/>
              </a:ext>
            </a:extLst>
          </p:cNvPr>
          <p:cNvSpPr txBox="1"/>
          <p:nvPr/>
        </p:nvSpPr>
        <p:spPr>
          <a:xfrm>
            <a:off x="1071233" y="1419708"/>
            <a:ext cx="9920048"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the end of each of the three meetings, participants ranked the topics discussed. Below is a summary of ranking for concerns and for solutions. Not all rankings aligned with the themes from the discussions. These tables can help provide additional context, but the themes are the key findings of this process. </a:t>
            </a:r>
          </a:p>
        </p:txBody>
      </p:sp>
    </p:spTree>
    <p:extLst>
      <p:ext uri="{BB962C8B-B14F-4D97-AF65-F5344CB8AC3E}">
        <p14:creationId xmlns:p14="http://schemas.microsoft.com/office/powerpoint/2010/main" val="27449209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object 4"/>
          <p:cNvSpPr txBox="1"/>
          <p:nvPr/>
        </p:nvSpPr>
        <p:spPr>
          <a:xfrm>
            <a:off x="11067288" y="6463728"/>
            <a:ext cx="244475" cy="177800"/>
          </a:xfrm>
          <a:prstGeom prst="rect">
            <a:avLst/>
          </a:prstGeom>
        </p:spPr>
        <p:txBody>
          <a:bodyPr vert="horz" wrap="square" lIns="0" tIns="0" rIns="0" bIns="0" rtlCol="0">
            <a:spAutoFit/>
          </a:bodyPr>
          <a:lstStyle/>
          <a:p>
            <a:pPr marL="38100" marR="0" lvl="0" indent="0" defTabSz="914400" eaLnBrk="1" fontAlgn="auto" latinLnBrk="0" hangingPunct="1">
              <a:lnSpc>
                <a:spcPts val="1240"/>
              </a:lnSpc>
              <a:spcBef>
                <a:spcPts val="0"/>
              </a:spcBef>
              <a:spcAft>
                <a:spcPts val="0"/>
              </a:spcAft>
              <a:buClrTx/>
              <a:buSzTx/>
              <a:buFontTx/>
              <a:buNone/>
              <a:tabLst/>
              <a:defRPr/>
            </a:pPr>
            <a:fld id="{81D60167-4931-47E6-BA6A-407CBD079E47}" type="slidenum">
              <a:rPr kumimoji="0" sz="1200" b="0" i="0" u="none" strike="noStrike" kern="0" cap="none" spc="-25" normalizeH="0" baseline="0" noProof="0" dirty="0">
                <a:ln>
                  <a:noFill/>
                </a:ln>
                <a:solidFill>
                  <a:srgbClr val="888888"/>
                </a:solidFill>
                <a:effectLst/>
                <a:uLnTx/>
                <a:uFillTx/>
                <a:latin typeface="Calibri"/>
                <a:cs typeface="Calibri"/>
              </a:rPr>
              <a:pPr marL="38100" marR="0" lvl="0" indent="0" defTabSz="914400" eaLnBrk="1" fontAlgn="auto" latinLnBrk="0" hangingPunct="1">
                <a:lnSpc>
                  <a:spcPts val="1240"/>
                </a:lnSpc>
                <a:spcBef>
                  <a:spcPts val="0"/>
                </a:spcBef>
                <a:spcAft>
                  <a:spcPts val="0"/>
                </a:spcAft>
                <a:buClrTx/>
                <a:buSzTx/>
                <a:buFontTx/>
                <a:buNone/>
                <a:tabLst/>
                <a:defRPr/>
              </a:pPr>
              <a:t>17</a:t>
            </a:fld>
            <a:endParaRPr kumimoji="0" sz="1200" b="0" i="0" u="none" strike="noStrike" kern="0" cap="none" spc="0" normalizeH="0" baseline="0" noProof="0">
              <a:ln>
                <a:noFill/>
              </a:ln>
              <a:solidFill>
                <a:sysClr val="windowText" lastClr="000000"/>
              </a:solidFill>
              <a:effectLst/>
              <a:uLnTx/>
              <a:uFillTx/>
              <a:latin typeface="Calibri"/>
              <a:cs typeface="Calibri"/>
            </a:endParaRPr>
          </a:p>
        </p:txBody>
      </p:sp>
      <p:sp>
        <p:nvSpPr>
          <p:cNvPr id="2" name="object 2"/>
          <p:cNvSpPr txBox="1">
            <a:spLocks noGrp="1"/>
          </p:cNvSpPr>
          <p:nvPr>
            <p:ph type="title"/>
          </p:nvPr>
        </p:nvSpPr>
        <p:spPr>
          <a:prstGeom prst="rect">
            <a:avLst/>
          </a:prstGeom>
        </p:spPr>
        <p:txBody>
          <a:bodyPr vert="horz" wrap="square" lIns="0" tIns="54737" rIns="0" bIns="0" rtlCol="0">
            <a:spAutoFit/>
          </a:bodyPr>
          <a:lstStyle/>
          <a:p>
            <a:pPr marL="1277620">
              <a:lnSpc>
                <a:spcPct val="100000"/>
              </a:lnSpc>
              <a:spcBef>
                <a:spcPts val="95"/>
              </a:spcBef>
            </a:pPr>
            <a:r>
              <a:rPr spc="-25" dirty="0"/>
              <a:t>Next</a:t>
            </a:r>
            <a:r>
              <a:rPr spc="-140" dirty="0"/>
              <a:t> </a:t>
            </a:r>
            <a:r>
              <a:rPr spc="-30" dirty="0"/>
              <a:t>Steps</a:t>
            </a:r>
            <a:r>
              <a:rPr spc="-130" dirty="0"/>
              <a:t> </a:t>
            </a:r>
            <a:r>
              <a:rPr dirty="0"/>
              <a:t>-</a:t>
            </a:r>
            <a:r>
              <a:rPr spc="-95" dirty="0"/>
              <a:t> </a:t>
            </a:r>
            <a:r>
              <a:rPr spc="-65" dirty="0"/>
              <a:t>Community-</a:t>
            </a:r>
            <a:r>
              <a:rPr spc="-35" dirty="0"/>
              <a:t>Clinical</a:t>
            </a:r>
            <a:r>
              <a:rPr spc="-130" dirty="0"/>
              <a:t> </a:t>
            </a:r>
            <a:r>
              <a:rPr spc="-10" dirty="0"/>
              <a:t>Linkages</a:t>
            </a:r>
          </a:p>
        </p:txBody>
      </p:sp>
      <p:sp>
        <p:nvSpPr>
          <p:cNvPr id="3" name="object 3"/>
          <p:cNvSpPr txBox="1">
            <a:spLocks noGrp="1"/>
          </p:cNvSpPr>
          <p:nvPr>
            <p:ph type="body" idx="1"/>
          </p:nvPr>
        </p:nvSpPr>
        <p:spPr>
          <a:prstGeom prst="rect">
            <a:avLst/>
          </a:prstGeom>
        </p:spPr>
        <p:txBody>
          <a:bodyPr vert="horz" wrap="square" lIns="0" tIns="53975" rIns="0" bIns="0" rtlCol="0">
            <a:spAutoFit/>
          </a:bodyPr>
          <a:lstStyle/>
          <a:p>
            <a:pPr marL="241300" marR="31750" indent="-228600">
              <a:lnSpc>
                <a:spcPts val="2590"/>
              </a:lnSpc>
              <a:spcBef>
                <a:spcPts val="425"/>
              </a:spcBef>
              <a:buFont typeface="Arial"/>
              <a:buChar char="•"/>
              <a:tabLst>
                <a:tab pos="241300" algn="l"/>
              </a:tabLst>
            </a:pPr>
            <a:r>
              <a:rPr dirty="0"/>
              <a:t>Consult</a:t>
            </a:r>
            <a:r>
              <a:rPr spc="-55" dirty="0"/>
              <a:t> </a:t>
            </a:r>
            <a:r>
              <a:rPr dirty="0"/>
              <a:t>with</a:t>
            </a:r>
            <a:r>
              <a:rPr spc="-35" dirty="0"/>
              <a:t> </a:t>
            </a:r>
            <a:r>
              <a:rPr dirty="0"/>
              <a:t>community</a:t>
            </a:r>
            <a:r>
              <a:rPr spc="-55" dirty="0"/>
              <a:t> </a:t>
            </a:r>
            <a:r>
              <a:rPr dirty="0"/>
              <a:t>providers</a:t>
            </a:r>
            <a:r>
              <a:rPr spc="-40" dirty="0"/>
              <a:t> </a:t>
            </a:r>
            <a:r>
              <a:rPr dirty="0"/>
              <a:t>to</a:t>
            </a:r>
            <a:r>
              <a:rPr spc="-55" dirty="0"/>
              <a:t> </a:t>
            </a:r>
            <a:r>
              <a:rPr dirty="0"/>
              <a:t>assess</a:t>
            </a:r>
            <a:r>
              <a:rPr spc="-40" dirty="0"/>
              <a:t> </a:t>
            </a:r>
            <a:r>
              <a:rPr dirty="0"/>
              <a:t>the</a:t>
            </a:r>
            <a:r>
              <a:rPr spc="-30" dirty="0"/>
              <a:t> </a:t>
            </a:r>
            <a:r>
              <a:rPr dirty="0"/>
              <a:t>scope</a:t>
            </a:r>
            <a:r>
              <a:rPr spc="-30" dirty="0"/>
              <a:t> </a:t>
            </a:r>
            <a:r>
              <a:rPr dirty="0"/>
              <a:t>of</a:t>
            </a:r>
            <a:r>
              <a:rPr spc="-25" dirty="0"/>
              <a:t> </a:t>
            </a:r>
            <a:r>
              <a:rPr dirty="0"/>
              <a:t>the</a:t>
            </a:r>
            <a:r>
              <a:rPr spc="-40" dirty="0"/>
              <a:t> </a:t>
            </a:r>
            <a:r>
              <a:rPr dirty="0"/>
              <a:t>latest</a:t>
            </a:r>
            <a:r>
              <a:rPr spc="-40" dirty="0"/>
              <a:t> </a:t>
            </a:r>
            <a:r>
              <a:rPr spc="-10" dirty="0"/>
              <a:t>available </a:t>
            </a:r>
            <a:r>
              <a:rPr dirty="0"/>
              <a:t>services</a:t>
            </a:r>
            <a:r>
              <a:rPr spc="-55" dirty="0"/>
              <a:t> </a:t>
            </a:r>
            <a:r>
              <a:rPr dirty="0"/>
              <a:t>and</a:t>
            </a:r>
            <a:r>
              <a:rPr spc="-40" dirty="0"/>
              <a:t> </a:t>
            </a:r>
            <a:r>
              <a:rPr dirty="0"/>
              <a:t>develop</a:t>
            </a:r>
            <a:r>
              <a:rPr spc="-30" dirty="0"/>
              <a:t> </a:t>
            </a:r>
            <a:r>
              <a:rPr dirty="0"/>
              <a:t>coordination</a:t>
            </a:r>
            <a:r>
              <a:rPr spc="-40" dirty="0"/>
              <a:t> </a:t>
            </a:r>
            <a:r>
              <a:rPr spc="-10" dirty="0"/>
              <a:t>strategies</a:t>
            </a:r>
            <a:r>
              <a:rPr spc="-60" dirty="0"/>
              <a:t> </a:t>
            </a:r>
            <a:r>
              <a:rPr dirty="0"/>
              <a:t>to</a:t>
            </a:r>
            <a:r>
              <a:rPr spc="-45" dirty="0"/>
              <a:t> </a:t>
            </a:r>
            <a:r>
              <a:rPr dirty="0"/>
              <a:t>avoid</a:t>
            </a:r>
            <a:r>
              <a:rPr spc="-40" dirty="0"/>
              <a:t> </a:t>
            </a:r>
            <a:r>
              <a:rPr spc="-10" dirty="0"/>
              <a:t>referrals</a:t>
            </a:r>
            <a:r>
              <a:rPr spc="-45" dirty="0"/>
              <a:t> </a:t>
            </a:r>
            <a:r>
              <a:rPr dirty="0"/>
              <a:t>to</a:t>
            </a:r>
            <a:r>
              <a:rPr spc="-40" dirty="0"/>
              <a:t> </a:t>
            </a:r>
            <a:r>
              <a:rPr dirty="0"/>
              <a:t>either</a:t>
            </a:r>
            <a:r>
              <a:rPr spc="-50" dirty="0"/>
              <a:t> </a:t>
            </a:r>
            <a:r>
              <a:rPr dirty="0"/>
              <a:t>limited</a:t>
            </a:r>
            <a:r>
              <a:rPr spc="-60" dirty="0"/>
              <a:t> </a:t>
            </a:r>
            <a:r>
              <a:rPr spc="-25" dirty="0"/>
              <a:t>or </a:t>
            </a:r>
            <a:r>
              <a:rPr dirty="0"/>
              <a:t>expired</a:t>
            </a:r>
            <a:r>
              <a:rPr spc="-75" dirty="0"/>
              <a:t> </a:t>
            </a:r>
            <a:r>
              <a:rPr spc="-10" dirty="0"/>
              <a:t>services.</a:t>
            </a:r>
          </a:p>
          <a:p>
            <a:pPr marL="241300" marR="5080" indent="-228600">
              <a:lnSpc>
                <a:spcPts val="2590"/>
              </a:lnSpc>
              <a:spcBef>
                <a:spcPts val="1015"/>
              </a:spcBef>
              <a:buFont typeface="Arial"/>
              <a:buChar char="•"/>
              <a:tabLst>
                <a:tab pos="241300" algn="l"/>
              </a:tabLst>
            </a:pPr>
            <a:r>
              <a:rPr dirty="0"/>
              <a:t>Address</a:t>
            </a:r>
            <a:r>
              <a:rPr spc="-70" dirty="0"/>
              <a:t> </a:t>
            </a:r>
            <a:r>
              <a:rPr dirty="0"/>
              <a:t>long</a:t>
            </a:r>
            <a:r>
              <a:rPr spc="-60" dirty="0"/>
              <a:t> </a:t>
            </a:r>
            <a:r>
              <a:rPr dirty="0"/>
              <a:t>waiting</a:t>
            </a:r>
            <a:r>
              <a:rPr spc="-80" dirty="0"/>
              <a:t> </a:t>
            </a:r>
            <a:r>
              <a:rPr dirty="0"/>
              <a:t>times</a:t>
            </a:r>
            <a:r>
              <a:rPr spc="-70" dirty="0"/>
              <a:t> </a:t>
            </a:r>
            <a:r>
              <a:rPr dirty="0"/>
              <a:t>for</a:t>
            </a:r>
            <a:r>
              <a:rPr spc="-50" dirty="0"/>
              <a:t> </a:t>
            </a:r>
            <a:r>
              <a:rPr dirty="0"/>
              <a:t>appointments</a:t>
            </a:r>
            <a:r>
              <a:rPr spc="-55" dirty="0"/>
              <a:t> </a:t>
            </a:r>
            <a:r>
              <a:rPr dirty="0"/>
              <a:t>by</a:t>
            </a:r>
            <a:r>
              <a:rPr spc="-50" dirty="0"/>
              <a:t> </a:t>
            </a:r>
            <a:r>
              <a:rPr dirty="0"/>
              <a:t>strengthening</a:t>
            </a:r>
            <a:r>
              <a:rPr spc="-70" dirty="0"/>
              <a:t> </a:t>
            </a:r>
            <a:r>
              <a:rPr dirty="0"/>
              <a:t>information</a:t>
            </a:r>
            <a:r>
              <a:rPr spc="-65" dirty="0"/>
              <a:t> </a:t>
            </a:r>
            <a:r>
              <a:rPr spc="-10" dirty="0"/>
              <a:t>access </a:t>
            </a:r>
            <a:r>
              <a:rPr dirty="0"/>
              <a:t>regarding</a:t>
            </a:r>
            <a:r>
              <a:rPr spc="-70" dirty="0"/>
              <a:t> </a:t>
            </a:r>
            <a:r>
              <a:rPr dirty="0"/>
              <a:t>existing</a:t>
            </a:r>
            <a:r>
              <a:rPr spc="-80" dirty="0"/>
              <a:t> </a:t>
            </a:r>
            <a:r>
              <a:rPr dirty="0"/>
              <a:t>and</a:t>
            </a:r>
            <a:r>
              <a:rPr spc="-55" dirty="0"/>
              <a:t> </a:t>
            </a:r>
            <a:r>
              <a:rPr dirty="0"/>
              <a:t>expanded</a:t>
            </a:r>
            <a:r>
              <a:rPr spc="-55" dirty="0"/>
              <a:t> </a:t>
            </a:r>
            <a:r>
              <a:rPr dirty="0"/>
              <a:t>primary</a:t>
            </a:r>
            <a:r>
              <a:rPr spc="-75" dirty="0"/>
              <a:t> </a:t>
            </a:r>
            <a:r>
              <a:rPr dirty="0"/>
              <a:t>care</a:t>
            </a:r>
            <a:r>
              <a:rPr spc="-50" dirty="0"/>
              <a:t> </a:t>
            </a:r>
            <a:r>
              <a:rPr dirty="0"/>
              <a:t>safety</a:t>
            </a:r>
            <a:r>
              <a:rPr spc="-55" dirty="0"/>
              <a:t> </a:t>
            </a:r>
            <a:r>
              <a:rPr dirty="0"/>
              <a:t>net</a:t>
            </a:r>
            <a:r>
              <a:rPr spc="-55" dirty="0"/>
              <a:t> </a:t>
            </a:r>
            <a:r>
              <a:rPr spc="-10" dirty="0"/>
              <a:t>resources.</a:t>
            </a:r>
          </a:p>
          <a:p>
            <a:pPr marL="241300" marR="443865" indent="-228600">
              <a:lnSpc>
                <a:spcPts val="2590"/>
              </a:lnSpc>
              <a:spcBef>
                <a:spcPts val="1000"/>
              </a:spcBef>
              <a:buFont typeface="Arial"/>
              <a:buChar char="•"/>
              <a:tabLst>
                <a:tab pos="241300" algn="l"/>
              </a:tabLst>
            </a:pPr>
            <a:r>
              <a:rPr dirty="0"/>
              <a:t>Identify</a:t>
            </a:r>
            <a:r>
              <a:rPr spc="-45" dirty="0"/>
              <a:t> </a:t>
            </a:r>
            <a:r>
              <a:rPr dirty="0"/>
              <a:t>and</a:t>
            </a:r>
            <a:r>
              <a:rPr spc="-40" dirty="0"/>
              <a:t> </a:t>
            </a:r>
            <a:r>
              <a:rPr dirty="0"/>
              <a:t>implement</a:t>
            </a:r>
            <a:r>
              <a:rPr spc="-60" dirty="0"/>
              <a:t> </a:t>
            </a:r>
            <a:r>
              <a:rPr dirty="0"/>
              <a:t>approaches</a:t>
            </a:r>
            <a:r>
              <a:rPr spc="-45" dirty="0"/>
              <a:t> </a:t>
            </a:r>
            <a:r>
              <a:rPr dirty="0"/>
              <a:t>to</a:t>
            </a:r>
            <a:r>
              <a:rPr spc="-55" dirty="0"/>
              <a:t> </a:t>
            </a:r>
            <a:r>
              <a:rPr dirty="0"/>
              <a:t>develop</a:t>
            </a:r>
            <a:r>
              <a:rPr spc="-30" dirty="0"/>
              <a:t> </a:t>
            </a:r>
            <a:r>
              <a:rPr dirty="0"/>
              <a:t>the</a:t>
            </a:r>
            <a:r>
              <a:rPr spc="-35" dirty="0"/>
              <a:t> </a:t>
            </a:r>
            <a:r>
              <a:rPr dirty="0"/>
              <a:t>health</a:t>
            </a:r>
            <a:r>
              <a:rPr spc="-35" dirty="0"/>
              <a:t> </a:t>
            </a:r>
            <a:r>
              <a:rPr dirty="0"/>
              <a:t>center</a:t>
            </a:r>
            <a:r>
              <a:rPr spc="-60" dirty="0"/>
              <a:t> </a:t>
            </a:r>
            <a:r>
              <a:rPr dirty="0"/>
              <a:t>workforce</a:t>
            </a:r>
            <a:r>
              <a:rPr spc="-40" dirty="0"/>
              <a:t> </a:t>
            </a:r>
            <a:r>
              <a:rPr spc="-25" dirty="0"/>
              <a:t>to </a:t>
            </a:r>
            <a:r>
              <a:rPr dirty="0"/>
              <a:t>become</a:t>
            </a:r>
            <a:r>
              <a:rPr spc="-70" dirty="0"/>
              <a:t> </a:t>
            </a:r>
            <a:r>
              <a:rPr dirty="0"/>
              <a:t>demographically</a:t>
            </a:r>
            <a:r>
              <a:rPr spc="-65" dirty="0"/>
              <a:t> </a:t>
            </a:r>
            <a:r>
              <a:rPr dirty="0"/>
              <a:t>reflective</a:t>
            </a:r>
            <a:r>
              <a:rPr spc="-50" dirty="0"/>
              <a:t> </a:t>
            </a:r>
            <a:r>
              <a:rPr dirty="0"/>
              <a:t>of</a:t>
            </a:r>
            <a:r>
              <a:rPr spc="-40" dirty="0"/>
              <a:t> </a:t>
            </a:r>
            <a:r>
              <a:rPr dirty="0"/>
              <a:t>the</a:t>
            </a:r>
            <a:r>
              <a:rPr spc="-55" dirty="0"/>
              <a:t> </a:t>
            </a:r>
            <a:r>
              <a:rPr dirty="0"/>
              <a:t>populations</a:t>
            </a:r>
            <a:r>
              <a:rPr spc="-40" dirty="0"/>
              <a:t> </a:t>
            </a:r>
            <a:r>
              <a:rPr spc="-10" dirty="0"/>
              <a:t>served.</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nvGrpSpPr>
          <p:cNvPr id="23" name="Group 13">
            <a:extLst>
              <a:ext uri="{FF2B5EF4-FFF2-40B4-BE49-F238E27FC236}">
                <a16:creationId xmlns:a16="http://schemas.microsoft.com/office/drawing/2014/main" id="{FA366754-A2F4-475B-8217-AB06F5F15F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4" name="Rectangle 14">
              <a:extLst>
                <a:ext uri="{FF2B5EF4-FFF2-40B4-BE49-F238E27FC236}">
                  <a16:creationId xmlns:a16="http://schemas.microsoft.com/office/drawing/2014/main" id="{322BF2F0-5264-48F8-8780-73D64DE848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5" name="Isosceles Triangle 15">
              <a:extLst>
                <a:ext uri="{FF2B5EF4-FFF2-40B4-BE49-F238E27FC236}">
                  <a16:creationId xmlns:a16="http://schemas.microsoft.com/office/drawing/2014/main" id="{7DC5FF32-A8FD-4F1B-B8D3-3D226716C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grpSp>
      <p:grpSp>
        <p:nvGrpSpPr>
          <p:cNvPr id="26" name="Group 17">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7" name="Isosceles Triangle 18">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8"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8" name="Slide Number Placeholder 7">
            <a:extLst>
              <a:ext uri="{FF2B5EF4-FFF2-40B4-BE49-F238E27FC236}">
                <a16:creationId xmlns:a16="http://schemas.microsoft.com/office/drawing/2014/main" id="{6D69AEBB-E3C4-7D4A-287D-542413CE2B5C}"/>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3" name="Title 1">
            <a:extLst>
              <a:ext uri="{FF2B5EF4-FFF2-40B4-BE49-F238E27FC236}">
                <a16:creationId xmlns:a16="http://schemas.microsoft.com/office/drawing/2014/main" id="{E5492203-29DE-9C01-92BC-78F18F2E0F0F}"/>
              </a:ext>
            </a:extLst>
          </p:cNvPr>
          <p:cNvSpPr txBox="1">
            <a:spLocks/>
          </p:cNvSpPr>
          <p:nvPr/>
        </p:nvSpPr>
        <p:spPr>
          <a:xfrm>
            <a:off x="990600" y="36705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Calibri Light" panose="020F0302020204030204"/>
                <a:ea typeface="+mj-ea"/>
                <a:cs typeface="+mj-cs"/>
              </a:rPr>
              <a:t>Cross Cutting Themes</a:t>
            </a:r>
          </a:p>
        </p:txBody>
      </p:sp>
      <p:graphicFrame>
        <p:nvGraphicFramePr>
          <p:cNvPr id="34" name="Content Placeholder 2">
            <a:extLst>
              <a:ext uri="{FF2B5EF4-FFF2-40B4-BE49-F238E27FC236}">
                <a16:creationId xmlns:a16="http://schemas.microsoft.com/office/drawing/2014/main" id="{3EEBD3AF-8282-FF37-8F03-AFE7A6688C82}"/>
              </a:ext>
            </a:extLst>
          </p:cNvPr>
          <p:cNvGraphicFramePr>
            <a:graphicFrameLocks noGrp="1"/>
          </p:cNvGraphicFramePr>
          <p:nvPr>
            <p:ph idx="1"/>
          </p:nvPr>
        </p:nvGraphicFramePr>
        <p:xfrm>
          <a:off x="809625" y="1597025"/>
          <a:ext cx="6008914"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5" name="TextBox 34">
            <a:extLst>
              <a:ext uri="{FF2B5EF4-FFF2-40B4-BE49-F238E27FC236}">
                <a16:creationId xmlns:a16="http://schemas.microsoft.com/office/drawing/2014/main" id="{4E1B86A9-BD66-EEBA-AD72-D03B85BF49DA}"/>
              </a:ext>
            </a:extLst>
          </p:cNvPr>
          <p:cNvSpPr txBox="1"/>
          <p:nvPr/>
        </p:nvSpPr>
        <p:spPr>
          <a:xfrm>
            <a:off x="8127119" y="1841926"/>
            <a:ext cx="3173506" cy="31393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 would think maybe coming out periodically and getting in touch with the community leaders and saying, "We'd like to come out, and what can we share informationally in your community?" and then let them respond to that and let's pull a meeting together and get people out.” </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6" name="Rectangle: Rounded Corners 35">
            <a:extLst>
              <a:ext uri="{FF2B5EF4-FFF2-40B4-BE49-F238E27FC236}">
                <a16:creationId xmlns:a16="http://schemas.microsoft.com/office/drawing/2014/main" id="{9584A558-D993-C9A8-DC6B-19C8794A2FE6}"/>
              </a:ext>
            </a:extLst>
          </p:cNvPr>
          <p:cNvSpPr/>
          <p:nvPr/>
        </p:nvSpPr>
        <p:spPr>
          <a:xfrm>
            <a:off x="7918525" y="1704468"/>
            <a:ext cx="3324225" cy="3154642"/>
          </a:xfrm>
          <a:prstGeom prst="roundRect">
            <a:avLst/>
          </a:prstGeom>
          <a:noFill/>
          <a:ln w="28575">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43635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Overview</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t>The Community health Improvement plan is a required part of every health departments accreditation to use data and gather community input to guide the priorities of the health department for the next several years</a:t>
            </a:r>
          </a:p>
          <a:p>
            <a:endParaRPr lang="en-US" sz="2000" dirty="0"/>
          </a:p>
          <a:p>
            <a:r>
              <a:rPr lang="en-US" sz="2000" dirty="0">
                <a:effectLst/>
                <a:latin typeface="Calibri" panose="020F0502020204030204" pitchFamily="34" charset="0"/>
                <a:ea typeface="Calibri" panose="020F0502020204030204" pitchFamily="34" charset="0"/>
                <a:cs typeface="Times New Roman" panose="02020603050405020304" pitchFamily="18" charset="0"/>
              </a:rPr>
              <a:t>This Community Health Improvement Plan (CHIP) was developed in partnership between the Philadelphia Department of Public Health (PDPH) and Drexel University’s Dornsife School of Public Health (Drexel)</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Times New Roman" panose="02020603050405020304" pitchFamily="18" charset="0"/>
              </a:rPr>
              <a:t>There were three areas of focus for the CHIP, based on prior CHIP priorities and current areas of need and emphasis in Philadelphia:   </a:t>
            </a:r>
          </a:p>
          <a:p>
            <a:pPr marL="800100" lvl="1" indent="-342900">
              <a:lnSpc>
                <a:spcPct val="107000"/>
              </a:lnSpc>
              <a:spcBef>
                <a:spcPts val="0"/>
              </a:spcBef>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The social determinants of community violence</a:t>
            </a:r>
          </a:p>
          <a:p>
            <a:pPr marL="800100" lvl="1" indent="-342900">
              <a:lnSpc>
                <a:spcPct val="107000"/>
              </a:lnSpc>
              <a:spcBef>
                <a:spcPts val="0"/>
              </a:spcBef>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Public health preparedness </a:t>
            </a:r>
          </a:p>
          <a:p>
            <a:pPr marL="800100" lvl="1" indent="-342900">
              <a:lnSpc>
                <a:spcPct val="107000"/>
              </a:lnSpc>
              <a:spcBef>
                <a:spcPts val="0"/>
              </a:spcBef>
              <a:spcAft>
                <a:spcPts val="800"/>
              </a:spcAft>
              <a:buFont typeface="+mj-lt"/>
              <a:buAutoNum type="arabicPeriod"/>
            </a:pPr>
            <a:r>
              <a:rPr lang="en-US" sz="1600" dirty="0">
                <a:effectLst/>
                <a:latin typeface="Calibri" panose="020F0502020204030204" pitchFamily="34" charset="0"/>
                <a:ea typeface="Calibri" panose="020F0502020204030204" pitchFamily="34" charset="0"/>
                <a:cs typeface="Times New Roman" panose="02020603050405020304" pitchFamily="18" charset="0"/>
              </a:rPr>
              <a:t>Access to care/community-clinical linkages </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a:spcAft>
                <a:spcPts val="600"/>
              </a:spcAft>
            </a:pPr>
            <a:fld id="{A6BCD2BB-FD8B-4CE1-B553-19BA7B32E5EF}" type="slidenum">
              <a:rPr lang="en-US" smtClean="0"/>
              <a:pPr>
                <a:spcAft>
                  <a:spcPts val="600"/>
                </a:spcAft>
              </a:pPr>
              <a:t>2</a:t>
            </a:fld>
            <a:endParaRPr lang="en-US"/>
          </a:p>
        </p:txBody>
      </p:sp>
    </p:spTree>
    <p:extLst>
      <p:ext uri="{BB962C8B-B14F-4D97-AF65-F5344CB8AC3E}">
        <p14:creationId xmlns:p14="http://schemas.microsoft.com/office/powerpoint/2010/main" val="2846671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Partners &amp; roles</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Drexel partnered with the Injury Prevention Program, the Office of Bioterrorism and Public Health Preparedness, and the Division of Ambulatory Care at PDPH to plan, recruit, and host the stakeholder conversations relevant to their office/division</a:t>
            </a:r>
          </a:p>
          <a:p>
            <a:endParaRPr lang="en-US" sz="20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PDPH units assisted in identifying and recruiting stakeholders, developed a short presentation to frame the topic for the conversations, and co-hosted each of the conversations with Drexel</a:t>
            </a:r>
          </a:p>
          <a:p>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Drexel team coordinated the planning process, the logistics of the conversations, facilitated the discussion during each of the conversations, and analyzed the qualitative and quantitative results from the conversation </a:t>
            </a:r>
          </a:p>
          <a:p>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 final report and presentations was developed in partnership between Drexel and PDPH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719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Process</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A series of three stakeholder conversations were held for each of the three areas of focus to gather feedback and ideas around key issues and possible solutions in the topic area</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These were either in person at a neutral location or via Zoom, depending on the preference or needs of the specific stakeholders</a:t>
            </a:r>
          </a:p>
          <a:p>
            <a:endPar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2000" dirty="0">
                <a:effectLst/>
                <a:latin typeface="Calibri" panose="020F0502020204030204" pitchFamily="34" charset="0"/>
                <a:ea typeface="Calibri" panose="020F0502020204030204" pitchFamily="34" charset="0"/>
                <a:cs typeface="Times New Roman" panose="02020603050405020304" pitchFamily="18" charset="0"/>
              </a:rPr>
              <a:t>While past CHIP processes have focused on more traditional healthcare stakeholders, this CHIP purposefully focused on engaging more residents and community-based organizations to ensure the findings capture the experience of everyday Philadelphians</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Conversations were facilitated like a focus group and recorded in order to generate a transcription for thematic coding and analysis</a:t>
            </a:r>
          </a:p>
          <a:p>
            <a:endPar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5161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Process: Timeline</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solidFill>
                  <a:srgbClr val="000000"/>
                </a:solidFill>
                <a:effectLst/>
                <a:latin typeface="Calibri" panose="020F0502020204030204" pitchFamily="34" charset="0"/>
                <a:ea typeface="Calibri" panose="020F0502020204030204" pitchFamily="34" charset="0"/>
              </a:rPr>
              <a:t>Planning began in March 2022 when the Drexel team met with each of the PDPH relevant divisions to identify target audiences and develop a basic agenda for each of the three conversations</a:t>
            </a:r>
          </a:p>
          <a:p>
            <a:endParaRPr lang="en-US" sz="2000" dirty="0">
              <a:solidFill>
                <a:srgbClr val="000000"/>
              </a:solidFill>
              <a:effectLst/>
              <a:latin typeface="Calibri" panose="020F0502020204030204" pitchFamily="34" charset="0"/>
              <a:ea typeface="Calibri" panose="020F0502020204030204" pitchFamily="34" charset="0"/>
            </a:endParaRPr>
          </a:p>
          <a:p>
            <a:r>
              <a:rPr lang="en-US" sz="2000" dirty="0">
                <a:solidFill>
                  <a:srgbClr val="000000"/>
                </a:solidFill>
                <a:latin typeface="Calibri" panose="020F0502020204030204" pitchFamily="34" charset="0"/>
                <a:ea typeface="Calibri" panose="020F0502020204030204" pitchFamily="34" charset="0"/>
              </a:rPr>
              <a:t>R</a:t>
            </a:r>
            <a:r>
              <a:rPr lang="en-US" sz="2000" dirty="0">
                <a:solidFill>
                  <a:srgbClr val="000000"/>
                </a:solidFill>
                <a:effectLst/>
                <a:latin typeface="Calibri" panose="020F0502020204030204" pitchFamily="34" charset="0"/>
                <a:ea typeface="Calibri" panose="020F0502020204030204" pitchFamily="34" charset="0"/>
              </a:rPr>
              <a:t>ecruitment for these events began in May 2022 and the 9 conversations were held between May and June 2022</a:t>
            </a:r>
          </a:p>
          <a:p>
            <a:endParaRPr lang="en-US" sz="2000" dirty="0">
              <a:solidFill>
                <a:srgbClr val="000000"/>
              </a:solidFill>
              <a:effectLst/>
              <a:latin typeface="Calibri" panose="020F0502020204030204" pitchFamily="34" charset="0"/>
              <a:ea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rPr>
              <a:t>In July 2022 results were analyzed and a report on findings developed. Recommendations based on the findings were developed in August 2022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0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700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Process: Stakeholders &amp; recruitment</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Stakeholders were identified and recruited in partnership between </a:t>
            </a:r>
            <a:r>
              <a:rPr lang="en-US" sz="2000" dirty="0">
                <a:solidFill>
                  <a:srgbClr val="000000"/>
                </a:solidFill>
                <a:effectLst/>
                <a:latin typeface="Calibri" panose="020F0502020204030204" pitchFamily="34" charset="0"/>
                <a:ea typeface="Calibri" panose="020F0502020204030204" pitchFamily="34" charset="0"/>
              </a:rPr>
              <a:t>Drexel and the PDPH unit focusing primarily on Philadelphia residents and representatives from community organizations</a:t>
            </a:r>
            <a:r>
              <a:rPr lang="en-US" sz="20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effectLst/>
                <a:latin typeface="Calibri" panose="020F0502020204030204" pitchFamily="34" charset="0"/>
                <a:ea typeface="Calibri" panose="020F0502020204030204" pitchFamily="34" charset="0"/>
                <a:cs typeface="Times New Roman" panose="02020603050405020304" pitchFamily="18" charset="0"/>
              </a:rPr>
              <a:t>The stakeholders included </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Philadelphia residents and patients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representatives of community-based organizations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 social service agencies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health care providers</a:t>
            </a:r>
          </a:p>
          <a:p>
            <a:pPr lvl="1"/>
            <a:r>
              <a:rPr lang="en-US" sz="1600" dirty="0">
                <a:effectLst/>
                <a:latin typeface="Calibri" panose="020F0502020204030204" pitchFamily="34" charset="0"/>
                <a:ea typeface="Calibri" panose="020F0502020204030204" pitchFamily="34" charset="0"/>
                <a:cs typeface="Times New Roman" panose="02020603050405020304" pitchFamily="18" charset="0"/>
              </a:rPr>
              <a:t> additional groups</a:t>
            </a:r>
          </a:p>
          <a:p>
            <a:pPr marL="457200" lvl="1" indent="0">
              <a:buNone/>
            </a:pP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r>
              <a:rPr lang="en-US" sz="2000" dirty="0">
                <a:solidFill>
                  <a:srgbClr val="000000"/>
                </a:solidFill>
                <a:effectLst/>
                <a:latin typeface="Calibri" panose="020F0502020204030204" pitchFamily="34" charset="0"/>
                <a:ea typeface="Calibri" panose="020F0502020204030204" pitchFamily="34" charset="0"/>
              </a:rPr>
              <a:t>Community residents who participated outside of any professional roles were eligible for a gift card to compensate them for their time. </a:t>
            </a:r>
            <a:endParaRPr lang="en-US" sz="20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8814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Process: Conversations</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r>
              <a:rPr lang="en-US" sz="2000" dirty="0">
                <a:solidFill>
                  <a:srgbClr val="000000"/>
                </a:solidFill>
                <a:effectLst/>
                <a:latin typeface="Calibri" panose="020F0502020204030204" pitchFamily="34" charset="0"/>
                <a:ea typeface="Calibri" panose="020F0502020204030204" pitchFamily="34" charset="0"/>
              </a:rPr>
              <a:t>The conversations began with a short presentation on Philadelphia data related to each topic to help ground and inform the discussion</a:t>
            </a:r>
          </a:p>
          <a:p>
            <a:endParaRPr lang="en-US" sz="2000" dirty="0">
              <a:solidFill>
                <a:srgbClr val="000000"/>
              </a:solidFill>
              <a:effectLst/>
              <a:latin typeface="Calibri" panose="020F0502020204030204" pitchFamily="34" charset="0"/>
              <a:ea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rPr>
              <a:t>Then transitioned a discussion was facilitated by two Drexel staff and including one trained community researcher. </a:t>
            </a:r>
          </a:p>
          <a:p>
            <a:endParaRPr lang="en-US" sz="2000" dirty="0">
              <a:solidFill>
                <a:srgbClr val="000000"/>
              </a:solidFill>
              <a:latin typeface="Calibri" panose="020F0502020204030204" pitchFamily="34" charset="0"/>
              <a:ea typeface="Calibri" panose="020F0502020204030204" pitchFamily="34" charset="0"/>
            </a:endParaRPr>
          </a:p>
          <a:p>
            <a:r>
              <a:rPr lang="en-US" sz="2000" dirty="0">
                <a:solidFill>
                  <a:srgbClr val="000000"/>
                </a:solidFill>
                <a:effectLst/>
                <a:latin typeface="Calibri" panose="020F0502020204030204" pitchFamily="34" charset="0"/>
                <a:ea typeface="Calibri" panose="020F0502020204030204" pitchFamily="34" charset="0"/>
              </a:rPr>
              <a:t>The discussion solicited reactions, feedback on current solutions, and ideas for new ways to address the issues presented on</a:t>
            </a:r>
          </a:p>
          <a:p>
            <a:endParaRPr lang="en-US" sz="2000" dirty="0">
              <a:solidFill>
                <a:srgbClr val="000000"/>
              </a:solidFill>
              <a:effectLst/>
              <a:latin typeface="Calibri" panose="020F0502020204030204" pitchFamily="34" charset="0"/>
              <a:ea typeface="Calibri" panose="020F0502020204030204" pitchFamily="34" charset="0"/>
            </a:endParaRPr>
          </a:p>
          <a:p>
            <a:r>
              <a:rPr lang="en-US" sz="2000" dirty="0">
                <a:effectLst/>
                <a:latin typeface="Calibri" panose="020F0502020204030204" pitchFamily="34" charset="0"/>
                <a:ea typeface="Calibri" panose="020F0502020204030204" pitchFamily="34" charset="0"/>
                <a:cs typeface="Times New Roman" panose="02020603050405020304" pitchFamily="18" charset="0"/>
              </a:rPr>
              <a:t>Following stakeholder conversations, a link to a survey was sent to all participants via Qualtrics asking participants to rank order a list of concerns and potential solutions discussed during the conversation </a:t>
            </a:r>
            <a:endParaRPr lang="en-US" sz="2000" dirty="0"/>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7</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094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13F551B-23FD-4424-A528-AED77C0146D8}"/>
              </a:ext>
            </a:extLst>
          </p:cNvPr>
          <p:cNvSpPr>
            <a:spLocks noGrp="1"/>
          </p:cNvSpPr>
          <p:nvPr>
            <p:ph type="title"/>
          </p:nvPr>
        </p:nvSpPr>
        <p:spPr>
          <a:xfrm>
            <a:off x="643467" y="321734"/>
            <a:ext cx="10905066" cy="1135737"/>
          </a:xfrm>
        </p:spPr>
        <p:txBody>
          <a:bodyPr>
            <a:normAutofit/>
          </a:bodyPr>
          <a:lstStyle/>
          <a:p>
            <a:r>
              <a:rPr lang="en-US" sz="3600" dirty="0"/>
              <a:t>CHIP Process: Data &amp; Analysis </a:t>
            </a:r>
          </a:p>
        </p:txBody>
      </p:sp>
      <p:sp>
        <p:nvSpPr>
          <p:cNvPr id="3" name="Content Placeholder 2">
            <a:extLst>
              <a:ext uri="{FF2B5EF4-FFF2-40B4-BE49-F238E27FC236}">
                <a16:creationId xmlns:a16="http://schemas.microsoft.com/office/drawing/2014/main" id="{4640F0C3-357B-971C-E055-20CC9D28B782}"/>
              </a:ext>
            </a:extLst>
          </p:cNvPr>
          <p:cNvSpPr>
            <a:spLocks noGrp="1"/>
          </p:cNvSpPr>
          <p:nvPr>
            <p:ph idx="1"/>
          </p:nvPr>
        </p:nvSpPr>
        <p:spPr>
          <a:xfrm>
            <a:off x="643467" y="1782981"/>
            <a:ext cx="10905066" cy="4393982"/>
          </a:xfrm>
        </p:spPr>
        <p:txBody>
          <a:bodyPr>
            <a:normAutofit/>
          </a:bodyPr>
          <a:lstStyle/>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All conversations were recorded, transcribed, and imported into NVivo qualitative data analysis software</a:t>
            </a: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A coding scheme was created through an iterative, consensus-creation process. A priori codes were developed based on the discussion guide to begin the qualitative coding. We also applied a grounded theory approach to identify and apply emergent codes</a:t>
            </a:r>
          </a:p>
          <a:p>
            <a:pPr marL="0" marR="0">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We employed an explanatory mixed methods design, where discussion was the primary form of data collection, and survey results provided additional information about the ways participants prioritize the themes (concerns and solutions) discussed</a:t>
            </a:r>
          </a:p>
        </p:txBody>
      </p:sp>
      <p:sp>
        <p:nvSpPr>
          <p:cNvPr id="11" name="Rectangle 10">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Isosceles Triangle 12">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Isosceles Triangle 1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Slide Number Placeholder 3">
            <a:extLst>
              <a:ext uri="{FF2B5EF4-FFF2-40B4-BE49-F238E27FC236}">
                <a16:creationId xmlns:a16="http://schemas.microsoft.com/office/drawing/2014/main" id="{5B07B9FB-3063-94D4-37BB-A77C0D71529E}"/>
              </a:ext>
            </a:extLst>
          </p:cNvPr>
          <p:cNvSpPr>
            <a:spLocks noGrp="1"/>
          </p:cNvSpPr>
          <p:nvPr>
            <p:ph type="sldNum" sz="quarter" idx="12"/>
          </p:nvPr>
        </p:nvSpPr>
        <p:spPr>
          <a:xfrm>
            <a:off x="8805333" y="6356350"/>
            <a:ext cx="27432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8</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51054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D62E7-9A8E-85B1-46DB-FBD9140D493B}"/>
              </a:ext>
            </a:extLst>
          </p:cNvPr>
          <p:cNvSpPr>
            <a:spLocks noGrp="1"/>
          </p:cNvSpPr>
          <p:nvPr>
            <p:ph type="title"/>
          </p:nvPr>
        </p:nvSpPr>
        <p:spPr>
          <a:xfrm>
            <a:off x="838200" y="264766"/>
            <a:ext cx="10515600" cy="1325563"/>
          </a:xfrm>
        </p:spPr>
        <p:txBody>
          <a:bodyPr/>
          <a:lstStyle/>
          <a:p>
            <a:pPr algn="ctr"/>
            <a:r>
              <a:rPr lang="en-US" dirty="0"/>
              <a:t>Violence Prevention Qualitative Themes: </a:t>
            </a:r>
            <a:br>
              <a:rPr lang="en-US" dirty="0"/>
            </a:br>
            <a:r>
              <a:rPr lang="en-US" dirty="0"/>
              <a:t>Key Solutions</a:t>
            </a:r>
          </a:p>
        </p:txBody>
      </p:sp>
      <p:graphicFrame>
        <p:nvGraphicFramePr>
          <p:cNvPr id="9" name="Content Placeholder 3">
            <a:extLst>
              <a:ext uri="{FF2B5EF4-FFF2-40B4-BE49-F238E27FC236}">
                <a16:creationId xmlns:a16="http://schemas.microsoft.com/office/drawing/2014/main" id="{E9E57D3C-B79A-1F9D-1B1A-05BEFA3975B9}"/>
              </a:ext>
            </a:extLst>
          </p:cNvPr>
          <p:cNvGraphicFramePr>
            <a:graphicFrameLocks noGrp="1"/>
          </p:cNvGraphicFramePr>
          <p:nvPr>
            <p:ph sz="half" idx="1"/>
          </p:nvPr>
        </p:nvGraphicFramePr>
        <p:xfrm>
          <a:off x="309661" y="1871329"/>
          <a:ext cx="5786339" cy="43056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Box 18">
            <a:extLst>
              <a:ext uri="{FF2B5EF4-FFF2-40B4-BE49-F238E27FC236}">
                <a16:creationId xmlns:a16="http://schemas.microsoft.com/office/drawing/2014/main" id="{21F3A627-A833-6EA5-EB1B-CCC8B5B0B7CB}"/>
              </a:ext>
            </a:extLst>
          </p:cNvPr>
          <p:cNvSpPr txBox="1"/>
          <p:nvPr/>
        </p:nvSpPr>
        <p:spPr>
          <a:xfrm>
            <a:off x="6323323" y="5772672"/>
            <a:ext cx="5710139" cy="820562"/>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kumimoji="0" lang="en-US" sz="1200" b="0" i="1" u="none" strike="noStrike" kern="1200" cap="none" spc="0" normalizeH="0" baseline="0" noProof="0" dirty="0">
                <a:ln>
                  <a:noFill/>
                </a:ln>
                <a:solidFill>
                  <a:prstClr val="white"/>
                </a:solidFill>
                <a:effectLst/>
                <a:uLnTx/>
                <a:uFillTx/>
                <a:latin typeface="Calibri" panose="020F0502020204030204" pitchFamily="34" charset="0"/>
                <a:ea typeface="+mn-ea"/>
                <a:cs typeface="+mn-cs"/>
              </a:rPr>
              <a:t>“And that is to say if the health department is not including historical trauma into the way in which they are onboarding or … creating programs, if they're not including historical trauma, intergenerational trauma in those programs, you're really missing the point because we're not getting to the bottom of things.”</a:t>
            </a:r>
            <a:r>
              <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 </a:t>
            </a:r>
            <a:endParaRPr kumimoji="0" lang="en-US" sz="12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8" name="Slide Number Placeholder 7">
            <a:extLst>
              <a:ext uri="{FF2B5EF4-FFF2-40B4-BE49-F238E27FC236}">
                <a16:creationId xmlns:a16="http://schemas.microsoft.com/office/drawing/2014/main" id="{5A9F9B74-5BF1-CFBA-CF22-5E72B6BAAA23}"/>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BCD2BB-FD8B-4CE1-B553-19BA7B32E5EF}"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Text Box 16">
            <a:extLst>
              <a:ext uri="{FF2B5EF4-FFF2-40B4-BE49-F238E27FC236}">
                <a16:creationId xmlns:a16="http://schemas.microsoft.com/office/drawing/2014/main" id="{D161A088-871E-9FD3-7CA1-69A7D2D3BE38}"/>
              </a:ext>
            </a:extLst>
          </p:cNvPr>
          <p:cNvSpPr txBox="1"/>
          <p:nvPr/>
        </p:nvSpPr>
        <p:spPr>
          <a:xfrm>
            <a:off x="6323323" y="1963283"/>
            <a:ext cx="5754163" cy="508000"/>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3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“There are over 300 spaces owned by Parks and Rec or managed by Parks and Rec that, to me, I see opportunity for job creation [for youth].”</a:t>
            </a:r>
            <a:endParaRPr kumimoji="0" lang="en-US" sz="1300" b="0" i="0"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endParaRPr>
          </a:p>
        </p:txBody>
      </p:sp>
      <p:sp>
        <p:nvSpPr>
          <p:cNvPr id="10" name="Text Box 16">
            <a:extLst>
              <a:ext uri="{FF2B5EF4-FFF2-40B4-BE49-F238E27FC236}">
                <a16:creationId xmlns:a16="http://schemas.microsoft.com/office/drawing/2014/main" id="{7633F75A-8893-385E-BDE6-23B40B53D489}"/>
              </a:ext>
            </a:extLst>
          </p:cNvPr>
          <p:cNvSpPr txBox="1"/>
          <p:nvPr/>
        </p:nvSpPr>
        <p:spPr>
          <a:xfrm>
            <a:off x="6323323" y="2652954"/>
            <a:ext cx="5754163" cy="1578010"/>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3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“I feel like resources are really fundamental to progressing the work that we're trying to do. And there are small organizations, folks who are really passionate, folks who are from the community, dedicated, interested in in their community. I live there, I want to stay there, and who cannot compete with folks who may have higher educational attainment, may be more connected to institutions. I think this capacity building for these small organization is critical because they are the organizations that will make the difference.”</a:t>
            </a:r>
          </a:p>
        </p:txBody>
      </p:sp>
      <p:sp>
        <p:nvSpPr>
          <p:cNvPr id="17" name="Text Box 16">
            <a:extLst>
              <a:ext uri="{FF2B5EF4-FFF2-40B4-BE49-F238E27FC236}">
                <a16:creationId xmlns:a16="http://schemas.microsoft.com/office/drawing/2014/main" id="{B64E5497-469F-22C5-7E1F-13AA96106BAF}"/>
              </a:ext>
            </a:extLst>
          </p:cNvPr>
          <p:cNvSpPr txBox="1"/>
          <p:nvPr/>
        </p:nvSpPr>
        <p:spPr>
          <a:xfrm>
            <a:off x="6323323" y="4417899"/>
            <a:ext cx="5754163" cy="1150125"/>
          </a:xfrm>
          <a:prstGeom prst="rect">
            <a:avLst/>
          </a:prstGeom>
          <a:solidFill>
            <a:srgbClr val="002060"/>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en-US" sz="1300" b="0" i="1" u="none" strike="noStrike" kern="1200" cap="none" spc="0" normalizeH="0" baseline="0" noProof="0" dirty="0">
                <a:ln>
                  <a:noFill/>
                </a:ln>
                <a:solidFill>
                  <a:prstClr val="white"/>
                </a:solidFill>
                <a:effectLst/>
                <a:uLnTx/>
                <a:uFillTx/>
                <a:latin typeface="Calibri" panose="020F0502020204030204" pitchFamily="34" charset="0"/>
                <a:ea typeface="Calibri" panose="020F0502020204030204" pitchFamily="34" charset="0"/>
                <a:cs typeface="Times New Roman" panose="02020603050405020304" pitchFamily="18" charset="0"/>
              </a:rPr>
              <a:t>“I think focusing on bringing funds to these neighborhoods and bringing the programs to them, sometimes having to travel to get the services that they need, can be a barrier to receiving services. So looking at what we have locally, what we have in our areas that are more needed, and if we don't have that, putting the funds to make sure that's that it's available to them”</a:t>
            </a:r>
          </a:p>
        </p:txBody>
      </p:sp>
    </p:spTree>
    <p:extLst>
      <p:ext uri="{BB962C8B-B14F-4D97-AF65-F5344CB8AC3E}">
        <p14:creationId xmlns:p14="http://schemas.microsoft.com/office/powerpoint/2010/main" val="367416259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06B97B2CB2BDC409F1EA0296372F541" ma:contentTypeVersion="8" ma:contentTypeDescription="Create a new document." ma:contentTypeScope="" ma:versionID="0fd548d181aa3c9df296aead475b1653">
  <xsd:schema xmlns:xsd="http://www.w3.org/2001/XMLSchema" xmlns:xs="http://www.w3.org/2001/XMLSchema" xmlns:p="http://schemas.microsoft.com/office/2006/metadata/properties" xmlns:ns2="b9894f0e-402d-46ed-acb3-9e986038af78" xmlns:ns3="95b17e0c-9101-4ac0-a66f-86c9b8e7ee78" targetNamespace="http://schemas.microsoft.com/office/2006/metadata/properties" ma:root="true" ma:fieldsID="9edf8c41e86bc487764359dcbbcc96bd" ns2:_="" ns3:_="">
    <xsd:import namespace="b9894f0e-402d-46ed-acb3-9e986038af78"/>
    <xsd:import namespace="95b17e0c-9101-4ac0-a66f-86c9b8e7ee7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894f0e-402d-46ed-acb3-9e986038af7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5b17e0c-9101-4ac0-a66f-86c9b8e7ee7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5b17e0c-9101-4ac0-a66f-86c9b8e7ee78">
      <UserInfo>
        <DisplayName>Carroll-Scott,Amy</DisplayName>
        <AccountId>12</AccountId>
        <AccountType/>
      </UserInfo>
      <UserInfo>
        <DisplayName>Beverly,Maggie</DisplayName>
        <AccountId>9</AccountId>
        <AccountType/>
      </UserInfo>
    </SharedWithUsers>
  </documentManagement>
</p:properties>
</file>

<file path=customXml/itemProps1.xml><?xml version="1.0" encoding="utf-8"?>
<ds:datastoreItem xmlns:ds="http://schemas.openxmlformats.org/officeDocument/2006/customXml" ds:itemID="{761B9B87-09AF-45E4-BDC7-F8CF838630A9}">
  <ds:schemaRefs>
    <ds:schemaRef ds:uri="http://schemas.microsoft.com/sharepoint/v3/contenttype/forms"/>
  </ds:schemaRefs>
</ds:datastoreItem>
</file>

<file path=customXml/itemProps2.xml><?xml version="1.0" encoding="utf-8"?>
<ds:datastoreItem xmlns:ds="http://schemas.openxmlformats.org/officeDocument/2006/customXml" ds:itemID="{C67F6D60-567C-4F86-BDE3-C53038050A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894f0e-402d-46ed-acb3-9e986038af78"/>
    <ds:schemaRef ds:uri="95b17e0c-9101-4ac0-a66f-86c9b8e7ee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FF849A6-36F2-4C56-81EB-7BBC0B408F69}">
  <ds:schemaRefs>
    <ds:schemaRef ds:uri="http://purl.org/dc/terms/"/>
    <ds:schemaRef ds:uri="95b17e0c-9101-4ac0-a66f-86c9b8e7ee7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schemas.microsoft.com/office/2006/metadata/properties"/>
    <ds:schemaRef ds:uri="b9894f0e-402d-46ed-acb3-9e986038af78"/>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1495</TotalTime>
  <Words>2391</Words>
  <Application>Microsoft Office PowerPoint</Application>
  <PresentationFormat>Widescreen</PresentationFormat>
  <Paragraphs>189</Paragraphs>
  <Slides>18</Slides>
  <Notes>3</Notes>
  <HiddenSlides>1</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Calibri Light</vt:lpstr>
      <vt:lpstr>1_Office Theme</vt:lpstr>
      <vt:lpstr>Office Theme</vt:lpstr>
      <vt:lpstr>Community Health Improvement Plan</vt:lpstr>
      <vt:lpstr>CHIP Overview</vt:lpstr>
      <vt:lpstr>CHIP Partners &amp; roles</vt:lpstr>
      <vt:lpstr>CHIP Process</vt:lpstr>
      <vt:lpstr>CHIP Process: Timeline</vt:lpstr>
      <vt:lpstr>CHIP Process: Stakeholders &amp; recruitment</vt:lpstr>
      <vt:lpstr>CHIP Process: Conversations</vt:lpstr>
      <vt:lpstr>CHIP Process: Data &amp; Analysis </vt:lpstr>
      <vt:lpstr>Violence Prevention Qualitative Themes:  Key Solutions</vt:lpstr>
      <vt:lpstr>Violence Prevention: Prioritization</vt:lpstr>
      <vt:lpstr>Next Steps – Social Determinants of Community Violence</vt:lpstr>
      <vt:lpstr>Public Health Preparedness Qualitative Themes: Key Solutions</vt:lpstr>
      <vt:lpstr>Public Health Preparedness: Prioritization</vt:lpstr>
      <vt:lpstr>Next Steps – Public Health Preparedness</vt:lpstr>
      <vt:lpstr>Access to Care Qualitative Themes:  Key Solutions</vt:lpstr>
      <vt:lpstr>Access to Care: Prioritization</vt:lpstr>
      <vt:lpstr>Next Steps - Community-Clinical Linkages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Health Improvement Plan</dc:title>
  <dc:creator>Beverly,Maggie</dc:creator>
  <cp:lastModifiedBy>Cheryl Bettigole</cp:lastModifiedBy>
  <cp:revision>2</cp:revision>
  <dcterms:created xsi:type="dcterms:W3CDTF">2023-02-06T21:26:57Z</dcterms:created>
  <dcterms:modified xsi:type="dcterms:W3CDTF">2023-05-07T12:59:16Z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0x010100E06B97B2CB2BDC409F1EA0296372F541</vt:lpwstr>
  </property>
</Properties>
</file>