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6858000" cx="12192000"/>
  <p:notesSz cx="6858000" cy="9296400"/>
  <p:embeddedFontLst>
    <p:embeddedFont>
      <p:font typeface="Montserrat"/>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6" roundtripDataSignature="AMtx7mjAs/CTLgyHBElZhdm9P9hYljqu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regular.fntdata"/><Relationship Id="rId61" Type="http://schemas.openxmlformats.org/officeDocument/2006/relationships/font" Target="fonts/Montserrat-boldItalic.fntdata"/><Relationship Id="rId20" Type="http://schemas.openxmlformats.org/officeDocument/2006/relationships/slide" Target="slides/slide14.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6.xml"/><Relationship Id="rId66" Type="http://customschemas.google.com/relationships/presentationmetadata" Target="metadata"/><Relationship Id="rId21" Type="http://schemas.openxmlformats.org/officeDocument/2006/relationships/slide" Target="slides/slide15.xml"/><Relationship Id="rId65" Type="http://schemas.openxmlformats.org/officeDocument/2006/relationships/font" Target="fonts/OpenSans-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ontserrat-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Montserrat-bold.fntdata"/><Relationship Id="rId14" Type="http://schemas.openxmlformats.org/officeDocument/2006/relationships/slide" Target="slides/slide8.xml"/><Relationship Id="rId58" Type="http://schemas.openxmlformats.org/officeDocument/2006/relationships/font" Target="fonts/Montserra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6643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66434"/>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71800" cy="46643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57:notes"/>
          <p:cNvSpPr txBox="1"/>
          <p:nvPr>
            <p:ph idx="1" type="body"/>
          </p:nvPr>
        </p:nvSpPr>
        <p:spPr>
          <a:xfrm>
            <a:off x="685800" y="4473892"/>
            <a:ext cx="5486400" cy="366045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5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77138d621_0_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477138d621_0_12: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g477138d621_0_12:notes"/>
          <p:cNvSpPr txBox="1"/>
          <p:nvPr>
            <p:ph idx="12" type="sldNum"/>
          </p:nvPr>
        </p:nvSpPr>
        <p:spPr>
          <a:xfrm>
            <a:off x="3884613" y="8829967"/>
            <a:ext cx="2971800" cy="466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1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1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202f06741_0_298: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7" name="Google Shape;197;g7202f06741_0_298: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p1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p12:notes"/>
          <p:cNvSpPr txBox="1"/>
          <p:nvPr>
            <p:ph idx="12" type="sldNum"/>
          </p:nvPr>
        </p:nvSpPr>
        <p:spPr>
          <a:xfrm>
            <a:off x="3884613" y="8829967"/>
            <a:ext cx="2971800" cy="46643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1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1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1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1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1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1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p1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7202f06741_0_4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7" name="Google Shape;77;g7202f06741_0_4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1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1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1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1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1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2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2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2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2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2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2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2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2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2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2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2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2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2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p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p2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2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2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2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2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2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30: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3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p3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3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p3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3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3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3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3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3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3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3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p3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3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7202f06741_0_12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4" name="Google Shape;94;g7202f06741_0_12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38: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p38: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7202f06741_0_393: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49" name="Google Shape;449;g7202f06741_0_393: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7202f06741_0_440: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64" name="Google Shape;464;g7202f06741_0_440: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p41: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p41: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7202f06741_0_518:notes"/>
          <p:cNvSpPr txBox="1"/>
          <p:nvPr>
            <p:ph idx="1" type="body"/>
          </p:nvPr>
        </p:nvSpPr>
        <p:spPr>
          <a:xfrm>
            <a:off x="685800" y="4473891"/>
            <a:ext cx="5486400" cy="366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79" name="Google Shape;479;g7202f06741_0_518:notes"/>
          <p:cNvSpPr/>
          <p:nvPr>
            <p:ph idx="2" type="sldImg"/>
          </p:nvPr>
        </p:nvSpPr>
        <p:spPr>
          <a:xfrm>
            <a:off x="1877062" y="1162051"/>
            <a:ext cx="3103800" cy="313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p43: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p43: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p44: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44: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p4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p4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p4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p4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p4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p4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608ce41582_0_0: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608ce41582_0_0:notes"/>
          <p:cNvSpPr txBox="1"/>
          <p:nvPr>
            <p:ph idx="1" type="body"/>
          </p:nvPr>
        </p:nvSpPr>
        <p:spPr>
          <a:xfrm>
            <a:off x="685800" y="4473892"/>
            <a:ext cx="5486400" cy="366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g608ce41582_0_0:notes"/>
          <p:cNvSpPr txBox="1"/>
          <p:nvPr>
            <p:ph idx="12" type="sldNum"/>
          </p:nvPr>
        </p:nvSpPr>
        <p:spPr>
          <a:xfrm>
            <a:off x="3884613" y="8829967"/>
            <a:ext cx="2971800" cy="466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p3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p3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p49: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49: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 name="Google Shape;113;p2: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p5: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6: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685800" y="4473892"/>
            <a:ext cx="5486400" cy="366045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7:notes"/>
          <p:cNvSpPr/>
          <p:nvPr>
            <p:ph idx="2" type="sldImg"/>
          </p:nvPr>
        </p:nvSpPr>
        <p:spPr>
          <a:xfrm>
            <a:off x="6413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15" name="Shape 15"/>
        <p:cNvGrpSpPr/>
        <p:nvPr/>
      </p:nvGrpSpPr>
      <p:grpSpPr>
        <a:xfrm>
          <a:off x="0" y="0"/>
          <a:ext cx="0" cy="0"/>
          <a:chOff x="0" y="0"/>
          <a:chExt cx="0" cy="0"/>
        </a:xfrm>
      </p:grpSpPr>
      <p:sp>
        <p:nvSpPr>
          <p:cNvPr id="16" name="Google Shape;16;p52"/>
          <p:cNvSpPr/>
          <p:nvPr/>
        </p:nvSpPr>
        <p:spPr>
          <a:xfrm rot="-5400000">
            <a:off x="-2950367" y="2950371"/>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17" name="Google Shape;17;p52"/>
          <p:cNvPicPr preferRelativeResize="0"/>
          <p:nvPr/>
        </p:nvPicPr>
        <p:blipFill rotWithShape="1">
          <a:blip r:embed="rId2">
            <a:alphaModFix/>
          </a:blip>
          <a:srcRect b="0" l="0" r="0" t="0"/>
          <a:stretch/>
        </p:blipFill>
        <p:spPr>
          <a:xfrm rot="-5400000">
            <a:off x="-896936" y="4960070"/>
            <a:ext cx="2722561" cy="628798"/>
          </a:xfrm>
          <a:prstGeom prst="rect">
            <a:avLst/>
          </a:prstGeom>
          <a:noFill/>
          <a:ln>
            <a:noFill/>
          </a:ln>
        </p:spPr>
      </p:pic>
      <p:sp>
        <p:nvSpPr>
          <p:cNvPr id="18" name="Google Shape;18;p5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62" name="Shape 62"/>
        <p:cNvGrpSpPr/>
        <p:nvPr/>
      </p:nvGrpSpPr>
      <p:grpSpPr>
        <a:xfrm>
          <a:off x="0" y="0"/>
          <a:ext cx="0" cy="0"/>
          <a:chOff x="0" y="0"/>
          <a:chExt cx="0" cy="0"/>
        </a:xfrm>
      </p:grpSpPr>
      <p:sp>
        <p:nvSpPr>
          <p:cNvPr id="63" name="Google Shape;63;g7202f06741_0_551"/>
          <p:cNvSpPr/>
          <p:nvPr/>
        </p:nvSpPr>
        <p:spPr>
          <a:xfrm rot="-5400000">
            <a:off x="8284388" y="2950351"/>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64" name="Google Shape;64;g7202f06741_0_551"/>
          <p:cNvPicPr preferRelativeResize="0"/>
          <p:nvPr/>
        </p:nvPicPr>
        <p:blipFill rotWithShape="1">
          <a:blip r:embed="rId2">
            <a:alphaModFix/>
          </a:blip>
          <a:srcRect b="0" l="0" r="0" t="0"/>
          <a:stretch/>
        </p:blipFill>
        <p:spPr>
          <a:xfrm rot="5400000">
            <a:off x="10352087" y="4890224"/>
            <a:ext cx="2722563" cy="628798"/>
          </a:xfrm>
          <a:prstGeom prst="rect">
            <a:avLst/>
          </a:prstGeom>
          <a:noFill/>
          <a:ln>
            <a:noFill/>
          </a:ln>
        </p:spPr>
      </p:pic>
      <p:sp>
        <p:nvSpPr>
          <p:cNvPr id="65" name="Google Shape;65;g7202f06741_0_55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66" name="Shape 66"/>
        <p:cNvGrpSpPr/>
        <p:nvPr/>
      </p:nvGrpSpPr>
      <p:grpSpPr>
        <a:xfrm>
          <a:off x="0" y="0"/>
          <a:ext cx="0" cy="0"/>
          <a:chOff x="0" y="0"/>
          <a:chExt cx="0" cy="0"/>
        </a:xfrm>
      </p:grpSpPr>
      <p:sp>
        <p:nvSpPr>
          <p:cNvPr id="67" name="Google Shape;67;g7202f06741_0_55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19" name="Shape 19"/>
        <p:cNvGrpSpPr/>
        <p:nvPr/>
      </p:nvGrpSpPr>
      <p:grpSpPr>
        <a:xfrm>
          <a:off x="0" y="0"/>
          <a:ext cx="0" cy="0"/>
          <a:chOff x="0" y="0"/>
          <a:chExt cx="0" cy="0"/>
        </a:xfrm>
      </p:grpSpPr>
      <p:sp>
        <p:nvSpPr>
          <p:cNvPr id="20" name="Google Shape;20;p53"/>
          <p:cNvSpPr/>
          <p:nvPr/>
        </p:nvSpPr>
        <p:spPr>
          <a:xfrm>
            <a:off x="0" y="5900738"/>
            <a:ext cx="12192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21" name="Google Shape;21;p53"/>
          <p:cNvPicPr preferRelativeResize="0"/>
          <p:nvPr/>
        </p:nvPicPr>
        <p:blipFill rotWithShape="1">
          <a:blip r:embed="rId2">
            <a:alphaModFix/>
          </a:blip>
          <a:srcRect b="0" l="0" r="0" t="0"/>
          <a:stretch/>
        </p:blipFill>
        <p:spPr>
          <a:xfrm>
            <a:off x="4734719" y="6064969"/>
            <a:ext cx="2722561" cy="628798"/>
          </a:xfrm>
          <a:prstGeom prst="rect">
            <a:avLst/>
          </a:prstGeom>
          <a:noFill/>
          <a:ln>
            <a:noFill/>
          </a:ln>
        </p:spPr>
      </p:pic>
      <p:sp>
        <p:nvSpPr>
          <p:cNvPr id="22" name="Google Shape;22;p5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23" name="Shape 23"/>
        <p:cNvGrpSpPr/>
        <p:nvPr/>
      </p:nvGrpSpPr>
      <p:grpSpPr>
        <a:xfrm>
          <a:off x="0" y="0"/>
          <a:ext cx="0" cy="0"/>
          <a:chOff x="0" y="0"/>
          <a:chExt cx="0" cy="0"/>
        </a:xfrm>
      </p:grpSpPr>
      <p:sp>
        <p:nvSpPr>
          <p:cNvPr id="24" name="Google Shape;24;p54"/>
          <p:cNvSpPr/>
          <p:nvPr/>
        </p:nvSpPr>
        <p:spPr>
          <a:xfrm>
            <a:off x="0" y="6157913"/>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p54"/>
          <p:cNvSpPr/>
          <p:nvPr/>
        </p:nvSpPr>
        <p:spPr>
          <a:xfrm>
            <a:off x="0" y="0"/>
            <a:ext cx="12192000" cy="700086"/>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54"/>
          <p:cNvSpPr/>
          <p:nvPr/>
        </p:nvSpPr>
        <p:spPr>
          <a:xfrm>
            <a:off x="0" y="0"/>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54"/>
          <p:cNvSpPr/>
          <p:nvPr/>
        </p:nvSpPr>
        <p:spPr>
          <a:xfrm>
            <a:off x="11449050" y="-1"/>
            <a:ext cx="742950" cy="6857999"/>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5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bg>
      <p:bgPr>
        <a:solidFill>
          <a:srgbClr val="FBF9EF"/>
        </a:solidFill>
      </p:bgPr>
    </p:bg>
    <p:spTree>
      <p:nvGrpSpPr>
        <p:cNvPr id="29" name="Shape 29"/>
        <p:cNvGrpSpPr/>
        <p:nvPr/>
      </p:nvGrpSpPr>
      <p:grpSpPr>
        <a:xfrm>
          <a:off x="0" y="0"/>
          <a:ext cx="0" cy="0"/>
          <a:chOff x="0" y="0"/>
          <a:chExt cx="0" cy="0"/>
        </a:xfrm>
      </p:grpSpPr>
      <p:sp>
        <p:nvSpPr>
          <p:cNvPr id="30" name="Google Shape;30;p55"/>
          <p:cNvSpPr/>
          <p:nvPr/>
        </p:nvSpPr>
        <p:spPr>
          <a:xfrm rot="-5400000">
            <a:off x="8284369" y="2950370"/>
            <a:ext cx="6858000" cy="957261"/>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31" name="Google Shape;31;p55"/>
          <p:cNvPicPr preferRelativeResize="0"/>
          <p:nvPr/>
        </p:nvPicPr>
        <p:blipFill rotWithShape="1">
          <a:blip r:embed="rId2">
            <a:alphaModFix/>
          </a:blip>
          <a:srcRect b="0" l="0" r="0" t="0"/>
          <a:stretch/>
        </p:blipFill>
        <p:spPr>
          <a:xfrm rot="5400000">
            <a:off x="10352088" y="4890223"/>
            <a:ext cx="2722561" cy="628798"/>
          </a:xfrm>
          <a:prstGeom prst="rect">
            <a:avLst/>
          </a:prstGeom>
          <a:noFill/>
          <a:ln>
            <a:noFill/>
          </a:ln>
        </p:spPr>
      </p:pic>
      <p:sp>
        <p:nvSpPr>
          <p:cNvPr id="32" name="Google Shape;32;p5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bg>
      <p:bgPr>
        <a:solidFill>
          <a:srgbClr val="FBF9EF"/>
        </a:solidFill>
      </p:bgPr>
    </p:bg>
    <p:spTree>
      <p:nvGrpSpPr>
        <p:cNvPr id="33" name="Shape 33"/>
        <p:cNvGrpSpPr/>
        <p:nvPr/>
      </p:nvGrpSpPr>
      <p:grpSpPr>
        <a:xfrm>
          <a:off x="0" y="0"/>
          <a:ext cx="0" cy="0"/>
          <a:chOff x="0" y="0"/>
          <a:chExt cx="0" cy="0"/>
        </a:xfrm>
      </p:grpSpPr>
      <p:sp>
        <p:nvSpPr>
          <p:cNvPr id="34" name="Google Shape;34;p5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rgbClr val="FBF9EF"/>
        </a:solidFill>
      </p:bgPr>
    </p:bg>
    <p:spTree>
      <p:nvGrpSpPr>
        <p:cNvPr id="41" name="Shape 41"/>
        <p:cNvGrpSpPr/>
        <p:nvPr/>
      </p:nvGrpSpPr>
      <p:grpSpPr>
        <a:xfrm>
          <a:off x="0" y="0"/>
          <a:ext cx="0" cy="0"/>
          <a:chOff x="0" y="0"/>
          <a:chExt cx="0" cy="0"/>
        </a:xfrm>
      </p:grpSpPr>
      <p:sp>
        <p:nvSpPr>
          <p:cNvPr id="42" name="Google Shape;42;g7202f06741_0_530"/>
          <p:cNvSpPr/>
          <p:nvPr/>
        </p:nvSpPr>
        <p:spPr>
          <a:xfrm>
            <a:off x="0" y="5600700"/>
            <a:ext cx="12192000" cy="12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ity street&#10;&#10;Description automatically generated" id="43" name="Google Shape;43;g7202f06741_0_530"/>
          <p:cNvPicPr preferRelativeResize="0"/>
          <p:nvPr/>
        </p:nvPicPr>
        <p:blipFill rotWithShape="1">
          <a:blip r:embed="rId2">
            <a:alphaModFix amt="20000"/>
          </a:blip>
          <a:srcRect b="27449" l="1234" r="0" t="5843"/>
          <a:stretch/>
        </p:blipFill>
        <p:spPr>
          <a:xfrm>
            <a:off x="0" y="-3364"/>
            <a:ext cx="12192000" cy="5600700"/>
          </a:xfrm>
          <a:prstGeom prst="rect">
            <a:avLst/>
          </a:prstGeom>
          <a:noFill/>
          <a:ln>
            <a:noFill/>
          </a:ln>
        </p:spPr>
      </p:pic>
      <p:pic>
        <p:nvPicPr>
          <p:cNvPr descr="A close up of a sign&#10;&#10;Description automatically generated" id="44" name="Google Shape;44;g7202f06741_0_530"/>
          <p:cNvPicPr preferRelativeResize="0"/>
          <p:nvPr/>
        </p:nvPicPr>
        <p:blipFill rotWithShape="1">
          <a:blip r:embed="rId3">
            <a:alphaModFix/>
          </a:blip>
          <a:srcRect b="0" l="0" r="0" t="0"/>
          <a:stretch/>
        </p:blipFill>
        <p:spPr>
          <a:xfrm>
            <a:off x="6096000" y="583332"/>
            <a:ext cx="6381749" cy="5309034"/>
          </a:xfrm>
          <a:prstGeom prst="rect">
            <a:avLst/>
          </a:prstGeom>
          <a:noFill/>
          <a:ln>
            <a:noFill/>
          </a:ln>
        </p:spPr>
      </p:pic>
      <p:sp>
        <p:nvSpPr>
          <p:cNvPr id="45" name="Google Shape;45;g7202f06741_0_530"/>
          <p:cNvSpPr txBox="1"/>
          <p:nvPr/>
        </p:nvSpPr>
        <p:spPr>
          <a:xfrm>
            <a:off x="619125" y="868743"/>
            <a:ext cx="7901100" cy="415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800"/>
              <a:buFont typeface="Arial"/>
              <a:buNone/>
            </a:pPr>
            <a:r>
              <a:rPr b="1" i="0" lang="en-US" sz="8800" u="none" cap="none" strike="noStrike">
                <a:solidFill>
                  <a:srgbClr val="0F4D90"/>
                </a:solidFill>
                <a:latin typeface="Montserrat"/>
                <a:ea typeface="Montserrat"/>
                <a:cs typeface="Montserrat"/>
                <a:sym typeface="Montserrat"/>
              </a:rPr>
              <a:t>Census Champion Training</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46" name="Google Shape;46;g7202f06741_0_530"/>
          <p:cNvPicPr preferRelativeResize="0"/>
          <p:nvPr/>
        </p:nvPicPr>
        <p:blipFill rotWithShape="1">
          <a:blip r:embed="rId4">
            <a:alphaModFix/>
          </a:blip>
          <a:srcRect b="0" l="0" r="0" t="0"/>
          <a:stretch/>
        </p:blipFill>
        <p:spPr>
          <a:xfrm>
            <a:off x="814387" y="5892366"/>
            <a:ext cx="2722563" cy="628798"/>
          </a:xfrm>
          <a:prstGeom prst="rect">
            <a:avLst/>
          </a:prstGeom>
          <a:noFill/>
          <a:ln>
            <a:noFill/>
          </a:ln>
        </p:spPr>
      </p:pic>
      <p:sp>
        <p:nvSpPr>
          <p:cNvPr id="47" name="Google Shape;47;g7202f06741_0_5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rgbClr val="FBF9EF"/>
        </a:solidFill>
      </p:bgPr>
    </p:bg>
    <p:spTree>
      <p:nvGrpSpPr>
        <p:cNvPr id="48" name="Shape 48"/>
        <p:cNvGrpSpPr/>
        <p:nvPr/>
      </p:nvGrpSpPr>
      <p:grpSpPr>
        <a:xfrm>
          <a:off x="0" y="0"/>
          <a:ext cx="0" cy="0"/>
          <a:chOff x="0" y="0"/>
          <a:chExt cx="0" cy="0"/>
        </a:xfrm>
      </p:grpSpPr>
      <p:sp>
        <p:nvSpPr>
          <p:cNvPr id="49" name="Google Shape;49;g7202f06741_0_537"/>
          <p:cNvSpPr/>
          <p:nvPr/>
        </p:nvSpPr>
        <p:spPr>
          <a:xfrm rot="-5400000">
            <a:off x="-2950347" y="2950352"/>
            <a:ext cx="6858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50" name="Google Shape;50;g7202f06741_0_537"/>
          <p:cNvPicPr preferRelativeResize="0"/>
          <p:nvPr/>
        </p:nvPicPr>
        <p:blipFill rotWithShape="1">
          <a:blip r:embed="rId2">
            <a:alphaModFix/>
          </a:blip>
          <a:srcRect b="0" l="0" r="0" t="0"/>
          <a:stretch/>
        </p:blipFill>
        <p:spPr>
          <a:xfrm rot="-5400000">
            <a:off x="-896937" y="4960069"/>
            <a:ext cx="2722563" cy="628798"/>
          </a:xfrm>
          <a:prstGeom prst="rect">
            <a:avLst/>
          </a:prstGeom>
          <a:noFill/>
          <a:ln>
            <a:noFill/>
          </a:ln>
        </p:spPr>
      </p:pic>
      <p:sp>
        <p:nvSpPr>
          <p:cNvPr id="51" name="Google Shape;51;g7202f06741_0_5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solidFill>
          <a:srgbClr val="FBF9EF"/>
        </a:solidFill>
      </p:bgPr>
    </p:bg>
    <p:spTree>
      <p:nvGrpSpPr>
        <p:cNvPr id="52" name="Shape 52"/>
        <p:cNvGrpSpPr/>
        <p:nvPr/>
      </p:nvGrpSpPr>
      <p:grpSpPr>
        <a:xfrm>
          <a:off x="0" y="0"/>
          <a:ext cx="0" cy="0"/>
          <a:chOff x="0" y="0"/>
          <a:chExt cx="0" cy="0"/>
        </a:xfrm>
      </p:grpSpPr>
      <p:sp>
        <p:nvSpPr>
          <p:cNvPr id="53" name="Google Shape;53;g7202f06741_0_541"/>
          <p:cNvSpPr/>
          <p:nvPr/>
        </p:nvSpPr>
        <p:spPr>
          <a:xfrm>
            <a:off x="0" y="5900738"/>
            <a:ext cx="12192000" cy="9573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clipart&#10;&#10;Description automatically generated" id="54" name="Google Shape;54;g7202f06741_0_541"/>
          <p:cNvPicPr preferRelativeResize="0"/>
          <p:nvPr/>
        </p:nvPicPr>
        <p:blipFill rotWithShape="1">
          <a:blip r:embed="rId2">
            <a:alphaModFix/>
          </a:blip>
          <a:srcRect b="0" l="0" r="0" t="0"/>
          <a:stretch/>
        </p:blipFill>
        <p:spPr>
          <a:xfrm>
            <a:off x="4734719" y="6064969"/>
            <a:ext cx="2722563" cy="628798"/>
          </a:xfrm>
          <a:prstGeom prst="rect">
            <a:avLst/>
          </a:prstGeom>
          <a:noFill/>
          <a:ln>
            <a:noFill/>
          </a:ln>
        </p:spPr>
      </p:pic>
      <p:sp>
        <p:nvSpPr>
          <p:cNvPr id="55" name="Google Shape;55;g7202f06741_0_54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6" name="Shape 56"/>
        <p:cNvGrpSpPr/>
        <p:nvPr/>
      </p:nvGrpSpPr>
      <p:grpSpPr>
        <a:xfrm>
          <a:off x="0" y="0"/>
          <a:ext cx="0" cy="0"/>
          <a:chOff x="0" y="0"/>
          <a:chExt cx="0" cy="0"/>
        </a:xfrm>
      </p:grpSpPr>
      <p:sp>
        <p:nvSpPr>
          <p:cNvPr id="57" name="Google Shape;57;g7202f06741_0_545"/>
          <p:cNvSpPr/>
          <p:nvPr/>
        </p:nvSpPr>
        <p:spPr>
          <a:xfrm>
            <a:off x="0" y="6157913"/>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g7202f06741_0_545"/>
          <p:cNvSpPr/>
          <p:nvPr/>
        </p:nvSpPr>
        <p:spPr>
          <a:xfrm>
            <a:off x="0" y="0"/>
            <a:ext cx="12192000" cy="7002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 name="Google Shape;59;g7202f06741_0_545"/>
          <p:cNvSpPr/>
          <p:nvPr/>
        </p:nvSpPr>
        <p:spPr>
          <a:xfrm>
            <a:off x="0" y="0"/>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g7202f06741_0_545"/>
          <p:cNvSpPr/>
          <p:nvPr/>
        </p:nvSpPr>
        <p:spPr>
          <a:xfrm>
            <a:off x="11449050" y="-1"/>
            <a:ext cx="742800" cy="685800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g7202f06741_0_54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5" name="Shape 35"/>
        <p:cNvGrpSpPr/>
        <p:nvPr/>
      </p:nvGrpSpPr>
      <p:grpSpPr>
        <a:xfrm>
          <a:off x="0" y="0"/>
          <a:ext cx="0" cy="0"/>
          <a:chOff x="0" y="0"/>
          <a:chExt cx="0" cy="0"/>
        </a:xfrm>
      </p:grpSpPr>
      <p:sp>
        <p:nvSpPr>
          <p:cNvPr id="36" name="Google Shape;36;g7202f06741_0_5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 name="Google Shape;37;g7202f06741_0_52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g7202f06741_0_5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9" name="Google Shape;39;g7202f06741_0_5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0" name="Google Shape;40;g7202f06741_0_5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14.jpg"/><Relationship Id="rId10" Type="http://schemas.openxmlformats.org/officeDocument/2006/relationships/image" Target="../media/image21.png"/><Relationship Id="rId9" Type="http://schemas.openxmlformats.org/officeDocument/2006/relationships/image" Target="../media/image20.jpg"/><Relationship Id="rId5" Type="http://schemas.openxmlformats.org/officeDocument/2006/relationships/image" Target="../media/image16.png"/><Relationship Id="rId6" Type="http://schemas.openxmlformats.org/officeDocument/2006/relationships/image" Target="../media/image17.jpg"/><Relationship Id="rId7" Type="http://schemas.openxmlformats.org/officeDocument/2006/relationships/image" Target="../media/image18.jpg"/><Relationship Id="rId8"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hyperlink" Target="https://www.census.gov/cgi-bin/main/email.cgi"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hyperlink" Target="mailto:Philadelphia.Regional.Office@census.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7.jp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hyperlink" Target="https://www.phila.gov/census" TargetMode="External"/><Relationship Id="rId5" Type="http://schemas.openxmlformats.org/officeDocument/2006/relationships/hyperlink" Target="https://2020census.gov/"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5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73" name="Google Shape;73;p57"/>
          <p:cNvSpPr/>
          <p:nvPr/>
        </p:nvSpPr>
        <p:spPr>
          <a:xfrm>
            <a:off x="5978820" y="327511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id="74" name="Google Shape;74;p57"/>
          <p:cNvPicPr preferRelativeResize="0"/>
          <p:nvPr/>
        </p:nvPicPr>
        <p:blipFill rotWithShape="1">
          <a:blip r:embed="rId3">
            <a:alphaModFix/>
          </a:blip>
          <a:srcRect b="0" l="0" r="0" t="0"/>
          <a:stretch/>
        </p:blipFill>
        <p:spPr>
          <a:xfrm>
            <a:off x="0" y="-13510"/>
            <a:ext cx="12192000" cy="68715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g477138d621_0_12"/>
          <p:cNvSpPr txBox="1"/>
          <p:nvPr/>
        </p:nvSpPr>
        <p:spPr>
          <a:xfrm>
            <a:off x="495775" y="495750"/>
            <a:ext cx="10791000" cy="12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4800" u="none" cap="none" strike="noStrike">
                <a:solidFill>
                  <a:schemeClr val="accent1"/>
                </a:solidFill>
                <a:latin typeface="Montserrat"/>
                <a:ea typeface="Montserrat"/>
                <a:cs typeface="Montserrat"/>
                <a:sym typeface="Montserrat"/>
              </a:rPr>
              <a:t>Apa itu undercount?</a:t>
            </a:r>
            <a:endParaRPr/>
          </a:p>
          <a:p>
            <a:pPr indent="0" lvl="0" marL="0" marR="0" rtl="0" algn="l">
              <a:lnSpc>
                <a:spcPct val="100000"/>
              </a:lnSpc>
              <a:spcBef>
                <a:spcPts val="0"/>
              </a:spcBef>
              <a:spcAft>
                <a:spcPts val="0"/>
              </a:spcAft>
              <a:buNone/>
            </a:pPr>
            <a:br>
              <a:rPr b="0" i="0" lang="en-US" sz="4800" u="none" cap="none" strike="noStrike">
                <a:solidFill>
                  <a:srgbClr val="000000"/>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p:txBody>
      </p:sp>
      <p:sp>
        <p:nvSpPr>
          <p:cNvPr id="156" name="Google Shape;156;g477138d621_0_12"/>
          <p:cNvSpPr txBox="1"/>
          <p:nvPr/>
        </p:nvSpPr>
        <p:spPr>
          <a:xfrm>
            <a:off x="429650" y="1413950"/>
            <a:ext cx="11667000" cy="111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Undercount adalah ketika lebih sedikit dari jumlah sebenarnya orang yang dicatat dalam penghitungan sensus akhir.</a:t>
            </a:r>
            <a:endParaRPr/>
          </a:p>
          <a:p>
            <a:pPr indent="0" lvl="0" marL="0" marR="0" rtl="0" algn="l">
              <a:lnSpc>
                <a:spcPct val="100000"/>
              </a:lnSpc>
              <a:spcBef>
                <a:spcPts val="0"/>
              </a:spcBef>
              <a:spcAft>
                <a:spcPts val="0"/>
              </a:spcAft>
              <a:buNone/>
            </a:pPr>
            <a:r>
              <a:t/>
            </a:r>
            <a:endParaRPr b="0" i="0" sz="36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Berarti program dan perwakilan federal yang dialokasikan untuk jumlah orang yang tinggal di Kota kami lebih sedikit daripada yang sebenarnya.</a:t>
            </a:r>
            <a:endParaRPr/>
          </a:p>
          <a:p>
            <a:pPr indent="0" lvl="0" marL="0" marR="0" rtl="0" algn="l">
              <a:lnSpc>
                <a:spcPct val="100000"/>
              </a:lnSpc>
              <a:spcBef>
                <a:spcPts val="0"/>
              </a:spcBef>
              <a:spcAft>
                <a:spcPts val="0"/>
              </a:spcAft>
              <a:buNone/>
            </a:pPr>
            <a:br>
              <a:rPr b="0" i="0" lang="en-US" sz="3600" u="none" cap="none" strike="noStrike">
                <a:solidFill>
                  <a:srgbClr val="000000"/>
                </a:solidFill>
                <a:latin typeface="Arial"/>
                <a:ea typeface="Arial"/>
                <a:cs typeface="Arial"/>
                <a:sym typeface="Arial"/>
              </a:rPr>
            </a:br>
            <a:endParaRPr b="1" i="0" sz="3600" u="none" cap="none" strike="noStrike">
              <a:solidFill>
                <a:srgbClr val="000000"/>
              </a:solidFill>
              <a:latin typeface="Open Sans"/>
              <a:ea typeface="Open Sans"/>
              <a:cs typeface="Open Sans"/>
              <a:sym typeface="Open Sans"/>
            </a:endParaRPr>
          </a:p>
        </p:txBody>
      </p:sp>
      <p:sp>
        <p:nvSpPr>
          <p:cNvPr id="157" name="Google Shape;157;g477138d621_0_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8"/>
          <p:cNvSpPr txBox="1"/>
          <p:nvPr/>
        </p:nvSpPr>
        <p:spPr>
          <a:xfrm>
            <a:off x="10165278" y="6246421"/>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sp>
        <p:nvSpPr>
          <p:cNvPr id="163" name="Google Shape;163;p8"/>
          <p:cNvSpPr txBox="1"/>
          <p:nvPr/>
        </p:nvSpPr>
        <p:spPr>
          <a:xfrm>
            <a:off x="475457" y="228236"/>
            <a:ext cx="9415462" cy="17850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800" u="none" cap="none" strike="noStrike">
                <a:solidFill>
                  <a:schemeClr val="accent1"/>
                </a:solidFill>
                <a:latin typeface="Montserrat"/>
                <a:ea typeface="Montserrat"/>
                <a:cs typeface="Montserrat"/>
                <a:sym typeface="Montserrat"/>
              </a:rPr>
              <a:t>Bagaimana dengan Philadelphia?</a:t>
            </a:r>
            <a:endParaRPr/>
          </a:p>
          <a:p>
            <a:pPr indent="0" lvl="0" marL="0" marR="0" rtl="0" algn="l">
              <a:lnSpc>
                <a:spcPct val="100000"/>
              </a:lnSpc>
              <a:spcBef>
                <a:spcPts val="0"/>
              </a:spcBef>
              <a:spcAft>
                <a:spcPts val="0"/>
              </a:spcAft>
              <a:buNone/>
            </a:pPr>
            <a:br>
              <a:rPr b="0" i="0" lang="en-US" sz="48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164" name="Google Shape;164;p8"/>
          <p:cNvSpPr txBox="1"/>
          <p:nvPr/>
        </p:nvSpPr>
        <p:spPr>
          <a:xfrm>
            <a:off x="475457" y="1013066"/>
            <a:ext cx="11241086" cy="15388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200" u="none" cap="none" strike="noStrike">
                <a:solidFill>
                  <a:srgbClr val="000000"/>
                </a:solidFill>
                <a:latin typeface="Arial"/>
                <a:ea typeface="Arial"/>
                <a:cs typeface="Arial"/>
                <a:sym typeface="Arial"/>
              </a:rPr>
              <a:t>Undercount akan memengaruhi program-program berikut:</a:t>
            </a:r>
            <a:endParaRPr/>
          </a:p>
          <a:p>
            <a:pPr indent="0" lvl="0" marL="0" marR="0" rtl="0" algn="l">
              <a:lnSpc>
                <a:spcPct val="100000"/>
              </a:lnSpc>
              <a:spcBef>
                <a:spcPts val="0"/>
              </a:spcBef>
              <a:spcAft>
                <a:spcPts val="0"/>
              </a:spcAft>
              <a:buNone/>
            </a:pPr>
            <a:br>
              <a:rPr b="0" i="0" lang="en-US" sz="3200" u="none" cap="none" strike="noStrike">
                <a:solidFill>
                  <a:srgbClr val="000000"/>
                </a:solidFill>
                <a:latin typeface="Arial"/>
                <a:ea typeface="Arial"/>
                <a:cs typeface="Arial"/>
                <a:sym typeface="Arial"/>
              </a:rPr>
            </a:br>
            <a:endParaRPr b="0" i="0" sz="3000" u="none" cap="none" strike="noStrike">
              <a:solidFill>
                <a:schemeClr val="dk1"/>
              </a:solidFill>
              <a:latin typeface="Open Sans"/>
              <a:ea typeface="Open Sans"/>
              <a:cs typeface="Open Sans"/>
              <a:sym typeface="Open Sans"/>
            </a:endParaRPr>
          </a:p>
        </p:txBody>
      </p:sp>
      <p:pic>
        <p:nvPicPr>
          <p:cNvPr descr="Medicaid" id="165" name="Google Shape;165;p8"/>
          <p:cNvPicPr preferRelativeResize="0"/>
          <p:nvPr/>
        </p:nvPicPr>
        <p:blipFill rotWithShape="1">
          <a:blip r:embed="rId3">
            <a:alphaModFix/>
          </a:blip>
          <a:srcRect b="7844" l="0" r="0" t="7846"/>
          <a:stretch/>
        </p:blipFill>
        <p:spPr>
          <a:xfrm>
            <a:off x="261144" y="1840598"/>
            <a:ext cx="2743200" cy="1541846"/>
          </a:xfrm>
          <a:prstGeom prst="rect">
            <a:avLst/>
          </a:prstGeom>
          <a:noFill/>
          <a:ln>
            <a:noFill/>
          </a:ln>
        </p:spPr>
      </p:pic>
      <p:pic>
        <p:nvPicPr>
          <p:cNvPr descr="A close up of a piece of paper&#10;&#10;Description automatically generated" id="166" name="Google Shape;166;p8"/>
          <p:cNvPicPr preferRelativeResize="0"/>
          <p:nvPr/>
        </p:nvPicPr>
        <p:blipFill rotWithShape="1">
          <a:blip r:embed="rId4">
            <a:alphaModFix/>
          </a:blip>
          <a:srcRect b="0" l="0" r="0" t="0"/>
          <a:stretch/>
        </p:blipFill>
        <p:spPr>
          <a:xfrm>
            <a:off x="261144" y="3655978"/>
            <a:ext cx="2743200" cy="1541845"/>
          </a:xfrm>
          <a:prstGeom prst="rect">
            <a:avLst/>
          </a:prstGeom>
          <a:noFill/>
          <a:ln>
            <a:noFill/>
          </a:ln>
        </p:spPr>
      </p:pic>
      <p:pic>
        <p:nvPicPr>
          <p:cNvPr descr="snap program" id="167" name="Google Shape;167;p8"/>
          <p:cNvPicPr preferRelativeResize="0"/>
          <p:nvPr/>
        </p:nvPicPr>
        <p:blipFill rotWithShape="1">
          <a:blip r:embed="rId5">
            <a:alphaModFix/>
          </a:blip>
          <a:srcRect b="0" l="0" r="0" t="0"/>
          <a:stretch/>
        </p:blipFill>
        <p:spPr>
          <a:xfrm>
            <a:off x="3192462" y="1709928"/>
            <a:ext cx="2743200" cy="1719072"/>
          </a:xfrm>
          <a:prstGeom prst="rect">
            <a:avLst/>
          </a:prstGeom>
          <a:noFill/>
          <a:ln>
            <a:noFill/>
          </a:ln>
        </p:spPr>
      </p:pic>
      <p:pic>
        <p:nvPicPr>
          <p:cNvPr descr="School lunch program" id="168" name="Google Shape;168;p8"/>
          <p:cNvPicPr preferRelativeResize="0"/>
          <p:nvPr/>
        </p:nvPicPr>
        <p:blipFill rotWithShape="1">
          <a:blip r:embed="rId6">
            <a:alphaModFix/>
          </a:blip>
          <a:srcRect b="0" l="0" r="0" t="0"/>
          <a:stretch/>
        </p:blipFill>
        <p:spPr>
          <a:xfrm>
            <a:off x="6296821" y="3655978"/>
            <a:ext cx="2743200" cy="1536192"/>
          </a:xfrm>
          <a:prstGeom prst="rect">
            <a:avLst/>
          </a:prstGeom>
          <a:noFill/>
          <a:ln>
            <a:noFill/>
          </a:ln>
        </p:spPr>
      </p:pic>
      <p:pic>
        <p:nvPicPr>
          <p:cNvPr descr="A group of people in a room&#10;&#10;Description automatically generated" id="169" name="Google Shape;169;p8"/>
          <p:cNvPicPr preferRelativeResize="0"/>
          <p:nvPr/>
        </p:nvPicPr>
        <p:blipFill rotWithShape="1">
          <a:blip r:embed="rId7">
            <a:alphaModFix/>
          </a:blip>
          <a:srcRect b="8449" l="0" r="0" t="7241"/>
          <a:stretch/>
        </p:blipFill>
        <p:spPr>
          <a:xfrm>
            <a:off x="6256340" y="1887154"/>
            <a:ext cx="2743200" cy="1541846"/>
          </a:xfrm>
          <a:prstGeom prst="rect">
            <a:avLst/>
          </a:prstGeom>
          <a:noFill/>
          <a:ln>
            <a:noFill/>
          </a:ln>
        </p:spPr>
      </p:pic>
      <p:pic>
        <p:nvPicPr>
          <p:cNvPr descr="A sign on a highway&#10;&#10;Description automatically generated" id="170" name="Google Shape;170;p8"/>
          <p:cNvPicPr preferRelativeResize="0"/>
          <p:nvPr/>
        </p:nvPicPr>
        <p:blipFill rotWithShape="1">
          <a:blip r:embed="rId8">
            <a:alphaModFix/>
          </a:blip>
          <a:srcRect b="8190" l="0" r="0" t="7879"/>
          <a:stretch/>
        </p:blipFill>
        <p:spPr>
          <a:xfrm>
            <a:off x="3212306" y="3661631"/>
            <a:ext cx="2743200" cy="1536192"/>
          </a:xfrm>
          <a:prstGeom prst="rect">
            <a:avLst/>
          </a:prstGeom>
          <a:noFill/>
          <a:ln>
            <a:noFill/>
          </a:ln>
        </p:spPr>
      </p:pic>
      <p:pic>
        <p:nvPicPr>
          <p:cNvPr descr="A close up of a street in front of a building&#10;&#10;Description automatically generated" id="171" name="Google Shape;171;p8"/>
          <p:cNvPicPr preferRelativeResize="0"/>
          <p:nvPr/>
        </p:nvPicPr>
        <p:blipFill rotWithShape="1">
          <a:blip r:embed="rId9">
            <a:alphaModFix/>
          </a:blip>
          <a:srcRect b="-1044" l="5406" r="9610" t="1046"/>
          <a:stretch/>
        </p:blipFill>
        <p:spPr>
          <a:xfrm>
            <a:off x="9278149" y="1838853"/>
            <a:ext cx="2743200" cy="1545336"/>
          </a:xfrm>
          <a:prstGeom prst="rect">
            <a:avLst/>
          </a:prstGeom>
          <a:noFill/>
          <a:ln>
            <a:noFill/>
          </a:ln>
        </p:spPr>
      </p:pic>
      <p:pic>
        <p:nvPicPr>
          <p:cNvPr id="172" name="Google Shape;172;p8"/>
          <p:cNvPicPr preferRelativeResize="0"/>
          <p:nvPr/>
        </p:nvPicPr>
        <p:blipFill rotWithShape="1">
          <a:blip r:embed="rId10">
            <a:alphaModFix/>
          </a:blip>
          <a:srcRect b="7165" l="0" r="0" t="7094"/>
          <a:stretch/>
        </p:blipFill>
        <p:spPr>
          <a:xfrm>
            <a:off x="9237665" y="3650324"/>
            <a:ext cx="2743200" cy="1541846"/>
          </a:xfrm>
          <a:prstGeom prst="rect">
            <a:avLst/>
          </a:prstGeom>
          <a:noFill/>
          <a:ln>
            <a:noFill/>
          </a:ln>
        </p:spPr>
      </p:pic>
      <p:sp>
        <p:nvSpPr>
          <p:cNvPr id="173" name="Google Shape;173;p8"/>
          <p:cNvSpPr txBox="1"/>
          <p:nvPr/>
        </p:nvSpPr>
        <p:spPr>
          <a:xfrm>
            <a:off x="-98282" y="5229381"/>
            <a:ext cx="32907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700" u="none" cap="none" strike="noStrike">
                <a:solidFill>
                  <a:schemeClr val="dk1"/>
                </a:solidFill>
                <a:latin typeface="Open Sans"/>
                <a:ea typeface="Open Sans"/>
                <a:cs typeface="Open Sans"/>
                <a:sym typeface="Open Sans"/>
              </a:rPr>
              <a:t>Medicaid</a:t>
            </a:r>
            <a:endParaRPr/>
          </a:p>
          <a:p>
            <a:pPr indent="0" lvl="0" marL="0" marR="0" rtl="0" algn="ctr">
              <a:lnSpc>
                <a:spcPct val="100000"/>
              </a:lnSpc>
              <a:spcBef>
                <a:spcPts val="0"/>
              </a:spcBef>
              <a:spcAft>
                <a:spcPts val="0"/>
              </a:spcAft>
              <a:buNone/>
            </a:pPr>
            <a:r>
              <a:rPr b="0" i="0" lang="en-US" sz="1700" u="none" cap="none" strike="noStrike">
                <a:solidFill>
                  <a:schemeClr val="dk1"/>
                </a:solidFill>
                <a:latin typeface="Open Sans"/>
                <a:ea typeface="Open Sans"/>
                <a:cs typeface="Open Sans"/>
                <a:sym typeface="Open Sans"/>
              </a:rPr>
              <a:t>dan Medicare Bagian B</a:t>
            </a:r>
            <a:endParaRPr b="0" i="0" sz="1400" u="none" cap="none" strike="noStrike">
              <a:solidFill>
                <a:srgbClr val="000000"/>
              </a:solidFill>
              <a:latin typeface="Open Sans"/>
              <a:ea typeface="Open Sans"/>
              <a:cs typeface="Open Sans"/>
              <a:sym typeface="Open Sans"/>
            </a:endParaRPr>
          </a:p>
        </p:txBody>
      </p:sp>
      <p:sp>
        <p:nvSpPr>
          <p:cNvPr id="174" name="Google Shape;174;p8"/>
          <p:cNvSpPr txBox="1"/>
          <p:nvPr/>
        </p:nvSpPr>
        <p:spPr>
          <a:xfrm>
            <a:off x="2933848" y="5260939"/>
            <a:ext cx="3290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Mendanai perencanaan dan konstruksi jalan raya</a:t>
            </a:r>
            <a:endParaRPr b="0" i="0" sz="1700" u="none" cap="none" strike="noStrike">
              <a:solidFill>
                <a:schemeClr val="dk1"/>
              </a:solidFill>
              <a:latin typeface="Open Sans"/>
              <a:ea typeface="Open Sans"/>
              <a:cs typeface="Open Sans"/>
              <a:sym typeface="Open Sans"/>
            </a:endParaRPr>
          </a:p>
        </p:txBody>
      </p:sp>
      <p:sp>
        <p:nvSpPr>
          <p:cNvPr id="175" name="Google Shape;175;p8"/>
          <p:cNvSpPr txBox="1"/>
          <p:nvPr/>
        </p:nvSpPr>
        <p:spPr>
          <a:xfrm>
            <a:off x="6023049" y="5255286"/>
            <a:ext cx="3290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Hibah pendidikan khusus</a:t>
            </a:r>
            <a:endParaRPr b="0" i="0" sz="18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Program makan siang sekolah</a:t>
            </a:r>
            <a:endParaRPr b="0" i="0" sz="1400" u="none" cap="none" strike="noStrike">
              <a:solidFill>
                <a:srgbClr val="000000"/>
              </a:solidFill>
              <a:latin typeface="Open Sans"/>
              <a:ea typeface="Open Sans"/>
              <a:cs typeface="Open Sans"/>
              <a:sym typeface="Open Sans"/>
            </a:endParaRPr>
          </a:p>
        </p:txBody>
      </p:sp>
      <p:sp>
        <p:nvSpPr>
          <p:cNvPr id="176" name="Google Shape;176;p8"/>
          <p:cNvSpPr txBox="1"/>
          <p:nvPr/>
        </p:nvSpPr>
        <p:spPr>
          <a:xfrm>
            <a:off x="8853636" y="5239123"/>
            <a:ext cx="32907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Bagian 8 Perumahan</a:t>
            </a:r>
            <a:endParaRPr/>
          </a:p>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Hibah Pelet Federal</a:t>
            </a:r>
            <a:endParaRPr b="0" i="0" sz="1400" u="none" cap="none" strike="noStrike">
              <a:solidFill>
                <a:srgbClr val="000000"/>
              </a:solidFill>
              <a:latin typeface="Open Sans"/>
              <a:ea typeface="Open Sans"/>
              <a:cs typeface="Open Sans"/>
              <a:sym typeface="Open Sans"/>
            </a:endParaRPr>
          </a:p>
        </p:txBody>
      </p:sp>
      <p:sp>
        <p:nvSpPr>
          <p:cNvPr id="177" name="Google Shape;177;p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9"/>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SA MAP WITH FLAG" id="183" name="Google Shape;183;p9"/>
          <p:cNvPicPr preferRelativeResize="0"/>
          <p:nvPr/>
        </p:nvPicPr>
        <p:blipFill rotWithShape="1">
          <a:blip r:embed="rId3">
            <a:alphaModFix/>
          </a:blip>
          <a:srcRect b="0" l="0" r="0" t="0"/>
          <a:stretch/>
        </p:blipFill>
        <p:spPr>
          <a:xfrm>
            <a:off x="382977" y="2831529"/>
            <a:ext cx="4758554" cy="3140646"/>
          </a:xfrm>
          <a:prstGeom prst="rect">
            <a:avLst/>
          </a:prstGeom>
          <a:noFill/>
          <a:ln>
            <a:noFill/>
          </a:ln>
        </p:spPr>
      </p:pic>
      <p:sp>
        <p:nvSpPr>
          <p:cNvPr id="184" name="Google Shape;184;p9"/>
          <p:cNvSpPr txBox="1"/>
          <p:nvPr/>
        </p:nvSpPr>
        <p:spPr>
          <a:xfrm>
            <a:off x="930671" y="130827"/>
            <a:ext cx="3425030" cy="18158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chemeClr val="lt1"/>
                </a:solidFill>
                <a:latin typeface="Montserrat"/>
                <a:ea typeface="Montserrat"/>
                <a:cs typeface="Montserrat"/>
                <a:sym typeface="Montserrat"/>
              </a:rPr>
              <a:t>Bagaimana</a:t>
            </a:r>
            <a:endParaRPr b="1" i="0" sz="28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n-US" sz="2800" u="none" cap="none" strike="noStrike">
                <a:solidFill>
                  <a:schemeClr val="lt1"/>
                </a:solidFill>
                <a:latin typeface="Montserrat"/>
                <a:ea typeface="Montserrat"/>
                <a:cs typeface="Montserrat"/>
                <a:sym typeface="Montserrat"/>
              </a:rPr>
              <a:t>sensus</a:t>
            </a:r>
            <a:endParaRPr b="1" i="0" sz="28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n-US" sz="2800" u="none" cap="none" strike="noStrike">
                <a:solidFill>
                  <a:schemeClr val="lt1"/>
                </a:solidFill>
                <a:latin typeface="Montserrat"/>
                <a:ea typeface="Montserrat"/>
                <a:cs typeface="Montserrat"/>
                <a:sym typeface="Montserrat"/>
              </a:rPr>
              <a:t>bermanfaat bagi komunitas saya?</a:t>
            </a:r>
            <a:endParaRPr b="0" i="0" sz="2800" u="none" cap="none" strike="noStrike">
              <a:solidFill>
                <a:srgbClr val="000000"/>
              </a:solidFill>
              <a:latin typeface="Arial"/>
              <a:ea typeface="Arial"/>
              <a:cs typeface="Arial"/>
              <a:sym typeface="Arial"/>
            </a:endParaRPr>
          </a:p>
        </p:txBody>
      </p:sp>
      <p:sp>
        <p:nvSpPr>
          <p:cNvPr id="185" name="Google Shape;185;p9"/>
          <p:cNvSpPr txBox="1"/>
          <p:nvPr/>
        </p:nvSpPr>
        <p:spPr>
          <a:xfrm>
            <a:off x="4915050" y="251600"/>
            <a:ext cx="7123200" cy="50782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Open Sans"/>
                <a:ea typeface="Open Sans"/>
                <a:cs typeface="Open Sans"/>
                <a:sym typeface="Open Sans"/>
              </a:rPr>
              <a:t>Data sensus membantu kita melihat bagaimana negara ini berubah.</a:t>
            </a:r>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Open Sans"/>
              <a:ea typeface="Open Sans"/>
              <a:cs typeface="Open Sans"/>
              <a:sym typeface="Open Sans"/>
            </a:endParaRPr>
          </a:p>
          <a:p>
            <a:pPr indent="-152400" lvl="0" marL="0" marR="0" rtl="0" algn="l">
              <a:lnSpc>
                <a:spcPct val="100000"/>
              </a:lnSpc>
              <a:spcBef>
                <a:spcPts val="0"/>
              </a:spcBef>
              <a:spcAft>
                <a:spcPts val="0"/>
              </a:spcAft>
              <a:buClr>
                <a:srgbClr val="000000"/>
              </a:buClr>
              <a:buSzPts val="2400"/>
              <a:buFont typeface="Arial"/>
              <a:buChar char="•"/>
            </a:pPr>
            <a:r>
              <a:rPr b="0" i="0" lang="en-US" sz="1800" u="none" cap="none" strike="noStrike">
                <a:solidFill>
                  <a:schemeClr val="dk1"/>
                </a:solidFill>
                <a:latin typeface="Open Sans"/>
                <a:ea typeface="Open Sans"/>
                <a:cs typeface="Open Sans"/>
                <a:sym typeface="Open Sans"/>
              </a:rPr>
              <a:t>Program-program federal mendistribusikan hibah yang mendukung masyarakat menurut jumlah populasi berdasarkan jenis kelamin, usia, dan ras.</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Open Sans"/>
              <a:ea typeface="Open Sans"/>
              <a:cs typeface="Open Sans"/>
              <a:sym typeface="Open Sans"/>
            </a:endParaRPr>
          </a:p>
          <a:p>
            <a:pPr indent="-152400" lvl="0" marL="0" marR="0" rtl="0" algn="l">
              <a:lnSpc>
                <a:spcPct val="100000"/>
              </a:lnSpc>
              <a:spcBef>
                <a:spcPts val="0"/>
              </a:spcBef>
              <a:spcAft>
                <a:spcPts val="0"/>
              </a:spcAft>
              <a:buClr>
                <a:srgbClr val="000000"/>
              </a:buClr>
              <a:buSzPts val="2400"/>
              <a:buFont typeface="Arial"/>
              <a:buChar char="•"/>
            </a:pPr>
            <a:r>
              <a:rPr b="0" i="0" lang="en-US" sz="1800" u="none" cap="none" strike="noStrike">
                <a:solidFill>
                  <a:schemeClr val="dk1"/>
                </a:solidFill>
                <a:latin typeface="Open Sans"/>
                <a:ea typeface="Open Sans"/>
                <a:cs typeface="Open Sans"/>
                <a:sym typeface="Open Sans"/>
              </a:rPr>
              <a:t>Bisnis menggunakan data Biro Sensus untuk memutuskan di mana harus membuka toko, pabrik, dan kantor baru yang menciptakan lapangan kerja bagi masyarakat.</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Open Sans"/>
              <a:ea typeface="Open Sans"/>
              <a:cs typeface="Open Sans"/>
              <a:sym typeface="Open Sans"/>
            </a:endParaRPr>
          </a:p>
          <a:p>
            <a:pPr indent="-152400" lvl="0" marL="0" marR="0" rtl="0" algn="l">
              <a:lnSpc>
                <a:spcPct val="100000"/>
              </a:lnSpc>
              <a:spcBef>
                <a:spcPts val="0"/>
              </a:spcBef>
              <a:spcAft>
                <a:spcPts val="0"/>
              </a:spcAft>
              <a:buClr>
                <a:srgbClr val="000000"/>
              </a:buClr>
              <a:buSzPts val="2400"/>
              <a:buFont typeface="Arial"/>
              <a:buChar char="•"/>
            </a:pPr>
            <a:r>
              <a:rPr b="0" i="0" lang="en-US" sz="1800" u="none" cap="none" strike="noStrike">
                <a:solidFill>
                  <a:schemeClr val="dk1"/>
                </a:solidFill>
                <a:latin typeface="Open Sans"/>
                <a:ea typeface="Open Sans"/>
                <a:cs typeface="Open Sans"/>
                <a:sym typeface="Open Sans"/>
              </a:rPr>
              <a:t>Pemerintah daerah menggunakan data sensus untuk memastikan keselamatan publik dan merencanakan sekolah dan rumah sakit baru, dan menggambar dewan kota.</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Open Sans"/>
              <a:ea typeface="Open Sans"/>
              <a:cs typeface="Open Sans"/>
              <a:sym typeface="Open Sans"/>
            </a:endParaRPr>
          </a:p>
          <a:p>
            <a:pPr indent="-152400" lvl="0" marL="0" marR="0" rtl="0" algn="l">
              <a:lnSpc>
                <a:spcPct val="100000"/>
              </a:lnSpc>
              <a:spcBef>
                <a:spcPts val="0"/>
              </a:spcBef>
              <a:spcAft>
                <a:spcPts val="0"/>
              </a:spcAft>
              <a:buClr>
                <a:srgbClr val="000000"/>
              </a:buClr>
              <a:buSzPts val="2400"/>
              <a:buFont typeface="Arial"/>
              <a:buChar char="•"/>
            </a:pPr>
            <a:r>
              <a:rPr b="0" i="0" lang="en-US" sz="1800" u="none" cap="none" strike="noStrike">
                <a:solidFill>
                  <a:schemeClr val="dk1"/>
                </a:solidFill>
                <a:latin typeface="Open Sans"/>
                <a:ea typeface="Open Sans"/>
                <a:cs typeface="Open Sans"/>
                <a:sym typeface="Open Sans"/>
              </a:rPr>
              <a:t>Organisasi nirlaba menggunakan data sensus untuk mempelajari di mana dan bagaimana cara terbaik untuk melayani daerah pemilihan mereka.</a:t>
            </a:r>
            <a:endParaRPr b="0" i="0" sz="1800" u="none" cap="none" strike="noStrike">
              <a:solidFill>
                <a:schemeClr val="dk1"/>
              </a:solidFill>
              <a:latin typeface="Open Sans"/>
              <a:ea typeface="Open Sans"/>
              <a:cs typeface="Open Sans"/>
              <a:sym typeface="Open Sans"/>
            </a:endParaRPr>
          </a:p>
        </p:txBody>
      </p:sp>
      <p:sp>
        <p:nvSpPr>
          <p:cNvPr id="186" name="Google Shape;186;p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10"/>
          <p:cNvSpPr txBox="1"/>
          <p:nvPr/>
        </p:nvSpPr>
        <p:spPr>
          <a:xfrm>
            <a:off x="1324880" y="160613"/>
            <a:ext cx="111279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Kapan Sensus 2020</a:t>
            </a:r>
            <a:endParaRPr/>
          </a:p>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secara resmi mulai?</a:t>
            </a:r>
            <a:endParaRPr b="0" i="0" sz="1400" u="none" cap="none" strike="noStrike">
              <a:solidFill>
                <a:srgbClr val="000000"/>
              </a:solidFill>
              <a:latin typeface="Arial"/>
              <a:ea typeface="Arial"/>
              <a:cs typeface="Arial"/>
              <a:sym typeface="Arial"/>
            </a:endParaRPr>
          </a:p>
        </p:txBody>
      </p:sp>
      <p:pic>
        <p:nvPicPr>
          <p:cNvPr descr="A close up of a sign&#10;&#10;Description automatically generated" id="192" name="Google Shape;192;p10"/>
          <p:cNvPicPr preferRelativeResize="0"/>
          <p:nvPr/>
        </p:nvPicPr>
        <p:blipFill rotWithShape="1">
          <a:blip r:embed="rId3">
            <a:alphaModFix/>
          </a:blip>
          <a:srcRect b="30020" l="0" r="0" t="0"/>
          <a:stretch/>
        </p:blipFill>
        <p:spPr>
          <a:xfrm>
            <a:off x="1435100" y="2945325"/>
            <a:ext cx="3852500" cy="1477200"/>
          </a:xfrm>
          <a:prstGeom prst="rect">
            <a:avLst/>
          </a:prstGeom>
          <a:noFill/>
          <a:ln>
            <a:noFill/>
          </a:ln>
        </p:spPr>
      </p:pic>
      <p:sp>
        <p:nvSpPr>
          <p:cNvPr id="193" name="Google Shape;193;p10"/>
          <p:cNvSpPr txBox="1"/>
          <p:nvPr/>
        </p:nvSpPr>
        <p:spPr>
          <a:xfrm>
            <a:off x="6421250" y="2102550"/>
            <a:ext cx="4987800" cy="1985100"/>
          </a:xfrm>
          <a:prstGeom prst="rect">
            <a:avLst/>
          </a:prstGeom>
          <a:noFill/>
          <a:ln>
            <a:noFill/>
          </a:ln>
        </p:spPr>
        <p:txBody>
          <a:bodyPr anchorCtr="0" anchor="t" bIns="45700" lIns="91425" spcFirstLastPara="1" rIns="91425" wrap="square" tIns="45700">
            <a:spAutoFit/>
          </a:bodyPr>
          <a:lstStyle/>
          <a:p>
            <a:pPr indent="-133350" lvl="0" marL="0" marR="0" rtl="0" algn="l">
              <a:lnSpc>
                <a:spcPct val="100000"/>
              </a:lnSpc>
              <a:spcBef>
                <a:spcPts val="0"/>
              </a:spcBef>
              <a:spcAft>
                <a:spcPts val="0"/>
              </a:spcAft>
              <a:buClr>
                <a:srgbClr val="000000"/>
              </a:buClr>
              <a:buSzPts val="2100"/>
              <a:buFont typeface="Arial"/>
              <a:buChar char="•"/>
            </a:pPr>
            <a:r>
              <a:rPr b="0" i="0" lang="en-US" sz="2100" u="none" cap="none" strike="noStrike">
                <a:solidFill>
                  <a:schemeClr val="dk1"/>
                </a:solidFill>
                <a:latin typeface="Open Sans"/>
                <a:ea typeface="Open Sans"/>
                <a:cs typeface="Open Sans"/>
                <a:sym typeface="Open Sans"/>
              </a:rPr>
              <a:t>1 April adalah tanggal referensi untuk tanggapan terhadap Sensus 2020.</a:t>
            </a:r>
            <a:endParaRPr b="0" i="0" sz="21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2100">
              <a:solidFill>
                <a:schemeClr val="dk1"/>
              </a:solidFill>
              <a:latin typeface="Open Sans"/>
              <a:ea typeface="Open Sans"/>
              <a:cs typeface="Open Sans"/>
              <a:sym typeface="Open Sans"/>
            </a:endParaRPr>
          </a:p>
          <a:p>
            <a:pPr indent="-133350" lvl="0" marL="0" marR="0" rtl="0" algn="l">
              <a:lnSpc>
                <a:spcPct val="100000"/>
              </a:lnSpc>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Undangan untuk berpartisipasi sudah mulai berdatangan. Setiap rumah wajib menerima setidaknya satu undangan untuk berpartisipasi. Apabila Anda belum menerima undangan, silakan kunjungi: https://bit.ly/didnotgetmy2020census</a:t>
            </a:r>
            <a:endParaRPr sz="2100">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194" name="Google Shape;194;p1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descr="A close up of a logo&#10;&#10;Description automatically generated" id="199" name="Google Shape;199;g7202f06741_0_298"/>
          <p:cNvPicPr preferRelativeResize="0"/>
          <p:nvPr/>
        </p:nvPicPr>
        <p:blipFill rotWithShape="1">
          <a:blip r:embed="rId3">
            <a:alphaModFix/>
          </a:blip>
          <a:srcRect b="0" l="0" r="0" t="0"/>
          <a:stretch/>
        </p:blipFill>
        <p:spPr>
          <a:xfrm>
            <a:off x="9369005" y="3702445"/>
            <a:ext cx="1760142" cy="1342812"/>
          </a:xfrm>
          <a:prstGeom prst="rect">
            <a:avLst/>
          </a:prstGeom>
          <a:noFill/>
          <a:ln>
            <a:noFill/>
          </a:ln>
        </p:spPr>
      </p:pic>
      <p:pic>
        <p:nvPicPr>
          <p:cNvPr descr="A close up of a logo&#10;&#10;Description automatically generated" id="200" name="Google Shape;200;g7202f06741_0_298"/>
          <p:cNvPicPr preferRelativeResize="0"/>
          <p:nvPr/>
        </p:nvPicPr>
        <p:blipFill rotWithShape="1">
          <a:blip r:embed="rId4">
            <a:alphaModFix/>
          </a:blip>
          <a:srcRect b="0" l="0" r="0" t="0"/>
          <a:stretch/>
        </p:blipFill>
        <p:spPr>
          <a:xfrm>
            <a:off x="1318637" y="3373499"/>
            <a:ext cx="1537412" cy="1802550"/>
          </a:xfrm>
          <a:prstGeom prst="rect">
            <a:avLst/>
          </a:prstGeom>
          <a:noFill/>
          <a:ln>
            <a:noFill/>
          </a:ln>
        </p:spPr>
      </p:pic>
      <p:pic>
        <p:nvPicPr>
          <p:cNvPr descr="A close up of a logo&#10;&#10;Description automatically generated" id="201" name="Google Shape;201;g7202f06741_0_298"/>
          <p:cNvPicPr preferRelativeResize="0"/>
          <p:nvPr/>
        </p:nvPicPr>
        <p:blipFill rotWithShape="1">
          <a:blip r:embed="rId5">
            <a:alphaModFix/>
          </a:blip>
          <a:srcRect b="0" l="0" r="0" t="0"/>
          <a:stretch/>
        </p:blipFill>
        <p:spPr>
          <a:xfrm>
            <a:off x="5672877" y="3702457"/>
            <a:ext cx="1344849" cy="1439556"/>
          </a:xfrm>
          <a:prstGeom prst="rect">
            <a:avLst/>
          </a:prstGeom>
          <a:noFill/>
          <a:ln>
            <a:noFill/>
          </a:ln>
        </p:spPr>
      </p:pic>
      <p:sp>
        <p:nvSpPr>
          <p:cNvPr id="202" name="Google Shape;202;g7202f06741_0_298"/>
          <p:cNvSpPr txBox="1"/>
          <p:nvPr/>
        </p:nvSpPr>
        <p:spPr>
          <a:xfrm>
            <a:off x="8894750" y="5045250"/>
            <a:ext cx="2506500" cy="113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Paper Form</a:t>
            </a:r>
            <a:endParaRPr b="0" i="0" sz="1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Open Sans"/>
                <a:ea typeface="Open Sans"/>
                <a:cs typeface="Open Sans"/>
                <a:sym typeface="Open Sans"/>
              </a:rPr>
              <a:t>(via U.S Mail </a:t>
            </a:r>
            <a:r>
              <a:rPr lang="en-US" sz="1700">
                <a:solidFill>
                  <a:schemeClr val="dk1"/>
                </a:solidFill>
                <a:latin typeface="Open Sans"/>
                <a:ea typeface="Open Sans"/>
                <a:cs typeface="Open Sans"/>
                <a:sym typeface="Open Sans"/>
              </a:rPr>
              <a:t>ONLY)</a:t>
            </a:r>
            <a:endParaRPr b="0" i="0" sz="1400" u="none" cap="none" strike="noStrike">
              <a:solidFill>
                <a:srgbClr val="000000"/>
              </a:solidFill>
              <a:latin typeface="Open Sans"/>
              <a:ea typeface="Open Sans"/>
              <a:cs typeface="Open Sans"/>
              <a:sym typeface="Open Sans"/>
            </a:endParaRPr>
          </a:p>
        </p:txBody>
      </p:sp>
      <p:sp>
        <p:nvSpPr>
          <p:cNvPr id="203" name="Google Shape;203;g7202f06741_0_298"/>
          <p:cNvSpPr txBox="1"/>
          <p:nvPr/>
        </p:nvSpPr>
        <p:spPr>
          <a:xfrm>
            <a:off x="408800" y="1769315"/>
            <a:ext cx="11587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Open Sans"/>
                <a:ea typeface="Open Sans"/>
                <a:cs typeface="Open Sans"/>
                <a:sym typeface="Open Sans"/>
              </a:rPr>
              <a:t>Hingga saat ini, SEMUA rumah seharusnya telah menerima undangan via Surat untuk berpartisipasi dalam sensus. Sehubungan dengan kondisi saat ini seputar virus corona, kami menganjurkan masyarakat memberi tanggapan secara online/daring, dengan telepon, atau kertas formulir. Tujuannya adalah untuk mengurangi perlunya orang untuk saling berinteraksi.</a:t>
            </a:r>
            <a:endParaRPr b="0" i="0" sz="1800" u="none" cap="none" strike="noStrike">
              <a:solidFill>
                <a:srgbClr val="000000"/>
              </a:solidFill>
              <a:latin typeface="Open Sans"/>
              <a:ea typeface="Open Sans"/>
              <a:cs typeface="Open Sans"/>
              <a:sym typeface="Open Sans"/>
            </a:endParaRPr>
          </a:p>
        </p:txBody>
      </p:sp>
      <p:sp>
        <p:nvSpPr>
          <p:cNvPr id="204" name="Google Shape;204;g7202f06741_0_298"/>
          <p:cNvSpPr txBox="1"/>
          <p:nvPr/>
        </p:nvSpPr>
        <p:spPr>
          <a:xfrm>
            <a:off x="317899" y="5176042"/>
            <a:ext cx="3290700" cy="87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lang="en-US" sz="1700">
                <a:solidFill>
                  <a:schemeClr val="dk1"/>
                </a:solidFill>
                <a:latin typeface="Open Sans"/>
                <a:ea typeface="Open Sans"/>
                <a:cs typeface="Open Sans"/>
                <a:sym typeface="Open Sans"/>
              </a:rPr>
              <a:t>my2020census.gov</a:t>
            </a:r>
            <a:endParaRPr b="0" i="0" sz="1400" u="none" cap="none" strike="noStrike">
              <a:solidFill>
                <a:srgbClr val="000000"/>
              </a:solidFill>
              <a:latin typeface="Open Sans"/>
              <a:ea typeface="Open Sans"/>
              <a:cs typeface="Open Sans"/>
              <a:sym typeface="Open Sans"/>
            </a:endParaRPr>
          </a:p>
        </p:txBody>
      </p:sp>
      <p:sp>
        <p:nvSpPr>
          <p:cNvPr id="205" name="Google Shape;205;g7202f06741_0_298"/>
          <p:cNvSpPr txBox="1"/>
          <p:nvPr/>
        </p:nvSpPr>
        <p:spPr>
          <a:xfrm>
            <a:off x="4699950" y="5222244"/>
            <a:ext cx="3290700" cy="78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00"/>
              <a:buFont typeface="Arial"/>
              <a:buNone/>
            </a:pPr>
            <a:r>
              <a:rPr lang="en-US" sz="1600">
                <a:solidFill>
                  <a:schemeClr val="dk1"/>
                </a:solidFill>
                <a:latin typeface="Open Sans"/>
                <a:ea typeface="Open Sans"/>
                <a:cs typeface="Open Sans"/>
                <a:sym typeface="Open Sans"/>
              </a:rPr>
              <a:t>1-844-330-2020</a:t>
            </a:r>
            <a:endParaRPr sz="16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t/>
            </a:r>
            <a:endParaRPr sz="1700">
              <a:solidFill>
                <a:schemeClr val="dk1"/>
              </a:solidFill>
              <a:highlight>
                <a:srgbClr val="FFFF00"/>
              </a:highlight>
              <a:latin typeface="Open Sans"/>
              <a:ea typeface="Open Sans"/>
              <a:cs typeface="Open Sans"/>
              <a:sym typeface="Open Sans"/>
            </a:endParaRPr>
          </a:p>
        </p:txBody>
      </p:sp>
      <p:sp>
        <p:nvSpPr>
          <p:cNvPr id="206" name="Google Shape;206;g7202f06741_0_29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207" name="Google Shape;207;g7202f06741_0_298"/>
          <p:cNvSpPr txBox="1"/>
          <p:nvPr/>
        </p:nvSpPr>
        <p:spPr>
          <a:xfrm>
            <a:off x="317893" y="293475"/>
            <a:ext cx="11769300" cy="13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4000" u="none" cap="none" strike="noStrike">
                <a:solidFill>
                  <a:srgbClr val="2176D2"/>
                </a:solidFill>
                <a:latin typeface="Montserrat"/>
                <a:ea typeface="Montserrat"/>
                <a:cs typeface="Montserrat"/>
                <a:sym typeface="Montserrat"/>
              </a:rPr>
              <a:t>Bagaimana saya dapat menanggapi Sensus 2020?</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12"/>
          <p:cNvSpPr txBox="1"/>
          <p:nvPr/>
        </p:nvSpPr>
        <p:spPr>
          <a:xfrm>
            <a:off x="317893" y="293475"/>
            <a:ext cx="11769332"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600" u="none" cap="none" strike="noStrike">
                <a:solidFill>
                  <a:srgbClr val="2176D2"/>
                </a:solidFill>
                <a:latin typeface="Montserrat"/>
                <a:ea typeface="Montserrat"/>
                <a:cs typeface="Montserrat"/>
                <a:sym typeface="Montserrat"/>
              </a:rPr>
              <a:t>Dalam berapa banyak bahasakah akan sensus</a:t>
            </a:r>
            <a:endParaRPr b="1" i="0" sz="3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3600" u="none" cap="none" strike="noStrike">
                <a:solidFill>
                  <a:srgbClr val="2176D2"/>
                </a:solidFill>
                <a:latin typeface="Montserrat"/>
                <a:ea typeface="Montserrat"/>
                <a:cs typeface="Montserrat"/>
                <a:sym typeface="Montserrat"/>
              </a:rPr>
              <a:t>tersedia?</a:t>
            </a:r>
            <a:endParaRPr b="0" i="0" sz="3600" u="none" cap="none" strike="noStrike">
              <a:solidFill>
                <a:srgbClr val="000000"/>
              </a:solidFill>
              <a:latin typeface="Montserrat"/>
              <a:ea typeface="Montserrat"/>
              <a:cs typeface="Montserrat"/>
              <a:sym typeface="Montserrat"/>
            </a:endParaRPr>
          </a:p>
        </p:txBody>
      </p:sp>
      <p:sp>
        <p:nvSpPr>
          <p:cNvPr id="214" name="Google Shape;214;p12"/>
          <p:cNvSpPr txBox="1"/>
          <p:nvPr/>
        </p:nvSpPr>
        <p:spPr>
          <a:xfrm>
            <a:off x="317900" y="1560025"/>
            <a:ext cx="7766700"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Open Sans"/>
                <a:ea typeface="Open Sans"/>
                <a:cs typeface="Open Sans"/>
                <a:sym typeface="Open Sans"/>
              </a:rPr>
              <a:t>Selain bahasa Inggris, orang dapat menanggapi sensus</a:t>
            </a:r>
            <a:endParaRPr b="0" i="0" sz="20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000" u="none" cap="none" strike="noStrike">
                <a:solidFill>
                  <a:schemeClr val="dk1"/>
                </a:solidFill>
                <a:latin typeface="Open Sans"/>
                <a:ea typeface="Open Sans"/>
                <a:cs typeface="Open Sans"/>
                <a:sym typeface="Open Sans"/>
              </a:rPr>
              <a:t>Online, atau melalui telepon dalam 12 bahasa berbeda:</a:t>
            </a:r>
            <a:endParaRPr b="0" i="0" sz="1400" u="none" cap="none" strike="noStrike">
              <a:solidFill>
                <a:srgbClr val="000000"/>
              </a:solidFill>
              <a:latin typeface="Open Sans"/>
              <a:ea typeface="Open Sans"/>
              <a:cs typeface="Open Sans"/>
              <a:sym typeface="Open Sans"/>
            </a:endParaRPr>
          </a:p>
        </p:txBody>
      </p:sp>
      <p:sp>
        <p:nvSpPr>
          <p:cNvPr id="215" name="Google Shape;215;p12"/>
          <p:cNvSpPr txBox="1"/>
          <p:nvPr/>
        </p:nvSpPr>
        <p:spPr>
          <a:xfrm>
            <a:off x="561661" y="2538030"/>
            <a:ext cx="2792358" cy="240061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Bahasa Spanyol</a:t>
            </a:r>
            <a:endParaRPr b="0" i="0" sz="25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Cina</a:t>
            </a:r>
            <a:endParaRPr b="0" i="0" sz="25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Bahasa Vietnam</a:t>
            </a:r>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Bahsa Korea</a:t>
            </a:r>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Rusia</a:t>
            </a:r>
            <a:endParaRPr b="0" i="0" sz="25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Arab</a:t>
            </a:r>
            <a:endParaRPr b="0" i="0" sz="2500" u="none" cap="none" strike="noStrike">
              <a:solidFill>
                <a:srgbClr val="000000"/>
              </a:solidFill>
              <a:latin typeface="Open Sans"/>
              <a:ea typeface="Open Sans"/>
              <a:cs typeface="Open Sans"/>
              <a:sym typeface="Open Sans"/>
            </a:endParaRPr>
          </a:p>
        </p:txBody>
      </p:sp>
      <p:pic>
        <p:nvPicPr>
          <p:cNvPr descr="Language" id="216" name="Google Shape;216;p12"/>
          <p:cNvPicPr preferRelativeResize="0"/>
          <p:nvPr/>
        </p:nvPicPr>
        <p:blipFill rotWithShape="1">
          <a:blip r:embed="rId3">
            <a:alphaModFix/>
          </a:blip>
          <a:srcRect b="0" l="0" r="0" t="0"/>
          <a:stretch/>
        </p:blipFill>
        <p:spPr>
          <a:xfrm>
            <a:off x="7613225" y="1036225"/>
            <a:ext cx="4210851" cy="4210851"/>
          </a:xfrm>
          <a:prstGeom prst="rect">
            <a:avLst/>
          </a:prstGeom>
          <a:noFill/>
          <a:ln>
            <a:noFill/>
          </a:ln>
        </p:spPr>
      </p:pic>
      <p:sp>
        <p:nvSpPr>
          <p:cNvPr id="217" name="Google Shape;217;p12"/>
          <p:cNvSpPr txBox="1"/>
          <p:nvPr/>
        </p:nvSpPr>
        <p:spPr>
          <a:xfrm>
            <a:off x="408825" y="5365287"/>
            <a:ext cx="115874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Open Sans"/>
                <a:ea typeface="Open Sans"/>
                <a:cs typeface="Open Sans"/>
                <a:sym typeface="Open Sans"/>
              </a:rPr>
              <a:t>Formulir kertas akan tersedia dalam bahasa Inggris dan bahasa Spanyol.</a:t>
            </a:r>
            <a:endParaRPr b="0" i="0" sz="1400" u="none" cap="none" strike="noStrike">
              <a:solidFill>
                <a:srgbClr val="000000"/>
              </a:solidFill>
              <a:latin typeface="Open Sans"/>
              <a:ea typeface="Open Sans"/>
              <a:cs typeface="Open Sans"/>
              <a:sym typeface="Open Sans"/>
            </a:endParaRPr>
          </a:p>
        </p:txBody>
      </p:sp>
      <p:sp>
        <p:nvSpPr>
          <p:cNvPr id="218" name="Google Shape;218;p12"/>
          <p:cNvSpPr txBox="1"/>
          <p:nvPr/>
        </p:nvSpPr>
        <p:spPr>
          <a:xfrm>
            <a:off x="3354019" y="2508491"/>
            <a:ext cx="3521700" cy="2400617"/>
          </a:xfrm>
          <a:prstGeom prst="rect">
            <a:avLst/>
          </a:prstGeom>
          <a:noFill/>
          <a:ln>
            <a:noFill/>
          </a:ln>
        </p:spPr>
        <p:txBody>
          <a:bodyPr anchorCtr="0" anchor="t" bIns="45700" lIns="91425" spcFirstLastPara="1" rIns="91425" wrap="square" tIns="45700">
            <a:spAutoFit/>
          </a:bodyPr>
          <a:lstStyle/>
          <a:p>
            <a:pPr indent="-114300" lvl="0" marL="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Tagalog</a:t>
            </a:r>
            <a:endParaRPr b="0" i="0" sz="2500" u="none" cap="none" strike="noStrike">
              <a:solidFill>
                <a:schemeClr val="dk1"/>
              </a:solidFill>
              <a:latin typeface="Open Sans"/>
              <a:ea typeface="Open Sans"/>
              <a:cs typeface="Open Sans"/>
              <a:sym typeface="Open Sans"/>
            </a:endParaRPr>
          </a:p>
          <a:p>
            <a:pPr indent="-114300" lvl="0" marL="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Polandia</a:t>
            </a:r>
            <a:endParaRPr b="0" i="0" sz="2500" u="none" cap="none" strike="noStrike">
              <a:solidFill>
                <a:schemeClr val="dk1"/>
              </a:solidFill>
              <a:latin typeface="Open Sans"/>
              <a:ea typeface="Open Sans"/>
              <a:cs typeface="Open Sans"/>
              <a:sym typeface="Open Sans"/>
            </a:endParaRPr>
          </a:p>
          <a:p>
            <a:pPr indent="-114300" lvl="0" marL="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Perancis</a:t>
            </a:r>
            <a:endParaRPr b="0" i="0" sz="2500" u="none" cap="none" strike="noStrike">
              <a:solidFill>
                <a:schemeClr val="dk1"/>
              </a:solidFill>
              <a:latin typeface="Open Sans"/>
              <a:ea typeface="Open Sans"/>
              <a:cs typeface="Open Sans"/>
              <a:sym typeface="Open Sans"/>
            </a:endParaRPr>
          </a:p>
          <a:p>
            <a:pPr indent="-114300" lvl="0" marL="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Kreol Haiti</a:t>
            </a:r>
            <a:endParaRPr/>
          </a:p>
          <a:p>
            <a:pPr indent="-114300" lvl="0" marL="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Portugis</a:t>
            </a:r>
            <a:endParaRPr b="0" i="0" sz="2500" u="none" cap="none" strike="noStrike">
              <a:solidFill>
                <a:schemeClr val="dk1"/>
              </a:solidFill>
              <a:latin typeface="Open Sans"/>
              <a:ea typeface="Open Sans"/>
              <a:cs typeface="Open Sans"/>
              <a:sym typeface="Open Sans"/>
            </a:endParaRPr>
          </a:p>
          <a:p>
            <a:pPr indent="-114300" lvl="0" marL="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Jepang</a:t>
            </a:r>
            <a:endParaRPr b="0" i="0" sz="2500" u="none" cap="none" strike="noStrike">
              <a:solidFill>
                <a:schemeClr val="dk1"/>
              </a:solidFill>
              <a:latin typeface="Open Sans"/>
              <a:ea typeface="Open Sans"/>
              <a:cs typeface="Open Sans"/>
              <a:sym typeface="Open Sans"/>
            </a:endParaRPr>
          </a:p>
        </p:txBody>
      </p:sp>
      <p:sp>
        <p:nvSpPr>
          <p:cNvPr id="219" name="Google Shape;219;p1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13"/>
          <p:cNvSpPr txBox="1"/>
          <p:nvPr/>
        </p:nvSpPr>
        <p:spPr>
          <a:xfrm>
            <a:off x="1303730" y="293475"/>
            <a:ext cx="10837015"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Apa yang akan Anda terima melalui pos?</a:t>
            </a:r>
            <a:endParaRPr b="0" i="0" sz="1400" u="none" cap="none" strike="noStrike">
              <a:solidFill>
                <a:srgbClr val="000000"/>
              </a:solidFill>
              <a:latin typeface="Arial"/>
              <a:ea typeface="Arial"/>
              <a:cs typeface="Arial"/>
              <a:sym typeface="Arial"/>
            </a:endParaRPr>
          </a:p>
        </p:txBody>
      </p:sp>
      <p:pic>
        <p:nvPicPr>
          <p:cNvPr descr="A close up of a sign&#10;&#10;Description automatically generated" id="225" name="Google Shape;225;p13"/>
          <p:cNvPicPr preferRelativeResize="0"/>
          <p:nvPr/>
        </p:nvPicPr>
        <p:blipFill rotWithShape="1">
          <a:blip r:embed="rId3">
            <a:alphaModFix/>
          </a:blip>
          <a:srcRect b="0" l="0" r="0" t="0"/>
          <a:stretch/>
        </p:blipFill>
        <p:spPr>
          <a:xfrm>
            <a:off x="9367043" y="5466153"/>
            <a:ext cx="2311400" cy="660400"/>
          </a:xfrm>
          <a:prstGeom prst="rect">
            <a:avLst/>
          </a:prstGeom>
          <a:noFill/>
          <a:ln>
            <a:noFill/>
          </a:ln>
        </p:spPr>
      </p:pic>
      <p:sp>
        <p:nvSpPr>
          <p:cNvPr id="226" name="Google Shape;226;p1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227" name="Google Shape;227;p13"/>
          <p:cNvPicPr preferRelativeResize="0"/>
          <p:nvPr/>
        </p:nvPicPr>
        <p:blipFill>
          <a:blip r:embed="rId4">
            <a:alphaModFix/>
          </a:blip>
          <a:stretch>
            <a:fillRect/>
          </a:stretch>
        </p:blipFill>
        <p:spPr>
          <a:xfrm>
            <a:off x="3220175" y="1669050"/>
            <a:ext cx="5996674" cy="4664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14"/>
          <p:cNvSpPr txBox="1"/>
          <p:nvPr/>
        </p:nvSpPr>
        <p:spPr>
          <a:xfrm>
            <a:off x="3680141" y="177793"/>
            <a:ext cx="11769332" cy="14157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300" u="none" cap="none" strike="noStrike">
                <a:solidFill>
                  <a:srgbClr val="2176D2"/>
                </a:solidFill>
                <a:latin typeface="Montserrat"/>
                <a:ea typeface="Montserrat"/>
                <a:cs typeface="Montserrat"/>
                <a:sym typeface="Montserrat"/>
              </a:rPr>
              <a:t>Berapa banyak pertanyaan</a:t>
            </a:r>
            <a:endParaRPr b="1" i="0" sz="43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4300" u="none" cap="none" strike="noStrike">
                <a:solidFill>
                  <a:srgbClr val="2176D2"/>
                </a:solidFill>
                <a:latin typeface="Montserrat"/>
                <a:ea typeface="Montserrat"/>
                <a:cs typeface="Montserrat"/>
                <a:sym typeface="Montserrat"/>
              </a:rPr>
              <a:t>di dalam sensus?</a:t>
            </a:r>
            <a:endParaRPr b="0" i="0" sz="1400" u="none" cap="none" strike="noStrike">
              <a:solidFill>
                <a:srgbClr val="000000"/>
              </a:solidFill>
              <a:latin typeface="Arial"/>
              <a:ea typeface="Arial"/>
              <a:cs typeface="Arial"/>
              <a:sym typeface="Arial"/>
            </a:endParaRPr>
          </a:p>
        </p:txBody>
      </p:sp>
      <p:sp>
        <p:nvSpPr>
          <p:cNvPr id="233" name="Google Shape;233;p14"/>
          <p:cNvSpPr txBox="1"/>
          <p:nvPr/>
        </p:nvSpPr>
        <p:spPr>
          <a:xfrm>
            <a:off x="3739675" y="1563892"/>
            <a:ext cx="1031557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Open Sans"/>
                <a:ea typeface="Open Sans"/>
                <a:cs typeface="Open Sans"/>
                <a:sym typeface="Open Sans"/>
              </a:rPr>
              <a:t>Kuesioner Sensus 2020 memiliki sembilan pertanyaan.</a:t>
            </a:r>
            <a:endParaRPr b="0" i="0" sz="2000" u="none" cap="none" strike="noStrike">
              <a:solidFill>
                <a:schemeClr val="dk1"/>
              </a:solidFill>
              <a:latin typeface="Open Sans"/>
              <a:ea typeface="Open Sans"/>
              <a:cs typeface="Open Sans"/>
              <a:sym typeface="Open Sans"/>
            </a:endParaRPr>
          </a:p>
        </p:txBody>
      </p:sp>
      <p:pic>
        <p:nvPicPr>
          <p:cNvPr descr="A screenshot of a cell phone&#10;&#10;Description automatically generated" id="234" name="Google Shape;234;p14"/>
          <p:cNvPicPr preferRelativeResize="0"/>
          <p:nvPr/>
        </p:nvPicPr>
        <p:blipFill rotWithShape="1">
          <a:blip r:embed="rId3">
            <a:alphaModFix/>
          </a:blip>
          <a:srcRect b="0" l="0" r="0" t="0"/>
          <a:stretch/>
        </p:blipFill>
        <p:spPr>
          <a:xfrm>
            <a:off x="360841" y="685536"/>
            <a:ext cx="3200400" cy="645312"/>
          </a:xfrm>
          <a:prstGeom prst="rect">
            <a:avLst/>
          </a:prstGeom>
          <a:noFill/>
          <a:ln>
            <a:noFill/>
          </a:ln>
        </p:spPr>
      </p:pic>
      <p:pic>
        <p:nvPicPr>
          <p:cNvPr descr="A screenshot of text&#10;&#10;Description automatically generated" id="235" name="Google Shape;235;p14"/>
          <p:cNvPicPr preferRelativeResize="0"/>
          <p:nvPr/>
        </p:nvPicPr>
        <p:blipFill rotWithShape="1">
          <a:blip r:embed="rId4">
            <a:alphaModFix/>
          </a:blip>
          <a:srcRect b="0" l="0" r="0" t="0"/>
          <a:stretch/>
        </p:blipFill>
        <p:spPr>
          <a:xfrm>
            <a:off x="339409" y="1263489"/>
            <a:ext cx="3200400" cy="3517106"/>
          </a:xfrm>
          <a:prstGeom prst="rect">
            <a:avLst/>
          </a:prstGeom>
          <a:noFill/>
          <a:ln>
            <a:noFill/>
          </a:ln>
        </p:spPr>
      </p:pic>
      <p:pic>
        <p:nvPicPr>
          <p:cNvPr descr="A screenshot of a cell phone&#10;&#10;Description automatically generated" id="236" name="Google Shape;236;p14"/>
          <p:cNvPicPr preferRelativeResize="0"/>
          <p:nvPr/>
        </p:nvPicPr>
        <p:blipFill rotWithShape="1">
          <a:blip r:embed="rId5">
            <a:alphaModFix/>
          </a:blip>
          <a:srcRect b="68792" l="0" r="0" t="0"/>
          <a:stretch/>
        </p:blipFill>
        <p:spPr>
          <a:xfrm>
            <a:off x="360841" y="4715690"/>
            <a:ext cx="3200400" cy="1914523"/>
          </a:xfrm>
          <a:prstGeom prst="rect">
            <a:avLst/>
          </a:prstGeom>
          <a:noFill/>
          <a:ln>
            <a:noFill/>
          </a:ln>
        </p:spPr>
      </p:pic>
      <p:pic>
        <p:nvPicPr>
          <p:cNvPr descr="A screenshot of a cell phone&#10;&#10;Description automatically generated" id="237" name="Google Shape;237;p14"/>
          <p:cNvPicPr preferRelativeResize="0"/>
          <p:nvPr/>
        </p:nvPicPr>
        <p:blipFill rotWithShape="1">
          <a:blip r:embed="rId5">
            <a:alphaModFix/>
          </a:blip>
          <a:srcRect b="0" l="0" r="0" t="32681"/>
          <a:stretch/>
        </p:blipFill>
        <p:spPr>
          <a:xfrm>
            <a:off x="3723005" y="2433299"/>
            <a:ext cx="3200400" cy="4129898"/>
          </a:xfrm>
          <a:prstGeom prst="rect">
            <a:avLst/>
          </a:prstGeom>
          <a:noFill/>
          <a:ln>
            <a:noFill/>
          </a:ln>
        </p:spPr>
      </p:pic>
      <p:pic>
        <p:nvPicPr>
          <p:cNvPr descr="A screenshot of a cell phone&#10;&#10;Description automatically generated" id="238" name="Google Shape;238;p14"/>
          <p:cNvPicPr preferRelativeResize="0"/>
          <p:nvPr/>
        </p:nvPicPr>
        <p:blipFill rotWithShape="1">
          <a:blip r:embed="rId6">
            <a:alphaModFix/>
          </a:blip>
          <a:srcRect b="3355" l="0" r="0" t="0"/>
          <a:stretch/>
        </p:blipFill>
        <p:spPr>
          <a:xfrm>
            <a:off x="7125125" y="2004671"/>
            <a:ext cx="3200400" cy="4525529"/>
          </a:xfrm>
          <a:prstGeom prst="rect">
            <a:avLst/>
          </a:prstGeom>
          <a:noFill/>
          <a:ln>
            <a:noFill/>
          </a:ln>
        </p:spPr>
      </p:pic>
      <p:sp>
        <p:nvSpPr>
          <p:cNvPr id="239" name="Google Shape;239;p1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15"/>
          <p:cNvSpPr txBox="1"/>
          <p:nvPr/>
        </p:nvSpPr>
        <p:spPr>
          <a:xfrm>
            <a:off x="708430" y="137155"/>
            <a:ext cx="117693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Apakah saya harus menjawab </a:t>
            </a:r>
            <a:r>
              <a:rPr b="1" i="0" lang="en-US" sz="4500" u="sng" cap="none" strike="noStrike">
                <a:solidFill>
                  <a:srgbClr val="2176D2"/>
                </a:solidFill>
                <a:latin typeface="Montserrat"/>
                <a:ea typeface="Montserrat"/>
                <a:cs typeface="Montserrat"/>
                <a:sym typeface="Montserrat"/>
              </a:rPr>
              <a:t>semua pertanyaan sensus?</a:t>
            </a:r>
            <a:endParaRPr b="0" i="0" sz="1400" u="sng" cap="none" strike="noStrike">
              <a:solidFill>
                <a:srgbClr val="000000"/>
              </a:solidFill>
              <a:latin typeface="Arial"/>
              <a:ea typeface="Arial"/>
              <a:cs typeface="Arial"/>
              <a:sym typeface="Arial"/>
            </a:endParaRPr>
          </a:p>
        </p:txBody>
      </p:sp>
      <p:pic>
        <p:nvPicPr>
          <p:cNvPr descr="A picture containing vector graphics&#10;&#10;Description automatically generated" id="245" name="Google Shape;245;p15"/>
          <p:cNvPicPr preferRelativeResize="0"/>
          <p:nvPr/>
        </p:nvPicPr>
        <p:blipFill rotWithShape="1">
          <a:blip r:embed="rId3">
            <a:alphaModFix/>
          </a:blip>
          <a:srcRect b="0" l="0" r="0" t="0"/>
          <a:stretch/>
        </p:blipFill>
        <p:spPr>
          <a:xfrm>
            <a:off x="6593084" y="1614486"/>
            <a:ext cx="5250364" cy="3972015"/>
          </a:xfrm>
          <a:prstGeom prst="rect">
            <a:avLst/>
          </a:prstGeom>
          <a:noFill/>
          <a:ln>
            <a:noFill/>
          </a:ln>
        </p:spPr>
      </p:pic>
      <p:sp>
        <p:nvSpPr>
          <p:cNvPr id="246" name="Google Shape;246;p15"/>
          <p:cNvSpPr txBox="1"/>
          <p:nvPr/>
        </p:nvSpPr>
        <p:spPr>
          <a:xfrm>
            <a:off x="454443" y="1614486"/>
            <a:ext cx="6712200" cy="3939500"/>
          </a:xfrm>
          <a:prstGeom prst="rect">
            <a:avLst/>
          </a:prstGeom>
          <a:noFill/>
          <a:ln>
            <a:noFill/>
          </a:ln>
        </p:spPr>
        <p:txBody>
          <a:bodyPr anchorCtr="0" anchor="t" bIns="45700" lIns="91425" spcFirstLastPara="1" rIns="91425" wrap="square" tIns="45700">
            <a:spAutoFit/>
          </a:bodyPr>
          <a:lstStyle/>
          <a:p>
            <a:pPr indent="-114300" lvl="0" marL="45720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Setiap orang dianjurkan untuk mengisi sensus sepenuhnya.</a:t>
            </a:r>
            <a:endParaRPr/>
          </a:p>
          <a:p>
            <a:pPr indent="0" lvl="0" marL="457200" marR="0" rtl="0" algn="l">
              <a:lnSpc>
                <a:spcPct val="100000"/>
              </a:lnSpc>
              <a:spcBef>
                <a:spcPts val="0"/>
              </a:spcBef>
              <a:spcAft>
                <a:spcPts val="0"/>
              </a:spcAft>
              <a:buClr>
                <a:srgbClr val="000000"/>
              </a:buClr>
              <a:buSzPts val="1800"/>
              <a:buFont typeface="Arial"/>
              <a:buNone/>
            </a:pPr>
            <a:r>
              <a:t/>
            </a:r>
            <a:endParaRPr b="0" i="0" sz="2500" u="none" cap="none" strike="noStrike">
              <a:solidFill>
                <a:schemeClr val="dk1"/>
              </a:solidFill>
              <a:latin typeface="Open Sans"/>
              <a:ea typeface="Open Sans"/>
              <a:cs typeface="Open Sans"/>
              <a:sym typeface="Open Sans"/>
            </a:endParaRPr>
          </a:p>
          <a:p>
            <a:pPr indent="-114300" lvl="0" marL="45720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Jika Anda tidak menjawab semua pertanyaan, formulir Anda masih bisa dikirimkan.</a:t>
            </a:r>
            <a:endParaRPr/>
          </a:p>
          <a:p>
            <a:pPr indent="0" lvl="0" marL="457200" marR="0" rtl="0" algn="l">
              <a:lnSpc>
                <a:spcPct val="100000"/>
              </a:lnSpc>
              <a:spcBef>
                <a:spcPts val="0"/>
              </a:spcBef>
              <a:spcAft>
                <a:spcPts val="0"/>
              </a:spcAft>
              <a:buClr>
                <a:srgbClr val="000000"/>
              </a:buClr>
              <a:buSzPts val="1800"/>
              <a:buFont typeface="Arial"/>
              <a:buNone/>
            </a:pPr>
            <a:r>
              <a:t/>
            </a:r>
            <a:endParaRPr b="0" i="0" sz="2500" u="none" cap="none" strike="noStrike">
              <a:solidFill>
                <a:schemeClr val="dk1"/>
              </a:solidFill>
              <a:latin typeface="Open Sans"/>
              <a:ea typeface="Open Sans"/>
              <a:cs typeface="Open Sans"/>
              <a:sym typeface="Open Sans"/>
            </a:endParaRPr>
          </a:p>
          <a:p>
            <a:pPr indent="-114300" lvl="0" marL="457200" marR="0" rtl="0" algn="l">
              <a:lnSpc>
                <a:spcPct val="100000"/>
              </a:lnSpc>
              <a:spcBef>
                <a:spcPts val="0"/>
              </a:spcBef>
              <a:spcAft>
                <a:spcPts val="0"/>
              </a:spcAft>
              <a:buClr>
                <a:srgbClr val="000000"/>
              </a:buClr>
              <a:buSzPts val="1800"/>
              <a:buFont typeface="Arial"/>
              <a:buChar char="•"/>
            </a:pPr>
            <a:r>
              <a:rPr b="0" i="0" lang="en-US" sz="2500" u="none" cap="none" strike="noStrike">
                <a:solidFill>
                  <a:schemeClr val="dk1"/>
                </a:solidFill>
                <a:latin typeface="Open Sans"/>
                <a:ea typeface="Open Sans"/>
                <a:cs typeface="Open Sans"/>
                <a:sym typeface="Open Sans"/>
              </a:rPr>
              <a:t>Seorang pencacah akan mungkin datang ke rumah Anda untuk mengumpulkan informasi yang hilang (jika Anda mengisi formulir secara tidak lengkap)</a:t>
            </a:r>
            <a:endParaRPr b="0" i="0" sz="2500" u="none" cap="none" strike="noStrike">
              <a:solidFill>
                <a:schemeClr val="dk1"/>
              </a:solidFill>
              <a:latin typeface="Open Sans"/>
              <a:ea typeface="Open Sans"/>
              <a:cs typeface="Open Sans"/>
              <a:sym typeface="Open Sans"/>
            </a:endParaRPr>
          </a:p>
        </p:txBody>
      </p:sp>
      <p:sp>
        <p:nvSpPr>
          <p:cNvPr id="247" name="Google Shape;247;p1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16"/>
          <p:cNvSpPr txBox="1"/>
          <p:nvPr/>
        </p:nvSpPr>
        <p:spPr>
          <a:xfrm>
            <a:off x="322655" y="379200"/>
            <a:ext cx="11769332"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Akankah ada pertanyaan tentang status kewarganegaraan pada Sensus 2020?</a:t>
            </a:r>
            <a:endParaRPr b="0" i="0" sz="1400" u="none" cap="none" strike="noStrike">
              <a:solidFill>
                <a:srgbClr val="000000"/>
              </a:solidFill>
              <a:latin typeface="Arial"/>
              <a:ea typeface="Arial"/>
              <a:cs typeface="Arial"/>
              <a:sym typeface="Arial"/>
            </a:endParaRPr>
          </a:p>
        </p:txBody>
      </p:sp>
      <p:sp>
        <p:nvSpPr>
          <p:cNvPr id="253" name="Google Shape;253;p16"/>
          <p:cNvSpPr txBox="1"/>
          <p:nvPr/>
        </p:nvSpPr>
        <p:spPr>
          <a:xfrm>
            <a:off x="211334" y="3966358"/>
            <a:ext cx="11769300"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dk1"/>
                </a:solidFill>
                <a:latin typeface="Open Sans"/>
                <a:ea typeface="Open Sans"/>
                <a:cs typeface="Open Sans"/>
                <a:sym typeface="Open Sans"/>
              </a:rPr>
              <a:t>Pertanyaan yang terkait dengan status kewarganegaraan</a:t>
            </a:r>
            <a:endParaRPr b="0" i="0" sz="40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None/>
            </a:pPr>
            <a:r>
              <a:rPr b="0" i="0" lang="en-US" sz="4000" u="none" cap="none" strike="noStrike">
                <a:solidFill>
                  <a:schemeClr val="dk1"/>
                </a:solidFill>
                <a:latin typeface="Open Sans"/>
                <a:ea typeface="Open Sans"/>
                <a:cs typeface="Open Sans"/>
                <a:sym typeface="Open Sans"/>
              </a:rPr>
              <a:t>tidak akan ditambahkan ke Sensus 2020.</a:t>
            </a:r>
            <a:endParaRPr b="0" i="0" sz="1400" u="none" cap="none" strike="noStrike">
              <a:solidFill>
                <a:srgbClr val="000000"/>
              </a:solidFill>
              <a:latin typeface="Open Sans"/>
              <a:ea typeface="Open Sans"/>
              <a:cs typeface="Open Sans"/>
              <a:sym typeface="Open Sans"/>
            </a:endParaRPr>
          </a:p>
        </p:txBody>
      </p:sp>
      <p:sp>
        <p:nvSpPr>
          <p:cNvPr id="254" name="Google Shape;254;p16"/>
          <p:cNvSpPr txBox="1"/>
          <p:nvPr/>
        </p:nvSpPr>
        <p:spPr>
          <a:xfrm>
            <a:off x="322668" y="2490775"/>
            <a:ext cx="11769300" cy="1631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0"/>
              <a:buFont typeface="Arial"/>
              <a:buNone/>
            </a:pPr>
            <a:r>
              <a:rPr b="1" i="0" lang="en-US" sz="10000" u="none" cap="none" strike="noStrike">
                <a:solidFill>
                  <a:schemeClr val="dk1"/>
                </a:solidFill>
                <a:latin typeface="Open Sans"/>
                <a:ea typeface="Open Sans"/>
                <a:cs typeface="Open Sans"/>
                <a:sym typeface="Open Sans"/>
              </a:rPr>
              <a:t>TIDAK</a:t>
            </a:r>
            <a:endParaRPr b="0" i="0" sz="1400" u="none" cap="none" strike="noStrike">
              <a:solidFill>
                <a:srgbClr val="000000"/>
              </a:solidFill>
              <a:latin typeface="Arial"/>
              <a:ea typeface="Arial"/>
              <a:cs typeface="Arial"/>
              <a:sym typeface="Arial"/>
            </a:endParaRPr>
          </a:p>
        </p:txBody>
      </p:sp>
      <p:sp>
        <p:nvSpPr>
          <p:cNvPr id="255" name="Google Shape;255;p1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1500"/>
                                        <p:tgtEl>
                                          <p:spTgt spid="2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g7202f06741_0_40"/>
          <p:cNvSpPr txBox="1"/>
          <p:nvPr/>
        </p:nvSpPr>
        <p:spPr>
          <a:xfrm>
            <a:off x="1357299" y="428275"/>
            <a:ext cx="9918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Membangun Komunitas Selama Masa Krisis &amp; Isolasi</a:t>
            </a:r>
            <a:endParaRPr b="0" i="0" sz="1400" u="none" cap="none" strike="noStrike">
              <a:solidFill>
                <a:srgbClr val="000000"/>
              </a:solidFill>
              <a:latin typeface="Arial"/>
              <a:ea typeface="Arial"/>
              <a:cs typeface="Arial"/>
              <a:sym typeface="Arial"/>
            </a:endParaRPr>
          </a:p>
        </p:txBody>
      </p:sp>
      <p:sp>
        <p:nvSpPr>
          <p:cNvPr id="80" name="Google Shape;80;g7202f06741_0_40"/>
          <p:cNvSpPr txBox="1"/>
          <p:nvPr/>
        </p:nvSpPr>
        <p:spPr>
          <a:xfrm>
            <a:off x="1070200" y="2136825"/>
            <a:ext cx="108897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300"/>
              <a:buFont typeface="Arial"/>
              <a:buNone/>
            </a:pPr>
            <a:r>
              <a:rPr lang="en-US" sz="3000">
                <a:solidFill>
                  <a:schemeClr val="dk1"/>
                </a:solidFill>
                <a:latin typeface="Open Sans"/>
                <a:ea typeface="Open Sans"/>
                <a:cs typeface="Open Sans"/>
                <a:sym typeface="Open Sans"/>
              </a:rPr>
              <a:t>Philly Counts ingin menyampaikan kepada orang-orang yang berada di garis depan – pekerja layanan kesehatan, penanggap pertama, pekerja toko bahan pangan, dan siapa saja yang tidak dapat tinggal di rumah selama pandemik ini.</a:t>
            </a:r>
            <a:endParaRPr b="0" i="0" sz="3000" u="none" cap="none" strike="noStrike">
              <a:solidFill>
                <a:srgbClr val="000000"/>
              </a:solidFill>
              <a:latin typeface="Arial"/>
              <a:ea typeface="Arial"/>
              <a:cs typeface="Arial"/>
              <a:sym typeface="Arial"/>
            </a:endParaRPr>
          </a:p>
        </p:txBody>
      </p:sp>
      <p:sp>
        <p:nvSpPr>
          <p:cNvPr id="81" name="Google Shape;81;g7202f06741_0_40"/>
          <p:cNvSpPr txBox="1"/>
          <p:nvPr/>
        </p:nvSpPr>
        <p:spPr>
          <a:xfrm>
            <a:off x="1357288" y="4526434"/>
            <a:ext cx="103155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lang="en-US" sz="2500">
                <a:solidFill>
                  <a:schemeClr val="dk1"/>
                </a:solidFill>
                <a:latin typeface="Open Sans"/>
                <a:ea typeface="Open Sans"/>
                <a:cs typeface="Open Sans"/>
                <a:sym typeface="Open Sans"/>
              </a:rPr>
              <a:t>Apabila Anda sedang mencari cara untuk membantu komunitas Anda, Philly Counts menawarkan suatu program COVID Community Response Captain/Kapten Respons Komunitas COVID. Jika Anda ingin terlibat, silakan kirim surel/email ke census@phila.gov.</a:t>
            </a:r>
            <a:endParaRPr b="0" i="0" sz="2500" u="none" cap="none" strike="noStrike">
              <a:solidFill>
                <a:schemeClr val="dk1"/>
              </a:solidFill>
              <a:latin typeface="Open Sans"/>
              <a:ea typeface="Open Sans"/>
              <a:cs typeface="Open Sans"/>
              <a:sym typeface="Open Sans"/>
            </a:endParaRPr>
          </a:p>
        </p:txBody>
      </p:sp>
      <p:sp>
        <p:nvSpPr>
          <p:cNvPr id="82" name="Google Shape;82;g7202f06741_0_4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17"/>
          <p:cNvSpPr txBox="1"/>
          <p:nvPr/>
        </p:nvSpPr>
        <p:spPr>
          <a:xfrm>
            <a:off x="1702593" y="2228671"/>
            <a:ext cx="8786813" cy="378561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0" u="sng" cap="none" strike="noStrike">
                <a:solidFill>
                  <a:srgbClr val="2176D2"/>
                </a:solidFill>
                <a:latin typeface="Montserrat"/>
                <a:ea typeface="Montserrat"/>
                <a:cs typeface="Montserrat"/>
                <a:sym typeface="Montserrat"/>
              </a:rPr>
              <a:t>Bagian II</a:t>
            </a:r>
            <a:endParaRPr/>
          </a:p>
          <a:p>
            <a:pPr indent="0" lvl="0" marL="0" marR="0" rtl="0" algn="ctr">
              <a:lnSpc>
                <a:spcPct val="100000"/>
              </a:lnSpc>
              <a:spcBef>
                <a:spcPts val="0"/>
              </a:spcBef>
              <a:spcAft>
                <a:spcPts val="0"/>
              </a:spcAft>
              <a:buNone/>
            </a:pPr>
            <a:r>
              <a:rPr b="1" i="0" lang="en-US" sz="6000" u="none" cap="none" strike="noStrike">
                <a:solidFill>
                  <a:srgbClr val="2176D2"/>
                </a:solidFill>
                <a:latin typeface="Montserrat"/>
                <a:ea typeface="Montserrat"/>
                <a:cs typeface="Montserrat"/>
                <a:sym typeface="Montserrat"/>
              </a:rPr>
              <a:t>Keamanan data, privasi, dan kerahasiaan</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261" name="Google Shape;261;p17"/>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262" name="Google Shape;262;p1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18"/>
          <p:cNvSpPr txBox="1"/>
          <p:nvPr/>
        </p:nvSpPr>
        <p:spPr>
          <a:xfrm>
            <a:off x="1232694" y="385517"/>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Apakah informasi saya aman?</a:t>
            </a:r>
            <a:endParaRPr b="0" i="0" sz="1400" u="none" cap="none" strike="noStrike">
              <a:solidFill>
                <a:srgbClr val="000000"/>
              </a:solidFill>
              <a:latin typeface="Arial"/>
              <a:ea typeface="Arial"/>
              <a:cs typeface="Arial"/>
              <a:sym typeface="Arial"/>
            </a:endParaRPr>
          </a:p>
        </p:txBody>
      </p:sp>
      <p:pic>
        <p:nvPicPr>
          <p:cNvPr descr="A close up of a logo&#10;&#10;Description automatically generated" id="268" name="Google Shape;268;p18"/>
          <p:cNvPicPr preferRelativeResize="0"/>
          <p:nvPr/>
        </p:nvPicPr>
        <p:blipFill rotWithShape="1">
          <a:blip r:embed="rId3">
            <a:alphaModFix/>
          </a:blip>
          <a:srcRect b="0" l="0" r="0" t="0"/>
          <a:stretch/>
        </p:blipFill>
        <p:spPr>
          <a:xfrm>
            <a:off x="7254625" y="1267975"/>
            <a:ext cx="4572550" cy="4572550"/>
          </a:xfrm>
          <a:prstGeom prst="rect">
            <a:avLst/>
          </a:prstGeom>
          <a:noFill/>
          <a:ln>
            <a:noFill/>
          </a:ln>
        </p:spPr>
      </p:pic>
      <p:sp>
        <p:nvSpPr>
          <p:cNvPr id="269" name="Google Shape;269;p18"/>
          <p:cNvSpPr txBox="1"/>
          <p:nvPr/>
        </p:nvSpPr>
        <p:spPr>
          <a:xfrm>
            <a:off x="1157975" y="1672875"/>
            <a:ext cx="6613500" cy="4308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chemeClr val="dk1"/>
                </a:solidFill>
                <a:latin typeface="Open Sans"/>
                <a:ea typeface="Open Sans"/>
                <a:cs typeface="Open Sans"/>
                <a:sym typeface="Open Sans"/>
              </a:rPr>
              <a:t>      </a:t>
            </a:r>
            <a:r>
              <a:rPr b="1" i="0" lang="en-US" sz="10000" u="none" cap="none" strike="noStrike">
                <a:solidFill>
                  <a:schemeClr val="dk1"/>
                </a:solidFill>
                <a:latin typeface="Open Sans"/>
                <a:ea typeface="Open Sans"/>
                <a:cs typeface="Open Sans"/>
                <a:sym typeface="Open Sans"/>
              </a:rPr>
              <a:t>YES!</a:t>
            </a:r>
            <a:endParaRPr b="1" i="0" sz="100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Data Anda aman.</a:t>
            </a:r>
            <a:endParaRPr/>
          </a:p>
          <a:p>
            <a:pPr indent="-228600" lvl="0" marL="457200" marR="0" rtl="0" algn="l">
              <a:lnSpc>
                <a:spcPct val="100000"/>
              </a:lnSpc>
              <a:spcBef>
                <a:spcPts val="0"/>
              </a:spcBef>
              <a:spcAft>
                <a:spcPts val="0"/>
              </a:spcAft>
              <a:buClr>
                <a:schemeClr val="dk1"/>
              </a:buClr>
              <a:buSzPts val="2500"/>
              <a:buFont typeface="Montserrat"/>
              <a:buNone/>
            </a:pPr>
            <a:r>
              <a:t/>
            </a:r>
            <a:endParaRPr b="0" i="0" sz="2500" u="none" cap="none" strike="noStrike">
              <a:solidFill>
                <a:srgbClr val="000000"/>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Respons terhadap sensus bersifat rahasia.</a:t>
            </a:r>
            <a:endParaRPr/>
          </a:p>
          <a:p>
            <a:pPr indent="-228600" lvl="0" marL="457200" marR="0" rtl="0" algn="l">
              <a:lnSpc>
                <a:spcPct val="100000"/>
              </a:lnSpc>
              <a:spcBef>
                <a:spcPts val="0"/>
              </a:spcBef>
              <a:spcAft>
                <a:spcPts val="0"/>
              </a:spcAft>
              <a:buClr>
                <a:schemeClr val="dk1"/>
              </a:buClr>
              <a:buSzPts val="2500"/>
              <a:buFont typeface="Montserrat"/>
              <a:buNone/>
            </a:pPr>
            <a:r>
              <a:t/>
            </a:r>
            <a:endParaRPr b="0" i="0" sz="2500" u="none" cap="none" strike="noStrike">
              <a:solidFill>
                <a:srgbClr val="000000"/>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rgbClr val="000000"/>
                </a:solidFill>
                <a:latin typeface="Open Sans"/>
                <a:ea typeface="Open Sans"/>
                <a:cs typeface="Open Sans"/>
                <a:sym typeface="Open Sans"/>
              </a:rPr>
              <a:t>Informasi Anda secara hukum akan dilindungi oleh Konstitusi Amerika Serikat.</a:t>
            </a:r>
            <a:endParaRPr b="0" i="0" sz="2500" u="none" cap="none" strike="noStrike">
              <a:solidFill>
                <a:srgbClr val="000000"/>
              </a:solidFill>
              <a:latin typeface="Open Sans"/>
              <a:ea typeface="Open Sans"/>
              <a:cs typeface="Open Sans"/>
              <a:sym typeface="Open Sans"/>
            </a:endParaRPr>
          </a:p>
        </p:txBody>
      </p:sp>
      <p:sp>
        <p:nvSpPr>
          <p:cNvPr id="270" name="Google Shape;270;p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19"/>
          <p:cNvSpPr txBox="1"/>
          <p:nvPr/>
        </p:nvSpPr>
        <p:spPr>
          <a:xfrm>
            <a:off x="1203717" y="393488"/>
            <a:ext cx="11127976"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Bagaimana Biro Sensus A.S.</a:t>
            </a:r>
            <a:endParaRPr/>
          </a:p>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gunakan data yang dikumpulkan?</a:t>
            </a:r>
            <a:endParaRPr b="0" i="0" sz="1400" u="none" cap="none" strike="noStrike">
              <a:solidFill>
                <a:srgbClr val="000000"/>
              </a:solidFill>
              <a:latin typeface="Arial"/>
              <a:ea typeface="Arial"/>
              <a:cs typeface="Arial"/>
              <a:sym typeface="Arial"/>
            </a:endParaRPr>
          </a:p>
        </p:txBody>
      </p:sp>
      <p:sp>
        <p:nvSpPr>
          <p:cNvPr id="276" name="Google Shape;276;p19"/>
          <p:cNvSpPr txBox="1"/>
          <p:nvPr/>
        </p:nvSpPr>
        <p:spPr>
          <a:xfrm>
            <a:off x="1013775" y="2208425"/>
            <a:ext cx="6472200" cy="4708941"/>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Open Sans"/>
                <a:ea typeface="Open Sans"/>
                <a:cs typeface="Open Sans"/>
                <a:sym typeface="Open Sans"/>
              </a:rPr>
              <a:t>Data sensus hanya digunakan untuk statistik tujuan.</a:t>
            </a:r>
            <a:endParaRPr/>
          </a:p>
          <a:p>
            <a:pPr indent="-355600" lvl="0" marL="457200" marR="0" rtl="0" algn="l">
              <a:lnSpc>
                <a:spcPct val="100000"/>
              </a:lnSpc>
              <a:spcBef>
                <a:spcPts val="0"/>
              </a:spcBef>
              <a:spcAft>
                <a:spcPts val="0"/>
              </a:spcAft>
              <a:buNone/>
            </a:pPr>
            <a:r>
              <a:t/>
            </a:r>
            <a:endParaRPr b="0" i="0" sz="2000" u="none" cap="none" strike="noStrike">
              <a:solidFill>
                <a:srgbClr val="000000"/>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Open Sans"/>
                <a:ea typeface="Open Sans"/>
                <a:cs typeface="Open Sans"/>
                <a:sym typeface="Open Sans"/>
              </a:rPr>
              <a:t>Data sensus dilindungi oleh hukum federal.</a:t>
            </a:r>
            <a:endParaRPr/>
          </a:p>
          <a:p>
            <a:pPr indent="-228600" lvl="0" marL="457200" marR="0" rtl="0" algn="l">
              <a:lnSpc>
                <a:spcPct val="100000"/>
              </a:lnSpc>
              <a:spcBef>
                <a:spcPts val="0"/>
              </a:spcBef>
              <a:spcAft>
                <a:spcPts val="0"/>
              </a:spcAft>
              <a:buClr>
                <a:schemeClr val="dk1"/>
              </a:buClr>
              <a:buSzPts val="2000"/>
              <a:buFont typeface="Montserrat"/>
              <a:buNone/>
            </a:pPr>
            <a:r>
              <a:t/>
            </a:r>
            <a:endParaRPr b="0" i="0" sz="2000" u="none" cap="none" strike="noStrike">
              <a:solidFill>
                <a:srgbClr val="000000"/>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Open Sans"/>
                <a:ea typeface="Open Sans"/>
                <a:cs typeface="Open Sans"/>
                <a:sym typeface="Open Sans"/>
              </a:rPr>
              <a:t>Itu tidak dapat digunakan terhadap siapa pun oleh lembaga pemerintah atau pengadilan mana pun.</a:t>
            </a:r>
            <a:endParaRPr/>
          </a:p>
          <a:p>
            <a:pPr indent="-228600" lvl="0" marL="457200" marR="0" rtl="0" algn="l">
              <a:lnSpc>
                <a:spcPct val="100000"/>
              </a:lnSpc>
              <a:spcBef>
                <a:spcPts val="0"/>
              </a:spcBef>
              <a:spcAft>
                <a:spcPts val="0"/>
              </a:spcAft>
              <a:buClr>
                <a:schemeClr val="dk1"/>
              </a:buClr>
              <a:buSzPts val="2000"/>
              <a:buFont typeface="Montserrat"/>
              <a:buNone/>
            </a:pPr>
            <a:r>
              <a:t/>
            </a:r>
            <a:endParaRPr b="0" i="0" sz="2000" u="none" cap="none" strike="noStrike">
              <a:solidFill>
                <a:srgbClr val="000000"/>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Open Sans"/>
                <a:ea typeface="Open Sans"/>
                <a:cs typeface="Open Sans"/>
                <a:sym typeface="Open Sans"/>
              </a:rPr>
              <a:t>Tidak ada yang dapat mengakses tanggapan individu.</a:t>
            </a:r>
            <a:endParaRPr/>
          </a:p>
          <a:p>
            <a:pPr indent="-228600" lvl="0" marL="457200" marR="0" rtl="0" algn="l">
              <a:lnSpc>
                <a:spcPct val="100000"/>
              </a:lnSpc>
              <a:spcBef>
                <a:spcPts val="0"/>
              </a:spcBef>
              <a:spcAft>
                <a:spcPts val="0"/>
              </a:spcAft>
              <a:buClr>
                <a:schemeClr val="dk1"/>
              </a:buClr>
              <a:buSzPts val="2000"/>
              <a:buFont typeface="Montserrat"/>
              <a:buNone/>
            </a:pPr>
            <a:r>
              <a:t/>
            </a:r>
            <a:endParaRPr b="0" i="0" sz="2000" u="none" cap="none" strike="noStrike">
              <a:solidFill>
                <a:srgbClr val="000000"/>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Open Sans"/>
                <a:ea typeface="Open Sans"/>
                <a:cs typeface="Open Sans"/>
                <a:sym typeface="Open Sans"/>
              </a:rPr>
              <a:t>Tidak ada lembaga penegak hukum (bukan DHS, ICE, FBI, atau CIA) yang dapat mengakses atau menggunakan informasi yang dikumpulkan setiap saat.</a:t>
            </a:r>
            <a:endParaRPr b="0" i="0" sz="2000" u="none" cap="none" strike="noStrike">
              <a:solidFill>
                <a:srgbClr val="000000"/>
              </a:solidFill>
              <a:latin typeface="Open Sans"/>
              <a:ea typeface="Open Sans"/>
              <a:cs typeface="Open Sans"/>
              <a:sym typeface="Open Sans"/>
            </a:endParaRPr>
          </a:p>
        </p:txBody>
      </p:sp>
      <p:pic>
        <p:nvPicPr>
          <p:cNvPr id="277" name="Google Shape;277;p19"/>
          <p:cNvPicPr preferRelativeResize="0"/>
          <p:nvPr/>
        </p:nvPicPr>
        <p:blipFill rotWithShape="1">
          <a:blip r:embed="rId3">
            <a:alphaModFix/>
          </a:blip>
          <a:srcRect b="0" l="0" r="0" t="0"/>
          <a:stretch/>
        </p:blipFill>
        <p:spPr>
          <a:xfrm>
            <a:off x="7485975" y="2574175"/>
            <a:ext cx="4308751" cy="3193100"/>
          </a:xfrm>
          <a:prstGeom prst="rect">
            <a:avLst/>
          </a:prstGeom>
          <a:noFill/>
          <a:ln>
            <a:noFill/>
          </a:ln>
        </p:spPr>
      </p:pic>
      <p:sp>
        <p:nvSpPr>
          <p:cNvPr id="278" name="Google Shape;278;p1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20"/>
          <p:cNvSpPr txBox="1"/>
          <p:nvPr/>
        </p:nvSpPr>
        <p:spPr>
          <a:xfrm>
            <a:off x="1388269" y="426091"/>
            <a:ext cx="94155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Dapatkah Biro Sensus A.S.</a:t>
            </a:r>
            <a:endParaRPr/>
          </a:p>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lepaskan informasi saya?</a:t>
            </a:r>
            <a:endParaRPr b="0" i="0" sz="1400" u="none" cap="none" strike="noStrike">
              <a:solidFill>
                <a:srgbClr val="000000"/>
              </a:solidFill>
              <a:latin typeface="Arial"/>
              <a:ea typeface="Arial"/>
              <a:cs typeface="Arial"/>
              <a:sym typeface="Arial"/>
            </a:endParaRPr>
          </a:p>
        </p:txBody>
      </p:sp>
      <p:sp>
        <p:nvSpPr>
          <p:cNvPr id="284" name="Google Shape;284;p20"/>
          <p:cNvSpPr txBox="1"/>
          <p:nvPr/>
        </p:nvSpPr>
        <p:spPr>
          <a:xfrm>
            <a:off x="1412081" y="2284705"/>
            <a:ext cx="9892506" cy="3554779"/>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Open Sans"/>
              <a:buChar char="●"/>
            </a:pPr>
            <a:r>
              <a:rPr b="0" i="0" lang="en-US" sz="2500" u="none" cap="none" strike="noStrike">
                <a:solidFill>
                  <a:schemeClr val="dk1"/>
                </a:solidFill>
                <a:latin typeface="Open Sans"/>
                <a:ea typeface="Open Sans"/>
                <a:cs typeface="Open Sans"/>
                <a:sym typeface="Open Sans"/>
              </a:rPr>
              <a:t>Biro Sensus A.S. diharuskan untuk menjaga kerahasiaan informasi Anda selama 72 tahun.</a:t>
            </a:r>
            <a:endParaRPr/>
          </a:p>
          <a:p>
            <a:pPr indent="-228600" lvl="0" marL="457200" marR="0" rtl="0" algn="l">
              <a:lnSpc>
                <a:spcPct val="100000"/>
              </a:lnSpc>
              <a:spcBef>
                <a:spcPts val="0"/>
              </a:spcBef>
              <a:spcAft>
                <a:spcPts val="0"/>
              </a:spcAft>
              <a:buClr>
                <a:schemeClr val="dk1"/>
              </a:buClr>
              <a:buSzPts val="2500"/>
              <a:buFont typeface="Open Sans"/>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Open Sans"/>
              <a:buChar char="●"/>
            </a:pPr>
            <a:r>
              <a:rPr b="0" i="0" lang="en-US" sz="2500" u="none" cap="none" strike="noStrike">
                <a:solidFill>
                  <a:schemeClr val="dk1"/>
                </a:solidFill>
                <a:latin typeface="Open Sans"/>
                <a:ea typeface="Open Sans"/>
                <a:cs typeface="Open Sans"/>
                <a:sym typeface="Open Sans"/>
              </a:rPr>
              <a:t>Aturan 72-Tahun: Pemerintah A.S. tidak akan merilis informasi yang dapat identifikasikan seseorang kepada individu atau lembaga lain hingga 72 tahun setelah dikumpulkan untuk sensus sepuluh tahunan.</a:t>
            </a:r>
            <a:endParaRPr/>
          </a:p>
          <a:p>
            <a:pPr indent="-228600" lvl="0" marL="457200" marR="0" rtl="0" algn="l">
              <a:lnSpc>
                <a:spcPct val="100000"/>
              </a:lnSpc>
              <a:spcBef>
                <a:spcPts val="0"/>
              </a:spcBef>
              <a:spcAft>
                <a:spcPts val="0"/>
              </a:spcAft>
              <a:buClr>
                <a:schemeClr val="dk1"/>
              </a:buClr>
              <a:buSzPts val="2500"/>
              <a:buFont typeface="Open Sans"/>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Open Sans"/>
              <a:buChar char="●"/>
            </a:pPr>
            <a:r>
              <a:rPr b="0" i="0" lang="en-US" sz="2500" u="none" cap="none" strike="noStrike">
                <a:solidFill>
                  <a:schemeClr val="dk1"/>
                </a:solidFill>
                <a:latin typeface="Open Sans"/>
                <a:ea typeface="Open Sans"/>
                <a:cs typeface="Open Sans"/>
                <a:sym typeface="Open Sans"/>
              </a:rPr>
              <a:t>Catatan sensus tahun 1940 dirilis pada 2 April 2012.</a:t>
            </a:r>
            <a:endParaRPr b="0" i="0" sz="1800" u="none" cap="none" strike="noStrike">
              <a:solidFill>
                <a:schemeClr val="dk1"/>
              </a:solidFill>
              <a:latin typeface="Open Sans"/>
              <a:ea typeface="Open Sans"/>
              <a:cs typeface="Open Sans"/>
              <a:sym typeface="Open Sans"/>
            </a:endParaRPr>
          </a:p>
          <a:p>
            <a:pPr indent="-228600" lvl="0" marL="457200" marR="0" rtl="0" algn="l">
              <a:lnSpc>
                <a:spcPct val="100000"/>
              </a:lnSpc>
              <a:spcBef>
                <a:spcPts val="0"/>
              </a:spcBef>
              <a:spcAft>
                <a:spcPts val="0"/>
              </a:spcAft>
              <a:buClr>
                <a:schemeClr val="dk1"/>
              </a:buClr>
              <a:buSzPts val="2500"/>
              <a:buFont typeface="Open Sans"/>
              <a:buNone/>
            </a:pPr>
            <a:r>
              <a:t/>
            </a:r>
            <a:endParaRPr b="0" i="0" sz="2500" u="none" cap="none" strike="noStrike">
              <a:solidFill>
                <a:schemeClr val="dk1"/>
              </a:solidFill>
              <a:latin typeface="Open Sans"/>
              <a:ea typeface="Open Sans"/>
              <a:cs typeface="Open Sans"/>
              <a:sym typeface="Open Sans"/>
            </a:endParaRPr>
          </a:p>
        </p:txBody>
      </p:sp>
      <p:sp>
        <p:nvSpPr>
          <p:cNvPr id="285" name="Google Shape;285;p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21"/>
          <p:cNvSpPr txBox="1"/>
          <p:nvPr/>
        </p:nvSpPr>
        <p:spPr>
          <a:xfrm>
            <a:off x="1388269" y="268928"/>
            <a:ext cx="9415462"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Apakah Anda tahu siapa yang memiliki akses ke data sensus?</a:t>
            </a:r>
            <a:endParaRPr b="0" i="0" sz="1400" u="none" cap="none" strike="noStrike">
              <a:solidFill>
                <a:srgbClr val="000000"/>
              </a:solidFill>
              <a:latin typeface="Arial"/>
              <a:ea typeface="Arial"/>
              <a:cs typeface="Arial"/>
              <a:sym typeface="Arial"/>
            </a:endParaRPr>
          </a:p>
        </p:txBody>
      </p:sp>
      <p:pic>
        <p:nvPicPr>
          <p:cNvPr id="291" name="Google Shape;291;p21"/>
          <p:cNvPicPr preferRelativeResize="0"/>
          <p:nvPr/>
        </p:nvPicPr>
        <p:blipFill rotWithShape="1">
          <a:blip r:embed="rId3">
            <a:alphaModFix/>
          </a:blip>
          <a:srcRect b="6667" l="4922" r="4233" t="6667"/>
          <a:stretch/>
        </p:blipFill>
        <p:spPr>
          <a:xfrm>
            <a:off x="3786187" y="2100263"/>
            <a:ext cx="5314951" cy="2657475"/>
          </a:xfrm>
          <a:prstGeom prst="rect">
            <a:avLst/>
          </a:prstGeom>
          <a:noFill/>
          <a:ln>
            <a:noFill/>
          </a:ln>
        </p:spPr>
      </p:pic>
      <p:sp>
        <p:nvSpPr>
          <p:cNvPr id="292" name="Google Shape;292;p21"/>
          <p:cNvSpPr txBox="1"/>
          <p:nvPr/>
        </p:nvSpPr>
        <p:spPr>
          <a:xfrm>
            <a:off x="558996" y="4951610"/>
            <a:ext cx="11769332" cy="124645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500" u="none" cap="none" strike="noStrike">
                <a:solidFill>
                  <a:schemeClr val="dk1"/>
                </a:solidFill>
                <a:latin typeface="Open Sans"/>
                <a:ea typeface="Open Sans"/>
                <a:cs typeface="Open Sans"/>
                <a:sym typeface="Open Sans"/>
              </a:rPr>
              <a:t>Semua pekerja Biro Sensus AS mengambil sumpah </a:t>
            </a:r>
            <a:endParaRPr/>
          </a:p>
          <a:p>
            <a:pPr indent="0" lvl="0" marL="0" marR="0" rtl="0" algn="ctr">
              <a:lnSpc>
                <a:spcPct val="100000"/>
              </a:lnSpc>
              <a:spcBef>
                <a:spcPts val="0"/>
              </a:spcBef>
              <a:spcAft>
                <a:spcPts val="0"/>
              </a:spcAft>
              <a:buNone/>
            </a:pPr>
            <a:r>
              <a:rPr b="0" i="0" lang="en-US" sz="2500" u="none" cap="none" strike="noStrike">
                <a:solidFill>
                  <a:schemeClr val="dk1"/>
                </a:solidFill>
                <a:latin typeface="Open Sans"/>
                <a:ea typeface="Open Sans"/>
                <a:cs typeface="Open Sans"/>
                <a:sym typeface="Open Sans"/>
              </a:rPr>
              <a:t>seumur hidupuntuk melindungi informasi Anda</a:t>
            </a:r>
            <a:endParaRPr b="0" i="0" sz="25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None/>
            </a:pPr>
            <a:r>
              <a:rPr b="0" i="0" lang="en-US" sz="2500" u="none" cap="none" strike="noStrike">
                <a:solidFill>
                  <a:schemeClr val="dk1"/>
                </a:solidFill>
                <a:latin typeface="Open Sans"/>
                <a:ea typeface="Open Sans"/>
                <a:cs typeface="Open Sans"/>
                <a:sym typeface="Open Sans"/>
              </a:rPr>
              <a:t> karena itu rahasia.</a:t>
            </a:r>
            <a:endParaRPr b="0" i="0" sz="1400" u="none" cap="none" strike="noStrike">
              <a:solidFill>
                <a:srgbClr val="000000"/>
              </a:solidFill>
              <a:latin typeface="Open Sans"/>
              <a:ea typeface="Open Sans"/>
              <a:cs typeface="Open Sans"/>
              <a:sym typeface="Open Sans"/>
            </a:endParaRPr>
          </a:p>
        </p:txBody>
      </p:sp>
      <p:sp>
        <p:nvSpPr>
          <p:cNvPr id="293" name="Google Shape;293;p2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22"/>
          <p:cNvSpPr txBox="1"/>
          <p:nvPr/>
        </p:nvSpPr>
        <p:spPr>
          <a:xfrm>
            <a:off x="1427115" y="216620"/>
            <a:ext cx="11061000"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Bagaimana saya bisa mengenali pekerja sensus?</a:t>
            </a:r>
            <a:endParaRPr b="0" i="0" sz="1400" u="none" cap="none" strike="noStrike">
              <a:solidFill>
                <a:srgbClr val="000000"/>
              </a:solidFill>
              <a:latin typeface="Arial"/>
              <a:ea typeface="Arial"/>
              <a:cs typeface="Arial"/>
              <a:sym typeface="Arial"/>
            </a:endParaRPr>
          </a:p>
        </p:txBody>
      </p:sp>
      <p:sp>
        <p:nvSpPr>
          <p:cNvPr id="299" name="Google Shape;299;p22"/>
          <p:cNvSpPr txBox="1"/>
          <p:nvPr/>
        </p:nvSpPr>
        <p:spPr>
          <a:xfrm>
            <a:off x="6090581" y="1184537"/>
            <a:ext cx="5519738" cy="5170606"/>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Pekerja Biro Sensus A.S. akan memiliki lencana dan koper yang menunjukkan afiliasi mereka dengan Biro Sensus A.S.</a:t>
            </a:r>
            <a:endParaRPr/>
          </a:p>
          <a:p>
            <a:pPr indent="-228600" lvl="0" marL="457200" marR="0" rtl="0" algn="l">
              <a:lnSpc>
                <a:spcPct val="100000"/>
              </a:lnSpc>
              <a:spcBef>
                <a:spcPts val="0"/>
              </a:spcBef>
              <a:spcAft>
                <a:spcPts val="0"/>
              </a:spcAft>
              <a:buClr>
                <a:schemeClr val="dk1"/>
              </a:buClr>
              <a:buSzPts val="2400"/>
              <a:buFont typeface="Montserrat"/>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Karyawan akan memperkenalkan diri mereka sebagai karyawan Biro Sensus dan menunjukkan lencana ID pemerintah resmi mereka.</a:t>
            </a:r>
            <a:endParaRPr/>
          </a:p>
          <a:p>
            <a:pPr indent="-228600" lvl="0" marL="457200" marR="0" rtl="0" algn="l">
              <a:lnSpc>
                <a:spcPct val="100000"/>
              </a:lnSpc>
              <a:spcBef>
                <a:spcPts val="0"/>
              </a:spcBef>
              <a:spcAft>
                <a:spcPts val="0"/>
              </a:spcAft>
              <a:buClr>
                <a:schemeClr val="dk1"/>
              </a:buClr>
              <a:buSzPts val="2400"/>
              <a:buFont typeface="Montserrat"/>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Biro Sensus A.S. tidak akan pernah meminta Anda untuk keluar dari rumah Anda.</a:t>
            </a:r>
            <a:endParaRPr b="0" i="0" sz="40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pic>
        <p:nvPicPr>
          <p:cNvPr descr="A person standing in front of a computer&#10;&#10;Description automatically generated" id="300" name="Google Shape;300;p22"/>
          <p:cNvPicPr preferRelativeResize="0"/>
          <p:nvPr/>
        </p:nvPicPr>
        <p:blipFill rotWithShape="1">
          <a:blip r:embed="rId3">
            <a:alphaModFix/>
          </a:blip>
          <a:srcRect b="0" l="8333" r="22135" t="0"/>
          <a:stretch/>
        </p:blipFill>
        <p:spPr>
          <a:xfrm>
            <a:off x="1650400" y="1845775"/>
            <a:ext cx="4440175" cy="4235050"/>
          </a:xfrm>
          <a:prstGeom prst="rect">
            <a:avLst/>
          </a:prstGeom>
          <a:noFill/>
          <a:ln>
            <a:noFill/>
          </a:ln>
        </p:spPr>
      </p:pic>
      <p:sp>
        <p:nvSpPr>
          <p:cNvPr id="301" name="Google Shape;301;p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id="306" name="Google Shape;306;p23"/>
          <p:cNvPicPr preferRelativeResize="0"/>
          <p:nvPr/>
        </p:nvPicPr>
        <p:blipFill rotWithShape="1">
          <a:blip r:embed="rId3">
            <a:alphaModFix/>
          </a:blip>
          <a:srcRect b="32835" l="68370" r="10326" t="26602"/>
          <a:stretch/>
        </p:blipFill>
        <p:spPr>
          <a:xfrm>
            <a:off x="3254999" y="1818176"/>
            <a:ext cx="6590600" cy="4124075"/>
          </a:xfrm>
          <a:prstGeom prst="rect">
            <a:avLst/>
          </a:prstGeom>
          <a:noFill/>
          <a:ln>
            <a:noFill/>
          </a:ln>
        </p:spPr>
      </p:pic>
      <p:sp>
        <p:nvSpPr>
          <p:cNvPr id="307" name="Google Shape;307;p23"/>
          <p:cNvSpPr txBox="1"/>
          <p:nvPr/>
        </p:nvSpPr>
        <p:spPr>
          <a:xfrm>
            <a:off x="1572195" y="571687"/>
            <a:ext cx="10202700" cy="12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500" u="none" cap="none" strike="noStrike">
                <a:solidFill>
                  <a:schemeClr val="dk1"/>
                </a:solidFill>
                <a:latin typeface="Open Sans"/>
                <a:ea typeface="Open Sans"/>
                <a:cs typeface="Open Sans"/>
                <a:sym typeface="Open Sans"/>
              </a:rPr>
              <a:t>Anda dapat menggunakan tautan ini untuk memverifikasi identitas pekerja Biro Sensus A.S.: </a:t>
            </a:r>
            <a:r>
              <a:rPr b="0" i="0" lang="en-US" sz="2500" u="sng" cap="none" strike="noStrike">
                <a:solidFill>
                  <a:schemeClr val="dk1"/>
                </a:solidFill>
                <a:latin typeface="Open Sans"/>
                <a:ea typeface="Open Sans"/>
                <a:cs typeface="Open Sans"/>
                <a:sym typeface="Open Sans"/>
                <a:hlinkClick r:id="rId4"/>
              </a:rPr>
              <a:t>https://www.census.gov/cgi-bin/main/email.cgi</a:t>
            </a:r>
            <a:r>
              <a:rPr b="0" i="0" lang="en-US" sz="2500" u="none" cap="none" strike="noStrike">
                <a:solidFill>
                  <a:schemeClr val="dk1"/>
                </a:solidFill>
                <a:latin typeface="Open Sans"/>
                <a:ea typeface="Open Sans"/>
                <a:cs typeface="Open Sans"/>
                <a:sym typeface="Open Sans"/>
              </a:rPr>
              <a:t> </a:t>
            </a:r>
            <a:endParaRPr b="0" i="0" sz="2500" u="none" cap="none" strike="noStrike">
              <a:solidFill>
                <a:schemeClr val="dk1"/>
              </a:solidFill>
              <a:latin typeface="Open Sans"/>
              <a:ea typeface="Open Sans"/>
              <a:cs typeface="Open Sans"/>
              <a:sym typeface="Open Sans"/>
            </a:endParaRPr>
          </a:p>
        </p:txBody>
      </p:sp>
      <p:sp>
        <p:nvSpPr>
          <p:cNvPr id="308" name="Google Shape;308;p2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24"/>
          <p:cNvSpPr txBox="1"/>
          <p:nvPr/>
        </p:nvSpPr>
        <p:spPr>
          <a:xfrm>
            <a:off x="1131093" y="143858"/>
            <a:ext cx="11060907"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Waspadalah terhadap </a:t>
            </a:r>
            <a:r>
              <a:rPr b="1" i="0" lang="en-US" sz="4500" u="none" cap="none" strike="noStrike">
                <a:solidFill>
                  <a:srgbClr val="FF0000"/>
                </a:solidFill>
                <a:latin typeface="Montserrat"/>
                <a:ea typeface="Montserrat"/>
                <a:cs typeface="Montserrat"/>
                <a:sym typeface="Montserrat"/>
              </a:rPr>
              <a:t>SCAM!</a:t>
            </a:r>
            <a:endParaRPr b="0" i="0" sz="1400" u="none" cap="none" strike="noStrike">
              <a:solidFill>
                <a:srgbClr val="FF0000"/>
              </a:solidFill>
              <a:latin typeface="Arial"/>
              <a:ea typeface="Arial"/>
              <a:cs typeface="Arial"/>
              <a:sym typeface="Arial"/>
            </a:endParaRPr>
          </a:p>
        </p:txBody>
      </p:sp>
      <p:pic>
        <p:nvPicPr>
          <p:cNvPr descr="A yellow sign with black text&#10;&#10;Description automatically generated" id="314" name="Google Shape;314;p24"/>
          <p:cNvPicPr preferRelativeResize="0"/>
          <p:nvPr/>
        </p:nvPicPr>
        <p:blipFill rotWithShape="1">
          <a:blip r:embed="rId3">
            <a:alphaModFix/>
          </a:blip>
          <a:srcRect b="0" l="0" r="0" t="0"/>
          <a:stretch/>
        </p:blipFill>
        <p:spPr>
          <a:xfrm>
            <a:off x="6922165" y="1332276"/>
            <a:ext cx="4995503" cy="3215855"/>
          </a:xfrm>
          <a:prstGeom prst="rect">
            <a:avLst/>
          </a:prstGeom>
          <a:noFill/>
          <a:ln>
            <a:noFill/>
          </a:ln>
        </p:spPr>
      </p:pic>
      <p:sp>
        <p:nvSpPr>
          <p:cNvPr id="315" name="Google Shape;315;p24"/>
          <p:cNvSpPr txBox="1"/>
          <p:nvPr/>
        </p:nvSpPr>
        <p:spPr>
          <a:xfrm>
            <a:off x="1131108" y="928692"/>
            <a:ext cx="5780400" cy="61401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500" u="none" cap="none" strike="noStrike">
                <a:solidFill>
                  <a:schemeClr val="dk1"/>
                </a:solidFill>
                <a:latin typeface="Open Sans"/>
                <a:ea typeface="Open Sans"/>
                <a:cs typeface="Open Sans"/>
                <a:sym typeface="Open Sans"/>
              </a:rPr>
              <a:t>Biro Sensus A.S. tidak akan pernah:</a:t>
            </a:r>
            <a:endParaRPr/>
          </a:p>
          <a:p>
            <a:pPr indent="0" lvl="0" marL="0" marR="0" rtl="0" algn="l">
              <a:lnSpc>
                <a:spcPct val="100000"/>
              </a:lnSpc>
              <a:spcBef>
                <a:spcPts val="0"/>
              </a:spcBef>
              <a:spcAft>
                <a:spcPts val="0"/>
              </a:spcAft>
              <a:buNone/>
            </a:pPr>
            <a:r>
              <a:t/>
            </a:r>
            <a:endParaRPr b="0" i="0" sz="2500" u="none" cap="none" strike="noStrike">
              <a:solidFill>
                <a:schemeClr val="dk1"/>
              </a:solidFill>
              <a:latin typeface="Open Sans"/>
              <a:ea typeface="Open Sans"/>
              <a:cs typeface="Open Sans"/>
              <a:sym typeface="Open Sans"/>
            </a:endParaRPr>
          </a:p>
          <a:p>
            <a:pPr indent="-158750" lvl="0" marL="0" marR="0" rtl="0" algn="l">
              <a:lnSpc>
                <a:spcPct val="100000"/>
              </a:lnSpc>
              <a:spcBef>
                <a:spcPts val="0"/>
              </a:spcBef>
              <a:spcAft>
                <a:spcPts val="0"/>
              </a:spcAft>
              <a:buClr>
                <a:srgbClr val="000000"/>
              </a:buClr>
              <a:buSzPts val="2500"/>
              <a:buFont typeface="Arial"/>
              <a:buChar char="•"/>
            </a:pPr>
            <a:r>
              <a:rPr b="0" i="0" lang="en-US" sz="2500" u="none" cap="none" strike="noStrike">
                <a:solidFill>
                  <a:schemeClr val="dk1"/>
                </a:solidFill>
                <a:latin typeface="Open Sans"/>
                <a:ea typeface="Open Sans"/>
                <a:cs typeface="Open Sans"/>
                <a:sym typeface="Open Sans"/>
              </a:rPr>
              <a:t>Mintalah nomor jaminan sosial Anda, uang, sumbangan, atau nomor bank dan kartu kredit.</a:t>
            </a:r>
            <a:endParaRPr/>
          </a:p>
          <a:p>
            <a:pPr indent="0" lvl="0" marL="0" marR="0" rtl="0" algn="l">
              <a:lnSpc>
                <a:spcPct val="100000"/>
              </a:lnSpc>
              <a:spcBef>
                <a:spcPts val="0"/>
              </a:spcBef>
              <a:spcAft>
                <a:spcPts val="0"/>
              </a:spcAft>
              <a:buNone/>
            </a:pPr>
            <a:r>
              <a:t/>
            </a:r>
            <a:endParaRPr b="0" i="0" sz="2500" u="none" cap="none" strike="noStrike">
              <a:solidFill>
                <a:schemeClr val="dk1"/>
              </a:solidFill>
              <a:latin typeface="Open Sans"/>
              <a:ea typeface="Open Sans"/>
              <a:cs typeface="Open Sans"/>
              <a:sym typeface="Open Sans"/>
            </a:endParaRPr>
          </a:p>
          <a:p>
            <a:pPr indent="-158750" lvl="0" marL="0" marR="0" rtl="0" algn="l">
              <a:lnSpc>
                <a:spcPct val="100000"/>
              </a:lnSpc>
              <a:spcBef>
                <a:spcPts val="0"/>
              </a:spcBef>
              <a:spcAft>
                <a:spcPts val="0"/>
              </a:spcAft>
              <a:buClr>
                <a:srgbClr val="000000"/>
              </a:buClr>
              <a:buSzPts val="2500"/>
              <a:buFont typeface="Arial"/>
              <a:buChar char="•"/>
            </a:pPr>
            <a:r>
              <a:rPr b="0" i="0" lang="en-US" sz="2500" u="none" cap="none" strike="noStrike">
                <a:solidFill>
                  <a:schemeClr val="dk1"/>
                </a:solidFill>
                <a:latin typeface="Open Sans"/>
                <a:ea typeface="Open Sans"/>
                <a:cs typeface="Open Sans"/>
                <a:sym typeface="Open Sans"/>
              </a:rPr>
              <a:t>Kirim undangan melalui email untuk menyelesaikan sensus.</a:t>
            </a:r>
            <a:endParaRPr/>
          </a:p>
          <a:p>
            <a:pPr indent="0" lvl="0" marL="0" marR="0" rtl="0" algn="l">
              <a:lnSpc>
                <a:spcPct val="100000"/>
              </a:lnSpc>
              <a:spcBef>
                <a:spcPts val="0"/>
              </a:spcBef>
              <a:spcAft>
                <a:spcPts val="0"/>
              </a:spcAft>
              <a:buNone/>
            </a:pPr>
            <a:r>
              <a:t/>
            </a:r>
            <a:endParaRPr b="0"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500" u="none" cap="none" strike="noStrike">
                <a:solidFill>
                  <a:schemeClr val="dk1"/>
                </a:solidFill>
                <a:latin typeface="Open Sans"/>
                <a:ea typeface="Open Sans"/>
                <a:cs typeface="Open Sans"/>
                <a:sym typeface="Open Sans"/>
              </a:rPr>
              <a:t>Sebagai pedoman umum, jangan pernah memberikan informasi keuangan pribadi kepada seseorang yang mengaku sebagai pekerja Sensus, online, secara langsung, atau melalui telepon.</a:t>
            </a:r>
            <a:endParaRPr b="0" i="0" sz="40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316" name="Google Shape;316;p24"/>
          <p:cNvSpPr txBox="1"/>
          <p:nvPr/>
        </p:nvSpPr>
        <p:spPr>
          <a:xfrm>
            <a:off x="6412218" y="4951719"/>
            <a:ext cx="5505450" cy="163121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2000" u="sng" cap="none" strike="noStrike">
                <a:solidFill>
                  <a:schemeClr val="dk1"/>
                </a:solidFill>
                <a:latin typeface="Calibri"/>
                <a:ea typeface="Calibri"/>
                <a:cs typeface="Calibri"/>
                <a:sym typeface="Calibri"/>
              </a:rPr>
              <a:t>Untuk melaporkan penipuan:</a:t>
            </a:r>
            <a:endParaRPr/>
          </a:p>
          <a:p>
            <a:pPr indent="0" lvl="0" marL="0" marR="0" rtl="0" algn="r">
              <a:lnSpc>
                <a:spcPct val="100000"/>
              </a:lnSpc>
              <a:spcBef>
                <a:spcPts val="0"/>
              </a:spcBef>
              <a:spcAft>
                <a:spcPts val="0"/>
              </a:spcAft>
              <a:buNone/>
            </a:pPr>
            <a:r>
              <a:rPr b="1" i="0" lang="en-US" sz="2000" u="sng" cap="none" strike="noStrike">
                <a:solidFill>
                  <a:schemeClr val="dk1"/>
                </a:solidFill>
                <a:latin typeface="Calibri"/>
                <a:ea typeface="Calibri"/>
                <a:cs typeface="Calibri"/>
                <a:sym typeface="Calibri"/>
              </a:rPr>
              <a:t>Hubungi 215-717-1800 atau 1-800-262-4236</a:t>
            </a:r>
            <a:endParaRPr/>
          </a:p>
          <a:p>
            <a:pPr indent="0" lvl="0" marL="0" marR="0" rtl="0" algn="r">
              <a:lnSpc>
                <a:spcPct val="100000"/>
              </a:lnSpc>
              <a:spcBef>
                <a:spcPts val="0"/>
              </a:spcBef>
              <a:spcAft>
                <a:spcPts val="0"/>
              </a:spcAft>
              <a:buNone/>
            </a:pPr>
            <a:r>
              <a:rPr b="1" i="0" lang="en-US" sz="2000" u="sng" cap="none" strike="noStrike">
                <a:solidFill>
                  <a:schemeClr val="dk1"/>
                </a:solidFill>
                <a:latin typeface="Calibri"/>
                <a:ea typeface="Calibri"/>
                <a:cs typeface="Calibri"/>
                <a:sym typeface="Calibri"/>
              </a:rPr>
              <a:t>Menulis ke </a:t>
            </a:r>
            <a:r>
              <a:rPr b="1" i="0" lang="en-US" sz="2000" u="sng" cap="none" strike="noStrike">
                <a:solidFill>
                  <a:schemeClr val="dk1"/>
                </a:solidFill>
                <a:latin typeface="Calibri"/>
                <a:ea typeface="Calibri"/>
                <a:cs typeface="Calibri"/>
                <a:sym typeface="Calibri"/>
                <a:hlinkClick r:id="rId4"/>
              </a:rPr>
              <a:t>Philadelphia.Regional.Office@census.gov</a:t>
            </a:r>
            <a:r>
              <a:rPr b="1" i="0" lang="en-US" sz="2000" u="sng" cap="none" strike="noStrike">
                <a:solidFill>
                  <a:schemeClr val="dk1"/>
                </a:solidFill>
                <a:latin typeface="Calibri"/>
                <a:ea typeface="Calibri"/>
                <a:cs typeface="Calibri"/>
                <a:sym typeface="Calibri"/>
              </a:rPr>
              <a:t>. </a:t>
            </a:r>
            <a:endParaRPr/>
          </a:p>
          <a:p>
            <a:pPr indent="0" lvl="0" marL="0" marR="0" rtl="0" algn="r">
              <a:lnSpc>
                <a:spcPct val="100000"/>
              </a:lnSpc>
              <a:spcBef>
                <a:spcPts val="0"/>
              </a:spcBef>
              <a:spcAft>
                <a:spcPts val="0"/>
              </a:spcAft>
              <a:buNone/>
            </a:pPr>
            <a:r>
              <a:rPr b="1" i="0" lang="en-US" sz="2000" u="sng" cap="none" strike="noStrike">
                <a:solidFill>
                  <a:schemeClr val="dk1"/>
                </a:solidFill>
                <a:latin typeface="Calibri"/>
                <a:ea typeface="Calibri"/>
                <a:cs typeface="Calibri"/>
                <a:sym typeface="Calibri"/>
              </a:rPr>
              <a:t>Hubungi 311.</a:t>
            </a:r>
            <a:endParaRPr b="0" i="0" sz="2000" u="none" cap="none" strike="noStrike">
              <a:solidFill>
                <a:schemeClr val="dk1"/>
              </a:solidFill>
              <a:latin typeface="Calibri"/>
              <a:ea typeface="Calibri"/>
              <a:cs typeface="Calibri"/>
              <a:sym typeface="Calibri"/>
            </a:endParaRPr>
          </a:p>
        </p:txBody>
      </p:sp>
      <p:sp>
        <p:nvSpPr>
          <p:cNvPr id="317" name="Google Shape;317;p2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25"/>
          <p:cNvSpPr txBox="1"/>
          <p:nvPr/>
        </p:nvSpPr>
        <p:spPr>
          <a:xfrm>
            <a:off x="1170890" y="2421909"/>
            <a:ext cx="10042301" cy="28622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0" u="sng" cap="none" strike="noStrike">
                <a:solidFill>
                  <a:srgbClr val="2176D2"/>
                </a:solidFill>
                <a:latin typeface="Montserrat"/>
                <a:ea typeface="Montserrat"/>
                <a:cs typeface="Montserrat"/>
                <a:sym typeface="Montserrat"/>
              </a:rPr>
              <a:t>Bagian III</a:t>
            </a:r>
            <a:endParaRPr/>
          </a:p>
          <a:p>
            <a:pPr indent="0" lvl="0" marL="0" marR="0" rtl="0" algn="ctr">
              <a:lnSpc>
                <a:spcPct val="100000"/>
              </a:lnSpc>
              <a:spcBef>
                <a:spcPts val="0"/>
              </a:spcBef>
              <a:spcAft>
                <a:spcPts val="0"/>
              </a:spcAft>
              <a:buNone/>
            </a:pPr>
            <a:r>
              <a:rPr b="1" i="0" lang="en-US" sz="6000" u="none" cap="none" strike="noStrike">
                <a:solidFill>
                  <a:srgbClr val="2176D2"/>
                </a:solidFill>
                <a:latin typeface="Montserrat"/>
                <a:ea typeface="Montserrat"/>
                <a:cs typeface="Montserrat"/>
                <a:sym typeface="Montserrat"/>
              </a:rPr>
              <a:t>Bagaimana Semua Orang Dihitung</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323" name="Google Shape;323;p25"/>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324" name="Google Shape;324;p2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26"/>
          <p:cNvSpPr txBox="1"/>
          <p:nvPr/>
        </p:nvSpPr>
        <p:spPr>
          <a:xfrm>
            <a:off x="445294" y="414150"/>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Perempat Grup</a:t>
            </a:r>
            <a:endParaRPr b="0" i="0" sz="1400" u="none" cap="none" strike="noStrike">
              <a:solidFill>
                <a:srgbClr val="000000"/>
              </a:solidFill>
              <a:latin typeface="Arial"/>
              <a:ea typeface="Arial"/>
              <a:cs typeface="Arial"/>
              <a:sym typeface="Arial"/>
            </a:endParaRPr>
          </a:p>
        </p:txBody>
      </p:sp>
      <p:grpSp>
        <p:nvGrpSpPr>
          <p:cNvPr id="330" name="Google Shape;330;p26"/>
          <p:cNvGrpSpPr/>
          <p:nvPr/>
        </p:nvGrpSpPr>
        <p:grpSpPr>
          <a:xfrm>
            <a:off x="6935258" y="241014"/>
            <a:ext cx="4421853" cy="5417343"/>
            <a:chOff x="1853073" y="661"/>
            <a:chExt cx="4421853" cy="5417343"/>
          </a:xfrm>
        </p:grpSpPr>
        <p:sp>
          <p:nvSpPr>
            <p:cNvPr id="331" name="Google Shape;331;p26"/>
            <p:cNvSpPr/>
            <p:nvPr/>
          </p:nvSpPr>
          <p:spPr>
            <a:xfrm>
              <a:off x="1853073" y="661"/>
              <a:ext cx="1805781" cy="90289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6"/>
            <p:cNvSpPr txBox="1"/>
            <p:nvPr/>
          </p:nvSpPr>
          <p:spPr>
            <a:xfrm>
              <a:off x="1879518" y="27106"/>
              <a:ext cx="1752891"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Open Sans"/>
                <a:buNone/>
              </a:pPr>
              <a:r>
                <a:rPr b="0" i="0" lang="en-US" sz="2000" u="none" cap="none" strike="noStrike">
                  <a:solidFill>
                    <a:schemeClr val="lt1"/>
                  </a:solidFill>
                  <a:latin typeface="Open Sans"/>
                  <a:ea typeface="Open Sans"/>
                  <a:cs typeface="Open Sans"/>
                  <a:sym typeface="Open Sans"/>
                </a:rPr>
                <a:t>Institutional</a:t>
              </a:r>
              <a:endParaRPr b="0" i="0" sz="1400" u="none" cap="none" strike="noStrike">
                <a:solidFill>
                  <a:srgbClr val="000000"/>
                </a:solidFill>
                <a:latin typeface="Arial"/>
                <a:ea typeface="Arial"/>
                <a:cs typeface="Arial"/>
                <a:sym typeface="Arial"/>
              </a:endParaRPr>
            </a:p>
          </p:txBody>
        </p:sp>
        <p:sp>
          <p:nvSpPr>
            <p:cNvPr id="333" name="Google Shape;333;p26"/>
            <p:cNvSpPr/>
            <p:nvPr/>
          </p:nvSpPr>
          <p:spPr>
            <a:xfrm>
              <a:off x="2033651" y="903552"/>
              <a:ext cx="180578" cy="67716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34" name="Google Shape;334;p26"/>
            <p:cNvSpPr/>
            <p:nvPr/>
          </p:nvSpPr>
          <p:spPr>
            <a:xfrm>
              <a:off x="2214229" y="1129274"/>
              <a:ext cx="1444624" cy="902890"/>
            </a:xfrm>
            <a:prstGeom prst="roundRect">
              <a:avLst>
                <a:gd fmla="val 10000" name="adj"/>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6"/>
            <p:cNvSpPr txBox="1"/>
            <p:nvPr/>
          </p:nvSpPr>
          <p:spPr>
            <a:xfrm>
              <a:off x="2240674" y="1155719"/>
              <a:ext cx="1391734" cy="850000"/>
            </a:xfrm>
            <a:prstGeom prst="rect">
              <a:avLst/>
            </a:prstGeom>
            <a:noFill/>
            <a:ln>
              <a:noFill/>
            </a:ln>
          </p:spPr>
          <p:txBody>
            <a:bodyPr anchorCtr="0" anchor="ctr" bIns="22850" lIns="34275" spcFirstLastPara="1" rIns="34275" wrap="square" tIns="22850">
              <a:noAutofit/>
            </a:bodyPr>
            <a:lstStyle/>
            <a:p>
              <a:pPr indent="0" lvl="0" marL="0" marR="0" rtl="0" algn="ctr">
                <a:lnSpc>
                  <a:spcPct val="90000"/>
                </a:lnSpc>
                <a:spcBef>
                  <a:spcPts val="0"/>
                </a:spcBef>
                <a:spcAft>
                  <a:spcPts val="0"/>
                </a:spcAft>
                <a:buClr>
                  <a:schemeClr val="dk1"/>
                </a:buClr>
                <a:buSzPts val="1800"/>
                <a:buFont typeface="Open Sans"/>
                <a:buNone/>
              </a:pPr>
              <a:r>
                <a:rPr b="0" i="0" lang="en-US" sz="1800" u="none" cap="none" strike="noStrike">
                  <a:solidFill>
                    <a:schemeClr val="dk1"/>
                  </a:solidFill>
                  <a:latin typeface="Open Sans"/>
                  <a:ea typeface="Open Sans"/>
                  <a:cs typeface="Open Sans"/>
                  <a:sym typeface="Open Sans"/>
                </a:rPr>
                <a:t>Correctional Facilities</a:t>
              </a:r>
              <a:endParaRPr b="0" i="0" sz="1400" u="none" cap="none" strike="noStrike">
                <a:solidFill>
                  <a:srgbClr val="000000"/>
                </a:solidFill>
                <a:latin typeface="Arial"/>
                <a:ea typeface="Arial"/>
                <a:cs typeface="Arial"/>
                <a:sym typeface="Arial"/>
              </a:endParaRPr>
            </a:p>
          </p:txBody>
        </p:sp>
        <p:sp>
          <p:nvSpPr>
            <p:cNvPr id="336" name="Google Shape;336;p26"/>
            <p:cNvSpPr/>
            <p:nvPr/>
          </p:nvSpPr>
          <p:spPr>
            <a:xfrm>
              <a:off x="2033651" y="903552"/>
              <a:ext cx="180578" cy="1805781"/>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37" name="Google Shape;337;p26"/>
            <p:cNvSpPr/>
            <p:nvPr/>
          </p:nvSpPr>
          <p:spPr>
            <a:xfrm>
              <a:off x="2214229" y="2257888"/>
              <a:ext cx="1444624" cy="902890"/>
            </a:xfrm>
            <a:prstGeom prst="roundRect">
              <a:avLst>
                <a:gd fmla="val 10000" name="adj"/>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26"/>
            <p:cNvSpPr txBox="1"/>
            <p:nvPr/>
          </p:nvSpPr>
          <p:spPr>
            <a:xfrm>
              <a:off x="2240674" y="2284333"/>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Nursing homes</a:t>
              </a:r>
              <a:endParaRPr b="0" i="0" sz="1400" u="none" cap="none" strike="noStrike">
                <a:solidFill>
                  <a:srgbClr val="000000"/>
                </a:solidFill>
                <a:latin typeface="Arial"/>
                <a:ea typeface="Arial"/>
                <a:cs typeface="Arial"/>
                <a:sym typeface="Arial"/>
              </a:endParaRPr>
            </a:p>
          </p:txBody>
        </p:sp>
        <p:sp>
          <p:nvSpPr>
            <p:cNvPr id="339" name="Google Shape;339;p26"/>
            <p:cNvSpPr/>
            <p:nvPr/>
          </p:nvSpPr>
          <p:spPr>
            <a:xfrm>
              <a:off x="2033651" y="903552"/>
              <a:ext cx="180578" cy="293439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0" name="Google Shape;340;p26"/>
            <p:cNvSpPr/>
            <p:nvPr/>
          </p:nvSpPr>
          <p:spPr>
            <a:xfrm>
              <a:off x="2214229" y="3386501"/>
              <a:ext cx="1444624" cy="902890"/>
            </a:xfrm>
            <a:prstGeom prst="roundRect">
              <a:avLst>
                <a:gd fmla="val 10000" name="adj"/>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26"/>
            <p:cNvSpPr txBox="1"/>
            <p:nvPr/>
          </p:nvSpPr>
          <p:spPr>
            <a:xfrm>
              <a:off x="2240674" y="3412946"/>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Mental hospitals</a:t>
              </a:r>
              <a:endParaRPr b="0" i="0" sz="1400" u="none" cap="none" strike="noStrike">
                <a:solidFill>
                  <a:srgbClr val="000000"/>
                </a:solidFill>
                <a:latin typeface="Arial"/>
                <a:ea typeface="Arial"/>
                <a:cs typeface="Arial"/>
                <a:sym typeface="Arial"/>
              </a:endParaRPr>
            </a:p>
          </p:txBody>
        </p:sp>
        <p:sp>
          <p:nvSpPr>
            <p:cNvPr id="342" name="Google Shape;342;p26"/>
            <p:cNvSpPr/>
            <p:nvPr/>
          </p:nvSpPr>
          <p:spPr>
            <a:xfrm>
              <a:off x="4110300" y="661"/>
              <a:ext cx="2164626" cy="902890"/>
            </a:xfrm>
            <a:prstGeom prst="roundRect">
              <a:avLst>
                <a:gd fmla="val 10000" name="adj"/>
              </a:avLst>
            </a:prstGeom>
            <a:solidFill>
              <a:srgbClr val="2176D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6"/>
            <p:cNvSpPr txBox="1"/>
            <p:nvPr/>
          </p:nvSpPr>
          <p:spPr>
            <a:xfrm>
              <a:off x="4136745" y="27106"/>
              <a:ext cx="2111736"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lt1"/>
                </a:buClr>
                <a:buSzPts val="2000"/>
                <a:buFont typeface="Open Sans"/>
                <a:buNone/>
              </a:pPr>
              <a:r>
                <a:rPr b="0" i="0" lang="en-US" sz="2000" u="none" cap="none" strike="noStrike">
                  <a:solidFill>
                    <a:schemeClr val="lt1"/>
                  </a:solidFill>
                  <a:latin typeface="Open Sans"/>
                  <a:ea typeface="Open Sans"/>
                  <a:cs typeface="Open Sans"/>
                  <a:sym typeface="Open Sans"/>
                </a:rPr>
                <a:t>Non-Institutional</a:t>
              </a:r>
              <a:endParaRPr b="0" i="0" sz="1400" u="none" cap="none" strike="noStrike">
                <a:solidFill>
                  <a:srgbClr val="000000"/>
                </a:solidFill>
                <a:latin typeface="Arial"/>
                <a:ea typeface="Arial"/>
                <a:cs typeface="Arial"/>
                <a:sym typeface="Arial"/>
              </a:endParaRPr>
            </a:p>
          </p:txBody>
        </p:sp>
        <p:sp>
          <p:nvSpPr>
            <p:cNvPr id="344" name="Google Shape;344;p26"/>
            <p:cNvSpPr/>
            <p:nvPr/>
          </p:nvSpPr>
          <p:spPr>
            <a:xfrm>
              <a:off x="4326762" y="903552"/>
              <a:ext cx="216462" cy="67716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5" name="Google Shape;345;p26"/>
            <p:cNvSpPr/>
            <p:nvPr/>
          </p:nvSpPr>
          <p:spPr>
            <a:xfrm>
              <a:off x="4543225" y="1129274"/>
              <a:ext cx="1444624" cy="902890"/>
            </a:xfrm>
            <a:prstGeom prst="roundRect">
              <a:avLst>
                <a:gd fmla="val 10000" name="adj"/>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6"/>
            <p:cNvSpPr txBox="1"/>
            <p:nvPr/>
          </p:nvSpPr>
          <p:spPr>
            <a:xfrm>
              <a:off x="4569670" y="1155719"/>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College dormitories</a:t>
              </a:r>
              <a:endParaRPr b="0" i="0" sz="1400" u="none" cap="none" strike="noStrike">
                <a:solidFill>
                  <a:srgbClr val="000000"/>
                </a:solidFill>
                <a:latin typeface="Arial"/>
                <a:ea typeface="Arial"/>
                <a:cs typeface="Arial"/>
                <a:sym typeface="Arial"/>
              </a:endParaRPr>
            </a:p>
          </p:txBody>
        </p:sp>
        <p:sp>
          <p:nvSpPr>
            <p:cNvPr id="347" name="Google Shape;347;p26"/>
            <p:cNvSpPr/>
            <p:nvPr/>
          </p:nvSpPr>
          <p:spPr>
            <a:xfrm>
              <a:off x="4326762" y="903552"/>
              <a:ext cx="216462" cy="1805781"/>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48" name="Google Shape;348;p26"/>
            <p:cNvSpPr/>
            <p:nvPr/>
          </p:nvSpPr>
          <p:spPr>
            <a:xfrm>
              <a:off x="4543225" y="2257888"/>
              <a:ext cx="1444624" cy="902890"/>
            </a:xfrm>
            <a:prstGeom prst="roundRect">
              <a:avLst>
                <a:gd fmla="val 10000" name="adj"/>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6"/>
            <p:cNvSpPr txBox="1"/>
            <p:nvPr/>
          </p:nvSpPr>
          <p:spPr>
            <a:xfrm>
              <a:off x="4569670" y="2284333"/>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Military barracks</a:t>
              </a:r>
              <a:endParaRPr b="0" i="0" sz="1400" u="none" cap="none" strike="noStrike">
                <a:solidFill>
                  <a:srgbClr val="000000"/>
                </a:solidFill>
                <a:latin typeface="Arial"/>
                <a:ea typeface="Arial"/>
                <a:cs typeface="Arial"/>
                <a:sym typeface="Arial"/>
              </a:endParaRPr>
            </a:p>
          </p:txBody>
        </p:sp>
        <p:sp>
          <p:nvSpPr>
            <p:cNvPr id="350" name="Google Shape;350;p26"/>
            <p:cNvSpPr/>
            <p:nvPr/>
          </p:nvSpPr>
          <p:spPr>
            <a:xfrm>
              <a:off x="4326762" y="903552"/>
              <a:ext cx="216462" cy="2934394"/>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51" name="Google Shape;351;p26"/>
            <p:cNvSpPr/>
            <p:nvPr/>
          </p:nvSpPr>
          <p:spPr>
            <a:xfrm>
              <a:off x="4543225" y="3386501"/>
              <a:ext cx="1444624" cy="902890"/>
            </a:xfrm>
            <a:prstGeom prst="roundRect">
              <a:avLst>
                <a:gd fmla="val 10000" name="adj"/>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6"/>
            <p:cNvSpPr txBox="1"/>
            <p:nvPr/>
          </p:nvSpPr>
          <p:spPr>
            <a:xfrm>
              <a:off x="4569670" y="3412946"/>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Group homes</a:t>
              </a:r>
              <a:endParaRPr b="0" i="0" sz="1400" u="none" cap="none" strike="noStrike">
                <a:solidFill>
                  <a:srgbClr val="000000"/>
                </a:solidFill>
                <a:latin typeface="Arial"/>
                <a:ea typeface="Arial"/>
                <a:cs typeface="Arial"/>
                <a:sym typeface="Arial"/>
              </a:endParaRPr>
            </a:p>
          </p:txBody>
        </p:sp>
        <p:sp>
          <p:nvSpPr>
            <p:cNvPr id="353" name="Google Shape;353;p26"/>
            <p:cNvSpPr/>
            <p:nvPr/>
          </p:nvSpPr>
          <p:spPr>
            <a:xfrm>
              <a:off x="4326762" y="903552"/>
              <a:ext cx="216462" cy="4063007"/>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354" name="Google Shape;354;p26"/>
            <p:cNvSpPr/>
            <p:nvPr/>
          </p:nvSpPr>
          <p:spPr>
            <a:xfrm>
              <a:off x="4543225" y="4515114"/>
              <a:ext cx="1444624" cy="902890"/>
            </a:xfrm>
            <a:prstGeom prst="roundRect">
              <a:avLst>
                <a:gd fmla="val 10000" name="adj"/>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26"/>
            <p:cNvSpPr txBox="1"/>
            <p:nvPr/>
          </p:nvSpPr>
          <p:spPr>
            <a:xfrm>
              <a:off x="4569670" y="4541559"/>
              <a:ext cx="1391734" cy="850000"/>
            </a:xfrm>
            <a:prstGeom prst="rect">
              <a:avLst/>
            </a:prstGeom>
            <a:noFill/>
            <a:ln>
              <a:noFill/>
            </a:ln>
          </p:spPr>
          <p:txBody>
            <a:bodyPr anchorCtr="0" anchor="ctr" bIns="25400" lIns="38100" spcFirstLastPara="1" rIns="381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Missions or shelters</a:t>
              </a:r>
              <a:endParaRPr b="0" i="0" sz="1400" u="none" cap="none" strike="noStrike">
                <a:solidFill>
                  <a:srgbClr val="000000"/>
                </a:solidFill>
                <a:latin typeface="Arial"/>
                <a:ea typeface="Arial"/>
                <a:cs typeface="Arial"/>
                <a:sym typeface="Arial"/>
              </a:endParaRPr>
            </a:p>
          </p:txBody>
        </p:sp>
      </p:grpSp>
      <p:sp>
        <p:nvSpPr>
          <p:cNvPr id="356" name="Google Shape;356;p26"/>
          <p:cNvSpPr txBox="1"/>
          <p:nvPr/>
        </p:nvSpPr>
        <p:spPr>
          <a:xfrm>
            <a:off x="445300" y="1799050"/>
            <a:ext cx="6126300" cy="3554779"/>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Biro Sensus mengklasifikasikan semua orang yang tidak tinggal di unit perumahan (rumah, apartemen, rumah mobil, kamar sewaan) sebagai tinggal di tempat kelompok.</a:t>
            </a:r>
            <a:endParaRPr/>
          </a:p>
          <a:p>
            <a:pPr indent="-228600" lvl="0" marL="457200" marR="0" rtl="0" algn="l">
              <a:lnSpc>
                <a:spcPct val="100000"/>
              </a:lnSpc>
              <a:spcBef>
                <a:spcPts val="0"/>
              </a:spcBef>
              <a:spcAft>
                <a:spcPts val="0"/>
              </a:spcAft>
              <a:buClr>
                <a:schemeClr val="dk1"/>
              </a:buClr>
              <a:buSzPts val="2500"/>
              <a:buFont typeface="Montserrat"/>
              <a:buNone/>
            </a:pPr>
            <a:r>
              <a:t/>
            </a:r>
            <a:endParaRPr b="0" i="0" sz="25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500" u="none" cap="none" strike="noStrike">
                <a:solidFill>
                  <a:schemeClr val="dk1"/>
                </a:solidFill>
                <a:latin typeface="Open Sans"/>
                <a:ea typeface="Open Sans"/>
                <a:cs typeface="Open Sans"/>
                <a:sym typeface="Open Sans"/>
              </a:rPr>
              <a:t>Penghitungan kuartal grup akan dimulai pada </a:t>
            </a:r>
            <a:r>
              <a:rPr b="0" i="0" lang="en-US" sz="2500" u="sng" cap="none" strike="noStrike">
                <a:solidFill>
                  <a:schemeClr val="dk1"/>
                </a:solidFill>
                <a:latin typeface="Open Sans"/>
                <a:ea typeface="Open Sans"/>
                <a:cs typeface="Open Sans"/>
                <a:sym typeface="Open Sans"/>
              </a:rPr>
              <a:t>Februari 2020.</a:t>
            </a:r>
            <a:br>
              <a:rPr b="0" i="0" lang="en-US" sz="2500" u="none" cap="none" strike="noStrike">
                <a:solidFill>
                  <a:schemeClr val="dk1"/>
                </a:solidFill>
                <a:latin typeface="Open Sans"/>
                <a:ea typeface="Open Sans"/>
                <a:cs typeface="Open Sans"/>
                <a:sym typeface="Open Sans"/>
              </a:rPr>
            </a:br>
            <a:endParaRPr b="0" i="0" sz="2500" u="none" cap="none" strike="noStrike">
              <a:solidFill>
                <a:schemeClr val="dk1"/>
              </a:solidFill>
              <a:latin typeface="Open Sans"/>
              <a:ea typeface="Open Sans"/>
              <a:cs typeface="Open Sans"/>
              <a:sym typeface="Open Sans"/>
            </a:endParaRPr>
          </a:p>
        </p:txBody>
      </p:sp>
      <p:sp>
        <p:nvSpPr>
          <p:cNvPr id="357" name="Google Shape;357;p2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pic>
        <p:nvPicPr>
          <p:cNvPr descr="A picture containing toy, doll&#10;&#10;Description automatically generated" id="87" name="Google Shape;87;p3"/>
          <p:cNvPicPr preferRelativeResize="0"/>
          <p:nvPr/>
        </p:nvPicPr>
        <p:blipFill rotWithShape="1">
          <a:blip r:embed="rId3">
            <a:alphaModFix/>
          </a:blip>
          <a:srcRect b="47789" l="5155" r="3320" t="7156"/>
          <a:stretch/>
        </p:blipFill>
        <p:spPr>
          <a:xfrm>
            <a:off x="1357299" y="4186689"/>
            <a:ext cx="5021067" cy="1894522"/>
          </a:xfrm>
          <a:prstGeom prst="rect">
            <a:avLst/>
          </a:prstGeom>
          <a:noFill/>
          <a:ln>
            <a:noFill/>
          </a:ln>
        </p:spPr>
      </p:pic>
      <p:sp>
        <p:nvSpPr>
          <p:cNvPr id="88" name="Google Shape;88;p3"/>
          <p:cNvSpPr txBox="1"/>
          <p:nvPr/>
        </p:nvSpPr>
        <p:spPr>
          <a:xfrm>
            <a:off x="1357299" y="229975"/>
            <a:ext cx="9918000" cy="14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Siapakah Penjuara Census Dan Mengapa Mereka Penting?</a:t>
            </a:r>
            <a:endParaRPr b="0" i="0" sz="1400" u="none" cap="none" strike="noStrike">
              <a:solidFill>
                <a:srgbClr val="000000"/>
              </a:solidFill>
              <a:latin typeface="Arial"/>
              <a:ea typeface="Arial"/>
              <a:cs typeface="Arial"/>
              <a:sym typeface="Arial"/>
            </a:endParaRPr>
          </a:p>
        </p:txBody>
      </p:sp>
      <p:sp>
        <p:nvSpPr>
          <p:cNvPr id="89" name="Google Shape;89;p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90" name="Google Shape;90;p3"/>
          <p:cNvSpPr txBox="1"/>
          <p:nvPr/>
        </p:nvSpPr>
        <p:spPr>
          <a:xfrm>
            <a:off x="1196150" y="1854925"/>
            <a:ext cx="109446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300"/>
              <a:buFont typeface="Arial"/>
              <a:buNone/>
            </a:pPr>
            <a:r>
              <a:rPr lang="en-US" sz="2300">
                <a:latin typeface="Open Sans"/>
                <a:ea typeface="Open Sans"/>
                <a:cs typeface="Open Sans"/>
                <a:sym typeface="Open Sans"/>
              </a:rPr>
              <a:t>Dalam situasi yang tidak menentu ini, utusan tepercaya menjadi lebih penting daripada sebelumnya. Masyarakat akan mencari jawaban dan dengan pelatihan ini, Anda akan memiliki pengetahuan untuk memberikan pendidikan kepada komunitas Anda seputar sensus dan menjawab pertanyaan dan keprihatinan  yang paling umum seputar sensus.</a:t>
            </a:r>
            <a:endParaRPr b="0" i="0" sz="2300" u="none" cap="none" strike="noStrike">
              <a:solidFill>
                <a:srgbClr val="000000"/>
              </a:solidFill>
              <a:latin typeface="Arial"/>
              <a:ea typeface="Arial"/>
              <a:cs typeface="Arial"/>
              <a:sym typeface="Arial"/>
            </a:endParaRPr>
          </a:p>
        </p:txBody>
      </p:sp>
      <p:sp>
        <p:nvSpPr>
          <p:cNvPr id="91" name="Google Shape;91;p3"/>
          <p:cNvSpPr txBox="1"/>
          <p:nvPr/>
        </p:nvSpPr>
        <p:spPr>
          <a:xfrm>
            <a:off x="6719962" y="4164812"/>
            <a:ext cx="5021400" cy="1938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3000"/>
              <a:buFont typeface="Arial"/>
              <a:buNone/>
            </a:pPr>
            <a:r>
              <a:rPr lang="en-US" sz="2200">
                <a:latin typeface="Open Sans"/>
                <a:ea typeface="Open Sans"/>
                <a:cs typeface="Open Sans"/>
                <a:sym typeface="Open Sans"/>
              </a:rPr>
              <a:t>Dengan menjadi Penjuara Sensus, Anda akan dapat membantu memberikan penjelasan kepada komunitas Anda dan memberikan pembaruan yang akurat seputar aktivitas sensus, mulai dari * rekomendasi COVID-19 terkini.</a:t>
            </a:r>
            <a:endParaRPr sz="2200"/>
          </a:p>
          <a:p>
            <a:pPr indent="0" lvl="0" marL="0" rtl="0" algn="l">
              <a:spcBef>
                <a:spcPts val="0"/>
              </a:spcBef>
              <a:spcAft>
                <a:spcPts val="0"/>
              </a:spcAft>
              <a:buClr>
                <a:srgbClr val="000000"/>
              </a:buClr>
              <a:buSzPts val="3000"/>
              <a:buFont typeface="Arial"/>
              <a:buNone/>
            </a:pPr>
            <a:r>
              <a:t/>
            </a:r>
            <a:endParaRPr sz="2200">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Open Sans"/>
              <a:buNone/>
            </a:pPr>
            <a:r>
              <a:t/>
            </a:r>
            <a:endParaRPr sz="1800">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1800" u="none">
              <a:solidFill>
                <a:srgbClr val="000000"/>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27"/>
          <p:cNvSpPr txBox="1"/>
          <p:nvPr/>
        </p:nvSpPr>
        <p:spPr>
          <a:xfrm>
            <a:off x="422668" y="248499"/>
            <a:ext cx="10143193"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5000" u="none" cap="none" strike="noStrike">
                <a:solidFill>
                  <a:srgbClr val="2176D2"/>
                </a:solidFill>
                <a:latin typeface="Montserrat"/>
                <a:ea typeface="Montserrat"/>
                <a:cs typeface="Montserrat"/>
                <a:sym typeface="Montserrat"/>
              </a:rPr>
              <a:t>Haruskah mahasiswa dihitung di rumah atau sekolah?</a:t>
            </a:r>
            <a:endParaRPr b="0" i="0" sz="1400" u="none" cap="none" strike="noStrike">
              <a:solidFill>
                <a:srgbClr val="000000"/>
              </a:solidFill>
              <a:latin typeface="Arial"/>
              <a:ea typeface="Arial"/>
              <a:cs typeface="Arial"/>
              <a:sym typeface="Arial"/>
            </a:endParaRPr>
          </a:p>
        </p:txBody>
      </p:sp>
      <p:pic>
        <p:nvPicPr>
          <p:cNvPr descr="A close up of a sign&#10;&#10;Description automatically generated" id="363" name="Google Shape;363;p27"/>
          <p:cNvPicPr preferRelativeResize="0"/>
          <p:nvPr/>
        </p:nvPicPr>
        <p:blipFill rotWithShape="1">
          <a:blip r:embed="rId3">
            <a:alphaModFix/>
          </a:blip>
          <a:srcRect b="0" l="0" r="0" t="0"/>
          <a:stretch/>
        </p:blipFill>
        <p:spPr>
          <a:xfrm>
            <a:off x="9334757" y="1832733"/>
            <a:ext cx="2381516" cy="2169826"/>
          </a:xfrm>
          <a:prstGeom prst="rect">
            <a:avLst/>
          </a:prstGeom>
          <a:noFill/>
          <a:ln>
            <a:noFill/>
          </a:ln>
        </p:spPr>
      </p:pic>
      <p:pic>
        <p:nvPicPr>
          <p:cNvPr id="364" name="Google Shape;364;p27"/>
          <p:cNvPicPr preferRelativeResize="0"/>
          <p:nvPr/>
        </p:nvPicPr>
        <p:blipFill rotWithShape="1">
          <a:blip r:embed="rId4">
            <a:alphaModFix/>
          </a:blip>
          <a:srcRect b="0" l="0" r="0" t="0"/>
          <a:stretch/>
        </p:blipFill>
        <p:spPr>
          <a:xfrm>
            <a:off x="7429757" y="1933396"/>
            <a:ext cx="1905000" cy="1968500"/>
          </a:xfrm>
          <a:prstGeom prst="rect">
            <a:avLst/>
          </a:prstGeom>
          <a:noFill/>
          <a:ln>
            <a:noFill/>
          </a:ln>
        </p:spPr>
      </p:pic>
      <p:pic>
        <p:nvPicPr>
          <p:cNvPr id="365" name="Google Shape;365;p27"/>
          <p:cNvPicPr preferRelativeResize="0"/>
          <p:nvPr/>
        </p:nvPicPr>
        <p:blipFill rotWithShape="1">
          <a:blip r:embed="rId5">
            <a:alphaModFix/>
          </a:blip>
          <a:srcRect b="0" l="0" r="0" t="0"/>
          <a:stretch/>
        </p:blipFill>
        <p:spPr>
          <a:xfrm>
            <a:off x="7415470" y="4002558"/>
            <a:ext cx="3838575" cy="1791335"/>
          </a:xfrm>
          <a:prstGeom prst="rect">
            <a:avLst/>
          </a:prstGeom>
          <a:noFill/>
          <a:ln>
            <a:noFill/>
          </a:ln>
        </p:spPr>
      </p:pic>
      <p:sp>
        <p:nvSpPr>
          <p:cNvPr id="366" name="Google Shape;366;p27"/>
          <p:cNvSpPr txBox="1"/>
          <p:nvPr/>
        </p:nvSpPr>
        <p:spPr>
          <a:xfrm>
            <a:off x="315163" y="2544032"/>
            <a:ext cx="6878700" cy="172350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4000"/>
              <a:buFont typeface="Montserrat"/>
              <a:buChar char="•"/>
            </a:pPr>
            <a:r>
              <a:rPr b="0" i="0" lang="en-US" sz="4000" u="none" cap="none" strike="noStrike">
                <a:solidFill>
                  <a:schemeClr val="dk1"/>
                </a:solidFill>
                <a:latin typeface="Open Sans"/>
                <a:ea typeface="Open Sans"/>
                <a:cs typeface="Open Sans"/>
                <a:sym typeface="Open Sans"/>
              </a:rPr>
              <a:t>Siswa Anda akan dihitung di alamat kampus mereka.</a:t>
            </a:r>
            <a:br>
              <a:rPr b="0" i="0" lang="en-US" sz="2600" u="none" cap="none" strike="noStrike">
                <a:solidFill>
                  <a:schemeClr val="dk1"/>
                </a:solidFill>
                <a:latin typeface="Open Sans"/>
                <a:ea typeface="Open Sans"/>
                <a:cs typeface="Open Sans"/>
                <a:sym typeface="Open Sans"/>
              </a:rPr>
            </a:br>
            <a:endParaRPr b="0" i="0" sz="2600" u="none" cap="none" strike="noStrike">
              <a:solidFill>
                <a:schemeClr val="dk1"/>
              </a:solidFill>
              <a:latin typeface="Open Sans"/>
              <a:ea typeface="Open Sans"/>
              <a:cs typeface="Open Sans"/>
              <a:sym typeface="Open Sans"/>
            </a:endParaRPr>
          </a:p>
        </p:txBody>
      </p:sp>
      <p:sp>
        <p:nvSpPr>
          <p:cNvPr id="367" name="Google Shape;367;p2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28"/>
          <p:cNvSpPr txBox="1"/>
          <p:nvPr/>
        </p:nvSpPr>
        <p:spPr>
          <a:xfrm>
            <a:off x="367902" y="357000"/>
            <a:ext cx="11456195" cy="21697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Jika seseorang dipenjara, di mana,</a:t>
            </a:r>
            <a:endParaRPr/>
          </a:p>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dan bagaimana mereka dihitung?</a:t>
            </a:r>
            <a:br>
              <a:rPr b="0" i="0" lang="en-US" sz="4800" u="none" cap="none" strike="noStrike">
                <a:solidFill>
                  <a:schemeClr val="dk1"/>
                </a:solidFill>
                <a:latin typeface="Calibri"/>
                <a:ea typeface="Calibri"/>
                <a:cs typeface="Calibri"/>
                <a:sym typeface="Calibri"/>
              </a:rPr>
            </a:br>
            <a:endParaRPr b="1" i="0" sz="4500" u="none" cap="none" strike="noStrike">
              <a:solidFill>
                <a:srgbClr val="2176D2"/>
              </a:solidFill>
              <a:latin typeface="Montserrat"/>
              <a:ea typeface="Montserrat"/>
              <a:cs typeface="Montserrat"/>
              <a:sym typeface="Montserrat"/>
            </a:endParaRPr>
          </a:p>
        </p:txBody>
      </p:sp>
      <p:sp>
        <p:nvSpPr>
          <p:cNvPr id="373" name="Google Shape;373;p28"/>
          <p:cNvSpPr txBox="1"/>
          <p:nvPr/>
        </p:nvSpPr>
        <p:spPr>
          <a:xfrm>
            <a:off x="5962585" y="2526773"/>
            <a:ext cx="6178200" cy="3524100"/>
          </a:xfrm>
          <a:prstGeom prst="rect">
            <a:avLst/>
          </a:prstGeom>
          <a:noFill/>
          <a:ln>
            <a:noFill/>
          </a:ln>
        </p:spPr>
        <p:txBody>
          <a:bodyPr anchorCtr="0" anchor="t" bIns="45700" lIns="91425" spcFirstLastPara="1" rIns="91425" wrap="square" tIns="45700">
            <a:spAutoFit/>
          </a:bodyPr>
          <a:lstStyle/>
          <a:p>
            <a:pPr indent="-298450" lvl="0" marL="3429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Montserrat"/>
                <a:ea typeface="Montserrat"/>
                <a:cs typeface="Montserrat"/>
                <a:sym typeface="Montserrat"/>
              </a:rPr>
              <a:t>Jangan menghitung siapa pun di fasilitas penahanan pada 1 April 2020. </a:t>
            </a:r>
            <a:endParaRPr sz="2600"/>
          </a:p>
          <a:p>
            <a:pPr indent="-298450" lvl="0" marL="342900" marR="0" rtl="0" algn="l">
              <a:lnSpc>
                <a:spcPct val="100000"/>
              </a:lnSpc>
              <a:spcBef>
                <a:spcPts val="0"/>
              </a:spcBef>
              <a:spcAft>
                <a:spcPts val="0"/>
              </a:spcAft>
              <a:buClr>
                <a:schemeClr val="dk1"/>
              </a:buClr>
              <a:buSzPts val="2600"/>
              <a:buFont typeface="Arial"/>
              <a:buChar char="•"/>
            </a:pPr>
            <a:r>
              <a:rPr b="0" i="0" lang="en-US" sz="2600" u="none" cap="none" strike="noStrike">
                <a:solidFill>
                  <a:schemeClr val="dk1"/>
                </a:solidFill>
                <a:latin typeface="Montserrat"/>
                <a:ea typeface="Montserrat"/>
                <a:cs typeface="Montserrat"/>
                <a:sym typeface="Montserrat"/>
              </a:rPr>
              <a:t>Mereka akan dihitung di fasilitas tempat mereka berada pada Hari Sensus.</a:t>
            </a:r>
            <a:endParaRPr b="0" i="0" sz="2600" u="none" cap="none" strike="noStrike">
              <a:solidFill>
                <a:schemeClr val="dk1"/>
              </a:solidFill>
              <a:latin typeface="Open Sans"/>
              <a:ea typeface="Open Sans"/>
              <a:cs typeface="Open Sans"/>
              <a:sym typeface="Open Sans"/>
            </a:endParaRPr>
          </a:p>
        </p:txBody>
      </p:sp>
      <p:sp>
        <p:nvSpPr>
          <p:cNvPr id="374" name="Google Shape;374;p2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375" name="Google Shape;375;p28"/>
          <p:cNvPicPr preferRelativeResize="0"/>
          <p:nvPr/>
        </p:nvPicPr>
        <p:blipFill>
          <a:blip r:embed="rId3">
            <a:alphaModFix/>
          </a:blip>
          <a:stretch>
            <a:fillRect/>
          </a:stretch>
        </p:blipFill>
        <p:spPr>
          <a:xfrm>
            <a:off x="117000" y="2396147"/>
            <a:ext cx="5606323" cy="284532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29"/>
          <p:cNvSpPr txBox="1"/>
          <p:nvPr/>
        </p:nvSpPr>
        <p:spPr>
          <a:xfrm>
            <a:off x="1253727" y="349448"/>
            <a:ext cx="11456195"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Apakah bayi di bawah lima tahun diperhitungkan?</a:t>
            </a:r>
            <a:endParaRPr b="0" i="0" sz="1400" u="none" cap="none" strike="noStrike">
              <a:solidFill>
                <a:srgbClr val="000000"/>
              </a:solidFill>
              <a:latin typeface="Arial"/>
              <a:ea typeface="Arial"/>
              <a:cs typeface="Arial"/>
              <a:sym typeface="Arial"/>
            </a:endParaRPr>
          </a:p>
        </p:txBody>
      </p:sp>
      <p:pic>
        <p:nvPicPr>
          <p:cNvPr descr="A picture containing toy, doll&#10;&#10;Description automatically generated" id="381" name="Google Shape;381;p29"/>
          <p:cNvPicPr preferRelativeResize="0"/>
          <p:nvPr/>
        </p:nvPicPr>
        <p:blipFill rotWithShape="1">
          <a:blip r:embed="rId3">
            <a:alphaModFix/>
          </a:blip>
          <a:srcRect b="0" l="0" r="0" t="0"/>
          <a:stretch/>
        </p:blipFill>
        <p:spPr>
          <a:xfrm>
            <a:off x="7958138" y="1246822"/>
            <a:ext cx="4416197" cy="6182677"/>
          </a:xfrm>
          <a:prstGeom prst="rect">
            <a:avLst/>
          </a:prstGeom>
          <a:noFill/>
          <a:ln>
            <a:noFill/>
          </a:ln>
        </p:spPr>
      </p:pic>
      <p:sp>
        <p:nvSpPr>
          <p:cNvPr id="382" name="Google Shape;382;p29"/>
          <p:cNvSpPr txBox="1"/>
          <p:nvPr/>
        </p:nvSpPr>
        <p:spPr>
          <a:xfrm>
            <a:off x="1414675" y="1930100"/>
            <a:ext cx="7115100" cy="4893607"/>
          </a:xfrm>
          <a:prstGeom prst="rect">
            <a:avLst/>
          </a:prstGeom>
          <a:noFill/>
          <a:ln>
            <a:noFill/>
          </a:ln>
        </p:spPr>
        <p:txBody>
          <a:bodyPr anchorCtr="0" anchor="t" bIns="45700" lIns="91425" spcFirstLastPara="1" rIns="91425" wrap="square" tIns="45700">
            <a:spAutoFit/>
          </a:bodyPr>
          <a:lstStyle/>
          <a:p>
            <a:pPr indent="-361950" lvl="0" marL="457200" marR="0" rtl="0" algn="l">
              <a:lnSpc>
                <a:spcPct val="100000"/>
              </a:lnSpc>
              <a:spcBef>
                <a:spcPts val="0"/>
              </a:spcBef>
              <a:spcAft>
                <a:spcPts val="0"/>
              </a:spcAft>
              <a:buClr>
                <a:schemeClr val="dk1"/>
              </a:buClr>
              <a:buSzPts val="2100"/>
              <a:buFont typeface="Montserrat"/>
              <a:buChar char="●"/>
            </a:pPr>
            <a:r>
              <a:rPr b="1" i="0" lang="en-US" sz="2100" u="none" cap="none" strike="noStrike">
                <a:solidFill>
                  <a:schemeClr val="dk1"/>
                </a:solidFill>
                <a:latin typeface="Open Sans"/>
                <a:ea typeface="Open Sans"/>
                <a:cs typeface="Open Sans"/>
                <a:sym typeface="Open Sans"/>
              </a:rPr>
              <a:t>Jangan lupakan bayi! Masukkan bayi Anda yang baru lahir dalam sensus Anda, meskipun mereka masih di rumah sakit pada 1 April.</a:t>
            </a:r>
            <a:endParaRPr/>
          </a:p>
          <a:p>
            <a:pPr indent="-228600" lvl="0" marL="457200" marR="0" rtl="0" algn="l">
              <a:lnSpc>
                <a:spcPct val="100000"/>
              </a:lnSpc>
              <a:spcBef>
                <a:spcPts val="0"/>
              </a:spcBef>
              <a:spcAft>
                <a:spcPts val="0"/>
              </a:spcAft>
              <a:buClr>
                <a:schemeClr val="dk1"/>
              </a:buClr>
              <a:buSzPts val="2100"/>
              <a:buFont typeface="Montserrat"/>
              <a:buNone/>
            </a:pPr>
            <a:r>
              <a:t/>
            </a:r>
            <a:endParaRPr b="1" i="0" sz="2100" u="none" cap="none" strike="noStrike">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Montserrat"/>
              <a:buChar char="●"/>
            </a:pPr>
            <a:r>
              <a:rPr b="1" i="0" lang="en-US" sz="2100" u="none" cap="none" strike="noStrike">
                <a:solidFill>
                  <a:schemeClr val="dk1"/>
                </a:solidFill>
                <a:latin typeface="Open Sans"/>
                <a:ea typeface="Open Sans"/>
                <a:cs typeface="Open Sans"/>
                <a:sym typeface="Open Sans"/>
              </a:rPr>
              <a:t>Bayi dan anak di bawah lima tahun harus dihitung.</a:t>
            </a:r>
            <a:endParaRPr/>
          </a:p>
          <a:p>
            <a:pPr indent="-228600" lvl="0" marL="457200" marR="0" rtl="0" algn="l">
              <a:lnSpc>
                <a:spcPct val="100000"/>
              </a:lnSpc>
              <a:spcBef>
                <a:spcPts val="0"/>
              </a:spcBef>
              <a:spcAft>
                <a:spcPts val="0"/>
              </a:spcAft>
              <a:buClr>
                <a:schemeClr val="dk1"/>
              </a:buClr>
              <a:buSzPts val="2100"/>
              <a:buFont typeface="Montserrat"/>
              <a:buNone/>
            </a:pPr>
            <a:r>
              <a:t/>
            </a:r>
            <a:endParaRPr b="1" i="0" sz="2100" u="none" cap="none" strike="noStrike">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Montserrat"/>
              <a:buChar char="●"/>
            </a:pPr>
            <a:r>
              <a:rPr b="1" i="0" lang="en-US" sz="2100" u="none" cap="none" strike="noStrike">
                <a:solidFill>
                  <a:schemeClr val="dk1"/>
                </a:solidFill>
                <a:latin typeface="Open Sans"/>
                <a:ea typeface="Open Sans"/>
                <a:cs typeface="Open Sans"/>
                <a:sym typeface="Open Sans"/>
              </a:rPr>
              <a:t>Anda harus menghitung anak-anak yang tinggal dan tidur di rumah anda pada sebagian besar waktu, meskipun itu pengaturan hidup sementara atau orang tua anak tidak tinggal di sana.</a:t>
            </a:r>
            <a:endParaRPr/>
          </a:p>
          <a:p>
            <a:pPr indent="-228600" lvl="0" marL="457200" marR="0" rtl="0" algn="l">
              <a:lnSpc>
                <a:spcPct val="100000"/>
              </a:lnSpc>
              <a:spcBef>
                <a:spcPts val="0"/>
              </a:spcBef>
              <a:spcAft>
                <a:spcPts val="0"/>
              </a:spcAft>
              <a:buClr>
                <a:schemeClr val="dk1"/>
              </a:buClr>
              <a:buSzPts val="2100"/>
              <a:buFont typeface="Montserrat"/>
              <a:buNone/>
            </a:pPr>
            <a:r>
              <a:t/>
            </a:r>
            <a:endParaRPr b="1" i="0" sz="2100" u="none" cap="none" strike="noStrike">
              <a:solidFill>
                <a:schemeClr val="dk1"/>
              </a:solidFill>
              <a:latin typeface="Open Sans"/>
              <a:ea typeface="Open Sans"/>
              <a:cs typeface="Open Sans"/>
              <a:sym typeface="Open Sans"/>
            </a:endParaRPr>
          </a:p>
          <a:p>
            <a:pPr indent="-361950" lvl="0" marL="457200" marR="0" rtl="0" algn="l">
              <a:lnSpc>
                <a:spcPct val="100000"/>
              </a:lnSpc>
              <a:spcBef>
                <a:spcPts val="0"/>
              </a:spcBef>
              <a:spcAft>
                <a:spcPts val="0"/>
              </a:spcAft>
              <a:buClr>
                <a:schemeClr val="dk1"/>
              </a:buClr>
              <a:buSzPts val="2100"/>
              <a:buFont typeface="Montserrat"/>
              <a:buChar char="●"/>
            </a:pPr>
            <a:r>
              <a:rPr b="1" i="0" lang="en-US" sz="2100" u="none" cap="none" strike="noStrike">
                <a:solidFill>
                  <a:schemeClr val="dk1"/>
                </a:solidFill>
                <a:latin typeface="Open Sans"/>
                <a:ea typeface="Open Sans"/>
                <a:cs typeface="Open Sans"/>
                <a:sym typeface="Open Sans"/>
              </a:rPr>
              <a:t>Jika bayi akan lahir setelah 1 April 2020, sebaiknya tidak dimasukkan sebagai bagian dari rumah tangga anda.</a:t>
            </a:r>
            <a:br>
              <a:rPr b="0" i="0" lang="en-US" sz="1800" u="none" cap="none" strike="noStrike">
                <a:solidFill>
                  <a:schemeClr val="dk1"/>
                </a:solidFill>
                <a:latin typeface="Open Sans"/>
                <a:ea typeface="Open Sans"/>
                <a:cs typeface="Open Sans"/>
                <a:sym typeface="Open Sans"/>
              </a:rPr>
            </a:br>
            <a:endParaRPr b="0" i="0" sz="1800" u="none" cap="none" strike="noStrike">
              <a:solidFill>
                <a:schemeClr val="dk1"/>
              </a:solidFill>
              <a:latin typeface="Open Sans"/>
              <a:ea typeface="Open Sans"/>
              <a:cs typeface="Open Sans"/>
              <a:sym typeface="Open Sans"/>
            </a:endParaRPr>
          </a:p>
        </p:txBody>
      </p:sp>
      <p:sp>
        <p:nvSpPr>
          <p:cNvPr id="383" name="Google Shape;383;p2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30"/>
          <p:cNvSpPr txBox="1"/>
          <p:nvPr/>
        </p:nvSpPr>
        <p:spPr>
          <a:xfrm>
            <a:off x="322655" y="355351"/>
            <a:ext cx="11769332"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000" u="none" cap="none" strike="noStrike">
                <a:solidFill>
                  <a:srgbClr val="2176D2"/>
                </a:solidFill>
                <a:latin typeface="Montserrat"/>
                <a:ea typeface="Montserrat"/>
                <a:cs typeface="Montserrat"/>
                <a:sym typeface="Montserrat"/>
              </a:rPr>
              <a:t>Haruskah saya menanggapi Sensus 2020 jika</a:t>
            </a:r>
            <a:endParaRPr b="1" i="0" sz="40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i="0" lang="en-US" sz="4000" u="none" cap="none" strike="noStrike">
                <a:solidFill>
                  <a:srgbClr val="2176D2"/>
                </a:solidFill>
                <a:latin typeface="Montserrat"/>
                <a:ea typeface="Montserrat"/>
                <a:cs typeface="Montserrat"/>
                <a:sym typeface="Montserrat"/>
              </a:rPr>
              <a:t>Saya bukan warga negara Amerika?</a:t>
            </a:r>
            <a:endParaRPr b="0" i="0" sz="4000" u="none" cap="none" strike="noStrike">
              <a:solidFill>
                <a:srgbClr val="000000"/>
              </a:solidFill>
              <a:latin typeface="Arial"/>
              <a:ea typeface="Arial"/>
              <a:cs typeface="Arial"/>
              <a:sym typeface="Arial"/>
            </a:endParaRPr>
          </a:p>
        </p:txBody>
      </p:sp>
      <p:sp>
        <p:nvSpPr>
          <p:cNvPr id="389" name="Google Shape;389;p30"/>
          <p:cNvSpPr txBox="1"/>
          <p:nvPr/>
        </p:nvSpPr>
        <p:spPr>
          <a:xfrm>
            <a:off x="322655" y="4865103"/>
            <a:ext cx="11769332"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dk1"/>
                </a:solidFill>
                <a:latin typeface="Open Sans"/>
                <a:ea typeface="Open Sans"/>
                <a:cs typeface="Open Sans"/>
                <a:sym typeface="Open Sans"/>
              </a:rPr>
              <a:t>IYA</a:t>
            </a:r>
            <a:r>
              <a:rPr b="0" i="0" lang="en-US" sz="2000" u="none" cap="none" strike="noStrike">
                <a:solidFill>
                  <a:schemeClr val="dk1"/>
                </a:solidFill>
                <a:latin typeface="Open Sans"/>
                <a:ea typeface="Open Sans"/>
                <a:cs typeface="Open Sans"/>
                <a:sym typeface="Open Sans"/>
              </a:rPr>
              <a:t>. Sensus menghitung </a:t>
            </a:r>
            <a:r>
              <a:rPr b="1" i="0" lang="en-US" sz="2000" u="none" cap="none" strike="noStrike">
                <a:solidFill>
                  <a:schemeClr val="dk1"/>
                </a:solidFill>
                <a:latin typeface="Open Sans"/>
                <a:ea typeface="Open Sans"/>
                <a:cs typeface="Open Sans"/>
                <a:sym typeface="Open Sans"/>
              </a:rPr>
              <a:t>orang</a:t>
            </a:r>
            <a:r>
              <a:rPr b="0" i="0" lang="en-US" sz="2000" u="none" cap="none" strike="noStrike">
                <a:solidFill>
                  <a:schemeClr val="dk1"/>
                </a:solidFill>
                <a:latin typeface="Open Sans"/>
                <a:ea typeface="Open Sans"/>
                <a:cs typeface="Open Sans"/>
                <a:sym typeface="Open Sans"/>
              </a:rPr>
              <a:t>: warga negara, warga hukum non-warga negara,</a:t>
            </a:r>
            <a:endParaRPr/>
          </a:p>
          <a:p>
            <a:pPr indent="0" lvl="0" marL="0" marR="0" rtl="0" algn="ctr">
              <a:lnSpc>
                <a:spcPct val="100000"/>
              </a:lnSpc>
              <a:spcBef>
                <a:spcPts val="0"/>
              </a:spcBef>
              <a:spcAft>
                <a:spcPts val="0"/>
              </a:spcAft>
              <a:buNone/>
            </a:pPr>
            <a:r>
              <a:rPr b="0" i="0" lang="en-US" sz="2000" u="none" cap="none" strike="noStrike">
                <a:solidFill>
                  <a:schemeClr val="dk1"/>
                </a:solidFill>
                <a:latin typeface="Open Sans"/>
                <a:ea typeface="Open Sans"/>
                <a:cs typeface="Open Sans"/>
                <a:sym typeface="Open Sans"/>
              </a:rPr>
              <a:t>pengunjung jangka panjang non-warga negara, dan imigran tidak berdokumen.</a:t>
            </a:r>
            <a:endParaRPr b="0" i="0" sz="2000" u="none" cap="none" strike="noStrike">
              <a:solidFill>
                <a:srgbClr val="000000"/>
              </a:solidFill>
              <a:latin typeface="Open Sans"/>
              <a:ea typeface="Open Sans"/>
              <a:cs typeface="Open Sans"/>
              <a:sym typeface="Open Sans"/>
            </a:endParaRPr>
          </a:p>
        </p:txBody>
      </p:sp>
      <p:pic>
        <p:nvPicPr>
          <p:cNvPr descr="A close up of a toy&#10;&#10;Description automatically generated" id="390" name="Google Shape;390;p30"/>
          <p:cNvPicPr preferRelativeResize="0"/>
          <p:nvPr/>
        </p:nvPicPr>
        <p:blipFill rotWithShape="1">
          <a:blip r:embed="rId3">
            <a:alphaModFix/>
          </a:blip>
          <a:srcRect b="0" l="0" r="0" t="0"/>
          <a:stretch/>
        </p:blipFill>
        <p:spPr>
          <a:xfrm>
            <a:off x="2066923" y="1832679"/>
            <a:ext cx="8280796" cy="3056273"/>
          </a:xfrm>
          <a:prstGeom prst="rect">
            <a:avLst/>
          </a:prstGeom>
          <a:noFill/>
          <a:ln>
            <a:noFill/>
          </a:ln>
        </p:spPr>
      </p:pic>
      <p:sp>
        <p:nvSpPr>
          <p:cNvPr id="391" name="Google Shape;391;p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31"/>
          <p:cNvSpPr txBox="1"/>
          <p:nvPr/>
        </p:nvSpPr>
        <p:spPr>
          <a:xfrm>
            <a:off x="1253727" y="199836"/>
            <a:ext cx="114561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Menghitung orang yang mengalami</a:t>
            </a:r>
            <a:endParaRPr b="1" i="0" sz="45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tunawisma</a:t>
            </a:r>
            <a:endParaRPr b="0" i="0" sz="1400" u="none" cap="none" strike="noStrike">
              <a:solidFill>
                <a:srgbClr val="000000"/>
              </a:solidFill>
              <a:latin typeface="Arial"/>
              <a:ea typeface="Arial"/>
              <a:cs typeface="Arial"/>
              <a:sym typeface="Arial"/>
            </a:endParaRPr>
          </a:p>
        </p:txBody>
      </p:sp>
      <p:pic>
        <p:nvPicPr>
          <p:cNvPr id="397" name="Google Shape;397;p31"/>
          <p:cNvPicPr preferRelativeResize="0"/>
          <p:nvPr/>
        </p:nvPicPr>
        <p:blipFill rotWithShape="1">
          <a:blip r:embed="rId3">
            <a:alphaModFix/>
          </a:blip>
          <a:srcRect b="0" l="0" r="0" t="0"/>
          <a:stretch/>
        </p:blipFill>
        <p:spPr>
          <a:xfrm>
            <a:off x="1352876" y="4242449"/>
            <a:ext cx="3274201" cy="2182801"/>
          </a:xfrm>
          <a:prstGeom prst="rect">
            <a:avLst/>
          </a:prstGeom>
          <a:noFill/>
          <a:ln>
            <a:noFill/>
          </a:ln>
        </p:spPr>
      </p:pic>
      <p:sp>
        <p:nvSpPr>
          <p:cNvPr id="398" name="Google Shape;398;p31"/>
          <p:cNvSpPr txBox="1"/>
          <p:nvPr/>
        </p:nvSpPr>
        <p:spPr>
          <a:xfrm>
            <a:off x="4957602" y="1731700"/>
            <a:ext cx="6863400" cy="46935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Montserrat"/>
              <a:buChar char="●"/>
            </a:pPr>
            <a:r>
              <a:rPr b="1" i="0" lang="en-US" sz="1800" u="none" cap="none" strike="noStrike">
                <a:solidFill>
                  <a:schemeClr val="dk1"/>
                </a:solidFill>
                <a:latin typeface="Open Sans"/>
                <a:ea typeface="Open Sans"/>
                <a:cs typeface="Open Sans"/>
                <a:sym typeface="Open Sans"/>
              </a:rPr>
              <a:t>Enumerasi Berbasis Layanan: </a:t>
            </a:r>
            <a:r>
              <a:rPr b="0" i="0" lang="en-US" sz="1800" u="none" cap="none" strike="noStrike">
                <a:solidFill>
                  <a:schemeClr val="dk1"/>
                </a:solidFill>
                <a:latin typeface="Open Sans"/>
                <a:ea typeface="Open Sans"/>
                <a:cs typeface="Open Sans"/>
                <a:sym typeface="Open Sans"/>
              </a:rPr>
              <a:t>orang-orang yang mengalami tunawisma akan dihitung di tempat-tempat di mana mereka menerima layanan, seperti tempat penampungan dan pusat makanan.</a:t>
            </a:r>
            <a:endParaRPr sz="1800"/>
          </a:p>
          <a:p>
            <a:pPr indent="-228600" lvl="0" marL="457200" marR="0" rtl="0" algn="l">
              <a:lnSpc>
                <a:spcPct val="100000"/>
              </a:lnSpc>
              <a:spcBef>
                <a:spcPts val="0"/>
              </a:spcBef>
              <a:spcAft>
                <a:spcPts val="0"/>
              </a:spcAft>
              <a:buClr>
                <a:schemeClr val="dk1"/>
              </a:buClr>
              <a:buSzPts val="2300"/>
              <a:buFont typeface="Montserrat"/>
              <a:buNone/>
            </a:pPr>
            <a:r>
              <a:t/>
            </a:r>
            <a:endParaRPr b="1" i="0" sz="1800" u="none" cap="none" strike="noStrike">
              <a:solidFill>
                <a:schemeClr val="dk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dk1"/>
              </a:buClr>
              <a:buSzPts val="1800"/>
              <a:buFont typeface="Montserrat"/>
              <a:buChar char="●"/>
            </a:pPr>
            <a:r>
              <a:rPr b="1" i="0" lang="en-US" sz="1800" u="none" cap="none" strike="noStrike">
                <a:solidFill>
                  <a:schemeClr val="dk1"/>
                </a:solidFill>
                <a:latin typeface="Open Sans"/>
                <a:ea typeface="Open Sans"/>
                <a:cs typeface="Open Sans"/>
                <a:sym typeface="Open Sans"/>
              </a:rPr>
              <a:t>Pencacahan Lokasi Transitory: </a:t>
            </a:r>
            <a:r>
              <a:rPr b="0" i="0" lang="en-US" sz="1800" u="none" cap="none" strike="noStrike">
                <a:solidFill>
                  <a:schemeClr val="dk1"/>
                </a:solidFill>
                <a:latin typeface="Open Sans"/>
                <a:ea typeface="Open Sans"/>
                <a:cs typeface="Open Sans"/>
                <a:sym typeface="Open Sans"/>
              </a:rPr>
              <a:t>orang yang tidak memiliki rumah yang stabil atau mengalami tunawisma, dapat dihitung di lokasi sementara (hotel, motel, perkemahan) menggunakan formulir kertas.</a:t>
            </a:r>
            <a:endParaRPr b="0" i="0" sz="18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b="1" lang="en-US" sz="1800">
                <a:solidFill>
                  <a:schemeClr val="dk1"/>
                </a:solidFill>
                <a:latin typeface="Open Sans"/>
                <a:ea typeface="Open Sans"/>
                <a:cs typeface="Open Sans"/>
                <a:sym typeface="Open Sans"/>
              </a:rPr>
              <a:t>Ditargetkan pada pencacahan lokasi tunawisma yang tidak memiliki tempat tinggal: </a:t>
            </a:r>
            <a:r>
              <a:rPr lang="en-US" sz="1800">
                <a:solidFill>
                  <a:schemeClr val="dk1"/>
                </a:solidFill>
                <a:latin typeface="Open Sans"/>
                <a:ea typeface="Open Sans"/>
                <a:cs typeface="Open Sans"/>
                <a:sym typeface="Open Sans"/>
              </a:rPr>
              <a:t>Karyawaan Biro Sensus akan pergi ke lokasi yang diidentifikasi sebelumnya sebagai tempat tunawisma berkumpul dan menghitung tunawisma yang tidur di luar.</a:t>
            </a:r>
            <a:endParaRPr sz="1800">
              <a:solidFill>
                <a:schemeClr val="dk1"/>
              </a:solidFill>
              <a:latin typeface="Open Sans"/>
              <a:ea typeface="Open Sans"/>
              <a:cs typeface="Open Sans"/>
              <a:sym typeface="Open Sans"/>
            </a:endParaRPr>
          </a:p>
        </p:txBody>
      </p:sp>
      <p:sp>
        <p:nvSpPr>
          <p:cNvPr id="399" name="Google Shape;399;p3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400" name="Google Shape;400;p31"/>
          <p:cNvPicPr preferRelativeResize="0"/>
          <p:nvPr/>
        </p:nvPicPr>
        <p:blipFill>
          <a:blip r:embed="rId4">
            <a:alphaModFix/>
          </a:blip>
          <a:stretch>
            <a:fillRect/>
          </a:stretch>
        </p:blipFill>
        <p:spPr>
          <a:xfrm>
            <a:off x="1385926" y="1890450"/>
            <a:ext cx="3208101" cy="2138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32"/>
          <p:cNvSpPr txBox="1"/>
          <p:nvPr/>
        </p:nvSpPr>
        <p:spPr>
          <a:xfrm>
            <a:off x="1253727" y="199836"/>
            <a:ext cx="114561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Komunitas apa yang paling mungkin</a:t>
            </a:r>
            <a:endParaRPr b="1" i="0" sz="45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dilewatkan dalam hitungan?</a:t>
            </a:r>
            <a:endParaRPr b="0" i="0" sz="1400" u="none" cap="none" strike="noStrike">
              <a:solidFill>
                <a:srgbClr val="000000"/>
              </a:solidFill>
              <a:latin typeface="Arial"/>
              <a:ea typeface="Arial"/>
              <a:cs typeface="Arial"/>
              <a:sym typeface="Arial"/>
            </a:endParaRPr>
          </a:p>
        </p:txBody>
      </p:sp>
      <p:sp>
        <p:nvSpPr>
          <p:cNvPr id="406" name="Google Shape;406;p32"/>
          <p:cNvSpPr txBox="1"/>
          <p:nvPr/>
        </p:nvSpPr>
        <p:spPr>
          <a:xfrm>
            <a:off x="1428751" y="1902584"/>
            <a:ext cx="10186987" cy="406261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Imigran, minoritas, anak-anak di bawah lima tahun, rumah tangga berpenghasilan rendah, rumah tangga pedesaan, orang yang mengalami tunawisma.</a:t>
            </a:r>
            <a:endParaRPr/>
          </a:p>
          <a:p>
            <a:pPr indent="-228600" lvl="0" marL="457200" marR="0" rtl="0" algn="l">
              <a:lnSpc>
                <a:spcPct val="100000"/>
              </a:lnSpc>
              <a:spcBef>
                <a:spcPts val="0"/>
              </a:spcBef>
              <a:spcAft>
                <a:spcPts val="0"/>
              </a:spcAft>
              <a:buClr>
                <a:schemeClr val="dk1"/>
              </a:buClr>
              <a:buSzPts val="2400"/>
              <a:buFont typeface="Montserrat"/>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Di Philadelphia, sekitar </a:t>
            </a:r>
            <a:r>
              <a:rPr b="1" i="0" lang="en-US" sz="2400" u="none" cap="none" strike="noStrike">
                <a:solidFill>
                  <a:schemeClr val="dk1"/>
                </a:solidFill>
                <a:latin typeface="Open Sans"/>
                <a:ea typeface="Open Sans"/>
                <a:cs typeface="Open Sans"/>
                <a:sym typeface="Open Sans"/>
              </a:rPr>
              <a:t>sepertiga dari orang </a:t>
            </a:r>
            <a:r>
              <a:rPr b="0" i="0" lang="en-US" sz="2400" u="none" cap="none" strike="noStrike">
                <a:solidFill>
                  <a:schemeClr val="dk1"/>
                </a:solidFill>
                <a:latin typeface="Open Sans"/>
                <a:ea typeface="Open Sans"/>
                <a:cs typeface="Open Sans"/>
                <a:sym typeface="Open Sans"/>
              </a:rPr>
              <a:t>yang tinggal di kota itu mengalami demografi yang sulit dihitung.</a:t>
            </a:r>
            <a:endParaRPr/>
          </a:p>
          <a:p>
            <a:pPr indent="-228600" lvl="0" marL="457200" marR="0" rtl="0" algn="l">
              <a:lnSpc>
                <a:spcPct val="100000"/>
              </a:lnSpc>
              <a:spcBef>
                <a:spcPts val="0"/>
              </a:spcBef>
              <a:spcAft>
                <a:spcPts val="0"/>
              </a:spcAft>
              <a:buClr>
                <a:schemeClr val="dk1"/>
              </a:buClr>
              <a:buSzPts val="2400"/>
              <a:buFont typeface="Montserrat"/>
              <a:buNone/>
            </a:pPr>
            <a:r>
              <a:t/>
            </a:r>
            <a:endParaRPr b="0" i="0" sz="2400" u="none" cap="none" strike="noStrike">
              <a:solidFill>
                <a:schemeClr val="dk1"/>
              </a:solidFill>
              <a:latin typeface="Open Sans"/>
              <a:ea typeface="Open Sans"/>
              <a:cs typeface="Open Sans"/>
              <a:sym typeface="Open Sans"/>
            </a:endParaRPr>
          </a:p>
          <a:p>
            <a:pPr indent="-381000" lvl="0" marL="457200" marR="0" rtl="0" algn="l">
              <a:lnSpc>
                <a:spcPct val="100000"/>
              </a:lnSpc>
              <a:spcBef>
                <a:spcPts val="0"/>
              </a:spcBef>
              <a:spcAft>
                <a:spcPts val="0"/>
              </a:spcAft>
              <a:buClr>
                <a:schemeClr val="dk1"/>
              </a:buClr>
              <a:buSzPts val="2400"/>
              <a:buFont typeface="Montserrat"/>
              <a:buChar char="●"/>
            </a:pPr>
            <a:r>
              <a:rPr b="0" i="0" lang="en-US" sz="2400" u="none" cap="none" strike="noStrike">
                <a:solidFill>
                  <a:schemeClr val="dk1"/>
                </a:solidFill>
                <a:latin typeface="Open Sans"/>
                <a:ea typeface="Open Sans"/>
                <a:cs typeface="Open Sans"/>
                <a:sym typeface="Open Sans"/>
              </a:rPr>
              <a:t>Setiap orang yang tidak dihitung dalam sensus adalah kerugian $ 2.100 per tahun selama sepuluh tahun. Itu </a:t>
            </a:r>
            <a:r>
              <a:rPr b="0" i="0" lang="en-US" sz="2400" u="none" cap="none" strike="noStrike">
                <a:solidFill>
                  <a:srgbClr val="FF0000"/>
                </a:solidFill>
                <a:latin typeface="Open Sans"/>
                <a:ea typeface="Open Sans"/>
                <a:cs typeface="Open Sans"/>
                <a:sym typeface="Open Sans"/>
              </a:rPr>
              <a:t>$ 21.000 </a:t>
            </a:r>
            <a:r>
              <a:rPr b="0" i="0" lang="en-US" sz="2400" u="none" cap="none" strike="noStrike">
                <a:solidFill>
                  <a:schemeClr val="dk1"/>
                </a:solidFill>
                <a:latin typeface="Open Sans"/>
                <a:ea typeface="Open Sans"/>
                <a:cs typeface="Open Sans"/>
                <a:sym typeface="Open Sans"/>
              </a:rPr>
              <a:t>dari dana yang hilang untuk Philadelphia, per orang yang terlewatkan. </a:t>
            </a:r>
            <a:br>
              <a:rPr b="1" i="0" lang="en-US" sz="1800" u="none" cap="none" strike="noStrike">
                <a:solidFill>
                  <a:schemeClr val="dk1"/>
                </a:solidFill>
                <a:latin typeface="Open Sans"/>
                <a:ea typeface="Open Sans"/>
                <a:cs typeface="Open Sans"/>
                <a:sym typeface="Open Sans"/>
              </a:rPr>
            </a:br>
            <a:endParaRPr b="1" i="0" sz="1800" u="none" cap="none" strike="noStrike">
              <a:solidFill>
                <a:schemeClr val="dk1"/>
              </a:solidFill>
              <a:latin typeface="Open Sans"/>
              <a:ea typeface="Open Sans"/>
              <a:cs typeface="Open Sans"/>
              <a:sym typeface="Open Sans"/>
            </a:endParaRPr>
          </a:p>
        </p:txBody>
      </p:sp>
      <p:sp>
        <p:nvSpPr>
          <p:cNvPr id="407" name="Google Shape;407;p3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33"/>
          <p:cNvSpPr txBox="1"/>
          <p:nvPr/>
        </p:nvSpPr>
        <p:spPr>
          <a:xfrm>
            <a:off x="1182290" y="2459504"/>
            <a:ext cx="9827420"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0" u="sng" cap="none" strike="noStrike">
                <a:solidFill>
                  <a:srgbClr val="2176D2"/>
                </a:solidFill>
                <a:latin typeface="Montserrat"/>
                <a:ea typeface="Montserrat"/>
                <a:cs typeface="Montserrat"/>
                <a:sym typeface="Montserrat"/>
              </a:rPr>
              <a:t>Bagian IV</a:t>
            </a:r>
            <a:endParaRPr/>
          </a:p>
          <a:p>
            <a:pPr indent="0" lvl="0" marL="0" marR="0" rtl="0" algn="ctr">
              <a:lnSpc>
                <a:spcPct val="100000"/>
              </a:lnSpc>
              <a:spcBef>
                <a:spcPts val="0"/>
              </a:spcBef>
              <a:spcAft>
                <a:spcPts val="0"/>
              </a:spcAft>
              <a:buNone/>
            </a:pPr>
            <a:r>
              <a:rPr b="1" i="0" lang="en-US" sz="6000" u="none" cap="none" strike="noStrike">
                <a:solidFill>
                  <a:srgbClr val="2176D2"/>
                </a:solidFill>
                <a:latin typeface="Montserrat"/>
                <a:ea typeface="Montserrat"/>
                <a:cs typeface="Montserrat"/>
                <a:sym typeface="Montserrat"/>
              </a:rPr>
              <a:t>Literasi Digital</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413" name="Google Shape;413;p33"/>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14" name="Google Shape;414;p3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34"/>
          <p:cNvSpPr txBox="1"/>
          <p:nvPr/>
        </p:nvSpPr>
        <p:spPr>
          <a:xfrm>
            <a:off x="1336375" y="289825"/>
            <a:ext cx="102936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rgbClr val="2176D2"/>
                </a:solidFill>
                <a:latin typeface="Montserrat"/>
                <a:ea typeface="Montserrat"/>
                <a:cs typeface="Montserrat"/>
                <a:sym typeface="Montserrat"/>
              </a:rPr>
              <a:t>Tetangga saya memberi tahu kepada saya bahwa sensus 2020 akan online. Apakah ini satu-satunya cara untuk </a:t>
            </a:r>
            <a:endParaRPr/>
          </a:p>
          <a:p>
            <a:pPr indent="0" lvl="0" marL="0" marR="0" rtl="0" algn="l">
              <a:lnSpc>
                <a:spcPct val="100000"/>
              </a:lnSpc>
              <a:spcBef>
                <a:spcPts val="0"/>
              </a:spcBef>
              <a:spcAft>
                <a:spcPts val="0"/>
              </a:spcAft>
              <a:buNone/>
            </a:pPr>
            <a:r>
              <a:rPr b="1" i="0" lang="en-US" sz="4000" u="none" cap="none" strike="noStrike">
                <a:solidFill>
                  <a:srgbClr val="2176D2"/>
                </a:solidFill>
                <a:latin typeface="Montserrat"/>
                <a:ea typeface="Montserrat"/>
                <a:cs typeface="Montserrat"/>
                <a:sym typeface="Montserrat"/>
              </a:rPr>
              <a:t>berpartisipasi?</a:t>
            </a:r>
            <a:endParaRPr b="0" i="0" sz="4000" u="none" cap="none" strike="noStrike">
              <a:solidFill>
                <a:srgbClr val="000000"/>
              </a:solidFill>
              <a:latin typeface="Arial"/>
              <a:ea typeface="Arial"/>
              <a:cs typeface="Arial"/>
              <a:sym typeface="Arial"/>
            </a:endParaRPr>
          </a:p>
        </p:txBody>
      </p:sp>
      <p:pic>
        <p:nvPicPr>
          <p:cNvPr descr="Online cellphone" id="420" name="Google Shape;420;p34"/>
          <p:cNvPicPr preferRelativeResize="0"/>
          <p:nvPr/>
        </p:nvPicPr>
        <p:blipFill rotWithShape="1">
          <a:blip r:embed="rId3">
            <a:alphaModFix/>
          </a:blip>
          <a:srcRect b="0" l="0" r="0" t="0"/>
          <a:stretch/>
        </p:blipFill>
        <p:spPr>
          <a:xfrm>
            <a:off x="7827984" y="1984730"/>
            <a:ext cx="4364016" cy="4364016"/>
          </a:xfrm>
          <a:prstGeom prst="rect">
            <a:avLst/>
          </a:prstGeom>
          <a:noFill/>
          <a:ln>
            <a:noFill/>
          </a:ln>
        </p:spPr>
      </p:pic>
      <p:sp>
        <p:nvSpPr>
          <p:cNvPr id="421" name="Google Shape;421;p34"/>
          <p:cNvSpPr txBox="1"/>
          <p:nvPr/>
        </p:nvSpPr>
        <p:spPr>
          <a:xfrm>
            <a:off x="1626782" y="2324192"/>
            <a:ext cx="6636300" cy="52629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800" u="none" cap="none" strike="noStrike">
                <a:solidFill>
                  <a:schemeClr val="dk1"/>
                </a:solidFill>
                <a:latin typeface="Open Sans"/>
                <a:ea typeface="Open Sans"/>
                <a:cs typeface="Open Sans"/>
                <a:sym typeface="Open Sans"/>
              </a:rPr>
              <a:t>Tidak. Anda dapat menyelesaikan sensus melalui telepon atau melalui formulir kertas.</a:t>
            </a:r>
            <a:endParaRPr/>
          </a:p>
          <a:p>
            <a:pPr indent="-228600" lvl="0" marL="457200" marR="0" rtl="0" algn="l">
              <a:lnSpc>
                <a:spcPct val="100000"/>
              </a:lnSpc>
              <a:spcBef>
                <a:spcPts val="0"/>
              </a:spcBef>
              <a:spcAft>
                <a:spcPts val="0"/>
              </a:spcAft>
              <a:buClr>
                <a:schemeClr val="dk1"/>
              </a:buClr>
              <a:buSzPts val="2500"/>
              <a:buFont typeface="Montserrat"/>
              <a:buNone/>
            </a:pPr>
            <a:r>
              <a:t/>
            </a:r>
            <a:endParaRPr b="0" i="0" sz="2800" u="none" cap="none" strike="noStrike">
              <a:solidFill>
                <a:schemeClr val="dk1"/>
              </a:solidFill>
              <a:latin typeface="Open Sans"/>
              <a:ea typeface="Open Sans"/>
              <a:cs typeface="Open Sans"/>
              <a:sym typeface="Open Sans"/>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800" u="none" cap="none" strike="noStrike">
                <a:solidFill>
                  <a:schemeClr val="dk1"/>
                </a:solidFill>
                <a:latin typeface="Open Sans"/>
                <a:ea typeface="Open Sans"/>
                <a:cs typeface="Open Sans"/>
                <a:sym typeface="Open Sans"/>
              </a:rPr>
              <a:t>Pada tahun 2020, untuk pertama kalinya, Biro Sensus A.S. akan menawarkan opsi respons internet sebagai metode respons diri pilihan mereka.</a:t>
            </a:r>
            <a:endParaRPr b="0" i="0" sz="2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800"/>
              <a:buFont typeface="Arial"/>
              <a:buNone/>
            </a:pPr>
            <a:br>
              <a:rPr b="0" i="0" lang="en-US" sz="2800" u="none" cap="none" strike="noStrike">
                <a:solidFill>
                  <a:schemeClr val="dk1"/>
                </a:solidFill>
                <a:latin typeface="Open Sans"/>
                <a:ea typeface="Open Sans"/>
                <a:cs typeface="Open Sans"/>
                <a:sym typeface="Open Sans"/>
              </a:rPr>
            </a:br>
            <a:endParaRPr b="0" i="0" sz="2800" u="none" cap="none" strike="noStrike">
              <a:solidFill>
                <a:schemeClr val="dk1"/>
              </a:solidFill>
              <a:latin typeface="Open Sans"/>
              <a:ea typeface="Open Sans"/>
              <a:cs typeface="Open Sans"/>
              <a:sym typeface="Open Sans"/>
            </a:endParaRPr>
          </a:p>
        </p:txBody>
      </p:sp>
      <p:sp>
        <p:nvSpPr>
          <p:cNvPr id="422" name="Google Shape;422;p3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pic>
        <p:nvPicPr>
          <p:cNvPr descr="A close up of a device&#10;&#10;Description automatically generated" id="427" name="Google Shape;427;p36"/>
          <p:cNvPicPr preferRelativeResize="0"/>
          <p:nvPr/>
        </p:nvPicPr>
        <p:blipFill rotWithShape="1">
          <a:blip r:embed="rId3">
            <a:alphaModFix/>
          </a:blip>
          <a:srcRect b="0" l="0" r="0" t="0"/>
          <a:stretch/>
        </p:blipFill>
        <p:spPr>
          <a:xfrm>
            <a:off x="6657568" y="513756"/>
            <a:ext cx="4917687" cy="4917687"/>
          </a:xfrm>
          <a:prstGeom prst="rect">
            <a:avLst/>
          </a:prstGeom>
          <a:noFill/>
          <a:ln>
            <a:noFill/>
          </a:ln>
        </p:spPr>
      </p:pic>
      <p:sp>
        <p:nvSpPr>
          <p:cNvPr id="428" name="Google Shape;428;p36"/>
          <p:cNvSpPr/>
          <p:nvPr/>
        </p:nvSpPr>
        <p:spPr>
          <a:xfrm>
            <a:off x="757236" y="-25971"/>
            <a:ext cx="3771900" cy="2857500"/>
          </a:xfrm>
          <a:prstGeom prst="flowChartOffpageConnector">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9" name="Google Shape;429;p36"/>
          <p:cNvSpPr txBox="1"/>
          <p:nvPr/>
        </p:nvSpPr>
        <p:spPr>
          <a:xfrm>
            <a:off x="930671" y="130827"/>
            <a:ext cx="3425030" cy="22467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chemeClr val="lt1"/>
                </a:solidFill>
                <a:latin typeface="Montserrat"/>
                <a:ea typeface="Montserrat"/>
                <a:cs typeface="Montserrat"/>
                <a:sym typeface="Montserrat"/>
              </a:rPr>
              <a:t>Bisakah saya menjawab sensus menggunakan smartphone atau tablet?</a:t>
            </a:r>
            <a:endParaRPr b="1" i="0" sz="2800" u="none" cap="none" strike="noStrike">
              <a:solidFill>
                <a:schemeClr val="lt1"/>
              </a:solidFill>
              <a:latin typeface="Montserrat"/>
              <a:ea typeface="Montserrat"/>
              <a:cs typeface="Montserrat"/>
              <a:sym typeface="Montserrat"/>
            </a:endParaRPr>
          </a:p>
        </p:txBody>
      </p:sp>
      <p:sp>
        <p:nvSpPr>
          <p:cNvPr id="430" name="Google Shape;430;p36"/>
          <p:cNvSpPr txBox="1"/>
          <p:nvPr/>
        </p:nvSpPr>
        <p:spPr>
          <a:xfrm>
            <a:off x="616745" y="3113670"/>
            <a:ext cx="6178153" cy="20158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Ya, </a:t>
            </a:r>
            <a:r>
              <a:rPr b="0" i="0" lang="en-US" sz="2500" u="none" cap="none" strike="noStrike">
                <a:solidFill>
                  <a:schemeClr val="dk1"/>
                </a:solidFill>
                <a:latin typeface="Open Sans"/>
                <a:ea typeface="Open Sans"/>
                <a:cs typeface="Open Sans"/>
                <a:sym typeface="Open Sans"/>
              </a:rPr>
              <a:t>Anda dapat mengirimkan jawaban menggunakan ponsel cerdas atau tablet Anda.</a:t>
            </a:r>
            <a:endParaRPr/>
          </a:p>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Arial"/>
              <a:buChar char="•"/>
            </a:pPr>
            <a:r>
              <a:rPr b="0" i="0" lang="en-US" sz="2500" u="none" cap="none" strike="noStrike">
                <a:solidFill>
                  <a:schemeClr val="dk1"/>
                </a:solidFill>
                <a:latin typeface="Open Sans"/>
                <a:ea typeface="Open Sans"/>
                <a:cs typeface="Open Sans"/>
                <a:sym typeface="Open Sans"/>
              </a:rPr>
              <a:t>Kuisioner Sensus 2020 ramah mobile.</a:t>
            </a:r>
            <a:endParaRPr b="0" i="0" sz="2500" u="none" cap="none" strike="noStrike">
              <a:solidFill>
                <a:schemeClr val="dk1"/>
              </a:solidFill>
              <a:latin typeface="Open Sans"/>
              <a:ea typeface="Open Sans"/>
              <a:cs typeface="Open Sans"/>
              <a:sym typeface="Open Sans"/>
            </a:endParaRPr>
          </a:p>
        </p:txBody>
      </p:sp>
      <p:sp>
        <p:nvSpPr>
          <p:cNvPr id="431" name="Google Shape;431;p3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37"/>
          <p:cNvSpPr txBox="1"/>
          <p:nvPr/>
        </p:nvSpPr>
        <p:spPr>
          <a:xfrm>
            <a:off x="367902" y="286603"/>
            <a:ext cx="11456195"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Apa yang harus dilakukan jika Anda kesulitan menyelesaikan sensus</a:t>
            </a:r>
            <a:endParaRPr b="1" i="0" sz="4500" u="none" cap="none" strike="noStrike">
              <a:solidFill>
                <a:srgbClr val="2176D2"/>
              </a:solidFill>
              <a:latin typeface="Montserrat"/>
              <a:ea typeface="Montserrat"/>
              <a:cs typeface="Montserrat"/>
              <a:sym typeface="Montserrat"/>
            </a:endParaRPr>
          </a:p>
        </p:txBody>
      </p:sp>
      <p:pic>
        <p:nvPicPr>
          <p:cNvPr descr="A close up of a logo&#10;&#10;Description automatically generated" id="437" name="Google Shape;437;p37"/>
          <p:cNvPicPr preferRelativeResize="0"/>
          <p:nvPr/>
        </p:nvPicPr>
        <p:blipFill rotWithShape="1">
          <a:blip r:embed="rId3">
            <a:alphaModFix/>
          </a:blip>
          <a:srcRect b="0" l="0" r="0" t="0"/>
          <a:stretch/>
        </p:blipFill>
        <p:spPr>
          <a:xfrm>
            <a:off x="256391" y="2102587"/>
            <a:ext cx="5159352" cy="3439567"/>
          </a:xfrm>
          <a:prstGeom prst="rect">
            <a:avLst/>
          </a:prstGeom>
          <a:noFill/>
          <a:ln>
            <a:noFill/>
          </a:ln>
        </p:spPr>
      </p:pic>
      <p:sp>
        <p:nvSpPr>
          <p:cNvPr id="438" name="Google Shape;438;p37"/>
          <p:cNvSpPr txBox="1"/>
          <p:nvPr/>
        </p:nvSpPr>
        <p:spPr>
          <a:xfrm>
            <a:off x="5386138" y="1857262"/>
            <a:ext cx="6549471" cy="3754834"/>
          </a:xfrm>
          <a:prstGeom prst="rect">
            <a:avLst/>
          </a:prstGeom>
          <a:noFill/>
          <a:ln>
            <a:noFill/>
          </a:ln>
        </p:spPr>
        <p:txBody>
          <a:bodyPr anchorCtr="0" anchor="t" bIns="45700" lIns="91425" spcFirstLastPara="1" rIns="91425" wrap="square" tIns="45700">
            <a:spAutoFit/>
          </a:bodyPr>
          <a:lstStyle/>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Hubungi Biro Sensus A.S.</a:t>
            </a:r>
            <a:endParaRPr/>
          </a:p>
          <a:p>
            <a:pPr indent="-228600" lvl="0" marL="457200" marR="0" rtl="0" algn="l">
              <a:lnSpc>
                <a:spcPct val="100000"/>
              </a:lnSpc>
              <a:spcBef>
                <a:spcPts val="0"/>
              </a:spcBef>
              <a:spcAft>
                <a:spcPts val="0"/>
              </a:spcAft>
              <a:buClr>
                <a:schemeClr val="dk1"/>
              </a:buClr>
              <a:buSzPts val="2200"/>
              <a:buFont typeface="Montserrat"/>
              <a:buNone/>
            </a:pPr>
            <a:r>
              <a:t/>
            </a:r>
            <a:endParaRPr b="0" i="0" sz="22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Biro Sensus A.S. akan menyediakan panduan bahasa dalam 59 bahasa non-Inggris. Harap perhatikan bahwa panduan bahasa bukan formulir sensus.</a:t>
            </a:r>
            <a:endParaRPr/>
          </a:p>
          <a:p>
            <a:pPr indent="-228600" lvl="0" marL="457200" marR="0" rtl="0" algn="l">
              <a:lnSpc>
                <a:spcPct val="100000"/>
              </a:lnSpc>
              <a:spcBef>
                <a:spcPts val="0"/>
              </a:spcBef>
              <a:spcAft>
                <a:spcPts val="0"/>
              </a:spcAft>
              <a:buClr>
                <a:schemeClr val="dk1"/>
              </a:buClr>
              <a:buSzPts val="2200"/>
              <a:buFont typeface="Montserrat"/>
              <a:buNone/>
            </a:pPr>
            <a:r>
              <a:t/>
            </a:r>
            <a:endParaRPr b="0" i="0" sz="22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Panduan bahasa juga akan tersedia dalam Bahasa Isyarat Amerika, huruf Braille, dan cetakan besar.</a:t>
            </a:r>
            <a:endParaRPr/>
          </a:p>
          <a:p>
            <a:pPr indent="-228600" lvl="0" marL="457200" marR="0" rtl="0" algn="l">
              <a:lnSpc>
                <a:spcPct val="100000"/>
              </a:lnSpc>
              <a:spcBef>
                <a:spcPts val="0"/>
              </a:spcBef>
              <a:spcAft>
                <a:spcPts val="0"/>
              </a:spcAft>
              <a:buClr>
                <a:schemeClr val="dk1"/>
              </a:buClr>
              <a:buSzPts val="2200"/>
              <a:buFont typeface="Montserrat"/>
              <a:buNone/>
            </a:pPr>
            <a:r>
              <a:t/>
            </a:r>
            <a:endParaRPr b="0" i="0" sz="22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Hubungi 311 untuk mendapatkan bantuan.</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439" name="Google Shape;439;p3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g7202f06741_0_120"/>
          <p:cNvSpPr/>
          <p:nvPr/>
        </p:nvSpPr>
        <p:spPr>
          <a:xfrm>
            <a:off x="464725" y="798375"/>
            <a:ext cx="11312700" cy="4974900"/>
          </a:xfrm>
          <a:prstGeom prst="rect">
            <a:avLst/>
          </a:prstGeom>
          <a:solidFill>
            <a:srgbClr val="0F4D9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7202f06741_0_120"/>
          <p:cNvSpPr txBox="1"/>
          <p:nvPr/>
        </p:nvSpPr>
        <p:spPr>
          <a:xfrm>
            <a:off x="2133525" y="106375"/>
            <a:ext cx="8432700" cy="83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2176D2"/>
                </a:solidFill>
                <a:latin typeface="Montserrat"/>
                <a:ea typeface="Montserrat"/>
                <a:cs typeface="Montserrat"/>
                <a:sym typeface="Montserrat"/>
              </a:rPr>
              <a:t>Message from Mayor Kenney </a:t>
            </a:r>
            <a:endParaRPr b="1" i="0" sz="4000" u="none" cap="none" strike="noStrike">
              <a:solidFill>
                <a:srgbClr val="2176D2"/>
              </a:solidFill>
              <a:latin typeface="Montserrat"/>
              <a:ea typeface="Montserrat"/>
              <a:cs typeface="Montserrat"/>
              <a:sym typeface="Montserrat"/>
            </a:endParaRPr>
          </a:p>
        </p:txBody>
      </p:sp>
      <p:sp>
        <p:nvSpPr>
          <p:cNvPr id="98" name="Google Shape;98;g7202f06741_0_12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99" name="Google Shape;99;g7202f06741_0_120"/>
          <p:cNvSpPr txBox="1"/>
          <p:nvPr/>
        </p:nvSpPr>
        <p:spPr>
          <a:xfrm>
            <a:off x="682500" y="798375"/>
            <a:ext cx="10827000" cy="48105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Halo, Saya Jim Kenney, Walikota Philadelphia, dan saya sangat senang menyambut Anda di pelatihan Penjuara Sensus Anda. Begitu banyak hal yang dipertaruhkan untuk Kota kita pada Sensus yang akan datang. Hari ini, Anda akan belajar mengapa Sensus itu penting dan peran penting yang Anda miliki.</a:t>
            </a:r>
            <a:endParaRPr sz="2000">
              <a:solidFill>
                <a:srgbClr val="FFFFFF"/>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Pertama, tujuan kami: Mendapatkan penghitungan yang lengkap dan akurat di Kota kita. Langkah pertama kami adalah merekrut anggota masyarakat seperti diri Anda untuk menjadi Penjuara Sensus yang akan memberitahukan kepada teman dan tetangga mereka seputar Sensus ini. Dengan adanya salah informasi di luar sana, kami membutuhkan utusan tepercaya seperti diri Anda di setiap sudut kota.</a:t>
            </a:r>
            <a:endParaRPr sz="2000">
              <a:solidFill>
                <a:srgbClr val="FFFFFF"/>
              </a:solidFill>
              <a:latin typeface="Times New Roman"/>
              <a:ea typeface="Times New Roman"/>
              <a:cs typeface="Times New Roman"/>
              <a:sym typeface="Times New Roman"/>
            </a:endParaRPr>
          </a:p>
          <a:p>
            <a:pPr indent="0" lvl="0" marL="0" rtl="0" algn="l">
              <a:spcBef>
                <a:spcPts val="1200"/>
              </a:spcBef>
              <a:spcAft>
                <a:spcPts val="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Setiap orang yang tidak terhitung akan menyebabkan kerugian ribuan dolar bagi kota kita setiap tahun selama 10 tahun ke depan. Kami membutuhkan Anda, keluarga Anda, dan teman-teman Anda untuk mengisi Sensus sebelum 1 April 2020!</a:t>
            </a:r>
            <a:endParaRPr sz="2000">
              <a:solidFill>
                <a:srgbClr val="FFFFFF"/>
              </a:solidFill>
              <a:latin typeface="Times New Roman"/>
              <a:ea typeface="Times New Roman"/>
              <a:cs typeface="Times New Roman"/>
              <a:sym typeface="Times New Roman"/>
            </a:endParaRPr>
          </a:p>
          <a:p>
            <a:pPr indent="0" lvl="0" marL="0" rtl="0" algn="l">
              <a:spcBef>
                <a:spcPts val="1200"/>
              </a:spcBef>
              <a:spcAft>
                <a:spcPts val="1200"/>
              </a:spcAft>
              <a:buClr>
                <a:schemeClr val="dk1"/>
              </a:buClr>
              <a:buSzPts val="1100"/>
              <a:buFont typeface="Arial"/>
              <a:buNone/>
            </a:pPr>
            <a:r>
              <a:rPr lang="en-US" sz="2000">
                <a:solidFill>
                  <a:srgbClr val="FFFFFF"/>
                </a:solidFill>
                <a:latin typeface="Times New Roman"/>
                <a:ea typeface="Times New Roman"/>
                <a:cs typeface="Times New Roman"/>
                <a:sym typeface="Times New Roman"/>
              </a:rPr>
              <a:t>Dalam pelatihan ini, Anda akan belajar cara memberikan pendidikan seputar sensus kepada komunitas Anda. Sebagai Penjuara Sensus, Anda akan menjadi utusan tepercaya untuk Kota Philadelphia. Sekali lagi, saya ingin mengucapkan terima kasih kepada Anda dalam pelatihan menjadi penjuara sensus untuk Kota Philadelphia. Bersama-sama, saya tahu kita bisa memastikan Philly Counts!</a:t>
            </a:r>
            <a:endParaRPr sz="2000">
              <a:solidFill>
                <a:srgbClr val="FFFFFF"/>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38"/>
          <p:cNvSpPr txBox="1"/>
          <p:nvPr/>
        </p:nvSpPr>
        <p:spPr>
          <a:xfrm>
            <a:off x="1182290" y="2459504"/>
            <a:ext cx="9827420" cy="19389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000" u="none" cap="none" strike="noStrike">
                <a:solidFill>
                  <a:srgbClr val="2176D2"/>
                </a:solidFill>
                <a:latin typeface="Montserrat"/>
                <a:ea typeface="Montserrat"/>
                <a:cs typeface="Montserrat"/>
                <a:sym typeface="Montserrat"/>
              </a:rPr>
              <a:t>Kunci untuk partisipasi masyarakat yang sukses!</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445" name="Google Shape;445;p38"/>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446" name="Google Shape;446;p3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g7202f06741_0_393"/>
          <p:cNvSpPr txBox="1"/>
          <p:nvPr/>
        </p:nvSpPr>
        <p:spPr>
          <a:xfrm>
            <a:off x="1182093" y="236499"/>
            <a:ext cx="11456100" cy="78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4500">
                <a:solidFill>
                  <a:srgbClr val="2176D2"/>
                </a:solidFill>
                <a:latin typeface="Montserrat"/>
                <a:ea typeface="Montserrat"/>
                <a:cs typeface="Montserrat"/>
                <a:sym typeface="Montserrat"/>
              </a:rPr>
              <a:t>Bagaimana saya bisa lebih terlibat?</a:t>
            </a:r>
            <a:endParaRPr b="1" sz="45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500"/>
              <a:buFont typeface="Arial"/>
              <a:buNone/>
            </a:pPr>
            <a:r>
              <a:t/>
            </a:r>
            <a:endParaRPr b="1" sz="4500">
              <a:solidFill>
                <a:srgbClr val="2176D2"/>
              </a:solidFill>
              <a:latin typeface="Montserrat"/>
              <a:ea typeface="Montserrat"/>
              <a:cs typeface="Montserrat"/>
              <a:sym typeface="Montserrat"/>
            </a:endParaRPr>
          </a:p>
        </p:txBody>
      </p:sp>
      <p:sp>
        <p:nvSpPr>
          <p:cNvPr id="452" name="Google Shape;452;g7202f06741_0_393"/>
          <p:cNvSpPr/>
          <p:nvPr/>
        </p:nvSpPr>
        <p:spPr>
          <a:xfrm>
            <a:off x="2580362" y="1526190"/>
            <a:ext cx="3632400" cy="21420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g7202f06741_0_393"/>
          <p:cNvSpPr/>
          <p:nvPr/>
        </p:nvSpPr>
        <p:spPr>
          <a:xfrm>
            <a:off x="6334606" y="1526190"/>
            <a:ext cx="3632400" cy="21420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4" name="Google Shape;454;g7202f06741_0_393"/>
          <p:cNvSpPr/>
          <p:nvPr/>
        </p:nvSpPr>
        <p:spPr>
          <a:xfrm>
            <a:off x="2580362" y="3808473"/>
            <a:ext cx="3632400" cy="21420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5" name="Google Shape;455;g7202f06741_0_393"/>
          <p:cNvSpPr/>
          <p:nvPr/>
        </p:nvSpPr>
        <p:spPr>
          <a:xfrm>
            <a:off x="6353905" y="3808473"/>
            <a:ext cx="3632400" cy="21420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g7202f06741_0_393"/>
          <p:cNvSpPr txBox="1"/>
          <p:nvPr/>
        </p:nvSpPr>
        <p:spPr>
          <a:xfrm>
            <a:off x="2853025" y="1660849"/>
            <a:ext cx="3252300" cy="200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300"/>
              <a:buFont typeface="Arial"/>
              <a:buNone/>
            </a:pPr>
            <a:r>
              <a:rPr b="1" i="0" lang="en-US" sz="2300" u="none" cap="none" strike="noStrike">
                <a:solidFill>
                  <a:schemeClr val="dk1"/>
                </a:solidFill>
                <a:latin typeface="Open Sans"/>
                <a:ea typeface="Open Sans"/>
                <a:cs typeface="Open Sans"/>
                <a:sym typeface="Open Sans"/>
              </a:rPr>
              <a:t>1.</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2300"/>
              <a:buFont typeface="Arial"/>
              <a:buNone/>
            </a:pPr>
            <a:r>
              <a:rPr b="1" i="0" lang="en-US" sz="2300" u="none" cap="none" strike="noStrike">
                <a:solidFill>
                  <a:schemeClr val="dk1"/>
                </a:solidFill>
                <a:latin typeface="Open Sans"/>
                <a:ea typeface="Open Sans"/>
                <a:cs typeface="Open Sans"/>
                <a:sym typeface="Open Sans"/>
              </a:rPr>
              <a:t>Follow </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Open Sans"/>
                <a:ea typeface="Open Sans"/>
                <a:cs typeface="Open Sans"/>
                <a:sym typeface="Open Sans"/>
              </a:rPr>
              <a:t>@PhiladelphiaGov and #PhillyCounts on Social Media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Open Sans"/>
              <a:ea typeface="Open Sans"/>
              <a:cs typeface="Open Sans"/>
              <a:sym typeface="Open Sans"/>
            </a:endParaRPr>
          </a:p>
        </p:txBody>
      </p:sp>
      <p:sp>
        <p:nvSpPr>
          <p:cNvPr id="457" name="Google Shape;457;g7202f06741_0_393"/>
          <p:cNvSpPr txBox="1"/>
          <p:nvPr/>
        </p:nvSpPr>
        <p:spPr>
          <a:xfrm>
            <a:off x="6524725" y="1526201"/>
            <a:ext cx="3252300" cy="200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2.</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Invite</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pen Sans"/>
                <a:ea typeface="Open Sans"/>
                <a:cs typeface="Open Sans"/>
                <a:sym typeface="Open Sans"/>
              </a:rPr>
              <a:t> three friends (or more!) to become Census Champions</a:t>
            </a:r>
            <a:r>
              <a:rPr b="1" i="0" lang="en-US" sz="2000" u="none" cap="none" strike="noStrike">
                <a:solidFill>
                  <a:schemeClr val="dk1"/>
                </a:solidFill>
                <a:latin typeface="Open Sans"/>
                <a:ea typeface="Open Sans"/>
                <a:cs typeface="Open Sans"/>
                <a:sym typeface="Open Sans"/>
              </a:rPr>
              <a:t> </a:t>
            </a:r>
            <a:endParaRPr b="0" i="0" sz="2000" u="none" cap="none" strike="noStrike">
              <a:solidFill>
                <a:srgbClr val="000000"/>
              </a:solidFill>
              <a:latin typeface="Arial"/>
              <a:ea typeface="Arial"/>
              <a:cs typeface="Arial"/>
              <a:sym typeface="Arial"/>
            </a:endParaRPr>
          </a:p>
        </p:txBody>
      </p:sp>
      <p:sp>
        <p:nvSpPr>
          <p:cNvPr id="458" name="Google Shape;458;g7202f06741_0_393"/>
          <p:cNvSpPr txBox="1"/>
          <p:nvPr/>
        </p:nvSpPr>
        <p:spPr>
          <a:xfrm>
            <a:off x="2602075" y="3841100"/>
            <a:ext cx="3754200" cy="2203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US" sz="1900">
                <a:solidFill>
                  <a:schemeClr val="dk1"/>
                </a:solidFill>
                <a:latin typeface="Open Sans"/>
                <a:ea typeface="Open Sans"/>
                <a:cs typeface="Open Sans"/>
                <a:sym typeface="Open Sans"/>
              </a:rPr>
              <a:t>3.</a:t>
            </a:r>
            <a:endParaRPr b="1" sz="19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b="1" lang="en-US" sz="1900">
                <a:solidFill>
                  <a:schemeClr val="dk1"/>
                </a:solidFill>
                <a:latin typeface="Open Sans"/>
                <a:ea typeface="Open Sans"/>
                <a:cs typeface="Open Sans"/>
                <a:sym typeface="Open Sans"/>
              </a:rPr>
              <a:t>Merayakan Hari Sensus</a:t>
            </a:r>
            <a:endParaRPr b="1" sz="19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lang="en-US" sz="1900">
                <a:solidFill>
                  <a:schemeClr val="dk1"/>
                </a:solidFill>
                <a:latin typeface="Open Sans"/>
                <a:ea typeface="Open Sans"/>
                <a:cs typeface="Open Sans"/>
                <a:sym typeface="Open Sans"/>
              </a:rPr>
              <a:t>Jangan kemana-man pada Hari Sensus virtual kami tanggal 1 April untuk menikmati kegembiraan, permainan, dan perayaan.</a:t>
            </a:r>
            <a:endParaRPr sz="1900">
              <a:solidFill>
                <a:schemeClr val="dk1"/>
              </a:solidFill>
              <a:latin typeface="Open Sans"/>
              <a:ea typeface="Open Sans"/>
              <a:cs typeface="Open Sans"/>
              <a:sym typeface="Open Sans"/>
            </a:endParaRPr>
          </a:p>
        </p:txBody>
      </p:sp>
      <p:sp>
        <p:nvSpPr>
          <p:cNvPr id="459" name="Google Shape;459;g7202f06741_0_393"/>
          <p:cNvSpPr txBox="1"/>
          <p:nvPr/>
        </p:nvSpPr>
        <p:spPr>
          <a:xfrm>
            <a:off x="6597875" y="3841100"/>
            <a:ext cx="3331500" cy="1846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300"/>
              <a:buFont typeface="Arial"/>
              <a:buNone/>
            </a:pPr>
            <a:r>
              <a:rPr b="1" i="0" lang="en-US" sz="2200" u="none" cap="none" strike="noStrike">
                <a:solidFill>
                  <a:schemeClr val="dk1"/>
                </a:solidFill>
                <a:latin typeface="Open Sans"/>
                <a:ea typeface="Open Sans"/>
                <a:cs typeface="Open Sans"/>
                <a:sym typeface="Open Sans"/>
              </a:rPr>
              <a:t>4.</a:t>
            </a:r>
            <a:endParaRPr b="1" i="0" sz="22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b="1" lang="en-US" sz="2200">
                <a:solidFill>
                  <a:schemeClr val="dk1"/>
                </a:solidFill>
                <a:latin typeface="Open Sans"/>
                <a:ea typeface="Open Sans"/>
                <a:cs typeface="Open Sans"/>
                <a:sym typeface="Open Sans"/>
              </a:rPr>
              <a:t>Relawan</a:t>
            </a:r>
            <a:endParaRPr sz="2200">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lang="en-US" sz="2200">
                <a:solidFill>
                  <a:schemeClr val="dk1"/>
                </a:solidFill>
                <a:latin typeface="Open Sans"/>
                <a:ea typeface="Open Sans"/>
                <a:cs typeface="Open Sans"/>
                <a:sym typeface="Open Sans"/>
              </a:rPr>
              <a:t>Philly Counts membuka banyak kesempatan relawan untuk layanan perbankan.</a:t>
            </a:r>
            <a:endParaRPr sz="2200">
              <a:solidFill>
                <a:schemeClr val="dk1"/>
              </a:solidFill>
              <a:latin typeface="Open Sans"/>
              <a:ea typeface="Open Sans"/>
              <a:cs typeface="Open Sans"/>
              <a:sym typeface="Open Sans"/>
            </a:endParaRPr>
          </a:p>
        </p:txBody>
      </p:sp>
      <p:sp>
        <p:nvSpPr>
          <p:cNvPr id="460" name="Google Shape;460;g7202f06741_0_39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461" name="Google Shape;461;g7202f06741_0_393"/>
          <p:cNvPicPr preferRelativeResize="0"/>
          <p:nvPr/>
        </p:nvPicPr>
        <p:blipFill rotWithShape="1">
          <a:blip r:embed="rId3">
            <a:alphaModFix/>
          </a:blip>
          <a:srcRect b="0" l="0" r="0" t="0"/>
          <a:stretch/>
        </p:blipFill>
        <p:spPr>
          <a:xfrm rot="1606535">
            <a:off x="8317925" y="1737787"/>
            <a:ext cx="3335507" cy="784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g7202f06741_0_440"/>
          <p:cNvSpPr txBox="1"/>
          <p:nvPr/>
        </p:nvSpPr>
        <p:spPr>
          <a:xfrm>
            <a:off x="1094742" y="1526502"/>
            <a:ext cx="11456100" cy="16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lang="en-US" sz="4500">
                <a:solidFill>
                  <a:srgbClr val="2176D2"/>
                </a:solidFill>
                <a:latin typeface="Montserrat"/>
                <a:ea typeface="Montserrat"/>
                <a:cs typeface="Montserrat"/>
                <a:sym typeface="Montserrat"/>
              </a:rPr>
              <a:t>Apakah Biro Sensus masih membuka lowongan pekerjaan?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67" name="Google Shape;467;g7202f06741_0_440"/>
          <p:cNvSpPr txBox="1"/>
          <p:nvPr/>
        </p:nvSpPr>
        <p:spPr>
          <a:xfrm>
            <a:off x="1221950" y="3287253"/>
            <a:ext cx="10187100" cy="16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lang="en-US" sz="3600">
                <a:solidFill>
                  <a:schemeClr val="dk1"/>
                </a:solidFill>
                <a:latin typeface="Open Sans"/>
                <a:ea typeface="Open Sans"/>
                <a:cs typeface="Open Sans"/>
                <a:sym typeface="Open Sans"/>
              </a:rPr>
              <a:t>Rekrutmen telah ditunda hingga 1 April. Kami akan memberikan pembaruan secara berkala.</a:t>
            </a:r>
            <a:br>
              <a:rPr b="0" i="0" lang="en-US" sz="2800" u="none" cap="none" strike="noStrike">
                <a:solidFill>
                  <a:schemeClr val="dk1"/>
                </a:solidFill>
                <a:latin typeface="Open Sans"/>
                <a:ea typeface="Open Sans"/>
                <a:cs typeface="Open Sans"/>
                <a:sym typeface="Open Sans"/>
              </a:rPr>
            </a:br>
            <a:br>
              <a:rPr b="1" i="0" lang="en-US" sz="1800" u="none" cap="none" strike="noStrike">
                <a:solidFill>
                  <a:schemeClr val="dk1"/>
                </a:solidFill>
                <a:latin typeface="Open Sans"/>
                <a:ea typeface="Open Sans"/>
                <a:cs typeface="Open Sans"/>
                <a:sym typeface="Open Sans"/>
              </a:rPr>
            </a:br>
            <a:endParaRPr b="1" i="0" sz="1800" u="none" cap="none" strike="noStrike">
              <a:solidFill>
                <a:schemeClr val="dk1"/>
              </a:solidFill>
              <a:latin typeface="Open Sans"/>
              <a:ea typeface="Open Sans"/>
              <a:cs typeface="Open Sans"/>
              <a:sym typeface="Open Sans"/>
            </a:endParaRPr>
          </a:p>
        </p:txBody>
      </p:sp>
      <p:sp>
        <p:nvSpPr>
          <p:cNvPr id="468" name="Google Shape;468;g7202f06741_0_44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pic>
        <p:nvPicPr>
          <p:cNvPr descr="A close up of a logo&#10;&#10;Description automatically generated" id="473" name="Google Shape;473;p41"/>
          <p:cNvPicPr preferRelativeResize="0"/>
          <p:nvPr/>
        </p:nvPicPr>
        <p:blipFill rotWithShape="1">
          <a:blip r:embed="rId3">
            <a:alphaModFix amt="23000"/>
          </a:blip>
          <a:srcRect b="0" l="0" r="0" t="0"/>
          <a:stretch/>
        </p:blipFill>
        <p:spPr>
          <a:xfrm rot="-457756">
            <a:off x="3797013" y="972962"/>
            <a:ext cx="8495524" cy="5607045"/>
          </a:xfrm>
          <a:prstGeom prst="rect">
            <a:avLst/>
          </a:prstGeom>
          <a:noFill/>
          <a:ln>
            <a:noFill/>
          </a:ln>
        </p:spPr>
      </p:pic>
      <p:sp>
        <p:nvSpPr>
          <p:cNvPr id="474" name="Google Shape;474;p41"/>
          <p:cNvSpPr txBox="1"/>
          <p:nvPr/>
        </p:nvSpPr>
        <p:spPr>
          <a:xfrm>
            <a:off x="1170942" y="311627"/>
            <a:ext cx="11456195" cy="2031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Di mana saya dapat pergi untuk menemukan lebih banyak informasi tentang sensus?</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75" name="Google Shape;475;p41"/>
          <p:cNvSpPr txBox="1"/>
          <p:nvPr/>
        </p:nvSpPr>
        <p:spPr>
          <a:xfrm>
            <a:off x="1827922" y="1843950"/>
            <a:ext cx="9693000" cy="4354998"/>
          </a:xfrm>
          <a:prstGeom prst="rect">
            <a:avLst/>
          </a:prstGeom>
          <a:noFill/>
          <a:ln>
            <a:noFill/>
          </a:ln>
        </p:spPr>
        <p:txBody>
          <a:bodyPr anchorCtr="0" anchor="t" bIns="45700" lIns="91425" spcFirstLastPara="1" rIns="91425" wrap="square" tIns="45700">
            <a:spAutoFit/>
          </a:bodyPr>
          <a:lstStyle/>
          <a:p>
            <a:pPr indent="-184150" lvl="0" marL="342900" marR="0" rtl="0" algn="l">
              <a:lnSpc>
                <a:spcPct val="100000"/>
              </a:lnSpc>
              <a:spcBef>
                <a:spcPts val="0"/>
              </a:spcBef>
              <a:spcAft>
                <a:spcPts val="0"/>
              </a:spcAft>
              <a:buClr>
                <a:schemeClr val="dk1"/>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457200" lvl="0" marL="457200" marR="0" rtl="0" algn="l">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Open Sans"/>
                <a:ea typeface="Open Sans"/>
                <a:cs typeface="Open Sans"/>
                <a:sym typeface="Open Sans"/>
              </a:rPr>
              <a:t>Hubungi Philly311</a:t>
            </a:r>
            <a:endParaRPr/>
          </a:p>
          <a:p>
            <a:pPr indent="-228600" lvl="0" marL="457200" marR="0" rtl="0" algn="l">
              <a:lnSpc>
                <a:spcPct val="100000"/>
              </a:lnSpc>
              <a:spcBef>
                <a:spcPts val="0"/>
              </a:spcBef>
              <a:spcAft>
                <a:spcPts val="0"/>
              </a:spcAft>
              <a:buClr>
                <a:schemeClr val="dk1"/>
              </a:buClr>
              <a:buSzPts val="3600"/>
              <a:buFont typeface="Open Sans"/>
              <a:buNone/>
            </a:pPr>
            <a:r>
              <a:t/>
            </a:r>
            <a:endParaRPr b="0" i="0" sz="3600" u="none" cap="none" strike="noStrike">
              <a:solidFill>
                <a:schemeClr val="dk1"/>
              </a:solidFill>
              <a:latin typeface="Open Sans"/>
              <a:ea typeface="Open Sans"/>
              <a:cs typeface="Open Sans"/>
              <a:sym typeface="Open Sans"/>
            </a:endParaRPr>
          </a:p>
          <a:p>
            <a:pPr indent="-457200" lvl="0" marL="457200" marR="0" rtl="0" algn="l">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Open Sans"/>
                <a:ea typeface="Open Sans"/>
                <a:cs typeface="Open Sans"/>
                <a:sym typeface="Open Sans"/>
              </a:rPr>
              <a:t>Kunjungi situs web Philly Counts: </a:t>
            </a:r>
            <a:r>
              <a:rPr b="0" i="0" lang="en-US" sz="3600" u="sng" cap="none" strike="noStrike">
                <a:solidFill>
                  <a:schemeClr val="dk1"/>
                </a:solidFill>
                <a:latin typeface="Open Sans"/>
                <a:ea typeface="Open Sans"/>
                <a:cs typeface="Open Sans"/>
                <a:sym typeface="Open Sans"/>
                <a:hlinkClick r:id="rId4"/>
              </a:rPr>
              <a:t>https://www.phila.gov/census</a:t>
            </a:r>
            <a:r>
              <a:rPr b="0" i="0" lang="en-US" sz="3600" u="none" cap="none" strike="noStrike">
                <a:solidFill>
                  <a:schemeClr val="dk1"/>
                </a:solidFill>
                <a:latin typeface="Open Sans"/>
                <a:ea typeface="Open Sans"/>
                <a:cs typeface="Open Sans"/>
                <a:sym typeface="Open Sans"/>
              </a:rPr>
              <a:t> </a:t>
            </a:r>
            <a:endParaRPr/>
          </a:p>
          <a:p>
            <a:pPr indent="-228600" lvl="0" marL="457200" marR="0" rtl="0" algn="l">
              <a:lnSpc>
                <a:spcPct val="100000"/>
              </a:lnSpc>
              <a:spcBef>
                <a:spcPts val="0"/>
              </a:spcBef>
              <a:spcAft>
                <a:spcPts val="0"/>
              </a:spcAft>
              <a:buClr>
                <a:schemeClr val="dk1"/>
              </a:buClr>
              <a:buSzPts val="3600"/>
              <a:buFont typeface="Open Sans"/>
              <a:buNone/>
            </a:pPr>
            <a:r>
              <a:t/>
            </a:r>
            <a:endParaRPr b="0" i="0" sz="3600" u="none" cap="none" strike="noStrike">
              <a:solidFill>
                <a:schemeClr val="dk1"/>
              </a:solidFill>
              <a:latin typeface="Open Sans"/>
              <a:ea typeface="Open Sans"/>
              <a:cs typeface="Open Sans"/>
              <a:sym typeface="Open Sans"/>
            </a:endParaRPr>
          </a:p>
          <a:p>
            <a:pPr indent="-457200" lvl="0" marL="457200" marR="0" rtl="0" algn="l">
              <a:lnSpc>
                <a:spcPct val="100000"/>
              </a:lnSpc>
              <a:spcBef>
                <a:spcPts val="0"/>
              </a:spcBef>
              <a:spcAft>
                <a:spcPts val="0"/>
              </a:spcAft>
              <a:buClr>
                <a:schemeClr val="dk1"/>
              </a:buClr>
              <a:buSzPts val="3600"/>
              <a:buFont typeface="Open Sans"/>
              <a:buChar char="●"/>
            </a:pPr>
            <a:r>
              <a:rPr b="0" i="0" lang="en-US" sz="3600" u="none" cap="none" strike="noStrike">
                <a:solidFill>
                  <a:schemeClr val="dk1"/>
                </a:solidFill>
                <a:latin typeface="Open Sans"/>
                <a:ea typeface="Open Sans"/>
                <a:cs typeface="Open Sans"/>
                <a:sym typeface="Open Sans"/>
              </a:rPr>
              <a:t>Kunjungi situs web Biro Sensus A.S.: </a:t>
            </a:r>
            <a:r>
              <a:rPr b="0" i="0" lang="en-US" sz="3600" u="sng" cap="none" strike="noStrike">
                <a:solidFill>
                  <a:schemeClr val="dk1"/>
                </a:solidFill>
                <a:latin typeface="Open Sans"/>
                <a:ea typeface="Open Sans"/>
                <a:cs typeface="Open Sans"/>
                <a:sym typeface="Open Sans"/>
                <a:hlinkClick r:id="rId5"/>
              </a:rPr>
              <a:t>https://2020census.gov</a:t>
            </a:r>
            <a:r>
              <a:rPr b="0" i="0" lang="en-US" sz="3600" u="none" cap="none" strike="noStrike">
                <a:solidFill>
                  <a:schemeClr val="dk1"/>
                </a:solidFill>
                <a:latin typeface="Open Sans"/>
                <a:ea typeface="Open Sans"/>
                <a:cs typeface="Open Sans"/>
                <a:sym typeface="Open Sans"/>
              </a:rPr>
              <a:t> </a:t>
            </a:r>
            <a:endParaRPr b="0" i="0" sz="3600" u="none" cap="none" strike="noStrike">
              <a:solidFill>
                <a:srgbClr val="000000"/>
              </a:solidFill>
              <a:latin typeface="Open Sans"/>
              <a:ea typeface="Open Sans"/>
              <a:cs typeface="Open Sans"/>
              <a:sym typeface="Open Sans"/>
            </a:endParaRPr>
          </a:p>
        </p:txBody>
      </p:sp>
      <p:sp>
        <p:nvSpPr>
          <p:cNvPr id="476" name="Google Shape;476;p4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g7202f06741_0_518"/>
          <p:cNvSpPr txBox="1"/>
          <p:nvPr/>
        </p:nvSpPr>
        <p:spPr>
          <a:xfrm>
            <a:off x="1182290" y="2074783"/>
            <a:ext cx="9827400" cy="270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0"/>
              <a:buFont typeface="Arial"/>
              <a:buNone/>
            </a:pPr>
            <a:r>
              <a:rPr b="1" lang="en-US" sz="6000" u="sng">
                <a:solidFill>
                  <a:srgbClr val="2176D2"/>
                </a:solidFill>
                <a:latin typeface="Montserrat"/>
                <a:ea typeface="Montserrat"/>
                <a:cs typeface="Montserrat"/>
                <a:sym typeface="Montserrat"/>
              </a:rPr>
              <a:t>Bagian VI</a:t>
            </a:r>
            <a:endParaRPr b="1" sz="6000" u="sng">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6000"/>
              <a:buFont typeface="Arial"/>
              <a:buNone/>
            </a:pPr>
            <a:r>
              <a:rPr b="1" lang="en-US" sz="6000">
                <a:solidFill>
                  <a:srgbClr val="2176D2"/>
                </a:solidFill>
                <a:latin typeface="Montserrat"/>
                <a:ea typeface="Montserrat"/>
                <a:cs typeface="Montserrat"/>
                <a:sym typeface="Montserrat"/>
              </a:rPr>
              <a:t>Petunjuk partisipasi komunitas yang berhasil</a:t>
            </a:r>
            <a:endParaRPr b="1" sz="6000">
              <a:solidFill>
                <a:srgbClr val="2176D2"/>
              </a:solidFill>
              <a:latin typeface="Montserrat"/>
              <a:ea typeface="Montserrat"/>
              <a:cs typeface="Montserrat"/>
              <a:sym typeface="Montserrat"/>
            </a:endParaRPr>
          </a:p>
        </p:txBody>
      </p:sp>
      <p:pic>
        <p:nvPicPr>
          <p:cNvPr descr="A picture containing clipart&#10;&#10;Description automatically generated" id="482" name="Google Shape;482;g7202f06741_0_518"/>
          <p:cNvPicPr preferRelativeResize="0"/>
          <p:nvPr/>
        </p:nvPicPr>
        <p:blipFill rotWithShape="1">
          <a:blip r:embed="rId3">
            <a:alphaModFix/>
          </a:blip>
          <a:srcRect b="0" l="0" r="0" t="0"/>
          <a:stretch/>
        </p:blipFill>
        <p:spPr>
          <a:xfrm>
            <a:off x="5043488" y="6248956"/>
            <a:ext cx="2297107" cy="530536"/>
          </a:xfrm>
          <a:prstGeom prst="rect">
            <a:avLst/>
          </a:prstGeom>
          <a:noFill/>
          <a:ln>
            <a:noFill/>
          </a:ln>
        </p:spPr>
      </p:pic>
      <p:sp>
        <p:nvSpPr>
          <p:cNvPr id="483" name="Google Shape;483;g7202f06741_0_518"/>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43"/>
          <p:cNvSpPr txBox="1"/>
          <p:nvPr/>
        </p:nvSpPr>
        <p:spPr>
          <a:xfrm>
            <a:off x="367902" y="274049"/>
            <a:ext cx="11456195"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Bagaimana orang lebih suka menerima informasi sensus?</a:t>
            </a: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sp>
        <p:nvSpPr>
          <p:cNvPr id="489" name="Google Shape;489;p43"/>
          <p:cNvSpPr/>
          <p:nvPr/>
        </p:nvSpPr>
        <p:spPr>
          <a:xfrm>
            <a:off x="1205470" y="2391774"/>
            <a:ext cx="2517600" cy="1064700"/>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0" name="Google Shape;490;p43"/>
          <p:cNvSpPr/>
          <p:nvPr/>
        </p:nvSpPr>
        <p:spPr>
          <a:xfrm>
            <a:off x="4705695" y="2364298"/>
            <a:ext cx="2517600" cy="1064700"/>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1" name="Google Shape;491;p43"/>
          <p:cNvSpPr/>
          <p:nvPr/>
        </p:nvSpPr>
        <p:spPr>
          <a:xfrm>
            <a:off x="8049581" y="2364297"/>
            <a:ext cx="2517600" cy="1064700"/>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2" name="Google Shape;492;p43"/>
          <p:cNvSpPr txBox="1"/>
          <p:nvPr/>
        </p:nvSpPr>
        <p:spPr>
          <a:xfrm>
            <a:off x="824202" y="2695111"/>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Printed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93" name="Google Shape;493;p43"/>
          <p:cNvSpPr txBox="1"/>
          <p:nvPr/>
        </p:nvSpPr>
        <p:spPr>
          <a:xfrm>
            <a:off x="4260164" y="2631771"/>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Digital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94" name="Google Shape;494;p43"/>
          <p:cNvSpPr txBox="1"/>
          <p:nvPr/>
        </p:nvSpPr>
        <p:spPr>
          <a:xfrm>
            <a:off x="7682226" y="2631780"/>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Phone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Open Sans"/>
              <a:ea typeface="Open Sans"/>
              <a:cs typeface="Open Sans"/>
              <a:sym typeface="Open Sans"/>
            </a:endParaRPr>
          </a:p>
        </p:txBody>
      </p:sp>
      <p:sp>
        <p:nvSpPr>
          <p:cNvPr id="495" name="Google Shape;495;p4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496" name="Google Shape;496;p43"/>
          <p:cNvSpPr txBox="1"/>
          <p:nvPr/>
        </p:nvSpPr>
        <p:spPr>
          <a:xfrm>
            <a:off x="1222072" y="3819918"/>
            <a:ext cx="10187100" cy="1938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lang="en-US" sz="2600">
                <a:latin typeface="Open Sans"/>
                <a:ea typeface="Open Sans"/>
                <a:cs typeface="Open Sans"/>
                <a:sym typeface="Open Sans"/>
              </a:rPr>
              <a:t>Percakapan antar individu</a:t>
            </a:r>
            <a:r>
              <a:rPr lang="en-US" sz="2600">
                <a:latin typeface="Open Sans"/>
                <a:ea typeface="Open Sans"/>
                <a:cs typeface="Open Sans"/>
                <a:sym typeface="Open Sans"/>
              </a:rPr>
              <a:t> sangat penting untuk mendidik dan melibatkan anggota masyarakat. Kami menganjurkan Anda untuk menelepon atau video chat dengan teman-teman Anda seputar Sensus 2020 dan mengapa mereka harus memberikan tanggapan.</a:t>
            </a:r>
            <a:br>
              <a:rPr i="0" lang="en-US" sz="2600" u="none" cap="none" strike="noStrike">
                <a:solidFill>
                  <a:srgbClr val="000000"/>
                </a:solidFill>
                <a:latin typeface="Open Sans"/>
                <a:ea typeface="Open Sans"/>
                <a:cs typeface="Open Sans"/>
                <a:sym typeface="Open Sans"/>
              </a:rPr>
            </a:br>
            <a:endParaRPr i="0" sz="2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44"/>
          <p:cNvSpPr txBox="1"/>
          <p:nvPr/>
        </p:nvSpPr>
        <p:spPr>
          <a:xfrm>
            <a:off x="441677" y="290399"/>
            <a:ext cx="11456100" cy="13387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Apa metode respons yang disukai?</a:t>
            </a:r>
            <a:r>
              <a:rPr b="0" i="0" lang="en-US" sz="18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Montserrat"/>
                <a:ea typeface="Montserrat"/>
                <a:cs typeface="Montserrat"/>
                <a:sym typeface="Montserrat"/>
              </a:rPr>
            </a:br>
            <a:endParaRPr b="0" i="0" sz="1800" u="none" cap="none" strike="noStrike">
              <a:solidFill>
                <a:schemeClr val="dk1"/>
              </a:solidFill>
              <a:latin typeface="Montserrat"/>
              <a:ea typeface="Montserrat"/>
              <a:cs typeface="Montserrat"/>
              <a:sym typeface="Montserrat"/>
            </a:endParaRPr>
          </a:p>
        </p:txBody>
      </p:sp>
      <p:sp>
        <p:nvSpPr>
          <p:cNvPr id="502" name="Google Shape;502;p44"/>
          <p:cNvSpPr/>
          <p:nvPr/>
        </p:nvSpPr>
        <p:spPr>
          <a:xfrm>
            <a:off x="1753642" y="1954060"/>
            <a:ext cx="2517732" cy="1064713"/>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03" name="Google Shape;503;p44"/>
          <p:cNvSpPr/>
          <p:nvPr/>
        </p:nvSpPr>
        <p:spPr>
          <a:xfrm>
            <a:off x="4646917" y="1954059"/>
            <a:ext cx="2517732" cy="1064713"/>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04" name="Google Shape;504;p44"/>
          <p:cNvSpPr/>
          <p:nvPr/>
        </p:nvSpPr>
        <p:spPr>
          <a:xfrm>
            <a:off x="7540192" y="1954058"/>
            <a:ext cx="2517732" cy="1064713"/>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505" name="Google Shape;505;p44"/>
          <p:cNvSpPr txBox="1"/>
          <p:nvPr/>
        </p:nvSpPr>
        <p:spPr>
          <a:xfrm>
            <a:off x="1386363" y="2444311"/>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Montserrat"/>
                <a:ea typeface="Montserrat"/>
                <a:cs typeface="Montserrat"/>
                <a:sym typeface="Montserrat"/>
              </a:rPr>
              <a:t>Online</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Montserrat"/>
              <a:ea typeface="Montserrat"/>
              <a:cs typeface="Montserrat"/>
              <a:sym typeface="Montserrat"/>
            </a:endParaRPr>
          </a:p>
        </p:txBody>
      </p:sp>
      <p:sp>
        <p:nvSpPr>
          <p:cNvPr id="506" name="Google Shape;506;p44"/>
          <p:cNvSpPr txBox="1"/>
          <p:nvPr/>
        </p:nvSpPr>
        <p:spPr>
          <a:xfrm>
            <a:off x="4364916" y="2444311"/>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Montserrat"/>
                <a:ea typeface="Montserrat"/>
                <a:cs typeface="Montserrat"/>
                <a:sym typeface="Montserrat"/>
              </a:rPr>
              <a:t>Paper Form</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Montserrat"/>
              <a:ea typeface="Montserrat"/>
              <a:cs typeface="Montserrat"/>
              <a:sym typeface="Montserrat"/>
            </a:endParaRPr>
          </a:p>
        </p:txBody>
      </p:sp>
      <p:sp>
        <p:nvSpPr>
          <p:cNvPr id="507" name="Google Shape;507;p44"/>
          <p:cNvSpPr txBox="1"/>
          <p:nvPr/>
        </p:nvSpPr>
        <p:spPr>
          <a:xfrm>
            <a:off x="7205920" y="2444289"/>
            <a:ext cx="3252300" cy="58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Montserrat"/>
                <a:ea typeface="Montserrat"/>
                <a:cs typeface="Montserrat"/>
                <a:sym typeface="Montserrat"/>
              </a:rPr>
              <a:t>Phone</a:t>
            </a:r>
            <a:endParaRPr b="0" i="0" sz="14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chemeClr val="dk1"/>
              </a:solidFill>
              <a:latin typeface="Montserrat"/>
              <a:ea typeface="Montserrat"/>
              <a:cs typeface="Montserrat"/>
              <a:sym typeface="Montserrat"/>
            </a:endParaRPr>
          </a:p>
        </p:txBody>
      </p:sp>
      <p:sp>
        <p:nvSpPr>
          <p:cNvPr id="508" name="Google Shape;508;p44"/>
          <p:cNvSpPr txBox="1"/>
          <p:nvPr/>
        </p:nvSpPr>
        <p:spPr>
          <a:xfrm>
            <a:off x="2864365" y="2054266"/>
            <a:ext cx="476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1</a:t>
            </a:r>
            <a:endParaRPr b="0" i="0" sz="1400" u="none" cap="none" strike="noStrike">
              <a:solidFill>
                <a:srgbClr val="000000"/>
              </a:solidFill>
              <a:latin typeface="Montserrat"/>
              <a:ea typeface="Montserrat"/>
              <a:cs typeface="Montserrat"/>
              <a:sym typeface="Montserrat"/>
            </a:endParaRPr>
          </a:p>
        </p:txBody>
      </p:sp>
      <p:sp>
        <p:nvSpPr>
          <p:cNvPr id="509" name="Google Shape;509;p44"/>
          <p:cNvSpPr txBox="1"/>
          <p:nvPr/>
        </p:nvSpPr>
        <p:spPr>
          <a:xfrm>
            <a:off x="5805335" y="2044603"/>
            <a:ext cx="47598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2</a:t>
            </a:r>
            <a:endParaRPr b="0" i="0" sz="1400" u="none" cap="none" strike="noStrike">
              <a:solidFill>
                <a:srgbClr val="000000"/>
              </a:solidFill>
              <a:latin typeface="Montserrat"/>
              <a:ea typeface="Montserrat"/>
              <a:cs typeface="Montserrat"/>
              <a:sym typeface="Montserrat"/>
            </a:endParaRPr>
          </a:p>
        </p:txBody>
      </p:sp>
      <p:sp>
        <p:nvSpPr>
          <p:cNvPr id="510" name="Google Shape;510;p44"/>
          <p:cNvSpPr txBox="1"/>
          <p:nvPr/>
        </p:nvSpPr>
        <p:spPr>
          <a:xfrm>
            <a:off x="8641640" y="2056142"/>
            <a:ext cx="47598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2176D2"/>
                </a:solidFill>
                <a:latin typeface="Montserrat"/>
                <a:ea typeface="Montserrat"/>
                <a:cs typeface="Montserrat"/>
                <a:sym typeface="Montserrat"/>
              </a:rPr>
              <a:t>3</a:t>
            </a:r>
            <a:endParaRPr b="0" i="0" sz="1400" u="none" cap="none" strike="noStrike">
              <a:solidFill>
                <a:srgbClr val="000000"/>
              </a:solidFill>
              <a:latin typeface="Montserrat"/>
              <a:ea typeface="Montserrat"/>
              <a:cs typeface="Montserrat"/>
              <a:sym typeface="Montserrat"/>
            </a:endParaRPr>
          </a:p>
        </p:txBody>
      </p:sp>
      <p:sp>
        <p:nvSpPr>
          <p:cNvPr id="511" name="Google Shape;511;p44"/>
          <p:cNvSpPr txBox="1"/>
          <p:nvPr/>
        </p:nvSpPr>
        <p:spPr>
          <a:xfrm>
            <a:off x="1002045" y="3448932"/>
            <a:ext cx="10636200" cy="3939500"/>
          </a:xfrm>
          <a:prstGeom prst="rect">
            <a:avLst/>
          </a:prstGeom>
          <a:noFill/>
          <a:ln>
            <a:noFill/>
          </a:ln>
        </p:spPr>
        <p:txBody>
          <a:bodyPr anchorCtr="0" anchor="t" bIns="45700" lIns="91425" spcFirstLastPara="1" rIns="91425" wrap="square" tIns="45700">
            <a:spAutoFit/>
          </a:bodyPr>
          <a:lstStyle/>
          <a:p>
            <a:pPr indent="-387350" lvl="0" marL="457200" marR="0" rtl="0" algn="l">
              <a:lnSpc>
                <a:spcPct val="100000"/>
              </a:lnSpc>
              <a:spcBef>
                <a:spcPts val="0"/>
              </a:spcBef>
              <a:spcAft>
                <a:spcPts val="0"/>
              </a:spcAft>
              <a:buClr>
                <a:schemeClr val="dk1"/>
              </a:buClr>
              <a:buSzPts val="2500"/>
              <a:buFont typeface="Montserrat"/>
              <a:buChar char="●"/>
            </a:pPr>
            <a:r>
              <a:rPr b="0" i="0" lang="en-US" sz="2000" u="none" cap="none" strike="noStrike">
                <a:solidFill>
                  <a:schemeClr val="dk1"/>
                </a:solidFill>
                <a:latin typeface="Open Sans"/>
                <a:ea typeface="Open Sans"/>
                <a:cs typeface="Open Sans"/>
                <a:sym typeface="Open Sans"/>
              </a:rPr>
              <a:t>Individu yang sudah lanjut usia mungkin lebih suka menunggu untuk mengirimkan formulir kertas melalui Mail A.S.</a:t>
            </a:r>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000" u="none" cap="none" strike="noStrike">
                <a:solidFill>
                  <a:schemeClr val="dk1"/>
                </a:solidFill>
                <a:latin typeface="Open Sans"/>
                <a:ea typeface="Open Sans"/>
                <a:cs typeface="Open Sans"/>
                <a:sym typeface="Open Sans"/>
              </a:rPr>
              <a:t>Formulir kertas dianggap sebagai cara aman untuk merespons.</a:t>
            </a:r>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000" u="none" cap="none" strike="noStrike">
                <a:solidFill>
                  <a:schemeClr val="dk1"/>
                </a:solidFill>
                <a:latin typeface="Open Sans"/>
                <a:ea typeface="Open Sans"/>
                <a:cs typeface="Open Sans"/>
                <a:sym typeface="Open Sans"/>
              </a:rPr>
              <a:t>Kaum muda merasa lebih nyaman mengisi sensus online.</a:t>
            </a:r>
            <a:endParaRPr/>
          </a:p>
          <a:p>
            <a:pPr indent="-387350" lvl="0" marL="457200" marR="0" rtl="0" algn="l">
              <a:lnSpc>
                <a:spcPct val="100000"/>
              </a:lnSpc>
              <a:spcBef>
                <a:spcPts val="0"/>
              </a:spcBef>
              <a:spcAft>
                <a:spcPts val="0"/>
              </a:spcAft>
              <a:buClr>
                <a:schemeClr val="dk1"/>
              </a:buClr>
              <a:buSzPts val="2500"/>
              <a:buFont typeface="Montserrat"/>
              <a:buChar char="●"/>
            </a:pPr>
            <a:r>
              <a:rPr b="0" i="0" lang="en-US" sz="2000" u="none" cap="none" strike="noStrike">
                <a:solidFill>
                  <a:schemeClr val="dk1"/>
                </a:solidFill>
                <a:latin typeface="Open Sans"/>
                <a:ea typeface="Open Sans"/>
                <a:cs typeface="Open Sans"/>
                <a:sym typeface="Open Sans"/>
              </a:rPr>
              <a:t>Mengisi sensus online itu mudah.</a:t>
            </a:r>
            <a:endParaRPr b="0" i="0" sz="2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000"/>
              <a:buFont typeface="Arial"/>
              <a:buNone/>
            </a:pPr>
            <a:br>
              <a:rPr b="0" i="0" lang="en-US" sz="3000" u="none" cap="none" strike="noStrike">
                <a:solidFill>
                  <a:schemeClr val="dk1"/>
                </a:solidFill>
                <a:latin typeface="Open Sans"/>
                <a:ea typeface="Open Sans"/>
                <a:cs typeface="Open Sans"/>
                <a:sym typeface="Open Sans"/>
              </a:rPr>
            </a:br>
            <a:br>
              <a:rPr b="0" i="0" lang="en-US" sz="3000" u="none" cap="none" strike="noStrike">
                <a:solidFill>
                  <a:schemeClr val="dk1"/>
                </a:solidFill>
                <a:latin typeface="Open Sans"/>
                <a:ea typeface="Open Sans"/>
                <a:cs typeface="Open Sans"/>
                <a:sym typeface="Open Sans"/>
              </a:rPr>
            </a:br>
            <a:endParaRPr b="0" i="0" sz="3000" u="none" cap="none" strike="noStrike">
              <a:solidFill>
                <a:schemeClr val="dk1"/>
              </a:solidFill>
              <a:latin typeface="Open Sans"/>
              <a:ea typeface="Open Sans"/>
              <a:cs typeface="Open Sans"/>
              <a:sym typeface="Open Sans"/>
            </a:endParaRPr>
          </a:p>
        </p:txBody>
      </p:sp>
      <p:sp>
        <p:nvSpPr>
          <p:cNvPr id="512" name="Google Shape;512;p4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45"/>
          <p:cNvSpPr txBox="1"/>
          <p:nvPr/>
        </p:nvSpPr>
        <p:spPr>
          <a:xfrm>
            <a:off x="1106938" y="211419"/>
            <a:ext cx="11456195" cy="13387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Berbicara tentang sensus</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descr="A group of people sitting at a table&#10;&#10;Description automatically generated" id="518" name="Google Shape;518;p45"/>
          <p:cNvPicPr preferRelativeResize="0"/>
          <p:nvPr/>
        </p:nvPicPr>
        <p:blipFill rotWithShape="1">
          <a:blip r:embed="rId3">
            <a:alphaModFix/>
          </a:blip>
          <a:srcRect b="0" l="0" r="0" t="0"/>
          <a:stretch/>
        </p:blipFill>
        <p:spPr>
          <a:xfrm>
            <a:off x="7735996" y="1039660"/>
            <a:ext cx="3688097" cy="5417507"/>
          </a:xfrm>
          <a:prstGeom prst="rect">
            <a:avLst/>
          </a:prstGeom>
          <a:noFill/>
          <a:ln>
            <a:noFill/>
          </a:ln>
        </p:spPr>
      </p:pic>
      <p:sp>
        <p:nvSpPr>
          <p:cNvPr id="519" name="Google Shape;519;p45"/>
          <p:cNvSpPr txBox="1"/>
          <p:nvPr/>
        </p:nvSpPr>
        <p:spPr>
          <a:xfrm>
            <a:off x="1421483" y="1218976"/>
            <a:ext cx="6194342" cy="15234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00" u="none" cap="none" strike="noStrike">
                <a:solidFill>
                  <a:schemeClr val="dk1"/>
                </a:solidFill>
                <a:latin typeface="Open Sans"/>
                <a:ea typeface="Open Sans"/>
                <a:cs typeface="Open Sans"/>
                <a:sym typeface="Open Sans"/>
              </a:rPr>
              <a:t>Kita perlu menghitung setiap orang di Philadelphia:</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520" name="Google Shape;520;p45"/>
          <p:cNvSpPr txBox="1"/>
          <p:nvPr/>
        </p:nvSpPr>
        <p:spPr>
          <a:xfrm>
            <a:off x="1541218" y="2229633"/>
            <a:ext cx="5718300" cy="3631723"/>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Untuk mendapatkan dana untuk kebutuhan komunitas kami.</a:t>
            </a:r>
            <a:endParaRPr/>
          </a:p>
          <a:p>
            <a:pPr indent="-228600" lvl="0" marL="457200" marR="0" rtl="0" algn="l">
              <a:lnSpc>
                <a:spcPct val="100000"/>
              </a:lnSpc>
              <a:spcBef>
                <a:spcPts val="0"/>
              </a:spcBef>
              <a:spcAft>
                <a:spcPts val="0"/>
              </a:spcAft>
              <a:buClr>
                <a:schemeClr val="dk1"/>
              </a:buClr>
              <a:buSzPts val="2300"/>
              <a:buFont typeface="Montserrat"/>
              <a:buNone/>
            </a:pPr>
            <a:r>
              <a:t/>
            </a:r>
            <a:endParaRPr b="0" i="0" sz="2300" u="none" cap="none" strike="noStrike">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Agar pembuat keputusan tahu di mana kita berada. Ini tentang keadilan!</a:t>
            </a:r>
            <a:endParaRPr/>
          </a:p>
          <a:p>
            <a:pPr indent="-228600" lvl="0" marL="457200" marR="0" rtl="0" algn="l">
              <a:lnSpc>
                <a:spcPct val="100000"/>
              </a:lnSpc>
              <a:spcBef>
                <a:spcPts val="0"/>
              </a:spcBef>
              <a:spcAft>
                <a:spcPts val="0"/>
              </a:spcAft>
              <a:buClr>
                <a:schemeClr val="dk1"/>
              </a:buClr>
              <a:buSzPts val="2300"/>
              <a:buFont typeface="Montserrat"/>
              <a:buNone/>
            </a:pPr>
            <a:r>
              <a:t/>
            </a:r>
            <a:endParaRPr b="0" i="0" sz="2300" u="none" cap="none" strike="noStrike">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Untuk membuat suara kita didengar.</a:t>
            </a:r>
            <a:endParaRPr/>
          </a:p>
          <a:p>
            <a:pPr indent="-228600" lvl="0" marL="457200" marR="0" rtl="0" algn="l">
              <a:lnSpc>
                <a:spcPct val="100000"/>
              </a:lnSpc>
              <a:spcBef>
                <a:spcPts val="0"/>
              </a:spcBef>
              <a:spcAft>
                <a:spcPts val="0"/>
              </a:spcAft>
              <a:buClr>
                <a:schemeClr val="dk1"/>
              </a:buClr>
              <a:buSzPts val="2300"/>
              <a:buFont typeface="Montserrat"/>
              <a:buNone/>
            </a:pPr>
            <a:r>
              <a:t/>
            </a:r>
            <a:endParaRPr b="0" i="0" sz="2300" u="none" cap="none" strike="noStrike">
              <a:solidFill>
                <a:schemeClr val="dk1"/>
              </a:solidFill>
              <a:latin typeface="Open Sans"/>
              <a:ea typeface="Open Sans"/>
              <a:cs typeface="Open Sans"/>
              <a:sym typeface="Open Sans"/>
            </a:endParaRPr>
          </a:p>
          <a:p>
            <a:pPr indent="-374650" lvl="0" marL="457200" marR="0" rtl="0" algn="l">
              <a:lnSpc>
                <a:spcPct val="100000"/>
              </a:lnSpc>
              <a:spcBef>
                <a:spcPts val="0"/>
              </a:spcBef>
              <a:spcAft>
                <a:spcPts val="0"/>
              </a:spcAft>
              <a:buClr>
                <a:schemeClr val="dk1"/>
              </a:buClr>
              <a:buSzPts val="2300"/>
              <a:buFont typeface="Montserrat"/>
              <a:buChar char="●"/>
            </a:pPr>
            <a:r>
              <a:rPr b="0" i="0" lang="en-US" sz="2300" u="none" cap="none" strike="noStrike">
                <a:solidFill>
                  <a:schemeClr val="dk1"/>
                </a:solidFill>
                <a:latin typeface="Open Sans"/>
                <a:ea typeface="Open Sans"/>
                <a:cs typeface="Open Sans"/>
                <a:sym typeface="Open Sans"/>
              </a:rPr>
              <a:t>Karena sensus adalah tanggung jawab sipil kita.</a:t>
            </a:r>
            <a:endParaRPr b="0" i="0" sz="1800" u="none" cap="none" strike="noStrike">
              <a:solidFill>
                <a:schemeClr val="dk1"/>
              </a:solidFill>
              <a:latin typeface="Open Sans"/>
              <a:ea typeface="Open Sans"/>
              <a:cs typeface="Open Sans"/>
              <a:sym typeface="Open Sans"/>
            </a:endParaRPr>
          </a:p>
        </p:txBody>
      </p:sp>
      <p:sp>
        <p:nvSpPr>
          <p:cNvPr id="521" name="Google Shape;521;p4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46"/>
          <p:cNvSpPr txBox="1"/>
          <p:nvPr/>
        </p:nvSpPr>
        <p:spPr>
          <a:xfrm>
            <a:off x="1242413" y="300493"/>
            <a:ext cx="1145610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Berbicara tentang sensus</a:t>
            </a:r>
            <a:r>
              <a:rPr b="0"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2500" u="none" cap="none" strike="noStrike">
                <a:solidFill>
                  <a:schemeClr val="dk1"/>
                </a:solidFill>
                <a:latin typeface="Open Sans"/>
                <a:ea typeface="Open Sans"/>
                <a:cs typeface="Open Sans"/>
                <a:sym typeface="Open Sans"/>
              </a:rPr>
              <a:t>Kita perlu menghitung setiap orang di Philadelphia karena:</a:t>
            </a:r>
            <a:endParaRPr b="0" i="0" sz="1800" u="none" cap="none" strike="noStrike">
              <a:solidFill>
                <a:schemeClr val="dk1"/>
              </a:solidFill>
              <a:latin typeface="Open Sans"/>
              <a:ea typeface="Open Sans"/>
              <a:cs typeface="Open Sans"/>
              <a:sym typeface="Open Sans"/>
            </a:endParaRPr>
          </a:p>
        </p:txBody>
      </p:sp>
      <p:pic>
        <p:nvPicPr>
          <p:cNvPr descr="A group of people sitting at a table&#10;&#10;Description automatically generated" id="527" name="Google Shape;527;p46"/>
          <p:cNvPicPr preferRelativeResize="0"/>
          <p:nvPr/>
        </p:nvPicPr>
        <p:blipFill rotWithShape="1">
          <a:blip r:embed="rId3">
            <a:alphaModFix/>
          </a:blip>
          <a:srcRect b="0" l="0" r="0" t="0"/>
          <a:stretch/>
        </p:blipFill>
        <p:spPr>
          <a:xfrm>
            <a:off x="1547424" y="1916300"/>
            <a:ext cx="4466777" cy="4466777"/>
          </a:xfrm>
          <a:prstGeom prst="rect">
            <a:avLst/>
          </a:prstGeom>
          <a:noFill/>
          <a:ln>
            <a:noFill/>
          </a:ln>
        </p:spPr>
      </p:pic>
      <p:sp>
        <p:nvSpPr>
          <p:cNvPr id="528" name="Google Shape;528;p46"/>
          <p:cNvSpPr txBox="1"/>
          <p:nvPr/>
        </p:nvSpPr>
        <p:spPr>
          <a:xfrm>
            <a:off x="6428850" y="1916312"/>
            <a:ext cx="5141400" cy="4493497"/>
          </a:xfrm>
          <a:prstGeom prst="rect">
            <a:avLst/>
          </a:prstGeom>
          <a:noFill/>
          <a:ln>
            <a:noFill/>
          </a:ln>
        </p:spPr>
        <p:txBody>
          <a:bodyPr anchorCtr="0" anchor="t" bIns="45700" lIns="91425" spcFirstLastPara="1" rIns="91425" wrap="square" tIns="45700">
            <a:spAutoFit/>
          </a:bodyPr>
          <a:lstStyle/>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Setiap orang yang tidak dihitung dalam sensus adalah kerugian </a:t>
            </a:r>
            <a:r>
              <a:rPr b="1" i="0" lang="en-US" sz="2200" u="none" cap="none" strike="noStrike">
                <a:solidFill>
                  <a:schemeClr val="dk1"/>
                </a:solidFill>
                <a:latin typeface="Open Sans"/>
                <a:ea typeface="Open Sans"/>
                <a:cs typeface="Open Sans"/>
                <a:sym typeface="Open Sans"/>
              </a:rPr>
              <a:t>$ 21.000</a:t>
            </a:r>
            <a:r>
              <a:rPr b="0" i="0" lang="en-US" sz="2200" u="none" cap="none" strike="noStrike">
                <a:solidFill>
                  <a:schemeClr val="dk1"/>
                </a:solidFill>
                <a:latin typeface="Open Sans"/>
                <a:ea typeface="Open Sans"/>
                <a:cs typeface="Open Sans"/>
                <a:sym typeface="Open Sans"/>
              </a:rPr>
              <a:t> selama sepuluh tahun.</a:t>
            </a:r>
            <a:endParaRPr/>
          </a:p>
          <a:p>
            <a:pPr indent="-228600" lvl="0" marL="457200" marR="0" rtl="0" algn="l">
              <a:lnSpc>
                <a:spcPct val="100000"/>
              </a:lnSpc>
              <a:spcBef>
                <a:spcPts val="0"/>
              </a:spcBef>
              <a:spcAft>
                <a:spcPts val="0"/>
              </a:spcAft>
              <a:buClr>
                <a:schemeClr val="dk1"/>
              </a:buClr>
              <a:buSzPts val="2200"/>
              <a:buFont typeface="Montserrat"/>
              <a:buNone/>
            </a:pPr>
            <a:r>
              <a:t/>
            </a:r>
            <a:endParaRPr b="0" i="0" sz="22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Masyarakat yang membutuhkan harus mendapatkan sumber daya yang mereka layak dapatkan.</a:t>
            </a:r>
            <a:endParaRPr/>
          </a:p>
          <a:p>
            <a:pPr indent="-228600" lvl="0" marL="457200" marR="0" rtl="0" algn="l">
              <a:lnSpc>
                <a:spcPct val="100000"/>
              </a:lnSpc>
              <a:spcBef>
                <a:spcPts val="0"/>
              </a:spcBef>
              <a:spcAft>
                <a:spcPts val="0"/>
              </a:spcAft>
              <a:buClr>
                <a:schemeClr val="dk1"/>
              </a:buClr>
              <a:buSzPts val="2200"/>
              <a:buFont typeface="Montserrat"/>
              <a:buNone/>
            </a:pPr>
            <a:r>
              <a:t/>
            </a:r>
            <a:endParaRPr b="0" i="0" sz="22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Dihitung dalam sensus memungkinkan kita memiliki perwakilan politik.</a:t>
            </a:r>
            <a:endParaRPr/>
          </a:p>
          <a:p>
            <a:pPr indent="-228600" lvl="0" marL="457200" marR="0" rtl="0" algn="l">
              <a:lnSpc>
                <a:spcPct val="100000"/>
              </a:lnSpc>
              <a:spcBef>
                <a:spcPts val="0"/>
              </a:spcBef>
              <a:spcAft>
                <a:spcPts val="0"/>
              </a:spcAft>
              <a:buClr>
                <a:schemeClr val="dk1"/>
              </a:buClr>
              <a:buSzPts val="2200"/>
              <a:buFont typeface="Montserrat"/>
              <a:buNone/>
            </a:pPr>
            <a:r>
              <a:t/>
            </a:r>
            <a:endParaRPr b="0" i="0" sz="2200" u="none" cap="none" strike="noStrike">
              <a:solidFill>
                <a:schemeClr val="dk1"/>
              </a:solidFill>
              <a:latin typeface="Open Sans"/>
              <a:ea typeface="Open Sans"/>
              <a:cs typeface="Open Sans"/>
              <a:sym typeface="Open Sans"/>
            </a:endParaRPr>
          </a:p>
          <a:p>
            <a:pPr indent="-368300" lvl="0" marL="457200" marR="0" rtl="0" algn="l">
              <a:lnSpc>
                <a:spcPct val="100000"/>
              </a:lnSpc>
              <a:spcBef>
                <a:spcPts val="0"/>
              </a:spcBef>
              <a:spcAft>
                <a:spcPts val="0"/>
              </a:spcAft>
              <a:buClr>
                <a:schemeClr val="dk1"/>
              </a:buClr>
              <a:buSzPts val="2200"/>
              <a:buFont typeface="Montserrat"/>
              <a:buChar char="●"/>
            </a:pPr>
            <a:r>
              <a:rPr b="0" i="0" lang="en-US" sz="2200" u="none" cap="none" strike="noStrike">
                <a:solidFill>
                  <a:schemeClr val="dk1"/>
                </a:solidFill>
                <a:latin typeface="Open Sans"/>
                <a:ea typeface="Open Sans"/>
                <a:cs typeface="Open Sans"/>
                <a:sym typeface="Open Sans"/>
              </a:rPr>
              <a:t>Kita harus berpegang representasi yang kita miliki saat ini.</a:t>
            </a:r>
            <a:endParaRPr b="0" i="0" sz="1800" u="none" cap="none" strike="noStrike">
              <a:solidFill>
                <a:schemeClr val="dk1"/>
              </a:solidFill>
              <a:latin typeface="Open Sans"/>
              <a:ea typeface="Open Sans"/>
              <a:cs typeface="Open Sans"/>
              <a:sym typeface="Open Sans"/>
            </a:endParaRPr>
          </a:p>
        </p:txBody>
      </p:sp>
      <p:sp>
        <p:nvSpPr>
          <p:cNvPr id="529" name="Google Shape;529;p4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47"/>
          <p:cNvSpPr txBox="1"/>
          <p:nvPr/>
        </p:nvSpPr>
        <p:spPr>
          <a:xfrm>
            <a:off x="1173845" y="221196"/>
            <a:ext cx="11456195"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5400" u="none" cap="none" strike="noStrike">
                <a:solidFill>
                  <a:srgbClr val="2176D2"/>
                </a:solidFill>
                <a:latin typeface="Montserrat"/>
                <a:ea typeface="Montserrat"/>
                <a:cs typeface="Montserrat"/>
                <a:sym typeface="Montserrat"/>
              </a:rPr>
              <a:t>Berbicara tentang sensus</a:t>
            </a:r>
            <a:r>
              <a:rPr b="0" i="0" lang="en-US" sz="3600" u="none" cap="none" strike="noStrike">
                <a:solidFill>
                  <a:schemeClr val="dk1"/>
                </a:solidFill>
                <a:latin typeface="Calibri"/>
                <a:ea typeface="Calibri"/>
                <a:cs typeface="Calibri"/>
                <a:sym typeface="Calibri"/>
              </a:rPr>
              <a:t>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chemeClr val="dk1"/>
                </a:solidFill>
                <a:latin typeface="Open Sans"/>
                <a:ea typeface="Open Sans"/>
                <a:cs typeface="Open Sans"/>
                <a:sym typeface="Open Sans"/>
              </a:rPr>
              <a:t>Kita perlu menghitung setiap orang di Philadelphia karena:</a:t>
            </a:r>
            <a:endParaRPr b="0" i="0" sz="2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Calibri"/>
                <a:ea typeface="Calibri"/>
                <a:cs typeface="Calibri"/>
                <a:sym typeface="Calibri"/>
              </a:rPr>
            </a:br>
            <a:endParaRPr b="0" i="0" sz="1800" u="none" cap="none" strike="noStrike">
              <a:solidFill>
                <a:schemeClr val="dk1"/>
              </a:solidFill>
              <a:latin typeface="Calibri"/>
              <a:ea typeface="Calibri"/>
              <a:cs typeface="Calibri"/>
              <a:sym typeface="Calibri"/>
            </a:endParaRPr>
          </a:p>
        </p:txBody>
      </p:sp>
      <p:pic>
        <p:nvPicPr>
          <p:cNvPr descr="A group of people playing frisbee in a park&#10;&#10;Description automatically generated" id="535" name="Google Shape;535;p47"/>
          <p:cNvPicPr preferRelativeResize="0"/>
          <p:nvPr/>
        </p:nvPicPr>
        <p:blipFill rotWithShape="1">
          <a:blip r:embed="rId3">
            <a:alphaModFix/>
          </a:blip>
          <a:srcRect b="0" l="0" r="0" t="0"/>
          <a:stretch/>
        </p:blipFill>
        <p:spPr>
          <a:xfrm>
            <a:off x="4274825" y="1837025"/>
            <a:ext cx="4158807" cy="2767800"/>
          </a:xfrm>
          <a:prstGeom prst="rect">
            <a:avLst/>
          </a:prstGeom>
          <a:noFill/>
          <a:ln>
            <a:noFill/>
          </a:ln>
        </p:spPr>
      </p:pic>
      <p:sp>
        <p:nvSpPr>
          <p:cNvPr id="536" name="Google Shape;536;p47"/>
          <p:cNvSpPr txBox="1"/>
          <p:nvPr/>
        </p:nvSpPr>
        <p:spPr>
          <a:xfrm>
            <a:off x="691376" y="5020978"/>
            <a:ext cx="11273220"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Mengisi formulir sensus adalah cara untuk memastikan masa depan yang lebih cerah bagi kami,</a:t>
            </a:r>
            <a:endParaRPr/>
          </a:p>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anak-anak, dan komunitas.</a:t>
            </a:r>
            <a:endParaRPr/>
          </a:p>
          <a:p>
            <a:pPr indent="0" lvl="0" marL="0" marR="0" rtl="0" algn="ctr">
              <a:lnSpc>
                <a:spcPct val="100000"/>
              </a:lnSpc>
              <a:spcBef>
                <a:spcPts val="0"/>
              </a:spcBef>
              <a:spcAft>
                <a:spcPts val="0"/>
              </a:spcAft>
              <a:buNone/>
            </a:pPr>
            <a:r>
              <a:t/>
            </a:r>
            <a:endParaRPr b="0" i="0" sz="18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None/>
            </a:pPr>
            <a:r>
              <a:rPr b="0" i="0" lang="en-US" sz="1800" u="none" cap="none" strike="noStrike">
                <a:solidFill>
                  <a:schemeClr val="dk1"/>
                </a:solidFill>
                <a:latin typeface="Open Sans"/>
                <a:ea typeface="Open Sans"/>
                <a:cs typeface="Open Sans"/>
                <a:sym typeface="Open Sans"/>
              </a:rPr>
              <a:t>Menciptakan hari esok yang lebih baik untuk Philadelphia tergantung dari kita semua!</a:t>
            </a:r>
            <a:endParaRPr b="0" i="0" sz="1800" u="none" cap="none" strike="noStrike">
              <a:solidFill>
                <a:srgbClr val="000000"/>
              </a:solidFill>
              <a:latin typeface="Open Sans"/>
              <a:ea typeface="Open Sans"/>
              <a:cs typeface="Open Sans"/>
              <a:sym typeface="Open Sans"/>
            </a:endParaRPr>
          </a:p>
        </p:txBody>
      </p:sp>
      <p:sp>
        <p:nvSpPr>
          <p:cNvPr id="537" name="Google Shape;537;p4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g608ce41582_0_0"/>
          <p:cNvSpPr txBox="1"/>
          <p:nvPr/>
        </p:nvSpPr>
        <p:spPr>
          <a:xfrm>
            <a:off x="3013150" y="1445225"/>
            <a:ext cx="7853400" cy="91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6" name="Google Shape;106;g608ce41582_0_0"/>
          <p:cNvSpPr txBox="1"/>
          <p:nvPr/>
        </p:nvSpPr>
        <p:spPr>
          <a:xfrm>
            <a:off x="-149900" y="784600"/>
            <a:ext cx="58626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t/>
            </a:r>
            <a:endParaRPr b="1" i="0" sz="8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2176D2"/>
                </a:solidFill>
                <a:latin typeface="Montserrat"/>
                <a:ea typeface="Montserrat"/>
                <a:cs typeface="Montserrat"/>
                <a:sym typeface="Montserrat"/>
              </a:rPr>
              <a:t>@USCensusBureau</a:t>
            </a:r>
            <a:endParaRPr b="1"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2176D2"/>
                </a:solidFill>
                <a:latin typeface="Montserrat"/>
                <a:ea typeface="Montserrat"/>
                <a:cs typeface="Montserrat"/>
                <a:sym typeface="Montserrat"/>
              </a:rPr>
              <a:t>@PhiladelphiaGov</a:t>
            </a:r>
            <a:endParaRPr b="1"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2176D2"/>
                </a:solidFill>
                <a:latin typeface="Montserrat"/>
                <a:ea typeface="Montserrat"/>
                <a:cs typeface="Montserrat"/>
                <a:sym typeface="Montserrat"/>
              </a:rPr>
              <a:t>#PhillyCounts</a:t>
            </a:r>
            <a:endParaRPr b="1" i="0" sz="4000" u="sng"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rPr b="1" lang="en-US" sz="4000" u="sng">
                <a:solidFill>
                  <a:srgbClr val="2176D2"/>
                </a:solidFill>
                <a:latin typeface="Montserrat"/>
                <a:ea typeface="Montserrat"/>
                <a:cs typeface="Montserrat"/>
                <a:sym typeface="Montserrat"/>
              </a:rPr>
              <a:t>#Census2020</a:t>
            </a:r>
            <a:r>
              <a:rPr b="1" i="0" lang="en-US" sz="5000" u="sng" cap="none" strike="noStrike">
                <a:solidFill>
                  <a:srgbClr val="2176D2"/>
                </a:solidFill>
                <a:latin typeface="Montserrat"/>
                <a:ea typeface="Montserrat"/>
                <a:cs typeface="Montserrat"/>
                <a:sym typeface="Montserrat"/>
              </a:rPr>
              <a:t> </a:t>
            </a:r>
            <a:endParaRPr b="1" i="0" sz="5000" u="sng" cap="none" strike="noStrike">
              <a:solidFill>
                <a:srgbClr val="2176D2"/>
              </a:solidFill>
              <a:latin typeface="Montserrat"/>
              <a:ea typeface="Montserrat"/>
              <a:cs typeface="Montserrat"/>
              <a:sym typeface="Montserrat"/>
            </a:endParaRPr>
          </a:p>
        </p:txBody>
      </p:sp>
      <p:pic>
        <p:nvPicPr>
          <p:cNvPr id="107" name="Google Shape;107;g608ce41582_0_0"/>
          <p:cNvPicPr preferRelativeResize="0"/>
          <p:nvPr/>
        </p:nvPicPr>
        <p:blipFill rotWithShape="1">
          <a:blip r:embed="rId3">
            <a:alphaModFix/>
          </a:blip>
          <a:srcRect b="0" l="0" r="0" t="0"/>
          <a:stretch/>
        </p:blipFill>
        <p:spPr>
          <a:xfrm rot="264091">
            <a:off x="1763850" y="3725897"/>
            <a:ext cx="2269900" cy="2269900"/>
          </a:xfrm>
          <a:prstGeom prst="rect">
            <a:avLst/>
          </a:prstGeom>
          <a:noFill/>
          <a:ln>
            <a:noFill/>
          </a:ln>
        </p:spPr>
      </p:pic>
      <p:sp>
        <p:nvSpPr>
          <p:cNvPr id="108" name="Google Shape;108;g608ce41582_0_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09" name="Google Shape;109;g608ce41582_0_0"/>
          <p:cNvSpPr/>
          <p:nvPr/>
        </p:nvSpPr>
        <p:spPr>
          <a:xfrm>
            <a:off x="5712700" y="594225"/>
            <a:ext cx="6094500" cy="4627800"/>
          </a:xfrm>
          <a:prstGeom prst="rect">
            <a:avLst/>
          </a:prstGeom>
          <a:solidFill>
            <a:srgbClr val="0F4D9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 name="Google Shape;110;g608ce41582_0_0"/>
          <p:cNvPicPr preferRelativeResize="0"/>
          <p:nvPr/>
        </p:nvPicPr>
        <p:blipFill rotWithShape="1">
          <a:blip r:embed="rId4">
            <a:alphaModFix/>
          </a:blip>
          <a:srcRect b="0" l="0" r="0" t="10378"/>
          <a:stretch/>
        </p:blipFill>
        <p:spPr>
          <a:xfrm>
            <a:off x="6791900" y="707850"/>
            <a:ext cx="4484950" cy="44068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39"/>
          <p:cNvSpPr txBox="1"/>
          <p:nvPr/>
        </p:nvSpPr>
        <p:spPr>
          <a:xfrm>
            <a:off x="1182093" y="236499"/>
            <a:ext cx="11456195"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Bagaimana saya bisa lebih terlibat?</a:t>
            </a:r>
            <a:endParaRPr b="1" i="0" sz="4500" u="none" cap="none" strike="noStrike">
              <a:solidFill>
                <a:srgbClr val="2176D2"/>
              </a:solidFill>
              <a:latin typeface="Montserrat"/>
              <a:ea typeface="Montserrat"/>
              <a:cs typeface="Montserrat"/>
              <a:sym typeface="Montserrat"/>
            </a:endParaRPr>
          </a:p>
        </p:txBody>
      </p:sp>
      <p:sp>
        <p:nvSpPr>
          <p:cNvPr id="543" name="Google Shape;543;p39"/>
          <p:cNvSpPr/>
          <p:nvPr/>
        </p:nvSpPr>
        <p:spPr>
          <a:xfrm>
            <a:off x="2580362" y="1526190"/>
            <a:ext cx="3632400" cy="2142000"/>
          </a:xfrm>
          <a:prstGeom prst="rect">
            <a:avLst/>
          </a:prstGeom>
          <a:solidFill>
            <a:srgbClr val="FFEF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4" name="Google Shape;544;p39"/>
          <p:cNvSpPr/>
          <p:nvPr/>
        </p:nvSpPr>
        <p:spPr>
          <a:xfrm>
            <a:off x="6334606" y="1526190"/>
            <a:ext cx="3632548" cy="2141951"/>
          </a:xfrm>
          <a:prstGeom prst="rect">
            <a:avLst/>
          </a:prstGeom>
          <a:solidFill>
            <a:srgbClr val="FE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5" name="Google Shape;545;p39"/>
          <p:cNvSpPr/>
          <p:nvPr/>
        </p:nvSpPr>
        <p:spPr>
          <a:xfrm>
            <a:off x="2580362" y="3808473"/>
            <a:ext cx="3632548" cy="2141951"/>
          </a:xfrm>
          <a:prstGeom prst="rect">
            <a:avLst/>
          </a:prstGeom>
          <a:solidFill>
            <a:srgbClr val="B9F2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6" name="Google Shape;546;p39"/>
          <p:cNvSpPr/>
          <p:nvPr/>
        </p:nvSpPr>
        <p:spPr>
          <a:xfrm>
            <a:off x="6353905" y="3808473"/>
            <a:ext cx="3632548" cy="2141951"/>
          </a:xfrm>
          <a:prstGeom prst="rect">
            <a:avLst/>
          </a:prstGeom>
          <a:solidFill>
            <a:srgbClr val="DAED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7" name="Google Shape;547;p39"/>
          <p:cNvSpPr txBox="1"/>
          <p:nvPr/>
        </p:nvSpPr>
        <p:spPr>
          <a:xfrm>
            <a:off x="2853029" y="1660839"/>
            <a:ext cx="3252300" cy="9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300"/>
              <a:buFont typeface="Arial"/>
              <a:buNone/>
            </a:pPr>
            <a:r>
              <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2300"/>
              <a:buFont typeface="Arial"/>
              <a:buNone/>
            </a:pPr>
            <a:r>
              <a:rPr b="1" i="0" lang="en-US" sz="2300" u="none" cap="none" strike="noStrike">
                <a:solidFill>
                  <a:schemeClr val="dk1"/>
                </a:solidFill>
                <a:latin typeface="Open Sans"/>
                <a:ea typeface="Open Sans"/>
                <a:cs typeface="Open Sans"/>
                <a:sym typeface="Open Sans"/>
              </a:rPr>
              <a:t>Follow </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Open Sans"/>
                <a:ea typeface="Open Sans"/>
                <a:cs typeface="Open Sans"/>
                <a:sym typeface="Open Sans"/>
              </a:rPr>
              <a:t>@PhiladelphiaGov and #PhillyCounts on Social Media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Open Sans"/>
              <a:ea typeface="Open Sans"/>
              <a:cs typeface="Open Sans"/>
              <a:sym typeface="Open Sans"/>
            </a:endParaRPr>
          </a:p>
        </p:txBody>
      </p:sp>
      <p:sp>
        <p:nvSpPr>
          <p:cNvPr id="548" name="Google Shape;548;p39"/>
          <p:cNvSpPr txBox="1"/>
          <p:nvPr/>
        </p:nvSpPr>
        <p:spPr>
          <a:xfrm>
            <a:off x="6524725" y="1526201"/>
            <a:ext cx="3252300" cy="200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chemeClr val="dk1"/>
                </a:solidFill>
                <a:latin typeface="Open Sans"/>
                <a:ea typeface="Open Sans"/>
                <a:cs typeface="Open Sans"/>
                <a:sym typeface="Open Sans"/>
              </a:rPr>
              <a:t>Invite</a:t>
            </a:r>
            <a:endParaRPr b="1" i="0" sz="23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Open Sans"/>
                <a:ea typeface="Open Sans"/>
                <a:cs typeface="Open Sans"/>
                <a:sym typeface="Open Sans"/>
              </a:rPr>
              <a:t> three friends (or more!) to become Census Champions, online or in person</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Open Sans"/>
                <a:ea typeface="Open Sans"/>
                <a:cs typeface="Open Sans"/>
                <a:sym typeface="Open Sans"/>
              </a:rPr>
              <a:t> </a:t>
            </a:r>
            <a:endParaRPr b="0" i="0" sz="2000" u="none" cap="none" strike="noStrike">
              <a:solidFill>
                <a:srgbClr val="000000"/>
              </a:solidFill>
              <a:latin typeface="Arial"/>
              <a:ea typeface="Arial"/>
              <a:cs typeface="Arial"/>
              <a:sym typeface="Arial"/>
            </a:endParaRPr>
          </a:p>
        </p:txBody>
      </p:sp>
      <p:sp>
        <p:nvSpPr>
          <p:cNvPr id="549" name="Google Shape;549;p3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550" name="Google Shape;550;p39"/>
          <p:cNvPicPr preferRelativeResize="0"/>
          <p:nvPr/>
        </p:nvPicPr>
        <p:blipFill rotWithShape="1">
          <a:blip r:embed="rId3">
            <a:alphaModFix/>
          </a:blip>
          <a:srcRect b="0" l="0" r="0" t="0"/>
          <a:stretch/>
        </p:blipFill>
        <p:spPr>
          <a:xfrm rot="1606535">
            <a:off x="8317925" y="1737787"/>
            <a:ext cx="3335507" cy="784825"/>
          </a:xfrm>
          <a:prstGeom prst="rect">
            <a:avLst/>
          </a:prstGeom>
          <a:noFill/>
          <a:ln>
            <a:noFill/>
          </a:ln>
        </p:spPr>
      </p:pic>
      <p:sp>
        <p:nvSpPr>
          <p:cNvPr id="551" name="Google Shape;551;p39"/>
          <p:cNvSpPr txBox="1"/>
          <p:nvPr/>
        </p:nvSpPr>
        <p:spPr>
          <a:xfrm>
            <a:off x="2840275" y="3958239"/>
            <a:ext cx="32778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US" sz="2000">
                <a:latin typeface="Open Sans"/>
                <a:ea typeface="Open Sans"/>
                <a:cs typeface="Open Sans"/>
                <a:sym typeface="Open Sans"/>
              </a:rPr>
              <a:t>Beri tahu teman</a:t>
            </a:r>
            <a:endParaRPr b="1" sz="2000">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lang="en-US" sz="2000">
                <a:latin typeface="Open Sans"/>
                <a:ea typeface="Open Sans"/>
                <a:cs typeface="Open Sans"/>
                <a:sym typeface="Open Sans"/>
              </a:rPr>
              <a:t>Berkomitmen untuk memberitahukan kepada 3 orang mengapa mereka harus mengisi Sensus 2020</a:t>
            </a:r>
            <a:endParaRPr sz="2000">
              <a:latin typeface="Open Sans"/>
              <a:ea typeface="Open Sans"/>
              <a:cs typeface="Open Sans"/>
              <a:sym typeface="Open Sans"/>
            </a:endParaRPr>
          </a:p>
        </p:txBody>
      </p:sp>
      <p:sp>
        <p:nvSpPr>
          <p:cNvPr id="552" name="Google Shape;552;p39"/>
          <p:cNvSpPr txBox="1"/>
          <p:nvPr/>
        </p:nvSpPr>
        <p:spPr>
          <a:xfrm>
            <a:off x="6544016" y="4038378"/>
            <a:ext cx="3252300" cy="10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lang="en-US" sz="2000">
                <a:latin typeface="Open Sans"/>
                <a:ea typeface="Open Sans"/>
                <a:cs typeface="Open Sans"/>
                <a:sym typeface="Open Sans"/>
              </a:rPr>
              <a:t>Merayakan</a:t>
            </a:r>
            <a:endParaRPr b="1" sz="2000">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lang="en-US" sz="2000">
                <a:latin typeface="Open Sans"/>
                <a:ea typeface="Open Sans"/>
                <a:cs typeface="Open Sans"/>
                <a:sym typeface="Open Sans"/>
              </a:rPr>
              <a:t>Hari Sensus – 1 April</a:t>
            </a:r>
            <a:endParaRPr sz="2000">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lang="en-US" sz="2000">
                <a:latin typeface="Open Sans"/>
                <a:ea typeface="Open Sans"/>
                <a:cs typeface="Open Sans"/>
                <a:sym typeface="Open Sans"/>
              </a:rPr>
              <a:t>Lihat perangkat kami untuk ide-ide yang menarik</a:t>
            </a:r>
            <a:endParaRPr sz="2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56" name="Shape 556"/>
        <p:cNvGrpSpPr/>
        <p:nvPr/>
      </p:nvGrpSpPr>
      <p:grpSpPr>
        <a:xfrm>
          <a:off x="0" y="0"/>
          <a:ext cx="0" cy="0"/>
          <a:chOff x="0" y="0"/>
          <a:chExt cx="0" cy="0"/>
        </a:xfrm>
      </p:grpSpPr>
      <p:sp>
        <p:nvSpPr>
          <p:cNvPr id="557" name="Google Shape;557;p49"/>
          <p:cNvSpPr/>
          <p:nvPr/>
        </p:nvSpPr>
        <p:spPr>
          <a:xfrm>
            <a:off x="764088" y="5423770"/>
            <a:ext cx="10684701" cy="977030"/>
          </a:xfrm>
          <a:prstGeom prst="rect">
            <a:avLst/>
          </a:prstGeom>
          <a:solidFill>
            <a:srgbClr val="2176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road, sky, person&#10;&#10;Description automatically generated" id="558" name="Google Shape;558;p49"/>
          <p:cNvPicPr preferRelativeResize="0"/>
          <p:nvPr/>
        </p:nvPicPr>
        <p:blipFill rotWithShape="1">
          <a:blip r:embed="rId3">
            <a:alphaModFix amt="55000"/>
          </a:blip>
          <a:srcRect b="7502" l="0" r="0" t="17498"/>
          <a:stretch/>
        </p:blipFill>
        <p:spPr>
          <a:xfrm>
            <a:off x="20" y="10"/>
            <a:ext cx="12191980" cy="6857990"/>
          </a:xfrm>
          <a:prstGeom prst="rect">
            <a:avLst/>
          </a:prstGeom>
          <a:noFill/>
          <a:ln>
            <a:noFill/>
          </a:ln>
        </p:spPr>
      </p:pic>
      <p:sp>
        <p:nvSpPr>
          <p:cNvPr id="559" name="Google Shape;559;p49"/>
          <p:cNvSpPr txBox="1"/>
          <p:nvPr/>
        </p:nvSpPr>
        <p:spPr>
          <a:xfrm>
            <a:off x="1142250" y="5549250"/>
            <a:ext cx="10684800" cy="7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Montserrat"/>
                <a:ea typeface="Montserrat"/>
                <a:cs typeface="Montserrat"/>
                <a:sym typeface="Montserrat"/>
              </a:rPr>
              <a:t>Congratulations Census Champions!</a:t>
            </a:r>
            <a:endParaRPr b="0" i="0" sz="4000" u="none" cap="none" strike="noStrike">
              <a:solidFill>
                <a:srgbClr val="000000"/>
              </a:solidFill>
              <a:latin typeface="Arial"/>
              <a:ea typeface="Arial"/>
              <a:cs typeface="Arial"/>
              <a:sym typeface="Arial"/>
            </a:endParaRPr>
          </a:p>
        </p:txBody>
      </p:sp>
      <p:sp>
        <p:nvSpPr>
          <p:cNvPr id="560" name="Google Shape;560;p4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descr="A group of people sitting at a desk&#10;&#10;Description automatically generated" id="115" name="Google Shape;115;p2"/>
          <p:cNvPicPr preferRelativeResize="0"/>
          <p:nvPr/>
        </p:nvPicPr>
        <p:blipFill rotWithShape="1">
          <a:blip r:embed="rId3">
            <a:alphaModFix/>
          </a:blip>
          <a:srcRect b="6869" l="32324" r="33232" t="12726"/>
          <a:stretch/>
        </p:blipFill>
        <p:spPr>
          <a:xfrm>
            <a:off x="1385880" y="214884"/>
            <a:ext cx="4130704" cy="6428232"/>
          </a:xfrm>
          <a:prstGeom prst="rect">
            <a:avLst/>
          </a:prstGeom>
          <a:noFill/>
          <a:ln>
            <a:noFill/>
          </a:ln>
        </p:spPr>
      </p:pic>
      <p:sp>
        <p:nvSpPr>
          <p:cNvPr id="116" name="Google Shape;116;p2"/>
          <p:cNvSpPr txBox="1"/>
          <p:nvPr/>
        </p:nvSpPr>
        <p:spPr>
          <a:xfrm>
            <a:off x="5742775" y="214875"/>
            <a:ext cx="6709800"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Selamat datang di</a:t>
            </a:r>
            <a:endParaRPr/>
          </a:p>
          <a:p>
            <a:pPr indent="0" lvl="0" marL="0" marR="0" rtl="0" algn="l">
              <a:lnSpc>
                <a:spcPct val="100000"/>
              </a:lnSpc>
              <a:spcBef>
                <a:spcPts val="0"/>
              </a:spcBef>
              <a:spcAft>
                <a:spcPts val="0"/>
              </a:spcAft>
              <a:buNone/>
            </a:pPr>
            <a:r>
              <a:rPr b="1" i="0" lang="en-US" sz="4500" u="none" cap="none" strike="noStrike">
                <a:solidFill>
                  <a:srgbClr val="2176D2"/>
                </a:solidFill>
                <a:latin typeface="Montserrat"/>
                <a:ea typeface="Montserrat"/>
                <a:cs typeface="Montserrat"/>
                <a:sym typeface="Montserrat"/>
              </a:rPr>
              <a:t>latihan penjuara sensus!</a:t>
            </a:r>
            <a:endParaRPr b="0" i="0" sz="45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500"/>
              <a:buFont typeface="Arial"/>
              <a:buNone/>
            </a:pPr>
            <a:r>
              <a:t/>
            </a:r>
            <a:endParaRPr b="0" i="0" sz="4500" u="none" cap="none" strike="noStrike">
              <a:solidFill>
                <a:schemeClr val="dk1"/>
              </a:solidFill>
              <a:latin typeface="Montserrat"/>
              <a:ea typeface="Montserrat"/>
              <a:cs typeface="Montserrat"/>
              <a:sym typeface="Montserrat"/>
            </a:endParaRPr>
          </a:p>
          <a:p>
            <a:pPr indent="-190500" lvl="0" marL="342900" marR="0" rtl="0" algn="l">
              <a:lnSpc>
                <a:spcPct val="100000"/>
              </a:lnSpc>
              <a:spcBef>
                <a:spcPts val="0"/>
              </a:spcBef>
              <a:spcAft>
                <a:spcPts val="0"/>
              </a:spcAft>
              <a:buClr>
                <a:schemeClr val="dk1"/>
              </a:buClr>
              <a:buSzPts val="2400"/>
              <a:buFont typeface="Arial"/>
              <a:buNone/>
            </a:pPr>
            <a:r>
              <a:t/>
            </a:r>
            <a:endParaRPr b="0" i="0" sz="4500" u="none" cap="none" strike="noStrike">
              <a:solidFill>
                <a:schemeClr val="dk1"/>
              </a:solidFill>
              <a:latin typeface="Montserrat"/>
              <a:ea typeface="Montserrat"/>
              <a:cs typeface="Montserrat"/>
              <a:sym typeface="Montserrat"/>
            </a:endParaRPr>
          </a:p>
        </p:txBody>
      </p:sp>
      <p:sp>
        <p:nvSpPr>
          <p:cNvPr id="117" name="Google Shape;117;p2"/>
          <p:cNvSpPr txBox="1"/>
          <p:nvPr/>
        </p:nvSpPr>
        <p:spPr>
          <a:xfrm>
            <a:off x="6096000" y="3148536"/>
            <a:ext cx="6578930" cy="383177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Bagian I</a:t>
            </a:r>
            <a:r>
              <a:rPr b="0" i="0" lang="en-US" sz="2500" u="none" cap="none" strike="noStrike">
                <a:solidFill>
                  <a:schemeClr val="dk1"/>
                </a:solidFill>
                <a:latin typeface="Open Sans"/>
                <a:ea typeface="Open Sans"/>
                <a:cs typeface="Open Sans"/>
                <a:sym typeface="Open Sans"/>
              </a:rPr>
              <a:t>–  Sensus 101.</a:t>
            </a:r>
            <a:endParaRPr b="0" i="0" sz="2500" u="none" cap="none" strike="noStrike">
              <a:solidFill>
                <a:schemeClr val="dk1"/>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Bagian II </a:t>
            </a:r>
            <a:r>
              <a:rPr b="0" i="0" lang="en-US" sz="2500" u="none" cap="none" strike="noStrike">
                <a:solidFill>
                  <a:schemeClr val="dk1"/>
                </a:solidFill>
                <a:latin typeface="Open Sans"/>
                <a:ea typeface="Open Sans"/>
                <a:cs typeface="Open Sans"/>
                <a:sym typeface="Open Sans"/>
              </a:rPr>
              <a:t>– Keamanan Data, Privasi, dan Kerahasiaan</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Bagian III </a:t>
            </a:r>
            <a:r>
              <a:rPr b="0" i="0" lang="en-US" sz="2500" u="none" cap="none" strike="noStrike">
                <a:solidFill>
                  <a:schemeClr val="dk1"/>
                </a:solidFill>
                <a:latin typeface="Open Sans"/>
                <a:ea typeface="Open Sans"/>
                <a:cs typeface="Open Sans"/>
                <a:sym typeface="Open Sans"/>
              </a:rPr>
              <a:t>– Bagaimana Semua Orang Dihitung</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Bagian IV </a:t>
            </a:r>
            <a:r>
              <a:rPr b="0" i="0" lang="en-US" sz="2500" u="none" cap="none" strike="noStrike">
                <a:solidFill>
                  <a:schemeClr val="dk1"/>
                </a:solidFill>
                <a:latin typeface="Open Sans"/>
                <a:ea typeface="Open Sans"/>
                <a:cs typeface="Open Sans"/>
                <a:sym typeface="Open Sans"/>
              </a:rPr>
              <a:t>– Literasi Digital</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Bagian V </a:t>
            </a:r>
            <a:r>
              <a:rPr b="0" i="0" lang="en-US" sz="2500" u="none" cap="none" strike="noStrike">
                <a:solidFill>
                  <a:schemeClr val="dk1"/>
                </a:solidFill>
                <a:latin typeface="Open Sans"/>
                <a:ea typeface="Open Sans"/>
                <a:cs typeface="Open Sans"/>
                <a:sym typeface="Open Sans"/>
              </a:rPr>
              <a:t>– Kunci Untuk Partisipasi Masyarakat Yang Sukses</a:t>
            </a:r>
            <a:endParaRPr b="0" i="0" sz="1400" u="none" cap="none" strike="noStrike">
              <a:solidFill>
                <a:srgbClr val="000000"/>
              </a:solidFill>
              <a:latin typeface="Open Sans"/>
              <a:ea typeface="Open Sans"/>
              <a:cs typeface="Open Sans"/>
              <a:sym typeface="Open Sans"/>
            </a:endParaRPr>
          </a:p>
          <a:p>
            <a:pPr indent="-342900" lvl="0" marL="342900" marR="0" rtl="0" algn="l">
              <a:lnSpc>
                <a:spcPct val="100000"/>
              </a:lnSpc>
              <a:spcBef>
                <a:spcPts val="0"/>
              </a:spcBef>
              <a:spcAft>
                <a:spcPts val="0"/>
              </a:spcAft>
              <a:buClr>
                <a:schemeClr val="dk1"/>
              </a:buClr>
              <a:buSzPts val="2500"/>
              <a:buFont typeface="Arial"/>
              <a:buChar char="•"/>
            </a:pPr>
            <a:r>
              <a:rPr b="1" i="0" lang="en-US" sz="2500" u="none" cap="none" strike="noStrike">
                <a:solidFill>
                  <a:schemeClr val="dk1"/>
                </a:solidFill>
                <a:latin typeface="Open Sans"/>
                <a:ea typeface="Open Sans"/>
                <a:cs typeface="Open Sans"/>
                <a:sym typeface="Open Sans"/>
              </a:rPr>
              <a:t>Bagian VI </a:t>
            </a:r>
            <a:r>
              <a:rPr b="0" i="0" lang="en-US" sz="2500" u="none" cap="none" strike="noStrike">
                <a:solidFill>
                  <a:schemeClr val="dk1"/>
                </a:solidFill>
                <a:latin typeface="Open Sans"/>
                <a:ea typeface="Open Sans"/>
                <a:cs typeface="Open Sans"/>
                <a:sym typeface="Open Sans"/>
              </a:rPr>
              <a:t>– Pelibatan</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118" name="Google Shape;118;p2"/>
          <p:cNvSpPr txBox="1"/>
          <p:nvPr/>
        </p:nvSpPr>
        <p:spPr>
          <a:xfrm>
            <a:off x="4925194" y="2470536"/>
            <a:ext cx="6709800" cy="8001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Open Sans"/>
                <a:ea typeface="Open Sans"/>
                <a:cs typeface="Open Sans"/>
                <a:sym typeface="Open Sans"/>
              </a:rPr>
              <a:t>Yang Anda Akan Pelajari:</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119" name="Google Shape;119;p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5"/>
          <p:cNvSpPr txBox="1"/>
          <p:nvPr/>
        </p:nvSpPr>
        <p:spPr>
          <a:xfrm>
            <a:off x="1355262" y="2036311"/>
            <a:ext cx="9481476" cy="278537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sng" cap="none" strike="noStrike">
                <a:solidFill>
                  <a:srgbClr val="2176D2"/>
                </a:solidFill>
                <a:latin typeface="Montserrat"/>
                <a:ea typeface="Montserrat"/>
                <a:cs typeface="Montserrat"/>
                <a:sym typeface="Montserrat"/>
              </a:rPr>
              <a:t>Bagian 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2176D2"/>
                </a:solidFill>
                <a:latin typeface="Montserrat"/>
                <a:ea typeface="Montserrat"/>
                <a:cs typeface="Montserrat"/>
                <a:sym typeface="Montserrat"/>
              </a:rPr>
              <a:t>Sensus 101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500"/>
              <a:buFont typeface="Arial"/>
              <a:buNone/>
            </a:pPr>
            <a:r>
              <a:rPr b="1" i="0" lang="en-US" sz="5500" u="none" cap="none" strike="noStrike">
                <a:solidFill>
                  <a:srgbClr val="2176D2"/>
                </a:solidFill>
                <a:latin typeface="Montserrat"/>
                <a:ea typeface="Montserrat"/>
                <a:cs typeface="Montserrat"/>
                <a:sym typeface="Montserrat"/>
              </a:rPr>
              <a:t>Yang Anda Perlu Ketahui </a:t>
            </a:r>
            <a:endParaRPr b="0" i="0" sz="1400" u="none" cap="none" strike="noStrike">
              <a:solidFill>
                <a:srgbClr val="000000"/>
              </a:solidFill>
              <a:latin typeface="Arial"/>
              <a:ea typeface="Arial"/>
              <a:cs typeface="Arial"/>
              <a:sym typeface="Arial"/>
            </a:endParaRPr>
          </a:p>
        </p:txBody>
      </p:sp>
      <p:pic>
        <p:nvPicPr>
          <p:cNvPr descr="A picture containing clipart&#10;&#10;Description automatically generated" id="125" name="Google Shape;125;p5"/>
          <p:cNvPicPr preferRelativeResize="0"/>
          <p:nvPr/>
        </p:nvPicPr>
        <p:blipFill rotWithShape="1">
          <a:blip r:embed="rId3">
            <a:alphaModFix/>
          </a:blip>
          <a:srcRect b="0" l="0" r="0" t="0"/>
          <a:stretch/>
        </p:blipFill>
        <p:spPr>
          <a:xfrm>
            <a:off x="5043488" y="6248956"/>
            <a:ext cx="2297106" cy="530536"/>
          </a:xfrm>
          <a:prstGeom prst="rect">
            <a:avLst/>
          </a:prstGeom>
          <a:noFill/>
          <a:ln>
            <a:noFill/>
          </a:ln>
        </p:spPr>
      </p:pic>
      <p:sp>
        <p:nvSpPr>
          <p:cNvPr id="126" name="Google Shape;126;p5"/>
          <p:cNvSpPr txBox="1"/>
          <p:nvPr>
            <p:ph idx="12" type="sldNum"/>
          </p:nvPr>
        </p:nvSpPr>
        <p:spPr>
          <a:xfrm>
            <a:off x="11286345" y="6333009"/>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b="1" lang="en-US">
                <a:latin typeface="Montserrat"/>
                <a:ea typeface="Montserrat"/>
                <a:cs typeface="Montserrat"/>
                <a:sym typeface="Montserrat"/>
              </a:rPr>
              <a:t>‹#›</a:t>
            </a:fld>
            <a:endParaRPr b="1">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A close up of a logo&#10;&#10;Description automatically generated" id="131" name="Google Shape;131;p6"/>
          <p:cNvPicPr preferRelativeResize="0"/>
          <p:nvPr/>
        </p:nvPicPr>
        <p:blipFill rotWithShape="1">
          <a:blip r:embed="rId3">
            <a:alphaModFix/>
          </a:blip>
          <a:srcRect b="0" l="0" r="0" t="0"/>
          <a:stretch/>
        </p:blipFill>
        <p:spPr>
          <a:xfrm>
            <a:off x="6980674" y="3922618"/>
            <a:ext cx="5211325" cy="2935382"/>
          </a:xfrm>
          <a:prstGeom prst="rect">
            <a:avLst/>
          </a:prstGeom>
          <a:noFill/>
          <a:ln>
            <a:noFill/>
          </a:ln>
        </p:spPr>
      </p:pic>
      <p:sp>
        <p:nvSpPr>
          <p:cNvPr id="132" name="Google Shape;132;p6"/>
          <p:cNvSpPr txBox="1"/>
          <p:nvPr/>
        </p:nvSpPr>
        <p:spPr>
          <a:xfrm>
            <a:off x="1275557" y="228236"/>
            <a:ext cx="9415462"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rgbClr val="2176D2"/>
                </a:solidFill>
                <a:latin typeface="Montserrat"/>
                <a:ea typeface="Montserrat"/>
                <a:cs typeface="Montserrat"/>
                <a:sym typeface="Montserrat"/>
              </a:rPr>
              <a:t>Apakah Sensus?</a:t>
            </a:r>
            <a:endParaRPr b="0" i="0" sz="1400" u="none" cap="none" strike="noStrike">
              <a:solidFill>
                <a:srgbClr val="000000"/>
              </a:solidFill>
              <a:latin typeface="Arial"/>
              <a:ea typeface="Arial"/>
              <a:cs typeface="Arial"/>
              <a:sym typeface="Arial"/>
            </a:endParaRPr>
          </a:p>
        </p:txBody>
      </p:sp>
      <p:sp>
        <p:nvSpPr>
          <p:cNvPr id="133" name="Google Shape;133;p6"/>
          <p:cNvSpPr txBox="1"/>
          <p:nvPr/>
        </p:nvSpPr>
        <p:spPr>
          <a:xfrm>
            <a:off x="1093475" y="1142587"/>
            <a:ext cx="10315500" cy="1938952"/>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Open Sans"/>
                <a:ea typeface="Open Sans"/>
                <a:cs typeface="Open Sans"/>
                <a:sym typeface="Open Sans"/>
              </a:rPr>
              <a:t>Sensus Amerika Serikat adalah survei nasional yang dilakukan oleh Biro Sensus A.S. setiap sepuluh tahun untuk menghitung populasi ..</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Open Sans"/>
                <a:ea typeface="Open Sans"/>
                <a:cs typeface="Open Sans"/>
                <a:sym typeface="Open Sans"/>
              </a:rPr>
              <a:t>Antara tahun 1970 dan 2000, Biro Sensus A.S. menggunakan dua formulir: kuesioner pendek dan formulir panjang.</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00000"/>
              </a:lnSpc>
              <a:spcBef>
                <a:spcPts val="0"/>
              </a:spcBef>
              <a:spcAft>
                <a:spcPts val="0"/>
              </a:spcAft>
              <a:buClr>
                <a:schemeClr val="dk1"/>
              </a:buClr>
              <a:buSzPts val="2000"/>
              <a:buFont typeface="Montserrat"/>
              <a:buChar char="●"/>
            </a:pPr>
            <a:r>
              <a:rPr b="1" i="0" lang="en-US" sz="2000" u="none" cap="none" strike="noStrike">
                <a:solidFill>
                  <a:schemeClr val="dk1"/>
                </a:solidFill>
                <a:latin typeface="Open Sans"/>
                <a:ea typeface="Open Sans"/>
                <a:cs typeface="Open Sans"/>
                <a:sym typeface="Open Sans"/>
              </a:rPr>
              <a:t>Lupakan masa lalu! Sensus 2020 berupa kuesioner bentuk pendek yang hanya terdiri dari sembilan pertanyaan.</a:t>
            </a:r>
            <a:endParaRPr b="0" i="0" sz="2000" u="none" cap="none" strike="noStrike">
              <a:solidFill>
                <a:schemeClr val="dk1"/>
              </a:solidFill>
              <a:latin typeface="Open Sans"/>
              <a:ea typeface="Open Sans"/>
              <a:cs typeface="Open Sans"/>
              <a:sym typeface="Open Sans"/>
            </a:endParaRPr>
          </a:p>
        </p:txBody>
      </p:sp>
      <p:sp>
        <p:nvSpPr>
          <p:cNvPr id="134" name="Google Shape;134;p6"/>
          <p:cNvSpPr txBox="1"/>
          <p:nvPr/>
        </p:nvSpPr>
        <p:spPr>
          <a:xfrm>
            <a:off x="1093475" y="3751750"/>
            <a:ext cx="5887200" cy="2246729"/>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Arial"/>
                <a:ea typeface="Arial"/>
                <a:cs typeface="Arial"/>
                <a:sym typeface="Arial"/>
              </a:rPr>
              <a:t>Biro Sensus A.S. bertanggung jawab untuk melakukan sensus sepuluh tahunan.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Arial"/>
                <a:ea typeface="Arial"/>
                <a:cs typeface="Arial"/>
                <a:sym typeface="Arial"/>
              </a:rPr>
              <a:t>Philly Counts tidak bertanggung jawab untuk melakukan sensus atau proses perekrutan untuk pekerjaan sensus.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rgbClr val="000000"/>
                </a:solidFill>
                <a:latin typeface="Arial"/>
                <a:ea typeface="Arial"/>
                <a:cs typeface="Arial"/>
                <a:sym typeface="Arial"/>
              </a:rPr>
              <a:t>Menyelesaikan sensus diharuskan oleh hukum.</a:t>
            </a:r>
            <a:endParaRPr b="0" i="0" sz="2000" u="none" cap="none" strike="noStrike">
              <a:solidFill>
                <a:schemeClr val="dk1"/>
              </a:solidFill>
              <a:latin typeface="Open Sans"/>
              <a:ea typeface="Open Sans"/>
              <a:cs typeface="Open Sans"/>
              <a:sym typeface="Open Sans"/>
            </a:endParaRPr>
          </a:p>
        </p:txBody>
      </p:sp>
      <p:sp>
        <p:nvSpPr>
          <p:cNvPr id="135" name="Google Shape;135;p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36" name="Google Shape;136;p6"/>
          <p:cNvSpPr txBox="1"/>
          <p:nvPr/>
        </p:nvSpPr>
        <p:spPr>
          <a:xfrm>
            <a:off x="-629392" y="2576945"/>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7"/>
          <p:cNvSpPr txBox="1"/>
          <p:nvPr/>
        </p:nvSpPr>
        <p:spPr>
          <a:xfrm>
            <a:off x="1275557" y="228236"/>
            <a:ext cx="9415462" cy="17850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800" u="none" cap="none" strike="noStrike">
                <a:solidFill>
                  <a:schemeClr val="accent1"/>
                </a:solidFill>
                <a:latin typeface="Arial"/>
                <a:ea typeface="Arial"/>
                <a:cs typeface="Arial"/>
                <a:sym typeface="Arial"/>
              </a:rPr>
              <a:t>Mengapa sensus itu penting?</a:t>
            </a:r>
            <a:endParaRPr/>
          </a:p>
          <a:p>
            <a:pPr indent="0" lvl="0" marL="0" marR="0" rtl="0" algn="l">
              <a:lnSpc>
                <a:spcPct val="100000"/>
              </a:lnSpc>
              <a:spcBef>
                <a:spcPts val="0"/>
              </a:spcBef>
              <a:spcAft>
                <a:spcPts val="0"/>
              </a:spcAft>
              <a:buNone/>
            </a:pPr>
            <a:br>
              <a:rPr b="0" i="0" lang="en-US" sz="48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142" name="Google Shape;142;p7"/>
          <p:cNvSpPr txBox="1"/>
          <p:nvPr/>
        </p:nvSpPr>
        <p:spPr>
          <a:xfrm>
            <a:off x="1275575" y="1291900"/>
            <a:ext cx="10477200" cy="18927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Sensus jauh lebih dari sekadar hitungan kepala. Hasilnya akan berdampak pada Philadelphia selama sepuluh tahun ke depan.</a:t>
            </a:r>
            <a:endParaRPr/>
          </a:p>
          <a:p>
            <a:pPr indent="0" lvl="0" marL="0" marR="0" rtl="0" algn="l">
              <a:lnSpc>
                <a:spcPct val="100000"/>
              </a:lnSpc>
              <a:spcBef>
                <a:spcPts val="0"/>
              </a:spcBef>
              <a:spcAft>
                <a:spcPts val="0"/>
              </a:spcAft>
              <a:buNone/>
            </a:pPr>
            <a:br>
              <a:rPr b="0" i="0" lang="en-US" sz="3200" u="none" cap="none" strike="noStrike">
                <a:solidFill>
                  <a:srgbClr val="000000"/>
                </a:solidFill>
                <a:latin typeface="Arial"/>
                <a:ea typeface="Arial"/>
                <a:cs typeface="Arial"/>
                <a:sym typeface="Arial"/>
              </a:rPr>
            </a:br>
            <a:endParaRPr b="1" i="0" sz="2900" u="none" cap="none" strike="noStrike">
              <a:solidFill>
                <a:schemeClr val="dk1"/>
              </a:solidFill>
              <a:latin typeface="Montserrat"/>
              <a:ea typeface="Montserrat"/>
              <a:cs typeface="Montserrat"/>
              <a:sym typeface="Montserrat"/>
            </a:endParaRPr>
          </a:p>
        </p:txBody>
      </p:sp>
      <p:pic>
        <p:nvPicPr>
          <p:cNvPr descr="US Congress" id="143" name="Google Shape;143;p7"/>
          <p:cNvPicPr preferRelativeResize="0"/>
          <p:nvPr/>
        </p:nvPicPr>
        <p:blipFill rotWithShape="1">
          <a:blip r:embed="rId3">
            <a:alphaModFix/>
          </a:blip>
          <a:srcRect b="0" l="0" r="0" t="0"/>
          <a:stretch/>
        </p:blipFill>
        <p:spPr>
          <a:xfrm>
            <a:off x="1275557" y="2783622"/>
            <a:ext cx="3290744" cy="2193829"/>
          </a:xfrm>
          <a:prstGeom prst="rect">
            <a:avLst/>
          </a:prstGeom>
          <a:noFill/>
          <a:ln>
            <a:noFill/>
          </a:ln>
        </p:spPr>
      </p:pic>
      <p:pic>
        <p:nvPicPr>
          <p:cNvPr descr="A close up of a newspaper&#10;&#10;Description automatically generated" id="144" name="Google Shape;144;p7"/>
          <p:cNvPicPr preferRelativeResize="0"/>
          <p:nvPr/>
        </p:nvPicPr>
        <p:blipFill rotWithShape="1">
          <a:blip r:embed="rId4">
            <a:alphaModFix/>
          </a:blip>
          <a:srcRect b="6202" l="0" r="0" t="0"/>
          <a:stretch/>
        </p:blipFill>
        <p:spPr>
          <a:xfrm>
            <a:off x="4787424" y="2780452"/>
            <a:ext cx="3291840" cy="2196999"/>
          </a:xfrm>
          <a:prstGeom prst="rect">
            <a:avLst/>
          </a:prstGeom>
          <a:noFill/>
          <a:ln>
            <a:noFill/>
          </a:ln>
        </p:spPr>
      </p:pic>
      <p:pic>
        <p:nvPicPr>
          <p:cNvPr descr="A close up of a sign&#10;&#10;Description automatically generated" id="145" name="Google Shape;145;p7"/>
          <p:cNvPicPr preferRelativeResize="0"/>
          <p:nvPr/>
        </p:nvPicPr>
        <p:blipFill rotWithShape="1">
          <a:blip r:embed="rId5">
            <a:alphaModFix/>
          </a:blip>
          <a:srcRect b="0" l="7039" r="8988" t="0"/>
          <a:stretch/>
        </p:blipFill>
        <p:spPr>
          <a:xfrm>
            <a:off x="8300388" y="2780452"/>
            <a:ext cx="3290744" cy="2194560"/>
          </a:xfrm>
          <a:prstGeom prst="rect">
            <a:avLst/>
          </a:prstGeom>
          <a:noFill/>
          <a:ln>
            <a:noFill/>
          </a:ln>
        </p:spPr>
      </p:pic>
      <p:sp>
        <p:nvSpPr>
          <p:cNvPr id="146" name="Google Shape;146;p7"/>
          <p:cNvSpPr txBox="1"/>
          <p:nvPr/>
        </p:nvSpPr>
        <p:spPr>
          <a:xfrm>
            <a:off x="1046957" y="5172075"/>
            <a:ext cx="3290744"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Data sensus digunakan untuk menentukan representasi di Kongres.</a:t>
            </a:r>
            <a:endParaRPr b="0" i="0" sz="1400" u="none" cap="none" strike="noStrike">
              <a:solidFill>
                <a:srgbClr val="000000"/>
              </a:solidFill>
              <a:latin typeface="Open Sans"/>
              <a:ea typeface="Open Sans"/>
              <a:cs typeface="Open Sans"/>
              <a:sym typeface="Open Sans"/>
            </a:endParaRPr>
          </a:p>
        </p:txBody>
      </p:sp>
      <p:sp>
        <p:nvSpPr>
          <p:cNvPr id="147" name="Google Shape;147;p7"/>
          <p:cNvSpPr txBox="1"/>
          <p:nvPr/>
        </p:nvSpPr>
        <p:spPr>
          <a:xfrm>
            <a:off x="4673124" y="5172075"/>
            <a:ext cx="3290744" cy="19697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Philadelphia menerima lebih dari $ 3 miliar dana federal setiap tahun, untuk kesehatan, perumahan, sekolah, dan infrastruktur.</a:t>
            </a:r>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endParaRPr b="0" i="0" sz="1400" u="none" cap="none" strike="noStrike">
              <a:solidFill>
                <a:srgbClr val="000000"/>
              </a:solidFill>
              <a:latin typeface="Open Sans"/>
              <a:ea typeface="Open Sans"/>
              <a:cs typeface="Open Sans"/>
              <a:sym typeface="Open Sans"/>
            </a:endParaRPr>
          </a:p>
        </p:txBody>
      </p:sp>
      <p:sp>
        <p:nvSpPr>
          <p:cNvPr id="148" name="Google Shape;148;p7"/>
          <p:cNvSpPr txBox="1"/>
          <p:nvPr/>
        </p:nvSpPr>
        <p:spPr>
          <a:xfrm>
            <a:off x="8299291" y="5172075"/>
            <a:ext cx="3290744" cy="16927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Data sensus juga digunakan untuk penelitian dan untuk menganalisis dan memprediksi tren.</a:t>
            </a:r>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endParaRPr b="0" i="0" sz="1400" u="none" cap="none" strike="noStrike">
              <a:solidFill>
                <a:srgbClr val="000000"/>
              </a:solidFill>
              <a:latin typeface="Open Sans"/>
              <a:ea typeface="Open Sans"/>
              <a:cs typeface="Open Sans"/>
              <a:sym typeface="Open Sans"/>
            </a:endParaRPr>
          </a:p>
        </p:txBody>
      </p:sp>
      <p:sp>
        <p:nvSpPr>
          <p:cNvPr id="149" name="Google Shape;149;p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2019-08-28T11:42:45Z</dcterms:created>
  <dc:creator>Irene Contreras</dc:creator>
</cp:coreProperties>
</file>