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9309100" cy="70231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entury Gothic" panose="020B0502020202020204" pitchFamily="34" charset="0"/>
      <p:regular r:id="rId59"/>
      <p:bold r:id="rId60"/>
      <p:italic r:id="rId61"/>
      <p:boldItalic r:id="rId62"/>
    </p:embeddedFont>
    <p:embeddedFont>
      <p:font typeface="Montserrat" panose="02000505000000020004" pitchFamily="2" charset="0"/>
      <p:regular r:id="rId63"/>
      <p:bold r:id="rId64"/>
      <p:italic r:id="rId65"/>
      <p:boldItalic r:id="rId66"/>
    </p:embeddedFont>
    <p:embeddedFont>
      <p:font typeface="Open Sans" panose="020B0606030504020204" pitchFamily="34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1" roundtripDataSignature="AMtx7mgt5VLj8EHzEOnluWkZD1CxHBwt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4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033943" cy="35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73003" y="0"/>
            <a:ext cx="4033943" cy="35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670726"/>
            <a:ext cx="4033943" cy="35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2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12:notes"/>
          <p:cNvSpPr txBox="1">
            <a:spLocks noGrp="1"/>
          </p:cNvSpPr>
          <p:nvPr>
            <p:ph type="sldNum" idx="12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1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3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0" name="Google Shape;31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7" name="Google Shape;31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7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" name="Google Shape;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8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9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8" name="Google Shape;36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0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1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2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3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9" name="Google Shape;39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5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4" name="Google Shape;41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6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2" name="Google Shape;42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7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1" name="Google Shape;43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08ce415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g608ce41582_0_0:notes"/>
          <p:cNvSpPr txBox="1">
            <a:spLocks noGrp="1"/>
          </p:cNvSpPr>
          <p:nvPr>
            <p:ph type="body" idx="1"/>
          </p:nvPr>
        </p:nvSpPr>
        <p:spPr>
          <a:xfrm>
            <a:off x="930910" y="3379867"/>
            <a:ext cx="7447280" cy="276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" name="Google Shape;68;g608ce41582_0_0:notes"/>
          <p:cNvSpPr txBox="1">
            <a:spLocks noGrp="1"/>
          </p:cNvSpPr>
          <p:nvPr>
            <p:ph type="sldNum" idx="12"/>
          </p:nvPr>
        </p:nvSpPr>
        <p:spPr>
          <a:xfrm>
            <a:off x="5273003" y="6670727"/>
            <a:ext cx="4033943" cy="35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8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9" name="Google Shape;43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9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6" name="Google Shape;44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0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1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2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8" name="Google Shape;47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3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4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0" name="Google Shape;50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5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6" name="Google Shape;51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6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5" name="Google Shape;52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7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3" name="Google Shape;53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8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1" name="Google Shape;54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477138d621_0_0:notes"/>
          <p:cNvSpPr txBox="1">
            <a:spLocks noGrp="1"/>
          </p:cNvSpPr>
          <p:nvPr>
            <p:ph type="body" idx="1"/>
          </p:nvPr>
        </p:nvSpPr>
        <p:spPr>
          <a:xfrm>
            <a:off x="930910" y="3379867"/>
            <a:ext cx="7447280" cy="276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7" name="Google Shape;547;g477138d6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9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1" name="Google Shape;56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77138d62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477138d621_0_12:notes"/>
          <p:cNvSpPr txBox="1">
            <a:spLocks noGrp="1"/>
          </p:cNvSpPr>
          <p:nvPr>
            <p:ph type="body" idx="1"/>
          </p:nvPr>
        </p:nvSpPr>
        <p:spPr>
          <a:xfrm>
            <a:off x="930910" y="3379867"/>
            <a:ext cx="7447280" cy="276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g477138d621_0_12:notes"/>
          <p:cNvSpPr txBox="1">
            <a:spLocks noGrp="1"/>
          </p:cNvSpPr>
          <p:nvPr>
            <p:ph type="sldNum" idx="12"/>
          </p:nvPr>
        </p:nvSpPr>
        <p:spPr>
          <a:xfrm>
            <a:off x="5273003" y="6670727"/>
            <a:ext cx="4033943" cy="35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FBF9E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1"/>
          <p:cNvSpPr/>
          <p:nvPr/>
        </p:nvSpPr>
        <p:spPr>
          <a:xfrm>
            <a:off x="0" y="5600700"/>
            <a:ext cx="12192000" cy="12573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51" descr="A city street&#10;&#10;Description automatically generated"/>
          <p:cNvPicPr preferRelativeResize="0"/>
          <p:nvPr/>
        </p:nvPicPr>
        <p:blipFill rotWithShape="1">
          <a:blip r:embed="rId2">
            <a:alphaModFix amt="20000"/>
          </a:blip>
          <a:srcRect l="1235" t="5844" b="27451"/>
          <a:stretch/>
        </p:blipFill>
        <p:spPr>
          <a:xfrm>
            <a:off x="0" y="-3364"/>
            <a:ext cx="12192000" cy="56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51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583332"/>
            <a:ext cx="6381749" cy="530903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51"/>
          <p:cNvSpPr txBox="1"/>
          <p:nvPr/>
        </p:nvSpPr>
        <p:spPr>
          <a:xfrm>
            <a:off x="619125" y="868743"/>
            <a:ext cx="7900988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n-US" sz="8800" b="1" i="0" u="none" strike="noStrike" cap="none">
                <a:solidFill>
                  <a:srgbClr val="0F4D90"/>
                </a:solidFill>
                <a:latin typeface="Montserrat"/>
                <a:ea typeface="Montserrat"/>
                <a:cs typeface="Montserrat"/>
                <a:sym typeface="Montserrat"/>
              </a:rPr>
              <a:t>Census Champion Training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51" descr="A picture containing clip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4387" y="5892366"/>
            <a:ext cx="2722561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rgbClr val="FBF9E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2"/>
          <p:cNvSpPr/>
          <p:nvPr/>
        </p:nvSpPr>
        <p:spPr>
          <a:xfrm rot="-5400000">
            <a:off x="-2950367" y="2950371"/>
            <a:ext cx="6858000" cy="957261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4;p52" descr="A picture containing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-896936" y="4960070"/>
            <a:ext cx="2722561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FBF9EF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3"/>
          <p:cNvSpPr/>
          <p:nvPr/>
        </p:nvSpPr>
        <p:spPr>
          <a:xfrm>
            <a:off x="0" y="5900738"/>
            <a:ext cx="12192000" cy="957261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53" descr="A picture containing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34719" y="6064969"/>
            <a:ext cx="2722561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rgbClr val="FBF9EF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4"/>
          <p:cNvSpPr/>
          <p:nvPr/>
        </p:nvSpPr>
        <p:spPr>
          <a:xfrm>
            <a:off x="0" y="6157913"/>
            <a:ext cx="12192000" cy="700086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4"/>
          <p:cNvSpPr/>
          <p:nvPr/>
        </p:nvSpPr>
        <p:spPr>
          <a:xfrm>
            <a:off x="0" y="0"/>
            <a:ext cx="12192000" cy="700086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4"/>
          <p:cNvSpPr/>
          <p:nvPr/>
        </p:nvSpPr>
        <p:spPr>
          <a:xfrm>
            <a:off x="0" y="0"/>
            <a:ext cx="742950" cy="6857999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4"/>
          <p:cNvSpPr/>
          <p:nvPr/>
        </p:nvSpPr>
        <p:spPr>
          <a:xfrm>
            <a:off x="11449050" y="-1"/>
            <a:ext cx="742950" cy="6857999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FBF9EF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5"/>
          <p:cNvSpPr/>
          <p:nvPr/>
        </p:nvSpPr>
        <p:spPr>
          <a:xfrm rot="-5400000">
            <a:off x="8284369" y="2950370"/>
            <a:ext cx="6858000" cy="957261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55" descr="A picture containing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10352088" y="4890223"/>
            <a:ext cx="2722561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FBF9E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ensus.gov/cgi-bin/main/email.cgi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hiladelphia.Regional.Office@census.go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7jzmUo2ZENRF_Zdy9W5WCjcjpEhcp-7/vie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2020census.gov/jobs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2020census.gov/" TargetMode="External"/><Relationship Id="rId4" Type="http://schemas.openxmlformats.org/officeDocument/2006/relationships/hyperlink" Target="https://www.phila.gov/censu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-95003" y="-10687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/>
          <p:nvPr/>
        </p:nvSpPr>
        <p:spPr>
          <a:xfrm>
            <a:off x="10165278" y="6246421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8"/>
          <p:cNvSpPr txBox="1"/>
          <p:nvPr/>
        </p:nvSpPr>
        <p:spPr>
          <a:xfrm>
            <a:off x="475457" y="228236"/>
            <a:ext cx="9415462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How about Philadelphia?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8"/>
          <p:cNvSpPr txBox="1"/>
          <p:nvPr/>
        </p:nvSpPr>
        <p:spPr>
          <a:xfrm>
            <a:off x="475457" y="1013066"/>
            <a:ext cx="1124108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 undercount would affect the following programs:</a:t>
            </a:r>
            <a:endParaRPr sz="3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9" name="Google Shape;129;p8" descr="Medicaid"/>
          <p:cNvPicPr preferRelativeResize="0"/>
          <p:nvPr/>
        </p:nvPicPr>
        <p:blipFill rotWithShape="1">
          <a:blip r:embed="rId3">
            <a:alphaModFix/>
          </a:blip>
          <a:srcRect t="7846" b="7844"/>
          <a:stretch/>
        </p:blipFill>
        <p:spPr>
          <a:xfrm>
            <a:off x="261144" y="1840598"/>
            <a:ext cx="2743200" cy="154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 descr="A close up of a piece of pap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144" y="3655978"/>
            <a:ext cx="2743200" cy="154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 descr="snap progr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92462" y="1709928"/>
            <a:ext cx="2743200" cy="171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 descr="School lunch progr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96821" y="3655978"/>
            <a:ext cx="2743200" cy="153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8" descr="A group of people in a room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7241" b="8449"/>
          <a:stretch/>
        </p:blipFill>
        <p:spPr>
          <a:xfrm>
            <a:off x="6256340" y="1887154"/>
            <a:ext cx="2743200" cy="154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8" descr="A sign on a highway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7879" b="8190"/>
          <a:stretch/>
        </p:blipFill>
        <p:spPr>
          <a:xfrm>
            <a:off x="3212306" y="3661631"/>
            <a:ext cx="2743200" cy="153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8" descr="A close up of a street in front of a building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5406" t="1046" r="9611" b="-1045"/>
          <a:stretch/>
        </p:blipFill>
        <p:spPr>
          <a:xfrm>
            <a:off x="9278149" y="1838853"/>
            <a:ext cx="2743200" cy="154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8"/>
          <p:cNvPicPr preferRelativeResize="0"/>
          <p:nvPr/>
        </p:nvPicPr>
        <p:blipFill rotWithShape="1">
          <a:blip r:embed="rId10">
            <a:alphaModFix/>
          </a:blip>
          <a:srcRect t="7095" b="7165"/>
          <a:stretch/>
        </p:blipFill>
        <p:spPr>
          <a:xfrm>
            <a:off x="9237665" y="3650324"/>
            <a:ext cx="2743200" cy="154184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8"/>
          <p:cNvSpPr txBox="1"/>
          <p:nvPr/>
        </p:nvSpPr>
        <p:spPr>
          <a:xfrm>
            <a:off x="-98282" y="5229381"/>
            <a:ext cx="3290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Medicaid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Medicare Part B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" name="Google Shape;138;p8"/>
          <p:cNvSpPr txBox="1"/>
          <p:nvPr/>
        </p:nvSpPr>
        <p:spPr>
          <a:xfrm>
            <a:off x="2933848" y="5260939"/>
            <a:ext cx="329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Funding for highway planning and construction</a:t>
            </a:r>
            <a:endParaRPr sz="17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p8"/>
          <p:cNvSpPr txBox="1"/>
          <p:nvPr/>
        </p:nvSpPr>
        <p:spPr>
          <a:xfrm>
            <a:off x="6023049" y="5255286"/>
            <a:ext cx="329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Special education grants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School lunch programs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p8"/>
          <p:cNvSpPr txBox="1"/>
          <p:nvPr/>
        </p:nvSpPr>
        <p:spPr>
          <a:xfrm>
            <a:off x="8853636" y="5239123"/>
            <a:ext cx="329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Section 8 Housing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Federal Pell Grants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"/>
          <p:cNvSpPr/>
          <p:nvPr/>
        </p:nvSpPr>
        <p:spPr>
          <a:xfrm>
            <a:off x="757236" y="-25971"/>
            <a:ext cx="3771900" cy="2857500"/>
          </a:xfrm>
          <a:prstGeom prst="flowChartOffpageConnector">
            <a:avLst/>
          </a:prstGeom>
          <a:solidFill>
            <a:srgbClr val="217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9" descr="USA MAP WITH FLA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977" y="2831529"/>
            <a:ext cx="4758554" cy="314064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9"/>
          <p:cNvSpPr txBox="1"/>
          <p:nvPr/>
        </p:nvSpPr>
        <p:spPr>
          <a:xfrm>
            <a:off x="930671" y="130827"/>
            <a:ext cx="342503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How does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census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benefit my community?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9"/>
          <p:cNvSpPr txBox="1"/>
          <p:nvPr/>
        </p:nvSpPr>
        <p:spPr>
          <a:xfrm>
            <a:off x="4915050" y="251600"/>
            <a:ext cx="7123200" cy="5739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Census data helps us see how the country is changing.</a:t>
            </a:r>
            <a:endParaRPr sz="2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Federal programs</a:t>
            </a: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disperse grants that support communities based on population totals and breakdowns by sex, age, and race.</a:t>
            </a: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Businesses</a:t>
            </a: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use Census Bureau data to decide where to open new stores, factories, and offices, creating jobs for the community.</a:t>
            </a: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Local governments </a:t>
            </a: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use census data to ensure public safety and plan new schools and hospitals, and draw city council districts.</a:t>
            </a: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Nonprofits </a:t>
            </a: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use census data to learn where and how to best serve their constituencies.  </a:t>
            </a: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" name="Google Shape;150;p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/>
          <p:nvPr/>
        </p:nvSpPr>
        <p:spPr>
          <a:xfrm>
            <a:off x="1324880" y="160613"/>
            <a:ext cx="111279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When does the 2020 Census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officially start?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10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30021"/>
          <a:stretch/>
        </p:blipFill>
        <p:spPr>
          <a:xfrm>
            <a:off x="1386092" y="2523861"/>
            <a:ext cx="3852499" cy="14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0"/>
          <p:cNvSpPr txBox="1"/>
          <p:nvPr/>
        </p:nvSpPr>
        <p:spPr>
          <a:xfrm>
            <a:off x="1147662" y="4423950"/>
            <a:ext cx="5178188" cy="2231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April 1 </a:t>
            </a: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is the reference date for responses to the 2020 Census. 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Invitations to participate will begin going out in mid-March</a:t>
            </a: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" name="Google Shape;158;p1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grpSp>
        <p:nvGrpSpPr>
          <p:cNvPr id="159" name="Google Shape;159;p10"/>
          <p:cNvGrpSpPr/>
          <p:nvPr/>
        </p:nvGrpSpPr>
        <p:grpSpPr>
          <a:xfrm>
            <a:off x="5030096" y="1786597"/>
            <a:ext cx="6161790" cy="4442386"/>
            <a:chOff x="200530" y="0"/>
            <a:chExt cx="8743099" cy="5111066"/>
          </a:xfrm>
        </p:grpSpPr>
        <p:sp>
          <p:nvSpPr>
            <p:cNvPr id="160" name="Google Shape;160;p10"/>
            <p:cNvSpPr/>
            <p:nvPr/>
          </p:nvSpPr>
          <p:spPr>
            <a:xfrm rot="5400000">
              <a:off x="654306" y="580193"/>
              <a:ext cx="720900" cy="82080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C0CCE1"/>
            </a:solidFill>
            <a:ln w="1905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200530" y="0"/>
              <a:ext cx="2325600" cy="684900"/>
            </a:xfrm>
            <a:prstGeom prst="roundRect">
              <a:avLst>
                <a:gd name="adj" fmla="val 16670"/>
              </a:avLst>
            </a:prstGeom>
            <a:solidFill>
              <a:srgbClr val="FFAB40"/>
            </a:solidFill>
            <a:ln w="19050" cap="flat" cmpd="sng">
              <a:solidFill>
                <a:srgbClr val="FFB2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0"/>
            <p:cNvSpPr txBox="1"/>
            <p:nvPr/>
          </p:nvSpPr>
          <p:spPr>
            <a:xfrm>
              <a:off x="233974" y="33444"/>
              <a:ext cx="2258700" cy="618000"/>
            </a:xfrm>
            <a:prstGeom prst="rect">
              <a:avLst/>
            </a:prstGeom>
            <a:noFill/>
            <a:ln w="19050" cap="flat" cmpd="sng">
              <a:solidFill>
                <a:srgbClr val="FFB2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lang="en-US" sz="1000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In-Field Address Canvassing</a:t>
              </a:r>
              <a:endParaRPr sz="1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lang="en-US" sz="1000" b="0" i="1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August – October 2019</a:t>
              </a:r>
              <a:r>
                <a:rPr lang="en-US" sz="10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	</a:t>
              </a: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 rot="5400000">
              <a:off x="1692886" y="1418184"/>
              <a:ext cx="720900" cy="82080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C0CCE1"/>
            </a:solidFill>
            <a:ln w="1905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1488902" y="827088"/>
              <a:ext cx="2276400" cy="689100"/>
            </a:xfrm>
            <a:prstGeom prst="roundRect">
              <a:avLst>
                <a:gd name="adj" fmla="val 16670"/>
              </a:avLst>
            </a:prstGeom>
            <a:solidFill>
              <a:srgbClr val="FFAB40"/>
            </a:solidFill>
            <a:ln w="19050" cap="flat" cmpd="sng">
              <a:solidFill>
                <a:srgbClr val="FFB2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0"/>
            <p:cNvSpPr txBox="1"/>
            <p:nvPr/>
          </p:nvSpPr>
          <p:spPr>
            <a:xfrm>
              <a:off x="1522541" y="860727"/>
              <a:ext cx="2208900" cy="621600"/>
            </a:xfrm>
            <a:prstGeom prst="rect">
              <a:avLst/>
            </a:prstGeom>
            <a:noFill/>
            <a:ln w="19050" cap="flat" cmpd="sng">
              <a:solidFill>
                <a:srgbClr val="FFB2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lang="en-US" sz="1000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Group Quarters</a:t>
              </a:r>
              <a:endParaRPr sz="1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lang="en-US" sz="1000" b="0" i="1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February 2020 – July 2020</a:t>
              </a: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 rot="5400000">
              <a:off x="2814729" y="2361185"/>
              <a:ext cx="720900" cy="82080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C0CCE1"/>
            </a:solidFill>
            <a:ln w="1905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2527480" y="1728841"/>
              <a:ext cx="2276400" cy="689100"/>
            </a:xfrm>
            <a:prstGeom prst="roundRect">
              <a:avLst>
                <a:gd name="adj" fmla="val 16670"/>
              </a:avLst>
            </a:prstGeom>
            <a:solidFill>
              <a:srgbClr val="F3C613"/>
            </a:solidFill>
            <a:ln w="19050" cap="flat" cmpd="sng">
              <a:solidFill>
                <a:srgbClr val="F3C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0"/>
            <p:cNvSpPr txBox="1"/>
            <p:nvPr/>
          </p:nvSpPr>
          <p:spPr>
            <a:xfrm>
              <a:off x="2561229" y="1759095"/>
              <a:ext cx="2208900" cy="621600"/>
            </a:xfrm>
            <a:prstGeom prst="rect">
              <a:avLst/>
            </a:prstGeom>
            <a:solidFill>
              <a:srgbClr val="F3C613"/>
            </a:solidFill>
            <a:ln w="19050" cap="flat" cmpd="sng">
              <a:solidFill>
                <a:srgbClr val="F3C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lang="en-US" sz="1000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Census Day </a:t>
              </a:r>
              <a:endParaRPr sz="1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lang="en-US" sz="1000" b="0" i="1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April 1, 2020</a:t>
              </a: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 rot="5400000">
              <a:off x="4167202" y="3181079"/>
              <a:ext cx="720900" cy="82080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C0CCE1"/>
            </a:solidFill>
            <a:ln w="1905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3649319" y="2589976"/>
              <a:ext cx="2276400" cy="689100"/>
            </a:xfrm>
            <a:prstGeom prst="roundRect">
              <a:avLst>
                <a:gd name="adj" fmla="val 16670"/>
              </a:avLst>
            </a:prstGeom>
            <a:solidFill>
              <a:srgbClr val="FFAB40"/>
            </a:solidFill>
            <a:ln w="19050" cap="flat" cmpd="sng">
              <a:solidFill>
                <a:srgbClr val="FFB2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0"/>
            <p:cNvSpPr txBox="1"/>
            <p:nvPr/>
          </p:nvSpPr>
          <p:spPr>
            <a:xfrm>
              <a:off x="3682959" y="2623615"/>
              <a:ext cx="2208900" cy="621600"/>
            </a:xfrm>
            <a:prstGeom prst="rect">
              <a:avLst/>
            </a:prstGeom>
            <a:noFill/>
            <a:ln w="19050" cap="flat" cmpd="sng">
              <a:solidFill>
                <a:srgbClr val="FFB2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lang="en-US" sz="1000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Internet Self Response </a:t>
              </a: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lang="en-US" sz="1000" b="0" i="1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March 2020 – July 2020</a:t>
              </a: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2" name="Google Shape;172;p10"/>
            <p:cNvSpPr/>
            <p:nvPr/>
          </p:nvSpPr>
          <p:spPr>
            <a:xfrm rot="5400000">
              <a:off x="5740221" y="4096082"/>
              <a:ext cx="720900" cy="82080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C0CCE1"/>
            </a:solidFill>
            <a:ln w="1905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5011086" y="3478816"/>
              <a:ext cx="2276400" cy="689100"/>
            </a:xfrm>
            <a:prstGeom prst="roundRect">
              <a:avLst>
                <a:gd name="adj" fmla="val 16670"/>
              </a:avLst>
            </a:prstGeom>
            <a:solidFill>
              <a:srgbClr val="FFB24D"/>
            </a:solidFill>
            <a:ln w="19050" cap="flat" cmpd="sng">
              <a:solidFill>
                <a:srgbClr val="FFB2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0"/>
            <p:cNvSpPr txBox="1"/>
            <p:nvPr/>
          </p:nvSpPr>
          <p:spPr>
            <a:xfrm>
              <a:off x="5044834" y="3514847"/>
              <a:ext cx="2208900" cy="621600"/>
            </a:xfrm>
            <a:prstGeom prst="rect">
              <a:avLst/>
            </a:prstGeom>
            <a:solidFill>
              <a:srgbClr val="FFB24D"/>
            </a:solidFill>
            <a:ln w="19050" cap="flat" cmpd="sng">
              <a:solidFill>
                <a:srgbClr val="FFB2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lang="en-US" sz="1000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Nonresponse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lang="en-US" sz="1000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Follow-up </a:t>
              </a: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lang="en-US" sz="1000" b="0" i="1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April 2020 – July 2020</a:t>
              </a: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6572429" y="4406066"/>
              <a:ext cx="2371200" cy="705000"/>
            </a:xfrm>
            <a:prstGeom prst="roundRect">
              <a:avLst>
                <a:gd name="adj" fmla="val 16670"/>
              </a:avLst>
            </a:prstGeom>
            <a:solidFill>
              <a:srgbClr val="FFAB40"/>
            </a:solidFill>
            <a:ln w="19050" cap="flat" cmpd="sng">
              <a:solidFill>
                <a:srgbClr val="FFB2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0"/>
            <p:cNvSpPr txBox="1"/>
            <p:nvPr/>
          </p:nvSpPr>
          <p:spPr>
            <a:xfrm>
              <a:off x="6606847" y="4440484"/>
              <a:ext cx="2302200" cy="636000"/>
            </a:xfrm>
            <a:prstGeom prst="rect">
              <a:avLst/>
            </a:prstGeom>
            <a:noFill/>
            <a:ln w="19050" cap="flat" cmpd="sng">
              <a:solidFill>
                <a:srgbClr val="FFB2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lang="en-US" sz="1000" b="1" i="1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December 31, 2020  Deliver apportionment counts to President</a:t>
              </a: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77" name="Google Shape;177;p10" descr="A screenshot of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7998" y="1082636"/>
            <a:ext cx="2762609" cy="258953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0"/>
          <p:cNvSpPr/>
          <p:nvPr/>
        </p:nvSpPr>
        <p:spPr>
          <a:xfrm rot="1779956">
            <a:off x="9649709" y="2042958"/>
            <a:ext cx="327993" cy="27103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0"/>
          <p:cNvSpPr/>
          <p:nvPr/>
        </p:nvSpPr>
        <p:spPr>
          <a:xfrm>
            <a:off x="9891140" y="2303016"/>
            <a:ext cx="564269" cy="139115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0"/>
          <p:cNvSpPr/>
          <p:nvPr/>
        </p:nvSpPr>
        <p:spPr>
          <a:xfrm rot="10800000">
            <a:off x="10500518" y="3029686"/>
            <a:ext cx="327991" cy="2710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0"/>
          <p:cNvSpPr/>
          <p:nvPr/>
        </p:nvSpPr>
        <p:spPr>
          <a:xfrm>
            <a:off x="9874729" y="3088459"/>
            <a:ext cx="564269" cy="139115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 txBox="1"/>
          <p:nvPr/>
        </p:nvSpPr>
        <p:spPr>
          <a:xfrm>
            <a:off x="317893" y="293475"/>
            <a:ext cx="11769332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How can I respond to the 2020 Census?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11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1003" y="2181043"/>
            <a:ext cx="2286000" cy="163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46" y="1801570"/>
            <a:ext cx="2286000" cy="250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 descr="A close 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98853" y="1935385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1" descr="A close up of a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3153" y="1930720"/>
            <a:ext cx="2286000" cy="229066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1"/>
          <p:cNvSpPr txBox="1"/>
          <p:nvPr/>
        </p:nvSpPr>
        <p:spPr>
          <a:xfrm>
            <a:off x="6230825" y="4529850"/>
            <a:ext cx="250650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Paper Form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(via U.S Mail if you have not </a:t>
            </a:r>
            <a:endParaRPr sz="17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completed online)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11"/>
          <p:cNvSpPr txBox="1"/>
          <p:nvPr/>
        </p:nvSpPr>
        <p:spPr>
          <a:xfrm>
            <a:off x="317893" y="1124818"/>
            <a:ext cx="1158746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By April 1, 2020, households will receive an invitation via U.S. Mail to participate on the census. </a:t>
            </a: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11"/>
          <p:cNvSpPr txBox="1"/>
          <p:nvPr/>
        </p:nvSpPr>
        <p:spPr>
          <a:xfrm>
            <a:off x="120874" y="4593892"/>
            <a:ext cx="3290744" cy="8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 the first time in history, people can respond to the census online.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" name="Google Shape;194;p11"/>
          <p:cNvSpPr txBox="1"/>
          <p:nvPr/>
        </p:nvSpPr>
        <p:spPr>
          <a:xfrm>
            <a:off x="3255501" y="4670780"/>
            <a:ext cx="329074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Phone Call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11"/>
          <p:cNvSpPr txBox="1"/>
          <p:nvPr/>
        </p:nvSpPr>
        <p:spPr>
          <a:xfrm>
            <a:off x="8780382" y="4499051"/>
            <a:ext cx="329074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Census Takers will visit households if they have not completed the census online, by mail, or by phone. </a:t>
            </a:r>
            <a:endParaRPr sz="17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" name="Google Shape;196;p1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"/>
          <p:cNvSpPr txBox="1"/>
          <p:nvPr/>
        </p:nvSpPr>
        <p:spPr>
          <a:xfrm>
            <a:off x="317893" y="293475"/>
            <a:ext cx="1176933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In how many languages will the census </a:t>
            </a:r>
            <a:endParaRPr sz="36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be available?</a:t>
            </a:r>
            <a:endParaRPr sz="36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12"/>
          <p:cNvSpPr txBox="1"/>
          <p:nvPr/>
        </p:nvSpPr>
        <p:spPr>
          <a:xfrm>
            <a:off x="317900" y="1560025"/>
            <a:ext cx="7766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 addition to English, people can respond to the census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online or by phone in 12 different languages: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" name="Google Shape;204;p12"/>
          <p:cNvSpPr txBox="1"/>
          <p:nvPr/>
        </p:nvSpPr>
        <p:spPr>
          <a:xfrm>
            <a:off x="561661" y="2538030"/>
            <a:ext cx="2517300" cy="2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Spanish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Chinese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Vietnamese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Korean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Russian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Arabic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" name="Google Shape;205;p12" descr="Langu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3225" y="1036225"/>
            <a:ext cx="4210851" cy="421085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2"/>
          <p:cNvSpPr txBox="1"/>
          <p:nvPr/>
        </p:nvSpPr>
        <p:spPr>
          <a:xfrm>
            <a:off x="408825" y="5365287"/>
            <a:ext cx="1158746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paper form will be available in English and bilingual English-Spanish.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" name="Google Shape;207;p12"/>
          <p:cNvSpPr txBox="1"/>
          <p:nvPr/>
        </p:nvSpPr>
        <p:spPr>
          <a:xfrm>
            <a:off x="3354019" y="2508491"/>
            <a:ext cx="3521700" cy="26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Tagalog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Polish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French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Haitian Creole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Portuguese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Japanese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" name="Google Shape;208;p1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 txBox="1"/>
          <p:nvPr/>
        </p:nvSpPr>
        <p:spPr>
          <a:xfrm>
            <a:off x="1303730" y="293475"/>
            <a:ext cx="11769332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What will you receive in the mail?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13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7043" y="5466153"/>
            <a:ext cx="23114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048" r="2688"/>
          <a:stretch/>
        </p:blipFill>
        <p:spPr>
          <a:xfrm>
            <a:off x="3967163" y="1249753"/>
            <a:ext cx="45720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 txBox="1"/>
          <p:nvPr/>
        </p:nvSpPr>
        <p:spPr>
          <a:xfrm>
            <a:off x="3680141" y="177793"/>
            <a:ext cx="11769332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How many questions will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be on the census?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4"/>
          <p:cNvSpPr txBox="1"/>
          <p:nvPr/>
        </p:nvSpPr>
        <p:spPr>
          <a:xfrm>
            <a:off x="3739675" y="1563892"/>
            <a:ext cx="1031557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2020 Census questionnaire has nine questions.</a:t>
            </a: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3" name="Google Shape;223;p14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841" y="685536"/>
            <a:ext cx="3200400" cy="64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4" descr="A screenshot of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9409" y="1263489"/>
            <a:ext cx="3200400" cy="351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4" descr="A screenshot of a cell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68792"/>
          <a:stretch/>
        </p:blipFill>
        <p:spPr>
          <a:xfrm>
            <a:off x="360841" y="4715690"/>
            <a:ext cx="3200400" cy="191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4" descr="A screenshot of a cell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32681"/>
          <a:stretch/>
        </p:blipFill>
        <p:spPr>
          <a:xfrm>
            <a:off x="3723005" y="2433299"/>
            <a:ext cx="3200400" cy="412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4" descr="A screenshot of a cell 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3355"/>
          <a:stretch/>
        </p:blipFill>
        <p:spPr>
          <a:xfrm>
            <a:off x="7125125" y="2004671"/>
            <a:ext cx="3200400" cy="452552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"/>
          <p:cNvSpPr txBox="1"/>
          <p:nvPr/>
        </p:nvSpPr>
        <p:spPr>
          <a:xfrm>
            <a:off x="708430" y="137155"/>
            <a:ext cx="117693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Do I have to answer </a:t>
            </a:r>
            <a:r>
              <a:rPr lang="en-US" sz="4500" b="1" i="0" u="sng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all the census questions</a:t>
            </a: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15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3084" y="1614486"/>
            <a:ext cx="5250364" cy="397201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5"/>
          <p:cNvSpPr txBox="1"/>
          <p:nvPr/>
        </p:nvSpPr>
        <p:spPr>
          <a:xfrm>
            <a:off x="454443" y="1754590"/>
            <a:ext cx="6712200" cy="38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Everyone is encouraged to fill out the census completely.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If you do not answer all the questions, your form can still be submitted.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 enumerator may come by to your house to collect the missing information (if you fill out the form incompletely)</a:t>
            </a: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" name="Google Shape;236;p1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"/>
          <p:cNvSpPr txBox="1"/>
          <p:nvPr/>
        </p:nvSpPr>
        <p:spPr>
          <a:xfrm>
            <a:off x="322655" y="379200"/>
            <a:ext cx="1176933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Will there be a question about citizenship status on the 2020 Census?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6"/>
          <p:cNvSpPr txBox="1"/>
          <p:nvPr/>
        </p:nvSpPr>
        <p:spPr>
          <a:xfrm>
            <a:off x="211334" y="4185863"/>
            <a:ext cx="117693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question related to citizenship status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will not be added to the 2020 Census.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p16"/>
          <p:cNvSpPr txBox="1"/>
          <p:nvPr/>
        </p:nvSpPr>
        <p:spPr>
          <a:xfrm>
            <a:off x="322668" y="2490775"/>
            <a:ext cx="11769300" cy="16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"/>
          <p:cNvSpPr txBox="1"/>
          <p:nvPr/>
        </p:nvSpPr>
        <p:spPr>
          <a:xfrm>
            <a:off x="1702593" y="2228671"/>
            <a:ext cx="8786813" cy="243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sng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Section II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46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Data security, privacy and confidentiality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17" descr="A picture containing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3" descr="A picture containing toy, do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155" t="7156" r="3320" b="47789"/>
          <a:stretch/>
        </p:blipFill>
        <p:spPr>
          <a:xfrm>
            <a:off x="1357312" y="3976487"/>
            <a:ext cx="5021067" cy="189452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3"/>
          <p:cNvSpPr txBox="1"/>
          <p:nvPr/>
        </p:nvSpPr>
        <p:spPr>
          <a:xfrm>
            <a:off x="1357299" y="428275"/>
            <a:ext cx="99180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Who is a Census Champion and why are they important?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3"/>
          <p:cNvSpPr txBox="1"/>
          <p:nvPr/>
        </p:nvSpPr>
        <p:spPr>
          <a:xfrm>
            <a:off x="1247300" y="1971525"/>
            <a:ext cx="10944600" cy="19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Census Champion is a trusted messenger </a:t>
            </a:r>
            <a:endParaRPr sz="3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 has the knowledge to </a:t>
            </a:r>
            <a:r>
              <a:rPr lang="en-US" sz="3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educate their community </a:t>
            </a:r>
            <a:endParaRPr sz="3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about the census and its impact on our city</a:t>
            </a:r>
            <a:r>
              <a:rPr lang="en-US" sz="3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3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"/>
          <p:cNvSpPr txBox="1"/>
          <p:nvPr/>
        </p:nvSpPr>
        <p:spPr>
          <a:xfrm>
            <a:off x="6637763" y="4128834"/>
            <a:ext cx="1031557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 a Census Champion,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 will be a part of an elite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team with great responsibility.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" name="Google Shape;56;p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 txBox="1"/>
          <p:nvPr/>
        </p:nvSpPr>
        <p:spPr>
          <a:xfrm>
            <a:off x="1232694" y="385517"/>
            <a:ext cx="9415462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Is my information secure?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18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4625" y="1267975"/>
            <a:ext cx="4572550" cy="457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8"/>
          <p:cNvSpPr txBox="1"/>
          <p:nvPr/>
        </p:nvSpPr>
        <p:spPr>
          <a:xfrm>
            <a:off x="1157975" y="1672875"/>
            <a:ext cx="6613500" cy="469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</a:t>
            </a:r>
            <a:r>
              <a:rPr lang="en-US" sz="10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YES!</a:t>
            </a:r>
            <a:endParaRPr sz="100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Your data is </a:t>
            </a: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secure. 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Responses to the census are </a:t>
            </a: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confidential.</a:t>
            </a:r>
            <a:endParaRPr sz="1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Your information is </a:t>
            </a: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legally protected by the United States Constitution</a:t>
            </a: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9" name="Google Shape;259;p1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"/>
          <p:cNvSpPr txBox="1"/>
          <p:nvPr/>
        </p:nvSpPr>
        <p:spPr>
          <a:xfrm>
            <a:off x="1203717" y="393488"/>
            <a:ext cx="1112797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How does the U.S. Census Bureau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use the data collected?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9"/>
          <p:cNvSpPr txBox="1"/>
          <p:nvPr/>
        </p:nvSpPr>
        <p:spPr>
          <a:xfrm>
            <a:off x="1013775" y="2208425"/>
            <a:ext cx="6472200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census data is used only for </a:t>
            </a: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statistical </a:t>
            </a: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purposes</a:t>
            </a: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 </a:t>
            </a: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census data is protected by </a:t>
            </a: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federal law.</a:t>
            </a: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It cannot be used against any person </a:t>
            </a: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by any government agency or court. </a:t>
            </a: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 one can access individual responses.</a:t>
            </a: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 law enforcement agency (not the DHS, ICE, FBI, or CIA) can access or use the information collected at any time.</a:t>
            </a: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6" name="Google Shape;26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5975" y="2574175"/>
            <a:ext cx="4308751" cy="31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/>
          <p:nvPr/>
        </p:nvSpPr>
        <p:spPr>
          <a:xfrm>
            <a:off x="1388269" y="426091"/>
            <a:ext cx="94155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Can the U.S. Census Bureau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release my information?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0"/>
          <p:cNvSpPr txBox="1"/>
          <p:nvPr/>
        </p:nvSpPr>
        <p:spPr>
          <a:xfrm>
            <a:off x="1412081" y="2284705"/>
            <a:ext cx="9892506" cy="383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U.S. Census Bureau is required to keep your information confidential for 72 years.</a:t>
            </a: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"/>
              <a:buChar char="●"/>
            </a:pP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72-Year Rule: </a:t>
            </a: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U.S. government will not release identifiable information about an individual to any other individual or agency until 72 years after it was collected for the decennial census.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1940 Census records were released on April 2, 2012.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4" name="Google Shape;274;p2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"/>
          <p:cNvSpPr txBox="1"/>
          <p:nvPr/>
        </p:nvSpPr>
        <p:spPr>
          <a:xfrm>
            <a:off x="1388269" y="268928"/>
            <a:ext cx="941546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Do you know who has access to census data?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21"/>
          <p:cNvPicPr preferRelativeResize="0"/>
          <p:nvPr/>
        </p:nvPicPr>
        <p:blipFill rotWithShape="1">
          <a:blip r:embed="rId3">
            <a:alphaModFix/>
          </a:blip>
          <a:srcRect l="4922" t="6667" r="4233" b="6668"/>
          <a:stretch/>
        </p:blipFill>
        <p:spPr>
          <a:xfrm>
            <a:off x="3786187" y="2100263"/>
            <a:ext cx="5314951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1"/>
          <p:cNvSpPr txBox="1"/>
          <p:nvPr/>
        </p:nvSpPr>
        <p:spPr>
          <a:xfrm>
            <a:off x="558996" y="4951610"/>
            <a:ext cx="11769332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All U.S. Census Bureau workers take a life-time oath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non-disclosure that protects your information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because it is </a:t>
            </a:r>
            <a:r>
              <a:rPr lang="en-US" sz="2500" b="1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confidentia</a:t>
            </a: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l. 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2" name="Google Shape;282;p2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"/>
          <p:cNvSpPr txBox="1"/>
          <p:nvPr/>
        </p:nvSpPr>
        <p:spPr>
          <a:xfrm>
            <a:off x="1427115" y="216620"/>
            <a:ext cx="110610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How can I recognize a census worker?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2"/>
          <p:cNvSpPr txBox="1"/>
          <p:nvPr/>
        </p:nvSpPr>
        <p:spPr>
          <a:xfrm>
            <a:off x="6090581" y="1184537"/>
            <a:ext cx="5519738" cy="597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U.S. Census Bureau workers will have badges and briefcases indicating their affiliation with the U.S. Census Bureau. </a:t>
            </a: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Employees will introduce themselves as a Census Bureau employee and show their official government ID badge.</a:t>
            </a: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U.S. Census Bureau </a:t>
            </a:r>
            <a:r>
              <a:rPr lang="en-US" sz="2000" b="1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will never ask you to step out </a:t>
            </a: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your home.</a:t>
            </a: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000" b="0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Census takers will be equipped with an iPhone 8s. They will use the phone to record census responses. </a:t>
            </a: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9" name="Google Shape;289;p22" descr="A person standing in fron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333" r="22135"/>
          <a:stretch/>
        </p:blipFill>
        <p:spPr>
          <a:xfrm>
            <a:off x="1605430" y="1785815"/>
            <a:ext cx="4440175" cy="42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291" name="Google Shape;291;p22"/>
          <p:cNvSpPr txBox="1"/>
          <p:nvPr/>
        </p:nvSpPr>
        <p:spPr>
          <a:xfrm>
            <a:off x="1605430" y="6175948"/>
            <a:ext cx="47953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Photo: 2019 Address Canvassing Operation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3"/>
          <p:cNvPicPr preferRelativeResize="0"/>
          <p:nvPr/>
        </p:nvPicPr>
        <p:blipFill rotWithShape="1">
          <a:blip r:embed="rId3">
            <a:alphaModFix/>
          </a:blip>
          <a:srcRect l="68370" t="26602" r="10326" b="32835"/>
          <a:stretch/>
        </p:blipFill>
        <p:spPr>
          <a:xfrm>
            <a:off x="3188899" y="1683351"/>
            <a:ext cx="6590600" cy="4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3"/>
          <p:cNvSpPr txBox="1"/>
          <p:nvPr/>
        </p:nvSpPr>
        <p:spPr>
          <a:xfrm>
            <a:off x="1572195" y="571687"/>
            <a:ext cx="10202700" cy="12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 can use this link to verify the identity of a U.S. Census Bureau worker: </a:t>
            </a:r>
            <a:r>
              <a:rPr lang="en-US" sz="2500" b="0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https://www.census.gov/cgi-bin/main/email.cgi</a:t>
            </a: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8" name="Google Shape;298;p2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"/>
          <p:cNvSpPr txBox="1"/>
          <p:nvPr/>
        </p:nvSpPr>
        <p:spPr>
          <a:xfrm>
            <a:off x="1131093" y="143858"/>
            <a:ext cx="11060907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Beware of </a:t>
            </a:r>
            <a:r>
              <a:rPr lang="en-US" sz="4500" b="1" i="0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SCAMS!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24" descr="A yellow sign with black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2165" y="1332276"/>
            <a:ext cx="4995503" cy="321585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4"/>
          <p:cNvSpPr txBox="1"/>
          <p:nvPr/>
        </p:nvSpPr>
        <p:spPr>
          <a:xfrm>
            <a:off x="1131108" y="928692"/>
            <a:ext cx="5780400" cy="606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U.S. Census Bureau </a:t>
            </a: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will never: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Ask for your </a:t>
            </a:r>
            <a:r>
              <a:rPr lang="en-US" sz="2400" b="1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social security number, money, donations, or bank and credit card numbers</a:t>
            </a:r>
            <a:r>
              <a:rPr lang="en-US"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Send an invitation </a:t>
            </a:r>
            <a:r>
              <a:rPr lang="en-US" sz="2400" b="1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via email</a:t>
            </a:r>
            <a:r>
              <a:rPr lang="en-US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 complete the census.</a:t>
            </a: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 a general rule of thumb, </a:t>
            </a: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never provide personal financial information</a:t>
            </a: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to someone claiming to be a Census worker, online, in person, or over the phone. </a:t>
            </a: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6" name="Google Shape;306;p24"/>
          <p:cNvSpPr txBox="1"/>
          <p:nvPr/>
        </p:nvSpPr>
        <p:spPr>
          <a:xfrm>
            <a:off x="6412218" y="4951719"/>
            <a:ext cx="550545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report a scam: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215-717-1800 or 1-800-262-4236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to </a:t>
            </a:r>
            <a:r>
              <a:rPr lang="en-US" sz="20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Philadelphia.Regional.Office@census.gov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311.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5"/>
          <p:cNvSpPr txBox="1"/>
          <p:nvPr/>
        </p:nvSpPr>
        <p:spPr>
          <a:xfrm>
            <a:off x="1170890" y="2421909"/>
            <a:ext cx="10042301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sng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Section III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How Everybody Gets Counted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25" descr="A picture containing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6"/>
          <p:cNvSpPr txBox="1"/>
          <p:nvPr/>
        </p:nvSpPr>
        <p:spPr>
          <a:xfrm>
            <a:off x="445294" y="414150"/>
            <a:ext cx="9415462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Group Quarters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0" name="Google Shape;320;p26"/>
          <p:cNvGrpSpPr/>
          <p:nvPr/>
        </p:nvGrpSpPr>
        <p:grpSpPr>
          <a:xfrm>
            <a:off x="6935258" y="241014"/>
            <a:ext cx="4421853" cy="5417343"/>
            <a:chOff x="1853073" y="661"/>
            <a:chExt cx="4421853" cy="5417343"/>
          </a:xfrm>
        </p:grpSpPr>
        <p:sp>
          <p:nvSpPr>
            <p:cNvPr id="321" name="Google Shape;321;p26"/>
            <p:cNvSpPr/>
            <p:nvPr/>
          </p:nvSpPr>
          <p:spPr>
            <a:xfrm>
              <a:off x="1853073" y="661"/>
              <a:ext cx="1805781" cy="902890"/>
            </a:xfrm>
            <a:prstGeom prst="roundRect">
              <a:avLst>
                <a:gd name="adj" fmla="val 10000"/>
              </a:avLst>
            </a:prstGeom>
            <a:solidFill>
              <a:srgbClr val="2176D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6"/>
            <p:cNvSpPr txBox="1"/>
            <p:nvPr/>
          </p:nvSpPr>
          <p:spPr>
            <a:xfrm>
              <a:off x="1879518" y="27106"/>
              <a:ext cx="1752891" cy="85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Open Sans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Institutional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6"/>
            <p:cNvSpPr/>
            <p:nvPr/>
          </p:nvSpPr>
          <p:spPr>
            <a:xfrm>
              <a:off x="2033651" y="903552"/>
              <a:ext cx="180578" cy="6771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24" name="Google Shape;324;p26"/>
            <p:cNvSpPr/>
            <p:nvPr/>
          </p:nvSpPr>
          <p:spPr>
            <a:xfrm>
              <a:off x="2214229" y="1129274"/>
              <a:ext cx="1444624" cy="90289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6"/>
            <p:cNvSpPr txBox="1"/>
            <p:nvPr/>
          </p:nvSpPr>
          <p:spPr>
            <a:xfrm>
              <a:off x="2240674" y="1155719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Open Sans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Correctional Facilities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6"/>
            <p:cNvSpPr/>
            <p:nvPr/>
          </p:nvSpPr>
          <p:spPr>
            <a:xfrm>
              <a:off x="2033651" y="903552"/>
              <a:ext cx="180578" cy="18057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27" name="Google Shape;327;p26"/>
            <p:cNvSpPr/>
            <p:nvPr/>
          </p:nvSpPr>
          <p:spPr>
            <a:xfrm>
              <a:off x="2214229" y="2257888"/>
              <a:ext cx="1444624" cy="90289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6"/>
            <p:cNvSpPr txBox="1"/>
            <p:nvPr/>
          </p:nvSpPr>
          <p:spPr>
            <a:xfrm>
              <a:off x="2240674" y="2284333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Nursing homes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6"/>
            <p:cNvSpPr/>
            <p:nvPr/>
          </p:nvSpPr>
          <p:spPr>
            <a:xfrm>
              <a:off x="2033651" y="903552"/>
              <a:ext cx="180578" cy="293439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30" name="Google Shape;330;p26"/>
            <p:cNvSpPr/>
            <p:nvPr/>
          </p:nvSpPr>
          <p:spPr>
            <a:xfrm>
              <a:off x="2214229" y="3386501"/>
              <a:ext cx="1444624" cy="90289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6"/>
            <p:cNvSpPr txBox="1"/>
            <p:nvPr/>
          </p:nvSpPr>
          <p:spPr>
            <a:xfrm>
              <a:off x="2240674" y="3412946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Mental hospitals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6"/>
            <p:cNvSpPr/>
            <p:nvPr/>
          </p:nvSpPr>
          <p:spPr>
            <a:xfrm>
              <a:off x="4110300" y="661"/>
              <a:ext cx="2164626" cy="902890"/>
            </a:xfrm>
            <a:prstGeom prst="roundRect">
              <a:avLst>
                <a:gd name="adj" fmla="val 10000"/>
              </a:avLst>
            </a:prstGeom>
            <a:solidFill>
              <a:srgbClr val="2176D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6"/>
            <p:cNvSpPr txBox="1"/>
            <p:nvPr/>
          </p:nvSpPr>
          <p:spPr>
            <a:xfrm>
              <a:off x="4136745" y="27106"/>
              <a:ext cx="2111736" cy="85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Open Sans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Non-Institutional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6"/>
            <p:cNvSpPr/>
            <p:nvPr/>
          </p:nvSpPr>
          <p:spPr>
            <a:xfrm>
              <a:off x="4326762" y="903552"/>
              <a:ext cx="216462" cy="6771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35" name="Google Shape;335;p26"/>
            <p:cNvSpPr/>
            <p:nvPr/>
          </p:nvSpPr>
          <p:spPr>
            <a:xfrm>
              <a:off x="4543225" y="1129274"/>
              <a:ext cx="1444624" cy="90289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6"/>
            <p:cNvSpPr txBox="1"/>
            <p:nvPr/>
          </p:nvSpPr>
          <p:spPr>
            <a:xfrm>
              <a:off x="4569670" y="1155719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College dormitories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6"/>
            <p:cNvSpPr/>
            <p:nvPr/>
          </p:nvSpPr>
          <p:spPr>
            <a:xfrm>
              <a:off x="4326762" y="903552"/>
              <a:ext cx="216462" cy="18057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38" name="Google Shape;338;p26"/>
            <p:cNvSpPr/>
            <p:nvPr/>
          </p:nvSpPr>
          <p:spPr>
            <a:xfrm>
              <a:off x="4543225" y="2257888"/>
              <a:ext cx="1444624" cy="90289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6"/>
            <p:cNvSpPr txBox="1"/>
            <p:nvPr/>
          </p:nvSpPr>
          <p:spPr>
            <a:xfrm>
              <a:off x="4569670" y="2284333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Military barracks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6"/>
            <p:cNvSpPr/>
            <p:nvPr/>
          </p:nvSpPr>
          <p:spPr>
            <a:xfrm>
              <a:off x="4326762" y="903552"/>
              <a:ext cx="216462" cy="293439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41" name="Google Shape;341;p26"/>
            <p:cNvSpPr/>
            <p:nvPr/>
          </p:nvSpPr>
          <p:spPr>
            <a:xfrm>
              <a:off x="4543225" y="3386501"/>
              <a:ext cx="1444624" cy="90289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6"/>
            <p:cNvSpPr txBox="1"/>
            <p:nvPr/>
          </p:nvSpPr>
          <p:spPr>
            <a:xfrm>
              <a:off x="4569670" y="3412946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Group homes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6"/>
            <p:cNvSpPr/>
            <p:nvPr/>
          </p:nvSpPr>
          <p:spPr>
            <a:xfrm>
              <a:off x="4326762" y="903552"/>
              <a:ext cx="216462" cy="406300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44" name="Google Shape;344;p26"/>
            <p:cNvSpPr/>
            <p:nvPr/>
          </p:nvSpPr>
          <p:spPr>
            <a:xfrm>
              <a:off x="4543225" y="4515114"/>
              <a:ext cx="1444624" cy="90289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6"/>
            <p:cNvSpPr txBox="1"/>
            <p:nvPr/>
          </p:nvSpPr>
          <p:spPr>
            <a:xfrm>
              <a:off x="4569670" y="4541559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Missions or shelters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26"/>
          <p:cNvSpPr txBox="1"/>
          <p:nvPr/>
        </p:nvSpPr>
        <p:spPr>
          <a:xfrm>
            <a:off x="445300" y="1799050"/>
            <a:ext cx="6126300" cy="392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Census Bureau classifies all people not living in housing units (house, apartment, mobile home, rented rooms) as </a:t>
            </a: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living in group quarters</a:t>
            </a: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Group quarters counting will begin in </a:t>
            </a: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February 2020.</a:t>
            </a:r>
            <a:endParaRPr sz="25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b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7" name="Google Shape;347;p2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7"/>
          <p:cNvSpPr txBox="1"/>
          <p:nvPr/>
        </p:nvSpPr>
        <p:spPr>
          <a:xfrm>
            <a:off x="422668" y="248499"/>
            <a:ext cx="10143193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Should college students be counted at home or school?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27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4757" y="1832733"/>
            <a:ext cx="2381516" cy="216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9757" y="1933396"/>
            <a:ext cx="190500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15470" y="4002558"/>
            <a:ext cx="3838575" cy="179133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7"/>
          <p:cNvSpPr txBox="1"/>
          <p:nvPr/>
        </p:nvSpPr>
        <p:spPr>
          <a:xfrm>
            <a:off x="315163" y="2544032"/>
            <a:ext cx="6878700" cy="27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Char char="•"/>
            </a:pPr>
            <a:r>
              <a:rPr lang="en-US"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Your student will be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counted at their college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address.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br>
              <a:rPr lang="en-US" sz="2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7" name="Google Shape;357;p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"/>
          <p:cNvSpPr/>
          <p:nvPr/>
        </p:nvSpPr>
        <p:spPr>
          <a:xfrm>
            <a:off x="1998113" y="943675"/>
            <a:ext cx="8263500" cy="4664100"/>
          </a:xfrm>
          <a:prstGeom prst="rect">
            <a:avLst/>
          </a:prstGeom>
          <a:solidFill>
            <a:srgbClr val="0F4D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 txBox="1"/>
          <p:nvPr/>
        </p:nvSpPr>
        <p:spPr>
          <a:xfrm>
            <a:off x="2133525" y="106375"/>
            <a:ext cx="84327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Message from Mayor Kenney </a:t>
            </a:r>
            <a:endParaRPr sz="4000" b="1" i="0" u="none" strike="noStrike" cap="non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64" name="Google Shape;64;p4" title="Kenney Welcome Clip.mo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7950" y="1075075"/>
            <a:ext cx="5868367" cy="440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8"/>
          <p:cNvSpPr txBox="1"/>
          <p:nvPr/>
        </p:nvSpPr>
        <p:spPr>
          <a:xfrm>
            <a:off x="367902" y="357000"/>
            <a:ext cx="11456195" cy="290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If someone is incarcerated, where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and how are they counted?</a:t>
            </a:r>
            <a:r>
              <a:rPr lang="en-US" sz="4500" b="0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br>
              <a:rPr lang="en-US"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500" b="1" i="0" u="none" strike="noStrike" cap="non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3" name="Google Shape;363;p28" descr="A sign on the side of a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362" y="2280473"/>
            <a:ext cx="48768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8"/>
          <p:cNvSpPr txBox="1"/>
          <p:nvPr/>
        </p:nvSpPr>
        <p:spPr>
          <a:xfrm>
            <a:off x="5723335" y="2280473"/>
            <a:ext cx="6178153" cy="352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 sz="3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 not </a:t>
            </a:r>
            <a:r>
              <a:rPr lang="en-US" sz="3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count</a:t>
            </a:r>
            <a:r>
              <a:rPr lang="en-US" sz="3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anyone in a detention facility on April 1, 2020. They will be counted at the facility where they are in on Census Day. </a:t>
            </a:r>
            <a:b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5" name="Google Shape;365;p2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9"/>
          <p:cNvSpPr txBox="1"/>
          <p:nvPr/>
        </p:nvSpPr>
        <p:spPr>
          <a:xfrm>
            <a:off x="1253727" y="349448"/>
            <a:ext cx="11456195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Do babies under five-years-old count?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29" descr="A picture containing toy, do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8138" y="1246822"/>
            <a:ext cx="4416197" cy="618267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9"/>
          <p:cNvSpPr txBox="1"/>
          <p:nvPr/>
        </p:nvSpPr>
        <p:spPr>
          <a:xfrm>
            <a:off x="1414682" y="1468252"/>
            <a:ext cx="7115100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lang="en-US" sz="21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Don’t forget the baby! </a:t>
            </a:r>
            <a:r>
              <a:rPr lang="en-US"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Include your newborn baby in your census form, even if they are still in the hospital on April 1.</a:t>
            </a:r>
            <a:endParaRPr sz="21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Babies and children under five-years-old must be counted. </a:t>
            </a:r>
            <a:endParaRPr sz="21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 have to count children </a:t>
            </a:r>
            <a:r>
              <a:rPr lang="en-US" sz="21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 live and sleep at your home most of the time</a:t>
            </a:r>
            <a:r>
              <a:rPr lang="en-US"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b="0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even if the living arrangement is temporary or the parents of the child do not live there</a:t>
            </a:r>
            <a:r>
              <a:rPr lang="en-US"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1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If the baby will be born after April 1, 2020 should not be included as part of your household.</a:t>
            </a:r>
            <a:endParaRPr sz="21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3" name="Google Shape;373;p2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0"/>
          <p:cNvSpPr txBox="1"/>
          <p:nvPr/>
        </p:nvSpPr>
        <p:spPr>
          <a:xfrm>
            <a:off x="322655" y="355351"/>
            <a:ext cx="1176933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Should I respond to the 2020 Census if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I am not an American citizen?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30"/>
          <p:cNvSpPr txBox="1"/>
          <p:nvPr/>
        </p:nvSpPr>
        <p:spPr>
          <a:xfrm>
            <a:off x="322655" y="4865103"/>
            <a:ext cx="1176933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YES</a:t>
            </a: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The census counts </a:t>
            </a: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people</a:t>
            </a: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  citizens, non-citizen legal residents,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non-citizen long-term visitors, and undocumented immigrants.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0" name="Google Shape;380;p30" descr="A close up of a to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6923" y="1832679"/>
            <a:ext cx="8280796" cy="3056273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1"/>
          <p:cNvSpPr txBox="1"/>
          <p:nvPr/>
        </p:nvSpPr>
        <p:spPr>
          <a:xfrm>
            <a:off x="1253727" y="199836"/>
            <a:ext cx="1145619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Counting people experiencing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homelessness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3727" y="2454466"/>
            <a:ext cx="4537473" cy="3024982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1"/>
          <p:cNvSpPr txBox="1"/>
          <p:nvPr/>
        </p:nvSpPr>
        <p:spPr>
          <a:xfrm>
            <a:off x="5910469" y="1731699"/>
            <a:ext cx="5910470" cy="469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●"/>
            </a:pPr>
            <a:r>
              <a:rPr lang="en-US" sz="2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Service-Based Enumeration</a:t>
            </a:r>
            <a:r>
              <a:rPr lang="en-US" sz="2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people experiencing homelessness will be counted at places where they receive services, such shelters and meal centers.</a:t>
            </a:r>
            <a:endParaRPr sz="23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●"/>
            </a:pPr>
            <a:r>
              <a:rPr lang="en-US" sz="2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Transitory Location Enumeration</a:t>
            </a:r>
            <a:r>
              <a:rPr lang="en-US" sz="2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people who do not have a stable home or are experiencing homelessness, can be counted at transitory locations (hotels, motels, campgrounds) using a paper form.</a:t>
            </a:r>
            <a:endParaRPr sz="23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9" name="Google Shape;389;p3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2"/>
          <p:cNvSpPr txBox="1"/>
          <p:nvPr/>
        </p:nvSpPr>
        <p:spPr>
          <a:xfrm>
            <a:off x="1253727" y="199836"/>
            <a:ext cx="1145619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What communities are most likely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to be missed in the count?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2"/>
          <p:cNvSpPr txBox="1"/>
          <p:nvPr/>
        </p:nvSpPr>
        <p:spPr>
          <a:xfrm>
            <a:off x="1428751" y="1902584"/>
            <a:ext cx="10186987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Immigrants, people of color, children under five years old, low-income households, rural households, people experiencing homelessness. </a:t>
            </a: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 Philadelphia, approximately a </a:t>
            </a:r>
            <a:r>
              <a:rPr lang="en-US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third of the people living in the city</a:t>
            </a:r>
            <a:r>
              <a:rPr lang="en-US"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fall in a hard to count demographic.</a:t>
            </a: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Every person not counted in the census is a loss of $2,100 per year over ten years. </a:t>
            </a:r>
            <a:r>
              <a:rPr lang="en-US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That’s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$21,000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of </a:t>
            </a:r>
            <a:r>
              <a:rPr lang="en-US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missing funding for Philadelphia, per person missed. </a:t>
            </a:r>
            <a:br>
              <a:rPr lang="en-US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6" name="Google Shape;396;p3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3"/>
          <p:cNvSpPr txBox="1"/>
          <p:nvPr/>
        </p:nvSpPr>
        <p:spPr>
          <a:xfrm>
            <a:off x="1182290" y="2459504"/>
            <a:ext cx="982742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sng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Section IV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Digital Literacy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33" descr="A picture containing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4"/>
          <p:cNvSpPr txBox="1"/>
          <p:nvPr/>
        </p:nvSpPr>
        <p:spPr>
          <a:xfrm>
            <a:off x="1336375" y="289825"/>
            <a:ext cx="10293600" cy="21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My neighbor told me that the 2020 census will be online. Is this the only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way to participate?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34" descr="Online cellpho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7984" y="1984730"/>
            <a:ext cx="4364016" cy="4364016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4"/>
          <p:cNvSpPr txBox="1"/>
          <p:nvPr/>
        </p:nvSpPr>
        <p:spPr>
          <a:xfrm>
            <a:off x="1626782" y="2324192"/>
            <a:ext cx="6636300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No. You can complete the census over the phone or via paper form.</a:t>
            </a:r>
            <a:endParaRPr sz="2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 2020, for the first time, the U.S. Census Bureau will offer an internet response option as their preferred method of self-response. </a:t>
            </a:r>
            <a:endParaRPr sz="2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br>
              <a:rPr lang="en-US"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1" name="Google Shape;411;p3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/>
          <p:nvPr/>
        </p:nvSpPr>
        <p:spPr>
          <a:xfrm>
            <a:off x="307927" y="297754"/>
            <a:ext cx="11456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If I do not have internet at home, how can I respond? Can I use a public computer?</a:t>
            </a:r>
            <a:endParaRPr sz="3500" b="1" i="0" u="none" strike="noStrike" cap="non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7" name="Google Shape;417;p35" descr="Public computer lab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7125" y="1660121"/>
            <a:ext cx="4729622" cy="3537757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5"/>
          <p:cNvSpPr txBox="1"/>
          <p:nvPr/>
        </p:nvSpPr>
        <p:spPr>
          <a:xfrm>
            <a:off x="307931" y="1943970"/>
            <a:ext cx="5651700" cy="38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●"/>
            </a:pPr>
            <a:r>
              <a:rPr lang="en-US"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 can respond to the Census using any computer.</a:t>
            </a:r>
            <a:endParaRPr/>
          </a:p>
          <a:p>
            <a:pPr marL="571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●"/>
            </a:pPr>
            <a:r>
              <a:rPr lang="en-US"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Philly Counts is working with community organizations to open digital census throughout the city in March and April. Stay tuned!</a:t>
            </a:r>
            <a:endParaRPr sz="27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" name="Google Shape;419;p3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36" descr="A close up of a devi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7568" y="513756"/>
            <a:ext cx="4917687" cy="49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6"/>
          <p:cNvSpPr/>
          <p:nvPr/>
        </p:nvSpPr>
        <p:spPr>
          <a:xfrm>
            <a:off x="757236" y="-25971"/>
            <a:ext cx="3771900" cy="2857500"/>
          </a:xfrm>
          <a:prstGeom prst="flowChartOffpageConnector">
            <a:avLst/>
          </a:prstGeom>
          <a:solidFill>
            <a:srgbClr val="217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36"/>
          <p:cNvSpPr txBox="1"/>
          <p:nvPr/>
        </p:nvSpPr>
        <p:spPr>
          <a:xfrm>
            <a:off x="930671" y="130827"/>
            <a:ext cx="3425030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Can I respond the census using a smartphone or tablet?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7" name="Google Shape;427;p36"/>
          <p:cNvSpPr txBox="1"/>
          <p:nvPr/>
        </p:nvSpPr>
        <p:spPr>
          <a:xfrm>
            <a:off x="616745" y="3113670"/>
            <a:ext cx="6178153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Yes</a:t>
            </a: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you can submit your answer using your smartphone or tablet.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2020 Census questionnaire is mobile friendly. </a:t>
            </a:r>
            <a:b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8" name="Google Shape;428;p3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7"/>
          <p:cNvSpPr txBox="1"/>
          <p:nvPr/>
        </p:nvSpPr>
        <p:spPr>
          <a:xfrm>
            <a:off x="367902" y="286603"/>
            <a:ext cx="1145619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What to do if you have trouble completing the census</a:t>
            </a:r>
            <a:endParaRPr sz="4500" b="1" i="0" u="none" strike="noStrike" cap="non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4" name="Google Shape;434;p37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391" y="2102587"/>
            <a:ext cx="5159352" cy="3439567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7"/>
          <p:cNvSpPr txBox="1"/>
          <p:nvPr/>
        </p:nvSpPr>
        <p:spPr>
          <a:xfrm>
            <a:off x="5386138" y="1857262"/>
            <a:ext cx="6549471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Contact the U.S. Census Bureau.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U.S. Census Bureau will provide language guides in 59 non-English languages. Please note that language guides are not census forms. 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Language guides will also be available in American Sign Language (Braille) and large print.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Call 311 for support.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6" name="Google Shape;436;p3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08ce41582_0_0"/>
          <p:cNvSpPr txBox="1"/>
          <p:nvPr/>
        </p:nvSpPr>
        <p:spPr>
          <a:xfrm>
            <a:off x="3013150" y="1445225"/>
            <a:ext cx="7853400" cy="9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g608ce41582_0_0"/>
          <p:cNvSpPr txBox="1"/>
          <p:nvPr/>
        </p:nvSpPr>
        <p:spPr>
          <a:xfrm>
            <a:off x="-149900" y="784600"/>
            <a:ext cx="5862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sng" strike="noStrike" cap="non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sng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@USCensusBureau</a:t>
            </a:r>
            <a:endParaRPr sz="4000" b="1" i="0" u="sng" strike="noStrike" cap="non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sng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@PhiladelphiaGov</a:t>
            </a:r>
            <a:endParaRPr sz="4000" b="1" i="0" u="sng" strike="noStrike" cap="non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sng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#PhillyCounts</a:t>
            </a:r>
            <a:r>
              <a:rPr lang="en-US" sz="5000" b="1" i="0" u="sng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5000" b="1" i="0" u="sng" strike="noStrike" cap="non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" name="Google Shape;72;g608ce4158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64091">
            <a:off x="1730800" y="3064872"/>
            <a:ext cx="2269900" cy="22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g608ce41582_0_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74" name="Google Shape;74;g608ce41582_0_0"/>
          <p:cNvSpPr/>
          <p:nvPr/>
        </p:nvSpPr>
        <p:spPr>
          <a:xfrm>
            <a:off x="5712700" y="594225"/>
            <a:ext cx="6094500" cy="4627800"/>
          </a:xfrm>
          <a:prstGeom prst="rect">
            <a:avLst/>
          </a:prstGeom>
          <a:solidFill>
            <a:srgbClr val="0F4D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g608ce41582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2669" y="784607"/>
            <a:ext cx="5694563" cy="4247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8"/>
          <p:cNvSpPr txBox="1"/>
          <p:nvPr/>
        </p:nvSpPr>
        <p:spPr>
          <a:xfrm>
            <a:off x="1182290" y="2459504"/>
            <a:ext cx="982742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sng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Section 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Get Involved!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38" descr="A picture containing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9"/>
          <p:cNvSpPr txBox="1"/>
          <p:nvPr/>
        </p:nvSpPr>
        <p:spPr>
          <a:xfrm>
            <a:off x="1182093" y="236499"/>
            <a:ext cx="11456195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How can I get more involved?</a:t>
            </a:r>
            <a:endParaRPr sz="4500" b="1" i="0" u="none" strike="noStrike" cap="non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9" name="Google Shape;449;p39"/>
          <p:cNvSpPr/>
          <p:nvPr/>
        </p:nvSpPr>
        <p:spPr>
          <a:xfrm>
            <a:off x="2580362" y="1526190"/>
            <a:ext cx="3632400" cy="2142000"/>
          </a:xfrm>
          <a:prstGeom prst="rect">
            <a:avLst/>
          </a:prstGeom>
          <a:solidFill>
            <a:srgbClr val="FFEF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39"/>
          <p:cNvSpPr/>
          <p:nvPr/>
        </p:nvSpPr>
        <p:spPr>
          <a:xfrm>
            <a:off x="6334606" y="1526190"/>
            <a:ext cx="3632548" cy="2141951"/>
          </a:xfrm>
          <a:prstGeom prst="rect">
            <a:avLst/>
          </a:prstGeom>
          <a:solidFill>
            <a:srgbClr val="FED0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9"/>
          <p:cNvSpPr/>
          <p:nvPr/>
        </p:nvSpPr>
        <p:spPr>
          <a:xfrm>
            <a:off x="2580362" y="3808473"/>
            <a:ext cx="3632548" cy="2141951"/>
          </a:xfrm>
          <a:prstGeom prst="rect">
            <a:avLst/>
          </a:prstGeom>
          <a:solidFill>
            <a:srgbClr val="B9F2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39"/>
          <p:cNvSpPr/>
          <p:nvPr/>
        </p:nvSpPr>
        <p:spPr>
          <a:xfrm>
            <a:off x="6353905" y="3808473"/>
            <a:ext cx="3632548" cy="2141951"/>
          </a:xfrm>
          <a:prstGeom prst="rect">
            <a:avLst/>
          </a:prstGeom>
          <a:solidFill>
            <a:srgbClr val="DAED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39"/>
          <p:cNvSpPr txBox="1"/>
          <p:nvPr/>
        </p:nvSpPr>
        <p:spPr>
          <a:xfrm>
            <a:off x="2853025" y="1660849"/>
            <a:ext cx="3252300" cy="20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1.</a:t>
            </a:r>
            <a:endParaRPr sz="23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Follow </a:t>
            </a:r>
            <a:endParaRPr sz="23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@PhiladelphiaGov and #PhillyCounts on Social Media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4" name="Google Shape;454;p39"/>
          <p:cNvSpPr txBox="1"/>
          <p:nvPr/>
        </p:nvSpPr>
        <p:spPr>
          <a:xfrm>
            <a:off x="6524725" y="1526201"/>
            <a:ext cx="3252300" cy="20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2.</a:t>
            </a:r>
            <a:endParaRPr sz="23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Invite</a:t>
            </a:r>
            <a:endParaRPr sz="23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three friends (or more!) to become Census Champions, online or in person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39"/>
          <p:cNvSpPr txBox="1"/>
          <p:nvPr/>
        </p:nvSpPr>
        <p:spPr>
          <a:xfrm>
            <a:off x="2602075" y="3917300"/>
            <a:ext cx="3754200" cy="11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  <a:endParaRPr sz="23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Celebrate Census Day</a:t>
            </a:r>
            <a:endParaRPr sz="23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Join us in Love Park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 April 1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from 12pm-2pm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2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6" name="Google Shape;456;p39"/>
          <p:cNvSpPr txBox="1"/>
          <p:nvPr/>
        </p:nvSpPr>
        <p:spPr>
          <a:xfrm>
            <a:off x="6597875" y="3841100"/>
            <a:ext cx="3331500" cy="18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4.</a:t>
            </a:r>
            <a:endParaRPr sz="22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Volunteer </a:t>
            </a:r>
            <a:r>
              <a:rPr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 our Census Action Days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-US" sz="2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Mar 21, Mar 28 and April 4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bit.ly/CensusActionDays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7" name="Google Shape;457;p3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pic>
        <p:nvPicPr>
          <p:cNvPr id="458" name="Google Shape;45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606535">
            <a:off x="8317925" y="1737787"/>
            <a:ext cx="3335507" cy="78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0"/>
          <p:cNvSpPr txBox="1"/>
          <p:nvPr/>
        </p:nvSpPr>
        <p:spPr>
          <a:xfrm>
            <a:off x="1170942" y="311627"/>
            <a:ext cx="11456195" cy="161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2020 Census Jobs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4" name="Google Shape;464;p40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9039" y="245290"/>
            <a:ext cx="4382428" cy="2556416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0"/>
          <p:cNvSpPr txBox="1"/>
          <p:nvPr/>
        </p:nvSpPr>
        <p:spPr>
          <a:xfrm>
            <a:off x="1221961" y="2970670"/>
            <a:ext cx="10187100" cy="446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 Philadelphia, the U.S. Census Bureau will be hiring more than 3,000 temporary workers. You could make $2</a:t>
            </a: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 hour as an Enumerator!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People must apply to jobs online, and if they are selected, they are invited to do online training. The online training must be completed using a computer (not a tablet or smartphone), with a working speaker and headphones. 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 be eligible, you must be at least 18 years old and have a valid Social Security number.</a:t>
            </a:r>
            <a:endParaRPr/>
          </a:p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Census takers are assigned depending on the zip code where they live.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br>
              <a:rPr lang="en-US"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6" name="Google Shape;466;p40"/>
          <p:cNvSpPr txBox="1"/>
          <p:nvPr/>
        </p:nvSpPr>
        <p:spPr>
          <a:xfrm>
            <a:off x="1681300" y="1618832"/>
            <a:ext cx="4788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sng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2020census.gov/jobs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41" descr="A close up of a logo&#10;&#10;Description automatically generated"/>
          <p:cNvPicPr preferRelativeResize="0"/>
          <p:nvPr/>
        </p:nvPicPr>
        <p:blipFill rotWithShape="1">
          <a:blip r:embed="rId3">
            <a:alphaModFix amt="23000"/>
          </a:blip>
          <a:srcRect/>
          <a:stretch/>
        </p:blipFill>
        <p:spPr>
          <a:xfrm rot="-457756">
            <a:off x="3797013" y="972962"/>
            <a:ext cx="8495524" cy="560704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1"/>
          <p:cNvSpPr txBox="1"/>
          <p:nvPr/>
        </p:nvSpPr>
        <p:spPr>
          <a:xfrm>
            <a:off x="1170942" y="311627"/>
            <a:ext cx="1145619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Where I can go to find more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Information about the census?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41"/>
          <p:cNvSpPr txBox="1"/>
          <p:nvPr/>
        </p:nvSpPr>
        <p:spPr>
          <a:xfrm>
            <a:off x="1827922" y="1843950"/>
            <a:ext cx="9693000" cy="4354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Char char="●"/>
            </a:pPr>
            <a:r>
              <a:rPr lang="en-US"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Contact </a:t>
            </a:r>
            <a:r>
              <a:rPr lang="en-US" sz="3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Philly311</a:t>
            </a:r>
            <a:endParaRPr sz="3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Char char="●"/>
            </a:pPr>
            <a:r>
              <a:rPr lang="en-US"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Visit </a:t>
            </a:r>
            <a:r>
              <a:rPr lang="en-US" sz="3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Philly Counts website: </a:t>
            </a:r>
            <a:r>
              <a:rPr lang="en-US" sz="3600" b="0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https://www.phila.gov/census</a:t>
            </a:r>
            <a:endParaRPr sz="3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Char char="●"/>
            </a:pPr>
            <a:r>
              <a:rPr lang="en-US"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Visit the </a:t>
            </a:r>
            <a:r>
              <a:rPr lang="en-US" sz="3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U.S. Census Bureau website</a:t>
            </a:r>
            <a:r>
              <a:rPr lang="en-US"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3600" b="0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https://2020census.gov</a:t>
            </a:r>
            <a:r>
              <a:rPr lang="en-US"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5" name="Google Shape;475;p4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2"/>
          <p:cNvSpPr txBox="1"/>
          <p:nvPr/>
        </p:nvSpPr>
        <p:spPr>
          <a:xfrm>
            <a:off x="1182290" y="2074783"/>
            <a:ext cx="9827420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sng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Section VI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Keys to successful community participation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42" descr="A picture containing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3"/>
          <p:cNvSpPr txBox="1"/>
          <p:nvPr/>
        </p:nvSpPr>
        <p:spPr>
          <a:xfrm>
            <a:off x="367902" y="274049"/>
            <a:ext cx="1145619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How do people prefer to receive census information?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3"/>
          <p:cNvSpPr/>
          <p:nvPr/>
        </p:nvSpPr>
        <p:spPr>
          <a:xfrm>
            <a:off x="538620" y="2455100"/>
            <a:ext cx="2517732" cy="1064713"/>
          </a:xfrm>
          <a:prstGeom prst="rect">
            <a:avLst/>
          </a:prstGeom>
          <a:solidFill>
            <a:srgbClr val="FFEF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3"/>
          <p:cNvSpPr/>
          <p:nvPr/>
        </p:nvSpPr>
        <p:spPr>
          <a:xfrm>
            <a:off x="3431895" y="2455099"/>
            <a:ext cx="2517732" cy="1064713"/>
          </a:xfrm>
          <a:prstGeom prst="rect">
            <a:avLst/>
          </a:prstGeom>
          <a:solidFill>
            <a:srgbClr val="FED0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3"/>
          <p:cNvSpPr/>
          <p:nvPr/>
        </p:nvSpPr>
        <p:spPr>
          <a:xfrm>
            <a:off x="6325170" y="2455098"/>
            <a:ext cx="2517732" cy="1064713"/>
          </a:xfrm>
          <a:prstGeom prst="rect">
            <a:avLst/>
          </a:prstGeom>
          <a:solidFill>
            <a:srgbClr val="B9F2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43"/>
          <p:cNvSpPr/>
          <p:nvPr/>
        </p:nvSpPr>
        <p:spPr>
          <a:xfrm>
            <a:off x="9210806" y="2455097"/>
            <a:ext cx="2517732" cy="1064713"/>
          </a:xfrm>
          <a:prstGeom prst="rect">
            <a:avLst/>
          </a:prstGeom>
          <a:solidFill>
            <a:srgbClr val="DAED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43"/>
          <p:cNvSpPr txBox="1"/>
          <p:nvPr/>
        </p:nvSpPr>
        <p:spPr>
          <a:xfrm>
            <a:off x="153344" y="2765973"/>
            <a:ext cx="32524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In-person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3" name="Google Shape;493;p43"/>
          <p:cNvSpPr txBox="1"/>
          <p:nvPr/>
        </p:nvSpPr>
        <p:spPr>
          <a:xfrm>
            <a:off x="3056352" y="2765973"/>
            <a:ext cx="32524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Printed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4" name="Google Shape;494;p43"/>
          <p:cNvSpPr txBox="1"/>
          <p:nvPr/>
        </p:nvSpPr>
        <p:spPr>
          <a:xfrm>
            <a:off x="5949627" y="2758533"/>
            <a:ext cx="32524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5" name="Google Shape;495;p43"/>
          <p:cNvSpPr txBox="1"/>
          <p:nvPr/>
        </p:nvSpPr>
        <p:spPr>
          <a:xfrm>
            <a:off x="8742376" y="2738643"/>
            <a:ext cx="32524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6" name="Google Shape;496;p43"/>
          <p:cNvSpPr txBox="1"/>
          <p:nvPr/>
        </p:nvSpPr>
        <p:spPr>
          <a:xfrm>
            <a:off x="1215297" y="3995768"/>
            <a:ext cx="10186987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Face-to-face conversations </a:t>
            </a:r>
            <a:r>
              <a:rPr lang="en-US"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are crucial to educate and engage community members.</a:t>
            </a:r>
            <a:br>
              <a:rPr lang="en-US"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3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7" name="Google Shape;497;p4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4"/>
          <p:cNvSpPr txBox="1"/>
          <p:nvPr/>
        </p:nvSpPr>
        <p:spPr>
          <a:xfrm>
            <a:off x="441677" y="290399"/>
            <a:ext cx="11456100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What are the preferred response methods? 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en-US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3" name="Google Shape;503;p44"/>
          <p:cNvSpPr/>
          <p:nvPr/>
        </p:nvSpPr>
        <p:spPr>
          <a:xfrm>
            <a:off x="1753642" y="1954060"/>
            <a:ext cx="2517732" cy="1064713"/>
          </a:xfrm>
          <a:prstGeom prst="rect">
            <a:avLst/>
          </a:prstGeom>
          <a:solidFill>
            <a:srgbClr val="FFEF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4" name="Google Shape;504;p44"/>
          <p:cNvSpPr/>
          <p:nvPr/>
        </p:nvSpPr>
        <p:spPr>
          <a:xfrm>
            <a:off x="4646917" y="1954059"/>
            <a:ext cx="2517732" cy="1064713"/>
          </a:xfrm>
          <a:prstGeom prst="rect">
            <a:avLst/>
          </a:prstGeom>
          <a:solidFill>
            <a:srgbClr val="FED0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5" name="Google Shape;505;p44"/>
          <p:cNvSpPr/>
          <p:nvPr/>
        </p:nvSpPr>
        <p:spPr>
          <a:xfrm>
            <a:off x="7540192" y="1954058"/>
            <a:ext cx="2517732" cy="1064713"/>
          </a:xfrm>
          <a:prstGeom prst="rect">
            <a:avLst/>
          </a:prstGeom>
          <a:solidFill>
            <a:srgbClr val="B9F2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6" name="Google Shape;506;p44"/>
          <p:cNvSpPr txBox="1"/>
          <p:nvPr/>
        </p:nvSpPr>
        <p:spPr>
          <a:xfrm>
            <a:off x="1386363" y="2444311"/>
            <a:ext cx="3252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Online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7" name="Google Shape;507;p44"/>
          <p:cNvSpPr txBox="1"/>
          <p:nvPr/>
        </p:nvSpPr>
        <p:spPr>
          <a:xfrm>
            <a:off x="4364916" y="2444311"/>
            <a:ext cx="3252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Paper Form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8" name="Google Shape;508;p44"/>
          <p:cNvSpPr txBox="1"/>
          <p:nvPr/>
        </p:nvSpPr>
        <p:spPr>
          <a:xfrm>
            <a:off x="7205920" y="2444289"/>
            <a:ext cx="3252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Phone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9" name="Google Shape;509;p44"/>
          <p:cNvSpPr txBox="1"/>
          <p:nvPr/>
        </p:nvSpPr>
        <p:spPr>
          <a:xfrm>
            <a:off x="2864365" y="2054266"/>
            <a:ext cx="476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0" name="Google Shape;510;p44"/>
          <p:cNvSpPr txBox="1"/>
          <p:nvPr/>
        </p:nvSpPr>
        <p:spPr>
          <a:xfrm>
            <a:off x="5805335" y="2044603"/>
            <a:ext cx="47598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1" name="Google Shape;511;p44"/>
          <p:cNvSpPr txBox="1"/>
          <p:nvPr/>
        </p:nvSpPr>
        <p:spPr>
          <a:xfrm>
            <a:off x="8641640" y="2056142"/>
            <a:ext cx="47598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2" name="Google Shape;512;p44"/>
          <p:cNvSpPr txBox="1"/>
          <p:nvPr/>
        </p:nvSpPr>
        <p:spPr>
          <a:xfrm>
            <a:off x="1002045" y="3448932"/>
            <a:ext cx="10636200" cy="366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Seniors may prefer to wait to submit a paper form via U.S. Mail.</a:t>
            </a:r>
            <a:endParaRPr/>
          </a:p>
          <a:p>
            <a:pPr marL="698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paper form is considered a secure way to respond.</a:t>
            </a:r>
            <a:endParaRPr/>
          </a:p>
          <a:p>
            <a:pPr marL="698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Young people feel more comfortable filling out the census online.</a:t>
            </a:r>
            <a:endParaRPr/>
          </a:p>
          <a:p>
            <a:pPr marL="698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Completing the census online is convenient.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br>
              <a:rPr lang="en-US"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3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3" name="Google Shape;513;p4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5"/>
          <p:cNvSpPr txBox="1"/>
          <p:nvPr/>
        </p:nvSpPr>
        <p:spPr>
          <a:xfrm>
            <a:off x="1106938" y="211419"/>
            <a:ext cx="11456195" cy="161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Talking about the Census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p45" descr="A group of people sitting at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5996" y="1039660"/>
            <a:ext cx="3688097" cy="5417507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5"/>
          <p:cNvSpPr txBox="1"/>
          <p:nvPr/>
        </p:nvSpPr>
        <p:spPr>
          <a:xfrm>
            <a:off x="1421483" y="1218976"/>
            <a:ext cx="6194342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 need to count every person in Philadelphia: 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1" name="Google Shape;521;p45"/>
          <p:cNvSpPr txBox="1"/>
          <p:nvPr/>
        </p:nvSpPr>
        <p:spPr>
          <a:xfrm>
            <a:off x="1541218" y="2229633"/>
            <a:ext cx="57183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 get funding for our community’s needs.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 let decision makers know where we are. It is about equity!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 make our voices heard.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Because the census is our civic responsibility.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2" name="Google Shape;522;p4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6"/>
          <p:cNvSpPr txBox="1"/>
          <p:nvPr/>
        </p:nvSpPr>
        <p:spPr>
          <a:xfrm>
            <a:off x="1242413" y="300493"/>
            <a:ext cx="1145610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Talking about the Census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 need to count every person in Philadelphia because:</a:t>
            </a:r>
            <a:b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28" name="Google Shape;528;p46" descr="A group of people sitting at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424" y="1916300"/>
            <a:ext cx="4466777" cy="4466777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6"/>
          <p:cNvSpPr txBox="1"/>
          <p:nvPr/>
        </p:nvSpPr>
        <p:spPr>
          <a:xfrm>
            <a:off x="6428850" y="1916312"/>
            <a:ext cx="5141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Every person not counted in the census is a loss of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$21,000 over ten years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Communities in need should get the resources they deserve.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Being counted in the census enables us to have political representation.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 must hold on to the representation we currently have. 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0" name="Google Shape;530;p4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7"/>
          <p:cNvSpPr txBox="1"/>
          <p:nvPr/>
        </p:nvSpPr>
        <p:spPr>
          <a:xfrm>
            <a:off x="1173845" y="221196"/>
            <a:ext cx="1145619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Talking about the Census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 need to count every person in Philadelphia because:</a:t>
            </a:r>
            <a:br>
              <a:rPr lang="en-US"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6" name="Google Shape;536;p47" descr="A group of people playing frisbee in a par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4825" y="1837025"/>
            <a:ext cx="4158807" cy="27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7"/>
          <p:cNvSpPr txBox="1"/>
          <p:nvPr/>
        </p:nvSpPr>
        <p:spPr>
          <a:xfrm>
            <a:off x="691376" y="5020978"/>
            <a:ext cx="1127322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Completing the census form is a way to ensure a brighter future for our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children and community.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It is up to ALL of us to create a better tomorrow for Philadelphia!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8" name="Google Shape;538;p4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2" descr="A group of people sitting at a des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2324" t="12726" r="33232" b="6869"/>
          <a:stretch/>
        </p:blipFill>
        <p:spPr>
          <a:xfrm>
            <a:off x="1385880" y="214884"/>
            <a:ext cx="4130704" cy="642823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"/>
          <p:cNvSpPr txBox="1"/>
          <p:nvPr/>
        </p:nvSpPr>
        <p:spPr>
          <a:xfrm>
            <a:off x="5742775" y="214875"/>
            <a:ext cx="6709800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Welcome to your </a:t>
            </a:r>
            <a:endParaRPr sz="45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Census Champion </a:t>
            </a:r>
            <a:endParaRPr sz="4500" b="1" i="0" u="none" strike="noStrike" cap="non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Training! </a:t>
            </a:r>
            <a:endParaRPr sz="45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endParaRPr sz="45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endParaRPr sz="45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45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2"/>
          <p:cNvSpPr txBox="1"/>
          <p:nvPr/>
        </p:nvSpPr>
        <p:spPr>
          <a:xfrm>
            <a:off x="6096000" y="3148536"/>
            <a:ext cx="6578930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Section I </a:t>
            </a: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  Census 101.</a:t>
            </a:r>
            <a:endParaRPr sz="2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Section II </a:t>
            </a: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 Data Security,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Privacy and Confidentiality.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Section III </a:t>
            </a: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 How Everybody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Gets Counted.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Section IV </a:t>
            </a: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 Digital Literacy.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Section V </a:t>
            </a: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 Get Involved.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Section VI </a:t>
            </a:r>
            <a:r>
              <a:rPr lang="en-US"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 Keys to Success.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" name="Google Shape;83;p2"/>
          <p:cNvSpPr txBox="1"/>
          <p:nvPr/>
        </p:nvSpPr>
        <p:spPr>
          <a:xfrm>
            <a:off x="4925194" y="2470536"/>
            <a:ext cx="6709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Here is what you will learn: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" name="Google Shape;84;p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8"/>
          <p:cNvSpPr txBox="1"/>
          <p:nvPr/>
        </p:nvSpPr>
        <p:spPr>
          <a:xfrm>
            <a:off x="1182290" y="2702872"/>
            <a:ext cx="982742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Let’s Practice!</a:t>
            </a:r>
            <a:endParaRPr sz="5000" b="1" i="0" u="none" strike="noStrike" cap="non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4" name="Google Shape;544;p4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477138d621_0_0"/>
          <p:cNvSpPr txBox="1"/>
          <p:nvPr/>
        </p:nvSpPr>
        <p:spPr>
          <a:xfrm>
            <a:off x="1182290" y="1066872"/>
            <a:ext cx="9827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sng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Your Next Step</a:t>
            </a:r>
            <a:endParaRPr sz="6000" b="1" i="0" u="sng" strike="noStrike" cap="non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What action will you take </a:t>
            </a:r>
            <a:r>
              <a:rPr lang="en-US" sz="2400" b="1" i="1" u="none" strike="noStrike" cap="non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this week </a:t>
            </a:r>
            <a:r>
              <a:rPr lang="en-US" sz="2400" b="1" i="0" u="none" strike="noStrike" cap="non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to promote Census participation in Philadelphia? </a:t>
            </a:r>
            <a:endParaRPr sz="2400" b="1" i="0" u="none" strike="noStrike" cap="none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0" name="Google Shape;550;g477138d621_0_0"/>
          <p:cNvSpPr/>
          <p:nvPr/>
        </p:nvSpPr>
        <p:spPr>
          <a:xfrm>
            <a:off x="2611011" y="3016899"/>
            <a:ext cx="3171600" cy="1428300"/>
          </a:xfrm>
          <a:prstGeom prst="rect">
            <a:avLst/>
          </a:prstGeom>
          <a:solidFill>
            <a:srgbClr val="FFEF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1" name="Google Shape;551;g477138d621_0_0"/>
          <p:cNvSpPr/>
          <p:nvPr/>
        </p:nvSpPr>
        <p:spPr>
          <a:xfrm>
            <a:off x="5888971" y="3016899"/>
            <a:ext cx="3171600" cy="1428300"/>
          </a:xfrm>
          <a:prstGeom prst="rect">
            <a:avLst/>
          </a:prstGeom>
          <a:solidFill>
            <a:srgbClr val="FED0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2" name="Google Shape;552;g477138d621_0_0"/>
          <p:cNvSpPr/>
          <p:nvPr/>
        </p:nvSpPr>
        <p:spPr>
          <a:xfrm>
            <a:off x="2611011" y="4538708"/>
            <a:ext cx="3171600" cy="1428300"/>
          </a:xfrm>
          <a:prstGeom prst="rect">
            <a:avLst/>
          </a:prstGeom>
          <a:solidFill>
            <a:srgbClr val="B9F2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3" name="Google Shape;553;g477138d621_0_0"/>
          <p:cNvSpPr/>
          <p:nvPr/>
        </p:nvSpPr>
        <p:spPr>
          <a:xfrm>
            <a:off x="5905822" y="4538708"/>
            <a:ext cx="3171600" cy="1428300"/>
          </a:xfrm>
          <a:prstGeom prst="rect">
            <a:avLst/>
          </a:prstGeom>
          <a:solidFill>
            <a:srgbClr val="DAED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4" name="Google Shape;554;g477138d621_0_0"/>
          <p:cNvSpPr txBox="1"/>
          <p:nvPr/>
        </p:nvSpPr>
        <p:spPr>
          <a:xfrm>
            <a:off x="2849096" y="3164293"/>
            <a:ext cx="28398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Follow </a:t>
            </a:r>
            <a:r>
              <a:rPr lang="en-US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@uscensusbureau and #PhillyCounts on Social Media</a:t>
            </a:r>
            <a:endParaRPr sz="1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5" name="Google Shape;555;g477138d621_0_0"/>
          <p:cNvSpPr txBox="1"/>
          <p:nvPr/>
        </p:nvSpPr>
        <p:spPr>
          <a:xfrm>
            <a:off x="6054864" y="3152202"/>
            <a:ext cx="28398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Invite</a:t>
            </a:r>
            <a:endParaRPr sz="1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three friends (or more!) to become Census Champions</a:t>
            </a:r>
            <a:endParaRPr sz="1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6" name="Google Shape;556;g477138d621_0_0"/>
          <p:cNvSpPr txBox="1"/>
          <p:nvPr/>
        </p:nvSpPr>
        <p:spPr>
          <a:xfrm>
            <a:off x="2611000" y="4705589"/>
            <a:ext cx="3277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Canvass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Sign up to volunteer on a Census Action Day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bit.ly/CensusActionDays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7" name="Google Shape;557;g477138d621_0_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  <p:sp>
        <p:nvSpPr>
          <p:cNvPr id="558" name="Google Shape;558;g477138d621_0_0"/>
          <p:cNvSpPr txBox="1"/>
          <p:nvPr/>
        </p:nvSpPr>
        <p:spPr>
          <a:xfrm>
            <a:off x="5853241" y="4694278"/>
            <a:ext cx="325230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Celebrate </a:t>
            </a:r>
            <a:endParaRPr sz="18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Census Day in Love Park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April 1, 12pm-2pm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9"/>
          <p:cNvSpPr/>
          <p:nvPr/>
        </p:nvSpPr>
        <p:spPr>
          <a:xfrm>
            <a:off x="764088" y="5423770"/>
            <a:ext cx="10684701" cy="97703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4" name="Google Shape;564;p49" descr="A picture containing outdoor, road, sky, person&#10;&#10;Description automatically generated"/>
          <p:cNvPicPr preferRelativeResize="0"/>
          <p:nvPr/>
        </p:nvPicPr>
        <p:blipFill rotWithShape="1">
          <a:blip r:embed="rId3">
            <a:alphaModFix amt="55000"/>
          </a:blip>
          <a:srcRect t="17498" b="75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49"/>
          <p:cNvSpPr txBox="1"/>
          <p:nvPr/>
        </p:nvSpPr>
        <p:spPr>
          <a:xfrm>
            <a:off x="1142250" y="5549250"/>
            <a:ext cx="106848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Congratulations Census Champions!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4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  <p:sp>
        <p:nvSpPr>
          <p:cNvPr id="567" name="Google Shape;567;p49"/>
          <p:cNvSpPr txBox="1"/>
          <p:nvPr/>
        </p:nvSpPr>
        <p:spPr>
          <a:xfrm>
            <a:off x="623750" y="259975"/>
            <a:ext cx="106848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55262" y="2036311"/>
            <a:ext cx="9481476" cy="2785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sng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Section 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Census 101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What you need to know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5" descr="A picture containing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5"/>
          <p:cNvSpPr txBox="1">
            <a:spLocks noGrp="1"/>
          </p:cNvSpPr>
          <p:nvPr>
            <p:ph type="sldNum" idx="12"/>
          </p:nvPr>
        </p:nvSpPr>
        <p:spPr>
          <a:xfrm>
            <a:off x="1128634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b="1">
                <a:latin typeface="Montserrat"/>
                <a:ea typeface="Montserrat"/>
                <a:cs typeface="Montserrat"/>
                <a:sym typeface="Montserrat"/>
              </a:rPr>
              <a:t>6</a:t>
            </a:fld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6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0674" y="3922618"/>
            <a:ext cx="5211325" cy="293538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6"/>
          <p:cNvSpPr txBox="1"/>
          <p:nvPr/>
        </p:nvSpPr>
        <p:spPr>
          <a:xfrm>
            <a:off x="1275557" y="228236"/>
            <a:ext cx="9415462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What is the census?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 txBox="1"/>
          <p:nvPr/>
        </p:nvSpPr>
        <p:spPr>
          <a:xfrm>
            <a:off x="1093475" y="1142587"/>
            <a:ext cx="103155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United States Census is a national survey conducted by the U.S. Census Bureau every ten years to count the population..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Between 1970 and 2000, the U.S. Census Bureau used two questionnaires, a short form and a long-form.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Forget about the past!  The 2020 Census will be a short-form questionnaire only consisting of nine questions</a:t>
            </a: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" name="Google Shape;99;p6"/>
          <p:cNvSpPr txBox="1"/>
          <p:nvPr/>
        </p:nvSpPr>
        <p:spPr>
          <a:xfrm>
            <a:off x="1093475" y="3751750"/>
            <a:ext cx="58872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U.S. Census Bureau is responsible for conducting  the decennial census.</a:t>
            </a: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Philly Counts is not in charge of conducting the census nor the hiring process for census jobs.</a:t>
            </a:r>
            <a:endParaRPr sz="20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Completing the census is required by law.</a:t>
            </a: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Google Shape;100;p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 txBox="1"/>
          <p:nvPr/>
        </p:nvSpPr>
        <p:spPr>
          <a:xfrm>
            <a:off x="1275557" y="228236"/>
            <a:ext cx="9415462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Why is the census important?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7"/>
          <p:cNvSpPr txBox="1"/>
          <p:nvPr/>
        </p:nvSpPr>
        <p:spPr>
          <a:xfrm>
            <a:off x="1275575" y="1291900"/>
            <a:ext cx="10477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census is so much more than just a head count. Its results will impact Philadelphia for the next </a:t>
            </a:r>
            <a:r>
              <a:rPr lang="en-US" sz="2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ten years.</a:t>
            </a:r>
            <a:endParaRPr sz="29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7" descr="US Congres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5557" y="2783622"/>
            <a:ext cx="3290744" cy="2193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7" descr="A close up of a newspap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6202"/>
          <a:stretch/>
        </p:blipFill>
        <p:spPr>
          <a:xfrm>
            <a:off x="4787424" y="2780452"/>
            <a:ext cx="3291840" cy="219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7039" r="8988"/>
          <a:stretch/>
        </p:blipFill>
        <p:spPr>
          <a:xfrm>
            <a:off x="8300388" y="2780452"/>
            <a:ext cx="3290744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7"/>
          <p:cNvSpPr txBox="1"/>
          <p:nvPr/>
        </p:nvSpPr>
        <p:spPr>
          <a:xfrm>
            <a:off x="1046957" y="5172075"/>
            <a:ext cx="3290744" cy="8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Census data is used to determine representation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 Congress.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" name="Google Shape;111;p7"/>
          <p:cNvSpPr txBox="1"/>
          <p:nvPr/>
        </p:nvSpPr>
        <p:spPr>
          <a:xfrm>
            <a:off x="4673124" y="5172075"/>
            <a:ext cx="3290744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Philadelphia receives more than $3 billion in federal funds every year, for health, housing, schools and infrastructure.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" name="Google Shape;112;p7"/>
          <p:cNvSpPr txBox="1"/>
          <p:nvPr/>
        </p:nvSpPr>
        <p:spPr>
          <a:xfrm>
            <a:off x="8299291" y="5172075"/>
            <a:ext cx="3290744" cy="8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Census data is also used for research and to analyze and predict trends.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p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77138d621_0_12"/>
          <p:cNvSpPr txBox="1"/>
          <p:nvPr/>
        </p:nvSpPr>
        <p:spPr>
          <a:xfrm>
            <a:off x="495775" y="495750"/>
            <a:ext cx="10791000" cy="12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What is an undercount?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g477138d621_0_12"/>
          <p:cNvSpPr txBox="1"/>
          <p:nvPr/>
        </p:nvSpPr>
        <p:spPr>
          <a:xfrm>
            <a:off x="429650" y="1413950"/>
            <a:ext cx="11667000" cy="11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 undercount is when fewer than the actual number of people are recorded in the final Census count.</a:t>
            </a:r>
            <a:endParaRPr sz="3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 undercount means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federal programs and representation are allocated for a smaller number of people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than actually live in our City.</a:t>
            </a:r>
            <a:r>
              <a:rPr lang="en-US" sz="3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sz="3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" name="Google Shape;121;g477138d621_0_1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2555</Words>
  <Application>Microsoft Office PowerPoint</Application>
  <PresentationFormat>Widescreen</PresentationFormat>
  <Paragraphs>425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Century Gothic</vt:lpstr>
      <vt:lpstr>Calibri</vt:lpstr>
      <vt:lpstr>Montserrat</vt:lpstr>
      <vt:lpstr>Open Sans</vt:lpstr>
      <vt:lpstr>Arial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Irene Contreras</dc:creator>
  <cp:lastModifiedBy>Mark Rooney</cp:lastModifiedBy>
  <cp:revision>1</cp:revision>
  <dcterms:created xsi:type="dcterms:W3CDTF">2019-08-28T11:42:45Z</dcterms:created>
  <dcterms:modified xsi:type="dcterms:W3CDTF">2021-01-29T04:35:09Z</dcterms:modified>
</cp:coreProperties>
</file>