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6858000" cx="12192000"/>
  <p:notesSz cx="6858000" cy="9296400"/>
  <p:embeddedFontLst>
    <p:embeddedFont>
      <p:font typeface="Montserrat"/>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65" roundtripDataSignature="AMtx7mhtastpA59WXYimHGrM07cZgAHX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4.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6.xml"/><Relationship Id="rId21" Type="http://schemas.openxmlformats.org/officeDocument/2006/relationships/slide" Target="slides/slide15.xml"/><Relationship Id="rId65"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ontserrat-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Montserrat-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Montserrat-italic.fntdata"/><Relationship Id="rId14" Type="http://schemas.openxmlformats.org/officeDocument/2006/relationships/slide" Target="slides/slide8.xml"/><Relationship Id="rId58" Type="http://schemas.openxmlformats.org/officeDocument/2006/relationships/font" Target="fonts/Montserrat-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643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66434"/>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2971800" cy="46643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829967"/>
            <a:ext cx="2971800" cy="46643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p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77" name="Google Shape;77;p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77138d621_0_1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477138d621_0_12: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158" name="Google Shape;158;g477138d621_0_12:notes"/>
          <p:cNvSpPr txBox="1"/>
          <p:nvPr>
            <p:ph idx="12" type="sldNum"/>
          </p:nvPr>
        </p:nvSpPr>
        <p:spPr>
          <a:xfrm>
            <a:off x="3884613" y="8829967"/>
            <a:ext cx="2971800" cy="4665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latin typeface="Times New Roman"/>
                <a:ea typeface="Times New Roman"/>
                <a:cs typeface="Times New Roman"/>
                <a:sym typeface="Times New Roman"/>
              </a:rPr>
              <a:t>‹#›</a:t>
            </a:fld>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165" name="Google Shape;165;p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185" name="Google Shape;185;p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194" name="Google Shape;194;p1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f60a60323_3_250: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2" name="Google Shape;202;g7f60a60323_3_250: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216" name="Google Shape;216;p12:notes"/>
          <p:cNvSpPr txBox="1"/>
          <p:nvPr>
            <p:ph idx="12" type="sldNum"/>
          </p:nvPr>
        </p:nvSpPr>
        <p:spPr>
          <a:xfrm>
            <a:off x="3884613" y="8829967"/>
            <a:ext cx="2971800" cy="46643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Times New Roman"/>
                <a:ea typeface="Times New Roman"/>
                <a:cs typeface="Times New Roman"/>
                <a:sym typeface="Times New Roman"/>
              </a:rPr>
              <a:t>‹#›</a:t>
            </a:fld>
            <a:endParaRPr>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7f60a60323_3_336: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7" name="Google Shape;227;g7f60a60323_3_336: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1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235" name="Google Shape;235;p1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1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247" name="Google Shape;247;p1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255" name="Google Shape;255;p1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7f60a60323_3_40: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3" name="Google Shape;83;g7f60a60323_3_40: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1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263" name="Google Shape;263;p1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270" name="Google Shape;270;p1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1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278" name="Google Shape;278;p1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2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286" name="Google Shape;286;p2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7f60a60323_3_495: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93" name="Google Shape;293;g7f60a60323_3_495: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2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301" name="Google Shape;301;p2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7f60a60323_3_416: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09" name="Google Shape;309;g7f60a60323_3_416: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2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316" name="Google Shape;316;p2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7f60a60323_3_629: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25" name="Google Shape;325;g7f60a60323_3_629: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7f60a60323_3_635: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32" name="Google Shape;332;g7f60a60323_3_635: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91" name="Google Shape;91;p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7f60a60323_3_667: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65" name="Google Shape;365;g7f60a60323_3_667: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7f60a60323_3_676: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75" name="Google Shape;375;g7f60a60323_3_676: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7f60a60323_3_683: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83" name="Google Shape;383;g7f60a60323_3_683: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3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391" name="Google Shape;391;p3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7f60a60323_3_778: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99" name="Google Shape;399;g7f60a60323_3_778: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p3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06" name="Google Shape;406;p3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p3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13" name="Google Shape;413;p3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p3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21" name="Google Shape;421;p3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p3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30" name="Google Shape;430;p3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p3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38" name="Google Shape;438;p3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7f60a60323_3_122: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0" name="Google Shape;100;g7f60a60323_3_122: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3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45" name="Google Shape;445;p3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7f60a60323_3_856: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59" name="Google Shape;459;g7f60a60323_3_856: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p4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66" name="Google Shape;466;p4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7f60a60323_3_983: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74" name="Google Shape;474;g7f60a60323_3_983: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7f60a60323_3_989: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81" name="Google Shape;481;g7f60a60323_3_989: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7f60a60323_3_1001: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94" name="Google Shape;494;g7f60a60323_3_1001: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7f60a60323_3_1016: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10" name="Google Shape;510;g7f60a60323_3_1016: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7f60a60323_3_1024: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19" name="Google Shape;519;g7f60a60323_3_1024: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7f60a60323_3_1031: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27" name="Google Shape;527;g7f60a60323_3_1031: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7f60a60323_3_1071: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535" name="Google Shape;535;g7f60a60323_3_1071:notes"/>
          <p:cNvSpPr/>
          <p:nvPr>
            <p:ph idx="2" type="sldImg"/>
          </p:nvPr>
        </p:nvSpPr>
        <p:spPr>
          <a:xfrm>
            <a:off x="6413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7f60a60323_3_162: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7f60a60323_3_162:notes"/>
          <p:cNvSpPr txBox="1"/>
          <p:nvPr>
            <p:ph idx="1" type="body"/>
          </p:nvPr>
        </p:nvSpPr>
        <p:spPr>
          <a:xfrm>
            <a:off x="685800" y="4473893"/>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9" name="Google Shape;109;g7f60a60323_3_162:notes"/>
          <p:cNvSpPr txBox="1"/>
          <p:nvPr>
            <p:ph idx="12" type="sldNum"/>
          </p:nvPr>
        </p:nvSpPr>
        <p:spPr>
          <a:xfrm>
            <a:off x="3884613" y="8829968"/>
            <a:ext cx="2971800" cy="4665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p4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549" name="Google Shape;549;p4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119" name="Google Shape;119;p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128" name="Google Shape;128;p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135" name="Google Shape;135;p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144" name="Google Shape;144;p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rgbClr val="FBF9EF"/>
        </a:solidFill>
      </p:bgPr>
    </p:bg>
    <p:spTree>
      <p:nvGrpSpPr>
        <p:cNvPr id="15" name="Shape 15"/>
        <p:cNvGrpSpPr/>
        <p:nvPr/>
      </p:nvGrpSpPr>
      <p:grpSpPr>
        <a:xfrm>
          <a:off x="0" y="0"/>
          <a:ext cx="0" cy="0"/>
          <a:chOff x="0" y="0"/>
          <a:chExt cx="0" cy="0"/>
        </a:xfrm>
      </p:grpSpPr>
      <p:sp>
        <p:nvSpPr>
          <p:cNvPr id="16" name="Google Shape;16;p51"/>
          <p:cNvSpPr/>
          <p:nvPr/>
        </p:nvSpPr>
        <p:spPr>
          <a:xfrm>
            <a:off x="0" y="5600700"/>
            <a:ext cx="12192000" cy="12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pic>
        <p:nvPicPr>
          <p:cNvPr descr="A city street&#10;&#10;Description automatically generated" id="17" name="Google Shape;17;p51"/>
          <p:cNvPicPr preferRelativeResize="0"/>
          <p:nvPr/>
        </p:nvPicPr>
        <p:blipFill rotWithShape="1">
          <a:blip r:embed="rId2">
            <a:alphaModFix amt="20000"/>
          </a:blip>
          <a:srcRect b="27451" l="1235" r="0" t="5844"/>
          <a:stretch/>
        </p:blipFill>
        <p:spPr>
          <a:xfrm>
            <a:off x="0" y="-3364"/>
            <a:ext cx="12192000" cy="5600700"/>
          </a:xfrm>
          <a:prstGeom prst="rect">
            <a:avLst/>
          </a:prstGeom>
          <a:noFill/>
          <a:ln>
            <a:noFill/>
          </a:ln>
        </p:spPr>
      </p:pic>
      <p:sp>
        <p:nvSpPr>
          <p:cNvPr id="18" name="Google Shape;18;p51"/>
          <p:cNvSpPr txBox="1"/>
          <p:nvPr/>
        </p:nvSpPr>
        <p:spPr>
          <a:xfrm>
            <a:off x="722812" y="4526637"/>
            <a:ext cx="11769633"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70C0"/>
                </a:solidFill>
                <a:latin typeface="Arial"/>
                <a:ea typeface="Arial"/>
                <a:cs typeface="Arial"/>
                <a:sym typeface="Arial"/>
              </a:rPr>
              <a:t>Khóa Đào Tạo Nhà Vận Động Điều Tra Dân Số </a:t>
            </a:r>
            <a:endParaRPr b="1" i="0" sz="4000" u="none" cap="none" strike="noStrike">
              <a:solidFill>
                <a:srgbClr val="0070C0"/>
              </a:solidFill>
              <a:latin typeface="Arial"/>
              <a:ea typeface="Arial"/>
              <a:cs typeface="Arial"/>
              <a:sym typeface="Arial"/>
            </a:endParaRPr>
          </a:p>
        </p:txBody>
      </p:sp>
      <p:pic>
        <p:nvPicPr>
          <p:cNvPr descr="A picture containing clipart&#10;&#10;Description automatically generated" id="19" name="Google Shape;19;p51"/>
          <p:cNvPicPr preferRelativeResize="0"/>
          <p:nvPr/>
        </p:nvPicPr>
        <p:blipFill rotWithShape="1">
          <a:blip r:embed="rId3">
            <a:alphaModFix/>
          </a:blip>
          <a:srcRect b="0" l="0" r="0" t="0"/>
          <a:stretch/>
        </p:blipFill>
        <p:spPr>
          <a:xfrm>
            <a:off x="4734719" y="5800926"/>
            <a:ext cx="2722561" cy="628798"/>
          </a:xfrm>
          <a:prstGeom prst="rect">
            <a:avLst/>
          </a:prstGeom>
          <a:noFill/>
          <a:ln>
            <a:noFill/>
          </a:ln>
        </p:spPr>
      </p:pic>
      <p:sp>
        <p:nvSpPr>
          <p:cNvPr id="20" name="Google Shape;20;p5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pic>
        <p:nvPicPr>
          <p:cNvPr id="21" name="Google Shape;21;p51"/>
          <p:cNvPicPr preferRelativeResize="0"/>
          <p:nvPr/>
        </p:nvPicPr>
        <p:blipFill rotWithShape="1">
          <a:blip r:embed="rId4">
            <a:alphaModFix/>
          </a:blip>
          <a:srcRect b="0" l="0" r="0" t="0"/>
          <a:stretch/>
        </p:blipFill>
        <p:spPr>
          <a:xfrm>
            <a:off x="3248504" y="0"/>
            <a:ext cx="5694992" cy="474128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63" name="Shape 63"/>
        <p:cNvGrpSpPr/>
        <p:nvPr/>
      </p:nvGrpSpPr>
      <p:grpSpPr>
        <a:xfrm>
          <a:off x="0" y="0"/>
          <a:ext cx="0" cy="0"/>
          <a:chOff x="0" y="0"/>
          <a:chExt cx="0" cy="0"/>
        </a:xfrm>
      </p:grpSpPr>
      <p:sp>
        <p:nvSpPr>
          <p:cNvPr id="64" name="Google Shape;64;g7f60a60323_3_1059"/>
          <p:cNvSpPr/>
          <p:nvPr/>
        </p:nvSpPr>
        <p:spPr>
          <a:xfrm>
            <a:off x="0" y="6157913"/>
            <a:ext cx="12192000" cy="7002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g7f60a60323_3_1059"/>
          <p:cNvSpPr/>
          <p:nvPr/>
        </p:nvSpPr>
        <p:spPr>
          <a:xfrm>
            <a:off x="0" y="0"/>
            <a:ext cx="12192000" cy="7002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g7f60a60323_3_1059"/>
          <p:cNvSpPr/>
          <p:nvPr/>
        </p:nvSpPr>
        <p:spPr>
          <a:xfrm>
            <a:off x="0" y="0"/>
            <a:ext cx="742800" cy="68580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g7f60a60323_3_1059"/>
          <p:cNvSpPr/>
          <p:nvPr/>
        </p:nvSpPr>
        <p:spPr>
          <a:xfrm>
            <a:off x="11449050" y="-1"/>
            <a:ext cx="742800" cy="68580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g7f60a60323_3_105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bg>
      <p:bgPr>
        <a:solidFill>
          <a:srgbClr val="FBF9EF"/>
        </a:solidFill>
      </p:bgPr>
    </p:bg>
    <p:spTree>
      <p:nvGrpSpPr>
        <p:cNvPr id="69" name="Shape 69"/>
        <p:cNvGrpSpPr/>
        <p:nvPr/>
      </p:nvGrpSpPr>
      <p:grpSpPr>
        <a:xfrm>
          <a:off x="0" y="0"/>
          <a:ext cx="0" cy="0"/>
          <a:chOff x="0" y="0"/>
          <a:chExt cx="0" cy="0"/>
        </a:xfrm>
      </p:grpSpPr>
      <p:sp>
        <p:nvSpPr>
          <p:cNvPr id="70" name="Google Shape;70;g7f60a60323_3_1065"/>
          <p:cNvSpPr/>
          <p:nvPr/>
        </p:nvSpPr>
        <p:spPr>
          <a:xfrm rot="-5400000">
            <a:off x="8284388" y="2950351"/>
            <a:ext cx="6858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71" name="Google Shape;71;g7f60a60323_3_1065"/>
          <p:cNvPicPr preferRelativeResize="0"/>
          <p:nvPr/>
        </p:nvPicPr>
        <p:blipFill rotWithShape="1">
          <a:blip r:embed="rId2">
            <a:alphaModFix/>
          </a:blip>
          <a:srcRect b="0" l="0" r="0" t="0"/>
          <a:stretch/>
        </p:blipFill>
        <p:spPr>
          <a:xfrm rot="5400000">
            <a:off x="10352087" y="4890224"/>
            <a:ext cx="2722563" cy="628798"/>
          </a:xfrm>
          <a:prstGeom prst="rect">
            <a:avLst/>
          </a:prstGeom>
          <a:noFill/>
          <a:ln>
            <a:noFill/>
          </a:ln>
        </p:spPr>
      </p:pic>
      <p:sp>
        <p:nvSpPr>
          <p:cNvPr id="72" name="Google Shape;72;g7f60a60323_3_106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bg>
      <p:bgPr>
        <a:solidFill>
          <a:srgbClr val="FBF9EF"/>
        </a:solidFill>
      </p:bgPr>
    </p:bg>
    <p:spTree>
      <p:nvGrpSpPr>
        <p:cNvPr id="73" name="Shape 73"/>
        <p:cNvGrpSpPr/>
        <p:nvPr/>
      </p:nvGrpSpPr>
      <p:grpSpPr>
        <a:xfrm>
          <a:off x="0" y="0"/>
          <a:ext cx="0" cy="0"/>
          <a:chOff x="0" y="0"/>
          <a:chExt cx="0" cy="0"/>
        </a:xfrm>
      </p:grpSpPr>
      <p:sp>
        <p:nvSpPr>
          <p:cNvPr id="74" name="Google Shape;74;g7f60a60323_3_106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BF9EF"/>
        </a:solidFill>
      </p:bgPr>
    </p:bg>
    <p:spTree>
      <p:nvGrpSpPr>
        <p:cNvPr id="22" name="Shape 22"/>
        <p:cNvGrpSpPr/>
        <p:nvPr/>
      </p:nvGrpSpPr>
      <p:grpSpPr>
        <a:xfrm>
          <a:off x="0" y="0"/>
          <a:ext cx="0" cy="0"/>
          <a:chOff x="0" y="0"/>
          <a:chExt cx="0" cy="0"/>
        </a:xfrm>
      </p:grpSpPr>
      <p:sp>
        <p:nvSpPr>
          <p:cNvPr id="23" name="Google Shape;23;p52"/>
          <p:cNvSpPr/>
          <p:nvPr/>
        </p:nvSpPr>
        <p:spPr>
          <a:xfrm rot="-5400000">
            <a:off x="-2950367" y="2950371"/>
            <a:ext cx="6858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pic>
        <p:nvPicPr>
          <p:cNvPr descr="A picture containing clipart&#10;&#10;Description automatically generated" id="24" name="Google Shape;24;p52"/>
          <p:cNvPicPr preferRelativeResize="0"/>
          <p:nvPr/>
        </p:nvPicPr>
        <p:blipFill rotWithShape="1">
          <a:blip r:embed="rId2">
            <a:alphaModFix/>
          </a:blip>
          <a:srcRect b="0" l="0" r="0" t="0"/>
          <a:stretch/>
        </p:blipFill>
        <p:spPr>
          <a:xfrm rot="-5400000">
            <a:off x="-896936" y="4960070"/>
            <a:ext cx="2722561" cy="628798"/>
          </a:xfrm>
          <a:prstGeom prst="rect">
            <a:avLst/>
          </a:prstGeom>
          <a:noFill/>
          <a:ln>
            <a:noFill/>
          </a:ln>
        </p:spPr>
      </p:pic>
      <p:sp>
        <p:nvSpPr>
          <p:cNvPr id="25" name="Google Shape;25;p5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BF9EF"/>
        </a:solidFill>
      </p:bgPr>
    </p:bg>
    <p:spTree>
      <p:nvGrpSpPr>
        <p:cNvPr id="26" name="Shape 26"/>
        <p:cNvGrpSpPr/>
        <p:nvPr/>
      </p:nvGrpSpPr>
      <p:grpSpPr>
        <a:xfrm>
          <a:off x="0" y="0"/>
          <a:ext cx="0" cy="0"/>
          <a:chOff x="0" y="0"/>
          <a:chExt cx="0" cy="0"/>
        </a:xfrm>
      </p:grpSpPr>
      <p:sp>
        <p:nvSpPr>
          <p:cNvPr id="27" name="Google Shape;27;p53"/>
          <p:cNvSpPr/>
          <p:nvPr/>
        </p:nvSpPr>
        <p:spPr>
          <a:xfrm>
            <a:off x="0" y="5900738"/>
            <a:ext cx="12192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pic>
        <p:nvPicPr>
          <p:cNvPr descr="A picture containing clipart&#10;&#10;Description automatically generated" id="28" name="Google Shape;28;p53"/>
          <p:cNvPicPr preferRelativeResize="0"/>
          <p:nvPr/>
        </p:nvPicPr>
        <p:blipFill rotWithShape="1">
          <a:blip r:embed="rId2">
            <a:alphaModFix/>
          </a:blip>
          <a:srcRect b="0" l="0" r="0" t="0"/>
          <a:stretch/>
        </p:blipFill>
        <p:spPr>
          <a:xfrm>
            <a:off x="4734719" y="6064969"/>
            <a:ext cx="2722561" cy="628798"/>
          </a:xfrm>
          <a:prstGeom prst="rect">
            <a:avLst/>
          </a:prstGeom>
          <a:noFill/>
          <a:ln>
            <a:noFill/>
          </a:ln>
        </p:spPr>
      </p:pic>
      <p:sp>
        <p:nvSpPr>
          <p:cNvPr id="29" name="Google Shape;29;p5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30" name="Shape 30"/>
        <p:cNvGrpSpPr/>
        <p:nvPr/>
      </p:nvGrpSpPr>
      <p:grpSpPr>
        <a:xfrm>
          <a:off x="0" y="0"/>
          <a:ext cx="0" cy="0"/>
          <a:chOff x="0" y="0"/>
          <a:chExt cx="0" cy="0"/>
        </a:xfrm>
      </p:grpSpPr>
      <p:sp>
        <p:nvSpPr>
          <p:cNvPr id="31" name="Google Shape;31;p54"/>
          <p:cNvSpPr/>
          <p:nvPr/>
        </p:nvSpPr>
        <p:spPr>
          <a:xfrm>
            <a:off x="0" y="6157913"/>
            <a:ext cx="12192000" cy="700086"/>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32" name="Google Shape;32;p54"/>
          <p:cNvSpPr/>
          <p:nvPr/>
        </p:nvSpPr>
        <p:spPr>
          <a:xfrm>
            <a:off x="0" y="0"/>
            <a:ext cx="12192000" cy="700086"/>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33" name="Google Shape;33;p54"/>
          <p:cNvSpPr/>
          <p:nvPr/>
        </p:nvSpPr>
        <p:spPr>
          <a:xfrm>
            <a:off x="0" y="0"/>
            <a:ext cx="742950" cy="6857999"/>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34" name="Google Shape;34;p54"/>
          <p:cNvSpPr/>
          <p:nvPr/>
        </p:nvSpPr>
        <p:spPr>
          <a:xfrm>
            <a:off x="11449050" y="-1"/>
            <a:ext cx="742950" cy="6857999"/>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35" name="Google Shape;35;p5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bg>
      <p:bgPr>
        <a:solidFill>
          <a:srgbClr val="FBF9EF"/>
        </a:solidFill>
      </p:bgPr>
    </p:bg>
    <p:spTree>
      <p:nvGrpSpPr>
        <p:cNvPr id="36" name="Shape 36"/>
        <p:cNvGrpSpPr/>
        <p:nvPr/>
      </p:nvGrpSpPr>
      <p:grpSpPr>
        <a:xfrm>
          <a:off x="0" y="0"/>
          <a:ext cx="0" cy="0"/>
          <a:chOff x="0" y="0"/>
          <a:chExt cx="0" cy="0"/>
        </a:xfrm>
      </p:grpSpPr>
      <p:sp>
        <p:nvSpPr>
          <p:cNvPr id="37" name="Google Shape;37;p55"/>
          <p:cNvSpPr/>
          <p:nvPr/>
        </p:nvSpPr>
        <p:spPr>
          <a:xfrm rot="-5400000">
            <a:off x="8284369" y="2950370"/>
            <a:ext cx="6858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pic>
        <p:nvPicPr>
          <p:cNvPr descr="A picture containing clipart&#10;&#10;Description automatically generated" id="38" name="Google Shape;38;p55"/>
          <p:cNvPicPr preferRelativeResize="0"/>
          <p:nvPr/>
        </p:nvPicPr>
        <p:blipFill rotWithShape="1">
          <a:blip r:embed="rId2">
            <a:alphaModFix/>
          </a:blip>
          <a:srcRect b="0" l="0" r="0" t="0"/>
          <a:stretch/>
        </p:blipFill>
        <p:spPr>
          <a:xfrm rot="5400000">
            <a:off x="10352088" y="4890223"/>
            <a:ext cx="2722561" cy="628798"/>
          </a:xfrm>
          <a:prstGeom prst="rect">
            <a:avLst/>
          </a:prstGeom>
          <a:noFill/>
          <a:ln>
            <a:noFill/>
          </a:ln>
        </p:spPr>
      </p:pic>
      <p:sp>
        <p:nvSpPr>
          <p:cNvPr id="39" name="Google Shape;39;p5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bg>
      <p:bgPr>
        <a:solidFill>
          <a:srgbClr val="FBF9EF"/>
        </a:solidFill>
      </p:bgPr>
    </p:bg>
    <p:spTree>
      <p:nvGrpSpPr>
        <p:cNvPr id="40" name="Shape 40"/>
        <p:cNvGrpSpPr/>
        <p:nvPr/>
      </p:nvGrpSpPr>
      <p:grpSpPr>
        <a:xfrm>
          <a:off x="0" y="0"/>
          <a:ext cx="0" cy="0"/>
          <a:chOff x="0" y="0"/>
          <a:chExt cx="0" cy="0"/>
        </a:xfrm>
      </p:grpSpPr>
      <p:sp>
        <p:nvSpPr>
          <p:cNvPr id="41" name="Google Shape;41;p5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rgbClr val="FBF9EF"/>
        </a:solidFill>
      </p:bgPr>
    </p:bg>
    <p:spTree>
      <p:nvGrpSpPr>
        <p:cNvPr id="48" name="Shape 48"/>
        <p:cNvGrpSpPr/>
        <p:nvPr/>
      </p:nvGrpSpPr>
      <p:grpSpPr>
        <a:xfrm>
          <a:off x="0" y="0"/>
          <a:ext cx="0" cy="0"/>
          <a:chOff x="0" y="0"/>
          <a:chExt cx="0" cy="0"/>
        </a:xfrm>
      </p:grpSpPr>
      <p:sp>
        <p:nvSpPr>
          <p:cNvPr id="49" name="Google Shape;49;g7f60a60323_3_1044"/>
          <p:cNvSpPr/>
          <p:nvPr/>
        </p:nvSpPr>
        <p:spPr>
          <a:xfrm>
            <a:off x="0" y="5600700"/>
            <a:ext cx="12192000" cy="12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ity street&#10;&#10;Description automatically generated" id="50" name="Google Shape;50;g7f60a60323_3_1044"/>
          <p:cNvPicPr preferRelativeResize="0"/>
          <p:nvPr/>
        </p:nvPicPr>
        <p:blipFill rotWithShape="1">
          <a:blip r:embed="rId2">
            <a:alphaModFix amt="20000"/>
          </a:blip>
          <a:srcRect b="27449" l="1234" r="0" t="5843"/>
          <a:stretch/>
        </p:blipFill>
        <p:spPr>
          <a:xfrm>
            <a:off x="0" y="-3364"/>
            <a:ext cx="12192000" cy="5600700"/>
          </a:xfrm>
          <a:prstGeom prst="rect">
            <a:avLst/>
          </a:prstGeom>
          <a:noFill/>
          <a:ln>
            <a:noFill/>
          </a:ln>
        </p:spPr>
      </p:pic>
      <p:pic>
        <p:nvPicPr>
          <p:cNvPr descr="A close up of a sign&#10;&#10;Description automatically generated" id="51" name="Google Shape;51;g7f60a60323_3_1044"/>
          <p:cNvPicPr preferRelativeResize="0"/>
          <p:nvPr/>
        </p:nvPicPr>
        <p:blipFill rotWithShape="1">
          <a:blip r:embed="rId3">
            <a:alphaModFix/>
          </a:blip>
          <a:srcRect b="0" l="0" r="0" t="0"/>
          <a:stretch/>
        </p:blipFill>
        <p:spPr>
          <a:xfrm>
            <a:off x="6096000" y="583332"/>
            <a:ext cx="6381749" cy="5309034"/>
          </a:xfrm>
          <a:prstGeom prst="rect">
            <a:avLst/>
          </a:prstGeom>
          <a:noFill/>
          <a:ln>
            <a:noFill/>
          </a:ln>
        </p:spPr>
      </p:pic>
      <p:sp>
        <p:nvSpPr>
          <p:cNvPr id="52" name="Google Shape;52;g7f60a60323_3_1044"/>
          <p:cNvSpPr txBox="1"/>
          <p:nvPr/>
        </p:nvSpPr>
        <p:spPr>
          <a:xfrm>
            <a:off x="619125" y="868743"/>
            <a:ext cx="7901100" cy="415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800"/>
              <a:buFont typeface="Arial"/>
              <a:buNone/>
            </a:pPr>
            <a:r>
              <a:rPr b="1" i="0" lang="en-US" sz="8800" u="none" cap="none" strike="noStrike">
                <a:solidFill>
                  <a:srgbClr val="0F4D90"/>
                </a:solidFill>
                <a:latin typeface="Montserrat"/>
                <a:ea typeface="Montserrat"/>
                <a:cs typeface="Montserrat"/>
                <a:sym typeface="Montserrat"/>
              </a:rPr>
              <a:t>Census Champion Training</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53" name="Google Shape;53;g7f60a60323_3_1044"/>
          <p:cNvPicPr preferRelativeResize="0"/>
          <p:nvPr/>
        </p:nvPicPr>
        <p:blipFill rotWithShape="1">
          <a:blip r:embed="rId4">
            <a:alphaModFix/>
          </a:blip>
          <a:srcRect b="0" l="0" r="0" t="0"/>
          <a:stretch/>
        </p:blipFill>
        <p:spPr>
          <a:xfrm>
            <a:off x="814387" y="5892366"/>
            <a:ext cx="2722563" cy="628798"/>
          </a:xfrm>
          <a:prstGeom prst="rect">
            <a:avLst/>
          </a:prstGeom>
          <a:noFill/>
          <a:ln>
            <a:noFill/>
          </a:ln>
        </p:spPr>
      </p:pic>
      <p:sp>
        <p:nvSpPr>
          <p:cNvPr id="54" name="Google Shape;54;g7f60a60323_3_104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BF9EF"/>
        </a:solidFill>
      </p:bgPr>
    </p:bg>
    <p:spTree>
      <p:nvGrpSpPr>
        <p:cNvPr id="55" name="Shape 55"/>
        <p:cNvGrpSpPr/>
        <p:nvPr/>
      </p:nvGrpSpPr>
      <p:grpSpPr>
        <a:xfrm>
          <a:off x="0" y="0"/>
          <a:ext cx="0" cy="0"/>
          <a:chOff x="0" y="0"/>
          <a:chExt cx="0" cy="0"/>
        </a:xfrm>
      </p:grpSpPr>
      <p:sp>
        <p:nvSpPr>
          <p:cNvPr id="56" name="Google Shape;56;g7f60a60323_3_1051"/>
          <p:cNvSpPr/>
          <p:nvPr/>
        </p:nvSpPr>
        <p:spPr>
          <a:xfrm rot="-5400000">
            <a:off x="-2950347" y="2950352"/>
            <a:ext cx="6858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57" name="Google Shape;57;g7f60a60323_3_1051"/>
          <p:cNvPicPr preferRelativeResize="0"/>
          <p:nvPr/>
        </p:nvPicPr>
        <p:blipFill rotWithShape="1">
          <a:blip r:embed="rId2">
            <a:alphaModFix/>
          </a:blip>
          <a:srcRect b="0" l="0" r="0" t="0"/>
          <a:stretch/>
        </p:blipFill>
        <p:spPr>
          <a:xfrm rot="-5400000">
            <a:off x="-896937" y="4960069"/>
            <a:ext cx="2722563" cy="628798"/>
          </a:xfrm>
          <a:prstGeom prst="rect">
            <a:avLst/>
          </a:prstGeom>
          <a:noFill/>
          <a:ln>
            <a:noFill/>
          </a:ln>
        </p:spPr>
      </p:pic>
      <p:sp>
        <p:nvSpPr>
          <p:cNvPr id="58" name="Google Shape;58;g7f60a60323_3_105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BF9EF"/>
        </a:solidFill>
      </p:bgPr>
    </p:bg>
    <p:spTree>
      <p:nvGrpSpPr>
        <p:cNvPr id="59" name="Shape 59"/>
        <p:cNvGrpSpPr/>
        <p:nvPr/>
      </p:nvGrpSpPr>
      <p:grpSpPr>
        <a:xfrm>
          <a:off x="0" y="0"/>
          <a:ext cx="0" cy="0"/>
          <a:chOff x="0" y="0"/>
          <a:chExt cx="0" cy="0"/>
        </a:xfrm>
      </p:grpSpPr>
      <p:sp>
        <p:nvSpPr>
          <p:cNvPr id="60" name="Google Shape;60;g7f60a60323_3_1055"/>
          <p:cNvSpPr/>
          <p:nvPr/>
        </p:nvSpPr>
        <p:spPr>
          <a:xfrm>
            <a:off x="0" y="5900738"/>
            <a:ext cx="12192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61" name="Google Shape;61;g7f60a60323_3_1055"/>
          <p:cNvPicPr preferRelativeResize="0"/>
          <p:nvPr/>
        </p:nvPicPr>
        <p:blipFill rotWithShape="1">
          <a:blip r:embed="rId2">
            <a:alphaModFix/>
          </a:blip>
          <a:srcRect b="0" l="0" r="0" t="0"/>
          <a:stretch/>
        </p:blipFill>
        <p:spPr>
          <a:xfrm>
            <a:off x="4734719" y="6064969"/>
            <a:ext cx="2722563" cy="628798"/>
          </a:xfrm>
          <a:prstGeom prst="rect">
            <a:avLst/>
          </a:prstGeom>
          <a:noFill/>
          <a:ln>
            <a:noFill/>
          </a:ln>
        </p:spPr>
      </p:pic>
      <p:sp>
        <p:nvSpPr>
          <p:cNvPr id="62" name="Google Shape;62;g7f60a60323_3_105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2" name="Shape 42"/>
        <p:cNvGrpSpPr/>
        <p:nvPr/>
      </p:nvGrpSpPr>
      <p:grpSpPr>
        <a:xfrm>
          <a:off x="0" y="0"/>
          <a:ext cx="0" cy="0"/>
          <a:chOff x="0" y="0"/>
          <a:chExt cx="0" cy="0"/>
        </a:xfrm>
      </p:grpSpPr>
      <p:sp>
        <p:nvSpPr>
          <p:cNvPr id="43" name="Google Shape;43;g7f60a60323_3_10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4" name="Google Shape;44;g7f60a60323_3_103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g7f60a60323_3_103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 name="Google Shape;46;g7f60a60323_3_103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7" name="Google Shape;47;g7f60a60323_3_10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1.jpg"/><Relationship Id="rId4" Type="http://schemas.openxmlformats.org/officeDocument/2006/relationships/image" Target="../media/image13.jpg"/><Relationship Id="rId10" Type="http://schemas.openxmlformats.org/officeDocument/2006/relationships/image" Target="../media/image20.png"/><Relationship Id="rId9" Type="http://schemas.openxmlformats.org/officeDocument/2006/relationships/image" Target="../media/image21.jpg"/><Relationship Id="rId5" Type="http://schemas.openxmlformats.org/officeDocument/2006/relationships/image" Target="../media/image17.png"/><Relationship Id="rId6" Type="http://schemas.openxmlformats.org/officeDocument/2006/relationships/image" Target="../media/image18.jpg"/><Relationship Id="rId7" Type="http://schemas.openxmlformats.org/officeDocument/2006/relationships/image" Target="../media/image9.jpg"/><Relationship Id="rId8"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1.png"/><Relationship Id="rId6"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hyperlink" Target="https://www.census.gov/cgi-bin/main/email.cgi"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hyperlink" Target="mailto:Philadelphia.Regional.Office@census.go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png"/><Relationship Id="rId4" Type="http://schemas.openxmlformats.org/officeDocument/2006/relationships/hyperlink" Target="https://www.phila.gov/census" TargetMode="External"/><Relationship Id="rId5" Type="http://schemas.openxmlformats.org/officeDocument/2006/relationships/hyperlink" Target="https://2020census.gov/"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5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5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5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2.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22.jpg"/><Relationship Id="rId5"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
          <p:cNvSpPr txBox="1"/>
          <p:nvPr/>
        </p:nvSpPr>
        <p:spPr>
          <a:xfrm>
            <a:off x="-95003" y="-10687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80" name="Google Shape;80;p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g477138d621_0_12"/>
          <p:cNvSpPr txBox="1"/>
          <p:nvPr/>
        </p:nvSpPr>
        <p:spPr>
          <a:xfrm>
            <a:off x="495775" y="495750"/>
            <a:ext cx="10791000" cy="12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Đếm thiếu là gì?</a:t>
            </a:r>
            <a:endParaRPr b="0" i="0" sz="1400" u="none" cap="none" strike="noStrike">
              <a:solidFill>
                <a:schemeClr val="dk1"/>
              </a:solidFill>
              <a:latin typeface="Times New Roman"/>
              <a:ea typeface="Times New Roman"/>
              <a:cs typeface="Times New Roman"/>
              <a:sym typeface="Times New Roman"/>
            </a:endParaRPr>
          </a:p>
        </p:txBody>
      </p:sp>
      <p:sp>
        <p:nvSpPr>
          <p:cNvPr id="161" name="Google Shape;161;g477138d621_0_12"/>
          <p:cNvSpPr txBox="1"/>
          <p:nvPr/>
        </p:nvSpPr>
        <p:spPr>
          <a:xfrm>
            <a:off x="429650" y="1413950"/>
            <a:ext cx="11667000" cy="111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Times New Roman"/>
                <a:ea typeface="Times New Roman"/>
                <a:cs typeface="Times New Roman"/>
                <a:sym typeface="Times New Roman"/>
              </a:rPr>
              <a:t>Đếm thiếu </a:t>
            </a:r>
            <a:r>
              <a:rPr b="0" i="0" lang="en-US" sz="3600" u="none" cap="none" strike="noStrike">
                <a:solidFill>
                  <a:srgbClr val="000000"/>
                </a:solidFill>
                <a:latin typeface="Times New Roman"/>
                <a:ea typeface="Times New Roman"/>
                <a:cs typeface="Times New Roman"/>
                <a:sym typeface="Times New Roman"/>
              </a:rPr>
              <a:t>là khi số người được ghi nhận trong số đếm Điều Tra Dân Số cuối cùng ít hơn số người thực sự.</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Times New Roman"/>
                <a:ea typeface="Times New Roman"/>
                <a:cs typeface="Times New Roman"/>
                <a:sym typeface="Times New Roman"/>
              </a:rPr>
              <a:t>Đếm thiếu tức là </a:t>
            </a:r>
            <a:r>
              <a:rPr b="1" i="0" lang="en-US" sz="3600" u="none" cap="none" strike="noStrike">
                <a:solidFill>
                  <a:srgbClr val="000000"/>
                </a:solidFill>
                <a:latin typeface="Times New Roman"/>
                <a:ea typeface="Times New Roman"/>
                <a:cs typeface="Times New Roman"/>
                <a:sym typeface="Times New Roman"/>
              </a:rPr>
              <a:t>chương trình và đại diện liên bang được phân bố cho số người </a:t>
            </a:r>
            <a:r>
              <a:rPr b="0" i="0" lang="en-US" sz="3600" u="none" cap="none" strike="noStrike">
                <a:solidFill>
                  <a:srgbClr val="000000"/>
                </a:solidFill>
                <a:latin typeface="Times New Roman"/>
                <a:ea typeface="Times New Roman"/>
                <a:cs typeface="Times New Roman"/>
                <a:sym typeface="Times New Roman"/>
              </a:rPr>
              <a:t>ít hơn số người sống ở Thành Phố chúng ta.</a:t>
            </a:r>
            <a:r>
              <a:rPr b="1" i="0" lang="en-US" sz="36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id="162" name="Google Shape;162;g477138d621_0_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8"/>
          <p:cNvSpPr txBox="1"/>
          <p:nvPr/>
        </p:nvSpPr>
        <p:spPr>
          <a:xfrm>
            <a:off x="10165278" y="6246421"/>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68" name="Google Shape;168;p8"/>
          <p:cNvSpPr txBox="1"/>
          <p:nvPr/>
        </p:nvSpPr>
        <p:spPr>
          <a:xfrm>
            <a:off x="475457" y="228236"/>
            <a:ext cx="9415462"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Còn Philadelphia thì sao? </a:t>
            </a:r>
            <a:endParaRPr b="0" i="0" sz="1400" u="none" cap="none" strike="noStrike">
              <a:solidFill>
                <a:srgbClr val="000000"/>
              </a:solidFill>
              <a:latin typeface="Times New Roman"/>
              <a:ea typeface="Times New Roman"/>
              <a:cs typeface="Times New Roman"/>
              <a:sym typeface="Times New Roman"/>
            </a:endParaRPr>
          </a:p>
        </p:txBody>
      </p:sp>
      <p:sp>
        <p:nvSpPr>
          <p:cNvPr id="169" name="Google Shape;169;p8"/>
          <p:cNvSpPr txBox="1"/>
          <p:nvPr/>
        </p:nvSpPr>
        <p:spPr>
          <a:xfrm>
            <a:off x="475457" y="1013066"/>
            <a:ext cx="111008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Times New Roman"/>
                <a:ea typeface="Times New Roman"/>
                <a:cs typeface="Times New Roman"/>
                <a:sym typeface="Times New Roman"/>
              </a:rPr>
              <a:t>Việc đếm thiếu sẽ ảnh hưởng đến các chương trình sau đây:</a:t>
            </a:r>
            <a:endParaRPr b="0" i="0" sz="1400" u="none" cap="none" strike="noStrike">
              <a:solidFill>
                <a:srgbClr val="000000"/>
              </a:solidFill>
              <a:latin typeface="Arial"/>
              <a:ea typeface="Arial"/>
              <a:cs typeface="Arial"/>
              <a:sym typeface="Arial"/>
            </a:endParaRPr>
          </a:p>
        </p:txBody>
      </p:sp>
      <p:pic>
        <p:nvPicPr>
          <p:cNvPr descr="Medicaid" id="170" name="Google Shape;170;p8"/>
          <p:cNvPicPr preferRelativeResize="0"/>
          <p:nvPr/>
        </p:nvPicPr>
        <p:blipFill rotWithShape="1">
          <a:blip r:embed="rId3">
            <a:alphaModFix/>
          </a:blip>
          <a:srcRect b="7844" l="0" r="0" t="7846"/>
          <a:stretch/>
        </p:blipFill>
        <p:spPr>
          <a:xfrm>
            <a:off x="261144" y="1840598"/>
            <a:ext cx="2743200" cy="1541846"/>
          </a:xfrm>
          <a:prstGeom prst="rect">
            <a:avLst/>
          </a:prstGeom>
          <a:noFill/>
          <a:ln>
            <a:noFill/>
          </a:ln>
        </p:spPr>
      </p:pic>
      <p:pic>
        <p:nvPicPr>
          <p:cNvPr descr="A close up of a piece of paper&#10;&#10;Description automatically generated" id="171" name="Google Shape;171;p8"/>
          <p:cNvPicPr preferRelativeResize="0"/>
          <p:nvPr/>
        </p:nvPicPr>
        <p:blipFill rotWithShape="1">
          <a:blip r:embed="rId4">
            <a:alphaModFix/>
          </a:blip>
          <a:srcRect b="0" l="0" r="0" t="0"/>
          <a:stretch/>
        </p:blipFill>
        <p:spPr>
          <a:xfrm>
            <a:off x="261144" y="3655978"/>
            <a:ext cx="2743200" cy="1541845"/>
          </a:xfrm>
          <a:prstGeom prst="rect">
            <a:avLst/>
          </a:prstGeom>
          <a:noFill/>
          <a:ln>
            <a:noFill/>
          </a:ln>
        </p:spPr>
      </p:pic>
      <p:pic>
        <p:nvPicPr>
          <p:cNvPr descr="snap program" id="172" name="Google Shape;172;p8"/>
          <p:cNvPicPr preferRelativeResize="0"/>
          <p:nvPr/>
        </p:nvPicPr>
        <p:blipFill rotWithShape="1">
          <a:blip r:embed="rId5">
            <a:alphaModFix/>
          </a:blip>
          <a:srcRect b="0" l="0" r="0" t="0"/>
          <a:stretch/>
        </p:blipFill>
        <p:spPr>
          <a:xfrm>
            <a:off x="3192462" y="1709928"/>
            <a:ext cx="2743200" cy="1719072"/>
          </a:xfrm>
          <a:prstGeom prst="rect">
            <a:avLst/>
          </a:prstGeom>
          <a:noFill/>
          <a:ln>
            <a:noFill/>
          </a:ln>
        </p:spPr>
      </p:pic>
      <p:pic>
        <p:nvPicPr>
          <p:cNvPr descr="School lunch program" id="173" name="Google Shape;173;p8"/>
          <p:cNvPicPr preferRelativeResize="0"/>
          <p:nvPr/>
        </p:nvPicPr>
        <p:blipFill rotWithShape="1">
          <a:blip r:embed="rId6">
            <a:alphaModFix/>
          </a:blip>
          <a:srcRect b="0" l="0" r="0" t="0"/>
          <a:stretch/>
        </p:blipFill>
        <p:spPr>
          <a:xfrm>
            <a:off x="6296821" y="3655978"/>
            <a:ext cx="2743200" cy="1536192"/>
          </a:xfrm>
          <a:prstGeom prst="rect">
            <a:avLst/>
          </a:prstGeom>
          <a:noFill/>
          <a:ln>
            <a:noFill/>
          </a:ln>
        </p:spPr>
      </p:pic>
      <p:pic>
        <p:nvPicPr>
          <p:cNvPr descr="A group of people in a room&#10;&#10;Description automatically generated" id="174" name="Google Shape;174;p8"/>
          <p:cNvPicPr preferRelativeResize="0"/>
          <p:nvPr/>
        </p:nvPicPr>
        <p:blipFill rotWithShape="1">
          <a:blip r:embed="rId7">
            <a:alphaModFix/>
          </a:blip>
          <a:srcRect b="8449" l="0" r="0" t="7241"/>
          <a:stretch/>
        </p:blipFill>
        <p:spPr>
          <a:xfrm>
            <a:off x="6256340" y="1887154"/>
            <a:ext cx="2743200" cy="1541846"/>
          </a:xfrm>
          <a:prstGeom prst="rect">
            <a:avLst/>
          </a:prstGeom>
          <a:noFill/>
          <a:ln>
            <a:noFill/>
          </a:ln>
        </p:spPr>
      </p:pic>
      <p:pic>
        <p:nvPicPr>
          <p:cNvPr descr="A sign on a highway&#10;&#10;Description automatically generated" id="175" name="Google Shape;175;p8"/>
          <p:cNvPicPr preferRelativeResize="0"/>
          <p:nvPr/>
        </p:nvPicPr>
        <p:blipFill rotWithShape="1">
          <a:blip r:embed="rId8">
            <a:alphaModFix/>
          </a:blip>
          <a:srcRect b="8190" l="0" r="0" t="7879"/>
          <a:stretch/>
        </p:blipFill>
        <p:spPr>
          <a:xfrm>
            <a:off x="3212306" y="3661631"/>
            <a:ext cx="2743200" cy="1536192"/>
          </a:xfrm>
          <a:prstGeom prst="rect">
            <a:avLst/>
          </a:prstGeom>
          <a:noFill/>
          <a:ln>
            <a:noFill/>
          </a:ln>
        </p:spPr>
      </p:pic>
      <p:pic>
        <p:nvPicPr>
          <p:cNvPr descr="A close up of a street in front of a building&#10;&#10;Description automatically generated" id="176" name="Google Shape;176;p8"/>
          <p:cNvPicPr preferRelativeResize="0"/>
          <p:nvPr/>
        </p:nvPicPr>
        <p:blipFill rotWithShape="1">
          <a:blip r:embed="rId9">
            <a:alphaModFix/>
          </a:blip>
          <a:srcRect b="-1044" l="5406" r="9610" t="1046"/>
          <a:stretch/>
        </p:blipFill>
        <p:spPr>
          <a:xfrm>
            <a:off x="9278149" y="1838853"/>
            <a:ext cx="2743200" cy="1545336"/>
          </a:xfrm>
          <a:prstGeom prst="rect">
            <a:avLst/>
          </a:prstGeom>
          <a:noFill/>
          <a:ln>
            <a:noFill/>
          </a:ln>
        </p:spPr>
      </p:pic>
      <p:pic>
        <p:nvPicPr>
          <p:cNvPr id="177" name="Google Shape;177;p8"/>
          <p:cNvPicPr preferRelativeResize="0"/>
          <p:nvPr/>
        </p:nvPicPr>
        <p:blipFill rotWithShape="1">
          <a:blip r:embed="rId10">
            <a:alphaModFix/>
          </a:blip>
          <a:srcRect b="7165" l="0" r="0" t="7094"/>
          <a:stretch/>
        </p:blipFill>
        <p:spPr>
          <a:xfrm>
            <a:off x="9237665" y="3650324"/>
            <a:ext cx="2743200" cy="1541846"/>
          </a:xfrm>
          <a:prstGeom prst="rect">
            <a:avLst/>
          </a:prstGeom>
          <a:noFill/>
          <a:ln>
            <a:noFill/>
          </a:ln>
        </p:spPr>
      </p:pic>
      <p:sp>
        <p:nvSpPr>
          <p:cNvPr id="178" name="Google Shape;178;p8"/>
          <p:cNvSpPr txBox="1"/>
          <p:nvPr/>
        </p:nvSpPr>
        <p:spPr>
          <a:xfrm>
            <a:off x="-98282" y="5229381"/>
            <a:ext cx="3290700"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imes New Roman"/>
                <a:ea typeface="Times New Roman"/>
                <a:cs typeface="Times New Roman"/>
                <a:sym typeface="Times New Roman"/>
              </a:rPr>
              <a:t>Medicaid </a:t>
            </a:r>
            <a:endParaRPr b="0" i="0" sz="11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imes New Roman"/>
                <a:ea typeface="Times New Roman"/>
                <a:cs typeface="Times New Roman"/>
                <a:sym typeface="Times New Roman"/>
              </a:rPr>
              <a:t>và Medicare Part B (Medicare Phần B)</a:t>
            </a:r>
            <a:endParaRPr b="0" i="0" sz="1100" u="none" cap="none" strike="noStrike">
              <a:solidFill>
                <a:srgbClr val="000000"/>
              </a:solidFill>
              <a:latin typeface="Times New Roman"/>
              <a:ea typeface="Times New Roman"/>
              <a:cs typeface="Times New Roman"/>
              <a:sym typeface="Times New Roman"/>
            </a:endParaRPr>
          </a:p>
        </p:txBody>
      </p:sp>
      <p:sp>
        <p:nvSpPr>
          <p:cNvPr id="179" name="Google Shape;179;p8"/>
          <p:cNvSpPr txBox="1"/>
          <p:nvPr/>
        </p:nvSpPr>
        <p:spPr>
          <a:xfrm>
            <a:off x="2933848" y="5260939"/>
            <a:ext cx="32907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Kinh phí quy hoạch và xây dựng đường cao tốc</a:t>
            </a:r>
            <a:endParaRPr b="0" i="0" sz="1700" u="none" cap="none" strike="noStrike">
              <a:solidFill>
                <a:schemeClr val="dk1"/>
              </a:solidFill>
              <a:latin typeface="Times New Roman"/>
              <a:ea typeface="Times New Roman"/>
              <a:cs typeface="Times New Roman"/>
              <a:sym typeface="Times New Roman"/>
            </a:endParaRPr>
          </a:p>
        </p:txBody>
      </p:sp>
      <p:sp>
        <p:nvSpPr>
          <p:cNvPr id="180" name="Google Shape;180;p8"/>
          <p:cNvSpPr txBox="1"/>
          <p:nvPr/>
        </p:nvSpPr>
        <p:spPr>
          <a:xfrm>
            <a:off x="6023049" y="5255286"/>
            <a:ext cx="32907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Tài trợ giáo dục đặc biệt</a:t>
            </a:r>
            <a:endParaRPr b="0" i="0" sz="12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Chương trình ăn trưa học đường</a:t>
            </a:r>
            <a:endParaRPr b="0" i="0" sz="1200" u="none" cap="none" strike="noStrike">
              <a:solidFill>
                <a:srgbClr val="000000"/>
              </a:solidFill>
              <a:latin typeface="Times New Roman"/>
              <a:ea typeface="Times New Roman"/>
              <a:cs typeface="Times New Roman"/>
              <a:sym typeface="Times New Roman"/>
            </a:endParaRPr>
          </a:p>
        </p:txBody>
      </p:sp>
      <p:sp>
        <p:nvSpPr>
          <p:cNvPr id="181" name="Google Shape;181;p8"/>
          <p:cNvSpPr txBox="1"/>
          <p:nvPr/>
        </p:nvSpPr>
        <p:spPr>
          <a:xfrm>
            <a:off x="8853636" y="5239123"/>
            <a:ext cx="32907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Gia Cư Mục 8</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Tài Trợ Pell Liên Bang</a:t>
            </a:r>
            <a:endParaRPr b="0" i="0" sz="1400" u="none" cap="none" strike="noStrike">
              <a:solidFill>
                <a:srgbClr val="000000"/>
              </a:solidFill>
              <a:latin typeface="Times New Roman"/>
              <a:ea typeface="Times New Roman"/>
              <a:cs typeface="Times New Roman"/>
              <a:sym typeface="Times New Roman"/>
            </a:endParaRPr>
          </a:p>
        </p:txBody>
      </p:sp>
      <p:sp>
        <p:nvSpPr>
          <p:cNvPr id="182" name="Google Shape;182;p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9"/>
          <p:cNvSpPr/>
          <p:nvPr/>
        </p:nvSpPr>
        <p:spPr>
          <a:xfrm>
            <a:off x="757236" y="-25971"/>
            <a:ext cx="3771900" cy="2857500"/>
          </a:xfrm>
          <a:prstGeom prst="flowChartOffpageConnector">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pic>
        <p:nvPicPr>
          <p:cNvPr descr="USA MAP WITH FLAG" id="188" name="Google Shape;188;p9"/>
          <p:cNvPicPr preferRelativeResize="0"/>
          <p:nvPr/>
        </p:nvPicPr>
        <p:blipFill rotWithShape="1">
          <a:blip r:embed="rId3">
            <a:alphaModFix/>
          </a:blip>
          <a:srcRect b="0" l="0" r="0" t="0"/>
          <a:stretch/>
        </p:blipFill>
        <p:spPr>
          <a:xfrm>
            <a:off x="382977" y="2831529"/>
            <a:ext cx="4758554" cy="3140646"/>
          </a:xfrm>
          <a:prstGeom prst="rect">
            <a:avLst/>
          </a:prstGeom>
          <a:noFill/>
          <a:ln>
            <a:noFill/>
          </a:ln>
        </p:spPr>
      </p:pic>
      <p:sp>
        <p:nvSpPr>
          <p:cNvPr id="189" name="Google Shape;189;p9"/>
          <p:cNvSpPr txBox="1"/>
          <p:nvPr/>
        </p:nvSpPr>
        <p:spPr>
          <a:xfrm>
            <a:off x="930671" y="130827"/>
            <a:ext cx="3425030" cy="22775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Times New Roman"/>
                <a:ea typeface="Times New Roman"/>
                <a:cs typeface="Times New Roman"/>
                <a:sym typeface="Times New Roman"/>
              </a:rPr>
              <a:t>Điều tra dân số</a:t>
            </a:r>
            <a:endParaRPr b="0" i="0" sz="12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Times New Roman"/>
                <a:ea typeface="Times New Roman"/>
                <a:cs typeface="Times New Roman"/>
                <a:sym typeface="Times New Roman"/>
              </a:rPr>
              <a:t> có lợi cho cộng đồng của tôi như thế nào?</a:t>
            </a:r>
            <a:endParaRPr b="0" i="0" sz="1200" u="none" cap="none" strike="noStrike">
              <a:solidFill>
                <a:srgbClr val="000000"/>
              </a:solidFill>
              <a:latin typeface="Times New Roman"/>
              <a:ea typeface="Times New Roman"/>
              <a:cs typeface="Times New Roman"/>
              <a:sym typeface="Times New Roman"/>
            </a:endParaRPr>
          </a:p>
        </p:txBody>
      </p:sp>
      <p:sp>
        <p:nvSpPr>
          <p:cNvPr id="190" name="Google Shape;190;p9"/>
          <p:cNvSpPr txBox="1"/>
          <p:nvPr/>
        </p:nvSpPr>
        <p:spPr>
          <a:xfrm>
            <a:off x="4895000" y="432075"/>
            <a:ext cx="7123200" cy="4816663"/>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1" i="0" lang="en-US" sz="1800" u="none" cap="none" strike="noStrike">
                <a:solidFill>
                  <a:schemeClr val="dk1"/>
                </a:solidFill>
                <a:latin typeface="Times New Roman"/>
                <a:ea typeface="Times New Roman"/>
                <a:cs typeface="Times New Roman"/>
                <a:sym typeface="Times New Roman"/>
              </a:rPr>
              <a:t>Dữ liệu điều tra dân số giúp chúng ta hiểu đất nước đang thay đổi như thế nào.</a:t>
            </a:r>
            <a:endParaRPr b="1" i="0" sz="18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chemeClr val="dk1"/>
              </a:buClr>
              <a:buSzPts val="2000"/>
              <a:buFont typeface="Montserrat"/>
              <a:buChar char="●"/>
            </a:pPr>
            <a:r>
              <a:rPr b="1" i="0" lang="en-US" sz="1800" u="none" cap="none" strike="noStrike">
                <a:solidFill>
                  <a:schemeClr val="dk1"/>
                </a:solidFill>
                <a:latin typeface="Times New Roman"/>
                <a:ea typeface="Times New Roman"/>
                <a:cs typeface="Times New Roman"/>
                <a:sym typeface="Times New Roman"/>
              </a:rPr>
              <a:t>Các chương trình liên bang</a:t>
            </a:r>
            <a:r>
              <a:rPr b="0" i="0" lang="en-US" sz="1800" u="none" cap="none" strike="noStrike">
                <a:solidFill>
                  <a:schemeClr val="dk1"/>
                </a:solidFill>
                <a:latin typeface="Times New Roman"/>
                <a:ea typeface="Times New Roman"/>
                <a:cs typeface="Times New Roman"/>
                <a:sym typeface="Times New Roman"/>
              </a:rPr>
              <a:t> phân phối các khoản tài trợ hỗ trợ cộng đồng dựa trên tổng dân số và các nhóm theo giới tính, tuổi tác, và chủng tộc.</a:t>
            </a:r>
            <a:endParaRPr b="0" i="0" sz="18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chemeClr val="dk1"/>
              </a:buClr>
              <a:buSzPts val="2000"/>
              <a:buFont typeface="Montserrat"/>
              <a:buChar char="●"/>
            </a:pPr>
            <a:r>
              <a:rPr b="1" i="0" lang="en-US" sz="1800" u="none" cap="none" strike="noStrike">
                <a:solidFill>
                  <a:schemeClr val="dk1"/>
                </a:solidFill>
                <a:latin typeface="Times New Roman"/>
                <a:ea typeface="Times New Roman"/>
                <a:cs typeface="Times New Roman"/>
                <a:sym typeface="Times New Roman"/>
              </a:rPr>
              <a:t>Các doanh nghiệp </a:t>
            </a:r>
            <a:r>
              <a:rPr b="0" i="0" lang="en-US" sz="1800" u="none" cap="none" strike="noStrike">
                <a:solidFill>
                  <a:schemeClr val="dk1"/>
                </a:solidFill>
                <a:latin typeface="Times New Roman"/>
                <a:ea typeface="Times New Roman"/>
                <a:cs typeface="Times New Roman"/>
                <a:sym typeface="Times New Roman"/>
              </a:rPr>
              <a:t>sử dụng dữ liệu của Cục Thống Kê Dân Số để quyết định nơi mở cửa hàng, nhà máy, và văn phòng mới, tạo việc làm cho cộng đồng.</a:t>
            </a:r>
            <a:endParaRPr b="0" i="0" sz="18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chemeClr val="dk1"/>
              </a:buClr>
              <a:buSzPts val="2000"/>
              <a:buFont typeface="Montserrat"/>
              <a:buChar char="●"/>
            </a:pPr>
            <a:r>
              <a:rPr b="1" i="0" lang="en-US" sz="1800" u="none" cap="none" strike="noStrike">
                <a:solidFill>
                  <a:schemeClr val="dk1"/>
                </a:solidFill>
                <a:latin typeface="Times New Roman"/>
                <a:ea typeface="Times New Roman"/>
                <a:cs typeface="Times New Roman"/>
                <a:sym typeface="Times New Roman"/>
              </a:rPr>
              <a:t>Chính quyền địa phương </a:t>
            </a:r>
            <a:r>
              <a:rPr b="0" i="0" lang="en-US" sz="1800" u="none" cap="none" strike="noStrike">
                <a:solidFill>
                  <a:schemeClr val="dk1"/>
                </a:solidFill>
                <a:latin typeface="Times New Roman"/>
                <a:ea typeface="Times New Roman"/>
                <a:cs typeface="Times New Roman"/>
                <a:sym typeface="Times New Roman"/>
              </a:rPr>
              <a:t>sử dụng điều tra dân số để đảm bảo an toàn công cộng và quy hoạch trường học và bệnh viện mới.</a:t>
            </a:r>
            <a:endParaRPr b="0" i="0" sz="18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chemeClr val="dk1"/>
              </a:buClr>
              <a:buSzPts val="2000"/>
              <a:buFont typeface="Montserrat"/>
              <a:buChar char="●"/>
            </a:pPr>
            <a:r>
              <a:rPr b="1" i="0" lang="en-US" sz="1800" u="none" cap="none" strike="noStrike">
                <a:solidFill>
                  <a:schemeClr val="dk1"/>
                </a:solidFill>
                <a:latin typeface="Times New Roman"/>
                <a:ea typeface="Times New Roman"/>
                <a:cs typeface="Times New Roman"/>
                <a:sym typeface="Times New Roman"/>
              </a:rPr>
              <a:t>Các nhà phát triển bất động sản </a:t>
            </a:r>
            <a:r>
              <a:rPr b="0" i="0" lang="en-US" sz="1800" u="none" cap="none" strike="noStrike">
                <a:solidFill>
                  <a:schemeClr val="dk1"/>
                </a:solidFill>
                <a:latin typeface="Times New Roman"/>
                <a:ea typeface="Times New Roman"/>
                <a:cs typeface="Times New Roman"/>
                <a:sym typeface="Times New Roman"/>
              </a:rPr>
              <a:t>và </a:t>
            </a:r>
            <a:r>
              <a:rPr b="1" i="0" lang="en-US" sz="1800" u="none" cap="none" strike="noStrike">
                <a:solidFill>
                  <a:schemeClr val="dk1"/>
                </a:solidFill>
                <a:latin typeface="Times New Roman"/>
                <a:ea typeface="Times New Roman"/>
                <a:cs typeface="Times New Roman"/>
                <a:sym typeface="Times New Roman"/>
              </a:rPr>
              <a:t>nhà quy hoạch thành phố </a:t>
            </a:r>
            <a:r>
              <a:rPr b="0" i="0" lang="en-US" sz="1800" u="none" cap="none" strike="noStrike">
                <a:solidFill>
                  <a:schemeClr val="dk1"/>
                </a:solidFill>
                <a:latin typeface="Times New Roman"/>
                <a:ea typeface="Times New Roman"/>
                <a:cs typeface="Times New Roman"/>
                <a:sym typeface="Times New Roman"/>
              </a:rPr>
              <a:t>sử dụng điều tra dân số để làm cho các khu phố dễ tiếp cận hơn.</a:t>
            </a:r>
            <a:endParaRPr b="0" i="0" sz="18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Times New Roman"/>
              <a:ea typeface="Times New Roman"/>
              <a:cs typeface="Times New Roman"/>
              <a:sym typeface="Times New Roman"/>
            </a:endParaRPr>
          </a:p>
        </p:txBody>
      </p:sp>
      <p:sp>
        <p:nvSpPr>
          <p:cNvPr id="191" name="Google Shape;191;p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10"/>
          <p:cNvSpPr txBox="1"/>
          <p:nvPr/>
        </p:nvSpPr>
        <p:spPr>
          <a:xfrm>
            <a:off x="1189430" y="279188"/>
            <a:ext cx="11127976" cy="20158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Times New Roman"/>
                <a:ea typeface="Times New Roman"/>
                <a:cs typeface="Times New Roman"/>
                <a:sym typeface="Times New Roman"/>
              </a:rPr>
              <a:t>Khi nào Điều Tra Dân Số năm 2020 chính thức bắt đầu?</a:t>
            </a:r>
            <a:endParaRPr b="0" i="0" sz="11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 </a:t>
            </a:r>
            <a:endParaRPr b="0" i="0" sz="1400" u="none" cap="none" strike="noStrike">
              <a:solidFill>
                <a:srgbClr val="000000"/>
              </a:solidFill>
              <a:latin typeface="Times New Roman"/>
              <a:ea typeface="Times New Roman"/>
              <a:cs typeface="Times New Roman"/>
              <a:sym typeface="Times New Roman"/>
            </a:endParaRPr>
          </a:p>
        </p:txBody>
      </p:sp>
      <p:sp>
        <p:nvSpPr>
          <p:cNvPr id="197" name="Google Shape;197;p10"/>
          <p:cNvSpPr txBox="1"/>
          <p:nvPr/>
        </p:nvSpPr>
        <p:spPr>
          <a:xfrm>
            <a:off x="6096000" y="2024125"/>
            <a:ext cx="5313000" cy="3322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Arial"/>
              <a:buChar char="•"/>
            </a:pPr>
            <a:r>
              <a:rPr b="1" i="0" lang="en-US" sz="3000" u="none" cap="none" strike="noStrike">
                <a:solidFill>
                  <a:schemeClr val="dk1"/>
                </a:solidFill>
                <a:latin typeface="Times New Roman"/>
                <a:ea typeface="Times New Roman"/>
                <a:cs typeface="Times New Roman"/>
                <a:sym typeface="Times New Roman"/>
              </a:rPr>
              <a:t>Ngày 1 tháng 4 </a:t>
            </a:r>
            <a:r>
              <a:rPr b="0" i="0" lang="en-US" sz="3000" u="none" cap="none" strike="noStrike">
                <a:solidFill>
                  <a:schemeClr val="dk1"/>
                </a:solidFill>
                <a:latin typeface="Times New Roman"/>
                <a:ea typeface="Times New Roman"/>
                <a:cs typeface="Times New Roman"/>
                <a:sym typeface="Times New Roman"/>
              </a:rPr>
              <a:t> </a:t>
            </a:r>
            <a:r>
              <a:rPr b="0" i="0" lang="en-US" sz="2000" u="none" cap="none" strike="noStrike">
                <a:solidFill>
                  <a:schemeClr val="dk1"/>
                </a:solidFill>
                <a:latin typeface="Times New Roman"/>
                <a:ea typeface="Times New Roman"/>
                <a:cs typeface="Times New Roman"/>
                <a:sym typeface="Times New Roman"/>
              </a:rPr>
              <a:t>là ngày tham chiếu cho trả lời Điều Tra Dân Số năm 2020.</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Char char="•"/>
            </a:pPr>
            <a:r>
              <a:rPr lang="en-US" sz="2000">
                <a:solidFill>
                  <a:schemeClr val="dk1"/>
                </a:solidFill>
                <a:latin typeface="Open Sans"/>
                <a:ea typeface="Open Sans"/>
                <a:cs typeface="Open Sans"/>
                <a:sym typeface="Open Sans"/>
              </a:rPr>
              <a:t>Giấy mời tham gia Điều Tra Dân Số đã bắt đầu đến các hộ gia đình. Mỗi hộ gia đình đã nhận được tối thiểu một giấy mời tham gia. Nếu quý vị chưa nhận được giấy mời, vui lòng truy cập: https://bit.ly/didnotgetmy2020census</a:t>
            </a:r>
            <a:endParaRPr sz="2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Times New Roman"/>
              <a:ea typeface="Times New Roman"/>
              <a:cs typeface="Times New Roman"/>
              <a:sym typeface="Times New Roman"/>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98" name="Google Shape;198;p1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199" name="Google Shape;199;p10"/>
          <p:cNvPicPr preferRelativeResize="0"/>
          <p:nvPr/>
        </p:nvPicPr>
        <p:blipFill rotWithShape="1">
          <a:blip r:embed="rId3">
            <a:alphaModFix/>
          </a:blip>
          <a:srcRect b="32184" l="0" r="0" t="0"/>
          <a:stretch/>
        </p:blipFill>
        <p:spPr>
          <a:xfrm>
            <a:off x="1729350" y="2726560"/>
            <a:ext cx="3836450" cy="1404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descr="A close up of a logo&#10;&#10;Description automatically generated" id="204" name="Google Shape;204;g7f60a60323_3_250"/>
          <p:cNvPicPr preferRelativeResize="0"/>
          <p:nvPr/>
        </p:nvPicPr>
        <p:blipFill rotWithShape="1">
          <a:blip r:embed="rId3">
            <a:alphaModFix/>
          </a:blip>
          <a:srcRect b="0" l="0" r="0" t="0"/>
          <a:stretch/>
        </p:blipFill>
        <p:spPr>
          <a:xfrm>
            <a:off x="9267930" y="2757595"/>
            <a:ext cx="1760142" cy="1342812"/>
          </a:xfrm>
          <a:prstGeom prst="rect">
            <a:avLst/>
          </a:prstGeom>
          <a:noFill/>
          <a:ln>
            <a:noFill/>
          </a:ln>
        </p:spPr>
      </p:pic>
      <p:pic>
        <p:nvPicPr>
          <p:cNvPr descr="A close up of a logo&#10;&#10;Description automatically generated" id="205" name="Google Shape;205;g7f60a60323_3_250"/>
          <p:cNvPicPr preferRelativeResize="0"/>
          <p:nvPr/>
        </p:nvPicPr>
        <p:blipFill rotWithShape="1">
          <a:blip r:embed="rId4">
            <a:alphaModFix/>
          </a:blip>
          <a:srcRect b="0" l="0" r="0" t="0"/>
          <a:stretch/>
        </p:blipFill>
        <p:spPr>
          <a:xfrm>
            <a:off x="1062849" y="2280701"/>
            <a:ext cx="1760144" cy="2063688"/>
          </a:xfrm>
          <a:prstGeom prst="rect">
            <a:avLst/>
          </a:prstGeom>
          <a:noFill/>
          <a:ln>
            <a:noFill/>
          </a:ln>
        </p:spPr>
      </p:pic>
      <p:pic>
        <p:nvPicPr>
          <p:cNvPr descr="A close up of a logo&#10;&#10;Description automatically generated" id="206" name="Google Shape;206;g7f60a60323_3_250"/>
          <p:cNvPicPr preferRelativeResize="0"/>
          <p:nvPr/>
        </p:nvPicPr>
        <p:blipFill rotWithShape="1">
          <a:blip r:embed="rId5">
            <a:alphaModFix/>
          </a:blip>
          <a:srcRect b="0" l="0" r="0" t="0"/>
          <a:stretch/>
        </p:blipFill>
        <p:spPr>
          <a:xfrm>
            <a:off x="5215929" y="2370503"/>
            <a:ext cx="1760144" cy="1884085"/>
          </a:xfrm>
          <a:prstGeom prst="rect">
            <a:avLst/>
          </a:prstGeom>
          <a:noFill/>
          <a:ln>
            <a:noFill/>
          </a:ln>
        </p:spPr>
      </p:pic>
      <p:sp>
        <p:nvSpPr>
          <p:cNvPr id="207" name="Google Shape;207;g7f60a60323_3_250"/>
          <p:cNvSpPr txBox="1"/>
          <p:nvPr/>
        </p:nvSpPr>
        <p:spPr>
          <a:xfrm>
            <a:off x="8894750" y="4508075"/>
            <a:ext cx="2506500" cy="113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Paper Form</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(via U.S Mail </a:t>
            </a:r>
            <a:r>
              <a:rPr lang="en-US" sz="1700">
                <a:solidFill>
                  <a:schemeClr val="dk1"/>
                </a:solidFill>
                <a:latin typeface="Open Sans"/>
                <a:ea typeface="Open Sans"/>
                <a:cs typeface="Open Sans"/>
                <a:sym typeface="Open Sans"/>
              </a:rPr>
              <a:t>ONLY)</a:t>
            </a:r>
            <a:endParaRPr b="0" i="0" sz="1400" u="none" cap="none" strike="noStrike">
              <a:solidFill>
                <a:srgbClr val="000000"/>
              </a:solidFill>
              <a:latin typeface="Open Sans"/>
              <a:ea typeface="Open Sans"/>
              <a:cs typeface="Open Sans"/>
              <a:sym typeface="Open Sans"/>
            </a:endParaRPr>
          </a:p>
        </p:txBody>
      </p:sp>
      <p:sp>
        <p:nvSpPr>
          <p:cNvPr id="208" name="Google Shape;208;g7f60a60323_3_250"/>
          <p:cNvSpPr txBox="1"/>
          <p:nvPr/>
        </p:nvSpPr>
        <p:spPr>
          <a:xfrm>
            <a:off x="317900" y="1124840"/>
            <a:ext cx="115875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latin typeface="Open Sans"/>
                <a:ea typeface="Open Sans"/>
                <a:cs typeface="Open Sans"/>
                <a:sym typeface="Open Sans"/>
              </a:rPr>
              <a:t>Đến bây giờ, TẤT CẢ các hộ gia đình đã nhận được giấy mời tham gia điều tra dân số qua Dịch vụ Bưu chính Hoa Kỳ. Trước tình hình đại dịch coronavirus hiện tại, chúng tôi khuyến khích mọi người trả lời điều tra trực tuyến, qua điện thoại hoặc trên giấy. Mục tiêu là giảm sự cần thiết phải tương tác giữa người với người.</a:t>
            </a:r>
            <a:endParaRPr b="0" i="0" sz="1800" u="none" cap="none" strike="noStrike">
              <a:solidFill>
                <a:srgbClr val="000000"/>
              </a:solidFill>
              <a:latin typeface="Open Sans"/>
              <a:ea typeface="Open Sans"/>
              <a:cs typeface="Open Sans"/>
              <a:sym typeface="Open Sans"/>
            </a:endParaRPr>
          </a:p>
        </p:txBody>
      </p:sp>
      <p:sp>
        <p:nvSpPr>
          <p:cNvPr id="209" name="Google Shape;209;g7f60a60323_3_250"/>
          <p:cNvSpPr txBox="1"/>
          <p:nvPr/>
        </p:nvSpPr>
        <p:spPr>
          <a:xfrm>
            <a:off x="297574" y="4638867"/>
            <a:ext cx="3290700" cy="87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lang="en-US" sz="1700">
                <a:solidFill>
                  <a:schemeClr val="dk1"/>
                </a:solidFill>
                <a:latin typeface="Open Sans"/>
                <a:ea typeface="Open Sans"/>
                <a:cs typeface="Open Sans"/>
                <a:sym typeface="Open Sans"/>
              </a:rPr>
              <a:t>my2020census.gov</a:t>
            </a:r>
            <a:endParaRPr b="0" i="0" sz="1400" u="none" cap="none" strike="noStrike">
              <a:solidFill>
                <a:srgbClr val="000000"/>
              </a:solidFill>
              <a:latin typeface="Open Sans"/>
              <a:ea typeface="Open Sans"/>
              <a:cs typeface="Open Sans"/>
              <a:sym typeface="Open Sans"/>
            </a:endParaRPr>
          </a:p>
        </p:txBody>
      </p:sp>
      <p:sp>
        <p:nvSpPr>
          <p:cNvPr id="210" name="Google Shape;210;g7f60a60323_3_250"/>
          <p:cNvSpPr txBox="1"/>
          <p:nvPr/>
        </p:nvSpPr>
        <p:spPr>
          <a:xfrm>
            <a:off x="4683425" y="4361444"/>
            <a:ext cx="3290700" cy="78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Open Sans"/>
              <a:ea typeface="Open Sans"/>
              <a:cs typeface="Open Sans"/>
              <a:sym typeface="Open Sans"/>
            </a:endParaRPr>
          </a:p>
          <a:p>
            <a:pPr indent="0" lvl="0" marL="0" rtl="0" algn="ctr">
              <a:spcBef>
                <a:spcPts val="0"/>
              </a:spcBef>
              <a:spcAft>
                <a:spcPts val="0"/>
              </a:spcAft>
              <a:buClr>
                <a:schemeClr val="dk1"/>
              </a:buClr>
              <a:buSzPts val="1600"/>
              <a:buFont typeface="Arial"/>
              <a:buNone/>
            </a:pPr>
            <a:r>
              <a:rPr lang="en-US" sz="1600">
                <a:solidFill>
                  <a:schemeClr val="dk1"/>
                </a:solidFill>
                <a:latin typeface="Open Sans"/>
                <a:ea typeface="Open Sans"/>
                <a:cs typeface="Open Sans"/>
                <a:sym typeface="Open Sans"/>
              </a:rPr>
              <a:t>1-844-330-2020</a:t>
            </a:r>
            <a:endParaRPr sz="16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700"/>
              <a:buFont typeface="Arial"/>
              <a:buNone/>
            </a:pPr>
            <a:r>
              <a:t/>
            </a:r>
            <a:endParaRPr sz="1700">
              <a:solidFill>
                <a:schemeClr val="dk1"/>
              </a:solidFill>
              <a:highlight>
                <a:srgbClr val="FFFF00"/>
              </a:highlight>
              <a:latin typeface="Open Sans"/>
              <a:ea typeface="Open Sans"/>
              <a:cs typeface="Open Sans"/>
              <a:sym typeface="Open Sans"/>
            </a:endParaRPr>
          </a:p>
        </p:txBody>
      </p:sp>
      <p:sp>
        <p:nvSpPr>
          <p:cNvPr id="211" name="Google Shape;211;g7f60a60323_3_25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212" name="Google Shape;212;g7f60a60323_3_250"/>
          <p:cNvSpPr txBox="1"/>
          <p:nvPr/>
        </p:nvSpPr>
        <p:spPr>
          <a:xfrm>
            <a:off x="317893" y="359550"/>
            <a:ext cx="117693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2176D2"/>
                </a:solidFill>
                <a:latin typeface="Times New Roman"/>
                <a:ea typeface="Times New Roman"/>
                <a:cs typeface="Times New Roman"/>
                <a:sym typeface="Times New Roman"/>
              </a:rPr>
              <a:t>Tôi có thể trả lời Điều Tra Dân Số năm 2020 như thế nào?</a:t>
            </a:r>
            <a:endParaRPr b="0" i="0" sz="3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12"/>
          <p:cNvSpPr txBox="1"/>
          <p:nvPr/>
        </p:nvSpPr>
        <p:spPr>
          <a:xfrm>
            <a:off x="317893" y="178902"/>
            <a:ext cx="11769332"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176D2"/>
                </a:solidFill>
                <a:latin typeface="Times New Roman"/>
                <a:ea typeface="Times New Roman"/>
                <a:cs typeface="Times New Roman"/>
                <a:sym typeface="Times New Roman"/>
              </a:rPr>
              <a:t>Điều tra dân số sẽ có sẵn bằng bao nhiêu ngôn ngữ?</a:t>
            </a:r>
            <a:endParaRPr b="0" i="0" sz="3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Times New Roman"/>
              <a:ea typeface="Times New Roman"/>
              <a:cs typeface="Times New Roman"/>
              <a:sym typeface="Times New Roman"/>
            </a:endParaRPr>
          </a:p>
        </p:txBody>
      </p:sp>
      <p:sp>
        <p:nvSpPr>
          <p:cNvPr id="219" name="Google Shape;219;p12"/>
          <p:cNvSpPr txBox="1"/>
          <p:nvPr/>
        </p:nvSpPr>
        <p:spPr>
          <a:xfrm>
            <a:off x="317893" y="1396066"/>
            <a:ext cx="7766700" cy="11541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Times New Roman"/>
                <a:ea typeface="Times New Roman"/>
                <a:cs typeface="Times New Roman"/>
                <a:sym typeface="Times New Roman"/>
              </a:rPr>
              <a:t>Ngoài tiếng Anh, người dân có thể trả lời điều tra dân số </a:t>
            </a:r>
            <a:r>
              <a:rPr b="1" i="0" lang="en-US" sz="2300" u="none" cap="none" strike="noStrike">
                <a:solidFill>
                  <a:schemeClr val="dk1"/>
                </a:solidFill>
                <a:latin typeface="Times New Roman"/>
                <a:ea typeface="Times New Roman"/>
                <a:cs typeface="Times New Roman"/>
                <a:sym typeface="Times New Roman"/>
              </a:rPr>
              <a:t>trực tuyến hoặc qua điện thoại bằng 12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Times New Roman"/>
                <a:ea typeface="Times New Roman"/>
                <a:cs typeface="Times New Roman"/>
                <a:sym typeface="Times New Roman"/>
              </a:rPr>
              <a:t>ngôn ngữ khác nhau:</a:t>
            </a:r>
            <a:endParaRPr b="0" i="0" sz="2300" u="none" cap="none" strike="noStrike">
              <a:solidFill>
                <a:srgbClr val="000000"/>
              </a:solidFill>
              <a:latin typeface="Times New Roman"/>
              <a:ea typeface="Times New Roman"/>
              <a:cs typeface="Times New Roman"/>
              <a:sym typeface="Times New Roman"/>
            </a:endParaRPr>
          </a:p>
        </p:txBody>
      </p:sp>
      <p:sp>
        <p:nvSpPr>
          <p:cNvPr id="220" name="Google Shape;220;p12"/>
          <p:cNvSpPr txBox="1"/>
          <p:nvPr/>
        </p:nvSpPr>
        <p:spPr>
          <a:xfrm>
            <a:off x="768096" y="2647091"/>
            <a:ext cx="3310128" cy="240061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Tây Ban Nha</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Trung</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Việt </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Hàn</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Nga</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Ả Rập</a:t>
            </a:r>
            <a:endParaRPr b="0" i="0" sz="1400" u="none" cap="none" strike="noStrike">
              <a:solidFill>
                <a:srgbClr val="000000"/>
              </a:solidFill>
              <a:latin typeface="Times New Roman"/>
              <a:ea typeface="Times New Roman"/>
              <a:cs typeface="Times New Roman"/>
              <a:sym typeface="Times New Roman"/>
            </a:endParaRPr>
          </a:p>
        </p:txBody>
      </p:sp>
      <p:pic>
        <p:nvPicPr>
          <p:cNvPr descr="Language" id="221" name="Google Shape;221;p12"/>
          <p:cNvPicPr preferRelativeResize="0"/>
          <p:nvPr/>
        </p:nvPicPr>
        <p:blipFill rotWithShape="1">
          <a:blip r:embed="rId3">
            <a:alphaModFix/>
          </a:blip>
          <a:srcRect b="0" l="0" r="0" t="0"/>
          <a:stretch/>
        </p:blipFill>
        <p:spPr>
          <a:xfrm>
            <a:off x="7613225" y="1036225"/>
            <a:ext cx="4210851" cy="4210851"/>
          </a:xfrm>
          <a:prstGeom prst="rect">
            <a:avLst/>
          </a:prstGeom>
          <a:noFill/>
          <a:ln>
            <a:noFill/>
          </a:ln>
        </p:spPr>
      </p:pic>
      <p:sp>
        <p:nvSpPr>
          <p:cNvPr id="222" name="Google Shape;222;p12"/>
          <p:cNvSpPr txBox="1"/>
          <p:nvPr/>
        </p:nvSpPr>
        <p:spPr>
          <a:xfrm>
            <a:off x="408826" y="5113441"/>
            <a:ext cx="11587465" cy="4462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Times New Roman"/>
                <a:ea typeface="Times New Roman"/>
                <a:cs typeface="Times New Roman"/>
                <a:sym typeface="Times New Roman"/>
              </a:rPr>
              <a:t>Biểu mẫu giấy sẽ có sẵn bằng tiếng Anh và song ngữ tiếng Anh-tiếng Tây Ban Nha. </a:t>
            </a:r>
            <a:endParaRPr b="0" i="0" sz="2300" u="none" cap="none" strike="noStrike">
              <a:solidFill>
                <a:srgbClr val="000000"/>
              </a:solidFill>
              <a:latin typeface="Times New Roman"/>
              <a:ea typeface="Times New Roman"/>
              <a:cs typeface="Times New Roman"/>
              <a:sym typeface="Times New Roman"/>
            </a:endParaRPr>
          </a:p>
        </p:txBody>
      </p:sp>
      <p:sp>
        <p:nvSpPr>
          <p:cNvPr id="223" name="Google Shape;223;p12"/>
          <p:cNvSpPr txBox="1"/>
          <p:nvPr/>
        </p:nvSpPr>
        <p:spPr>
          <a:xfrm>
            <a:off x="3977639" y="2583063"/>
            <a:ext cx="3235703" cy="2677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Tagalog</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Ba Lan </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Pháp</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Creole Haiti </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Bồ Đào Nha</a:t>
            </a:r>
            <a:endParaRPr b="0" i="0" sz="1400" u="none" cap="none" strike="noStrike">
              <a:solidFill>
                <a:srgbClr val="000000"/>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Tiếng Nhật</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24" name="Google Shape;224;p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descr="A close up of a sign&#10;&#10;Description automatically generated" id="229" name="Google Shape;229;g7f60a60323_3_336"/>
          <p:cNvPicPr preferRelativeResize="0"/>
          <p:nvPr/>
        </p:nvPicPr>
        <p:blipFill rotWithShape="1">
          <a:blip r:embed="rId3">
            <a:alphaModFix/>
          </a:blip>
          <a:srcRect b="0" l="0" r="0" t="0"/>
          <a:stretch/>
        </p:blipFill>
        <p:spPr>
          <a:xfrm>
            <a:off x="9367043" y="5672728"/>
            <a:ext cx="2311400" cy="660400"/>
          </a:xfrm>
          <a:prstGeom prst="rect">
            <a:avLst/>
          </a:prstGeom>
          <a:noFill/>
          <a:ln>
            <a:noFill/>
          </a:ln>
        </p:spPr>
      </p:pic>
      <p:sp>
        <p:nvSpPr>
          <p:cNvPr id="230" name="Google Shape;230;g7f60a60323_3_33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231" name="Google Shape;231;g7f60a60323_3_336"/>
          <p:cNvPicPr preferRelativeResize="0"/>
          <p:nvPr/>
        </p:nvPicPr>
        <p:blipFill>
          <a:blip r:embed="rId4">
            <a:alphaModFix/>
          </a:blip>
          <a:stretch>
            <a:fillRect/>
          </a:stretch>
        </p:blipFill>
        <p:spPr>
          <a:xfrm>
            <a:off x="2740575" y="1296025"/>
            <a:ext cx="6476274" cy="5037101"/>
          </a:xfrm>
          <a:prstGeom prst="rect">
            <a:avLst/>
          </a:prstGeom>
          <a:noFill/>
          <a:ln>
            <a:noFill/>
          </a:ln>
        </p:spPr>
      </p:pic>
      <p:sp>
        <p:nvSpPr>
          <p:cNvPr id="232" name="Google Shape;232;g7f60a60323_3_336"/>
          <p:cNvSpPr txBox="1"/>
          <p:nvPr/>
        </p:nvSpPr>
        <p:spPr>
          <a:xfrm>
            <a:off x="1303730" y="293475"/>
            <a:ext cx="117693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Quý vị sẽ nhận được gì qua bưu điện?</a:t>
            </a:r>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14"/>
          <p:cNvSpPr txBox="1"/>
          <p:nvPr/>
        </p:nvSpPr>
        <p:spPr>
          <a:xfrm>
            <a:off x="3680141" y="177793"/>
            <a:ext cx="11769332" cy="16311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2176D2"/>
                </a:solidFill>
                <a:latin typeface="Times New Roman"/>
                <a:ea typeface="Times New Roman"/>
                <a:cs typeface="Times New Roman"/>
                <a:sym typeface="Times New Roman"/>
              </a:rPr>
              <a:t>Sẽ có bao nhiêu câu hỏi </a:t>
            </a:r>
            <a:endParaRPr b="1" i="0" sz="4300" u="none" cap="none" strike="noStrike">
              <a:solidFill>
                <a:srgbClr val="2176D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rgbClr val="2176D2"/>
                </a:solidFill>
                <a:latin typeface="Times New Roman"/>
                <a:ea typeface="Times New Roman"/>
                <a:cs typeface="Times New Roman"/>
                <a:sym typeface="Times New Roman"/>
              </a:rPr>
              <a:t>trong điều tra dân số?</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238" name="Google Shape;238;p14"/>
          <p:cNvSpPr txBox="1"/>
          <p:nvPr/>
        </p:nvSpPr>
        <p:spPr>
          <a:xfrm>
            <a:off x="3739675" y="1563892"/>
            <a:ext cx="1031557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Bảng câu hỏi Điều Tra Dân Số năm 2020 có chín câu hỏi.</a:t>
            </a:r>
            <a:endParaRPr b="0" i="0" sz="1400" u="none" cap="none" strike="noStrike">
              <a:solidFill>
                <a:srgbClr val="000000"/>
              </a:solidFill>
              <a:latin typeface="Arial"/>
              <a:ea typeface="Arial"/>
              <a:cs typeface="Arial"/>
              <a:sym typeface="Arial"/>
            </a:endParaRPr>
          </a:p>
        </p:txBody>
      </p:sp>
      <p:pic>
        <p:nvPicPr>
          <p:cNvPr descr="A screenshot of a cell phone&#10;&#10;Description automatically generated" id="239" name="Google Shape;239;p14"/>
          <p:cNvPicPr preferRelativeResize="0"/>
          <p:nvPr/>
        </p:nvPicPr>
        <p:blipFill rotWithShape="1">
          <a:blip r:embed="rId3">
            <a:alphaModFix/>
          </a:blip>
          <a:srcRect b="0" l="0" r="0" t="0"/>
          <a:stretch/>
        </p:blipFill>
        <p:spPr>
          <a:xfrm>
            <a:off x="360841" y="685536"/>
            <a:ext cx="3200400" cy="645312"/>
          </a:xfrm>
          <a:prstGeom prst="rect">
            <a:avLst/>
          </a:prstGeom>
          <a:noFill/>
          <a:ln>
            <a:noFill/>
          </a:ln>
        </p:spPr>
      </p:pic>
      <p:pic>
        <p:nvPicPr>
          <p:cNvPr descr="A screenshot of text&#10;&#10;Description automatically generated" id="240" name="Google Shape;240;p14"/>
          <p:cNvPicPr preferRelativeResize="0"/>
          <p:nvPr/>
        </p:nvPicPr>
        <p:blipFill rotWithShape="1">
          <a:blip r:embed="rId4">
            <a:alphaModFix/>
          </a:blip>
          <a:srcRect b="0" l="0" r="0" t="0"/>
          <a:stretch/>
        </p:blipFill>
        <p:spPr>
          <a:xfrm>
            <a:off x="339409" y="1263489"/>
            <a:ext cx="3200400" cy="3517106"/>
          </a:xfrm>
          <a:prstGeom prst="rect">
            <a:avLst/>
          </a:prstGeom>
          <a:noFill/>
          <a:ln>
            <a:noFill/>
          </a:ln>
        </p:spPr>
      </p:pic>
      <p:pic>
        <p:nvPicPr>
          <p:cNvPr descr="A screenshot of a cell phone&#10;&#10;Description automatically generated" id="241" name="Google Shape;241;p14"/>
          <p:cNvPicPr preferRelativeResize="0"/>
          <p:nvPr/>
        </p:nvPicPr>
        <p:blipFill rotWithShape="1">
          <a:blip r:embed="rId5">
            <a:alphaModFix/>
          </a:blip>
          <a:srcRect b="68792" l="0" r="0" t="0"/>
          <a:stretch/>
        </p:blipFill>
        <p:spPr>
          <a:xfrm>
            <a:off x="360841" y="4715690"/>
            <a:ext cx="3200400" cy="1914523"/>
          </a:xfrm>
          <a:prstGeom prst="rect">
            <a:avLst/>
          </a:prstGeom>
          <a:noFill/>
          <a:ln>
            <a:noFill/>
          </a:ln>
        </p:spPr>
      </p:pic>
      <p:pic>
        <p:nvPicPr>
          <p:cNvPr descr="A screenshot of a cell phone&#10;&#10;Description automatically generated" id="242" name="Google Shape;242;p14"/>
          <p:cNvPicPr preferRelativeResize="0"/>
          <p:nvPr/>
        </p:nvPicPr>
        <p:blipFill rotWithShape="1">
          <a:blip r:embed="rId5">
            <a:alphaModFix/>
          </a:blip>
          <a:srcRect b="0" l="0" r="0" t="32681"/>
          <a:stretch/>
        </p:blipFill>
        <p:spPr>
          <a:xfrm>
            <a:off x="3723005" y="2433299"/>
            <a:ext cx="3200400" cy="4129898"/>
          </a:xfrm>
          <a:prstGeom prst="rect">
            <a:avLst/>
          </a:prstGeom>
          <a:noFill/>
          <a:ln>
            <a:noFill/>
          </a:ln>
        </p:spPr>
      </p:pic>
      <p:pic>
        <p:nvPicPr>
          <p:cNvPr descr="A screenshot of a cell phone&#10;&#10;Description automatically generated" id="243" name="Google Shape;243;p14"/>
          <p:cNvPicPr preferRelativeResize="0"/>
          <p:nvPr/>
        </p:nvPicPr>
        <p:blipFill rotWithShape="1">
          <a:blip r:embed="rId6">
            <a:alphaModFix/>
          </a:blip>
          <a:srcRect b="3355" l="0" r="0" t="0"/>
          <a:stretch/>
        </p:blipFill>
        <p:spPr>
          <a:xfrm>
            <a:off x="7125125" y="2004671"/>
            <a:ext cx="3200400" cy="4525529"/>
          </a:xfrm>
          <a:prstGeom prst="rect">
            <a:avLst/>
          </a:prstGeom>
          <a:noFill/>
          <a:ln>
            <a:noFill/>
          </a:ln>
        </p:spPr>
      </p:pic>
      <p:sp>
        <p:nvSpPr>
          <p:cNvPr id="244" name="Google Shape;244;p1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15"/>
          <p:cNvSpPr txBox="1"/>
          <p:nvPr/>
        </p:nvSpPr>
        <p:spPr>
          <a:xfrm>
            <a:off x="933705" y="277355"/>
            <a:ext cx="11769332"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Tôi có phải trả lời </a:t>
            </a:r>
            <a:r>
              <a:rPr b="1" i="0" lang="en-US" sz="4500" u="sng" cap="none" strike="noStrike">
                <a:solidFill>
                  <a:srgbClr val="2176D2"/>
                </a:solidFill>
                <a:latin typeface="Times New Roman"/>
                <a:ea typeface="Times New Roman"/>
                <a:cs typeface="Times New Roman"/>
                <a:sym typeface="Times New Roman"/>
              </a:rPr>
              <a:t>tất cả các câu hỏi điều tra dân số</a:t>
            </a:r>
            <a:r>
              <a:rPr b="1" i="0" lang="en-US" sz="4500" u="none" cap="none" strike="noStrike">
                <a:solidFill>
                  <a:srgbClr val="2176D2"/>
                </a:solidFill>
                <a:latin typeface="Times New Roman"/>
                <a:ea typeface="Times New Roman"/>
                <a:cs typeface="Times New Roman"/>
                <a:sym typeface="Times New Roman"/>
              </a:rPr>
              <a:t> không?</a:t>
            </a:r>
            <a:endParaRPr b="0" i="0" sz="1400" u="none" cap="none" strike="noStrike">
              <a:solidFill>
                <a:srgbClr val="000000"/>
              </a:solidFill>
              <a:latin typeface="Times New Roman"/>
              <a:ea typeface="Times New Roman"/>
              <a:cs typeface="Times New Roman"/>
              <a:sym typeface="Times New Roman"/>
            </a:endParaRPr>
          </a:p>
        </p:txBody>
      </p:sp>
      <p:pic>
        <p:nvPicPr>
          <p:cNvPr descr="A picture containing vector graphics&#10;&#10;Description automatically generated" id="250" name="Google Shape;250;p15"/>
          <p:cNvPicPr preferRelativeResize="0"/>
          <p:nvPr/>
        </p:nvPicPr>
        <p:blipFill rotWithShape="1">
          <a:blip r:embed="rId3">
            <a:alphaModFix/>
          </a:blip>
          <a:srcRect b="0" l="0" r="0" t="0"/>
          <a:stretch/>
        </p:blipFill>
        <p:spPr>
          <a:xfrm>
            <a:off x="6593084" y="1614486"/>
            <a:ext cx="5250364" cy="3972015"/>
          </a:xfrm>
          <a:prstGeom prst="rect">
            <a:avLst/>
          </a:prstGeom>
          <a:noFill/>
          <a:ln>
            <a:noFill/>
          </a:ln>
        </p:spPr>
      </p:pic>
      <p:sp>
        <p:nvSpPr>
          <p:cNvPr id="251" name="Google Shape;251;p15"/>
          <p:cNvSpPr txBox="1"/>
          <p:nvPr/>
        </p:nvSpPr>
        <p:spPr>
          <a:xfrm>
            <a:off x="708418" y="1953465"/>
            <a:ext cx="6712343" cy="3831778"/>
          </a:xfrm>
          <a:prstGeom prst="rect">
            <a:avLst/>
          </a:prstGeom>
          <a:noFill/>
          <a:ln>
            <a:noFill/>
          </a:ln>
        </p:spPr>
        <p:txBody>
          <a:bodyPr anchorCtr="0" anchor="t" bIns="45700" lIns="91425" spcFirstLastPara="1" rIns="91425" wrap="square" tIns="45700">
            <a:spAutoFit/>
          </a:bodyPr>
          <a:lstStyle/>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Mọi người đều được khuyến khích điền đầy đủ điều tra dân số.</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Biểu mẫu của quý vị vẫn có thể được nộp nếu quý vị không trả lời tất cả các câu hỏi. </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Một điều tra viên dân số có thể đến nhà quý vị để thu thập thông tin còn thiếu (nếu quý vị điền biểu mẫu không đầy đủ)</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52" name="Google Shape;252;p1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16"/>
          <p:cNvSpPr txBox="1"/>
          <p:nvPr/>
        </p:nvSpPr>
        <p:spPr>
          <a:xfrm>
            <a:off x="322655" y="379200"/>
            <a:ext cx="11769332"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Sẽ có câu hỏi về tình trạng công dân trong Điều Tra Dân Số năm 2020 không?</a:t>
            </a:r>
            <a:endParaRPr b="0" i="0" sz="1400" u="none" cap="none" strike="noStrike">
              <a:solidFill>
                <a:srgbClr val="000000"/>
              </a:solidFill>
              <a:latin typeface="Times New Roman"/>
              <a:ea typeface="Times New Roman"/>
              <a:cs typeface="Times New Roman"/>
              <a:sym typeface="Times New Roman"/>
            </a:endParaRPr>
          </a:p>
        </p:txBody>
      </p:sp>
      <p:sp>
        <p:nvSpPr>
          <p:cNvPr id="258" name="Google Shape;258;p16"/>
          <p:cNvSpPr txBox="1"/>
          <p:nvPr/>
        </p:nvSpPr>
        <p:spPr>
          <a:xfrm>
            <a:off x="211334" y="4185863"/>
            <a:ext cx="117693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Times New Roman"/>
                <a:ea typeface="Times New Roman"/>
                <a:cs typeface="Times New Roman"/>
                <a:sym typeface="Times New Roman"/>
              </a:rPr>
              <a:t>Một câu hỏi liên quan đến tình trạng công dân </a:t>
            </a:r>
            <a:endParaRPr b="0" i="0" sz="12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Times New Roman"/>
                <a:ea typeface="Times New Roman"/>
                <a:cs typeface="Times New Roman"/>
                <a:sym typeface="Times New Roman"/>
              </a:rPr>
              <a:t>sẽ không được thêm vào Điều Tra Dân Số năm 2020.</a:t>
            </a:r>
            <a:endParaRPr b="0" i="0" sz="1200" u="none" cap="none" strike="noStrike">
              <a:solidFill>
                <a:srgbClr val="000000"/>
              </a:solidFill>
              <a:latin typeface="Times New Roman"/>
              <a:ea typeface="Times New Roman"/>
              <a:cs typeface="Times New Roman"/>
              <a:sym typeface="Times New Roman"/>
            </a:endParaRPr>
          </a:p>
        </p:txBody>
      </p:sp>
      <p:sp>
        <p:nvSpPr>
          <p:cNvPr id="259" name="Google Shape;259;p16"/>
          <p:cNvSpPr txBox="1"/>
          <p:nvPr/>
        </p:nvSpPr>
        <p:spPr>
          <a:xfrm>
            <a:off x="322668" y="2490775"/>
            <a:ext cx="11769300" cy="1631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0"/>
              <a:buFont typeface="Arial"/>
              <a:buNone/>
            </a:pPr>
            <a:r>
              <a:rPr b="1" i="0" lang="en-US" sz="10000" u="none" cap="none" strike="noStrike">
                <a:solidFill>
                  <a:schemeClr val="dk1"/>
                </a:solidFill>
                <a:latin typeface="Times New Roman"/>
                <a:ea typeface="Times New Roman"/>
                <a:cs typeface="Times New Roman"/>
                <a:sym typeface="Times New Roman"/>
              </a:rPr>
              <a:t>KHÔNG</a:t>
            </a:r>
            <a:endParaRPr b="0" i="0" sz="1400" u="none" cap="none" strike="noStrike">
              <a:solidFill>
                <a:srgbClr val="000000"/>
              </a:solidFill>
              <a:latin typeface="Times New Roman"/>
              <a:ea typeface="Times New Roman"/>
              <a:cs typeface="Times New Roman"/>
              <a:sym typeface="Times New Roman"/>
            </a:endParaRPr>
          </a:p>
        </p:txBody>
      </p:sp>
      <p:sp>
        <p:nvSpPr>
          <p:cNvPr id="260" name="Google Shape;260;p1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g7f60a60323_3_40"/>
          <p:cNvSpPr txBox="1"/>
          <p:nvPr/>
        </p:nvSpPr>
        <p:spPr>
          <a:xfrm>
            <a:off x="1357299" y="296075"/>
            <a:ext cx="9918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Open Sans"/>
                <a:ea typeface="Open Sans"/>
                <a:cs typeface="Open Sans"/>
                <a:sym typeface="Open Sans"/>
              </a:rPr>
              <a:t>Xây Dựng Cộng Đồng Trong Thời Kỳ Khủng Hoảng Và Cách Ly</a:t>
            </a:r>
            <a:endParaRPr i="0" sz="1400" u="none" cap="none" strike="noStrike">
              <a:solidFill>
                <a:srgbClr val="000000"/>
              </a:solidFill>
              <a:latin typeface="Open Sans"/>
              <a:ea typeface="Open Sans"/>
              <a:cs typeface="Open Sans"/>
              <a:sym typeface="Open Sans"/>
            </a:endParaRPr>
          </a:p>
        </p:txBody>
      </p:sp>
      <p:sp>
        <p:nvSpPr>
          <p:cNvPr id="86" name="Google Shape;86;g7f60a60323_3_40"/>
          <p:cNvSpPr txBox="1"/>
          <p:nvPr/>
        </p:nvSpPr>
        <p:spPr>
          <a:xfrm>
            <a:off x="1357300" y="1905475"/>
            <a:ext cx="109446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300"/>
              <a:buFont typeface="Arial"/>
              <a:buNone/>
            </a:pPr>
            <a:r>
              <a:rPr lang="en-US" sz="3000">
                <a:latin typeface="Open Sans"/>
                <a:ea typeface="Open Sans"/>
                <a:cs typeface="Open Sans"/>
                <a:sym typeface="Open Sans"/>
              </a:rPr>
              <a:t>Philly Counts (Chương Trình Điều Tra Dân Số Philadephia) xin được bày tỏ lòng biết ơn tới những người ở tuyến đầu chống dịch - nhân viên y tế, lực lượng phản ứng viên, nhân viên cửa hàng tạp hóa và tất cả những người không thể ở nhà với gia đình trong đại dịch này.</a:t>
            </a:r>
            <a:endParaRPr i="0" sz="3000" u="none" cap="none" strike="noStrike">
              <a:solidFill>
                <a:srgbClr val="000000"/>
              </a:solidFill>
              <a:latin typeface="Open Sans"/>
              <a:ea typeface="Open Sans"/>
              <a:cs typeface="Open Sans"/>
              <a:sym typeface="Open Sans"/>
            </a:endParaRPr>
          </a:p>
        </p:txBody>
      </p:sp>
      <p:sp>
        <p:nvSpPr>
          <p:cNvPr id="87" name="Google Shape;87;g7f60a60323_3_40"/>
          <p:cNvSpPr txBox="1"/>
          <p:nvPr/>
        </p:nvSpPr>
        <p:spPr>
          <a:xfrm>
            <a:off x="1357288" y="4394234"/>
            <a:ext cx="103155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lang="en-US" sz="3000">
                <a:solidFill>
                  <a:schemeClr val="dk1"/>
                </a:solidFill>
                <a:latin typeface="Open Sans"/>
                <a:ea typeface="Open Sans"/>
                <a:cs typeface="Open Sans"/>
                <a:sym typeface="Open Sans"/>
              </a:rPr>
              <a:t>Nếu quý vị đang tìm kiếm cách giúp đỡ cộng đồng của mình, Chương Trình Điều Tra Dân Số Philadephia sẽ cung cấp chương trình Đội trưởng Ứng phó Cộng đồng COVID. Nếu quý vị muốn tham gia, vui lòng gửi email tới census@phila.gov.</a:t>
            </a:r>
            <a:endParaRPr b="0" i="0" sz="3000" u="none" cap="none" strike="noStrike">
              <a:solidFill>
                <a:schemeClr val="dk1"/>
              </a:solidFill>
              <a:latin typeface="Open Sans"/>
              <a:ea typeface="Open Sans"/>
              <a:cs typeface="Open Sans"/>
              <a:sym typeface="Open Sans"/>
            </a:endParaRPr>
          </a:p>
        </p:txBody>
      </p:sp>
      <p:sp>
        <p:nvSpPr>
          <p:cNvPr id="88" name="Google Shape;88;g7f60a60323_3_4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17"/>
          <p:cNvSpPr txBox="1"/>
          <p:nvPr/>
        </p:nvSpPr>
        <p:spPr>
          <a:xfrm>
            <a:off x="1702593" y="2228671"/>
            <a:ext cx="8786813" cy="24314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Times New Roman"/>
                <a:ea typeface="Times New Roman"/>
                <a:cs typeface="Times New Roman"/>
                <a:sym typeface="Times New Roman"/>
              </a:rPr>
              <a:t>Phần II</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4600"/>
              <a:buFont typeface="Arial"/>
              <a:buNone/>
            </a:pPr>
            <a:r>
              <a:rPr b="1" i="0" lang="en-US" sz="4600" u="none" cap="none" strike="noStrike">
                <a:solidFill>
                  <a:srgbClr val="2176D2"/>
                </a:solidFill>
                <a:latin typeface="Times New Roman"/>
                <a:ea typeface="Times New Roman"/>
                <a:cs typeface="Times New Roman"/>
                <a:sym typeface="Times New Roman"/>
              </a:rPr>
              <a:t>An ninh dữ liệu, quyền riêng tư và bảo mật</a:t>
            </a:r>
            <a:endParaRPr b="0" i="0" sz="1400" u="none" cap="none" strike="noStrike">
              <a:solidFill>
                <a:srgbClr val="000000"/>
              </a:solidFill>
              <a:latin typeface="Times New Roman"/>
              <a:ea typeface="Times New Roman"/>
              <a:cs typeface="Times New Roman"/>
              <a:sym typeface="Times New Roman"/>
            </a:endParaRPr>
          </a:p>
        </p:txBody>
      </p:sp>
      <p:pic>
        <p:nvPicPr>
          <p:cNvPr descr="A picture containing clipart&#10;&#10;Description automatically generated" id="266" name="Google Shape;266;p17"/>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267" name="Google Shape;267;p1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18"/>
          <p:cNvSpPr txBox="1"/>
          <p:nvPr/>
        </p:nvSpPr>
        <p:spPr>
          <a:xfrm>
            <a:off x="1232694" y="385517"/>
            <a:ext cx="9415462" cy="1477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Thông tin của tôi có được bảo vệ không?</a:t>
            </a:r>
            <a:endParaRPr b="0" i="0" sz="1400" u="none" cap="none" strike="noStrike">
              <a:solidFill>
                <a:srgbClr val="000000"/>
              </a:solidFill>
              <a:latin typeface="Times New Roman"/>
              <a:ea typeface="Times New Roman"/>
              <a:cs typeface="Times New Roman"/>
              <a:sym typeface="Times New Roman"/>
            </a:endParaRPr>
          </a:p>
        </p:txBody>
      </p:sp>
      <p:pic>
        <p:nvPicPr>
          <p:cNvPr descr="A close up of a logo&#10;&#10;Description automatically generated" id="273" name="Google Shape;273;p18"/>
          <p:cNvPicPr preferRelativeResize="0"/>
          <p:nvPr/>
        </p:nvPicPr>
        <p:blipFill rotWithShape="1">
          <a:blip r:embed="rId3">
            <a:alphaModFix/>
          </a:blip>
          <a:srcRect b="0" l="0" r="0" t="0"/>
          <a:stretch/>
        </p:blipFill>
        <p:spPr>
          <a:xfrm>
            <a:off x="7254625" y="1267975"/>
            <a:ext cx="4572550" cy="4572550"/>
          </a:xfrm>
          <a:prstGeom prst="rect">
            <a:avLst/>
          </a:prstGeom>
          <a:noFill/>
          <a:ln>
            <a:noFill/>
          </a:ln>
        </p:spPr>
      </p:pic>
      <p:sp>
        <p:nvSpPr>
          <p:cNvPr id="274" name="Google Shape;274;p18"/>
          <p:cNvSpPr txBox="1"/>
          <p:nvPr/>
        </p:nvSpPr>
        <p:spPr>
          <a:xfrm>
            <a:off x="1157975" y="1672875"/>
            <a:ext cx="6613500" cy="4001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chemeClr val="dk1"/>
                </a:solidFill>
                <a:latin typeface="Times New Roman"/>
                <a:ea typeface="Times New Roman"/>
                <a:cs typeface="Times New Roman"/>
                <a:sym typeface="Times New Roman"/>
              </a:rPr>
              <a:t> 			</a:t>
            </a:r>
            <a:r>
              <a:rPr b="1" i="0" lang="en-US" sz="8000" u="none" cap="none" strike="noStrike">
                <a:solidFill>
                  <a:schemeClr val="dk1"/>
                </a:solidFill>
                <a:latin typeface="Times New Roman"/>
                <a:ea typeface="Times New Roman"/>
                <a:cs typeface="Times New Roman"/>
                <a:sym typeface="Times New Roman"/>
              </a:rPr>
              <a:t>CÓ!</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Dữ liệu của quý vị được </a:t>
            </a:r>
            <a:r>
              <a:rPr b="1" i="0" lang="en-US" sz="2500" u="none" cap="none" strike="noStrike">
                <a:solidFill>
                  <a:schemeClr val="dk1"/>
                </a:solidFill>
                <a:latin typeface="Times New Roman"/>
                <a:ea typeface="Times New Roman"/>
                <a:cs typeface="Times New Roman"/>
                <a:sym typeface="Times New Roman"/>
              </a:rPr>
              <a:t>bảo vệ. </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Trả lời cho điều tra dân số được </a:t>
            </a:r>
            <a:r>
              <a:rPr b="1" i="0" lang="en-US" sz="2500" u="none" cap="none" strike="noStrike">
                <a:solidFill>
                  <a:schemeClr val="dk1"/>
                </a:solidFill>
                <a:latin typeface="Times New Roman"/>
                <a:ea typeface="Times New Roman"/>
                <a:cs typeface="Times New Roman"/>
                <a:sym typeface="Times New Roman"/>
              </a:rPr>
              <a:t>bảo mật.</a:t>
            </a:r>
            <a:endParaRPr b="1"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Thông tin của quý vị được</a:t>
            </a:r>
            <a:r>
              <a:rPr b="1" i="0" lang="en-US" sz="2500" u="none" cap="none" strike="noStrike">
                <a:solidFill>
                  <a:schemeClr val="dk1"/>
                </a:solidFill>
                <a:latin typeface="Times New Roman"/>
                <a:ea typeface="Times New Roman"/>
                <a:cs typeface="Times New Roman"/>
                <a:sym typeface="Times New Roman"/>
              </a:rPr>
              <a:t> Hiến Pháp Hoa Kỳ bảo vệ về pháp lý</a:t>
            </a:r>
            <a:r>
              <a:rPr b="0" i="0" lang="en-US" sz="25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Times New Roman"/>
              <a:ea typeface="Times New Roman"/>
              <a:cs typeface="Times New Roman"/>
              <a:sym typeface="Times New Roman"/>
            </a:endParaRPr>
          </a:p>
        </p:txBody>
      </p:sp>
      <p:sp>
        <p:nvSpPr>
          <p:cNvPr id="275" name="Google Shape;275;p1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19"/>
          <p:cNvSpPr txBox="1"/>
          <p:nvPr/>
        </p:nvSpPr>
        <p:spPr>
          <a:xfrm>
            <a:off x="1203717" y="393488"/>
            <a:ext cx="11127976" cy="16927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Cục Thống Kê Dân Số Hoa Kỳ sử dụng dữ liệu thu thập được như thế nào?</a:t>
            </a:r>
            <a:endParaRPr b="0" i="0" sz="1400" u="none" cap="none" strike="noStrike">
              <a:solidFill>
                <a:srgbClr val="000000"/>
              </a:solidFill>
              <a:latin typeface="Times New Roman"/>
              <a:ea typeface="Times New Roman"/>
              <a:cs typeface="Times New Roman"/>
              <a:sym typeface="Times New Roman"/>
            </a:endParaRPr>
          </a:p>
        </p:txBody>
      </p:sp>
      <p:sp>
        <p:nvSpPr>
          <p:cNvPr id="281" name="Google Shape;281;p19"/>
          <p:cNvSpPr txBox="1"/>
          <p:nvPr/>
        </p:nvSpPr>
        <p:spPr>
          <a:xfrm>
            <a:off x="1013775" y="2208425"/>
            <a:ext cx="6472200" cy="3693278"/>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1800" u="none" cap="none" strike="noStrike">
                <a:solidFill>
                  <a:schemeClr val="dk1"/>
                </a:solidFill>
                <a:latin typeface="Times New Roman"/>
                <a:ea typeface="Times New Roman"/>
                <a:cs typeface="Times New Roman"/>
                <a:sym typeface="Times New Roman"/>
              </a:rPr>
              <a:t>Dữ liệu điều tra dân số chỉ được sử dụng </a:t>
            </a:r>
            <a:r>
              <a:rPr b="1" i="0" lang="en-US" sz="1800" u="none" cap="none" strike="noStrike">
                <a:solidFill>
                  <a:schemeClr val="dk1"/>
                </a:solidFill>
                <a:latin typeface="Times New Roman"/>
                <a:ea typeface="Times New Roman"/>
                <a:cs typeface="Times New Roman"/>
                <a:sym typeface="Times New Roman"/>
              </a:rPr>
              <a:t>cho</a:t>
            </a:r>
            <a:r>
              <a:rPr b="0" i="0" lang="en-US" sz="1800" u="none" cap="none" strike="noStrike">
                <a:solidFill>
                  <a:schemeClr val="dk1"/>
                </a:solidFill>
                <a:latin typeface="Times New Roman"/>
                <a:ea typeface="Times New Roman"/>
                <a:cs typeface="Times New Roman"/>
                <a:sym typeface="Times New Roman"/>
              </a:rPr>
              <a:t> </a:t>
            </a:r>
            <a:r>
              <a:rPr b="1" i="0" lang="en-US" sz="1800" u="none" cap="none" strike="noStrike">
                <a:solidFill>
                  <a:schemeClr val="dk1"/>
                </a:solidFill>
                <a:latin typeface="Times New Roman"/>
                <a:ea typeface="Times New Roman"/>
                <a:cs typeface="Times New Roman"/>
                <a:sym typeface="Times New Roman"/>
              </a:rPr>
              <a:t> các mục đích thống kê</a:t>
            </a:r>
            <a:r>
              <a:rPr b="0" i="0" lang="en-US" sz="1800" u="none" cap="none" strike="noStrike">
                <a:solidFill>
                  <a:schemeClr val="dk1"/>
                </a:solidFill>
                <a:latin typeface="Times New Roman"/>
                <a:ea typeface="Times New Roman"/>
                <a:cs typeface="Times New Roman"/>
                <a:sym typeface="Times New Roman"/>
              </a:rPr>
              <a:t>.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chemeClr val="dk1"/>
              </a:buClr>
              <a:buSzPts val="2000"/>
              <a:buFont typeface="Montserrat"/>
              <a:buChar char="●"/>
            </a:pPr>
            <a:r>
              <a:rPr b="0" i="0" lang="en-US" sz="1800" u="none" cap="none" strike="noStrike">
                <a:solidFill>
                  <a:schemeClr val="dk1"/>
                </a:solidFill>
                <a:latin typeface="Times New Roman"/>
                <a:ea typeface="Times New Roman"/>
                <a:cs typeface="Times New Roman"/>
                <a:sym typeface="Times New Roman"/>
              </a:rPr>
              <a:t>Dữ liệu điều tra dân số được </a:t>
            </a:r>
            <a:r>
              <a:rPr b="1" i="0" lang="en-US" sz="1800" u="none" cap="none" strike="noStrike">
                <a:solidFill>
                  <a:schemeClr val="dk1"/>
                </a:solidFill>
                <a:latin typeface="Times New Roman"/>
                <a:ea typeface="Times New Roman"/>
                <a:cs typeface="Times New Roman"/>
                <a:sym typeface="Times New Roman"/>
              </a:rPr>
              <a:t>luật liên bang bảo vệ.</a:t>
            </a:r>
            <a:endParaRPr b="0" i="0" sz="18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chemeClr val="dk1"/>
              </a:buClr>
              <a:buSzPts val="2000"/>
              <a:buFont typeface="Montserrat"/>
              <a:buChar char="●"/>
            </a:pPr>
            <a:r>
              <a:rPr b="1" i="0" lang="en-US" sz="1800" u="none" cap="none" strike="noStrike">
                <a:solidFill>
                  <a:schemeClr val="dk1"/>
                </a:solidFill>
                <a:latin typeface="Times New Roman"/>
                <a:ea typeface="Times New Roman"/>
                <a:cs typeface="Times New Roman"/>
                <a:sym typeface="Times New Roman"/>
              </a:rPr>
              <a:t>Mọi cơ quan chính phủ và tòa án đều không được sử dụng dữ liệu này </a:t>
            </a:r>
            <a:r>
              <a:rPr b="0" i="0" lang="en-US" sz="1800" u="none" cap="none" strike="noStrike">
                <a:solidFill>
                  <a:schemeClr val="dk1"/>
                </a:solidFill>
                <a:latin typeface="Times New Roman"/>
                <a:ea typeface="Times New Roman"/>
                <a:cs typeface="Times New Roman"/>
                <a:sym typeface="Times New Roman"/>
              </a:rPr>
              <a:t>để chống lại bất kỳ người nào. </a:t>
            </a:r>
            <a:endParaRPr b="0" i="0" sz="18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chemeClr val="dk1"/>
              </a:buClr>
              <a:buSzPts val="2000"/>
              <a:buFont typeface="Montserrat"/>
              <a:buChar char="●"/>
            </a:pPr>
            <a:r>
              <a:rPr b="1" i="0" lang="en-US" sz="1800" u="none" cap="none" strike="noStrike">
                <a:solidFill>
                  <a:schemeClr val="dk1"/>
                </a:solidFill>
                <a:latin typeface="Times New Roman"/>
                <a:ea typeface="Times New Roman"/>
                <a:cs typeface="Times New Roman"/>
                <a:sym typeface="Times New Roman"/>
              </a:rPr>
              <a:t>Không ai được truy cập trả lời của cá nhân.</a:t>
            </a:r>
            <a:endParaRPr b="0" i="0" sz="18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chemeClr val="dk1"/>
              </a:buClr>
              <a:buSzPts val="2000"/>
              <a:buFont typeface="Montserrat"/>
              <a:buChar char="●"/>
            </a:pPr>
            <a:r>
              <a:rPr b="1" i="0" lang="en-US" sz="1800" u="none" cap="none" strike="noStrike">
                <a:solidFill>
                  <a:schemeClr val="dk1"/>
                </a:solidFill>
                <a:latin typeface="Times New Roman"/>
                <a:ea typeface="Times New Roman"/>
                <a:cs typeface="Times New Roman"/>
                <a:sym typeface="Times New Roman"/>
              </a:rPr>
              <a:t>Không cơ quan thực thi pháp luật nào (kể cả DHS, ICE, FBI, hoặc CIA) có thể truy cập hoặc sử dụng thông tin được thu thập vào bất kỳ lúc nào.</a:t>
            </a:r>
            <a:endParaRPr b="0" i="0" sz="1800" u="none" cap="none" strike="noStrike">
              <a:solidFill>
                <a:srgbClr val="000000"/>
              </a:solidFill>
              <a:latin typeface="Times New Roman"/>
              <a:ea typeface="Times New Roman"/>
              <a:cs typeface="Times New Roman"/>
              <a:sym typeface="Times New Roman"/>
            </a:endParaRPr>
          </a:p>
        </p:txBody>
      </p:sp>
      <p:pic>
        <p:nvPicPr>
          <p:cNvPr id="282" name="Google Shape;282;p19"/>
          <p:cNvPicPr preferRelativeResize="0"/>
          <p:nvPr/>
        </p:nvPicPr>
        <p:blipFill rotWithShape="1">
          <a:blip r:embed="rId3">
            <a:alphaModFix/>
          </a:blip>
          <a:srcRect b="0" l="0" r="0" t="0"/>
          <a:stretch/>
        </p:blipFill>
        <p:spPr>
          <a:xfrm>
            <a:off x="7485975" y="2574175"/>
            <a:ext cx="4308751" cy="3193100"/>
          </a:xfrm>
          <a:prstGeom prst="rect">
            <a:avLst/>
          </a:prstGeom>
          <a:noFill/>
          <a:ln>
            <a:noFill/>
          </a:ln>
        </p:spPr>
      </p:pic>
      <p:sp>
        <p:nvSpPr>
          <p:cNvPr id="283" name="Google Shape;283;p1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20"/>
          <p:cNvSpPr txBox="1"/>
          <p:nvPr/>
        </p:nvSpPr>
        <p:spPr>
          <a:xfrm>
            <a:off x="1388268" y="426091"/>
            <a:ext cx="10572084" cy="1477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Cục Thống Kê Dân Số Hoa Kỳ</a:t>
            </a:r>
            <a:r>
              <a:rPr b="0" i="0" lang="en-US" sz="1400" u="none" cap="none" strike="noStrike">
                <a:solidFill>
                  <a:srgbClr val="000000"/>
                </a:solidFill>
                <a:latin typeface="Times New Roman"/>
                <a:ea typeface="Times New Roman"/>
                <a:cs typeface="Times New Roman"/>
                <a:sym typeface="Times New Roman"/>
              </a:rPr>
              <a:t> </a:t>
            </a:r>
            <a:r>
              <a:rPr b="1" i="0" lang="en-US" sz="4500" u="none" cap="none" strike="noStrike">
                <a:solidFill>
                  <a:srgbClr val="2176D2"/>
                </a:solidFill>
                <a:latin typeface="Times New Roman"/>
                <a:ea typeface="Times New Roman"/>
                <a:cs typeface="Times New Roman"/>
                <a:sym typeface="Times New Roman"/>
              </a:rPr>
              <a:t>có thể tiết lộ thông tin của tôi không?</a:t>
            </a:r>
            <a:endParaRPr b="0" i="0" sz="1400" u="none" cap="none" strike="noStrike">
              <a:solidFill>
                <a:srgbClr val="000000"/>
              </a:solidFill>
              <a:latin typeface="Times New Roman"/>
              <a:ea typeface="Times New Roman"/>
              <a:cs typeface="Times New Roman"/>
              <a:sym typeface="Times New Roman"/>
            </a:endParaRPr>
          </a:p>
        </p:txBody>
      </p:sp>
      <p:sp>
        <p:nvSpPr>
          <p:cNvPr id="289" name="Google Shape;289;p20"/>
          <p:cNvSpPr txBox="1"/>
          <p:nvPr/>
        </p:nvSpPr>
        <p:spPr>
          <a:xfrm>
            <a:off x="1412081" y="2284705"/>
            <a:ext cx="9892506" cy="4216499"/>
          </a:xfrm>
          <a:prstGeom prst="rect">
            <a:avLst/>
          </a:prstGeom>
          <a:noFill/>
          <a:ln>
            <a:noFill/>
          </a:ln>
        </p:spPr>
        <p:txBody>
          <a:bodyPr anchorCtr="0" anchor="t" bIns="45700" lIns="91425" spcFirstLastPara="1" rIns="91425" wrap="square" tIns="45700">
            <a:spAutoFit/>
          </a:bodyPr>
          <a:lstStyle/>
          <a:p>
            <a:pPr indent="-387350" lvl="0" marL="457200" marR="0" rtl="0" algn="l">
              <a:lnSpc>
                <a:spcPct val="100000"/>
              </a:lnSpc>
              <a:spcBef>
                <a:spcPts val="0"/>
              </a:spcBef>
              <a:spcAft>
                <a:spcPts val="0"/>
              </a:spcAft>
              <a:buClr>
                <a:schemeClr val="dk1"/>
              </a:buClr>
              <a:buSzPts val="2500"/>
              <a:buFont typeface="Open Sans"/>
              <a:buChar char="●"/>
            </a:pPr>
            <a:r>
              <a:rPr b="0" i="0" lang="en-US" sz="2500" u="none" cap="none" strike="noStrike">
                <a:solidFill>
                  <a:schemeClr val="dk1"/>
                </a:solidFill>
                <a:latin typeface="Times New Roman"/>
                <a:ea typeface="Times New Roman"/>
                <a:cs typeface="Times New Roman"/>
                <a:sym typeface="Times New Roman"/>
              </a:rPr>
              <a:t>Cục Thống Kê Dân Số Hoa Kỳ được yêu cầu giữ bí mật thông tin của quý vị trong 72 năm</a:t>
            </a:r>
            <a:r>
              <a:rPr b="1" i="0" lang="en-US" sz="25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387350" lvl="0" marL="457200" marR="0" rtl="0" algn="l">
              <a:lnSpc>
                <a:spcPct val="100000"/>
              </a:lnSpc>
              <a:spcBef>
                <a:spcPts val="0"/>
              </a:spcBef>
              <a:spcAft>
                <a:spcPts val="0"/>
              </a:spcAft>
              <a:buClr>
                <a:schemeClr val="dk1"/>
              </a:buClr>
              <a:buSzPts val="2500"/>
              <a:buFont typeface="Open Sans"/>
              <a:buChar char="●"/>
            </a:pPr>
            <a:r>
              <a:rPr b="1" i="0" lang="en-US" sz="2500" u="none" cap="none" strike="noStrike">
                <a:solidFill>
                  <a:schemeClr val="dk1"/>
                </a:solidFill>
                <a:latin typeface="Times New Roman"/>
                <a:ea typeface="Times New Roman"/>
                <a:cs typeface="Times New Roman"/>
                <a:sym typeface="Times New Roman"/>
              </a:rPr>
              <a:t>Quy Tắc 72 Năm: </a:t>
            </a:r>
            <a:r>
              <a:rPr b="0" i="0" lang="en-US" sz="2500" u="none" cap="none" strike="noStrike">
                <a:solidFill>
                  <a:schemeClr val="dk1"/>
                </a:solidFill>
                <a:latin typeface="Times New Roman"/>
                <a:ea typeface="Times New Roman"/>
                <a:cs typeface="Times New Roman"/>
                <a:sym typeface="Times New Roman"/>
              </a:rPr>
              <a:t>chính phủ Hoa Kỳ sẽ không tiết lộ thông tin có thể nhận dạng về một cá nhân cho bất kỳ cá nhân hoặc cơ quan nào khác cho đến 72 năm sau khi thông tin đó được thu thập cho điều tra dân số 10 năm một lần.</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Hồ sơ Điều Tra Dân Số năm 1940 được công bố vào ngày 2 tháng 4 năm 2012.</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290" name="Google Shape;290;p2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g7f60a60323_3_495"/>
          <p:cNvSpPr txBox="1"/>
          <p:nvPr/>
        </p:nvSpPr>
        <p:spPr>
          <a:xfrm>
            <a:off x="1388269" y="268928"/>
            <a:ext cx="94155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Những ai có quyền truy cập dữ liệu điều tra dân số?</a:t>
            </a:r>
            <a:endParaRPr b="0" i="0" sz="1400" u="none" cap="none" strike="noStrike">
              <a:solidFill>
                <a:srgbClr val="000000"/>
              </a:solidFill>
              <a:latin typeface="Arial"/>
              <a:ea typeface="Arial"/>
              <a:cs typeface="Arial"/>
              <a:sym typeface="Arial"/>
            </a:endParaRPr>
          </a:p>
        </p:txBody>
      </p:sp>
      <p:pic>
        <p:nvPicPr>
          <p:cNvPr id="296" name="Google Shape;296;g7f60a60323_3_495"/>
          <p:cNvPicPr preferRelativeResize="0"/>
          <p:nvPr/>
        </p:nvPicPr>
        <p:blipFill rotWithShape="1">
          <a:blip r:embed="rId3">
            <a:alphaModFix/>
          </a:blip>
          <a:srcRect b="6673" l="4923" r="4233" t="6664"/>
          <a:stretch/>
        </p:blipFill>
        <p:spPr>
          <a:xfrm>
            <a:off x="3786187" y="2100263"/>
            <a:ext cx="5314950" cy="2657476"/>
          </a:xfrm>
          <a:prstGeom prst="rect">
            <a:avLst/>
          </a:prstGeom>
          <a:noFill/>
          <a:ln>
            <a:noFill/>
          </a:ln>
        </p:spPr>
      </p:pic>
      <p:sp>
        <p:nvSpPr>
          <p:cNvPr id="297" name="Google Shape;297;g7f60a60323_3_495"/>
          <p:cNvSpPr txBox="1"/>
          <p:nvPr/>
        </p:nvSpPr>
        <p:spPr>
          <a:xfrm>
            <a:off x="1206350" y="5017700"/>
            <a:ext cx="10675800" cy="12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0"/>
              <a:buFont typeface="Arial"/>
              <a:buNone/>
            </a:pPr>
            <a:r>
              <a:rPr lang="en-US" sz="2500">
                <a:solidFill>
                  <a:schemeClr val="dk1"/>
                </a:solidFill>
                <a:latin typeface="Open Sans"/>
                <a:ea typeface="Open Sans"/>
                <a:cs typeface="Open Sans"/>
                <a:sym typeface="Open Sans"/>
              </a:rPr>
              <a:t>Tất cả nhân viên của Cục Điều Tra Dân Số Hoa Kỳ đều tuyên thệ trọn đời về việc không tiết lộ thông tin nhằm bảo vệ thông tin của quý vị bởi vì thông tin đó là tuyệt mật.</a:t>
            </a:r>
            <a:endParaRPr b="0" i="0" sz="1400" u="none" cap="none" strike="noStrike">
              <a:solidFill>
                <a:srgbClr val="000000"/>
              </a:solidFill>
              <a:latin typeface="Open Sans"/>
              <a:ea typeface="Open Sans"/>
              <a:cs typeface="Open Sans"/>
              <a:sym typeface="Open Sans"/>
            </a:endParaRPr>
          </a:p>
        </p:txBody>
      </p:sp>
      <p:sp>
        <p:nvSpPr>
          <p:cNvPr id="298" name="Google Shape;298;g7f60a60323_3_49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22"/>
          <p:cNvSpPr txBox="1"/>
          <p:nvPr/>
        </p:nvSpPr>
        <p:spPr>
          <a:xfrm>
            <a:off x="1427115" y="216620"/>
            <a:ext cx="11061000"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Times New Roman"/>
                <a:ea typeface="Times New Roman"/>
                <a:cs typeface="Times New Roman"/>
                <a:sym typeface="Times New Roman"/>
              </a:rPr>
              <a:t>Làm thế nào tôi có thể nhận diện nhân viên điều tra dân số?</a:t>
            </a:r>
            <a:endParaRPr b="0" i="0" sz="1100" u="none" cap="none" strike="noStrike">
              <a:solidFill>
                <a:srgbClr val="000000"/>
              </a:solidFill>
              <a:latin typeface="Times New Roman"/>
              <a:ea typeface="Times New Roman"/>
              <a:cs typeface="Times New Roman"/>
              <a:sym typeface="Times New Roman"/>
            </a:endParaRPr>
          </a:p>
        </p:txBody>
      </p:sp>
      <p:sp>
        <p:nvSpPr>
          <p:cNvPr id="304" name="Google Shape;304;p22"/>
          <p:cNvSpPr txBox="1"/>
          <p:nvPr/>
        </p:nvSpPr>
        <p:spPr>
          <a:xfrm>
            <a:off x="6090581" y="1184537"/>
            <a:ext cx="5519738" cy="5416827"/>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Times New Roman"/>
                <a:ea typeface="Times New Roman"/>
                <a:cs typeface="Times New Roman"/>
                <a:sym typeface="Times New Roman"/>
              </a:rPr>
              <a:t>Nhân viên của Cục Thống Kê Dân Số Hoa Kỳ sẽ có phù hiệu và cặp tài liệu thể hiện quan hệ của họ với Cục Thống Kê Dân Số Hoa Kỳ. </a:t>
            </a:r>
            <a:endParaRPr b="0" i="0" sz="2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Times New Roman"/>
                <a:ea typeface="Times New Roman"/>
                <a:cs typeface="Times New Roman"/>
                <a:sym typeface="Times New Roman"/>
              </a:rPr>
              <a:t>Nhân viên sẽ tự giới thiệu mình là nhân viên của Cục Thống Kê Dân Số và xuất trình phù hiệu ID chính phủ chính thức.</a:t>
            </a:r>
            <a:endParaRPr b="0" i="0" sz="2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381000" lvl="0" marL="457200" marR="0" rtl="0" algn="l">
              <a:lnSpc>
                <a:spcPct val="100000"/>
              </a:lnSpc>
              <a:spcBef>
                <a:spcPts val="0"/>
              </a:spcBef>
              <a:spcAft>
                <a:spcPts val="0"/>
              </a:spcAft>
              <a:buClr>
                <a:schemeClr val="dk1"/>
              </a:buClr>
              <a:buSzPts val="2400"/>
              <a:buFont typeface="Open Sans"/>
              <a:buChar char="●"/>
            </a:pPr>
            <a:r>
              <a:rPr b="0" i="0" lang="en-US" sz="2400" u="none" cap="none" strike="noStrike">
                <a:solidFill>
                  <a:schemeClr val="dk1"/>
                </a:solidFill>
                <a:latin typeface="Times New Roman"/>
                <a:ea typeface="Times New Roman"/>
                <a:cs typeface="Times New Roman"/>
                <a:sym typeface="Times New Roman"/>
              </a:rPr>
              <a:t>Cục Thống Kê Dân Số Hoa Kỳ</a:t>
            </a:r>
            <a:r>
              <a:rPr b="1" i="0" lang="en-US" sz="2400" u="sng" cap="none" strike="noStrike">
                <a:solidFill>
                  <a:schemeClr val="dk1"/>
                </a:solidFill>
                <a:latin typeface="Times New Roman"/>
                <a:ea typeface="Times New Roman"/>
                <a:cs typeface="Times New Roman"/>
                <a:sym typeface="Times New Roman"/>
              </a:rPr>
              <a:t> sẽ không bao giờ yêu cầu quý vị bước ra khỏi nhà.</a:t>
            </a:r>
            <a:endParaRPr b="0" i="0" sz="2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pic>
        <p:nvPicPr>
          <p:cNvPr descr="A person standing in front of a computer&#10;&#10;Description automatically generated" id="305" name="Google Shape;305;p22"/>
          <p:cNvPicPr preferRelativeResize="0"/>
          <p:nvPr/>
        </p:nvPicPr>
        <p:blipFill rotWithShape="1">
          <a:blip r:embed="rId3">
            <a:alphaModFix/>
          </a:blip>
          <a:srcRect b="0" l="8333" r="22135" t="0"/>
          <a:stretch/>
        </p:blipFill>
        <p:spPr>
          <a:xfrm>
            <a:off x="1650400" y="1845775"/>
            <a:ext cx="4440175" cy="4235050"/>
          </a:xfrm>
          <a:prstGeom prst="rect">
            <a:avLst/>
          </a:prstGeom>
          <a:noFill/>
          <a:ln>
            <a:noFill/>
          </a:ln>
        </p:spPr>
      </p:pic>
      <p:sp>
        <p:nvSpPr>
          <p:cNvPr id="306" name="Google Shape;306;p2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id="311" name="Google Shape;311;g7f60a60323_3_416"/>
          <p:cNvPicPr preferRelativeResize="0"/>
          <p:nvPr/>
        </p:nvPicPr>
        <p:blipFill rotWithShape="1">
          <a:blip r:embed="rId3">
            <a:alphaModFix/>
          </a:blip>
          <a:srcRect b="32835" l="68370" r="10325" t="26601"/>
          <a:stretch/>
        </p:blipFill>
        <p:spPr>
          <a:xfrm>
            <a:off x="3139324" y="2209051"/>
            <a:ext cx="6590600" cy="4124075"/>
          </a:xfrm>
          <a:prstGeom prst="rect">
            <a:avLst/>
          </a:prstGeom>
          <a:noFill/>
          <a:ln>
            <a:noFill/>
          </a:ln>
        </p:spPr>
      </p:pic>
      <p:sp>
        <p:nvSpPr>
          <p:cNvPr id="312" name="Google Shape;312;g7f60a60323_3_416"/>
          <p:cNvSpPr txBox="1"/>
          <p:nvPr/>
        </p:nvSpPr>
        <p:spPr>
          <a:xfrm>
            <a:off x="1388125" y="456000"/>
            <a:ext cx="10271100" cy="124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lang="en-US" sz="2500">
                <a:solidFill>
                  <a:schemeClr val="dk1"/>
                </a:solidFill>
                <a:latin typeface="Open Sans"/>
                <a:ea typeface="Open Sans"/>
                <a:cs typeface="Open Sans"/>
                <a:sym typeface="Open Sans"/>
              </a:rPr>
              <a:t>Quý vị có thể sử dụng liên kết này để xác minh danh tính của nhân viên Cục Điều Tra Dân Số Hoa Kỳ: </a:t>
            </a:r>
            <a:r>
              <a:rPr b="0" i="0" lang="en-US" sz="2500" u="sng" cap="none" strike="noStrike">
                <a:solidFill>
                  <a:schemeClr val="dk1"/>
                </a:solidFill>
                <a:latin typeface="Open Sans"/>
                <a:ea typeface="Open Sans"/>
                <a:cs typeface="Open Sans"/>
                <a:sym typeface="Open Sans"/>
                <a:hlinkClick r:id="rId4"/>
              </a:rPr>
              <a:t>https://www.census.gov/cgi-bin/main/email.cgi</a:t>
            </a:r>
            <a:endParaRPr b="0" i="0" sz="2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p:txBody>
      </p:sp>
      <p:sp>
        <p:nvSpPr>
          <p:cNvPr id="313" name="Google Shape;313;g7f60a60323_3_41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24"/>
          <p:cNvSpPr txBox="1"/>
          <p:nvPr/>
        </p:nvSpPr>
        <p:spPr>
          <a:xfrm>
            <a:off x="1079838" y="143858"/>
            <a:ext cx="11060907"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Cẩn thận </a:t>
            </a:r>
            <a:r>
              <a:rPr b="1" i="0" lang="en-US" sz="4500" u="none" cap="none" strike="noStrike">
                <a:solidFill>
                  <a:srgbClr val="FF0000"/>
                </a:solidFill>
                <a:latin typeface="Times New Roman"/>
                <a:ea typeface="Times New Roman"/>
                <a:cs typeface="Times New Roman"/>
                <a:sym typeface="Times New Roman"/>
              </a:rPr>
              <a:t>LỪA ĐẢO! </a:t>
            </a:r>
            <a:endParaRPr b="0" i="0" sz="1400" u="none" cap="none" strike="noStrike">
              <a:solidFill>
                <a:srgbClr val="FF0000"/>
              </a:solidFill>
              <a:latin typeface="Times New Roman"/>
              <a:ea typeface="Times New Roman"/>
              <a:cs typeface="Times New Roman"/>
              <a:sym typeface="Times New Roman"/>
            </a:endParaRPr>
          </a:p>
        </p:txBody>
      </p:sp>
      <p:pic>
        <p:nvPicPr>
          <p:cNvPr descr="A yellow sign with black text&#10;&#10;Description automatically generated" id="319" name="Google Shape;319;p24"/>
          <p:cNvPicPr preferRelativeResize="0"/>
          <p:nvPr/>
        </p:nvPicPr>
        <p:blipFill rotWithShape="1">
          <a:blip r:embed="rId3">
            <a:alphaModFix/>
          </a:blip>
          <a:srcRect b="0" l="0" r="0" t="0"/>
          <a:stretch/>
        </p:blipFill>
        <p:spPr>
          <a:xfrm>
            <a:off x="6922165" y="1332276"/>
            <a:ext cx="4995503" cy="3215855"/>
          </a:xfrm>
          <a:prstGeom prst="rect">
            <a:avLst/>
          </a:prstGeom>
          <a:noFill/>
          <a:ln>
            <a:noFill/>
          </a:ln>
        </p:spPr>
      </p:pic>
      <p:sp>
        <p:nvSpPr>
          <p:cNvPr id="320" name="Google Shape;320;p24"/>
          <p:cNvSpPr txBox="1"/>
          <p:nvPr/>
        </p:nvSpPr>
        <p:spPr>
          <a:xfrm>
            <a:off x="1131108" y="928692"/>
            <a:ext cx="5780400" cy="64478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Times New Roman"/>
                <a:ea typeface="Times New Roman"/>
                <a:cs typeface="Times New Roman"/>
                <a:sym typeface="Times New Roman"/>
              </a:rPr>
              <a:t>Cục Thống Kê Dân Số Hoa Kỳ </a:t>
            </a:r>
            <a:r>
              <a:rPr b="1" i="0" lang="en-US" sz="2500" u="none" cap="none" strike="noStrike">
                <a:solidFill>
                  <a:schemeClr val="dk1"/>
                </a:solidFill>
                <a:latin typeface="Times New Roman"/>
                <a:ea typeface="Times New Roman"/>
                <a:cs typeface="Times New Roman"/>
                <a:sym typeface="Times New Roman"/>
              </a:rPr>
              <a:t>sẽ không bao giờ:</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381000" lvl="0" marL="457200" marR="0" rtl="0" algn="l">
              <a:lnSpc>
                <a:spcPct val="100000"/>
              </a:lnSpc>
              <a:spcBef>
                <a:spcPts val="0"/>
              </a:spcBef>
              <a:spcAft>
                <a:spcPts val="0"/>
              </a:spcAft>
              <a:buClr>
                <a:schemeClr val="dk1"/>
              </a:buClr>
              <a:buSzPts val="2400"/>
              <a:buFont typeface="Open Sans"/>
              <a:buChar char="●"/>
            </a:pPr>
            <a:r>
              <a:rPr b="0" i="0" lang="en-US" sz="2400" u="none" cap="none" strike="noStrike">
                <a:solidFill>
                  <a:schemeClr val="dk1"/>
                </a:solidFill>
                <a:latin typeface="Times New Roman"/>
                <a:ea typeface="Times New Roman"/>
                <a:cs typeface="Times New Roman"/>
                <a:sym typeface="Times New Roman"/>
              </a:rPr>
              <a:t>Hỏi </a:t>
            </a:r>
            <a:r>
              <a:rPr b="1" i="0" lang="en-US" sz="2400" u="sng" cap="none" strike="noStrike">
                <a:solidFill>
                  <a:schemeClr val="dk1"/>
                </a:solidFill>
                <a:latin typeface="Times New Roman"/>
                <a:ea typeface="Times New Roman"/>
                <a:cs typeface="Times New Roman"/>
                <a:sym typeface="Times New Roman"/>
              </a:rPr>
              <a:t>số an sinh xã hội, yêu cầu cung cấp tiền, quyên góp, hoặc số thẻ tín dụng và ngân hàng của quý vị</a:t>
            </a:r>
            <a:r>
              <a:rPr b="0" i="0" lang="en-US" sz="2400" u="none" cap="none" strike="noStrike">
                <a:solidFill>
                  <a:schemeClr val="dk1"/>
                </a:solidFill>
                <a:latin typeface="Times New Roman"/>
                <a:ea typeface="Times New Roman"/>
                <a:cs typeface="Times New Roman"/>
                <a:sym typeface="Times New Roman"/>
              </a:rPr>
              <a:t>.</a:t>
            </a:r>
            <a:endParaRPr b="0" i="0" sz="2400" u="none" cap="none" strike="noStrike">
              <a:solidFill>
                <a:srgbClr val="000000"/>
              </a:solidFill>
              <a:latin typeface="Times New Roman"/>
              <a:ea typeface="Times New Roman"/>
              <a:cs typeface="Times New Roman"/>
              <a:sym typeface="Times New Roman"/>
            </a:endParaRPr>
          </a:p>
          <a:p>
            <a:pPr indent="0" lvl="0" marL="91440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 </a:t>
            </a:r>
            <a:endParaRPr b="0" i="0" sz="2400" u="none" cap="none" strike="noStrike">
              <a:solidFill>
                <a:srgbClr val="000000"/>
              </a:solidFill>
              <a:latin typeface="Times New Roman"/>
              <a:ea typeface="Times New Roman"/>
              <a:cs typeface="Times New Roman"/>
              <a:sym typeface="Times New Roman"/>
            </a:endParaRPr>
          </a:p>
          <a:p>
            <a:pPr indent="-381000" lvl="0" marL="457200" marR="0" rtl="0" algn="l">
              <a:lnSpc>
                <a:spcPct val="100000"/>
              </a:lnSpc>
              <a:spcBef>
                <a:spcPts val="0"/>
              </a:spcBef>
              <a:spcAft>
                <a:spcPts val="0"/>
              </a:spcAft>
              <a:buClr>
                <a:schemeClr val="dk1"/>
              </a:buClr>
              <a:buSzPts val="2400"/>
              <a:buFont typeface="Open Sans"/>
              <a:buChar char="●"/>
            </a:pPr>
            <a:r>
              <a:rPr b="0" i="0" lang="en-US" sz="2400" u="none" cap="none" strike="noStrike">
                <a:solidFill>
                  <a:schemeClr val="dk1"/>
                </a:solidFill>
                <a:latin typeface="Times New Roman"/>
                <a:ea typeface="Times New Roman"/>
                <a:cs typeface="Times New Roman"/>
                <a:sym typeface="Times New Roman"/>
              </a:rPr>
              <a:t>Gửi thư mời hoàn thành điều tra dân số </a:t>
            </a:r>
            <a:r>
              <a:rPr b="1" i="0" lang="en-US" sz="2400" u="sng" cap="none" strike="noStrike">
                <a:solidFill>
                  <a:schemeClr val="dk1"/>
                </a:solidFill>
                <a:latin typeface="Times New Roman"/>
                <a:ea typeface="Times New Roman"/>
                <a:cs typeface="Times New Roman"/>
                <a:sym typeface="Times New Roman"/>
              </a:rPr>
              <a:t>qua email</a:t>
            </a:r>
            <a:r>
              <a:rPr b="0" i="0" lang="en-US" sz="2400" u="none" cap="none" strike="noStrike">
                <a:solidFill>
                  <a:schemeClr val="dk1"/>
                </a:solidFill>
                <a:latin typeface="Times New Roman"/>
                <a:ea typeface="Times New Roman"/>
                <a:cs typeface="Times New Roman"/>
                <a:sym typeface="Times New Roman"/>
              </a:rPr>
              <a:t>.</a:t>
            </a:r>
            <a:endParaRPr b="0" i="0" sz="2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Times New Roman"/>
                <a:ea typeface="Times New Roman"/>
                <a:cs typeface="Times New Roman"/>
                <a:sym typeface="Times New Roman"/>
              </a:rPr>
              <a:t>Để bảo vệ thông tin cá nhân của quý vị, </a:t>
            </a:r>
            <a:r>
              <a:rPr b="1" i="0" lang="en-US" sz="2500" u="sng" cap="none" strike="noStrike">
                <a:solidFill>
                  <a:schemeClr val="dk1"/>
                </a:solidFill>
                <a:latin typeface="Times New Roman"/>
                <a:ea typeface="Times New Roman"/>
                <a:cs typeface="Times New Roman"/>
                <a:sym typeface="Times New Roman"/>
              </a:rPr>
              <a:t>không chia sẻ bất kỳ thông tin tài chính hoặc bí mật nào</a:t>
            </a:r>
            <a:r>
              <a:rPr b="0" i="0" lang="en-US" sz="2500" u="none" cap="none" strike="noStrike">
                <a:solidFill>
                  <a:schemeClr val="dk1"/>
                </a:solidFill>
                <a:latin typeface="Times New Roman"/>
                <a:ea typeface="Times New Roman"/>
                <a:cs typeface="Times New Roman"/>
                <a:sym typeface="Times New Roman"/>
              </a:rPr>
              <a:t> với người lạ.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321" name="Google Shape;321;p24"/>
          <p:cNvSpPr txBox="1"/>
          <p:nvPr/>
        </p:nvSpPr>
        <p:spPr>
          <a:xfrm>
            <a:off x="6412218" y="4951719"/>
            <a:ext cx="5505450" cy="193895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1" i="0" lang="en-US" sz="2000" u="sng" cap="none" strike="noStrike">
                <a:solidFill>
                  <a:schemeClr val="dk1"/>
                </a:solidFill>
                <a:latin typeface="Times New Roman"/>
                <a:ea typeface="Times New Roman"/>
                <a:cs typeface="Times New Roman"/>
                <a:sym typeface="Times New Roman"/>
              </a:rPr>
              <a:t>Để báo cáo hành vi lừa đảo:</a:t>
            </a:r>
            <a:endParaRPr b="0" i="0" sz="1400" u="none" cap="none" strike="noStrike">
              <a:solidFill>
                <a:srgbClr val="000000"/>
              </a:solidFill>
              <a:latin typeface="Times New Roman"/>
              <a:ea typeface="Times New Roman"/>
              <a:cs typeface="Times New Roman"/>
              <a:sym typeface="Times New Roman"/>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Gọi 215-717-1800 hoặc 1-800-262-4236</a:t>
            </a:r>
            <a:endParaRPr b="0" i="0" sz="1400" u="none" cap="none" strike="noStrike">
              <a:solidFill>
                <a:srgbClr val="000000"/>
              </a:solidFill>
              <a:latin typeface="Times New Roman"/>
              <a:ea typeface="Times New Roman"/>
              <a:cs typeface="Times New Roman"/>
              <a:sym typeface="Times New Roman"/>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Viết thư đến </a:t>
            </a:r>
            <a:r>
              <a:rPr b="0" i="0" lang="en-US" sz="2000" u="sng" cap="none" strike="noStrike">
                <a:solidFill>
                  <a:schemeClr val="dk1"/>
                </a:solidFill>
                <a:latin typeface="Times New Roman"/>
                <a:ea typeface="Times New Roman"/>
                <a:cs typeface="Times New Roman"/>
                <a:sym typeface="Times New Roman"/>
                <a:hlinkClick r:id="rId4"/>
              </a:rPr>
              <a:t>Philadelphia.Regional.Office@census.gov</a:t>
            </a:r>
            <a:r>
              <a:rPr b="0" i="0" lang="en-US" sz="20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Times New Roman"/>
              <a:ea typeface="Times New Roman"/>
              <a:cs typeface="Times New Roman"/>
              <a:sym typeface="Times New Roman"/>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Gọi 311.</a:t>
            </a:r>
            <a:endParaRPr b="0" i="0" sz="1400" u="none" cap="none" strike="noStrike">
              <a:solidFill>
                <a:srgbClr val="000000"/>
              </a:solidFill>
              <a:latin typeface="Times New Roman"/>
              <a:ea typeface="Times New Roman"/>
              <a:cs typeface="Times New Roman"/>
              <a:sym typeface="Times New Roman"/>
            </a:endParaRPr>
          </a:p>
          <a:p>
            <a:pPr indent="0" lvl="0" marL="0" marR="0" rtl="0" algn="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p:txBody>
      </p:sp>
      <p:sp>
        <p:nvSpPr>
          <p:cNvPr id="322" name="Google Shape;322;p2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g7f60a60323_3_629"/>
          <p:cNvSpPr txBox="1"/>
          <p:nvPr/>
        </p:nvSpPr>
        <p:spPr>
          <a:xfrm>
            <a:off x="1170890" y="2421909"/>
            <a:ext cx="10042200" cy="1785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lang="en-US" sz="5000" u="sng">
                <a:solidFill>
                  <a:srgbClr val="2176D2"/>
                </a:solidFill>
                <a:latin typeface="Montserrat"/>
                <a:ea typeface="Montserrat"/>
                <a:cs typeface="Montserrat"/>
                <a:sym typeface="Montserrat"/>
              </a:rPr>
              <a:t>Mục III</a:t>
            </a:r>
            <a:endParaRPr b="1" sz="5000" u="sng">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5000"/>
              <a:buFont typeface="Arial"/>
              <a:buNone/>
            </a:pPr>
            <a:r>
              <a:rPr b="1" lang="en-US" sz="5000">
                <a:solidFill>
                  <a:srgbClr val="2176D2"/>
                </a:solidFill>
                <a:latin typeface="Montserrat"/>
                <a:ea typeface="Montserrat"/>
                <a:cs typeface="Montserrat"/>
                <a:sym typeface="Montserrat"/>
              </a:rPr>
              <a:t>Điều Tra Dân Số Đếm Mọi Người Như Thế Nào</a:t>
            </a:r>
            <a:endParaRPr b="1" sz="5000">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5000"/>
              <a:buFont typeface="Arial"/>
              <a:buNone/>
            </a:pPr>
            <a:r>
              <a:t/>
            </a:r>
            <a:endParaRPr b="1" sz="5000">
              <a:solidFill>
                <a:srgbClr val="2176D2"/>
              </a:solidFill>
              <a:latin typeface="Montserrat"/>
              <a:ea typeface="Montserrat"/>
              <a:cs typeface="Montserrat"/>
              <a:sym typeface="Montserrat"/>
            </a:endParaRPr>
          </a:p>
        </p:txBody>
      </p:sp>
      <p:pic>
        <p:nvPicPr>
          <p:cNvPr descr="A picture containing clipart&#10;&#10;Description automatically generated" id="328" name="Google Shape;328;g7f60a60323_3_629"/>
          <p:cNvPicPr preferRelativeResize="0"/>
          <p:nvPr/>
        </p:nvPicPr>
        <p:blipFill rotWithShape="1">
          <a:blip r:embed="rId3">
            <a:alphaModFix/>
          </a:blip>
          <a:srcRect b="0" l="0" r="0" t="0"/>
          <a:stretch/>
        </p:blipFill>
        <p:spPr>
          <a:xfrm>
            <a:off x="5043488" y="6248956"/>
            <a:ext cx="2297107" cy="530536"/>
          </a:xfrm>
          <a:prstGeom prst="rect">
            <a:avLst/>
          </a:prstGeom>
          <a:noFill/>
          <a:ln>
            <a:noFill/>
          </a:ln>
        </p:spPr>
      </p:pic>
      <p:sp>
        <p:nvSpPr>
          <p:cNvPr id="329" name="Google Shape;329;g7f60a60323_3_62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g7f60a60323_3_635"/>
          <p:cNvSpPr txBox="1"/>
          <p:nvPr/>
        </p:nvSpPr>
        <p:spPr>
          <a:xfrm>
            <a:off x="445294" y="414150"/>
            <a:ext cx="94155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Khu phố tập thể</a:t>
            </a:r>
            <a:endParaRPr b="0" i="0" sz="1400" u="none" cap="none" strike="noStrike">
              <a:solidFill>
                <a:srgbClr val="000000"/>
              </a:solidFill>
              <a:latin typeface="Arial"/>
              <a:ea typeface="Arial"/>
              <a:cs typeface="Arial"/>
              <a:sym typeface="Arial"/>
            </a:endParaRPr>
          </a:p>
        </p:txBody>
      </p:sp>
      <p:grpSp>
        <p:nvGrpSpPr>
          <p:cNvPr id="335" name="Google Shape;335;g7f60a60323_3_635"/>
          <p:cNvGrpSpPr/>
          <p:nvPr/>
        </p:nvGrpSpPr>
        <p:grpSpPr>
          <a:xfrm>
            <a:off x="6935258" y="241014"/>
            <a:ext cx="4421727" cy="5417453"/>
            <a:chOff x="1853073" y="661"/>
            <a:chExt cx="4421727" cy="5417453"/>
          </a:xfrm>
        </p:grpSpPr>
        <p:sp>
          <p:nvSpPr>
            <p:cNvPr id="336" name="Google Shape;336;g7f60a60323_3_635"/>
            <p:cNvSpPr/>
            <p:nvPr/>
          </p:nvSpPr>
          <p:spPr>
            <a:xfrm>
              <a:off x="1853073" y="661"/>
              <a:ext cx="1805700" cy="903000"/>
            </a:xfrm>
            <a:prstGeom prst="roundRect">
              <a:avLst>
                <a:gd fmla="val 10000" name="adj"/>
              </a:avLst>
            </a:prstGeom>
            <a:solidFill>
              <a:srgbClr val="2176D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7f60a60323_3_635"/>
            <p:cNvSpPr txBox="1"/>
            <p:nvPr/>
          </p:nvSpPr>
          <p:spPr>
            <a:xfrm>
              <a:off x="1879518" y="27106"/>
              <a:ext cx="1752900" cy="8499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lt1"/>
                </a:buClr>
                <a:buSzPts val="2000"/>
                <a:buFont typeface="Open Sans"/>
                <a:buNone/>
              </a:pPr>
              <a:r>
                <a:rPr lang="en-US" sz="2000">
                  <a:solidFill>
                    <a:schemeClr val="lt1"/>
                  </a:solidFill>
                  <a:latin typeface="Open Sans"/>
                  <a:ea typeface="Open Sans"/>
                  <a:cs typeface="Open Sans"/>
                  <a:sym typeface="Open Sans"/>
                </a:rPr>
                <a:t>Thuộc tổ chức</a:t>
              </a:r>
              <a:endParaRPr b="0" i="0" sz="1400" u="none" cap="none" strike="noStrike">
                <a:solidFill>
                  <a:srgbClr val="000000"/>
                </a:solidFill>
                <a:latin typeface="Arial"/>
                <a:ea typeface="Arial"/>
                <a:cs typeface="Arial"/>
                <a:sym typeface="Arial"/>
              </a:endParaRPr>
            </a:p>
          </p:txBody>
        </p:sp>
        <p:sp>
          <p:nvSpPr>
            <p:cNvPr id="338" name="Google Shape;338;g7f60a60323_3_635"/>
            <p:cNvSpPr/>
            <p:nvPr/>
          </p:nvSpPr>
          <p:spPr>
            <a:xfrm>
              <a:off x="2033651" y="903552"/>
              <a:ext cx="180600" cy="6771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39" name="Google Shape;339;g7f60a60323_3_635"/>
            <p:cNvSpPr/>
            <p:nvPr/>
          </p:nvSpPr>
          <p:spPr>
            <a:xfrm>
              <a:off x="2214229" y="1129274"/>
              <a:ext cx="1444500" cy="903000"/>
            </a:xfrm>
            <a:prstGeom prst="roundRect">
              <a:avLst>
                <a:gd fmla="val 10000" name="adj"/>
              </a:avLst>
            </a:prstGeom>
            <a:solidFill>
              <a:schemeClr val="lt1">
                <a:alpha val="8941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7f60a60323_3_635"/>
            <p:cNvSpPr txBox="1"/>
            <p:nvPr/>
          </p:nvSpPr>
          <p:spPr>
            <a:xfrm>
              <a:off x="2240674" y="1155719"/>
              <a:ext cx="1391700" cy="849900"/>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Clr>
                  <a:schemeClr val="dk1"/>
                </a:buClr>
                <a:buSzPts val="1800"/>
                <a:buFont typeface="Open Sans"/>
                <a:buNone/>
              </a:pPr>
              <a:r>
                <a:rPr lang="en-US" sz="1800">
                  <a:solidFill>
                    <a:schemeClr val="dk1"/>
                  </a:solidFill>
                  <a:latin typeface="Open Sans"/>
                  <a:ea typeface="Open Sans"/>
                  <a:cs typeface="Open Sans"/>
                  <a:sym typeface="Open Sans"/>
                </a:rPr>
                <a:t>Cơ sở cải huấn</a:t>
              </a:r>
              <a:endParaRPr b="0" i="0" sz="1400" u="none" cap="none" strike="noStrike">
                <a:solidFill>
                  <a:srgbClr val="000000"/>
                </a:solidFill>
                <a:latin typeface="Arial"/>
                <a:ea typeface="Arial"/>
                <a:cs typeface="Arial"/>
                <a:sym typeface="Arial"/>
              </a:endParaRPr>
            </a:p>
          </p:txBody>
        </p:sp>
        <p:sp>
          <p:nvSpPr>
            <p:cNvPr id="341" name="Google Shape;341;g7f60a60323_3_635"/>
            <p:cNvSpPr/>
            <p:nvPr/>
          </p:nvSpPr>
          <p:spPr>
            <a:xfrm>
              <a:off x="2033651" y="903552"/>
              <a:ext cx="180600" cy="18057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42" name="Google Shape;342;g7f60a60323_3_635"/>
            <p:cNvSpPr/>
            <p:nvPr/>
          </p:nvSpPr>
          <p:spPr>
            <a:xfrm>
              <a:off x="2214229" y="2257888"/>
              <a:ext cx="1444500" cy="903000"/>
            </a:xfrm>
            <a:prstGeom prst="roundRect">
              <a:avLst>
                <a:gd fmla="val 10000" name="adj"/>
              </a:avLst>
            </a:prstGeom>
            <a:solidFill>
              <a:schemeClr val="lt1">
                <a:alpha val="8941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7f60a60323_3_635"/>
            <p:cNvSpPr txBox="1"/>
            <p:nvPr/>
          </p:nvSpPr>
          <p:spPr>
            <a:xfrm>
              <a:off x="2240674" y="2284333"/>
              <a:ext cx="1391700" cy="8499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Nhà dưỡng lão</a:t>
              </a:r>
              <a:endParaRPr b="0" i="0" sz="1400" u="none" cap="none" strike="noStrike">
                <a:solidFill>
                  <a:srgbClr val="000000"/>
                </a:solidFill>
                <a:latin typeface="Arial"/>
                <a:ea typeface="Arial"/>
                <a:cs typeface="Arial"/>
                <a:sym typeface="Arial"/>
              </a:endParaRPr>
            </a:p>
          </p:txBody>
        </p:sp>
        <p:sp>
          <p:nvSpPr>
            <p:cNvPr id="344" name="Google Shape;344;g7f60a60323_3_635"/>
            <p:cNvSpPr/>
            <p:nvPr/>
          </p:nvSpPr>
          <p:spPr>
            <a:xfrm>
              <a:off x="2033651" y="903552"/>
              <a:ext cx="180600" cy="29343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45" name="Google Shape;345;g7f60a60323_3_635"/>
            <p:cNvSpPr/>
            <p:nvPr/>
          </p:nvSpPr>
          <p:spPr>
            <a:xfrm>
              <a:off x="2214229" y="3386501"/>
              <a:ext cx="1444500" cy="903000"/>
            </a:xfrm>
            <a:prstGeom prst="roundRect">
              <a:avLst>
                <a:gd fmla="val 10000" name="adj"/>
              </a:avLst>
            </a:prstGeom>
            <a:solidFill>
              <a:schemeClr val="lt1">
                <a:alpha val="8941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7f60a60323_3_635"/>
            <p:cNvSpPr txBox="1"/>
            <p:nvPr/>
          </p:nvSpPr>
          <p:spPr>
            <a:xfrm>
              <a:off x="2240674" y="3412946"/>
              <a:ext cx="1391700" cy="8499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Bệnh viện tâm thần</a:t>
              </a:r>
              <a:endParaRPr b="0" i="0" sz="1400" u="none" cap="none" strike="noStrike">
                <a:solidFill>
                  <a:srgbClr val="000000"/>
                </a:solidFill>
                <a:latin typeface="Arial"/>
                <a:ea typeface="Arial"/>
                <a:cs typeface="Arial"/>
                <a:sym typeface="Arial"/>
              </a:endParaRPr>
            </a:p>
          </p:txBody>
        </p:sp>
        <p:sp>
          <p:nvSpPr>
            <p:cNvPr id="347" name="Google Shape;347;g7f60a60323_3_635"/>
            <p:cNvSpPr/>
            <p:nvPr/>
          </p:nvSpPr>
          <p:spPr>
            <a:xfrm>
              <a:off x="4110300" y="661"/>
              <a:ext cx="2164500" cy="903000"/>
            </a:xfrm>
            <a:prstGeom prst="roundRect">
              <a:avLst>
                <a:gd fmla="val 10000" name="adj"/>
              </a:avLst>
            </a:prstGeom>
            <a:solidFill>
              <a:srgbClr val="2176D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7f60a60323_3_635"/>
            <p:cNvSpPr txBox="1"/>
            <p:nvPr/>
          </p:nvSpPr>
          <p:spPr>
            <a:xfrm>
              <a:off x="4136745" y="27106"/>
              <a:ext cx="2111700" cy="8499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lt1"/>
                </a:buClr>
                <a:buSzPts val="2000"/>
                <a:buFont typeface="Open Sans"/>
                <a:buNone/>
              </a:pPr>
              <a:r>
                <a:rPr lang="en-US" sz="2000">
                  <a:solidFill>
                    <a:schemeClr val="lt1"/>
                  </a:solidFill>
                  <a:latin typeface="Open Sans"/>
                  <a:ea typeface="Open Sans"/>
                  <a:cs typeface="Open Sans"/>
                  <a:sym typeface="Open Sans"/>
                </a:rPr>
                <a:t>Không thuộc tổ chức</a:t>
              </a:r>
              <a:endParaRPr b="0" i="0" sz="1400" u="none" cap="none" strike="noStrike">
                <a:solidFill>
                  <a:srgbClr val="000000"/>
                </a:solidFill>
                <a:latin typeface="Arial"/>
                <a:ea typeface="Arial"/>
                <a:cs typeface="Arial"/>
                <a:sym typeface="Arial"/>
              </a:endParaRPr>
            </a:p>
          </p:txBody>
        </p:sp>
        <p:sp>
          <p:nvSpPr>
            <p:cNvPr id="349" name="Google Shape;349;g7f60a60323_3_635"/>
            <p:cNvSpPr/>
            <p:nvPr/>
          </p:nvSpPr>
          <p:spPr>
            <a:xfrm>
              <a:off x="4326762" y="903552"/>
              <a:ext cx="216600" cy="6771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50" name="Google Shape;350;g7f60a60323_3_635"/>
            <p:cNvSpPr/>
            <p:nvPr/>
          </p:nvSpPr>
          <p:spPr>
            <a:xfrm>
              <a:off x="4543225" y="1129274"/>
              <a:ext cx="1444500" cy="903000"/>
            </a:xfrm>
            <a:prstGeom prst="roundRect">
              <a:avLst>
                <a:gd fmla="val 10000" name="adj"/>
              </a:avLst>
            </a:prstGeom>
            <a:solidFill>
              <a:schemeClr val="lt1">
                <a:alpha val="8941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7f60a60323_3_635"/>
            <p:cNvSpPr txBox="1"/>
            <p:nvPr/>
          </p:nvSpPr>
          <p:spPr>
            <a:xfrm>
              <a:off x="4569670" y="1155719"/>
              <a:ext cx="1391700" cy="8499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Ký túc xá đại học</a:t>
              </a:r>
              <a:endParaRPr b="0" i="0" sz="1400" u="none" cap="none" strike="noStrike">
                <a:solidFill>
                  <a:srgbClr val="000000"/>
                </a:solidFill>
                <a:latin typeface="Arial"/>
                <a:ea typeface="Arial"/>
                <a:cs typeface="Arial"/>
                <a:sym typeface="Arial"/>
              </a:endParaRPr>
            </a:p>
          </p:txBody>
        </p:sp>
        <p:sp>
          <p:nvSpPr>
            <p:cNvPr id="352" name="Google Shape;352;g7f60a60323_3_635"/>
            <p:cNvSpPr/>
            <p:nvPr/>
          </p:nvSpPr>
          <p:spPr>
            <a:xfrm>
              <a:off x="4326762" y="903552"/>
              <a:ext cx="216600" cy="18057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53" name="Google Shape;353;g7f60a60323_3_635"/>
            <p:cNvSpPr/>
            <p:nvPr/>
          </p:nvSpPr>
          <p:spPr>
            <a:xfrm>
              <a:off x="4543225" y="2257888"/>
              <a:ext cx="1444500" cy="903000"/>
            </a:xfrm>
            <a:prstGeom prst="roundRect">
              <a:avLst>
                <a:gd fmla="val 10000" name="adj"/>
              </a:avLst>
            </a:prstGeom>
            <a:solidFill>
              <a:schemeClr val="lt1">
                <a:alpha val="8941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7f60a60323_3_635"/>
            <p:cNvSpPr txBox="1"/>
            <p:nvPr/>
          </p:nvSpPr>
          <p:spPr>
            <a:xfrm>
              <a:off x="4569670" y="2284333"/>
              <a:ext cx="1391700" cy="8499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Doanh trại quân đội</a:t>
              </a:r>
              <a:endParaRPr b="0" i="0" sz="1400" u="none" cap="none" strike="noStrike">
                <a:solidFill>
                  <a:srgbClr val="000000"/>
                </a:solidFill>
                <a:latin typeface="Arial"/>
                <a:ea typeface="Arial"/>
                <a:cs typeface="Arial"/>
                <a:sym typeface="Arial"/>
              </a:endParaRPr>
            </a:p>
          </p:txBody>
        </p:sp>
        <p:sp>
          <p:nvSpPr>
            <p:cNvPr id="355" name="Google Shape;355;g7f60a60323_3_635"/>
            <p:cNvSpPr/>
            <p:nvPr/>
          </p:nvSpPr>
          <p:spPr>
            <a:xfrm>
              <a:off x="4326762" y="903552"/>
              <a:ext cx="216600" cy="29343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56" name="Google Shape;356;g7f60a60323_3_635"/>
            <p:cNvSpPr/>
            <p:nvPr/>
          </p:nvSpPr>
          <p:spPr>
            <a:xfrm>
              <a:off x="4543225" y="3386501"/>
              <a:ext cx="1444500" cy="903000"/>
            </a:xfrm>
            <a:prstGeom prst="roundRect">
              <a:avLst>
                <a:gd fmla="val 10000" name="adj"/>
              </a:avLst>
            </a:prstGeom>
            <a:solidFill>
              <a:schemeClr val="lt1">
                <a:alpha val="8941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g7f60a60323_3_635"/>
            <p:cNvSpPr txBox="1"/>
            <p:nvPr/>
          </p:nvSpPr>
          <p:spPr>
            <a:xfrm>
              <a:off x="4569670" y="3412946"/>
              <a:ext cx="1391700" cy="8499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Nhà tập thể</a:t>
              </a:r>
              <a:endParaRPr b="0" i="0" sz="1400" u="none" cap="none" strike="noStrike">
                <a:solidFill>
                  <a:srgbClr val="000000"/>
                </a:solidFill>
                <a:latin typeface="Arial"/>
                <a:ea typeface="Arial"/>
                <a:cs typeface="Arial"/>
                <a:sym typeface="Arial"/>
              </a:endParaRPr>
            </a:p>
          </p:txBody>
        </p:sp>
        <p:sp>
          <p:nvSpPr>
            <p:cNvPr id="358" name="Google Shape;358;g7f60a60323_3_635"/>
            <p:cNvSpPr/>
            <p:nvPr/>
          </p:nvSpPr>
          <p:spPr>
            <a:xfrm>
              <a:off x="4326762" y="903552"/>
              <a:ext cx="216600" cy="40629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59" name="Google Shape;359;g7f60a60323_3_635"/>
            <p:cNvSpPr/>
            <p:nvPr/>
          </p:nvSpPr>
          <p:spPr>
            <a:xfrm>
              <a:off x="4543225" y="4515114"/>
              <a:ext cx="1444500" cy="903000"/>
            </a:xfrm>
            <a:prstGeom prst="roundRect">
              <a:avLst>
                <a:gd fmla="val 10000" name="adj"/>
              </a:avLst>
            </a:prstGeom>
            <a:solidFill>
              <a:schemeClr val="lt1">
                <a:alpha val="8941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7f60a60323_3_635"/>
            <p:cNvSpPr txBox="1"/>
            <p:nvPr/>
          </p:nvSpPr>
          <p:spPr>
            <a:xfrm>
              <a:off x="4569670" y="4541559"/>
              <a:ext cx="1391700" cy="8499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Tòa đại sứ hoặc nơi trú ẩn</a:t>
              </a:r>
              <a:endParaRPr b="0" i="0" sz="1400" u="none" cap="none" strike="noStrike">
                <a:solidFill>
                  <a:srgbClr val="000000"/>
                </a:solidFill>
                <a:latin typeface="Arial"/>
                <a:ea typeface="Arial"/>
                <a:cs typeface="Arial"/>
                <a:sym typeface="Arial"/>
              </a:endParaRPr>
            </a:p>
          </p:txBody>
        </p:sp>
      </p:grpSp>
      <p:sp>
        <p:nvSpPr>
          <p:cNvPr id="361" name="Google Shape;361;g7f60a60323_3_635"/>
          <p:cNvSpPr txBox="1"/>
          <p:nvPr/>
        </p:nvSpPr>
        <p:spPr>
          <a:xfrm>
            <a:off x="445300" y="1799050"/>
            <a:ext cx="6126300" cy="3924000"/>
          </a:xfrm>
          <a:prstGeom prst="rect">
            <a:avLst/>
          </a:prstGeom>
          <a:noFill/>
          <a:ln>
            <a:noFill/>
          </a:ln>
        </p:spPr>
        <p:txBody>
          <a:bodyPr anchorCtr="0" anchor="t" bIns="45700" lIns="91425" spcFirstLastPara="1" rIns="91425" wrap="square" tIns="45700">
            <a:noAutofit/>
          </a:bodyPr>
          <a:lstStyle/>
          <a:p>
            <a:pPr indent="-387350" lvl="0" marL="457200" marR="0" rtl="0" algn="l">
              <a:lnSpc>
                <a:spcPct val="100000"/>
              </a:lnSpc>
              <a:spcBef>
                <a:spcPts val="0"/>
              </a:spcBef>
              <a:spcAft>
                <a:spcPts val="0"/>
              </a:spcAft>
              <a:buClr>
                <a:schemeClr val="dk1"/>
              </a:buClr>
              <a:buSzPts val="2500"/>
              <a:buFont typeface="Montserrat"/>
              <a:buChar char="●"/>
            </a:pPr>
            <a:r>
              <a:rPr lang="en-US" sz="2500">
                <a:solidFill>
                  <a:schemeClr val="dk1"/>
                </a:solidFill>
                <a:latin typeface="Open Sans"/>
                <a:ea typeface="Open Sans"/>
                <a:cs typeface="Open Sans"/>
                <a:sym typeface="Open Sans"/>
              </a:rPr>
              <a:t>Cục Điều Tra Dân Số phân loại tất cả những người không sống trong các đơn nguyên nhà ở (nhà, căn hộ, nhà di động, phòng cho thuê) là những người sống trong các khu phố tập thể.</a:t>
            </a:r>
            <a:endParaRPr sz="2500">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lang="en-US" sz="2500">
                <a:solidFill>
                  <a:schemeClr val="dk1"/>
                </a:solidFill>
                <a:latin typeface="Open Sans"/>
                <a:ea typeface="Open Sans"/>
                <a:cs typeface="Open Sans"/>
                <a:sym typeface="Open Sans"/>
              </a:rPr>
              <a:t>Các khu phố tập thể đã bị hoãn lại.</a:t>
            </a:r>
            <a:endParaRPr sz="25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5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br>
              <a:rPr b="0" i="0" lang="en-US" sz="2500" u="none" cap="none" strike="noStrike">
                <a:solidFill>
                  <a:schemeClr val="dk1"/>
                </a:solidFill>
                <a:latin typeface="Open Sans"/>
                <a:ea typeface="Open Sans"/>
                <a:cs typeface="Open Sans"/>
                <a:sym typeface="Open Sans"/>
              </a:rPr>
            </a:br>
            <a:endParaRPr b="0" i="0" sz="2500" u="none" cap="none" strike="noStrike">
              <a:solidFill>
                <a:schemeClr val="dk1"/>
              </a:solidFill>
              <a:latin typeface="Open Sans"/>
              <a:ea typeface="Open Sans"/>
              <a:cs typeface="Open Sans"/>
              <a:sym typeface="Open Sans"/>
            </a:endParaRPr>
          </a:p>
        </p:txBody>
      </p:sp>
      <p:sp>
        <p:nvSpPr>
          <p:cNvPr id="362" name="Google Shape;362;g7f60a60323_3_63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descr="A picture containing toy, doll&#10;&#10;Description automatically generated" id="93" name="Google Shape;93;p3"/>
          <p:cNvPicPr preferRelativeResize="0"/>
          <p:nvPr/>
        </p:nvPicPr>
        <p:blipFill rotWithShape="1">
          <a:blip r:embed="rId3">
            <a:alphaModFix/>
          </a:blip>
          <a:srcRect b="47789" l="5155" r="3320" t="7156"/>
          <a:stretch/>
        </p:blipFill>
        <p:spPr>
          <a:xfrm>
            <a:off x="1490048" y="4816804"/>
            <a:ext cx="5021067" cy="1894522"/>
          </a:xfrm>
          <a:prstGeom prst="rect">
            <a:avLst/>
          </a:prstGeom>
          <a:noFill/>
          <a:ln>
            <a:noFill/>
          </a:ln>
        </p:spPr>
      </p:pic>
      <p:sp>
        <p:nvSpPr>
          <p:cNvPr id="94" name="Google Shape;94;p3"/>
          <p:cNvSpPr txBox="1"/>
          <p:nvPr/>
        </p:nvSpPr>
        <p:spPr>
          <a:xfrm>
            <a:off x="1357299" y="428275"/>
            <a:ext cx="9918000" cy="14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Arial"/>
                <a:ea typeface="Arial"/>
                <a:cs typeface="Arial"/>
                <a:sym typeface="Arial"/>
              </a:rPr>
              <a:t>Nhà Vận Động Điều Tra Dân Số là ai và vì sao họ lại quan trọng?</a:t>
            </a:r>
            <a:endParaRPr b="0" i="0" sz="1400" u="none" cap="none" strike="noStrike">
              <a:solidFill>
                <a:srgbClr val="000000"/>
              </a:solidFill>
              <a:latin typeface="Arial"/>
              <a:ea typeface="Arial"/>
              <a:cs typeface="Arial"/>
              <a:sym typeface="Arial"/>
            </a:endParaRPr>
          </a:p>
        </p:txBody>
      </p:sp>
      <p:sp>
        <p:nvSpPr>
          <p:cNvPr id="95" name="Google Shape;95;p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96" name="Google Shape;96;p3"/>
          <p:cNvSpPr txBox="1"/>
          <p:nvPr/>
        </p:nvSpPr>
        <p:spPr>
          <a:xfrm>
            <a:off x="1196150" y="2011588"/>
            <a:ext cx="109446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300"/>
              <a:buFont typeface="Arial"/>
              <a:buNone/>
            </a:pPr>
            <a:r>
              <a:rPr lang="en-US" sz="2800">
                <a:latin typeface="Open Sans"/>
                <a:ea typeface="Open Sans"/>
                <a:cs typeface="Open Sans"/>
                <a:sym typeface="Open Sans"/>
              </a:rPr>
              <a:t>Trong thời điểm đầy bất ổn này, một sứ giả đáng tin cậy đóng vai trò quan trọng hơn bao giờ hết. Mọi người đang tìm kiếm câu trả lời và với khóa đào tạo này, quý vị sẽ có kiến thức để truyền đạt thông tin cho cộng đồng của mình về điều tra dân số và trả lời các câu hỏi và thắc mắc phổ biến nhất về điều tra dân số.</a:t>
            </a:r>
            <a:endParaRPr b="0" i="0" sz="2800" u="none" cap="none" strike="noStrike">
              <a:solidFill>
                <a:srgbClr val="000000"/>
              </a:solidFill>
              <a:latin typeface="Arial"/>
              <a:ea typeface="Arial"/>
              <a:cs typeface="Arial"/>
              <a:sym typeface="Arial"/>
            </a:endParaRPr>
          </a:p>
        </p:txBody>
      </p:sp>
      <p:sp>
        <p:nvSpPr>
          <p:cNvPr id="97" name="Google Shape;97;p3"/>
          <p:cNvSpPr txBox="1"/>
          <p:nvPr/>
        </p:nvSpPr>
        <p:spPr>
          <a:xfrm>
            <a:off x="6888475" y="4816825"/>
            <a:ext cx="50211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lang="en-US" sz="2000">
                <a:latin typeface="Open Sans"/>
                <a:ea typeface="Open Sans"/>
                <a:cs typeface="Open Sans"/>
                <a:sym typeface="Open Sans"/>
              </a:rPr>
              <a:t>Khi trở thành Nhà Vận Động Điều Tra Dân Số, quý vị sẽ có thể hướng dẫn cộng đồng của mình và cung cấp các cập nhật chính xác về các hoạt động điều tra dân số, theo các khuyến nghị mới nhất* về COVID-19.</a:t>
            </a:r>
            <a:endParaRPr b="0" i="0" sz="2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g7f60a60323_3_667"/>
          <p:cNvSpPr txBox="1"/>
          <p:nvPr/>
        </p:nvSpPr>
        <p:spPr>
          <a:xfrm>
            <a:off x="422668" y="248499"/>
            <a:ext cx="10143300" cy="163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000"/>
              <a:buFont typeface="Arial"/>
              <a:buNone/>
            </a:pPr>
            <a:r>
              <a:rPr b="1" lang="en-US" sz="5000">
                <a:solidFill>
                  <a:srgbClr val="2176D2"/>
                </a:solidFill>
                <a:latin typeface="Montserrat"/>
                <a:ea typeface="Montserrat"/>
                <a:cs typeface="Montserrat"/>
                <a:sym typeface="Montserrat"/>
              </a:rPr>
              <a:t>Sinh viên đại học nên được tính ở nhà hay trường học?</a:t>
            </a:r>
            <a:endParaRPr b="0" i="0" sz="1400" u="none" cap="none" strike="noStrike">
              <a:solidFill>
                <a:srgbClr val="000000"/>
              </a:solidFill>
              <a:latin typeface="Arial"/>
              <a:ea typeface="Arial"/>
              <a:cs typeface="Arial"/>
              <a:sym typeface="Arial"/>
            </a:endParaRPr>
          </a:p>
        </p:txBody>
      </p:sp>
      <p:pic>
        <p:nvPicPr>
          <p:cNvPr descr="A close up of a sign&#10;&#10;Description automatically generated" id="368" name="Google Shape;368;g7f60a60323_3_667"/>
          <p:cNvPicPr preferRelativeResize="0"/>
          <p:nvPr/>
        </p:nvPicPr>
        <p:blipFill rotWithShape="1">
          <a:blip r:embed="rId3">
            <a:alphaModFix/>
          </a:blip>
          <a:srcRect b="0" l="0" r="0" t="0"/>
          <a:stretch/>
        </p:blipFill>
        <p:spPr>
          <a:xfrm>
            <a:off x="10060098" y="2058802"/>
            <a:ext cx="1806901" cy="1628223"/>
          </a:xfrm>
          <a:prstGeom prst="rect">
            <a:avLst/>
          </a:prstGeom>
          <a:noFill/>
          <a:ln>
            <a:noFill/>
          </a:ln>
        </p:spPr>
      </p:pic>
      <p:pic>
        <p:nvPicPr>
          <p:cNvPr id="369" name="Google Shape;369;g7f60a60323_3_667"/>
          <p:cNvPicPr preferRelativeResize="0"/>
          <p:nvPr/>
        </p:nvPicPr>
        <p:blipFill rotWithShape="1">
          <a:blip r:embed="rId4">
            <a:alphaModFix/>
          </a:blip>
          <a:srcRect b="0" l="0" r="0" t="0"/>
          <a:stretch/>
        </p:blipFill>
        <p:spPr>
          <a:xfrm>
            <a:off x="8125677" y="2134339"/>
            <a:ext cx="1445359" cy="1477148"/>
          </a:xfrm>
          <a:prstGeom prst="rect">
            <a:avLst/>
          </a:prstGeom>
          <a:noFill/>
          <a:ln>
            <a:noFill/>
          </a:ln>
        </p:spPr>
      </p:pic>
      <p:pic>
        <p:nvPicPr>
          <p:cNvPr id="370" name="Google Shape;370;g7f60a60323_3_667"/>
          <p:cNvPicPr preferRelativeResize="0"/>
          <p:nvPr/>
        </p:nvPicPr>
        <p:blipFill rotWithShape="1">
          <a:blip r:embed="rId5">
            <a:alphaModFix/>
          </a:blip>
          <a:srcRect b="0" l="0" r="0" t="0"/>
          <a:stretch/>
        </p:blipFill>
        <p:spPr>
          <a:xfrm>
            <a:off x="8426350" y="3866098"/>
            <a:ext cx="2912398" cy="1344205"/>
          </a:xfrm>
          <a:prstGeom prst="rect">
            <a:avLst/>
          </a:prstGeom>
          <a:noFill/>
          <a:ln>
            <a:noFill/>
          </a:ln>
        </p:spPr>
      </p:pic>
      <p:sp>
        <p:nvSpPr>
          <p:cNvPr id="371" name="Google Shape;371;g7f60a60323_3_667"/>
          <p:cNvSpPr txBox="1"/>
          <p:nvPr/>
        </p:nvSpPr>
        <p:spPr>
          <a:xfrm>
            <a:off x="290050" y="2134350"/>
            <a:ext cx="7497300" cy="34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000">
                <a:solidFill>
                  <a:schemeClr val="dk1"/>
                </a:solidFill>
                <a:latin typeface="Open Sans"/>
                <a:ea typeface="Open Sans"/>
                <a:cs typeface="Open Sans"/>
                <a:sym typeface="Open Sans"/>
              </a:rPr>
              <a:t>TẤT CẢ các sinh viên nên được đếm tại địa chỉ trường đại học của họ, ngay cả khi họ đang sống ngoài khu trường sở do đại dịch. </a:t>
            </a:r>
            <a:endParaRPr sz="30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000"/>
              <a:buFont typeface="Arial"/>
              <a:buNone/>
            </a:pPr>
            <a:r>
              <a:rPr lang="en-US" sz="3000">
                <a:solidFill>
                  <a:schemeClr val="dk1"/>
                </a:solidFill>
                <a:latin typeface="Open Sans"/>
                <a:ea typeface="Open Sans"/>
                <a:cs typeface="Open Sans"/>
                <a:sym typeface="Open Sans"/>
              </a:rPr>
              <a:t>Có khả năng cao hơn cho việc đếm thiếu sinh viên không sống trong khu trường sở do dịch bệnh.</a:t>
            </a:r>
            <a:endParaRPr sz="30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000"/>
              <a:buFont typeface="Arial"/>
              <a:buNone/>
            </a:pPr>
            <a:r>
              <a:t/>
            </a:r>
            <a:endParaRPr sz="30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600"/>
              <a:buFont typeface="Arial"/>
              <a:buNone/>
            </a:pPr>
            <a:br>
              <a:rPr b="0" i="0" lang="en-US" sz="3000" u="none" cap="none" strike="noStrike">
                <a:solidFill>
                  <a:schemeClr val="dk1"/>
                </a:solidFill>
                <a:latin typeface="Open Sans"/>
                <a:ea typeface="Open Sans"/>
                <a:cs typeface="Open Sans"/>
                <a:sym typeface="Open Sans"/>
              </a:rPr>
            </a:br>
            <a:endParaRPr b="0" i="0" sz="3000" u="none" cap="none" strike="noStrike">
              <a:solidFill>
                <a:schemeClr val="dk1"/>
              </a:solidFill>
              <a:latin typeface="Open Sans"/>
              <a:ea typeface="Open Sans"/>
              <a:cs typeface="Open Sans"/>
              <a:sym typeface="Open Sans"/>
            </a:endParaRPr>
          </a:p>
        </p:txBody>
      </p:sp>
      <p:sp>
        <p:nvSpPr>
          <p:cNvPr id="372" name="Google Shape;372;g7f60a60323_3_66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g7f60a60323_3_676"/>
          <p:cNvSpPr txBox="1"/>
          <p:nvPr/>
        </p:nvSpPr>
        <p:spPr>
          <a:xfrm>
            <a:off x="367902" y="204600"/>
            <a:ext cx="11456100" cy="290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Các phạm nhân đang ngồi tù được đếm điều tra dân số ở đâu và như thế nào?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br>
              <a:rPr b="0" i="0" lang="en-US" sz="4800" u="none" cap="none" strike="noStrike">
                <a:solidFill>
                  <a:schemeClr val="dk1"/>
                </a:solidFill>
                <a:latin typeface="Calibri"/>
                <a:ea typeface="Calibri"/>
                <a:cs typeface="Calibri"/>
                <a:sym typeface="Calibri"/>
              </a:rPr>
            </a:br>
            <a:endParaRPr b="1" i="0" sz="4500" u="none" cap="none" strike="noStrike">
              <a:solidFill>
                <a:srgbClr val="2176D2"/>
              </a:solidFill>
              <a:latin typeface="Montserrat"/>
              <a:ea typeface="Montserrat"/>
              <a:cs typeface="Montserrat"/>
              <a:sym typeface="Montserrat"/>
            </a:endParaRPr>
          </a:p>
        </p:txBody>
      </p:sp>
      <p:sp>
        <p:nvSpPr>
          <p:cNvPr id="378" name="Google Shape;378;g7f60a60323_3_676"/>
          <p:cNvSpPr txBox="1"/>
          <p:nvPr/>
        </p:nvSpPr>
        <p:spPr>
          <a:xfrm>
            <a:off x="6982550" y="1887725"/>
            <a:ext cx="5158200" cy="388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400">
                <a:solidFill>
                  <a:schemeClr val="dk1"/>
                </a:solidFill>
                <a:latin typeface="Montserrat"/>
                <a:ea typeface="Montserrat"/>
                <a:cs typeface="Montserrat"/>
                <a:sym typeface="Montserrat"/>
              </a:rPr>
              <a:t>Không được đếm bất cứ ai ở trong cơ sở giam giữ vào ngày 1 tháng 4 năm 2020. </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US" sz="2400">
                <a:solidFill>
                  <a:schemeClr val="dk1"/>
                </a:solidFill>
                <a:latin typeface="Montserrat"/>
                <a:ea typeface="Montserrat"/>
                <a:cs typeface="Montserrat"/>
                <a:sym typeface="Montserrat"/>
              </a:rPr>
              <a:t>Họ sẽ được đếm bởi cơ sở nơi họ bị giam giữ vào ngày 1 tháng 4, Ngày điều tra dân số. </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US" sz="2400">
                <a:solidFill>
                  <a:schemeClr val="dk1"/>
                </a:solidFill>
                <a:latin typeface="Montserrat"/>
                <a:ea typeface="Montserrat"/>
                <a:cs typeface="Montserrat"/>
                <a:sym typeface="Montserrat"/>
              </a:rPr>
              <a:t>Chương Trình Điều Tra Dân Số Philly đã tổ chức Hội nghị cấp cao về vấn đề này vào ngày 7 tháng 3 năm 2020.</a:t>
            </a:r>
            <a:endParaRPr sz="24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2400">
              <a:solidFill>
                <a:schemeClr val="dk1"/>
              </a:solidFill>
              <a:latin typeface="Montserrat"/>
              <a:ea typeface="Montserrat"/>
              <a:cs typeface="Montserrat"/>
              <a:sym typeface="Montserrat"/>
            </a:endParaRPr>
          </a:p>
        </p:txBody>
      </p:sp>
      <p:sp>
        <p:nvSpPr>
          <p:cNvPr id="379" name="Google Shape;379;g7f60a60323_3_67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380" name="Google Shape;380;g7f60a60323_3_676"/>
          <p:cNvPicPr preferRelativeResize="0"/>
          <p:nvPr/>
        </p:nvPicPr>
        <p:blipFill>
          <a:blip r:embed="rId3">
            <a:alphaModFix/>
          </a:blip>
          <a:stretch>
            <a:fillRect/>
          </a:stretch>
        </p:blipFill>
        <p:spPr>
          <a:xfrm>
            <a:off x="117000" y="2198700"/>
            <a:ext cx="6435301" cy="32660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g7f60a60323_3_683"/>
          <p:cNvSpPr txBox="1"/>
          <p:nvPr/>
        </p:nvSpPr>
        <p:spPr>
          <a:xfrm>
            <a:off x="1253727" y="349448"/>
            <a:ext cx="114561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Có đếm các em bé không?</a:t>
            </a:r>
            <a:endParaRPr b="0" i="0" sz="1400" u="none" cap="none" strike="noStrike">
              <a:solidFill>
                <a:srgbClr val="000000"/>
              </a:solidFill>
              <a:latin typeface="Arial"/>
              <a:ea typeface="Arial"/>
              <a:cs typeface="Arial"/>
              <a:sym typeface="Arial"/>
            </a:endParaRPr>
          </a:p>
        </p:txBody>
      </p:sp>
      <p:pic>
        <p:nvPicPr>
          <p:cNvPr descr="A picture containing toy, doll&#10;&#10;Description automatically generated" id="386" name="Google Shape;386;g7f60a60323_3_683"/>
          <p:cNvPicPr preferRelativeResize="0"/>
          <p:nvPr/>
        </p:nvPicPr>
        <p:blipFill rotWithShape="1">
          <a:blip r:embed="rId3">
            <a:alphaModFix/>
          </a:blip>
          <a:srcRect b="0" l="0" r="0" t="0"/>
          <a:stretch/>
        </p:blipFill>
        <p:spPr>
          <a:xfrm>
            <a:off x="7958138" y="1246822"/>
            <a:ext cx="4416197" cy="6182678"/>
          </a:xfrm>
          <a:prstGeom prst="rect">
            <a:avLst/>
          </a:prstGeom>
          <a:noFill/>
          <a:ln>
            <a:noFill/>
          </a:ln>
        </p:spPr>
      </p:pic>
      <p:sp>
        <p:nvSpPr>
          <p:cNvPr id="387" name="Google Shape;387;g7f60a60323_3_683"/>
          <p:cNvSpPr txBox="1"/>
          <p:nvPr/>
        </p:nvSpPr>
        <p:spPr>
          <a:xfrm>
            <a:off x="1414682" y="1468252"/>
            <a:ext cx="7115100" cy="5170500"/>
          </a:xfrm>
          <a:prstGeom prst="rect">
            <a:avLst/>
          </a:prstGeom>
          <a:noFill/>
          <a:ln>
            <a:noFill/>
          </a:ln>
        </p:spPr>
        <p:txBody>
          <a:bodyPr anchorCtr="0" anchor="t" bIns="45700" lIns="91425" spcFirstLastPara="1" rIns="91425" wrap="square" tIns="45700">
            <a:noAutofit/>
          </a:bodyPr>
          <a:lstStyle/>
          <a:p>
            <a:pPr indent="-361950" lvl="0" marL="457200" marR="0" rtl="0" algn="l">
              <a:lnSpc>
                <a:spcPct val="100000"/>
              </a:lnSpc>
              <a:spcBef>
                <a:spcPts val="0"/>
              </a:spcBef>
              <a:spcAft>
                <a:spcPts val="0"/>
              </a:spcAft>
              <a:buClr>
                <a:schemeClr val="dk1"/>
              </a:buClr>
              <a:buSzPts val="2100"/>
              <a:buFont typeface="Montserrat"/>
              <a:buChar char="●"/>
            </a:pPr>
            <a:r>
              <a:rPr lang="en-US" sz="2100">
                <a:solidFill>
                  <a:schemeClr val="dk1"/>
                </a:solidFill>
                <a:latin typeface="Open Sans"/>
                <a:ea typeface="Open Sans"/>
                <a:cs typeface="Open Sans"/>
                <a:sym typeface="Open Sans"/>
              </a:rPr>
              <a:t>Đừng quên đếm cả em bé! Hãy bao gồm cả em bé sơ sinh của quý vị trong mẫu điều tra dân số, ngay cả khi trẻ vẫn còn ở trong bệnh viện vào ngày 1 tháng 4.</a:t>
            </a:r>
            <a:endParaRPr sz="2100">
              <a:solidFill>
                <a:schemeClr val="dk1"/>
              </a:solidFill>
              <a:latin typeface="Open Sans"/>
              <a:ea typeface="Open Sans"/>
              <a:cs typeface="Open Sans"/>
              <a:sym typeface="Open Sans"/>
            </a:endParaRPr>
          </a:p>
          <a:p>
            <a:pPr indent="-361950" lvl="0" marL="457200" marR="0" rtl="0" algn="l">
              <a:lnSpc>
                <a:spcPct val="100000"/>
              </a:lnSpc>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Trẻ sơ sinh và trẻ em dưới năm tuổi phải được đếm trong điều tra dân số. Trẻ em dưới năm tuổi thường bị quên nhiều nhất trong biểu mẫu trả lời điều tra dân số.</a:t>
            </a:r>
            <a:endParaRPr sz="2100">
              <a:solidFill>
                <a:schemeClr val="dk1"/>
              </a:solidFill>
              <a:latin typeface="Open Sans"/>
              <a:ea typeface="Open Sans"/>
              <a:cs typeface="Open Sans"/>
              <a:sym typeface="Open Sans"/>
            </a:endParaRPr>
          </a:p>
          <a:p>
            <a:pPr indent="-361950" lvl="0" marL="457200" marR="0" rtl="0" algn="l">
              <a:lnSpc>
                <a:spcPct val="100000"/>
              </a:lnSpc>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Quý vị phải luôn đếm các những trẻ em sống và ngủ ở nhà quý vị trong phần lớn thời gian, ngay cả khi việc sắp xếp cuộc sống là tạm thời hoặc cha mẹ của đứa trẻ không sống ở đó.</a:t>
            </a:r>
            <a:endParaRPr sz="2100">
              <a:solidFill>
                <a:schemeClr val="dk1"/>
              </a:solidFill>
              <a:latin typeface="Open Sans"/>
              <a:ea typeface="Open Sans"/>
              <a:cs typeface="Open Sans"/>
              <a:sym typeface="Open Sans"/>
            </a:endParaRPr>
          </a:p>
          <a:p>
            <a:pPr indent="-361950" lvl="0" marL="457200" marR="0" rtl="0" algn="l">
              <a:lnSpc>
                <a:spcPct val="100000"/>
              </a:lnSpc>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Nếu em bé sẽ ra đời sau ngày 1 tháng 4 năm 2020, em bé này không nên được tính như một phần của gia đình quý vị.</a:t>
            </a:r>
            <a:endParaRPr sz="21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Open Sans"/>
                <a:ea typeface="Open Sans"/>
                <a:cs typeface="Open Sans"/>
                <a:sym typeface="Open Sans"/>
              </a:rPr>
            </a:br>
            <a:endParaRPr b="0" i="0" sz="1800" u="none" cap="none" strike="noStrike">
              <a:solidFill>
                <a:schemeClr val="dk1"/>
              </a:solidFill>
              <a:latin typeface="Open Sans"/>
              <a:ea typeface="Open Sans"/>
              <a:cs typeface="Open Sans"/>
              <a:sym typeface="Open Sans"/>
            </a:endParaRPr>
          </a:p>
        </p:txBody>
      </p:sp>
      <p:sp>
        <p:nvSpPr>
          <p:cNvPr id="388" name="Google Shape;388;g7f60a60323_3_68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30"/>
          <p:cNvSpPr txBox="1"/>
          <p:nvPr/>
        </p:nvSpPr>
        <p:spPr>
          <a:xfrm>
            <a:off x="322655" y="355351"/>
            <a:ext cx="11769332" cy="13233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Times New Roman"/>
                <a:ea typeface="Times New Roman"/>
                <a:cs typeface="Times New Roman"/>
                <a:sym typeface="Times New Roman"/>
              </a:rPr>
              <a:t>Tôi có phải trả lời Điều Tra Dân Số năm 2020 không nếu tôi không phải là công dân Mỹ? </a:t>
            </a:r>
            <a:endParaRPr b="0" i="0" sz="1200" u="none" cap="none" strike="noStrike">
              <a:solidFill>
                <a:srgbClr val="000000"/>
              </a:solidFill>
              <a:latin typeface="Times New Roman"/>
              <a:ea typeface="Times New Roman"/>
              <a:cs typeface="Times New Roman"/>
              <a:sym typeface="Times New Roman"/>
            </a:endParaRPr>
          </a:p>
        </p:txBody>
      </p:sp>
      <p:sp>
        <p:nvSpPr>
          <p:cNvPr id="394" name="Google Shape;394;p30"/>
          <p:cNvSpPr txBox="1"/>
          <p:nvPr/>
        </p:nvSpPr>
        <p:spPr>
          <a:xfrm>
            <a:off x="322655" y="4865103"/>
            <a:ext cx="11769332"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CÓ</a:t>
            </a:r>
            <a:r>
              <a:rPr b="0" i="0" lang="en-US" sz="2000" u="none" cap="none" strike="noStrike">
                <a:solidFill>
                  <a:schemeClr val="dk1"/>
                </a:solidFill>
                <a:latin typeface="Times New Roman"/>
                <a:ea typeface="Times New Roman"/>
                <a:cs typeface="Times New Roman"/>
                <a:sym typeface="Times New Roman"/>
              </a:rPr>
              <a:t>. Điều tra dân số đếm </a:t>
            </a:r>
            <a:r>
              <a:rPr b="1" i="0" lang="en-US" sz="2000" u="none" cap="none" strike="noStrike">
                <a:solidFill>
                  <a:schemeClr val="dk1"/>
                </a:solidFill>
                <a:latin typeface="Times New Roman"/>
                <a:ea typeface="Times New Roman"/>
                <a:cs typeface="Times New Roman"/>
                <a:sym typeface="Times New Roman"/>
              </a:rPr>
              <a:t>người</a:t>
            </a:r>
            <a:r>
              <a:rPr b="0" i="0" lang="en-US" sz="2000" u="none" cap="none" strike="noStrike">
                <a:solidFill>
                  <a:schemeClr val="dk1"/>
                </a:solidFill>
                <a:latin typeface="Times New Roman"/>
                <a:ea typeface="Times New Roman"/>
                <a:cs typeface="Times New Roman"/>
                <a:sym typeface="Times New Roman"/>
              </a:rPr>
              <a:t>: công dân, người không phải là công dân, thường trú nhân hợp pháp, du khách dài hạn không phải là công dân, và người nhập cư không có giấy tờ.</a:t>
            </a:r>
            <a:endParaRPr b="0" i="0" sz="1100" u="none" cap="none" strike="noStrike">
              <a:solidFill>
                <a:srgbClr val="000000"/>
              </a:solidFill>
              <a:latin typeface="Times New Roman"/>
              <a:ea typeface="Times New Roman"/>
              <a:cs typeface="Times New Roman"/>
              <a:sym typeface="Times New Roman"/>
            </a:endParaRPr>
          </a:p>
        </p:txBody>
      </p:sp>
      <p:pic>
        <p:nvPicPr>
          <p:cNvPr descr="A close up of a toy&#10;&#10;Description automatically generated" id="395" name="Google Shape;395;p30"/>
          <p:cNvPicPr preferRelativeResize="0"/>
          <p:nvPr/>
        </p:nvPicPr>
        <p:blipFill rotWithShape="1">
          <a:blip r:embed="rId3">
            <a:alphaModFix/>
          </a:blip>
          <a:srcRect b="0" l="0" r="0" t="0"/>
          <a:stretch/>
        </p:blipFill>
        <p:spPr>
          <a:xfrm>
            <a:off x="2066923" y="1832679"/>
            <a:ext cx="8280796" cy="3056273"/>
          </a:xfrm>
          <a:prstGeom prst="rect">
            <a:avLst/>
          </a:prstGeom>
          <a:noFill/>
          <a:ln>
            <a:noFill/>
          </a:ln>
        </p:spPr>
      </p:pic>
      <p:sp>
        <p:nvSpPr>
          <p:cNvPr id="396" name="Google Shape;396;p3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g7f60a60323_3_778"/>
          <p:cNvSpPr txBox="1"/>
          <p:nvPr/>
        </p:nvSpPr>
        <p:spPr>
          <a:xfrm>
            <a:off x="1253727" y="123636"/>
            <a:ext cx="114561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Cộng đồng nào có khả năng bị bỏ lỡ nhiều nhất trong điều tra dân số?</a:t>
            </a:r>
            <a:endParaRPr b="0" i="0" sz="1400" u="none" cap="none" strike="noStrike">
              <a:solidFill>
                <a:srgbClr val="000000"/>
              </a:solidFill>
              <a:latin typeface="Arial"/>
              <a:ea typeface="Arial"/>
              <a:cs typeface="Arial"/>
              <a:sym typeface="Arial"/>
            </a:endParaRPr>
          </a:p>
        </p:txBody>
      </p:sp>
      <p:sp>
        <p:nvSpPr>
          <p:cNvPr id="402" name="Google Shape;402;g7f60a60323_3_778"/>
          <p:cNvSpPr txBox="1"/>
          <p:nvPr/>
        </p:nvSpPr>
        <p:spPr>
          <a:xfrm>
            <a:off x="1428751" y="1826384"/>
            <a:ext cx="10187100" cy="40626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chemeClr val="dk1"/>
              </a:buClr>
              <a:buSzPts val="2400"/>
              <a:buFont typeface="Montserrat"/>
              <a:buChar char="●"/>
            </a:pPr>
            <a:r>
              <a:rPr lang="en-US" sz="2400">
                <a:solidFill>
                  <a:schemeClr val="dk1"/>
                </a:solidFill>
                <a:latin typeface="Open Sans"/>
                <a:ea typeface="Open Sans"/>
                <a:cs typeface="Open Sans"/>
                <a:sym typeface="Open Sans"/>
              </a:rPr>
              <a:t>Người nhập cư, người da màu, trẻ em dưới năm tuổi, người cao niên, hộ gia đình thu nhập thấp, hộ gia đình nông thôn, người vô gia cư.</a:t>
            </a:r>
            <a:endParaRPr sz="2400">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Montserrat"/>
              <a:buChar char="●"/>
            </a:pPr>
            <a:r>
              <a:rPr lang="en-US" sz="2400">
                <a:solidFill>
                  <a:schemeClr val="dk1"/>
                </a:solidFill>
                <a:latin typeface="Open Sans"/>
                <a:ea typeface="Open Sans"/>
                <a:cs typeface="Open Sans"/>
                <a:sym typeface="Open Sans"/>
              </a:rPr>
              <a:t>Ở Philadelphia, khoảng 1/3 số người sống trong thành phố thuộc diện nhân khẩu học khó điều tra dân số.</a:t>
            </a:r>
            <a:endParaRPr sz="2400">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Montserrat"/>
              <a:buChar char="●"/>
            </a:pPr>
            <a:r>
              <a:rPr lang="en-US" sz="2400">
                <a:solidFill>
                  <a:schemeClr val="dk1"/>
                </a:solidFill>
                <a:latin typeface="Open Sans"/>
                <a:ea typeface="Open Sans"/>
                <a:cs typeface="Open Sans"/>
                <a:sym typeface="Open Sans"/>
              </a:rPr>
              <a:t>Mỗi người không được đếm trong cuộc điều tra dân số tương ứng với một khoản thiệt hại là 2.100 USD mỗi năm trong mười năm.</a:t>
            </a:r>
            <a:endParaRPr b="0" i="0" sz="2400" u="none" cap="none" strike="noStrike">
              <a:solidFill>
                <a:schemeClr val="dk1"/>
              </a:solidFill>
              <a:latin typeface="Open Sans"/>
              <a:ea typeface="Open Sans"/>
              <a:cs typeface="Open Sans"/>
              <a:sym typeface="Open Sans"/>
            </a:endParaRPr>
          </a:p>
          <a:p>
            <a:pPr indent="0" lvl="0" marL="457200" marR="0" rtl="0" algn="ctr">
              <a:lnSpc>
                <a:spcPct val="100000"/>
              </a:lnSpc>
              <a:spcBef>
                <a:spcPts val="0"/>
              </a:spcBef>
              <a:spcAft>
                <a:spcPts val="0"/>
              </a:spcAft>
              <a:buNone/>
            </a:pPr>
            <a:r>
              <a:t/>
            </a:r>
            <a:endParaRPr b="1" sz="2400">
              <a:solidFill>
                <a:schemeClr val="dk1"/>
              </a:solidFill>
              <a:latin typeface="Open Sans"/>
              <a:ea typeface="Open Sans"/>
              <a:cs typeface="Open Sans"/>
              <a:sym typeface="Open Sans"/>
            </a:endParaRPr>
          </a:p>
          <a:p>
            <a:pPr indent="0" lvl="0" marL="457200" marR="0" rtl="0" algn="ctr">
              <a:lnSpc>
                <a:spcPct val="100000"/>
              </a:lnSpc>
              <a:spcBef>
                <a:spcPts val="0"/>
              </a:spcBef>
              <a:spcAft>
                <a:spcPts val="0"/>
              </a:spcAft>
              <a:buNone/>
            </a:pPr>
            <a:r>
              <a:rPr b="1" lang="en-US" sz="2400">
                <a:solidFill>
                  <a:schemeClr val="dk1"/>
                </a:solidFill>
                <a:latin typeface="Open Sans"/>
                <a:ea typeface="Open Sans"/>
                <a:cs typeface="Open Sans"/>
                <a:sym typeface="Open Sans"/>
              </a:rPr>
              <a:t>Qua 10 năm, con số đó là </a:t>
            </a:r>
            <a:r>
              <a:rPr b="1" lang="en-US" sz="2400">
                <a:solidFill>
                  <a:srgbClr val="FF0000"/>
                </a:solidFill>
                <a:latin typeface="Open Sans"/>
                <a:ea typeface="Open Sans"/>
                <a:cs typeface="Open Sans"/>
                <a:sym typeface="Open Sans"/>
              </a:rPr>
              <a:t>21.000 USD</a:t>
            </a:r>
            <a:r>
              <a:rPr b="1" lang="en-US" sz="2400">
                <a:solidFill>
                  <a:schemeClr val="dk1"/>
                </a:solidFill>
                <a:latin typeface="Open Sans"/>
                <a:ea typeface="Open Sans"/>
                <a:cs typeface="Open Sans"/>
                <a:sym typeface="Open Sans"/>
              </a:rPr>
              <a:t> tiền ngân sách cung cấp thiếu cho Philadelphia trên mỗi người không được đếm trong điều tra dân số.</a:t>
            </a:r>
            <a:endParaRPr b="1" i="0" sz="1800" u="none" cap="none" strike="noStrike">
              <a:solidFill>
                <a:schemeClr val="dk1"/>
              </a:solidFill>
              <a:latin typeface="Open Sans"/>
              <a:ea typeface="Open Sans"/>
              <a:cs typeface="Open Sans"/>
              <a:sym typeface="Open Sans"/>
            </a:endParaRPr>
          </a:p>
        </p:txBody>
      </p:sp>
      <p:sp>
        <p:nvSpPr>
          <p:cNvPr id="403" name="Google Shape;403;g7f60a60323_3_77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33"/>
          <p:cNvSpPr txBox="1"/>
          <p:nvPr/>
        </p:nvSpPr>
        <p:spPr>
          <a:xfrm>
            <a:off x="1182290" y="2459504"/>
            <a:ext cx="9827420" cy="28622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Times New Roman"/>
                <a:ea typeface="Times New Roman"/>
                <a:cs typeface="Times New Roman"/>
                <a:sym typeface="Times New Roman"/>
              </a:rPr>
              <a:t>Phần III</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Times New Roman"/>
                <a:ea typeface="Times New Roman"/>
                <a:cs typeface="Times New Roman"/>
                <a:sym typeface="Times New Roman"/>
              </a:rPr>
              <a:t>Kiến Thức Cơ Bản về Kỹ Thuật Số</a:t>
            </a:r>
            <a:endParaRPr b="0" i="0" sz="1400" u="none" cap="none" strike="noStrike">
              <a:solidFill>
                <a:srgbClr val="000000"/>
              </a:solidFill>
              <a:latin typeface="Times New Roman"/>
              <a:ea typeface="Times New Roman"/>
              <a:cs typeface="Times New Roman"/>
              <a:sym typeface="Times New Roman"/>
            </a:endParaRPr>
          </a:p>
        </p:txBody>
      </p:sp>
      <p:pic>
        <p:nvPicPr>
          <p:cNvPr descr="A picture containing clipart&#10;&#10;Description automatically generated" id="409" name="Google Shape;409;p33"/>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410" name="Google Shape;410;p3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34"/>
          <p:cNvSpPr txBox="1"/>
          <p:nvPr/>
        </p:nvSpPr>
        <p:spPr>
          <a:xfrm>
            <a:off x="1336375" y="289825"/>
            <a:ext cx="10293600"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176D2"/>
                </a:solidFill>
                <a:latin typeface="Times New Roman"/>
                <a:ea typeface="Times New Roman"/>
                <a:cs typeface="Times New Roman"/>
                <a:sym typeface="Times New Roman"/>
              </a:rPr>
              <a:t>Hàng xóm của tôi nói với tôi rằng điều tra dân số năm 2020 sẽ được thực hiện trực tuyến. Đây có phải là cách tham gia duy nhất không?</a:t>
            </a:r>
            <a:endParaRPr b="0" i="0" sz="3600" u="none" cap="none" strike="noStrike">
              <a:solidFill>
                <a:srgbClr val="000000"/>
              </a:solidFill>
              <a:latin typeface="Times New Roman"/>
              <a:ea typeface="Times New Roman"/>
              <a:cs typeface="Times New Roman"/>
              <a:sym typeface="Times New Roman"/>
            </a:endParaRPr>
          </a:p>
        </p:txBody>
      </p:sp>
      <p:pic>
        <p:nvPicPr>
          <p:cNvPr descr="Online cellphone" id="416" name="Google Shape;416;p34"/>
          <p:cNvPicPr preferRelativeResize="0"/>
          <p:nvPr/>
        </p:nvPicPr>
        <p:blipFill rotWithShape="1">
          <a:blip r:embed="rId3">
            <a:alphaModFix/>
          </a:blip>
          <a:srcRect b="0" l="0" r="0" t="0"/>
          <a:stretch/>
        </p:blipFill>
        <p:spPr>
          <a:xfrm>
            <a:off x="7827984" y="1984730"/>
            <a:ext cx="4364016" cy="4364016"/>
          </a:xfrm>
          <a:prstGeom prst="rect">
            <a:avLst/>
          </a:prstGeom>
          <a:noFill/>
          <a:ln>
            <a:noFill/>
          </a:ln>
        </p:spPr>
      </p:pic>
      <p:sp>
        <p:nvSpPr>
          <p:cNvPr id="417" name="Google Shape;417;p34"/>
          <p:cNvSpPr txBox="1"/>
          <p:nvPr/>
        </p:nvSpPr>
        <p:spPr>
          <a:xfrm>
            <a:off x="1626782" y="2324192"/>
            <a:ext cx="6636300" cy="4631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Không. Quý vị có thể hoàn thành điều tra dân số qua điện thoại hoặc bằng biểu mẫu giấy.</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Times New Roman"/>
                <a:ea typeface="Times New Roman"/>
                <a:cs typeface="Times New Roman"/>
                <a:sym typeface="Times New Roman"/>
              </a:rPr>
              <a:t>Năm 2020 là lần đầu tiên Cục Thống Kê Dân Số Hoa Kỳ sẽ cung cấp tùy chọn trả lời trên internet như là phương pháp tự trả lời ưu tiên của họ. </a:t>
            </a:r>
            <a:endParaRPr b="0" i="0" sz="1400" u="none" cap="none" strike="noStrike">
              <a:solidFill>
                <a:srgbClr val="000000"/>
              </a:solidFill>
              <a:latin typeface="Times New Roman"/>
              <a:ea typeface="Times New Roman"/>
              <a:cs typeface="Times New Roman"/>
              <a:sym typeface="Times New Roman"/>
            </a:endParaRPr>
          </a:p>
          <a:p>
            <a:pPr indent="-184150" lvl="0" marL="342900" marR="0" rtl="0"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215900" lvl="0" marL="34290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500"/>
              <a:buFont typeface="Arial"/>
              <a:buNone/>
            </a:pPr>
            <a:br>
              <a:rPr b="0" i="0" lang="en-US" sz="2500" u="none" cap="none" strike="noStrike">
                <a:solidFill>
                  <a:schemeClr val="dk1"/>
                </a:solidFill>
                <a:latin typeface="Times New Roman"/>
                <a:ea typeface="Times New Roman"/>
                <a:cs typeface="Times New Roman"/>
                <a:sym typeface="Times New Roman"/>
              </a:rPr>
            </a:br>
            <a:endParaRPr b="0" i="0" sz="2500" u="none" cap="none" strike="noStrike">
              <a:solidFill>
                <a:schemeClr val="dk1"/>
              </a:solidFill>
              <a:latin typeface="Times New Roman"/>
              <a:ea typeface="Times New Roman"/>
              <a:cs typeface="Times New Roman"/>
              <a:sym typeface="Times New Roman"/>
            </a:endParaRPr>
          </a:p>
        </p:txBody>
      </p:sp>
      <p:sp>
        <p:nvSpPr>
          <p:cNvPr id="418" name="Google Shape;418;p3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pic>
        <p:nvPicPr>
          <p:cNvPr descr="A close up of a device&#10;&#10;Description automatically generated" id="423" name="Google Shape;423;p36"/>
          <p:cNvPicPr preferRelativeResize="0"/>
          <p:nvPr/>
        </p:nvPicPr>
        <p:blipFill rotWithShape="1">
          <a:blip r:embed="rId3">
            <a:alphaModFix/>
          </a:blip>
          <a:srcRect b="0" l="0" r="0" t="0"/>
          <a:stretch/>
        </p:blipFill>
        <p:spPr>
          <a:xfrm>
            <a:off x="6657568" y="513756"/>
            <a:ext cx="4917687" cy="4917687"/>
          </a:xfrm>
          <a:prstGeom prst="rect">
            <a:avLst/>
          </a:prstGeom>
          <a:noFill/>
          <a:ln>
            <a:noFill/>
          </a:ln>
        </p:spPr>
      </p:pic>
      <p:sp>
        <p:nvSpPr>
          <p:cNvPr id="424" name="Google Shape;424;p36"/>
          <p:cNvSpPr/>
          <p:nvPr/>
        </p:nvSpPr>
        <p:spPr>
          <a:xfrm>
            <a:off x="757236" y="-25971"/>
            <a:ext cx="3771900" cy="2857500"/>
          </a:xfrm>
          <a:prstGeom prst="flowChartOffpageConnector">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25" name="Google Shape;425;p36"/>
          <p:cNvSpPr txBox="1"/>
          <p:nvPr/>
        </p:nvSpPr>
        <p:spPr>
          <a:xfrm>
            <a:off x="930671" y="130827"/>
            <a:ext cx="3425030" cy="22467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Times New Roman"/>
                <a:ea typeface="Times New Roman"/>
                <a:cs typeface="Times New Roman"/>
                <a:sym typeface="Times New Roman"/>
              </a:rPr>
              <a:t>Tôi có thể trả lời điều tra dân số bằng điện thoại thông minh hoặc máy tính bảng không?</a:t>
            </a:r>
            <a:endParaRPr b="0" i="0" sz="1400" u="none" cap="none" strike="noStrike">
              <a:solidFill>
                <a:srgbClr val="000000"/>
              </a:solidFill>
              <a:latin typeface="Arial"/>
              <a:ea typeface="Arial"/>
              <a:cs typeface="Arial"/>
              <a:sym typeface="Arial"/>
            </a:endParaRPr>
          </a:p>
        </p:txBody>
      </p:sp>
      <p:sp>
        <p:nvSpPr>
          <p:cNvPr id="426" name="Google Shape;426;p36"/>
          <p:cNvSpPr txBox="1"/>
          <p:nvPr/>
        </p:nvSpPr>
        <p:spPr>
          <a:xfrm>
            <a:off x="616745" y="3113670"/>
            <a:ext cx="6178153" cy="240061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Times New Roman"/>
                <a:ea typeface="Times New Roman"/>
                <a:cs typeface="Times New Roman"/>
                <a:sym typeface="Times New Roman"/>
              </a:rPr>
              <a:t>Có</a:t>
            </a:r>
            <a:r>
              <a:rPr b="0" i="0" lang="en-US" sz="2500" u="none" cap="none" strike="noStrike">
                <a:solidFill>
                  <a:schemeClr val="dk1"/>
                </a:solidFill>
                <a:latin typeface="Times New Roman"/>
                <a:ea typeface="Times New Roman"/>
                <a:cs typeface="Times New Roman"/>
                <a:sym typeface="Times New Roman"/>
              </a:rPr>
              <a:t>, quý vị có thể gửi trả lời của mình bằng điện thoại thông minh hoặc máy tính bảng. </a:t>
            </a:r>
            <a:endParaRPr b="0" i="0" sz="1400" u="none" cap="none" strike="noStrike">
              <a:solidFill>
                <a:srgbClr val="000000"/>
              </a:solidFill>
              <a:latin typeface="Times New Roman"/>
              <a:ea typeface="Times New Roman"/>
              <a:cs typeface="Times New Roman"/>
              <a:sym typeface="Times New Roman"/>
            </a:endParaRPr>
          </a:p>
          <a:p>
            <a:pPr indent="-184150" lvl="0" marL="342900" marR="0" rtl="0"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500"/>
              <a:buFont typeface="Arial"/>
              <a:buChar char="•"/>
            </a:pPr>
            <a:r>
              <a:rPr b="0" i="0" lang="en-US" sz="2500" u="none" cap="none" strike="noStrike">
                <a:solidFill>
                  <a:schemeClr val="dk1"/>
                </a:solidFill>
                <a:latin typeface="Times New Roman"/>
                <a:ea typeface="Times New Roman"/>
                <a:cs typeface="Times New Roman"/>
                <a:sym typeface="Times New Roman"/>
              </a:rPr>
              <a:t>Bảng câu hỏi Điều Tra Dân Số năm 2020 thân thiện với thiết bị di động. </a:t>
            </a:r>
            <a:br>
              <a:rPr b="0" i="0" lang="en-US" sz="2500" u="none" cap="none" strike="noStrike">
                <a:solidFill>
                  <a:schemeClr val="dk1"/>
                </a:solidFill>
                <a:latin typeface="Times New Roman"/>
                <a:ea typeface="Times New Roman"/>
                <a:cs typeface="Times New Roman"/>
                <a:sym typeface="Times New Roman"/>
              </a:rPr>
            </a:br>
            <a:endParaRPr b="0" i="0" sz="2500" u="none" cap="none" strike="noStrike">
              <a:solidFill>
                <a:schemeClr val="dk1"/>
              </a:solidFill>
              <a:latin typeface="Times New Roman"/>
              <a:ea typeface="Times New Roman"/>
              <a:cs typeface="Times New Roman"/>
              <a:sym typeface="Times New Roman"/>
            </a:endParaRPr>
          </a:p>
        </p:txBody>
      </p:sp>
      <p:sp>
        <p:nvSpPr>
          <p:cNvPr id="427" name="Google Shape;427;p3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37"/>
          <p:cNvSpPr txBox="1"/>
          <p:nvPr/>
        </p:nvSpPr>
        <p:spPr>
          <a:xfrm>
            <a:off x="367902" y="286603"/>
            <a:ext cx="11456195"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Phải làm gì nếu quý vị gặp khó khăn trong việc hoàn thành điều tra dân số</a:t>
            </a:r>
            <a:endParaRPr b="0" i="0" sz="1400" u="none" cap="none" strike="noStrike">
              <a:solidFill>
                <a:srgbClr val="000000"/>
              </a:solidFill>
              <a:latin typeface="Arial"/>
              <a:ea typeface="Arial"/>
              <a:cs typeface="Arial"/>
              <a:sym typeface="Arial"/>
            </a:endParaRPr>
          </a:p>
        </p:txBody>
      </p:sp>
      <p:pic>
        <p:nvPicPr>
          <p:cNvPr descr="A close up of a logo&#10;&#10;Description automatically generated" id="433" name="Google Shape;433;p37"/>
          <p:cNvPicPr preferRelativeResize="0"/>
          <p:nvPr/>
        </p:nvPicPr>
        <p:blipFill rotWithShape="1">
          <a:blip r:embed="rId3">
            <a:alphaModFix/>
          </a:blip>
          <a:srcRect b="0" l="0" r="0" t="0"/>
          <a:stretch/>
        </p:blipFill>
        <p:spPr>
          <a:xfrm>
            <a:off x="256391" y="2102587"/>
            <a:ext cx="5159352" cy="3439567"/>
          </a:xfrm>
          <a:prstGeom prst="rect">
            <a:avLst/>
          </a:prstGeom>
          <a:noFill/>
          <a:ln>
            <a:noFill/>
          </a:ln>
        </p:spPr>
      </p:pic>
      <p:sp>
        <p:nvSpPr>
          <p:cNvPr id="434" name="Google Shape;434;p37"/>
          <p:cNvSpPr txBox="1"/>
          <p:nvPr/>
        </p:nvSpPr>
        <p:spPr>
          <a:xfrm>
            <a:off x="5386138" y="1857262"/>
            <a:ext cx="6549471" cy="3785611"/>
          </a:xfrm>
          <a:prstGeom prst="rect">
            <a:avLst/>
          </a:prstGeom>
          <a:noFill/>
          <a:ln>
            <a:noFill/>
          </a:ln>
        </p:spPr>
        <p:txBody>
          <a:bodyPr anchorCtr="0" anchor="t" bIns="45700" lIns="91425" spcFirstLastPara="1" rIns="91425" wrap="square" tIns="45700">
            <a:spAutoFit/>
          </a:bodyPr>
          <a:lstStyle/>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Times New Roman"/>
                <a:ea typeface="Times New Roman"/>
                <a:cs typeface="Times New Roman"/>
                <a:sym typeface="Times New Roman"/>
              </a:rPr>
              <a:t>Liên hệ với Cục Thống Kê Dân Số Hoa Kỳ. </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Times New Roman"/>
              <a:ea typeface="Times New Roman"/>
              <a:cs typeface="Times New Roman"/>
              <a:sym typeface="Times New Roman"/>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Times New Roman"/>
                <a:ea typeface="Times New Roman"/>
                <a:cs typeface="Times New Roman"/>
                <a:sym typeface="Times New Roman"/>
              </a:rPr>
              <a:t>Cục Thống Kê Dân Số Hoa Kỳ sẽ cung cấp hướng dẫn ngôn ngữ bằng 59 ngôn ngữ ngoài tiếng Anh. Xin lưu ý rằng hướng dẫn ngôn ngữ không phải là biểu mẫu điều tra dân số.</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New Roman"/>
              <a:ea typeface="Times New Roman"/>
              <a:cs typeface="Times New Roman"/>
              <a:sym typeface="Times New Roman"/>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Times New Roman"/>
                <a:ea typeface="Times New Roman"/>
                <a:cs typeface="Times New Roman"/>
                <a:sym typeface="Times New Roman"/>
              </a:rPr>
              <a:t>Hướng dẫn ngôn ngữ cũng sẽ có sẵn bằng Ngôn Ngữ Ký Hiệu Mỹ (Chữ Braille) và chữ in khổ lớn.</a:t>
            </a:r>
            <a:endParaRPr b="0" i="0" sz="1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Times New Roman"/>
              <a:ea typeface="Times New Roman"/>
              <a:cs typeface="Times New Roman"/>
              <a:sym typeface="Times New Roman"/>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Times New Roman"/>
                <a:ea typeface="Times New Roman"/>
                <a:cs typeface="Times New Roman"/>
                <a:sym typeface="Times New Roman"/>
              </a:rPr>
              <a:t>Gọi 311 để được hỗ trợ.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35" name="Google Shape;435;p3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38"/>
          <p:cNvSpPr txBox="1"/>
          <p:nvPr/>
        </p:nvSpPr>
        <p:spPr>
          <a:xfrm>
            <a:off x="1182290" y="2459504"/>
            <a:ext cx="9827420"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Times New Roman"/>
                <a:ea typeface="Times New Roman"/>
                <a:cs typeface="Times New Roman"/>
                <a:sym typeface="Times New Roman"/>
              </a:rPr>
              <a:t>Phần V</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Times New Roman"/>
                <a:ea typeface="Times New Roman"/>
                <a:cs typeface="Times New Roman"/>
                <a:sym typeface="Times New Roman"/>
              </a:rPr>
              <a:t>Hãy Tham Gia!</a:t>
            </a:r>
            <a:endParaRPr b="0" i="0" sz="1400" u="none" cap="none" strike="noStrike">
              <a:solidFill>
                <a:srgbClr val="000000"/>
              </a:solidFill>
              <a:latin typeface="Times New Roman"/>
              <a:ea typeface="Times New Roman"/>
              <a:cs typeface="Times New Roman"/>
              <a:sym typeface="Times New Roman"/>
            </a:endParaRPr>
          </a:p>
        </p:txBody>
      </p:sp>
      <p:pic>
        <p:nvPicPr>
          <p:cNvPr descr="A picture containing clipart&#10;&#10;Description automatically generated" id="441" name="Google Shape;441;p38"/>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442" name="Google Shape;442;p3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g7f60a60323_3_122"/>
          <p:cNvSpPr/>
          <p:nvPr/>
        </p:nvSpPr>
        <p:spPr>
          <a:xfrm>
            <a:off x="464725" y="798375"/>
            <a:ext cx="11312700" cy="4974900"/>
          </a:xfrm>
          <a:prstGeom prst="rect">
            <a:avLst/>
          </a:prstGeom>
          <a:solidFill>
            <a:srgbClr val="0F4D9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7f60a60323_3_122"/>
          <p:cNvSpPr txBox="1"/>
          <p:nvPr/>
        </p:nvSpPr>
        <p:spPr>
          <a:xfrm>
            <a:off x="2133525" y="106375"/>
            <a:ext cx="8432700" cy="83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Montserrat"/>
                <a:ea typeface="Montserrat"/>
                <a:cs typeface="Montserrat"/>
                <a:sym typeface="Montserrat"/>
              </a:rPr>
              <a:t>Message from Mayor Kenney </a:t>
            </a:r>
            <a:endParaRPr b="1" i="0" sz="4000" u="none" cap="none" strike="noStrike">
              <a:solidFill>
                <a:srgbClr val="2176D2"/>
              </a:solidFill>
              <a:latin typeface="Montserrat"/>
              <a:ea typeface="Montserrat"/>
              <a:cs typeface="Montserrat"/>
              <a:sym typeface="Montserrat"/>
            </a:endParaRPr>
          </a:p>
        </p:txBody>
      </p:sp>
      <p:sp>
        <p:nvSpPr>
          <p:cNvPr id="104" name="Google Shape;104;g7f60a60323_3_12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05" name="Google Shape;105;g7f60a60323_3_122"/>
          <p:cNvSpPr txBox="1"/>
          <p:nvPr/>
        </p:nvSpPr>
        <p:spPr>
          <a:xfrm>
            <a:off x="682500" y="798375"/>
            <a:ext cx="10827000" cy="48105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US" sz="1800">
                <a:solidFill>
                  <a:srgbClr val="FFFFFF"/>
                </a:solidFill>
                <a:latin typeface="Times New Roman"/>
                <a:ea typeface="Times New Roman"/>
                <a:cs typeface="Times New Roman"/>
                <a:sym typeface="Times New Roman"/>
              </a:rPr>
              <a:t>Xin chào, tôi là Jim Kenney, Thị trưởng Philadelphia. Tôi rất vui mừng được chào đón quý vị tham gia khóa đào tạo Nhà Vận Động Điều Tra Dân Số. Có rất nhiều lợi ích cho Thành phố của chúng ta trong cuộc Điều Tra Dân Số sắp tới này. Hôm nay quý vị sẽ tìm hiểu lý do tại sao Điều Tra Dân Số là quan trọng cũng như vai trò vai trọng của quý vị trong cuộc điều tra này.</a:t>
            </a:r>
            <a:endParaRPr sz="1800">
              <a:solidFill>
                <a:srgbClr val="FFFFFF"/>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US" sz="1800">
                <a:solidFill>
                  <a:srgbClr val="FFFFFF"/>
                </a:solidFill>
                <a:latin typeface="Times New Roman"/>
                <a:ea typeface="Times New Roman"/>
                <a:cs typeface="Times New Roman"/>
                <a:sym typeface="Times New Roman"/>
              </a:rPr>
              <a:t>Trước hết, hãy nói về mục tiêu của chúng ta: Đạt được dữ liệu dân số của thành phố đầy đủ và chính xác. Bước đầu tiên là tuyển dụng các thành viên cộng đồng như quý vị để trở thành Nhà Vận Động Điều Tra Dân Số, những người sẽ trò chuyện với bạn bè và hàng xóm của họ về Điều Tra Dân Số.  Với tất cả những thông tin sai lệch tồn tại trong cộng đồng, chúng ta cần những sứ giả đáng tin cậy như quý vị ở mọi ngõ ngách của thành phố.</a:t>
            </a:r>
            <a:endParaRPr sz="1800">
              <a:solidFill>
                <a:srgbClr val="FFFFFF"/>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US" sz="1800">
                <a:solidFill>
                  <a:srgbClr val="FFFFFF"/>
                </a:solidFill>
                <a:latin typeface="Times New Roman"/>
                <a:ea typeface="Times New Roman"/>
                <a:cs typeface="Times New Roman"/>
                <a:sym typeface="Times New Roman"/>
              </a:rPr>
              <a:t>Cứ mỗi người không được đếm sẽ dẫn đến việc thành phố chúng ta sẽ mất hàng ngàn đô la mỗi năm trong 10 năm tới. Chúng tôi cần quý vị, gia đình và bạn bè của quý vị hoàn thành cuộc điều tra dân số trước ngày 1 tháng 4 năm 2020!</a:t>
            </a:r>
            <a:endParaRPr sz="1800">
              <a:solidFill>
                <a:srgbClr val="FFFFFF"/>
              </a:solidFill>
              <a:latin typeface="Times New Roman"/>
              <a:ea typeface="Times New Roman"/>
              <a:cs typeface="Times New Roman"/>
              <a:sym typeface="Times New Roman"/>
            </a:endParaRPr>
          </a:p>
          <a:p>
            <a:pPr indent="0" lvl="0" marL="0" rtl="0" algn="l">
              <a:spcBef>
                <a:spcPts val="1200"/>
              </a:spcBef>
              <a:spcAft>
                <a:spcPts val="1200"/>
              </a:spcAft>
              <a:buClr>
                <a:schemeClr val="dk1"/>
              </a:buClr>
              <a:buSzPts val="1100"/>
              <a:buFont typeface="Arial"/>
              <a:buNone/>
            </a:pPr>
            <a:r>
              <a:rPr lang="en-US" sz="1800">
                <a:solidFill>
                  <a:srgbClr val="FFFFFF"/>
                </a:solidFill>
                <a:latin typeface="Times New Roman"/>
                <a:ea typeface="Times New Roman"/>
                <a:cs typeface="Times New Roman"/>
                <a:sym typeface="Times New Roman"/>
              </a:rPr>
              <a:t>Trong khóa đào tạo này, quý vị sẽ học cách truyền đạt thông tin tới cộng đồng của mình về điều tra dân số. Là Nhà Vận Động Điều Tra Dân Số, quý vị sẽ là một sứ giả đáng tin cậy của Thành phố Philadelphia. Vì vậy, một lần nữa, tôi muốn nói lời cảm ơn quý vị đã tham gia khóa đào tạo để trở thành nhà vận động điều tra dân số của Thành phố Philadelphia. Tôi tin rằng chúng ta có thể cùng nhau làm tốt chương trình Điều tra dân số Philadelphia!</a:t>
            </a:r>
            <a:endParaRPr sz="1800">
              <a:solidFill>
                <a:srgbClr val="FFFFFF"/>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39"/>
          <p:cNvSpPr txBox="1"/>
          <p:nvPr/>
        </p:nvSpPr>
        <p:spPr>
          <a:xfrm>
            <a:off x="1182093" y="236499"/>
            <a:ext cx="11456195" cy="7847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Làm thế nào tôi có thể tham gia nhiều hơn?</a:t>
            </a:r>
            <a:endParaRPr b="0" i="0" sz="1400" u="none" cap="none" strike="noStrike">
              <a:solidFill>
                <a:srgbClr val="000000"/>
              </a:solidFill>
              <a:latin typeface="Arial"/>
              <a:ea typeface="Arial"/>
              <a:cs typeface="Arial"/>
              <a:sym typeface="Arial"/>
            </a:endParaRPr>
          </a:p>
        </p:txBody>
      </p:sp>
      <p:sp>
        <p:nvSpPr>
          <p:cNvPr id="448" name="Google Shape;448;p39"/>
          <p:cNvSpPr/>
          <p:nvPr/>
        </p:nvSpPr>
        <p:spPr>
          <a:xfrm>
            <a:off x="2214649" y="1526200"/>
            <a:ext cx="3998100" cy="2142000"/>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49" name="Google Shape;449;p39"/>
          <p:cNvSpPr/>
          <p:nvPr/>
        </p:nvSpPr>
        <p:spPr>
          <a:xfrm>
            <a:off x="6334606" y="1526190"/>
            <a:ext cx="3632548" cy="2141951"/>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50" name="Google Shape;450;p39"/>
          <p:cNvSpPr/>
          <p:nvPr/>
        </p:nvSpPr>
        <p:spPr>
          <a:xfrm>
            <a:off x="2214799" y="3808475"/>
            <a:ext cx="3998100" cy="21420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51" name="Google Shape;451;p39"/>
          <p:cNvSpPr/>
          <p:nvPr/>
        </p:nvSpPr>
        <p:spPr>
          <a:xfrm>
            <a:off x="6353905" y="3808473"/>
            <a:ext cx="3632548" cy="2141951"/>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52" name="Google Shape;452;p39"/>
          <p:cNvSpPr txBox="1"/>
          <p:nvPr/>
        </p:nvSpPr>
        <p:spPr>
          <a:xfrm>
            <a:off x="2587691" y="1682989"/>
            <a:ext cx="3252300" cy="1646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300"/>
              <a:buFont typeface="Arial"/>
              <a:buNone/>
            </a:pPr>
            <a:r>
              <a:rPr b="1" i="0" lang="en-US" sz="2300" u="none" cap="none" strike="noStrike">
                <a:solidFill>
                  <a:schemeClr val="dk1"/>
                </a:solidFill>
                <a:latin typeface="Times New Roman"/>
                <a:ea typeface="Times New Roman"/>
                <a:cs typeface="Times New Roman"/>
                <a:sym typeface="Times New Roman"/>
              </a:rPr>
              <a:t>Theo dõi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Times New Roman"/>
                <a:ea typeface="Times New Roman"/>
                <a:cs typeface="Times New Roman"/>
                <a:sym typeface="Times New Roman"/>
              </a:rPr>
              <a:t>@PhiladelphiaGov và #PhillyCounts trên Mạng Xã Hội</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Times New Roman"/>
              <a:ea typeface="Times New Roman"/>
              <a:cs typeface="Times New Roman"/>
              <a:sym typeface="Times New Roman"/>
            </a:endParaRPr>
          </a:p>
        </p:txBody>
      </p:sp>
      <p:sp>
        <p:nvSpPr>
          <p:cNvPr id="453" name="Google Shape;453;p39"/>
          <p:cNvSpPr txBox="1"/>
          <p:nvPr/>
        </p:nvSpPr>
        <p:spPr>
          <a:xfrm>
            <a:off x="6524660" y="1843121"/>
            <a:ext cx="3252300" cy="18620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Times New Roman"/>
                <a:ea typeface="Times New Roman"/>
                <a:cs typeface="Times New Roman"/>
                <a:sym typeface="Times New Roman"/>
              </a:rPr>
              <a:t>Mời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Times New Roman"/>
                <a:ea typeface="Times New Roman"/>
                <a:cs typeface="Times New Roman"/>
                <a:sym typeface="Times New Roman"/>
              </a:rPr>
              <a:t> ba người bạn (hoặc nhiều hơn!) trở thành Nhà Vận Động Điều Tra Dân Số</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Times New Roman"/>
              <a:ea typeface="Times New Roman"/>
              <a:cs typeface="Times New Roman"/>
              <a:sym typeface="Times New Roman"/>
            </a:endParaRPr>
          </a:p>
        </p:txBody>
      </p:sp>
      <p:sp>
        <p:nvSpPr>
          <p:cNvPr id="454" name="Google Shape;454;p39"/>
          <p:cNvSpPr txBox="1"/>
          <p:nvPr/>
        </p:nvSpPr>
        <p:spPr>
          <a:xfrm>
            <a:off x="2214400" y="3991250"/>
            <a:ext cx="3998100" cy="1415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lang="en-US" sz="1900">
                <a:solidFill>
                  <a:schemeClr val="dk1"/>
                </a:solidFill>
                <a:latin typeface="Open Sans"/>
                <a:ea typeface="Open Sans"/>
                <a:cs typeface="Open Sans"/>
                <a:sym typeface="Open Sans"/>
              </a:rPr>
              <a:t>Kỷ Niệm Ngày Điều Tra Dân Số</a:t>
            </a:r>
            <a:endParaRPr b="1" sz="1900">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lang="en-US" sz="1900">
                <a:solidFill>
                  <a:schemeClr val="dk1"/>
                </a:solidFill>
                <a:latin typeface="Open Sans"/>
                <a:ea typeface="Open Sans"/>
                <a:cs typeface="Open Sans"/>
                <a:sym typeface="Open Sans"/>
              </a:rPr>
              <a:t>Hãy theo dõi để cập nhật về Ngày Điều Tra Dân Số toàn diện của chúng tôi vào ngày 1 tháng 4 với nhiều niềm vui, trò chơi và lễ kỷ niệm.</a:t>
            </a:r>
            <a:endParaRPr sz="1900">
              <a:solidFill>
                <a:schemeClr val="dk1"/>
              </a:solidFill>
              <a:latin typeface="Open Sans"/>
              <a:ea typeface="Open Sans"/>
              <a:cs typeface="Open Sans"/>
              <a:sym typeface="Open Sans"/>
            </a:endParaRPr>
          </a:p>
        </p:txBody>
      </p:sp>
      <p:sp>
        <p:nvSpPr>
          <p:cNvPr id="455" name="Google Shape;455;p39"/>
          <p:cNvSpPr txBox="1"/>
          <p:nvPr/>
        </p:nvSpPr>
        <p:spPr>
          <a:xfrm>
            <a:off x="6543960" y="3991251"/>
            <a:ext cx="3252300" cy="1015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2300"/>
              <a:buFont typeface="Arial"/>
              <a:buNone/>
            </a:pPr>
            <a:r>
              <a:rPr b="1" lang="en-US" sz="2000">
                <a:solidFill>
                  <a:schemeClr val="dk1"/>
                </a:solidFill>
                <a:latin typeface="Open Sans"/>
                <a:ea typeface="Open Sans"/>
                <a:cs typeface="Open Sans"/>
                <a:sym typeface="Open Sans"/>
              </a:rPr>
              <a:t>Tình nguyện viên</a:t>
            </a:r>
            <a:endParaRPr b="1" sz="2000">
              <a:solidFill>
                <a:schemeClr val="dk1"/>
              </a:solidFill>
              <a:latin typeface="Open Sans"/>
              <a:ea typeface="Open Sans"/>
              <a:cs typeface="Open Sans"/>
              <a:sym typeface="Open Sans"/>
            </a:endParaRPr>
          </a:p>
          <a:p>
            <a:pPr indent="0" lvl="0" marL="0" rtl="0" algn="ctr">
              <a:spcBef>
                <a:spcPts val="0"/>
              </a:spcBef>
              <a:spcAft>
                <a:spcPts val="0"/>
              </a:spcAft>
              <a:buClr>
                <a:schemeClr val="dk1"/>
              </a:buClr>
              <a:buSzPts val="2300"/>
              <a:buFont typeface="Arial"/>
              <a:buNone/>
            </a:pPr>
            <a:r>
              <a:rPr lang="en-US" sz="2000">
                <a:solidFill>
                  <a:schemeClr val="dk1"/>
                </a:solidFill>
                <a:latin typeface="Open Sans"/>
                <a:ea typeface="Open Sans"/>
                <a:cs typeface="Open Sans"/>
                <a:sym typeface="Open Sans"/>
              </a:rPr>
              <a:t>Chương Trình Điều Tra Dân Số Philadephia có nhiều cơ hội tình nguyện tại tổng đài điện thoại.</a:t>
            </a:r>
            <a:endParaRPr sz="2000">
              <a:solidFill>
                <a:schemeClr val="dk1"/>
              </a:solidFill>
              <a:latin typeface="Open Sans"/>
              <a:ea typeface="Open Sans"/>
              <a:cs typeface="Open Sans"/>
              <a:sym typeface="Open Sans"/>
            </a:endParaRPr>
          </a:p>
        </p:txBody>
      </p:sp>
      <p:sp>
        <p:nvSpPr>
          <p:cNvPr id="456" name="Google Shape;456;p3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g7f60a60323_3_856"/>
          <p:cNvSpPr txBox="1"/>
          <p:nvPr/>
        </p:nvSpPr>
        <p:spPr>
          <a:xfrm>
            <a:off x="1078217" y="1162952"/>
            <a:ext cx="11456100" cy="16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Cục Điều Tra Dân Số vẫn đang tuyển dụng?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62" name="Google Shape;462;g7f60a60323_3_856"/>
          <p:cNvSpPr txBox="1"/>
          <p:nvPr/>
        </p:nvSpPr>
        <p:spPr>
          <a:xfrm>
            <a:off x="1221950" y="3022853"/>
            <a:ext cx="10187100" cy="16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lang="en-US" sz="3600">
                <a:solidFill>
                  <a:schemeClr val="dk1"/>
                </a:solidFill>
                <a:latin typeface="Open Sans"/>
                <a:ea typeface="Open Sans"/>
                <a:cs typeface="Open Sans"/>
                <a:sym typeface="Open Sans"/>
              </a:rPr>
              <a:t>Tuyển dụng đã bị hoãn cho đến ngày 1 tháng 4. Chúng tôi sẽ cung cấp thông tin cập nhật định kỳ.</a:t>
            </a:r>
            <a:br>
              <a:rPr b="1" i="0" lang="en-US" sz="1800" u="none" cap="none" strike="noStrike">
                <a:solidFill>
                  <a:schemeClr val="dk1"/>
                </a:solidFill>
                <a:latin typeface="Open Sans"/>
                <a:ea typeface="Open Sans"/>
                <a:cs typeface="Open Sans"/>
                <a:sym typeface="Open Sans"/>
              </a:rPr>
            </a:br>
            <a:endParaRPr b="1" i="0" sz="1800" u="none" cap="none" strike="noStrike">
              <a:solidFill>
                <a:schemeClr val="dk1"/>
              </a:solidFill>
              <a:latin typeface="Open Sans"/>
              <a:ea typeface="Open Sans"/>
              <a:cs typeface="Open Sans"/>
              <a:sym typeface="Open Sans"/>
            </a:endParaRPr>
          </a:p>
        </p:txBody>
      </p:sp>
      <p:sp>
        <p:nvSpPr>
          <p:cNvPr id="463" name="Google Shape;463;g7f60a60323_3_85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pic>
        <p:nvPicPr>
          <p:cNvPr descr="A close up of a logo&#10;&#10;Description automatically generated" id="468" name="Google Shape;468;p41"/>
          <p:cNvPicPr preferRelativeResize="0"/>
          <p:nvPr/>
        </p:nvPicPr>
        <p:blipFill rotWithShape="1">
          <a:blip r:embed="rId3">
            <a:alphaModFix amt="23000"/>
          </a:blip>
          <a:srcRect b="0" l="0" r="0" t="0"/>
          <a:stretch/>
        </p:blipFill>
        <p:spPr>
          <a:xfrm rot="-457756">
            <a:off x="3797013" y="972962"/>
            <a:ext cx="8495524" cy="5607045"/>
          </a:xfrm>
          <a:prstGeom prst="rect">
            <a:avLst/>
          </a:prstGeom>
          <a:noFill/>
          <a:ln>
            <a:noFill/>
          </a:ln>
        </p:spPr>
      </p:pic>
      <p:sp>
        <p:nvSpPr>
          <p:cNvPr id="469" name="Google Shape;469;p41"/>
          <p:cNvSpPr txBox="1"/>
          <p:nvPr/>
        </p:nvSpPr>
        <p:spPr>
          <a:xfrm>
            <a:off x="1170942" y="311627"/>
            <a:ext cx="11456195"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Tôi có thể tìm hiểu thêm thông </a:t>
            </a:r>
            <a:endParaRPr b="1" i="0" sz="4500" u="none" cap="none" strike="noStrike">
              <a:solidFill>
                <a:srgbClr val="2176D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tin về điều tra dân số ở đâu?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Times New Roman"/>
                <a:ea typeface="Times New Roman"/>
                <a:cs typeface="Times New Roman"/>
                <a:sym typeface="Times New Roman"/>
              </a:rPr>
            </a:br>
            <a:endParaRPr b="0" i="0" sz="1800" u="none" cap="none" strike="noStrike">
              <a:solidFill>
                <a:schemeClr val="dk1"/>
              </a:solidFill>
              <a:latin typeface="Times New Roman"/>
              <a:ea typeface="Times New Roman"/>
              <a:cs typeface="Times New Roman"/>
              <a:sym typeface="Times New Roman"/>
            </a:endParaRPr>
          </a:p>
        </p:txBody>
      </p:sp>
      <p:sp>
        <p:nvSpPr>
          <p:cNvPr id="470" name="Google Shape;470;p41"/>
          <p:cNvSpPr txBox="1"/>
          <p:nvPr/>
        </p:nvSpPr>
        <p:spPr>
          <a:xfrm>
            <a:off x="1827922" y="1843950"/>
            <a:ext cx="9693000" cy="4354998"/>
          </a:xfrm>
          <a:prstGeom prst="rect">
            <a:avLst/>
          </a:prstGeom>
          <a:noFill/>
          <a:ln>
            <a:noFill/>
          </a:ln>
        </p:spPr>
        <p:txBody>
          <a:bodyPr anchorCtr="0" anchor="t" bIns="45700" lIns="91425" spcFirstLastPara="1" rIns="91425" wrap="square" tIns="45700">
            <a:spAutoFit/>
          </a:bodyPr>
          <a:lstStyle/>
          <a:p>
            <a:pPr indent="-184150" lvl="0" marL="342900" marR="0" rtl="0"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chemeClr val="dk1"/>
              </a:buClr>
              <a:buSzPts val="3600"/>
              <a:buFont typeface="Open Sans"/>
              <a:buChar char="●"/>
            </a:pPr>
            <a:r>
              <a:rPr b="0" i="0" lang="en-US" sz="3600" u="none" cap="none" strike="noStrike">
                <a:solidFill>
                  <a:schemeClr val="dk1"/>
                </a:solidFill>
                <a:latin typeface="Times New Roman"/>
                <a:ea typeface="Times New Roman"/>
                <a:cs typeface="Times New Roman"/>
                <a:sym typeface="Times New Roman"/>
              </a:rPr>
              <a:t>Liên hệ </a:t>
            </a:r>
            <a:r>
              <a:rPr b="1" i="0" lang="en-US" sz="3600" u="none" cap="none" strike="noStrike">
                <a:solidFill>
                  <a:schemeClr val="dk1"/>
                </a:solidFill>
                <a:latin typeface="Times New Roman"/>
                <a:ea typeface="Times New Roman"/>
                <a:cs typeface="Times New Roman"/>
                <a:sym typeface="Times New Roman"/>
              </a:rPr>
              <a:t>Philly311</a:t>
            </a:r>
            <a:endParaRPr b="0" i="0" sz="36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chemeClr val="dk1"/>
              </a:buClr>
              <a:buSzPts val="3600"/>
              <a:buFont typeface="Open Sans"/>
              <a:buChar char="●"/>
            </a:pPr>
            <a:r>
              <a:rPr b="0" i="0" lang="en-US" sz="3600" u="none" cap="none" strike="noStrike">
                <a:solidFill>
                  <a:schemeClr val="dk1"/>
                </a:solidFill>
                <a:latin typeface="Times New Roman"/>
                <a:ea typeface="Times New Roman"/>
                <a:cs typeface="Times New Roman"/>
                <a:sym typeface="Times New Roman"/>
              </a:rPr>
              <a:t>Vào trang mạng </a:t>
            </a:r>
            <a:r>
              <a:rPr b="1" i="0" lang="en-US" sz="3600" u="none" cap="none" strike="noStrike">
                <a:solidFill>
                  <a:schemeClr val="dk1"/>
                </a:solidFill>
                <a:latin typeface="Times New Roman"/>
                <a:ea typeface="Times New Roman"/>
                <a:cs typeface="Times New Roman"/>
                <a:sym typeface="Times New Roman"/>
              </a:rPr>
              <a:t>Philly Counts: </a:t>
            </a:r>
            <a:r>
              <a:rPr b="0" i="0" lang="en-US" sz="3600" u="sng" cap="none" strike="noStrike">
                <a:solidFill>
                  <a:schemeClr val="dk1"/>
                </a:solidFill>
                <a:latin typeface="Times New Roman"/>
                <a:ea typeface="Times New Roman"/>
                <a:cs typeface="Times New Roman"/>
                <a:sym typeface="Times New Roman"/>
                <a:hlinkClick r:id="rId4"/>
              </a:rPr>
              <a:t>https://www.phila.gov/census</a:t>
            </a:r>
            <a:endParaRPr b="0" i="0" sz="36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chemeClr val="dk1"/>
              </a:buClr>
              <a:buSzPts val="3600"/>
              <a:buFont typeface="Open Sans"/>
              <a:buChar char="●"/>
            </a:pPr>
            <a:r>
              <a:rPr b="0" i="0" lang="en-US" sz="3600" u="none" cap="none" strike="noStrike">
                <a:solidFill>
                  <a:schemeClr val="dk1"/>
                </a:solidFill>
                <a:latin typeface="Times New Roman"/>
                <a:ea typeface="Times New Roman"/>
                <a:cs typeface="Times New Roman"/>
                <a:sym typeface="Times New Roman"/>
              </a:rPr>
              <a:t>Vào trang mạng của Cục Thống Kê Dân Số Hoa Kỳ</a:t>
            </a:r>
            <a:r>
              <a:rPr b="1" i="0" lang="en-US" sz="3600" u="none" cap="none" strike="noStrike">
                <a:solidFill>
                  <a:schemeClr val="dk1"/>
                </a:solidFill>
                <a:latin typeface="Times New Roman"/>
                <a:ea typeface="Times New Roman"/>
                <a:cs typeface="Times New Roman"/>
                <a:sym typeface="Times New Roman"/>
              </a:rPr>
              <a:t>: </a:t>
            </a:r>
            <a:r>
              <a:rPr b="0" i="0" lang="en-US" sz="3600" u="sng" cap="none" strike="noStrike">
                <a:solidFill>
                  <a:schemeClr val="dk1"/>
                </a:solidFill>
                <a:latin typeface="Times New Roman"/>
                <a:ea typeface="Times New Roman"/>
                <a:cs typeface="Times New Roman"/>
                <a:sym typeface="Times New Roman"/>
                <a:hlinkClick r:id="rId5"/>
              </a:rPr>
              <a:t>https://2020census.gov</a:t>
            </a:r>
            <a:r>
              <a:rPr b="0" i="0" lang="en-US" sz="3600" u="none" cap="none" strike="noStrike">
                <a:solidFill>
                  <a:schemeClr val="dk1"/>
                </a:solidFill>
                <a:latin typeface="Times New Roman"/>
                <a:ea typeface="Times New Roman"/>
                <a:cs typeface="Times New Roman"/>
                <a:sym typeface="Times New Roman"/>
              </a:rPr>
              <a:t> </a:t>
            </a:r>
            <a:endParaRPr b="0" i="0" sz="3600" u="none" cap="none" strike="noStrike">
              <a:solidFill>
                <a:srgbClr val="000000"/>
              </a:solidFill>
              <a:latin typeface="Times New Roman"/>
              <a:ea typeface="Times New Roman"/>
              <a:cs typeface="Times New Roman"/>
              <a:sym typeface="Times New Roman"/>
            </a:endParaRPr>
          </a:p>
        </p:txBody>
      </p:sp>
      <p:sp>
        <p:nvSpPr>
          <p:cNvPr id="471" name="Google Shape;471;p4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g7f60a60323_3_983"/>
          <p:cNvSpPr txBox="1"/>
          <p:nvPr/>
        </p:nvSpPr>
        <p:spPr>
          <a:xfrm>
            <a:off x="1182290" y="2074783"/>
            <a:ext cx="9827400" cy="270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500"/>
              <a:buFont typeface="Arial"/>
              <a:buNone/>
            </a:pPr>
            <a:r>
              <a:rPr b="1" lang="en-US" sz="6000" u="sng">
                <a:solidFill>
                  <a:srgbClr val="2176D2"/>
                </a:solidFill>
                <a:latin typeface="Montserrat"/>
                <a:ea typeface="Montserrat"/>
                <a:cs typeface="Montserrat"/>
                <a:sym typeface="Montserrat"/>
              </a:rPr>
              <a:t>Mục VI</a:t>
            </a:r>
            <a:endParaRPr b="1" sz="6000" u="sng">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5500"/>
              <a:buFont typeface="Arial"/>
              <a:buNone/>
            </a:pPr>
            <a:r>
              <a:rPr b="1" lang="en-US" sz="6000">
                <a:solidFill>
                  <a:srgbClr val="2176D2"/>
                </a:solidFill>
                <a:latin typeface="Montserrat"/>
                <a:ea typeface="Montserrat"/>
                <a:cs typeface="Montserrat"/>
                <a:sym typeface="Montserrat"/>
              </a:rPr>
              <a:t>Chìa khóa cho sự tham gia cộng đồng thành công</a:t>
            </a:r>
            <a:endParaRPr b="1" sz="6000">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5500"/>
              <a:buFont typeface="Arial"/>
              <a:buNone/>
            </a:pPr>
            <a:r>
              <a:t/>
            </a:r>
            <a:endParaRPr b="1" sz="6000" u="sng">
              <a:solidFill>
                <a:srgbClr val="2176D2"/>
              </a:solidFill>
              <a:latin typeface="Montserrat"/>
              <a:ea typeface="Montserrat"/>
              <a:cs typeface="Montserrat"/>
              <a:sym typeface="Montserrat"/>
            </a:endParaRPr>
          </a:p>
        </p:txBody>
      </p:sp>
      <p:pic>
        <p:nvPicPr>
          <p:cNvPr descr="A picture containing clipart&#10;&#10;Description automatically generated" id="477" name="Google Shape;477;g7f60a60323_3_983"/>
          <p:cNvPicPr preferRelativeResize="0"/>
          <p:nvPr/>
        </p:nvPicPr>
        <p:blipFill rotWithShape="1">
          <a:blip r:embed="rId3">
            <a:alphaModFix/>
          </a:blip>
          <a:srcRect b="0" l="0" r="0" t="0"/>
          <a:stretch/>
        </p:blipFill>
        <p:spPr>
          <a:xfrm>
            <a:off x="5043488" y="6248956"/>
            <a:ext cx="2297107" cy="530536"/>
          </a:xfrm>
          <a:prstGeom prst="rect">
            <a:avLst/>
          </a:prstGeom>
          <a:noFill/>
          <a:ln>
            <a:noFill/>
          </a:ln>
        </p:spPr>
      </p:pic>
      <p:sp>
        <p:nvSpPr>
          <p:cNvPr id="478" name="Google Shape;478;g7f60a60323_3_98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g7f60a60323_3_989"/>
          <p:cNvSpPr txBox="1"/>
          <p:nvPr/>
        </p:nvSpPr>
        <p:spPr>
          <a:xfrm>
            <a:off x="367902" y="274049"/>
            <a:ext cx="11456100" cy="230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Người dân thích nhận thông tin điều tra dân số qua phương tiện nào?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84" name="Google Shape;484;g7f60a60323_3_989"/>
          <p:cNvSpPr/>
          <p:nvPr/>
        </p:nvSpPr>
        <p:spPr>
          <a:xfrm>
            <a:off x="2002382" y="2254124"/>
            <a:ext cx="2517600" cy="1064700"/>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5" name="Google Shape;485;g7f60a60323_3_989"/>
          <p:cNvSpPr/>
          <p:nvPr/>
        </p:nvSpPr>
        <p:spPr>
          <a:xfrm>
            <a:off x="4895657" y="2254123"/>
            <a:ext cx="2517600" cy="10647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6" name="Google Shape;486;g7f60a60323_3_989"/>
          <p:cNvSpPr/>
          <p:nvPr/>
        </p:nvSpPr>
        <p:spPr>
          <a:xfrm>
            <a:off x="7781294" y="2254122"/>
            <a:ext cx="2517600" cy="1064700"/>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7" name="Google Shape;487;g7f60a60323_3_989"/>
          <p:cNvSpPr txBox="1"/>
          <p:nvPr/>
        </p:nvSpPr>
        <p:spPr>
          <a:xfrm>
            <a:off x="1626839" y="2564998"/>
            <a:ext cx="3252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lang="en-US" sz="2300">
                <a:solidFill>
                  <a:schemeClr val="dk1"/>
                </a:solidFill>
                <a:latin typeface="Open Sans"/>
                <a:ea typeface="Open Sans"/>
                <a:cs typeface="Open Sans"/>
                <a:sym typeface="Open Sans"/>
              </a:rPr>
              <a:t>Giấy 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488" name="Google Shape;488;g7f60a60323_3_989"/>
          <p:cNvSpPr txBox="1"/>
          <p:nvPr/>
        </p:nvSpPr>
        <p:spPr>
          <a:xfrm>
            <a:off x="4520114" y="2557558"/>
            <a:ext cx="3252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lang="en-US" sz="2300">
                <a:solidFill>
                  <a:schemeClr val="dk1"/>
                </a:solidFill>
                <a:latin typeface="Open Sans"/>
                <a:ea typeface="Open Sans"/>
                <a:cs typeface="Open Sans"/>
                <a:sym typeface="Open Sans"/>
              </a:rPr>
              <a:t>Kỹ thuật số</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489" name="Google Shape;489;g7f60a60323_3_989"/>
          <p:cNvSpPr txBox="1"/>
          <p:nvPr/>
        </p:nvSpPr>
        <p:spPr>
          <a:xfrm>
            <a:off x="7312863" y="2537668"/>
            <a:ext cx="3252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lang="en-US" sz="2300">
                <a:solidFill>
                  <a:schemeClr val="dk1"/>
                </a:solidFill>
                <a:latin typeface="Open Sans"/>
                <a:ea typeface="Open Sans"/>
                <a:cs typeface="Open Sans"/>
                <a:sym typeface="Open Sans"/>
              </a:rPr>
              <a:t>Điện thoại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490" name="Google Shape;490;g7f60a60323_3_989"/>
          <p:cNvSpPr txBox="1"/>
          <p:nvPr/>
        </p:nvSpPr>
        <p:spPr>
          <a:xfrm>
            <a:off x="1221947" y="3605093"/>
            <a:ext cx="101871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lang="en-US" sz="2700">
                <a:solidFill>
                  <a:schemeClr val="dk1"/>
                </a:solidFill>
                <a:latin typeface="Open Sans"/>
                <a:ea typeface="Open Sans"/>
                <a:cs typeface="Open Sans"/>
                <a:sym typeface="Open Sans"/>
              </a:rPr>
              <a:t>Cuộc trò chuyện cá nhân </a:t>
            </a:r>
            <a:r>
              <a:rPr lang="en-US" sz="2700">
                <a:solidFill>
                  <a:schemeClr val="dk1"/>
                </a:solidFill>
                <a:latin typeface="Open Sans"/>
                <a:ea typeface="Open Sans"/>
                <a:cs typeface="Open Sans"/>
                <a:sym typeface="Open Sans"/>
              </a:rPr>
              <a:t>là rất quan trọng để cung cấp thông tin và thu hút các thành viên cộng đồng tham gia. Chúng tôi khuyến khích quý vị gọi điện hoặc trò chuyện video với bạn bè về Điều Tra Dân Số năm 2020 và giải thích lý do họ nên trả lời phiếu điều tra dân số.</a:t>
            </a:r>
            <a:endParaRPr b="0" i="0" sz="2700" u="none" cap="none" strike="noStrike">
              <a:solidFill>
                <a:schemeClr val="dk1"/>
              </a:solidFill>
              <a:latin typeface="Open Sans"/>
              <a:ea typeface="Open Sans"/>
              <a:cs typeface="Open Sans"/>
              <a:sym typeface="Open Sans"/>
            </a:endParaRPr>
          </a:p>
        </p:txBody>
      </p:sp>
      <p:sp>
        <p:nvSpPr>
          <p:cNvPr id="491" name="Google Shape;491;g7f60a60323_3_98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g7f60a60323_3_1001"/>
          <p:cNvSpPr txBox="1"/>
          <p:nvPr/>
        </p:nvSpPr>
        <p:spPr>
          <a:xfrm>
            <a:off x="441677" y="290399"/>
            <a:ext cx="11456100" cy="230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Các phương pháp trả lời điều tra ưa thích là gì?</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Montserrat"/>
                <a:ea typeface="Montserrat"/>
                <a:cs typeface="Montserrat"/>
                <a:sym typeface="Montserrat"/>
              </a:rPr>
            </a:br>
            <a:endParaRPr b="0" i="0" sz="1800" u="none" cap="none" strike="noStrike">
              <a:solidFill>
                <a:schemeClr val="dk1"/>
              </a:solidFill>
              <a:latin typeface="Montserrat"/>
              <a:ea typeface="Montserrat"/>
              <a:cs typeface="Montserrat"/>
              <a:sym typeface="Montserrat"/>
            </a:endParaRPr>
          </a:p>
        </p:txBody>
      </p:sp>
      <p:sp>
        <p:nvSpPr>
          <p:cNvPr id="497" name="Google Shape;497;g7f60a60323_3_1001"/>
          <p:cNvSpPr/>
          <p:nvPr/>
        </p:nvSpPr>
        <p:spPr>
          <a:xfrm>
            <a:off x="1753642" y="1954060"/>
            <a:ext cx="2517600" cy="1064700"/>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498" name="Google Shape;498;g7f60a60323_3_1001"/>
          <p:cNvSpPr/>
          <p:nvPr/>
        </p:nvSpPr>
        <p:spPr>
          <a:xfrm>
            <a:off x="4646926" y="1954050"/>
            <a:ext cx="2820600" cy="1064700"/>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499" name="Google Shape;499;g7f60a60323_3_1001"/>
          <p:cNvSpPr/>
          <p:nvPr/>
        </p:nvSpPr>
        <p:spPr>
          <a:xfrm>
            <a:off x="7843192" y="1954058"/>
            <a:ext cx="2517600" cy="10647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00" name="Google Shape;500;g7f60a60323_3_1001"/>
          <p:cNvSpPr txBox="1"/>
          <p:nvPr/>
        </p:nvSpPr>
        <p:spPr>
          <a:xfrm>
            <a:off x="1386363" y="2444311"/>
            <a:ext cx="3252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lang="en-US" sz="2300">
                <a:solidFill>
                  <a:schemeClr val="dk1"/>
                </a:solidFill>
                <a:latin typeface="Montserrat"/>
                <a:ea typeface="Montserrat"/>
                <a:cs typeface="Montserrat"/>
                <a:sym typeface="Montserrat"/>
              </a:rPr>
              <a:t>Trực tuyến</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Montserrat"/>
              <a:ea typeface="Montserrat"/>
              <a:cs typeface="Montserrat"/>
              <a:sym typeface="Montserrat"/>
            </a:endParaRPr>
          </a:p>
        </p:txBody>
      </p:sp>
      <p:sp>
        <p:nvSpPr>
          <p:cNvPr id="501" name="Google Shape;501;g7f60a60323_3_1001"/>
          <p:cNvSpPr txBox="1"/>
          <p:nvPr/>
        </p:nvSpPr>
        <p:spPr>
          <a:xfrm>
            <a:off x="4431066" y="2444311"/>
            <a:ext cx="3252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lang="en-US" sz="2300">
                <a:solidFill>
                  <a:schemeClr val="dk1"/>
                </a:solidFill>
                <a:latin typeface="Montserrat"/>
                <a:ea typeface="Montserrat"/>
                <a:cs typeface="Montserrat"/>
                <a:sym typeface="Montserrat"/>
              </a:rPr>
              <a:t>Biểu mẫu trên giấy</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Montserrat"/>
              <a:ea typeface="Montserrat"/>
              <a:cs typeface="Montserrat"/>
              <a:sym typeface="Montserrat"/>
            </a:endParaRPr>
          </a:p>
        </p:txBody>
      </p:sp>
      <p:sp>
        <p:nvSpPr>
          <p:cNvPr id="502" name="Google Shape;502;g7f60a60323_3_1001"/>
          <p:cNvSpPr txBox="1"/>
          <p:nvPr/>
        </p:nvSpPr>
        <p:spPr>
          <a:xfrm>
            <a:off x="7475770" y="2444289"/>
            <a:ext cx="3252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lang="en-US" sz="2300">
                <a:solidFill>
                  <a:schemeClr val="dk1"/>
                </a:solidFill>
                <a:latin typeface="Montserrat"/>
                <a:ea typeface="Montserrat"/>
                <a:cs typeface="Montserrat"/>
                <a:sym typeface="Montserrat"/>
              </a:rPr>
              <a:t>Điện thoại</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Montserrat"/>
              <a:ea typeface="Montserrat"/>
              <a:cs typeface="Montserrat"/>
              <a:sym typeface="Montserrat"/>
            </a:endParaRPr>
          </a:p>
        </p:txBody>
      </p:sp>
      <p:sp>
        <p:nvSpPr>
          <p:cNvPr id="503" name="Google Shape;503;g7f60a60323_3_1001"/>
          <p:cNvSpPr txBox="1"/>
          <p:nvPr/>
        </p:nvSpPr>
        <p:spPr>
          <a:xfrm>
            <a:off x="2864365" y="2054266"/>
            <a:ext cx="476100" cy="5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1</a:t>
            </a:r>
            <a:endParaRPr b="0" i="0" sz="1400" u="none" cap="none" strike="noStrike">
              <a:solidFill>
                <a:srgbClr val="000000"/>
              </a:solidFill>
              <a:latin typeface="Montserrat"/>
              <a:ea typeface="Montserrat"/>
              <a:cs typeface="Montserrat"/>
              <a:sym typeface="Montserrat"/>
            </a:endParaRPr>
          </a:p>
        </p:txBody>
      </p:sp>
      <p:sp>
        <p:nvSpPr>
          <p:cNvPr id="504" name="Google Shape;504;g7f60a60323_3_1001"/>
          <p:cNvSpPr txBox="1"/>
          <p:nvPr/>
        </p:nvSpPr>
        <p:spPr>
          <a:xfrm>
            <a:off x="5805335" y="2044603"/>
            <a:ext cx="476100" cy="5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2</a:t>
            </a:r>
            <a:endParaRPr b="0" i="0" sz="1400" u="none" cap="none" strike="noStrike">
              <a:solidFill>
                <a:srgbClr val="000000"/>
              </a:solidFill>
              <a:latin typeface="Montserrat"/>
              <a:ea typeface="Montserrat"/>
              <a:cs typeface="Montserrat"/>
              <a:sym typeface="Montserrat"/>
            </a:endParaRPr>
          </a:p>
        </p:txBody>
      </p:sp>
      <p:sp>
        <p:nvSpPr>
          <p:cNvPr id="505" name="Google Shape;505;g7f60a60323_3_1001"/>
          <p:cNvSpPr txBox="1"/>
          <p:nvPr/>
        </p:nvSpPr>
        <p:spPr>
          <a:xfrm>
            <a:off x="8773965" y="2054267"/>
            <a:ext cx="476100" cy="5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3</a:t>
            </a:r>
            <a:endParaRPr b="0" i="0" sz="1400" u="none" cap="none" strike="noStrike">
              <a:solidFill>
                <a:srgbClr val="000000"/>
              </a:solidFill>
              <a:latin typeface="Montserrat"/>
              <a:ea typeface="Montserrat"/>
              <a:cs typeface="Montserrat"/>
              <a:sym typeface="Montserrat"/>
            </a:endParaRPr>
          </a:p>
        </p:txBody>
      </p:sp>
      <p:sp>
        <p:nvSpPr>
          <p:cNvPr id="506" name="Google Shape;506;g7f60a60323_3_1001"/>
          <p:cNvSpPr txBox="1"/>
          <p:nvPr/>
        </p:nvSpPr>
        <p:spPr>
          <a:xfrm>
            <a:off x="1002045" y="3448932"/>
            <a:ext cx="10636200" cy="36624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00000"/>
              </a:lnSpc>
              <a:spcBef>
                <a:spcPts val="0"/>
              </a:spcBef>
              <a:spcAft>
                <a:spcPts val="0"/>
              </a:spcAft>
              <a:buClr>
                <a:schemeClr val="dk1"/>
              </a:buClr>
              <a:buSzPts val="2200"/>
              <a:buFont typeface="Montserrat"/>
              <a:buChar char="●"/>
            </a:pPr>
            <a:r>
              <a:rPr lang="en-US" sz="2200">
                <a:solidFill>
                  <a:schemeClr val="dk1"/>
                </a:solidFill>
                <a:latin typeface="Open Sans"/>
                <a:ea typeface="Open Sans"/>
                <a:cs typeface="Open Sans"/>
                <a:sym typeface="Open Sans"/>
              </a:rPr>
              <a:t>Người cao niên có thể thích chờ đợi để gửi biểu mẫu giấy qua Dịch vụ Bưu chính Hoa Kỳ.</a:t>
            </a:r>
            <a:endParaRPr sz="2200">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Biểu mẫu trên giấy được xem là một cách cung cấp câu trả lời an toàn.</a:t>
            </a:r>
            <a:endParaRPr sz="2200">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Những người trẻ cảm thấy thoải mái hơn khi điền thông tin vào mẫu điều tra dân số trực tuyến.</a:t>
            </a:r>
            <a:endParaRPr sz="2200">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Rất tiện lợi khi thực hiện điều tra dân số trực tuyến.</a:t>
            </a:r>
            <a:endParaRPr sz="22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000"/>
              <a:buFont typeface="Arial"/>
              <a:buNone/>
            </a:pPr>
            <a:br>
              <a:rPr b="0" i="0" lang="en-US" sz="3000" u="none" cap="none" strike="noStrike">
                <a:solidFill>
                  <a:schemeClr val="dk1"/>
                </a:solidFill>
                <a:latin typeface="Open Sans"/>
                <a:ea typeface="Open Sans"/>
                <a:cs typeface="Open Sans"/>
                <a:sym typeface="Open Sans"/>
              </a:rPr>
            </a:br>
            <a:br>
              <a:rPr b="0" i="0" lang="en-US" sz="3000" u="none" cap="none" strike="noStrike">
                <a:solidFill>
                  <a:schemeClr val="dk1"/>
                </a:solidFill>
                <a:latin typeface="Open Sans"/>
                <a:ea typeface="Open Sans"/>
                <a:cs typeface="Open Sans"/>
                <a:sym typeface="Open Sans"/>
              </a:rPr>
            </a:br>
            <a:endParaRPr b="0" i="0" sz="3000" u="none" cap="none" strike="noStrike">
              <a:solidFill>
                <a:schemeClr val="dk1"/>
              </a:solidFill>
              <a:latin typeface="Open Sans"/>
              <a:ea typeface="Open Sans"/>
              <a:cs typeface="Open Sans"/>
              <a:sym typeface="Open Sans"/>
            </a:endParaRPr>
          </a:p>
        </p:txBody>
      </p:sp>
      <p:sp>
        <p:nvSpPr>
          <p:cNvPr id="507" name="Google Shape;507;g7f60a60323_3_100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g7f60a60323_3_1016"/>
          <p:cNvSpPr txBox="1"/>
          <p:nvPr/>
        </p:nvSpPr>
        <p:spPr>
          <a:xfrm>
            <a:off x="1106938" y="211419"/>
            <a:ext cx="11456100" cy="16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Nói về Điều Tra Dân Số</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descr="A group of people sitting at a table&#10;&#10;Description automatically generated" id="513" name="Google Shape;513;g7f60a60323_3_1016"/>
          <p:cNvPicPr preferRelativeResize="0"/>
          <p:nvPr/>
        </p:nvPicPr>
        <p:blipFill rotWithShape="1">
          <a:blip r:embed="rId3">
            <a:alphaModFix/>
          </a:blip>
          <a:srcRect b="0" l="0" r="0" t="0"/>
          <a:stretch/>
        </p:blipFill>
        <p:spPr>
          <a:xfrm>
            <a:off x="7735996" y="1039660"/>
            <a:ext cx="3688098" cy="5417507"/>
          </a:xfrm>
          <a:prstGeom prst="rect">
            <a:avLst/>
          </a:prstGeom>
          <a:noFill/>
          <a:ln>
            <a:noFill/>
          </a:ln>
        </p:spPr>
      </p:pic>
      <p:sp>
        <p:nvSpPr>
          <p:cNvPr id="514" name="Google Shape;514;g7f60a60323_3_1016"/>
          <p:cNvSpPr txBox="1"/>
          <p:nvPr/>
        </p:nvSpPr>
        <p:spPr>
          <a:xfrm>
            <a:off x="1421483" y="1218976"/>
            <a:ext cx="6194400" cy="15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lang="en-US" sz="2500">
                <a:solidFill>
                  <a:schemeClr val="dk1"/>
                </a:solidFill>
                <a:latin typeface="Open Sans"/>
                <a:ea typeface="Open Sans"/>
                <a:cs typeface="Open Sans"/>
                <a:sym typeface="Open Sans"/>
              </a:rPr>
              <a:t>Chúng ta cần đếm từng người ở Philadelphia:</a:t>
            </a:r>
            <a:r>
              <a:rPr b="1" i="0" lang="en-US" sz="25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15" name="Google Shape;515;g7f60a60323_3_1016"/>
          <p:cNvSpPr txBox="1"/>
          <p:nvPr/>
        </p:nvSpPr>
        <p:spPr>
          <a:xfrm>
            <a:off x="1541218" y="2229633"/>
            <a:ext cx="5718300" cy="3908700"/>
          </a:xfrm>
          <a:prstGeom prst="rect">
            <a:avLst/>
          </a:prstGeom>
          <a:noFill/>
          <a:ln>
            <a:noFill/>
          </a:ln>
        </p:spPr>
        <p:txBody>
          <a:bodyPr anchorCtr="0" anchor="t" bIns="45700" lIns="91425" spcFirstLastPara="1" rIns="91425" wrap="square" tIns="45700">
            <a:noAutofit/>
          </a:bodyPr>
          <a:lstStyle/>
          <a:p>
            <a:pPr indent="-374650" lvl="0" marL="457200" marR="0" rtl="0" algn="l">
              <a:lnSpc>
                <a:spcPct val="100000"/>
              </a:lnSpc>
              <a:spcBef>
                <a:spcPts val="0"/>
              </a:spcBef>
              <a:spcAft>
                <a:spcPts val="0"/>
              </a:spcAft>
              <a:buClr>
                <a:schemeClr val="dk1"/>
              </a:buClr>
              <a:buSzPts val="2300"/>
              <a:buFont typeface="Montserrat"/>
              <a:buChar char="●"/>
            </a:pPr>
            <a:r>
              <a:rPr lang="en-US" sz="2300">
                <a:solidFill>
                  <a:schemeClr val="dk1"/>
                </a:solidFill>
                <a:latin typeface="Open Sans"/>
                <a:ea typeface="Open Sans"/>
                <a:cs typeface="Open Sans"/>
                <a:sym typeface="Open Sans"/>
              </a:rPr>
              <a:t>Để nhận được tài trợ cho các nhu cầu của cộng đồng của chúng ta.</a:t>
            </a:r>
            <a:endParaRPr sz="2300">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Để cho những người ra quyết định biết chúng ta đang ở đâu. Đây chính là sự công bằng!</a:t>
            </a:r>
            <a:endParaRPr sz="2300">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Để tiếng nói của chúng ta được lắng nghe.</a:t>
            </a:r>
            <a:endParaRPr sz="2300">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Bởi vì điều tra dân số là trách nhiệm của mỗi công dân trong cộng đồng.</a:t>
            </a:r>
            <a:endParaRPr sz="23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16" name="Google Shape;516;g7f60a60323_3_101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g7f60a60323_3_1024"/>
          <p:cNvSpPr txBox="1"/>
          <p:nvPr/>
        </p:nvSpPr>
        <p:spPr>
          <a:xfrm>
            <a:off x="1242413" y="300493"/>
            <a:ext cx="11456100" cy="172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Nói về Điều Tra Dân Số</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1" i="0" sz="1400" u="none" cap="none" strike="noStrike">
              <a:solidFill>
                <a:srgbClr val="000000"/>
              </a:solidFill>
            </a:endParaRPr>
          </a:p>
          <a:p>
            <a:pPr indent="0" lvl="0" marL="0" marR="0" rtl="0" algn="l">
              <a:lnSpc>
                <a:spcPct val="100000"/>
              </a:lnSpc>
              <a:spcBef>
                <a:spcPts val="0"/>
              </a:spcBef>
              <a:spcAft>
                <a:spcPts val="0"/>
              </a:spcAft>
              <a:buClr>
                <a:srgbClr val="000000"/>
              </a:buClr>
              <a:buSzPts val="2500"/>
              <a:buFont typeface="Arial"/>
              <a:buNone/>
            </a:pPr>
            <a:r>
              <a:rPr b="1" lang="en-US" sz="1800">
                <a:solidFill>
                  <a:schemeClr val="dk1"/>
                </a:solidFill>
                <a:latin typeface="Open Sans"/>
                <a:ea typeface="Open Sans"/>
                <a:cs typeface="Open Sans"/>
                <a:sym typeface="Open Sans"/>
              </a:rPr>
              <a:t>Chúng ta cần đếm từng người ở Philadelphia bởi vì:</a:t>
            </a:r>
            <a:br>
              <a:rPr b="0" i="0" lang="en-US" sz="1800" u="none" cap="none" strike="noStrike">
                <a:solidFill>
                  <a:schemeClr val="dk1"/>
                </a:solidFill>
                <a:latin typeface="Open Sans"/>
                <a:ea typeface="Open Sans"/>
                <a:cs typeface="Open Sans"/>
                <a:sym typeface="Open Sans"/>
              </a:rPr>
            </a:br>
            <a:endParaRPr b="0" i="0" sz="1800" u="none" cap="none" strike="noStrike">
              <a:solidFill>
                <a:schemeClr val="dk1"/>
              </a:solidFill>
              <a:latin typeface="Open Sans"/>
              <a:ea typeface="Open Sans"/>
              <a:cs typeface="Open Sans"/>
              <a:sym typeface="Open Sans"/>
            </a:endParaRPr>
          </a:p>
        </p:txBody>
      </p:sp>
      <p:pic>
        <p:nvPicPr>
          <p:cNvPr descr="A group of people sitting at a table&#10;&#10;Description automatically generated" id="522" name="Google Shape;522;g7f60a60323_3_1024"/>
          <p:cNvPicPr preferRelativeResize="0"/>
          <p:nvPr/>
        </p:nvPicPr>
        <p:blipFill rotWithShape="1">
          <a:blip r:embed="rId3">
            <a:alphaModFix/>
          </a:blip>
          <a:srcRect b="0" l="0" r="0" t="0"/>
          <a:stretch/>
        </p:blipFill>
        <p:spPr>
          <a:xfrm>
            <a:off x="1547424" y="1916300"/>
            <a:ext cx="4466777" cy="4466777"/>
          </a:xfrm>
          <a:prstGeom prst="rect">
            <a:avLst/>
          </a:prstGeom>
          <a:noFill/>
          <a:ln>
            <a:noFill/>
          </a:ln>
        </p:spPr>
      </p:pic>
      <p:sp>
        <p:nvSpPr>
          <p:cNvPr id="523" name="Google Shape;523;g7f60a60323_3_1024"/>
          <p:cNvSpPr txBox="1"/>
          <p:nvPr/>
        </p:nvSpPr>
        <p:spPr>
          <a:xfrm>
            <a:off x="6428850" y="1916312"/>
            <a:ext cx="5141400" cy="47244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00000"/>
              </a:lnSpc>
              <a:spcBef>
                <a:spcPts val="0"/>
              </a:spcBef>
              <a:spcAft>
                <a:spcPts val="0"/>
              </a:spcAft>
              <a:buClr>
                <a:schemeClr val="dk1"/>
              </a:buClr>
              <a:buSzPts val="2200"/>
              <a:buFont typeface="Montserrat"/>
              <a:buChar char="●"/>
            </a:pPr>
            <a:r>
              <a:rPr lang="en-US" sz="2200">
                <a:solidFill>
                  <a:schemeClr val="dk1"/>
                </a:solidFill>
                <a:latin typeface="Open Sans"/>
                <a:ea typeface="Open Sans"/>
                <a:cs typeface="Open Sans"/>
                <a:sym typeface="Open Sans"/>
              </a:rPr>
              <a:t>Mỗi người không được đếm trong cuộc điều tra dân số tương đương với một khoản thiệt hại là 21.000 USD trong khoảng thời gian mười năm.</a:t>
            </a:r>
            <a:endParaRPr sz="2200">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Cộng đồng cần trợ giúp nên nhận được những nguồn lực trợ giúp mà họ xứng đáng.</a:t>
            </a:r>
            <a:endParaRPr sz="2200">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Được đếm trong điều tra dân số cho phép chúng ta có sự đại diện chính trị.</a:t>
            </a:r>
            <a:endParaRPr sz="2200">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Chúng ta phải giữ lấy sự đại diện chúng ta hiện có.</a:t>
            </a:r>
            <a:endParaRPr sz="22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24" name="Google Shape;524;g7f60a60323_3_102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g7f60a60323_3_1031"/>
          <p:cNvSpPr txBox="1"/>
          <p:nvPr/>
        </p:nvSpPr>
        <p:spPr>
          <a:xfrm>
            <a:off x="1173845" y="221196"/>
            <a:ext cx="11456100" cy="255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Nói về Điều Tra Dân Số</a:t>
            </a:r>
            <a:endParaRPr b="1" sz="45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lang="en-US" sz="2500">
                <a:solidFill>
                  <a:schemeClr val="dk1"/>
                </a:solidFill>
                <a:latin typeface="Open Sans"/>
                <a:ea typeface="Open Sans"/>
                <a:cs typeface="Open Sans"/>
                <a:sym typeface="Open Sans"/>
              </a:rPr>
              <a:t>Chúng ta cần đếm từng người ở Philadelphia bởi vì:</a:t>
            </a:r>
            <a:br>
              <a:rPr b="0" i="0" lang="en-US" sz="1800" u="none" cap="none" strike="noStrike">
                <a:solidFill>
                  <a:schemeClr val="dk1"/>
                </a:solidFill>
                <a:latin typeface="Open Sans"/>
                <a:ea typeface="Open Sans"/>
                <a:cs typeface="Open Sans"/>
                <a:sym typeface="Open Sans"/>
              </a:rPr>
            </a:b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descr="A group of people playing frisbee in a park&#10;&#10;Description automatically generated" id="530" name="Google Shape;530;g7f60a60323_3_1031"/>
          <p:cNvPicPr preferRelativeResize="0"/>
          <p:nvPr/>
        </p:nvPicPr>
        <p:blipFill rotWithShape="1">
          <a:blip r:embed="rId3">
            <a:alphaModFix/>
          </a:blip>
          <a:srcRect b="0" l="0" r="0" t="0"/>
          <a:stretch/>
        </p:blipFill>
        <p:spPr>
          <a:xfrm>
            <a:off x="4274825" y="1837025"/>
            <a:ext cx="4158807" cy="2767800"/>
          </a:xfrm>
          <a:prstGeom prst="rect">
            <a:avLst/>
          </a:prstGeom>
          <a:noFill/>
          <a:ln>
            <a:noFill/>
          </a:ln>
        </p:spPr>
      </p:pic>
      <p:sp>
        <p:nvSpPr>
          <p:cNvPr id="531" name="Google Shape;531;g7f60a60323_3_1031"/>
          <p:cNvSpPr txBox="1"/>
          <p:nvPr/>
        </p:nvSpPr>
        <p:spPr>
          <a:xfrm>
            <a:off x="691376" y="5020978"/>
            <a:ext cx="11273100" cy="1446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Open Sans"/>
                <a:ea typeface="Open Sans"/>
                <a:cs typeface="Open Sans"/>
                <a:sym typeface="Open Sans"/>
              </a:rPr>
              <a:t>Hoàn thành mẫu điều tra dân số là cách để đảm bảo tương lai tươi sáng hơn cho con em </a:t>
            </a:r>
            <a:endParaRPr sz="2200">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Open Sans"/>
                <a:ea typeface="Open Sans"/>
                <a:cs typeface="Open Sans"/>
                <a:sym typeface="Open Sans"/>
              </a:rPr>
              <a:t>và cộng đồng của chúng ta.</a:t>
            </a:r>
            <a:endParaRPr sz="2200">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Open Sans"/>
                <a:ea typeface="Open Sans"/>
                <a:cs typeface="Open Sans"/>
                <a:sym typeface="Open Sans"/>
              </a:rPr>
              <a:t>TẤT CẢ chúng ta có trách nhiệm tạo ra tương lai tốt đẹp hơn cho Philadelphia! </a:t>
            </a:r>
            <a:endParaRPr sz="2200">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200"/>
              <a:buFont typeface="Arial"/>
              <a:buNone/>
            </a:pPr>
            <a:r>
              <a:t/>
            </a:r>
            <a:endParaRPr sz="2200">
              <a:solidFill>
                <a:schemeClr val="dk1"/>
              </a:solidFill>
              <a:latin typeface="Open Sans"/>
              <a:ea typeface="Open Sans"/>
              <a:cs typeface="Open Sans"/>
              <a:sym typeface="Open Sans"/>
            </a:endParaRPr>
          </a:p>
        </p:txBody>
      </p:sp>
      <p:sp>
        <p:nvSpPr>
          <p:cNvPr id="532" name="Google Shape;532;g7f60a60323_3_103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Google Shape;537;g7f60a60323_3_1071"/>
          <p:cNvSpPr txBox="1"/>
          <p:nvPr/>
        </p:nvSpPr>
        <p:spPr>
          <a:xfrm>
            <a:off x="1182093" y="236499"/>
            <a:ext cx="11456100" cy="7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Times New Roman"/>
                <a:ea typeface="Times New Roman"/>
                <a:cs typeface="Times New Roman"/>
                <a:sym typeface="Times New Roman"/>
              </a:rPr>
              <a:t>Làm thế nào tôi có thể tham gia nhiều hơn?</a:t>
            </a:r>
            <a:endParaRPr b="0" i="0" sz="1400" u="none" cap="none" strike="noStrike">
              <a:solidFill>
                <a:srgbClr val="000000"/>
              </a:solidFill>
              <a:latin typeface="Arial"/>
              <a:ea typeface="Arial"/>
              <a:cs typeface="Arial"/>
              <a:sym typeface="Arial"/>
            </a:endParaRPr>
          </a:p>
        </p:txBody>
      </p:sp>
      <p:sp>
        <p:nvSpPr>
          <p:cNvPr id="538" name="Google Shape;538;g7f60a60323_3_1071"/>
          <p:cNvSpPr/>
          <p:nvPr/>
        </p:nvSpPr>
        <p:spPr>
          <a:xfrm>
            <a:off x="2580362" y="1526190"/>
            <a:ext cx="3632400" cy="2142000"/>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539" name="Google Shape;539;g7f60a60323_3_1071"/>
          <p:cNvSpPr/>
          <p:nvPr/>
        </p:nvSpPr>
        <p:spPr>
          <a:xfrm>
            <a:off x="6334606" y="1526190"/>
            <a:ext cx="3632400" cy="2142000"/>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540" name="Google Shape;540;g7f60a60323_3_1071"/>
          <p:cNvSpPr/>
          <p:nvPr/>
        </p:nvSpPr>
        <p:spPr>
          <a:xfrm>
            <a:off x="2580362" y="3808473"/>
            <a:ext cx="3632400" cy="21420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541" name="Google Shape;541;g7f60a60323_3_1071"/>
          <p:cNvSpPr/>
          <p:nvPr/>
        </p:nvSpPr>
        <p:spPr>
          <a:xfrm>
            <a:off x="6353905" y="3808473"/>
            <a:ext cx="3632400" cy="2142000"/>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542" name="Google Shape;542;g7f60a60323_3_1071"/>
          <p:cNvSpPr txBox="1"/>
          <p:nvPr/>
        </p:nvSpPr>
        <p:spPr>
          <a:xfrm>
            <a:off x="2853041" y="1747239"/>
            <a:ext cx="3252300" cy="1646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300"/>
              <a:buFont typeface="Arial"/>
              <a:buNone/>
            </a:pPr>
            <a:r>
              <a:rPr b="1" i="0" lang="en-US" sz="2300" u="none" cap="none" strike="noStrike">
                <a:solidFill>
                  <a:schemeClr val="dk1"/>
                </a:solidFill>
                <a:latin typeface="Times New Roman"/>
                <a:ea typeface="Times New Roman"/>
                <a:cs typeface="Times New Roman"/>
                <a:sym typeface="Times New Roman"/>
              </a:rPr>
              <a:t>Theo dõi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Times New Roman"/>
                <a:ea typeface="Times New Roman"/>
                <a:cs typeface="Times New Roman"/>
                <a:sym typeface="Times New Roman"/>
              </a:rPr>
              <a:t>@PhiladelphiaGov và #PhillyCounts trên Mạng Xã Hội</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Times New Roman"/>
              <a:ea typeface="Times New Roman"/>
              <a:cs typeface="Times New Roman"/>
              <a:sym typeface="Times New Roman"/>
            </a:endParaRPr>
          </a:p>
        </p:txBody>
      </p:sp>
      <p:sp>
        <p:nvSpPr>
          <p:cNvPr id="543" name="Google Shape;543;g7f60a60323_3_1071"/>
          <p:cNvSpPr txBox="1"/>
          <p:nvPr/>
        </p:nvSpPr>
        <p:spPr>
          <a:xfrm>
            <a:off x="6524660" y="1843121"/>
            <a:ext cx="3252300" cy="1862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Times New Roman"/>
                <a:ea typeface="Times New Roman"/>
                <a:cs typeface="Times New Roman"/>
                <a:sym typeface="Times New Roman"/>
              </a:rPr>
              <a:t>Mời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Times New Roman"/>
                <a:ea typeface="Times New Roman"/>
                <a:cs typeface="Times New Roman"/>
                <a:sym typeface="Times New Roman"/>
              </a:rPr>
              <a:t> ba người bạn (hoặc nhiều hơn!) trở thành Nhà Vận Động Điều Tra Dân Số</a:t>
            </a:r>
            <a:endParaRPr b="0" i="0" sz="14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Times New Roman"/>
              <a:ea typeface="Times New Roman"/>
              <a:cs typeface="Times New Roman"/>
              <a:sym typeface="Times New Roman"/>
            </a:endParaRPr>
          </a:p>
        </p:txBody>
      </p:sp>
      <p:sp>
        <p:nvSpPr>
          <p:cNvPr id="544" name="Google Shape;544;g7f60a60323_3_1071"/>
          <p:cNvSpPr txBox="1"/>
          <p:nvPr/>
        </p:nvSpPr>
        <p:spPr>
          <a:xfrm>
            <a:off x="2580362" y="4173100"/>
            <a:ext cx="3632400" cy="1415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en-US" sz="1800">
                <a:solidFill>
                  <a:schemeClr val="dk1"/>
                </a:solidFill>
                <a:latin typeface="Montserrat"/>
                <a:ea typeface="Montserrat"/>
                <a:cs typeface="Montserrat"/>
                <a:sym typeface="Montserrat"/>
              </a:rPr>
              <a:t>Nói với bạn bè</a:t>
            </a:r>
            <a:endParaRPr b="1" sz="180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US" sz="1800">
                <a:solidFill>
                  <a:schemeClr val="dk1"/>
                </a:solidFill>
                <a:latin typeface="Montserrat"/>
                <a:ea typeface="Montserrat"/>
                <a:cs typeface="Montserrat"/>
                <a:sym typeface="Montserrat"/>
              </a:rPr>
              <a:t>Cam kết nói với 3 người lý do họ nên hoàn thành Điều Tra Dân Số 2020</a:t>
            </a:r>
            <a:endParaRPr sz="180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800"/>
              <a:buFont typeface="Arial"/>
              <a:buNone/>
            </a:pPr>
            <a:r>
              <a:t/>
            </a:r>
            <a:endParaRPr b="1" sz="18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300"/>
              <a:buFont typeface="Arial"/>
              <a:buNone/>
            </a:pPr>
            <a:r>
              <a:t/>
            </a:r>
            <a:endParaRPr b="1" sz="2300">
              <a:solidFill>
                <a:schemeClr val="dk1"/>
              </a:solidFill>
              <a:latin typeface="Open Sans"/>
              <a:ea typeface="Open Sans"/>
              <a:cs typeface="Open Sans"/>
              <a:sym typeface="Open Sans"/>
            </a:endParaRPr>
          </a:p>
        </p:txBody>
      </p:sp>
      <p:sp>
        <p:nvSpPr>
          <p:cNvPr id="545" name="Google Shape;545;g7f60a60323_3_1071"/>
          <p:cNvSpPr txBox="1"/>
          <p:nvPr/>
        </p:nvSpPr>
        <p:spPr>
          <a:xfrm>
            <a:off x="6566260" y="4088876"/>
            <a:ext cx="3252300" cy="1015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2300"/>
              <a:buNone/>
            </a:pPr>
            <a:r>
              <a:rPr b="1" lang="en-US" sz="1800">
                <a:solidFill>
                  <a:schemeClr val="dk1"/>
                </a:solidFill>
                <a:latin typeface="Open Sans"/>
                <a:ea typeface="Open Sans"/>
                <a:cs typeface="Open Sans"/>
                <a:sym typeface="Open Sans"/>
              </a:rPr>
              <a:t>Kỷ niệm</a:t>
            </a:r>
            <a:endParaRPr b="1" sz="1800">
              <a:solidFill>
                <a:schemeClr val="dk1"/>
              </a:solidFill>
              <a:latin typeface="Open Sans"/>
              <a:ea typeface="Open Sans"/>
              <a:cs typeface="Open Sans"/>
              <a:sym typeface="Open Sans"/>
            </a:endParaRPr>
          </a:p>
          <a:p>
            <a:pPr indent="0" lvl="0" marL="0" rtl="0" algn="ctr">
              <a:spcBef>
                <a:spcPts val="0"/>
              </a:spcBef>
              <a:spcAft>
                <a:spcPts val="0"/>
              </a:spcAft>
              <a:buSzPts val="2300"/>
              <a:buNone/>
            </a:pPr>
            <a:r>
              <a:rPr lang="en-US" sz="1800">
                <a:solidFill>
                  <a:schemeClr val="dk1"/>
                </a:solidFill>
                <a:latin typeface="Open Sans"/>
                <a:ea typeface="Open Sans"/>
                <a:cs typeface="Open Sans"/>
                <a:sym typeface="Open Sans"/>
              </a:rPr>
              <a:t>Ngày Điều Tra Dân Số - Ngày 1 tháng 4</a:t>
            </a:r>
            <a:endParaRPr sz="1800">
              <a:solidFill>
                <a:schemeClr val="dk1"/>
              </a:solidFill>
              <a:latin typeface="Open Sans"/>
              <a:ea typeface="Open Sans"/>
              <a:cs typeface="Open Sans"/>
              <a:sym typeface="Open Sans"/>
            </a:endParaRPr>
          </a:p>
          <a:p>
            <a:pPr indent="0" lvl="0" marL="0" rtl="0" algn="ctr">
              <a:spcBef>
                <a:spcPts val="0"/>
              </a:spcBef>
              <a:spcAft>
                <a:spcPts val="0"/>
              </a:spcAft>
              <a:buSzPts val="2300"/>
              <a:buNone/>
            </a:pPr>
            <a:r>
              <a:rPr lang="en-US" sz="1800">
                <a:solidFill>
                  <a:schemeClr val="dk1"/>
                </a:solidFill>
                <a:latin typeface="Open Sans"/>
                <a:ea typeface="Open Sans"/>
                <a:cs typeface="Open Sans"/>
                <a:sym typeface="Open Sans"/>
              </a:rPr>
              <a:t>Hãy xem bộ tài liệu của chúng tôi để biết những ý tưởng thú vị</a:t>
            </a:r>
            <a:endParaRPr sz="1800">
              <a:solidFill>
                <a:schemeClr val="dk1"/>
              </a:solidFill>
              <a:latin typeface="Open Sans"/>
              <a:ea typeface="Open Sans"/>
              <a:cs typeface="Open Sans"/>
              <a:sym typeface="Open Sans"/>
            </a:endParaRPr>
          </a:p>
        </p:txBody>
      </p:sp>
      <p:sp>
        <p:nvSpPr>
          <p:cNvPr id="546" name="Google Shape;546;g7f60a60323_3_107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g7f60a60323_3_162"/>
          <p:cNvSpPr txBox="1"/>
          <p:nvPr/>
        </p:nvSpPr>
        <p:spPr>
          <a:xfrm>
            <a:off x="3013150" y="1445225"/>
            <a:ext cx="7853400" cy="91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 name="Google Shape;112;g7f60a60323_3_162"/>
          <p:cNvSpPr txBox="1"/>
          <p:nvPr/>
        </p:nvSpPr>
        <p:spPr>
          <a:xfrm>
            <a:off x="-149900" y="784600"/>
            <a:ext cx="58626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t/>
            </a:r>
            <a:endParaRPr b="1" i="0" sz="8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rPr b="1" i="0" lang="en-US" sz="4000" u="sng" cap="none" strike="noStrike">
                <a:solidFill>
                  <a:srgbClr val="2176D2"/>
                </a:solidFill>
                <a:latin typeface="Montserrat"/>
                <a:ea typeface="Montserrat"/>
                <a:cs typeface="Montserrat"/>
                <a:sym typeface="Montserrat"/>
              </a:rPr>
              <a:t>@USCensusBureau</a:t>
            </a:r>
            <a:endParaRPr b="1"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rPr b="1" i="0" lang="en-US" sz="4000" u="sng" cap="none" strike="noStrike">
                <a:solidFill>
                  <a:srgbClr val="2176D2"/>
                </a:solidFill>
                <a:latin typeface="Montserrat"/>
                <a:ea typeface="Montserrat"/>
                <a:cs typeface="Montserrat"/>
                <a:sym typeface="Montserrat"/>
              </a:rPr>
              <a:t>@PhiladelphiaGov</a:t>
            </a:r>
            <a:endParaRPr b="1"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rPr b="1" i="0" lang="en-US" sz="4000" u="sng" cap="none" strike="noStrike">
                <a:solidFill>
                  <a:srgbClr val="2176D2"/>
                </a:solidFill>
                <a:latin typeface="Montserrat"/>
                <a:ea typeface="Montserrat"/>
                <a:cs typeface="Montserrat"/>
                <a:sym typeface="Montserrat"/>
              </a:rPr>
              <a:t>#PhillyCounts</a:t>
            </a:r>
            <a:r>
              <a:rPr b="1" i="0" lang="en-US" sz="5000" u="sng" cap="none" strike="noStrike">
                <a:solidFill>
                  <a:srgbClr val="2176D2"/>
                </a:solidFill>
                <a:latin typeface="Montserrat"/>
                <a:ea typeface="Montserrat"/>
                <a:cs typeface="Montserrat"/>
                <a:sym typeface="Montserrat"/>
              </a:rPr>
              <a:t> </a:t>
            </a:r>
            <a:endParaRPr b="1" i="0" sz="5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rPr b="1" lang="en-US" sz="5000" u="sng">
                <a:solidFill>
                  <a:srgbClr val="2176D2"/>
                </a:solidFill>
                <a:latin typeface="Montserrat"/>
                <a:ea typeface="Montserrat"/>
                <a:cs typeface="Montserrat"/>
                <a:sym typeface="Montserrat"/>
              </a:rPr>
              <a:t>#Census2020</a:t>
            </a:r>
            <a:endParaRPr b="1" sz="5000" u="sng">
              <a:solidFill>
                <a:srgbClr val="2176D2"/>
              </a:solidFill>
              <a:latin typeface="Montserrat"/>
              <a:ea typeface="Montserrat"/>
              <a:cs typeface="Montserrat"/>
              <a:sym typeface="Montserrat"/>
            </a:endParaRPr>
          </a:p>
        </p:txBody>
      </p:sp>
      <p:pic>
        <p:nvPicPr>
          <p:cNvPr id="113" name="Google Shape;113;g7f60a60323_3_162"/>
          <p:cNvPicPr preferRelativeResize="0"/>
          <p:nvPr/>
        </p:nvPicPr>
        <p:blipFill rotWithShape="1">
          <a:blip r:embed="rId3">
            <a:alphaModFix/>
          </a:blip>
          <a:srcRect b="0" l="0" r="0" t="0"/>
          <a:stretch/>
        </p:blipFill>
        <p:spPr>
          <a:xfrm rot="264091">
            <a:off x="1467025" y="3868347"/>
            <a:ext cx="2269900" cy="2269900"/>
          </a:xfrm>
          <a:prstGeom prst="rect">
            <a:avLst/>
          </a:prstGeom>
          <a:noFill/>
          <a:ln>
            <a:noFill/>
          </a:ln>
        </p:spPr>
      </p:pic>
      <p:sp>
        <p:nvSpPr>
          <p:cNvPr id="114" name="Google Shape;114;g7f60a60323_3_16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115" name="Google Shape;115;g7f60a60323_3_162"/>
          <p:cNvSpPr/>
          <p:nvPr/>
        </p:nvSpPr>
        <p:spPr>
          <a:xfrm>
            <a:off x="6116925" y="477300"/>
            <a:ext cx="5376000" cy="5237700"/>
          </a:xfrm>
          <a:prstGeom prst="rect">
            <a:avLst/>
          </a:prstGeom>
          <a:solidFill>
            <a:srgbClr val="0F4D9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6" name="Google Shape;116;g7f60a60323_3_162"/>
          <p:cNvPicPr preferRelativeResize="0"/>
          <p:nvPr/>
        </p:nvPicPr>
        <p:blipFill rotWithShape="1">
          <a:blip r:embed="rId4">
            <a:alphaModFix/>
          </a:blip>
          <a:srcRect b="0" l="0" r="0" t="10378"/>
          <a:stretch/>
        </p:blipFill>
        <p:spPr>
          <a:xfrm>
            <a:off x="6469010" y="779550"/>
            <a:ext cx="4709791" cy="4627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50" name="Shape 550"/>
        <p:cNvGrpSpPr/>
        <p:nvPr/>
      </p:nvGrpSpPr>
      <p:grpSpPr>
        <a:xfrm>
          <a:off x="0" y="0"/>
          <a:ext cx="0" cy="0"/>
          <a:chOff x="0" y="0"/>
          <a:chExt cx="0" cy="0"/>
        </a:xfrm>
      </p:grpSpPr>
      <p:sp>
        <p:nvSpPr>
          <p:cNvPr id="551" name="Google Shape;551;p49"/>
          <p:cNvSpPr/>
          <p:nvPr/>
        </p:nvSpPr>
        <p:spPr>
          <a:xfrm>
            <a:off x="764088" y="5423770"/>
            <a:ext cx="10684701" cy="97703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pic>
        <p:nvPicPr>
          <p:cNvPr descr="A picture containing outdoor, road, sky, person&#10;&#10;Description automatically generated" id="552" name="Google Shape;552;p49"/>
          <p:cNvPicPr preferRelativeResize="0"/>
          <p:nvPr/>
        </p:nvPicPr>
        <p:blipFill rotWithShape="1">
          <a:blip r:embed="rId3">
            <a:alphaModFix amt="55000"/>
          </a:blip>
          <a:srcRect b="7502" l="0" r="0" t="17498"/>
          <a:stretch/>
        </p:blipFill>
        <p:spPr>
          <a:xfrm>
            <a:off x="20" y="10"/>
            <a:ext cx="12191980" cy="6857990"/>
          </a:xfrm>
          <a:prstGeom prst="rect">
            <a:avLst/>
          </a:prstGeom>
          <a:noFill/>
          <a:ln>
            <a:noFill/>
          </a:ln>
        </p:spPr>
      </p:pic>
      <p:sp>
        <p:nvSpPr>
          <p:cNvPr id="553" name="Google Shape;553;p49"/>
          <p:cNvSpPr txBox="1"/>
          <p:nvPr/>
        </p:nvSpPr>
        <p:spPr>
          <a:xfrm>
            <a:off x="1519663" y="5549250"/>
            <a:ext cx="10693194"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Times New Roman"/>
                <a:ea typeface="Times New Roman"/>
                <a:cs typeface="Times New Roman"/>
                <a:sym typeface="Times New Roman"/>
              </a:rPr>
              <a:t>Chúc mừng Nhà Vận Động Điều Tra Dân Số!</a:t>
            </a:r>
            <a:endParaRPr b="0" i="0" sz="3600" u="none" cap="none" strike="noStrike">
              <a:solidFill>
                <a:srgbClr val="000000"/>
              </a:solidFill>
              <a:latin typeface="Times New Roman"/>
              <a:ea typeface="Times New Roman"/>
              <a:cs typeface="Times New Roman"/>
              <a:sym typeface="Times New Roman"/>
            </a:endParaRPr>
          </a:p>
        </p:txBody>
      </p:sp>
      <p:sp>
        <p:nvSpPr>
          <p:cNvPr id="554" name="Google Shape;554;p4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555" name="Google Shape;555;p49"/>
          <p:cNvPicPr preferRelativeResize="0"/>
          <p:nvPr/>
        </p:nvPicPr>
        <p:blipFill rotWithShape="1">
          <a:blip r:embed="rId4">
            <a:alphaModFix/>
          </a:blip>
          <a:srcRect b="0" l="0" r="0" t="0"/>
          <a:stretch/>
        </p:blipFill>
        <p:spPr>
          <a:xfrm>
            <a:off x="2715326" y="-101981"/>
            <a:ext cx="7176119" cy="59743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descr="A group of people sitting at a desk&#10;&#10;Description automatically generated" id="121" name="Google Shape;121;p2"/>
          <p:cNvPicPr preferRelativeResize="0"/>
          <p:nvPr/>
        </p:nvPicPr>
        <p:blipFill rotWithShape="1">
          <a:blip r:embed="rId3">
            <a:alphaModFix/>
          </a:blip>
          <a:srcRect b="6869" l="32324" r="33232" t="12726"/>
          <a:stretch/>
        </p:blipFill>
        <p:spPr>
          <a:xfrm>
            <a:off x="1385880" y="214884"/>
            <a:ext cx="4130704" cy="6428232"/>
          </a:xfrm>
          <a:prstGeom prst="rect">
            <a:avLst/>
          </a:prstGeom>
          <a:noFill/>
          <a:ln>
            <a:noFill/>
          </a:ln>
        </p:spPr>
      </p:pic>
      <p:sp>
        <p:nvSpPr>
          <p:cNvPr id="122" name="Google Shape;122;p2"/>
          <p:cNvSpPr txBox="1"/>
          <p:nvPr/>
        </p:nvSpPr>
        <p:spPr>
          <a:xfrm>
            <a:off x="5742775" y="214875"/>
            <a:ext cx="6709800" cy="29853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rgbClr val="2176D2"/>
                </a:solidFill>
                <a:latin typeface="Arial"/>
                <a:ea typeface="Arial"/>
                <a:cs typeface="Arial"/>
                <a:sym typeface="Arial"/>
              </a:rPr>
              <a:t>Chào mừng quý vị đến với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rgbClr val="2176D2"/>
                </a:solidFill>
                <a:latin typeface="Arial"/>
                <a:ea typeface="Arial"/>
                <a:cs typeface="Arial"/>
                <a:sym typeface="Arial"/>
              </a:rPr>
              <a:t>Khóa Đào Tạo Nhà Vận Động Điều Tra Dân Số!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3" name="Google Shape;123;p2"/>
          <p:cNvSpPr txBox="1"/>
          <p:nvPr/>
        </p:nvSpPr>
        <p:spPr>
          <a:xfrm>
            <a:off x="6096000" y="2652974"/>
            <a:ext cx="6578930" cy="366250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Arial"/>
              <a:buChar char="•"/>
            </a:pPr>
            <a:r>
              <a:rPr b="1" i="0" lang="en-US" sz="2400" u="none" cap="none" strike="noStrike">
                <a:solidFill>
                  <a:schemeClr val="dk1"/>
                </a:solidFill>
                <a:latin typeface="Arial"/>
                <a:ea typeface="Arial"/>
                <a:cs typeface="Arial"/>
                <a:sym typeface="Arial"/>
              </a:rPr>
              <a:t>Phần I </a:t>
            </a:r>
            <a:r>
              <a:rPr b="0" i="0" lang="en-US" sz="2400" u="none" cap="none" strike="noStrike">
                <a:solidFill>
                  <a:schemeClr val="dk1"/>
                </a:solidFill>
                <a:latin typeface="Arial"/>
                <a:ea typeface="Arial"/>
                <a:cs typeface="Arial"/>
                <a:sym typeface="Arial"/>
              </a:rPr>
              <a:t>– Giới Thiệu về Điều Tra Dân Số.</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500"/>
              <a:buFont typeface="Arial"/>
              <a:buChar char="•"/>
            </a:pPr>
            <a:r>
              <a:rPr b="1" i="0" lang="en-US" sz="2400" u="none" cap="none" strike="noStrike">
                <a:solidFill>
                  <a:schemeClr val="dk1"/>
                </a:solidFill>
                <a:latin typeface="Arial"/>
                <a:ea typeface="Arial"/>
                <a:cs typeface="Arial"/>
                <a:sym typeface="Arial"/>
              </a:rPr>
              <a:t>Phần II </a:t>
            </a:r>
            <a:r>
              <a:rPr b="0" i="0" lang="en-US" sz="2400" u="none" cap="none" strike="noStrike">
                <a:solidFill>
                  <a:schemeClr val="dk1"/>
                </a:solidFill>
                <a:latin typeface="Arial"/>
                <a:ea typeface="Arial"/>
                <a:cs typeface="Arial"/>
                <a:sym typeface="Arial"/>
              </a:rPr>
              <a:t>– An Ninh Dữ Liệu, Quyền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    </a:t>
            </a:r>
            <a:r>
              <a:rPr b="0" i="0" lang="en-US" sz="2400" u="none" cap="none" strike="noStrike">
                <a:solidFill>
                  <a:schemeClr val="dk1"/>
                </a:solidFill>
                <a:latin typeface="Arial"/>
                <a:ea typeface="Arial"/>
                <a:cs typeface="Arial"/>
                <a:sym typeface="Arial"/>
              </a:rPr>
              <a:t>Riêng Tư và Bảo Mật. </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1" i="0" lang="en-US" sz="2400" u="none" cap="none" strike="noStrike">
                <a:solidFill>
                  <a:schemeClr val="dk1"/>
                </a:solidFill>
                <a:latin typeface="Arial"/>
                <a:ea typeface="Arial"/>
                <a:cs typeface="Arial"/>
                <a:sym typeface="Arial"/>
              </a:rPr>
              <a:t>Phần III </a:t>
            </a:r>
            <a:r>
              <a:rPr b="0" i="0" lang="en-US" sz="2400" u="none" cap="none" strike="noStrike">
                <a:solidFill>
                  <a:schemeClr val="dk1"/>
                </a:solidFill>
                <a:latin typeface="Arial"/>
                <a:ea typeface="Arial"/>
                <a:cs typeface="Arial"/>
                <a:sym typeface="Arial"/>
              </a:rPr>
              <a:t>– </a:t>
            </a:r>
            <a:r>
              <a:rPr b="0" i="0" lang="en-US" sz="2000" u="none" cap="none" strike="noStrike">
                <a:solidFill>
                  <a:srgbClr val="000000"/>
                </a:solidFill>
                <a:latin typeface="Arial"/>
                <a:ea typeface="Arial"/>
                <a:cs typeface="Arial"/>
                <a:sym typeface="Arial"/>
              </a:rPr>
              <a:t>Điều tra dân số đếm mọi người </a:t>
            </a:r>
            <a:endParaRPr b="0" i="0" sz="20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Times New Roman"/>
                <a:ea typeface="Times New Roman"/>
                <a:cs typeface="Times New Roman"/>
                <a:sym typeface="Times New Roman"/>
              </a:rPr>
              <a:t>     </a:t>
            </a:r>
            <a:r>
              <a:rPr b="0" i="0" lang="en-US" sz="2000" u="none" cap="none" strike="noStrike">
                <a:solidFill>
                  <a:srgbClr val="000000"/>
                </a:solidFill>
                <a:latin typeface="Arial"/>
                <a:ea typeface="Arial"/>
                <a:cs typeface="Arial"/>
                <a:sym typeface="Arial"/>
              </a:rPr>
              <a:t>như thế nào?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500"/>
              <a:buFont typeface="Arial"/>
              <a:buChar char="•"/>
            </a:pPr>
            <a:r>
              <a:rPr b="1" i="0" lang="en-US" sz="2400" u="none" cap="none" strike="noStrike">
                <a:solidFill>
                  <a:schemeClr val="dk1"/>
                </a:solidFill>
                <a:latin typeface="Arial"/>
                <a:ea typeface="Arial"/>
                <a:cs typeface="Arial"/>
                <a:sym typeface="Arial"/>
              </a:rPr>
              <a:t>Phần IV </a:t>
            </a:r>
            <a:r>
              <a:rPr b="0" i="0" lang="en-US" sz="2400" u="none" cap="none" strike="noStrike">
                <a:solidFill>
                  <a:schemeClr val="dk1"/>
                </a:solidFill>
                <a:latin typeface="Arial"/>
                <a:ea typeface="Arial"/>
                <a:cs typeface="Arial"/>
                <a:sym typeface="Arial"/>
              </a:rPr>
              <a:t>– Kiến Thức Cơ Bản về Kỹ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    </a:t>
            </a:r>
            <a:r>
              <a:rPr b="0" i="0" lang="en-US" sz="2400" u="none" cap="none" strike="noStrike">
                <a:solidFill>
                  <a:schemeClr val="dk1"/>
                </a:solidFill>
                <a:latin typeface="Arial"/>
                <a:ea typeface="Arial"/>
                <a:cs typeface="Arial"/>
                <a:sym typeface="Arial"/>
              </a:rPr>
              <a:t>Thuật Số.</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500"/>
              <a:buFont typeface="Arial"/>
              <a:buChar char="•"/>
            </a:pPr>
            <a:r>
              <a:rPr b="1" i="0" lang="en-US" sz="2400" u="none" cap="none" strike="noStrike">
                <a:solidFill>
                  <a:schemeClr val="dk1"/>
                </a:solidFill>
                <a:latin typeface="Arial"/>
                <a:ea typeface="Arial"/>
                <a:cs typeface="Arial"/>
                <a:sym typeface="Arial"/>
              </a:rPr>
              <a:t>Phần V </a:t>
            </a:r>
            <a:r>
              <a:rPr b="0" i="0" lang="en-US" sz="2400" u="none" cap="none" strike="noStrike">
                <a:solidFill>
                  <a:schemeClr val="dk1"/>
                </a:solidFill>
                <a:latin typeface="Arial"/>
                <a:ea typeface="Arial"/>
                <a:cs typeface="Arial"/>
                <a:sym typeface="Arial"/>
              </a:rPr>
              <a:t>– Hãy Tham Gia.</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500"/>
              <a:buFont typeface="Arial"/>
              <a:buChar char="•"/>
            </a:pPr>
            <a:r>
              <a:rPr b="1" i="0" lang="en-US" sz="2400" u="none" cap="none" strike="noStrike">
                <a:solidFill>
                  <a:schemeClr val="dk1"/>
                </a:solidFill>
                <a:latin typeface="Arial"/>
                <a:ea typeface="Arial"/>
                <a:cs typeface="Arial"/>
                <a:sym typeface="Arial"/>
              </a:rPr>
              <a:t>Phần VI </a:t>
            </a:r>
            <a:r>
              <a:rPr b="0" i="0" lang="en-US" sz="2400" u="none" cap="none" strike="noStrike">
                <a:solidFill>
                  <a:schemeClr val="dk1"/>
                </a:solidFill>
                <a:latin typeface="Arial"/>
                <a:ea typeface="Arial"/>
                <a:cs typeface="Arial"/>
                <a:sym typeface="Arial"/>
              </a:rPr>
              <a:t>– Chìa Khóa đến Thành Công.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 name="Google Shape;124;p2"/>
          <p:cNvSpPr txBox="1"/>
          <p:nvPr/>
        </p:nvSpPr>
        <p:spPr>
          <a:xfrm>
            <a:off x="5516584" y="1987631"/>
            <a:ext cx="6306608" cy="8001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Đây là những gì quý vị sẽ được học: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 name="Google Shape;125;p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5"/>
          <p:cNvSpPr txBox="1"/>
          <p:nvPr/>
        </p:nvSpPr>
        <p:spPr>
          <a:xfrm>
            <a:off x="711200" y="2036311"/>
            <a:ext cx="10769600" cy="278533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Arial"/>
                <a:ea typeface="Arial"/>
                <a:cs typeface="Arial"/>
                <a:sym typeface="Arial"/>
              </a:rPr>
              <a:t>Phần 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Arial"/>
                <a:ea typeface="Arial"/>
                <a:cs typeface="Arial"/>
                <a:sym typeface="Arial"/>
              </a:rPr>
              <a:t>Giới Thiệu về Điều Tra Dân Số</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500"/>
              <a:buFont typeface="Arial"/>
              <a:buNone/>
            </a:pPr>
            <a:r>
              <a:rPr b="1" i="0" lang="en-US" sz="5500" u="none" cap="none" strike="noStrike">
                <a:solidFill>
                  <a:srgbClr val="2176D2"/>
                </a:solidFill>
                <a:latin typeface="Arial"/>
                <a:ea typeface="Arial"/>
                <a:cs typeface="Arial"/>
                <a:sym typeface="Arial"/>
              </a:rPr>
              <a:t>Những điều quý vị cần biết </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131" name="Google Shape;131;p5"/>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132" name="Google Shape;132;p5"/>
          <p:cNvSpPr txBox="1"/>
          <p:nvPr>
            <p:ph idx="12" type="sldNum"/>
          </p:nvPr>
        </p:nvSpPr>
        <p:spPr>
          <a:xfrm>
            <a:off x="11286345" y="6333009"/>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b="1" lang="en-US">
                <a:latin typeface="Times New Roman"/>
                <a:ea typeface="Times New Roman"/>
                <a:cs typeface="Times New Roman"/>
                <a:sym typeface="Times New Roman"/>
              </a:rPr>
              <a:t>‹#›</a:t>
            </a:fld>
            <a:endParaRPr b="1">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descr="A close up of a logo&#10;&#10;Description automatically generated" id="137" name="Google Shape;137;p6"/>
          <p:cNvPicPr preferRelativeResize="0"/>
          <p:nvPr/>
        </p:nvPicPr>
        <p:blipFill rotWithShape="1">
          <a:blip r:embed="rId3">
            <a:alphaModFix/>
          </a:blip>
          <a:srcRect b="0" l="0" r="0" t="0"/>
          <a:stretch/>
        </p:blipFill>
        <p:spPr>
          <a:xfrm>
            <a:off x="6885225" y="3911150"/>
            <a:ext cx="4652550" cy="2620625"/>
          </a:xfrm>
          <a:prstGeom prst="rect">
            <a:avLst/>
          </a:prstGeom>
          <a:noFill/>
          <a:ln>
            <a:noFill/>
          </a:ln>
        </p:spPr>
      </p:pic>
      <p:sp>
        <p:nvSpPr>
          <p:cNvPr id="138" name="Google Shape;138;p6"/>
          <p:cNvSpPr txBox="1"/>
          <p:nvPr/>
        </p:nvSpPr>
        <p:spPr>
          <a:xfrm>
            <a:off x="1275557" y="228236"/>
            <a:ext cx="9415462"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Arial"/>
                <a:ea typeface="Arial"/>
                <a:cs typeface="Arial"/>
                <a:sym typeface="Arial"/>
              </a:rPr>
              <a:t>Điều tra dân số là gì?</a:t>
            </a:r>
            <a:endParaRPr b="0" i="0" sz="1400" u="none" cap="none" strike="noStrike">
              <a:solidFill>
                <a:srgbClr val="000000"/>
              </a:solidFill>
              <a:latin typeface="Arial"/>
              <a:ea typeface="Arial"/>
              <a:cs typeface="Arial"/>
              <a:sym typeface="Arial"/>
            </a:endParaRPr>
          </a:p>
        </p:txBody>
      </p:sp>
      <p:sp>
        <p:nvSpPr>
          <p:cNvPr id="139" name="Google Shape;139;p6"/>
          <p:cNvSpPr txBox="1"/>
          <p:nvPr/>
        </p:nvSpPr>
        <p:spPr>
          <a:xfrm>
            <a:off x="1093475" y="1142587"/>
            <a:ext cx="10315500" cy="2308284"/>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1800" u="none" cap="none" strike="noStrike">
                <a:solidFill>
                  <a:schemeClr val="dk1"/>
                </a:solidFill>
                <a:latin typeface="Arial"/>
                <a:ea typeface="Arial"/>
                <a:cs typeface="Arial"/>
                <a:sym typeface="Arial"/>
              </a:rPr>
              <a:t>Điều Tra Dân Số Hoa Kỳ là một khảo sát toàn quốc được Cục Thống Kê Dân Số </a:t>
            </a:r>
            <a:r>
              <a:rPr b="0" i="0" lang="en-US" sz="1800" u="none" cap="none" strike="noStrike">
                <a:solidFill>
                  <a:schemeClr val="dk1"/>
                </a:solidFill>
                <a:latin typeface="Times New Roman"/>
                <a:ea typeface="Times New Roman"/>
                <a:cs typeface="Times New Roman"/>
                <a:sym typeface="Times New Roman"/>
              </a:rPr>
              <a:t>(</a:t>
            </a:r>
            <a:r>
              <a:rPr b="0" i="0" lang="en-US" sz="1800" u="none" cap="none" strike="noStrike">
                <a:solidFill>
                  <a:schemeClr val="dk1"/>
                </a:solidFill>
                <a:latin typeface="Arial"/>
                <a:ea typeface="Arial"/>
                <a:cs typeface="Arial"/>
                <a:sym typeface="Arial"/>
              </a:rPr>
              <a:t>Census Bureau</a:t>
            </a:r>
            <a:r>
              <a:rPr b="0" i="0" lang="en-US" sz="1800" u="none" cap="none" strike="noStrike">
                <a:solidFill>
                  <a:schemeClr val="dk1"/>
                </a:solidFill>
                <a:latin typeface="Times New Roman"/>
                <a:ea typeface="Times New Roman"/>
                <a:cs typeface="Times New Roman"/>
                <a:sym typeface="Times New Roman"/>
              </a:rPr>
              <a:t>) </a:t>
            </a:r>
            <a:r>
              <a:rPr b="0" i="0" lang="en-US" sz="1800" u="none" cap="none" strike="noStrike">
                <a:solidFill>
                  <a:schemeClr val="dk1"/>
                </a:solidFill>
                <a:latin typeface="Arial"/>
                <a:ea typeface="Arial"/>
                <a:cs typeface="Arial"/>
                <a:sym typeface="Arial"/>
              </a:rPr>
              <a:t>Hoa Kỳ thực hiện mười năm một lần để đếm dân số. </a:t>
            </a:r>
            <a:endParaRPr b="0" i="0" sz="1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Montserrat"/>
              <a:buChar char="●"/>
            </a:pPr>
            <a:r>
              <a:rPr b="0" i="0" lang="en-US" sz="1800" u="none" cap="none" strike="noStrike">
                <a:solidFill>
                  <a:schemeClr val="dk1"/>
                </a:solidFill>
                <a:latin typeface="Arial"/>
                <a:ea typeface="Arial"/>
                <a:cs typeface="Arial"/>
                <a:sym typeface="Arial"/>
              </a:rPr>
              <a:t>Giữa năm 1970 và năm 2000, Cục Thống Kê Dân Số Hoa Kỳ đã sử dụng hai bảng câu hỏi, một dạng ngắn và một dạng dài. </a:t>
            </a:r>
            <a:endParaRPr b="0" i="0" sz="1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Montserrat"/>
              <a:buChar char="●"/>
            </a:pPr>
            <a:r>
              <a:rPr b="1" i="0" lang="en-US" sz="1800" u="none" cap="none" strike="noStrike">
                <a:solidFill>
                  <a:schemeClr val="dk1"/>
                </a:solidFill>
                <a:latin typeface="Arial"/>
                <a:ea typeface="Arial"/>
                <a:cs typeface="Arial"/>
                <a:sym typeface="Arial"/>
              </a:rPr>
              <a:t>Hãy quên quá khứ đi! Điều Tra Dân Số năm 2020 sẽ là một bảng câu hỏi dạng ngắn chỉ có chín câu hỏi</a:t>
            </a:r>
            <a:r>
              <a:rPr b="0" i="0" lang="en-US"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40" name="Google Shape;140;p6"/>
          <p:cNvSpPr txBox="1"/>
          <p:nvPr/>
        </p:nvSpPr>
        <p:spPr>
          <a:xfrm>
            <a:off x="1093475" y="3751750"/>
            <a:ext cx="5887200" cy="261606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1800" u="none" cap="none" strike="noStrike">
                <a:solidFill>
                  <a:schemeClr val="dk1"/>
                </a:solidFill>
                <a:latin typeface="Arial"/>
                <a:ea typeface="Arial"/>
                <a:cs typeface="Arial"/>
                <a:sym typeface="Arial"/>
              </a:rPr>
              <a:t>Cục Thống Kê Dân Số Hoa Kỳ chịu trách nhiệm thực hiện điều tra dân số 10 năm một lần.</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Montserrat"/>
              <a:buChar char="●"/>
            </a:pPr>
            <a:r>
              <a:rPr b="0" i="0" lang="en-US" sz="1800" u="none" cap="none" strike="noStrike">
                <a:solidFill>
                  <a:schemeClr val="dk1"/>
                </a:solidFill>
                <a:latin typeface="Arial"/>
                <a:ea typeface="Arial"/>
                <a:cs typeface="Arial"/>
                <a:sym typeface="Arial"/>
              </a:rPr>
              <a:t>Philly Counts (Chương Trình Điều Tra Dân Số Philadephia) không chịu trách nhiệm thực hiện điều tra dân số cũng như quá trình tuyển mộ cho các công việc điều tra dân số.</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Montserrat"/>
              <a:buChar char="●"/>
            </a:pPr>
            <a:r>
              <a:rPr b="0" i="0" lang="en-US" sz="1800" u="none" cap="none" strike="noStrike">
                <a:solidFill>
                  <a:schemeClr val="dk1"/>
                </a:solidFill>
                <a:latin typeface="Arial"/>
                <a:ea typeface="Arial"/>
                <a:cs typeface="Arial"/>
                <a:sym typeface="Arial"/>
              </a:rPr>
              <a:t>Luật quy định phải hoàn thành điều tra dân số.</a:t>
            </a:r>
            <a:endParaRPr b="0" i="0" sz="1400" u="none" cap="none" strike="noStrike">
              <a:solidFill>
                <a:srgbClr val="000000"/>
              </a:solidFill>
              <a:latin typeface="Arial"/>
              <a:ea typeface="Arial"/>
              <a:cs typeface="Arial"/>
              <a:sym typeface="Arial"/>
            </a:endParaRPr>
          </a:p>
        </p:txBody>
      </p:sp>
      <p:sp>
        <p:nvSpPr>
          <p:cNvPr id="141" name="Google Shape;141;p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7"/>
          <p:cNvSpPr txBox="1"/>
          <p:nvPr/>
        </p:nvSpPr>
        <p:spPr>
          <a:xfrm>
            <a:off x="1275556" y="228236"/>
            <a:ext cx="9486931"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Arial"/>
                <a:ea typeface="Arial"/>
                <a:cs typeface="Arial"/>
                <a:sym typeface="Arial"/>
              </a:rPr>
              <a:t>Vì sao điều tra dân số lại quan trọng? </a:t>
            </a:r>
            <a:endParaRPr b="0" i="0" sz="1100" u="none" cap="none" strike="noStrike">
              <a:solidFill>
                <a:srgbClr val="000000"/>
              </a:solidFill>
              <a:latin typeface="Arial"/>
              <a:ea typeface="Arial"/>
              <a:cs typeface="Arial"/>
              <a:sym typeface="Arial"/>
            </a:endParaRPr>
          </a:p>
        </p:txBody>
      </p:sp>
      <p:sp>
        <p:nvSpPr>
          <p:cNvPr id="147" name="Google Shape;147;p7"/>
          <p:cNvSpPr txBox="1"/>
          <p:nvPr/>
        </p:nvSpPr>
        <p:spPr>
          <a:xfrm>
            <a:off x="1275575" y="1291900"/>
            <a:ext cx="10477200" cy="9848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Arial"/>
                <a:ea typeface="Arial"/>
                <a:cs typeface="Arial"/>
                <a:sym typeface="Arial"/>
              </a:rPr>
              <a:t>Điều tra dân số không chỉ đơn thuần là đếm đầu người. Kết quả điều tra dân số sẽ tác động đến Philadelphia trong mười năm tới.</a:t>
            </a:r>
            <a:endParaRPr b="1" i="0" sz="2900" u="none" cap="none" strike="noStrike">
              <a:solidFill>
                <a:schemeClr val="dk1"/>
              </a:solidFill>
              <a:latin typeface="Arial"/>
              <a:ea typeface="Arial"/>
              <a:cs typeface="Arial"/>
              <a:sym typeface="Arial"/>
            </a:endParaRPr>
          </a:p>
        </p:txBody>
      </p:sp>
      <p:pic>
        <p:nvPicPr>
          <p:cNvPr descr="US Congress" id="148" name="Google Shape;148;p7"/>
          <p:cNvPicPr preferRelativeResize="0"/>
          <p:nvPr/>
        </p:nvPicPr>
        <p:blipFill rotWithShape="1">
          <a:blip r:embed="rId3">
            <a:alphaModFix/>
          </a:blip>
          <a:srcRect b="0" l="0" r="0" t="0"/>
          <a:stretch/>
        </p:blipFill>
        <p:spPr>
          <a:xfrm>
            <a:off x="1275557" y="2783622"/>
            <a:ext cx="3290744" cy="2193829"/>
          </a:xfrm>
          <a:prstGeom prst="rect">
            <a:avLst/>
          </a:prstGeom>
          <a:noFill/>
          <a:ln>
            <a:noFill/>
          </a:ln>
        </p:spPr>
      </p:pic>
      <p:pic>
        <p:nvPicPr>
          <p:cNvPr descr="A close up of a newspaper&#10;&#10;Description automatically generated" id="149" name="Google Shape;149;p7"/>
          <p:cNvPicPr preferRelativeResize="0"/>
          <p:nvPr/>
        </p:nvPicPr>
        <p:blipFill rotWithShape="1">
          <a:blip r:embed="rId4">
            <a:alphaModFix/>
          </a:blip>
          <a:srcRect b="6202" l="0" r="0" t="0"/>
          <a:stretch/>
        </p:blipFill>
        <p:spPr>
          <a:xfrm>
            <a:off x="4787424" y="2780452"/>
            <a:ext cx="3291840" cy="2196999"/>
          </a:xfrm>
          <a:prstGeom prst="rect">
            <a:avLst/>
          </a:prstGeom>
          <a:noFill/>
          <a:ln>
            <a:noFill/>
          </a:ln>
        </p:spPr>
      </p:pic>
      <p:pic>
        <p:nvPicPr>
          <p:cNvPr descr="A close up of a sign&#10;&#10;Description automatically generated" id="150" name="Google Shape;150;p7"/>
          <p:cNvPicPr preferRelativeResize="0"/>
          <p:nvPr/>
        </p:nvPicPr>
        <p:blipFill rotWithShape="1">
          <a:blip r:embed="rId5">
            <a:alphaModFix/>
          </a:blip>
          <a:srcRect b="0" l="7039" r="8988" t="0"/>
          <a:stretch/>
        </p:blipFill>
        <p:spPr>
          <a:xfrm>
            <a:off x="8300388" y="2780452"/>
            <a:ext cx="3290744" cy="2194560"/>
          </a:xfrm>
          <a:prstGeom prst="rect">
            <a:avLst/>
          </a:prstGeom>
          <a:noFill/>
          <a:ln>
            <a:noFill/>
          </a:ln>
        </p:spPr>
      </p:pic>
      <p:sp>
        <p:nvSpPr>
          <p:cNvPr id="151" name="Google Shape;151;p7"/>
          <p:cNvSpPr txBox="1"/>
          <p:nvPr/>
        </p:nvSpPr>
        <p:spPr>
          <a:xfrm>
            <a:off x="1046957" y="5172075"/>
            <a:ext cx="3290744" cy="113873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Dữ liệu điều tra dân số được sử dụng để xác định đại diện trong Quốc hội.</a:t>
            </a:r>
            <a:endParaRPr b="0"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152" name="Google Shape;152;p7"/>
          <p:cNvSpPr txBox="1"/>
          <p:nvPr/>
        </p:nvSpPr>
        <p:spPr>
          <a:xfrm>
            <a:off x="4673124" y="5172075"/>
            <a:ext cx="3290744" cy="8771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Philadelphia nhận được hơn $3 tỷ tài trợ liên bang mỗi năm, cho y tế, gia cư, trường học và cơ sở hạ tầng. </a:t>
            </a:r>
            <a:endParaRPr b="0" i="0" sz="1400" u="none" cap="none" strike="noStrike">
              <a:solidFill>
                <a:srgbClr val="000000"/>
              </a:solidFill>
              <a:latin typeface="Arial"/>
              <a:ea typeface="Arial"/>
              <a:cs typeface="Arial"/>
              <a:sym typeface="Arial"/>
            </a:endParaRPr>
          </a:p>
        </p:txBody>
      </p:sp>
      <p:sp>
        <p:nvSpPr>
          <p:cNvPr id="153" name="Google Shape;153;p7"/>
          <p:cNvSpPr txBox="1"/>
          <p:nvPr/>
        </p:nvSpPr>
        <p:spPr>
          <a:xfrm>
            <a:off x="8299291" y="5172075"/>
            <a:ext cx="3290744" cy="8771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Dữ liệu điều tra dân số cũng được sử dụng để nghiên cứu và phân tích và dự đoán xu hướng.</a:t>
            </a:r>
            <a:endParaRPr b="0" i="0" sz="1400" u="none" cap="none" strike="noStrike">
              <a:solidFill>
                <a:srgbClr val="000000"/>
              </a:solidFill>
              <a:latin typeface="Arial"/>
              <a:ea typeface="Arial"/>
              <a:cs typeface="Arial"/>
              <a:sym typeface="Arial"/>
            </a:endParaRPr>
          </a:p>
        </p:txBody>
      </p:sp>
      <p:sp>
        <p:nvSpPr>
          <p:cNvPr id="154" name="Google Shape;154;p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2019-08-28T11:42:45Z</dcterms:created>
  <dc:creator>Irene Contreras</dc:creator>
</cp:coreProperties>
</file>