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y="6858000" cx="12192000"/>
  <p:notesSz cx="6858000" cy="9296400"/>
  <p:embeddedFontLst>
    <p:embeddedFont>
      <p:font typeface="Montserrat"/>
      <p:regular r:id="rId57"/>
      <p:bold r:id="rId58"/>
      <p:italic r:id="rId59"/>
      <p:boldItalic r:id="rId60"/>
    </p:embeddedFont>
    <p:embeddedFont>
      <p:font typeface="Open Sans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65" roundtripDataSignature="AMtx7mjmJ8ESvWoyL+DjSFaHRR1DEqV2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OpenSans-bold.fntdata"/><Relationship Id="rId61" Type="http://schemas.openxmlformats.org/officeDocument/2006/relationships/font" Target="fonts/OpenSans-regular.fntdata"/><Relationship Id="rId20" Type="http://schemas.openxmlformats.org/officeDocument/2006/relationships/slide" Target="slides/slide15.xml"/><Relationship Id="rId64" Type="http://schemas.openxmlformats.org/officeDocument/2006/relationships/font" Target="fonts/OpenSans-boldItalic.fntdata"/><Relationship Id="rId63" Type="http://schemas.openxmlformats.org/officeDocument/2006/relationships/font" Target="fonts/OpenSans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65" Type="http://customschemas.google.com/relationships/presentationmetadata" Target="meta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Montserrat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Montserrat-regular.fntdata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Montserrat-italic.fntdata"/><Relationship Id="rId14" Type="http://schemas.openxmlformats.org/officeDocument/2006/relationships/slide" Target="slides/slide9.xml"/><Relationship Id="rId58" Type="http://schemas.openxmlformats.org/officeDocument/2006/relationships/font" Target="fonts/Montserrat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" name="Google Shape;44;p1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77138d621_0_12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477138d621_0_12:notes"/>
          <p:cNvSpPr txBox="1"/>
          <p:nvPr>
            <p:ph idx="1" type="body"/>
          </p:nvPr>
        </p:nvSpPr>
        <p:spPr>
          <a:xfrm>
            <a:off x="685800" y="4473892"/>
            <a:ext cx="54864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g477138d621_0_12:notes"/>
          <p:cNvSpPr txBox="1"/>
          <p:nvPr>
            <p:ph idx="12" type="sldNum"/>
          </p:nvPr>
        </p:nvSpPr>
        <p:spPr>
          <a:xfrm>
            <a:off x="3884613" y="8829967"/>
            <a:ext cx="2971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p8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" name="Google Shape;155;p9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p10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6" name="Google Shape;196;p11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2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p12:notes"/>
          <p:cNvSpPr txBox="1"/>
          <p:nvPr>
            <p:ph idx="12" type="sldNum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1" name="Google Shape;221;p13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9" name="Google Shape;229;p14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1" name="Google Shape;241;p15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9" name="Google Shape;249;p16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1d782dbb1_0_49:notes"/>
          <p:cNvSpPr txBox="1"/>
          <p:nvPr>
            <p:ph idx="1" type="body"/>
          </p:nvPr>
        </p:nvSpPr>
        <p:spPr>
          <a:xfrm>
            <a:off x="685800" y="4473891"/>
            <a:ext cx="54864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" name="Google Shape;52;g71d782dbb1_0_49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7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p17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4" name="Google Shape;264;p18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9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2" name="Google Shape;272;p19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0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p20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7" name="Google Shape;287;p21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5" name="Google Shape;295;p22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3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3" name="Google Shape;303;p23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4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0" name="Google Shape;310;p24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5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p25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6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6" name="Google Shape;326;p26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" name="Google Shape;60;p3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7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9" name="Google Shape;359;p27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8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9" name="Google Shape;369;p28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9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7" name="Google Shape;377;p29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0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5" name="Google Shape;385;p30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71d782dbb1_0_152:notes"/>
          <p:cNvSpPr txBox="1"/>
          <p:nvPr>
            <p:ph idx="1" type="body"/>
          </p:nvPr>
        </p:nvSpPr>
        <p:spPr>
          <a:xfrm>
            <a:off x="685800" y="4473892"/>
            <a:ext cx="54864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3" name="Google Shape;393;g71d782dbb1_0_152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2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2" name="Google Shape;402;p32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3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9" name="Google Shape;409;p33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4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6" name="Google Shape;416;p34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6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4" name="Google Shape;424;p36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7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3" name="Google Shape;433;p37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7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" name="Google Shape;69;p57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8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1" name="Google Shape;441;p38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9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8" name="Google Shape;448;p39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0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3" name="Google Shape;463;p40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1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0" name="Google Shape;470;p41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2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8" name="Google Shape;478;p42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3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5" name="Google Shape;485;p43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4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8" name="Google Shape;498;p44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5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4" name="Google Shape;514;p45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6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3" name="Google Shape;523;p46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7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2" name="Google Shape;532;p47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08ce41582_0_0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g608ce41582_0_0:notes"/>
          <p:cNvSpPr txBox="1"/>
          <p:nvPr>
            <p:ph idx="1" type="body"/>
          </p:nvPr>
        </p:nvSpPr>
        <p:spPr>
          <a:xfrm>
            <a:off x="685800" y="4473892"/>
            <a:ext cx="54864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" name="Google Shape;78;g608ce41582_0_0:notes"/>
          <p:cNvSpPr txBox="1"/>
          <p:nvPr>
            <p:ph idx="12" type="sldNum"/>
          </p:nvPr>
        </p:nvSpPr>
        <p:spPr>
          <a:xfrm>
            <a:off x="3884613" y="8829967"/>
            <a:ext cx="2971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8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0" name="Google Shape;540;p48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9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6" name="Google Shape;546;p49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p5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p6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/>
          <p:nvPr>
            <p:ph idx="1" type="body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" name="Google Shape;114;p7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bg>
      <p:bgPr>
        <a:solidFill>
          <a:srgbClr val="FBF9EF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1"/>
          <p:cNvSpPr/>
          <p:nvPr/>
        </p:nvSpPr>
        <p:spPr>
          <a:xfrm>
            <a:off x="0" y="5600700"/>
            <a:ext cx="12192000" cy="12573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ity street&#10;&#10;Description automatically generated" id="17" name="Google Shape;17;p51"/>
          <p:cNvPicPr preferRelativeResize="0"/>
          <p:nvPr/>
        </p:nvPicPr>
        <p:blipFill rotWithShape="1">
          <a:blip r:embed="rId2">
            <a:alphaModFix amt="20000"/>
          </a:blip>
          <a:srcRect b="27451" l="1235" r="0" t="5844"/>
          <a:stretch/>
        </p:blipFill>
        <p:spPr>
          <a:xfrm>
            <a:off x="0" y="-3364"/>
            <a:ext cx="12192000" cy="56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51"/>
          <p:cNvSpPr txBox="1"/>
          <p:nvPr/>
        </p:nvSpPr>
        <p:spPr>
          <a:xfrm>
            <a:off x="657905" y="4079640"/>
            <a:ext cx="11215824" cy="1446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0F4D90"/>
                </a:solidFill>
                <a:latin typeface="Montserrat"/>
                <a:ea typeface="Montserrat"/>
                <a:cs typeface="Montserrat"/>
                <a:sym typeface="Montserrat"/>
              </a:rPr>
              <a:t>人口普查倡導員  訓練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clipart&#10;&#10;Description automatically generated" id="19" name="Google Shape;1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0148" y="5914951"/>
            <a:ext cx="2722561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5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7314" y="-114191"/>
            <a:ext cx="5448231" cy="453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bg>
      <p:bgPr>
        <a:solidFill>
          <a:srgbClr val="FBF9EF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2"/>
          <p:cNvSpPr/>
          <p:nvPr/>
        </p:nvSpPr>
        <p:spPr>
          <a:xfrm rot="-5400000">
            <a:off x="-2950367" y="2950371"/>
            <a:ext cx="6858000" cy="957261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lipart&#10;&#10;Description automatically generated" id="24" name="Google Shape;24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-896936" y="4960070"/>
            <a:ext cx="2722561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bg>
      <p:bgPr>
        <a:solidFill>
          <a:srgbClr val="FBF9EF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3"/>
          <p:cNvSpPr/>
          <p:nvPr/>
        </p:nvSpPr>
        <p:spPr>
          <a:xfrm>
            <a:off x="0" y="5900738"/>
            <a:ext cx="12192000" cy="957261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lipart&#10;&#10;Description automatically generated" id="28" name="Google Shape;28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34719" y="6064969"/>
            <a:ext cx="2722561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 Header">
    <p:bg>
      <p:bgPr>
        <a:solidFill>
          <a:srgbClr val="FBF9EF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4"/>
          <p:cNvSpPr/>
          <p:nvPr/>
        </p:nvSpPr>
        <p:spPr>
          <a:xfrm>
            <a:off x="0" y="6157913"/>
            <a:ext cx="12192000" cy="700086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4"/>
          <p:cNvSpPr/>
          <p:nvPr/>
        </p:nvSpPr>
        <p:spPr>
          <a:xfrm>
            <a:off x="0" y="0"/>
            <a:ext cx="12192000" cy="700086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54"/>
          <p:cNvSpPr/>
          <p:nvPr/>
        </p:nvSpPr>
        <p:spPr>
          <a:xfrm>
            <a:off x="0" y="0"/>
            <a:ext cx="742950" cy="6857999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54"/>
          <p:cNvSpPr/>
          <p:nvPr/>
        </p:nvSpPr>
        <p:spPr>
          <a:xfrm>
            <a:off x="11449050" y="-1"/>
            <a:ext cx="742950" cy="6857999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">
  <p:cSld name="2_Title and Content">
    <p:bg>
      <p:bgPr>
        <a:solidFill>
          <a:srgbClr val="FBF9EF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5"/>
          <p:cNvSpPr/>
          <p:nvPr/>
        </p:nvSpPr>
        <p:spPr>
          <a:xfrm rot="-5400000">
            <a:off x="8284369" y="2950370"/>
            <a:ext cx="6858000" cy="957261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lipart&#10;&#10;Description automatically generated" id="38" name="Google Shape;38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10352088" y="4890223"/>
            <a:ext cx="2722561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>
  <p:cSld name="1_Title and Content">
    <p:bg>
      <p:bgPr>
        <a:solidFill>
          <a:srgbClr val="FBF9EF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7.jpg"/><Relationship Id="rId10" Type="http://schemas.openxmlformats.org/officeDocument/2006/relationships/image" Target="../media/image57.png"/><Relationship Id="rId9" Type="http://schemas.openxmlformats.org/officeDocument/2006/relationships/image" Target="../media/image19.jpg"/><Relationship Id="rId5" Type="http://schemas.openxmlformats.org/officeDocument/2006/relationships/image" Target="../media/image12.png"/><Relationship Id="rId6" Type="http://schemas.openxmlformats.org/officeDocument/2006/relationships/image" Target="../media/image25.jpg"/><Relationship Id="rId7" Type="http://schemas.openxmlformats.org/officeDocument/2006/relationships/image" Target="../media/image16.jpg"/><Relationship Id="rId8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Relationship Id="rId4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image" Target="../media/image2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29.png"/><Relationship Id="rId6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census@phila.gov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hyperlink" Target="https://www.census.gov/cgi-bin/main/email.cgi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Relationship Id="rId4" Type="http://schemas.openxmlformats.org/officeDocument/2006/relationships/hyperlink" Target="mailto:Philadelphia.Regional.Office@census.gov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5" Type="http://schemas.openxmlformats.org/officeDocument/2006/relationships/image" Target="../media/image4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jpg"/><Relationship Id="rId4" Type="http://schemas.openxmlformats.org/officeDocument/2006/relationships/image" Target="../media/image4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drive.google.com/file/d/1T7jzmUo2ZENRF_Zdy9W5WCjcjpEhcp-7/view" TargetMode="External"/><Relationship Id="rId4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png"/><Relationship Id="rId4" Type="http://schemas.openxmlformats.org/officeDocument/2006/relationships/hyperlink" Target="https://www.phila.gov/census" TargetMode="External"/><Relationship Id="rId5" Type="http://schemas.openxmlformats.org/officeDocument/2006/relationships/hyperlink" Target="https://2020census.gov/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6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jp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21.jpg"/><Relationship Id="rId5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-95003" y="-10687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" name="Google Shape;4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225725"/>
            <a:ext cx="12192000" cy="1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"/>
          <p:cNvSpPr txBox="1"/>
          <p:nvPr/>
        </p:nvSpPr>
        <p:spPr>
          <a:xfrm>
            <a:off x="2069600" y="4481375"/>
            <a:ext cx="85623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人口普查先鋒  講座</a:t>
            </a:r>
            <a:endParaRPr b="0" i="0" sz="7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77138d621_0_12"/>
          <p:cNvSpPr txBox="1"/>
          <p:nvPr/>
        </p:nvSpPr>
        <p:spPr>
          <a:xfrm>
            <a:off x="495775" y="495750"/>
            <a:ext cx="10791000" cy="12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統計不足指什麼？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477138d621_0_12"/>
          <p:cNvSpPr txBox="1"/>
          <p:nvPr/>
        </p:nvSpPr>
        <p:spPr>
          <a:xfrm>
            <a:off x="429650" y="1413950"/>
            <a:ext cx="11667000" cy="11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統計不足</a:t>
            </a:r>
            <a:r>
              <a:rPr b="0" i="0" lang="en-US" sz="3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是指在最終人口普查統計中的人數少於實際人口。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統計不足的後果是，</a:t>
            </a:r>
            <a:r>
              <a:rPr b="1" i="0" lang="en-US" sz="3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聯邦計劃和代表比例按照在城市生活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的不足數人口</a:t>
            </a:r>
            <a:r>
              <a:rPr b="0" i="0" lang="en-US" sz="3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分配。</a:t>
            </a:r>
            <a:r>
              <a:rPr b="1" i="0" lang="en-US" sz="3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477138d621_0_1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 txBox="1"/>
          <p:nvPr/>
        </p:nvSpPr>
        <p:spPr>
          <a:xfrm>
            <a:off x="10165278" y="6246421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8"/>
          <p:cNvSpPr txBox="1"/>
          <p:nvPr/>
        </p:nvSpPr>
        <p:spPr>
          <a:xfrm>
            <a:off x="475457" y="228236"/>
            <a:ext cx="9415462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那麼費城的情況怎樣？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8"/>
          <p:cNvSpPr txBox="1"/>
          <p:nvPr/>
        </p:nvSpPr>
        <p:spPr>
          <a:xfrm>
            <a:off x="475457" y="1013066"/>
            <a:ext cx="1031557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統計不足將影響以下計劃：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edicaid" id="140" name="Google Shape;140;p8"/>
          <p:cNvPicPr preferRelativeResize="0"/>
          <p:nvPr/>
        </p:nvPicPr>
        <p:blipFill rotWithShape="1">
          <a:blip r:embed="rId3">
            <a:alphaModFix/>
          </a:blip>
          <a:srcRect b="7844" l="0" r="0" t="7846"/>
          <a:stretch/>
        </p:blipFill>
        <p:spPr>
          <a:xfrm>
            <a:off x="261144" y="1840598"/>
            <a:ext cx="2743200" cy="15418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piece of paper&#10;&#10;Description automatically generated" id="141" name="Google Shape;14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144" y="3655978"/>
            <a:ext cx="2743200" cy="15418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ap program" id="142" name="Google Shape;14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2462" y="1709928"/>
            <a:ext cx="2743200" cy="17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ool lunch program" id="143" name="Google Shape;14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96821" y="3655978"/>
            <a:ext cx="2743200" cy="15361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" id="144" name="Google Shape;144;p8"/>
          <p:cNvPicPr preferRelativeResize="0"/>
          <p:nvPr/>
        </p:nvPicPr>
        <p:blipFill rotWithShape="1">
          <a:blip r:embed="rId7">
            <a:alphaModFix/>
          </a:blip>
          <a:srcRect b="8449" l="0" r="0" t="7241"/>
          <a:stretch/>
        </p:blipFill>
        <p:spPr>
          <a:xfrm>
            <a:off x="6256340" y="1887154"/>
            <a:ext cx="2743200" cy="15418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ign on a highway&#10;&#10;Description automatically generated" id="145" name="Google Shape;145;p8"/>
          <p:cNvPicPr preferRelativeResize="0"/>
          <p:nvPr/>
        </p:nvPicPr>
        <p:blipFill rotWithShape="1">
          <a:blip r:embed="rId8">
            <a:alphaModFix/>
          </a:blip>
          <a:srcRect b="8190" l="0" r="0" t="7879"/>
          <a:stretch/>
        </p:blipFill>
        <p:spPr>
          <a:xfrm>
            <a:off x="3212306" y="3661631"/>
            <a:ext cx="2743200" cy="15361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treet in front of a building&#10;&#10;Description automatically generated" id="146" name="Google Shape;146;p8"/>
          <p:cNvPicPr preferRelativeResize="0"/>
          <p:nvPr/>
        </p:nvPicPr>
        <p:blipFill rotWithShape="1">
          <a:blip r:embed="rId9">
            <a:alphaModFix/>
          </a:blip>
          <a:srcRect b="-1044" l="5406" r="9610" t="1046"/>
          <a:stretch/>
        </p:blipFill>
        <p:spPr>
          <a:xfrm>
            <a:off x="9278149" y="1838853"/>
            <a:ext cx="2743200" cy="154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8"/>
          <p:cNvPicPr preferRelativeResize="0"/>
          <p:nvPr/>
        </p:nvPicPr>
        <p:blipFill rotWithShape="1">
          <a:blip r:embed="rId10">
            <a:alphaModFix/>
          </a:blip>
          <a:srcRect b="7165" l="0" r="0" t="7094"/>
          <a:stretch/>
        </p:blipFill>
        <p:spPr>
          <a:xfrm>
            <a:off x="9237665" y="3650324"/>
            <a:ext cx="2743200" cy="154184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8"/>
          <p:cNvSpPr txBox="1"/>
          <p:nvPr/>
        </p:nvSpPr>
        <p:spPr>
          <a:xfrm>
            <a:off x="-98282" y="5229381"/>
            <a:ext cx="3290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Medicaid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以及 Medicare B 部分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8"/>
          <p:cNvSpPr txBox="1"/>
          <p:nvPr/>
        </p:nvSpPr>
        <p:spPr>
          <a:xfrm>
            <a:off x="2933848" y="5260939"/>
            <a:ext cx="3290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公路規劃和建設資助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8"/>
          <p:cNvSpPr txBox="1"/>
          <p:nvPr/>
        </p:nvSpPr>
        <p:spPr>
          <a:xfrm>
            <a:off x="6023049" y="5255286"/>
            <a:ext cx="3290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特殊教育補助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學校午餐計劃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8"/>
          <p:cNvSpPr txBox="1"/>
          <p:nvPr/>
        </p:nvSpPr>
        <p:spPr>
          <a:xfrm>
            <a:off x="8853636" y="5239123"/>
            <a:ext cx="3290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住房法案第 8 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聯邦 Pell（佩爾）助學金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/>
          <p:nvPr/>
        </p:nvSpPr>
        <p:spPr>
          <a:xfrm>
            <a:off x="757236" y="-25971"/>
            <a:ext cx="3771900" cy="2857500"/>
          </a:xfrm>
          <a:prstGeom prst="flowChartOffpageConnector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SA MAP WITH FLAG" id="158" name="Google Shape;15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977" y="2831529"/>
            <a:ext cx="4758554" cy="314064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9"/>
          <p:cNvSpPr txBox="1"/>
          <p:nvPr/>
        </p:nvSpPr>
        <p:spPr>
          <a:xfrm>
            <a:off x="930671" y="130827"/>
            <a:ext cx="3425030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人口普查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怎樣為我的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社區帶來益處？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9"/>
          <p:cNvSpPr txBox="1"/>
          <p:nvPr/>
        </p:nvSpPr>
        <p:spPr>
          <a:xfrm>
            <a:off x="4908500" y="663075"/>
            <a:ext cx="7123200" cy="53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人口普查資料幫助我們理解國家在發生怎樣的變化。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聯邦計劃</a:t>
            </a: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基於人口總數分撥支援社區的補助金，並按性別、年齡和種族細分。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企業</a:t>
            </a: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使用人口普查局資料決定在哪裡開設新店、工廠和辦事處，從而為社區創造工作機會。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當地政府</a:t>
            </a: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使用人口普查來確保公共安全，並規劃新的學校和醫院。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不動產開發商</a:t>
            </a: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和</a:t>
            </a: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城市規劃者</a:t>
            </a: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使用人口普查打造更便捷的鄰里區</a:t>
            </a: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 txBox="1"/>
          <p:nvPr/>
        </p:nvSpPr>
        <p:spPr>
          <a:xfrm>
            <a:off x="1189430" y="279188"/>
            <a:ext cx="1112797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2020 年人口普查何時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正式開始？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0"/>
          <p:cNvSpPr txBox="1"/>
          <p:nvPr/>
        </p:nvSpPr>
        <p:spPr>
          <a:xfrm>
            <a:off x="1189425" y="3912275"/>
            <a:ext cx="4843500" cy="26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 月 1 日</a:t>
            </a: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是參加 2020 年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人口普查的基準日期。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填報邀請函已寄出。每戶宅居應至少收到一封填報邀請函。</a:t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若您未收到填報邀請函，請訪問：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https://bit.ly/didnotgetmy2020census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10"/>
          <p:cNvSpPr/>
          <p:nvPr/>
        </p:nvSpPr>
        <p:spPr>
          <a:xfrm>
            <a:off x="1267100" y="1979550"/>
            <a:ext cx="3573600" cy="1561200"/>
          </a:xfrm>
          <a:prstGeom prst="rect">
            <a:avLst/>
          </a:prstGeom>
          <a:solidFill>
            <a:srgbClr val="0F4D90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170" name="Google Shape;170;p10"/>
          <p:cNvPicPr preferRelativeResize="0"/>
          <p:nvPr/>
        </p:nvPicPr>
        <p:blipFill rotWithShape="1">
          <a:blip r:embed="rId3">
            <a:alphaModFix/>
          </a:blip>
          <a:srcRect b="30019" l="0" r="0" t="0"/>
          <a:stretch/>
        </p:blipFill>
        <p:spPr>
          <a:xfrm>
            <a:off x="1420409" y="2168991"/>
            <a:ext cx="3266867" cy="1182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10"/>
          <p:cNvGrpSpPr/>
          <p:nvPr/>
        </p:nvGrpSpPr>
        <p:grpSpPr>
          <a:xfrm>
            <a:off x="5030104" y="1786597"/>
            <a:ext cx="6162136" cy="4442539"/>
            <a:chOff x="200530" y="0"/>
            <a:chExt cx="8743099" cy="5111066"/>
          </a:xfrm>
        </p:grpSpPr>
        <p:sp>
          <p:nvSpPr>
            <p:cNvPr id="172" name="Google Shape;172;p10"/>
            <p:cNvSpPr/>
            <p:nvPr/>
          </p:nvSpPr>
          <p:spPr>
            <a:xfrm rot="5400000">
              <a:off x="654306" y="580193"/>
              <a:ext cx="720900" cy="820800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C0CCE1"/>
            </a:solidFill>
            <a:ln cap="flat" cmpd="sng" w="19050">
              <a:solidFill>
                <a:srgbClr val="C0CCE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200530" y="0"/>
              <a:ext cx="2325600" cy="684900"/>
            </a:xfrm>
            <a:prstGeom prst="roundRect">
              <a:avLst>
                <a:gd fmla="val 16670" name="adj"/>
              </a:avLst>
            </a:prstGeom>
            <a:solidFill>
              <a:srgbClr val="FFAB40"/>
            </a:solidFill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0"/>
            <p:cNvSpPr txBox="1"/>
            <p:nvPr/>
          </p:nvSpPr>
          <p:spPr>
            <a:xfrm>
              <a:off x="233974" y="33444"/>
              <a:ext cx="2258700" cy="618000"/>
            </a:xfrm>
            <a:prstGeom prst="rect">
              <a:avLst/>
            </a:prstGeom>
            <a:noFill/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1" i="0" lang="en-US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Self Response Period</a:t>
              </a:r>
              <a:endParaRPr b="1" i="0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0" i="1" lang="en-US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March 12 – August 14 2020</a:t>
              </a:r>
              <a:endParaRPr b="0" i="0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5" name="Google Shape;175;p10"/>
            <p:cNvSpPr/>
            <p:nvPr/>
          </p:nvSpPr>
          <p:spPr>
            <a:xfrm rot="5400000">
              <a:off x="1692886" y="1418184"/>
              <a:ext cx="720900" cy="820800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C0CCE1"/>
            </a:solidFill>
            <a:ln cap="flat" cmpd="sng" w="19050">
              <a:solidFill>
                <a:srgbClr val="C0CCE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1488902" y="827088"/>
              <a:ext cx="2276400" cy="689100"/>
            </a:xfrm>
            <a:prstGeom prst="roundRect">
              <a:avLst>
                <a:gd fmla="val 16670" name="adj"/>
              </a:avLst>
            </a:prstGeom>
            <a:solidFill>
              <a:srgbClr val="FFAB40"/>
            </a:solidFill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0"/>
            <p:cNvSpPr txBox="1"/>
            <p:nvPr/>
          </p:nvSpPr>
          <p:spPr>
            <a:xfrm>
              <a:off x="1522541" y="860727"/>
              <a:ext cx="2208900" cy="621600"/>
            </a:xfrm>
            <a:prstGeom prst="rect">
              <a:avLst/>
            </a:prstGeom>
            <a:noFill/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1" i="0" lang="en-US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Group Quarters</a:t>
              </a:r>
              <a:endParaRPr b="1" i="0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0" i="1" lang="en-US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Currently Suspended</a:t>
              </a:r>
              <a:endParaRPr b="0" i="0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8" name="Google Shape;178;p10"/>
            <p:cNvSpPr/>
            <p:nvPr/>
          </p:nvSpPr>
          <p:spPr>
            <a:xfrm rot="5400000">
              <a:off x="2814729" y="2361185"/>
              <a:ext cx="720900" cy="820800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C0CCE1"/>
            </a:solidFill>
            <a:ln cap="flat" cmpd="sng" w="19050">
              <a:solidFill>
                <a:srgbClr val="C0CCE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2527480" y="1728841"/>
              <a:ext cx="2276400" cy="689100"/>
            </a:xfrm>
            <a:prstGeom prst="roundRect">
              <a:avLst>
                <a:gd fmla="val 16670" name="adj"/>
              </a:avLst>
            </a:prstGeom>
            <a:solidFill>
              <a:srgbClr val="F3C613"/>
            </a:solidFill>
            <a:ln cap="flat" cmpd="sng" w="19050">
              <a:solidFill>
                <a:srgbClr val="F3C61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0"/>
            <p:cNvSpPr txBox="1"/>
            <p:nvPr/>
          </p:nvSpPr>
          <p:spPr>
            <a:xfrm>
              <a:off x="2561229" y="1759095"/>
              <a:ext cx="2208900" cy="621600"/>
            </a:xfrm>
            <a:prstGeom prst="rect">
              <a:avLst/>
            </a:prstGeom>
            <a:solidFill>
              <a:srgbClr val="F3C613"/>
            </a:solidFill>
            <a:ln cap="flat" cmpd="sng" w="19050">
              <a:solidFill>
                <a:srgbClr val="F3C61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1" i="0" lang="en-US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Census Day </a:t>
              </a:r>
              <a:endParaRPr b="1" i="0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0" i="1" lang="en-US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April 1, 2020</a:t>
              </a:r>
              <a:endParaRPr b="0" i="0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1" name="Google Shape;181;p10"/>
            <p:cNvSpPr/>
            <p:nvPr/>
          </p:nvSpPr>
          <p:spPr>
            <a:xfrm rot="5400000">
              <a:off x="4167202" y="3181079"/>
              <a:ext cx="720900" cy="820800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C0CCE1"/>
            </a:solidFill>
            <a:ln cap="flat" cmpd="sng" w="19050">
              <a:solidFill>
                <a:srgbClr val="C0CCE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3649319" y="2589976"/>
              <a:ext cx="2276400" cy="689100"/>
            </a:xfrm>
            <a:prstGeom prst="roundRect">
              <a:avLst>
                <a:gd fmla="val 16670" name="adj"/>
              </a:avLst>
            </a:prstGeom>
            <a:solidFill>
              <a:srgbClr val="FFAB40"/>
            </a:solidFill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0"/>
            <p:cNvSpPr txBox="1"/>
            <p:nvPr/>
          </p:nvSpPr>
          <p:spPr>
            <a:xfrm>
              <a:off x="3682959" y="2623615"/>
              <a:ext cx="2208900" cy="621600"/>
            </a:xfrm>
            <a:prstGeom prst="rect">
              <a:avLst/>
            </a:prstGeom>
            <a:noFill/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1" i="0" lang="en-US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Service Based Enumeration</a:t>
              </a:r>
              <a:endParaRPr b="0" i="0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0" i="1" lang="en-US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April 29 – May 1 2020</a:t>
              </a:r>
              <a:endParaRPr b="0" i="0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4" name="Google Shape;184;p10"/>
            <p:cNvSpPr/>
            <p:nvPr/>
          </p:nvSpPr>
          <p:spPr>
            <a:xfrm rot="5400000">
              <a:off x="5740221" y="4096082"/>
              <a:ext cx="720900" cy="820800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C0CCE1"/>
            </a:solidFill>
            <a:ln cap="flat" cmpd="sng" w="19050">
              <a:solidFill>
                <a:srgbClr val="C0CCE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5011086" y="3478816"/>
              <a:ext cx="2276400" cy="689100"/>
            </a:xfrm>
            <a:prstGeom prst="roundRect">
              <a:avLst>
                <a:gd fmla="val 16670" name="adj"/>
              </a:avLst>
            </a:prstGeom>
            <a:solidFill>
              <a:srgbClr val="FFB24D"/>
            </a:solidFill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0"/>
            <p:cNvSpPr txBox="1"/>
            <p:nvPr/>
          </p:nvSpPr>
          <p:spPr>
            <a:xfrm>
              <a:off x="5044834" y="3514847"/>
              <a:ext cx="2208900" cy="621600"/>
            </a:xfrm>
            <a:prstGeom prst="rect">
              <a:avLst/>
            </a:prstGeom>
            <a:solidFill>
              <a:srgbClr val="FFB24D"/>
            </a:solidFill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1" i="0" lang="en-US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Nonresponse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1" i="0" lang="en-US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Follow-up </a:t>
              </a:r>
              <a:endParaRPr b="0" i="0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0" i="1" lang="en-US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May28 – August 14 2020</a:t>
              </a:r>
              <a:endParaRPr b="0" i="0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6572429" y="4406066"/>
              <a:ext cx="2371200" cy="705000"/>
            </a:xfrm>
            <a:prstGeom prst="roundRect">
              <a:avLst>
                <a:gd fmla="val 16670" name="adj"/>
              </a:avLst>
            </a:prstGeom>
            <a:solidFill>
              <a:srgbClr val="FFAB40"/>
            </a:solidFill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0"/>
            <p:cNvSpPr txBox="1"/>
            <p:nvPr/>
          </p:nvSpPr>
          <p:spPr>
            <a:xfrm>
              <a:off x="6606847" y="4440484"/>
              <a:ext cx="2302200" cy="636000"/>
            </a:xfrm>
            <a:prstGeom prst="rect">
              <a:avLst/>
            </a:prstGeom>
            <a:noFill/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1" i="1" lang="en-US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December 31, 2020  Deliver apportionment counts to President</a:t>
              </a:r>
              <a:endParaRPr b="0" i="0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descr="A screenshot of text&#10;&#10;Description automatically generated" id="189" name="Google Shape;18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07998" y="1082636"/>
            <a:ext cx="2762609" cy="258953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0"/>
          <p:cNvSpPr/>
          <p:nvPr/>
        </p:nvSpPr>
        <p:spPr>
          <a:xfrm rot="1779622">
            <a:off x="9649742" y="2042950"/>
            <a:ext cx="327973" cy="27100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0"/>
          <p:cNvSpPr/>
          <p:nvPr/>
        </p:nvSpPr>
        <p:spPr>
          <a:xfrm>
            <a:off x="9891140" y="2303016"/>
            <a:ext cx="564300" cy="139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/>
          <p:nvPr/>
        </p:nvSpPr>
        <p:spPr>
          <a:xfrm rot="10800000">
            <a:off x="10500609" y="3029827"/>
            <a:ext cx="327900" cy="270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0"/>
          <p:cNvSpPr/>
          <p:nvPr/>
        </p:nvSpPr>
        <p:spPr>
          <a:xfrm>
            <a:off x="9874729" y="3088459"/>
            <a:ext cx="564300" cy="139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/>
          <p:nvPr/>
        </p:nvSpPr>
        <p:spPr>
          <a:xfrm>
            <a:off x="317893" y="293475"/>
            <a:ext cx="11769332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我怎樣填報 2020 年人口普查？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logo&#10;&#10;Description automatically generated" id="200" name="Google Shape;20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67930" y="3214795"/>
            <a:ext cx="1760142" cy="13428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201" name="Google Shape;20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849" y="2737901"/>
            <a:ext cx="1760144" cy="2063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202" name="Google Shape;20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15929" y="2827703"/>
            <a:ext cx="1760144" cy="188408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1"/>
          <p:cNvSpPr txBox="1"/>
          <p:nvPr/>
        </p:nvSpPr>
        <p:spPr>
          <a:xfrm>
            <a:off x="8894750" y="4965275"/>
            <a:ext cx="2506500" cy="11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填寫紙質表格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（僅通過美國郵政）</a:t>
            </a:r>
            <a:endParaRPr b="0" i="0" sz="1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" name="Google Shape;204;p11"/>
          <p:cNvSpPr txBox="1"/>
          <p:nvPr/>
        </p:nvSpPr>
        <p:spPr>
          <a:xfrm>
            <a:off x="317900" y="1124840"/>
            <a:ext cx="11587500" cy="11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截至目前，</a:t>
            </a:r>
            <a:r>
              <a:rPr b="1" i="0" lang="en-US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所有</a:t>
            </a:r>
            <a:r>
              <a:rPr b="0" i="0" lang="en-US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住家戶應該都已收到由美國郵政寄來的填報人口普查邀請函。鑒於目前關於新型冠狀病毒肺炎的疫情，我們鼓勵大家通過上網、打電話，或填寫郵寄來的紙質表格的方式進行填報。這樣倡議的目的在於減少人與人之間的近距離接觸。</a:t>
            </a:r>
            <a:endParaRPr b="0" i="0" sz="2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" name="Google Shape;205;p11"/>
          <p:cNvSpPr txBox="1"/>
          <p:nvPr/>
        </p:nvSpPr>
        <p:spPr>
          <a:xfrm>
            <a:off x="297574" y="5096067"/>
            <a:ext cx="32907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訪問網站</a:t>
            </a:r>
            <a:r>
              <a:rPr b="0" i="0" lang="en-US" sz="1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my2020census.gov</a:t>
            </a:r>
            <a:endParaRPr b="0" i="0" sz="1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在線填報</a:t>
            </a:r>
            <a:r>
              <a:rPr b="0" i="0" lang="en-US" sz="1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人口普查</a:t>
            </a:r>
            <a:endParaRPr b="0" i="0" sz="1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6" name="Google Shape;206;p11"/>
          <p:cNvSpPr txBox="1"/>
          <p:nvPr/>
        </p:nvSpPr>
        <p:spPr>
          <a:xfrm>
            <a:off x="4699950" y="5001894"/>
            <a:ext cx="32907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撥打電話</a:t>
            </a:r>
            <a:r>
              <a:rPr b="0" i="0" lang="en-US" sz="1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1-844-330-2020</a:t>
            </a:r>
            <a:endParaRPr b="0" i="0" sz="16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線填報</a:t>
            </a:r>
            <a:r>
              <a:rPr b="0" i="0" lang="en-US" sz="1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人口普查</a:t>
            </a:r>
            <a:endParaRPr b="0" i="0" sz="16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"/>
          <p:cNvSpPr txBox="1"/>
          <p:nvPr/>
        </p:nvSpPr>
        <p:spPr>
          <a:xfrm>
            <a:off x="317893" y="178902"/>
            <a:ext cx="1176933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人口普查表格將有多少種語言？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2"/>
          <p:cNvSpPr txBox="1"/>
          <p:nvPr/>
        </p:nvSpPr>
        <p:spPr>
          <a:xfrm>
            <a:off x="317893" y="1396066"/>
            <a:ext cx="7766700" cy="11541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除英語以外，人們可以</a:t>
            </a: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於線上或透過電話以 12 種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不同語言填報人口普查：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2"/>
          <p:cNvSpPr txBox="1"/>
          <p:nvPr/>
        </p:nvSpPr>
        <p:spPr>
          <a:xfrm>
            <a:off x="997760" y="2647091"/>
            <a:ext cx="2517300" cy="24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西班牙語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中文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越南語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韓語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俄語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阿拉伯語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anguage" id="215" name="Google Shape;21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3225" y="1036225"/>
            <a:ext cx="4210851" cy="421085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2"/>
          <p:cNvSpPr txBox="1"/>
          <p:nvPr/>
        </p:nvSpPr>
        <p:spPr>
          <a:xfrm>
            <a:off x="408826" y="5113441"/>
            <a:ext cx="11587465" cy="4462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紙質表格將以英文和英文-西班牙文雙語提供。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2"/>
          <p:cNvSpPr txBox="1"/>
          <p:nvPr/>
        </p:nvSpPr>
        <p:spPr>
          <a:xfrm>
            <a:off x="3691643" y="2583063"/>
            <a:ext cx="3521700" cy="26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他加祿語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波蘭語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法語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海地克里奧爾語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葡萄牙語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日語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" name="Google Shape;218;p1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"/>
          <p:cNvSpPr txBox="1"/>
          <p:nvPr/>
        </p:nvSpPr>
        <p:spPr>
          <a:xfrm>
            <a:off x="1303742" y="536200"/>
            <a:ext cx="117693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您將在郵件中收到什麼？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224" name="Google Shape;22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5855" y="5672728"/>
            <a:ext cx="2311400" cy="6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6" name="Google Shape;22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7800" y="1464050"/>
            <a:ext cx="6476274" cy="503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"/>
          <p:cNvSpPr txBox="1"/>
          <p:nvPr/>
        </p:nvSpPr>
        <p:spPr>
          <a:xfrm>
            <a:off x="3722991" y="548293"/>
            <a:ext cx="11769300" cy="14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i="0" lang="en-US" sz="43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人口普查將有多少道問題？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4"/>
          <p:cNvSpPr txBox="1"/>
          <p:nvPr/>
        </p:nvSpPr>
        <p:spPr>
          <a:xfrm>
            <a:off x="3816375" y="1451867"/>
            <a:ext cx="1031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2020 年人口普查表格共有九個問題。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screenshot of a cell phone&#10;&#10;Description automatically generated" id="233" name="Google Shape;23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841" y="685536"/>
            <a:ext cx="3200400" cy="64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text&#10;&#10;Description automatically generated" id="234" name="Google Shape;23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409" y="1263489"/>
            <a:ext cx="3200400" cy="3517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235" name="Google Shape;235;p14"/>
          <p:cNvPicPr preferRelativeResize="0"/>
          <p:nvPr/>
        </p:nvPicPr>
        <p:blipFill rotWithShape="1">
          <a:blip r:embed="rId5">
            <a:alphaModFix/>
          </a:blip>
          <a:srcRect b="68792" l="0" r="0" t="0"/>
          <a:stretch/>
        </p:blipFill>
        <p:spPr>
          <a:xfrm>
            <a:off x="360841" y="4715690"/>
            <a:ext cx="3200400" cy="19145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236" name="Google Shape;236;p14"/>
          <p:cNvPicPr preferRelativeResize="0"/>
          <p:nvPr/>
        </p:nvPicPr>
        <p:blipFill rotWithShape="1">
          <a:blip r:embed="rId5">
            <a:alphaModFix/>
          </a:blip>
          <a:srcRect b="0" l="0" r="0" t="32681"/>
          <a:stretch/>
        </p:blipFill>
        <p:spPr>
          <a:xfrm>
            <a:off x="3723005" y="2433299"/>
            <a:ext cx="3200400" cy="41298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237" name="Google Shape;237;p14"/>
          <p:cNvPicPr preferRelativeResize="0"/>
          <p:nvPr/>
        </p:nvPicPr>
        <p:blipFill rotWithShape="1">
          <a:blip r:embed="rId6">
            <a:alphaModFix/>
          </a:blip>
          <a:srcRect b="3355" l="0" r="0" t="0"/>
          <a:stretch/>
        </p:blipFill>
        <p:spPr>
          <a:xfrm>
            <a:off x="7125125" y="2004671"/>
            <a:ext cx="3200400" cy="452552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"/>
          <p:cNvSpPr txBox="1"/>
          <p:nvPr/>
        </p:nvSpPr>
        <p:spPr>
          <a:xfrm>
            <a:off x="933705" y="277355"/>
            <a:ext cx="1176933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我是否必須回答</a:t>
            </a:r>
            <a:r>
              <a:rPr b="1" i="0" lang="en-US" sz="45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全部人口普查問題</a:t>
            </a: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244" name="Google Shape;24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5625" y="1131303"/>
            <a:ext cx="5250364" cy="397201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5"/>
          <p:cNvSpPr txBox="1"/>
          <p:nvPr/>
        </p:nvSpPr>
        <p:spPr>
          <a:xfrm>
            <a:off x="708418" y="1953465"/>
            <a:ext cx="6712343" cy="3831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我們鼓勵每個人都完整填寫人口普查問卷。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如果您不回答全部問題，您仍然可以提交表格。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但人口普查員可能會登門拜訪以蒐集漏掉的資訊（如果您未完整填寫表格）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6" name="Google Shape;246;p1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 txBox="1"/>
          <p:nvPr/>
        </p:nvSpPr>
        <p:spPr>
          <a:xfrm>
            <a:off x="322655" y="379200"/>
            <a:ext cx="1176933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2020 年人口普查是否有公民身分方面的問題？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6"/>
          <p:cNvSpPr txBox="1"/>
          <p:nvPr/>
        </p:nvSpPr>
        <p:spPr>
          <a:xfrm>
            <a:off x="211350" y="3753009"/>
            <a:ext cx="117693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2020 年人口普查不會包括關於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公民身分方面的問題。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6"/>
          <p:cNvSpPr txBox="1"/>
          <p:nvPr/>
        </p:nvSpPr>
        <p:spPr>
          <a:xfrm>
            <a:off x="322687" y="1864949"/>
            <a:ext cx="117693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1" i="0" lang="en-US" sz="10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71d782dbb1_0_49"/>
          <p:cNvSpPr txBox="1"/>
          <p:nvPr/>
        </p:nvSpPr>
        <p:spPr>
          <a:xfrm>
            <a:off x="1357299" y="428275"/>
            <a:ext cx="99180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在危機與隔離時期  壯大我們的社區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g71d782dbb1_0_49"/>
          <p:cNvSpPr txBox="1"/>
          <p:nvPr/>
        </p:nvSpPr>
        <p:spPr>
          <a:xfrm>
            <a:off x="1350859" y="1704750"/>
            <a:ext cx="104013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费城市人口普查辦公室(Philly Counts)想對奉獻在抗疫第一線的人們表示中心感謝——醫護人員、急救人員、食品店職員，以及疫情期間因工作無法待在家中的每一個人！ 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g71d782dbb1_0_49"/>
          <p:cNvSpPr txBox="1"/>
          <p:nvPr/>
        </p:nvSpPr>
        <p:spPr>
          <a:xfrm>
            <a:off x="1393761" y="3903882"/>
            <a:ext cx="10315500" cy="2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如果您正在尋找幫助您的社區的方法，费城市人口普查辦公室(Philly Counts)正發起“抗疫新冠-社區</a:t>
            </a:r>
            <a:r>
              <a:rPr lang="en-US" sz="3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防疫</a:t>
            </a:r>
            <a:r>
              <a:rPr b="0" i="0" lang="en-US" sz="3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隊長”項目。如果您願意參與其中，請發郵件至 </a:t>
            </a:r>
            <a:r>
              <a:rPr b="0" i="0" lang="en-US" sz="32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census@phila.gov</a:t>
            </a:r>
            <a:r>
              <a:rPr b="0" i="0" lang="en-US" sz="3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聯系我們。</a:t>
            </a:r>
            <a:endParaRPr b="0" i="0" sz="3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" name="Google Shape;57;g71d782dbb1_0_4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"/>
          <p:cNvSpPr txBox="1"/>
          <p:nvPr/>
        </p:nvSpPr>
        <p:spPr>
          <a:xfrm>
            <a:off x="1702593" y="2228671"/>
            <a:ext cx="8786813" cy="24314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第二章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信息安全、隱私和機密性</a:t>
            </a:r>
            <a:endParaRPr b="1" i="0" sz="4600" u="none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clipart&#10;&#10;Description automatically generated" id="260" name="Google Shape;26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"/>
          <p:cNvSpPr txBox="1"/>
          <p:nvPr/>
        </p:nvSpPr>
        <p:spPr>
          <a:xfrm>
            <a:off x="1232694" y="385517"/>
            <a:ext cx="9415462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我的填報</a:t>
            </a:r>
            <a:r>
              <a:rPr b="1" lang="en-US" sz="4600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信息</a:t>
            </a: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安全嗎？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267" name="Google Shape;26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4625" y="1267975"/>
            <a:ext cx="4572550" cy="457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8"/>
          <p:cNvSpPr txBox="1"/>
          <p:nvPr/>
        </p:nvSpPr>
        <p:spPr>
          <a:xfrm>
            <a:off x="1157975" y="1672875"/>
            <a:ext cx="6613500" cy="4385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</a:t>
            </a:r>
            <a:r>
              <a:rPr b="1" i="0" lang="en-US" sz="8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是的！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您</a:t>
            </a:r>
            <a:r>
              <a:rPr lang="en-US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的填報</a:t>
            </a:r>
            <a:r>
              <a:rPr lang="en-US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信息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是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安全的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對人口普查的回答均是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保密的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您的</a:t>
            </a:r>
            <a:r>
              <a:rPr lang="en-US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填報信息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受美國憲法的法律保護</a:t>
            </a:r>
            <a:r>
              <a:rPr b="0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9"/>
          <p:cNvSpPr txBox="1"/>
          <p:nvPr/>
        </p:nvSpPr>
        <p:spPr>
          <a:xfrm>
            <a:off x="1203717" y="393488"/>
            <a:ext cx="1112797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美國人口普查局怎樣使用</a:t>
            </a:r>
            <a:r>
              <a:rPr b="1" lang="en-US" sz="4500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收集</a:t>
            </a: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的</a:t>
            </a: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信息</a:t>
            </a: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9"/>
          <p:cNvSpPr txBox="1"/>
          <p:nvPr/>
        </p:nvSpPr>
        <p:spPr>
          <a:xfrm>
            <a:off x="1013775" y="2208425"/>
            <a:ext cx="6472200" cy="3785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人口普查信息僅</a:t>
            </a: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用於</a:t>
            </a: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統計目的</a:t>
            </a: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。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人口普查信息受</a:t>
            </a: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聯邦法律</a:t>
            </a: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保護。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任何政府機構或法院</a:t>
            </a: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不能使用此信息對任何人提出不利指控</a:t>
            </a: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。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任何人都不能存取個人的回答。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任何執法機構（即使是國土安全部 (DHS)、移民及海關執法局 (ICE)、聯邦調查局 (FBI) 或中央情報局 (CIA)）在任何時間都不能存取或使用蒐集的資訊。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5975" y="2574175"/>
            <a:ext cx="4308751" cy="31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0"/>
          <p:cNvSpPr txBox="1"/>
          <p:nvPr/>
        </p:nvSpPr>
        <p:spPr>
          <a:xfrm>
            <a:off x="1412075" y="668825"/>
            <a:ext cx="106545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美國人口普查局是否可以發布我的</a:t>
            </a:r>
            <a:r>
              <a:rPr b="1" lang="en-US" sz="4500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信息</a:t>
            </a: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0"/>
          <p:cNvSpPr txBox="1"/>
          <p:nvPr/>
        </p:nvSpPr>
        <p:spPr>
          <a:xfrm>
            <a:off x="1412081" y="2284705"/>
            <a:ext cx="9892506" cy="3831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美國人口普查局必須為您的</a:t>
            </a:r>
            <a:r>
              <a:rPr lang="en-US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填報信息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保密 72 年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。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"/>
              <a:buChar char="●"/>
            </a:pP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72 年規則：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在十年一次的人口普查蒐集</a:t>
            </a:r>
            <a:r>
              <a:rPr lang="en-US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填報信息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後的 72 年內，美國政府不會向其他任何個人或機構發布關於個人的可識別</a:t>
            </a:r>
            <a:r>
              <a:rPr lang="en-US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身份的</a:t>
            </a:r>
            <a:r>
              <a:rPr lang="en-US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信息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1940 年的人口普查紀錄是在 2012 年 4 月 2 日發布的。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/>
          <p:nvPr/>
        </p:nvSpPr>
        <p:spPr>
          <a:xfrm>
            <a:off x="1388275" y="268925"/>
            <a:ext cx="98994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您是否知道誰可以存取人口普查資料？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21"/>
          <p:cNvPicPr preferRelativeResize="0"/>
          <p:nvPr/>
        </p:nvPicPr>
        <p:blipFill rotWithShape="1">
          <a:blip r:embed="rId3">
            <a:alphaModFix/>
          </a:blip>
          <a:srcRect b="6667" l="4922" r="4233" t="6667"/>
          <a:stretch/>
        </p:blipFill>
        <p:spPr>
          <a:xfrm>
            <a:off x="3786187" y="2100263"/>
            <a:ext cx="5314951" cy="26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1"/>
          <p:cNvSpPr txBox="1"/>
          <p:nvPr/>
        </p:nvSpPr>
        <p:spPr>
          <a:xfrm>
            <a:off x="558996" y="4951610"/>
            <a:ext cx="11769332" cy="1246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所有美國人口普查局工作人員均立下不披露的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終生誓言（即保護您的</a:t>
            </a:r>
            <a:r>
              <a:rPr lang="en-US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填報信息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），因為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這些資訊屬於</a:t>
            </a:r>
            <a:r>
              <a:rPr b="1" i="0" lang="en-US" sz="25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機密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2"/>
          <p:cNvSpPr txBox="1"/>
          <p:nvPr/>
        </p:nvSpPr>
        <p:spPr>
          <a:xfrm>
            <a:off x="1427115" y="216620"/>
            <a:ext cx="110610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我怎樣鑑別人口普查工作人員？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2"/>
          <p:cNvSpPr txBox="1"/>
          <p:nvPr/>
        </p:nvSpPr>
        <p:spPr>
          <a:xfrm>
            <a:off x="6090581" y="1184537"/>
            <a:ext cx="5519738" cy="5786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美國人口普查工作人員將佩戴徽章並攜帶公文包，表明他們與美國人口普查局的關係。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員工將自我介紹是人口普查局員工、出示他們的官方政府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工牌</a:t>
            </a: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美國人口普查局</a:t>
            </a:r>
            <a:r>
              <a:rPr b="1" i="0" lang="en-US" sz="24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絕不會要求您出家門</a:t>
            </a: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standing in front of a computer&#10;&#10;Description automatically generated" id="299" name="Google Shape;299;p22"/>
          <p:cNvPicPr preferRelativeResize="0"/>
          <p:nvPr/>
        </p:nvPicPr>
        <p:blipFill rotWithShape="1">
          <a:blip r:embed="rId3">
            <a:alphaModFix/>
          </a:blip>
          <a:srcRect b="0" l="8333" r="22135" t="0"/>
          <a:stretch/>
        </p:blipFill>
        <p:spPr>
          <a:xfrm>
            <a:off x="1650400" y="1845775"/>
            <a:ext cx="4440175" cy="423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3"/>
          <p:cNvPicPr preferRelativeResize="0"/>
          <p:nvPr/>
        </p:nvPicPr>
        <p:blipFill rotWithShape="1">
          <a:blip r:embed="rId3">
            <a:alphaModFix/>
          </a:blip>
          <a:srcRect b="32835" l="68370" r="10326" t="26602"/>
          <a:stretch/>
        </p:blipFill>
        <p:spPr>
          <a:xfrm>
            <a:off x="3037099" y="1960626"/>
            <a:ext cx="6590600" cy="4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3"/>
          <p:cNvSpPr txBox="1"/>
          <p:nvPr/>
        </p:nvSpPr>
        <p:spPr>
          <a:xfrm>
            <a:off x="2306800" y="558550"/>
            <a:ext cx="102027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您可以使用此</a:t>
            </a:r>
            <a:r>
              <a:rPr b="1" lang="en-US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網址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驗證美國人口普查局工作人員的身</a:t>
            </a:r>
            <a:r>
              <a:rPr b="1" lang="en-US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份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：</a:t>
            </a:r>
            <a:r>
              <a:rPr b="1" i="0" lang="en-US" sz="25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https://www.census.gov/cgi-bin/main/email.cgi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p2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4"/>
          <p:cNvSpPr txBox="1"/>
          <p:nvPr/>
        </p:nvSpPr>
        <p:spPr>
          <a:xfrm>
            <a:off x="1131093" y="702083"/>
            <a:ext cx="110610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小心</a:t>
            </a:r>
            <a:r>
              <a:rPr b="1" i="0" lang="en-US" sz="45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上當受騙！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yellow sign with black text&#10;&#10;Description automatically generated" id="313" name="Google Shape;31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2165" y="1332276"/>
            <a:ext cx="4995503" cy="321585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4"/>
          <p:cNvSpPr txBox="1"/>
          <p:nvPr/>
        </p:nvSpPr>
        <p:spPr>
          <a:xfrm>
            <a:off x="1131108" y="1965392"/>
            <a:ext cx="5780400" cy="53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美國人口普查局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絕不會：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索要您的</a:t>
            </a:r>
            <a:r>
              <a:rPr b="1" i="0" lang="en-US" sz="24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社會安全號碼、金錢、捐贈或銀行和信用卡號碼</a:t>
            </a: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i="0" lang="en-US" sz="24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透過電子郵件</a:t>
            </a: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傳送完成人口普查的邀請函。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請保護好您的個人資訊，</a:t>
            </a:r>
            <a:r>
              <a:rPr b="1" i="0" lang="en-US" sz="25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不要與陌生人分享任何財務或機密資訊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。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5" name="Google Shape;315;p24"/>
          <p:cNvSpPr txBox="1"/>
          <p:nvPr/>
        </p:nvSpPr>
        <p:spPr>
          <a:xfrm>
            <a:off x="6412218" y="4951719"/>
            <a:ext cx="550545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若要舉報騙局：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撥 215-717-1800 或 1-800-262-4236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寫信至 </a:t>
            </a:r>
            <a:r>
              <a:rPr b="0" i="0" lang="en-US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Philadelphia.Regional.Office@census.gov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撥 311。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5"/>
          <p:cNvSpPr txBox="1"/>
          <p:nvPr/>
        </p:nvSpPr>
        <p:spPr>
          <a:xfrm>
            <a:off x="1170890" y="2239029"/>
            <a:ext cx="10042301" cy="2677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第三章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人口普查怎樣統計每個人？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clipart&#10;&#10;Description automatically generated" id="322" name="Google Shape;32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6"/>
          <p:cNvSpPr txBox="1"/>
          <p:nvPr/>
        </p:nvSpPr>
        <p:spPr>
          <a:xfrm>
            <a:off x="445294" y="414150"/>
            <a:ext cx="9415462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集體宿舍統計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26"/>
          <p:cNvGrpSpPr/>
          <p:nvPr/>
        </p:nvGrpSpPr>
        <p:grpSpPr>
          <a:xfrm>
            <a:off x="6935258" y="241014"/>
            <a:ext cx="4421853" cy="5417343"/>
            <a:chOff x="1853073" y="661"/>
            <a:chExt cx="4421853" cy="5417343"/>
          </a:xfrm>
        </p:grpSpPr>
        <p:sp>
          <p:nvSpPr>
            <p:cNvPr id="330" name="Google Shape;330;p26"/>
            <p:cNvSpPr/>
            <p:nvPr/>
          </p:nvSpPr>
          <p:spPr>
            <a:xfrm>
              <a:off x="1853073" y="661"/>
              <a:ext cx="1805781" cy="902890"/>
            </a:xfrm>
            <a:prstGeom prst="roundRect">
              <a:avLst>
                <a:gd fmla="val 10000" name="adj"/>
              </a:avLst>
            </a:prstGeom>
            <a:solidFill>
              <a:srgbClr val="2176D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6"/>
            <p:cNvSpPr txBox="1"/>
            <p:nvPr/>
          </p:nvSpPr>
          <p:spPr>
            <a:xfrm>
              <a:off x="1879518" y="27106"/>
              <a:ext cx="1752891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Open Sans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機構類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6"/>
            <p:cNvSpPr/>
            <p:nvPr/>
          </p:nvSpPr>
          <p:spPr>
            <a:xfrm>
              <a:off x="2033651" y="903552"/>
              <a:ext cx="180578" cy="67716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33" name="Google Shape;333;p26"/>
            <p:cNvSpPr/>
            <p:nvPr/>
          </p:nvSpPr>
          <p:spPr>
            <a:xfrm>
              <a:off x="2214229" y="1129274"/>
              <a:ext cx="1444624" cy="90289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019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6"/>
            <p:cNvSpPr txBox="1"/>
            <p:nvPr/>
          </p:nvSpPr>
          <p:spPr>
            <a:xfrm>
              <a:off x="2240674" y="1155719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Open Sans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懲教機構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6"/>
            <p:cNvSpPr/>
            <p:nvPr/>
          </p:nvSpPr>
          <p:spPr>
            <a:xfrm>
              <a:off x="2033651" y="903552"/>
              <a:ext cx="180578" cy="180578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36" name="Google Shape;336;p26"/>
            <p:cNvSpPr/>
            <p:nvPr/>
          </p:nvSpPr>
          <p:spPr>
            <a:xfrm>
              <a:off x="2214229" y="2257888"/>
              <a:ext cx="1444624" cy="90289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019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6"/>
            <p:cNvSpPr txBox="1"/>
            <p:nvPr/>
          </p:nvSpPr>
          <p:spPr>
            <a:xfrm>
              <a:off x="2240674" y="2284333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療養院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6"/>
            <p:cNvSpPr/>
            <p:nvPr/>
          </p:nvSpPr>
          <p:spPr>
            <a:xfrm>
              <a:off x="2033651" y="903552"/>
              <a:ext cx="180578" cy="293439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39" name="Google Shape;339;p26"/>
            <p:cNvSpPr/>
            <p:nvPr/>
          </p:nvSpPr>
          <p:spPr>
            <a:xfrm>
              <a:off x="2214229" y="3386501"/>
              <a:ext cx="1444624" cy="90289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019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6"/>
            <p:cNvSpPr txBox="1"/>
            <p:nvPr/>
          </p:nvSpPr>
          <p:spPr>
            <a:xfrm>
              <a:off x="2240674" y="3412946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精神病院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6"/>
            <p:cNvSpPr/>
            <p:nvPr/>
          </p:nvSpPr>
          <p:spPr>
            <a:xfrm>
              <a:off x="4110300" y="661"/>
              <a:ext cx="2164626" cy="902890"/>
            </a:xfrm>
            <a:prstGeom prst="roundRect">
              <a:avLst>
                <a:gd fmla="val 10000" name="adj"/>
              </a:avLst>
            </a:prstGeom>
            <a:solidFill>
              <a:srgbClr val="2176D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6"/>
            <p:cNvSpPr txBox="1"/>
            <p:nvPr/>
          </p:nvSpPr>
          <p:spPr>
            <a:xfrm>
              <a:off x="4136745" y="27106"/>
              <a:ext cx="2111736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Open Sans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非機構類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6"/>
            <p:cNvSpPr/>
            <p:nvPr/>
          </p:nvSpPr>
          <p:spPr>
            <a:xfrm>
              <a:off x="4326762" y="903552"/>
              <a:ext cx="216462" cy="67716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44" name="Google Shape;344;p26"/>
            <p:cNvSpPr/>
            <p:nvPr/>
          </p:nvSpPr>
          <p:spPr>
            <a:xfrm>
              <a:off x="4543225" y="1129274"/>
              <a:ext cx="1444624" cy="90289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019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6"/>
            <p:cNvSpPr txBox="1"/>
            <p:nvPr/>
          </p:nvSpPr>
          <p:spPr>
            <a:xfrm>
              <a:off x="4569670" y="1155719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大學宿舍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6"/>
            <p:cNvSpPr/>
            <p:nvPr/>
          </p:nvSpPr>
          <p:spPr>
            <a:xfrm>
              <a:off x="4326762" y="903552"/>
              <a:ext cx="216462" cy="180578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47" name="Google Shape;347;p26"/>
            <p:cNvSpPr/>
            <p:nvPr/>
          </p:nvSpPr>
          <p:spPr>
            <a:xfrm>
              <a:off x="4543225" y="2257888"/>
              <a:ext cx="1444624" cy="90289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019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6"/>
            <p:cNvSpPr txBox="1"/>
            <p:nvPr/>
          </p:nvSpPr>
          <p:spPr>
            <a:xfrm>
              <a:off x="4569670" y="2284333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軍營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6"/>
            <p:cNvSpPr/>
            <p:nvPr/>
          </p:nvSpPr>
          <p:spPr>
            <a:xfrm>
              <a:off x="4326762" y="903552"/>
              <a:ext cx="216462" cy="293439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50" name="Google Shape;350;p26"/>
            <p:cNvSpPr/>
            <p:nvPr/>
          </p:nvSpPr>
          <p:spPr>
            <a:xfrm>
              <a:off x="4543225" y="3386501"/>
              <a:ext cx="1444624" cy="90289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019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6"/>
            <p:cNvSpPr txBox="1"/>
            <p:nvPr/>
          </p:nvSpPr>
          <p:spPr>
            <a:xfrm>
              <a:off x="4569670" y="3412946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團體家屋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6"/>
            <p:cNvSpPr/>
            <p:nvPr/>
          </p:nvSpPr>
          <p:spPr>
            <a:xfrm>
              <a:off x="4326762" y="903552"/>
              <a:ext cx="216462" cy="406300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53" name="Google Shape;353;p26"/>
            <p:cNvSpPr/>
            <p:nvPr/>
          </p:nvSpPr>
          <p:spPr>
            <a:xfrm>
              <a:off x="4543225" y="4515114"/>
              <a:ext cx="1444624" cy="90289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019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6"/>
            <p:cNvSpPr txBox="1"/>
            <p:nvPr/>
          </p:nvSpPr>
          <p:spPr>
            <a:xfrm>
              <a:off x="4569670" y="4541559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教會或避難所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p26"/>
          <p:cNvSpPr txBox="1"/>
          <p:nvPr/>
        </p:nvSpPr>
        <p:spPr>
          <a:xfrm>
            <a:off x="445300" y="1799050"/>
            <a:ext cx="6126300" cy="3924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人口普查局將未住在住宅單元（住房、公寓、活動房屋、租房）的所有人員歸類為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住在集體宿舍中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集體宿舍統計已</a:t>
            </a: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延後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b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6" name="Google Shape;356;p2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oy, doll&#10;&#10;Description automatically generated" id="62" name="Google Shape;62;p3"/>
          <p:cNvPicPr preferRelativeResize="0"/>
          <p:nvPr/>
        </p:nvPicPr>
        <p:blipFill rotWithShape="1">
          <a:blip r:embed="rId3">
            <a:alphaModFix/>
          </a:blip>
          <a:srcRect b="47789" l="5155" r="3320" t="7156"/>
          <a:stretch/>
        </p:blipFill>
        <p:spPr>
          <a:xfrm>
            <a:off x="1490048" y="4271454"/>
            <a:ext cx="5021067" cy="189452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3"/>
          <p:cNvSpPr txBox="1"/>
          <p:nvPr/>
        </p:nvSpPr>
        <p:spPr>
          <a:xfrm>
            <a:off x="1357300" y="428275"/>
            <a:ext cx="107835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誰是人口普查先鋒？為什麼他們很重要？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"/>
          <p:cNvSpPr txBox="1"/>
          <p:nvPr/>
        </p:nvSpPr>
        <p:spPr>
          <a:xfrm>
            <a:off x="1276750" y="1795675"/>
            <a:ext cx="10944600" cy="16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en-US" sz="3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人口普查先鋒是可靠的訊息傳遞者，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en-US" sz="3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他們擁有知識</a:t>
            </a:r>
            <a:r>
              <a:rPr b="1" i="0" lang="en-US" sz="3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向其社區宣傳人口普查知識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以及普查對我們城市的影響</a:t>
            </a:r>
            <a:r>
              <a:rPr b="0" i="0" lang="en-US" sz="3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"/>
          <p:cNvSpPr txBox="1"/>
          <p:nvPr/>
        </p:nvSpPr>
        <p:spPr>
          <a:xfrm>
            <a:off x="6617107" y="4394142"/>
            <a:ext cx="10315575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作為人口普查先鋒，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您將是精英團隊的一員，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承擔重大的責任。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" name="Google Shape;66;p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7"/>
          <p:cNvSpPr txBox="1"/>
          <p:nvPr/>
        </p:nvSpPr>
        <p:spPr>
          <a:xfrm>
            <a:off x="422668" y="248499"/>
            <a:ext cx="10143193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大學生應在家中還是學校中統計？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362" name="Google Shape;36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4757" y="1832733"/>
            <a:ext cx="2381516" cy="216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9757" y="1933396"/>
            <a:ext cx="1905000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15470" y="4002558"/>
            <a:ext cx="3838575" cy="179133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7"/>
          <p:cNvSpPr txBox="1"/>
          <p:nvPr/>
        </p:nvSpPr>
        <p:spPr>
          <a:xfrm>
            <a:off x="142600" y="1642475"/>
            <a:ext cx="7272900" cy="39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Char char="•"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所有</a:t>
            </a: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學生都應以其院校所在地填報人口普查，即使因疫情而離開學校。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3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由於當下疫情，離校的學生有更高的可能性漏報人口普查。</a:t>
            </a:r>
            <a:endParaRPr b="0" i="0" sz="3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br>
              <a:rPr b="0" i="0" lang="en-US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3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6" name="Google Shape;366;p2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8"/>
          <p:cNvSpPr txBox="1"/>
          <p:nvPr/>
        </p:nvSpPr>
        <p:spPr>
          <a:xfrm>
            <a:off x="367902" y="357000"/>
            <a:ext cx="11456195" cy="2908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如果某人被監禁，那麼在哪裡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並</a:t>
            </a: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怎樣統計他們？</a:t>
            </a:r>
            <a:r>
              <a:rPr b="0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br>
              <a:rPr b="0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8"/>
          <p:cNvSpPr txBox="1"/>
          <p:nvPr/>
        </p:nvSpPr>
        <p:spPr>
          <a:xfrm>
            <a:off x="5573975" y="1475000"/>
            <a:ext cx="6468600" cy="41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b="0" i="0" lang="en-US" sz="3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勿為2020 年 4 月 1 日當日在正被拘留的人填報人口普查。</a:t>
            </a:r>
            <a:endParaRPr b="0" i="0" sz="3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b="0" i="0" lang="en-US" sz="3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被監禁人4 月 1 日所在的監禁機構將為其填報人口普查日。</a:t>
            </a:r>
            <a:endParaRPr b="0" i="0" sz="3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b="0" i="0" lang="en-US" sz="3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費城市人口普查局於2020年3月7日舉辦了針對此議題的論壇。</a:t>
            </a:r>
            <a:endParaRPr b="0" i="0" sz="3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b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3" name="Google Shape;373;p2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4" name="Google Shape;37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000" y="2427700"/>
            <a:ext cx="5316201" cy="269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9"/>
          <p:cNvSpPr txBox="1"/>
          <p:nvPr/>
        </p:nvSpPr>
        <p:spPr>
          <a:xfrm>
            <a:off x="1253727" y="349448"/>
            <a:ext cx="11456195" cy="14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五歲以下的嬰兒參加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統計嗎？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oy, doll&#10;&#10;Description automatically generated" id="380" name="Google Shape;38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1138" y="675250"/>
            <a:ext cx="4988797" cy="675424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9"/>
          <p:cNvSpPr txBox="1"/>
          <p:nvPr/>
        </p:nvSpPr>
        <p:spPr>
          <a:xfrm>
            <a:off x="1253725" y="2259000"/>
            <a:ext cx="7115100" cy="51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b="1" i="0" lang="en-US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不要忘了嬰兒！</a:t>
            </a:r>
            <a:r>
              <a:rPr b="0" i="0" lang="en-US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請在人口普查表格中加入您的新生兒，即使他們在 4 月 1 日當天還在醫院。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b="0" i="0" lang="en-US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必須統計五歲以下的嬰兒和兒童。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b="0" i="0" lang="en-US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您必須統計</a:t>
            </a:r>
            <a:r>
              <a:rPr b="1" i="0" lang="en-US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大部分時間住在和睡在您家</a:t>
            </a:r>
            <a:r>
              <a:rPr b="0" i="0" lang="en-US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的兒童，</a:t>
            </a:r>
            <a:r>
              <a:rPr b="0" i="0" lang="en-US" sz="21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即使此居住安排是暫時的，或者兒童的家長不住在那裡</a:t>
            </a:r>
            <a:r>
              <a:rPr b="0" i="0" lang="en-US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b="0" i="0" lang="en-US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如果將在 2020 年 4 月 1 日之後分娩，則不應將嬰兒算作您的家庭成員。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2" name="Google Shape;382;p2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0"/>
          <p:cNvSpPr txBox="1"/>
          <p:nvPr/>
        </p:nvSpPr>
        <p:spPr>
          <a:xfrm>
            <a:off x="322655" y="355351"/>
            <a:ext cx="1176933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如果我不是美國公民，我應該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參加 2020 年人口普查嗎？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30"/>
          <p:cNvSpPr txBox="1"/>
          <p:nvPr/>
        </p:nvSpPr>
        <p:spPr>
          <a:xfrm>
            <a:off x="322655" y="4865103"/>
            <a:ext cx="11769332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是的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。人口普查統計的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人群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：  公民、非公民合法居住者、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非公民長期訪客和無證移民。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toy&#10;&#10;Description automatically generated" id="389" name="Google Shape;38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6923" y="1832679"/>
            <a:ext cx="8280796" cy="3056273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71d782dbb1_0_152"/>
          <p:cNvSpPr txBox="1"/>
          <p:nvPr/>
        </p:nvSpPr>
        <p:spPr>
          <a:xfrm>
            <a:off x="1253725" y="386555"/>
            <a:ext cx="114561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統計無家可歸的人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71d782dbb1_0_152"/>
          <p:cNvSpPr txBox="1"/>
          <p:nvPr/>
        </p:nvSpPr>
        <p:spPr>
          <a:xfrm>
            <a:off x="5171801" y="1731700"/>
            <a:ext cx="6649200" cy="46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Char char="●"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基於服務的普查</a:t>
            </a: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：將在無家可歸人群接受服務的地點統計他們，比如避難所和餐食中心。</a:t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Char char="●"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非庇護所的戶外定向普查</a:t>
            </a: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：人口普查局雇員將前往預先確定的人群聚集地，對在外睡覺的人們進行普查統計。</a:t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Char char="●"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暫時住址普查</a:t>
            </a: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：對於沒有穩定住房或無家可歸的人群，可以使用紙質表格在暫時住址（酒店、汽車旅館、露營場所）統計。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7" name="Google Shape;397;g71d782dbb1_0_15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8" name="Google Shape;398;g71d782dbb1_0_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6950" y="3975848"/>
            <a:ext cx="3437900" cy="229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71d782dbb1_0_1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3725" y="1350700"/>
            <a:ext cx="3504351" cy="233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2"/>
          <p:cNvSpPr txBox="1"/>
          <p:nvPr/>
        </p:nvSpPr>
        <p:spPr>
          <a:xfrm>
            <a:off x="1253727" y="199836"/>
            <a:ext cx="1145619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在統計中，最可能遺漏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哪些社區？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2"/>
          <p:cNvSpPr txBox="1"/>
          <p:nvPr/>
        </p:nvSpPr>
        <p:spPr>
          <a:xfrm>
            <a:off x="1428751" y="1902584"/>
            <a:ext cx="10186987" cy="4062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移民、有色人種、五歲以下兒童、低收入家庭、農村家庭、無家可歸人群。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在費城，約</a:t>
            </a:r>
            <a:r>
              <a:rPr b="1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三分之一居住在城市的人口</a:t>
            </a: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屬於難以統計的人口群體。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在十年期內，人口普查統計漏掉的每一個人都等於每年損失 $2,100。</a:t>
            </a:r>
            <a:r>
              <a:rPr b="1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這對於費城來說，每遺漏一個人，就損失 </a:t>
            </a:r>
            <a:r>
              <a:rPr b="1" i="0" lang="en-US" sz="24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$21,000 </a:t>
            </a:r>
            <a:r>
              <a:rPr b="1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的資助。 </a:t>
            </a:r>
            <a:br>
              <a:rPr b="1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1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6" name="Google Shape;406;p3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3"/>
          <p:cNvSpPr txBox="1"/>
          <p:nvPr/>
        </p:nvSpPr>
        <p:spPr>
          <a:xfrm>
            <a:off x="1182290" y="2459504"/>
            <a:ext cx="982742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第四章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網絡資源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clipart&#10;&#10;Description automatically generated" id="412" name="Google Shape;41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4"/>
          <p:cNvSpPr txBox="1"/>
          <p:nvPr/>
        </p:nvSpPr>
        <p:spPr>
          <a:xfrm>
            <a:off x="1336375" y="502475"/>
            <a:ext cx="10293600" cy="21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我的鄰居告訴我，2020 年人口普查將</a:t>
            </a:r>
            <a:r>
              <a:rPr b="1" lang="en-US" sz="4000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於網</a:t>
            </a:r>
            <a:r>
              <a:rPr b="1" i="0" lang="en-US" sz="4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上進行。這是唯一的參加方式嗎？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nline cellphone" id="419" name="Google Shape;41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7984" y="1984730"/>
            <a:ext cx="4364016" cy="4364016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4"/>
          <p:cNvSpPr txBox="1"/>
          <p:nvPr/>
        </p:nvSpPr>
        <p:spPr>
          <a:xfrm>
            <a:off x="1626775" y="2324200"/>
            <a:ext cx="6201300" cy="46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不是。您也可以透過電話或紙質表格完成人口普查。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在 2020 年，美國人口普查局將首次提供網</a:t>
            </a:r>
            <a:r>
              <a:rPr lang="en-US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上作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答選項，作為其優先的</a:t>
            </a:r>
            <a:r>
              <a:rPr lang="en-US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自主回復方式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b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1" name="Google Shape;421;p3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device&#10;&#10;Description automatically generated" id="426" name="Google Shape;42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7568" y="513756"/>
            <a:ext cx="4917687" cy="49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6"/>
          <p:cNvSpPr/>
          <p:nvPr/>
        </p:nvSpPr>
        <p:spPr>
          <a:xfrm>
            <a:off x="757236" y="-25971"/>
            <a:ext cx="3771900" cy="2857500"/>
          </a:xfrm>
          <a:prstGeom prst="flowChartOffpageConnector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36"/>
          <p:cNvSpPr txBox="1"/>
          <p:nvPr/>
        </p:nvSpPr>
        <p:spPr>
          <a:xfrm>
            <a:off x="930671" y="130827"/>
            <a:ext cx="3425030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我可以使用</a:t>
            </a:r>
            <a:r>
              <a:rPr b="1" lang="en-US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智能</a:t>
            </a:r>
            <a:r>
              <a:rPr b="1" i="0" lang="en-US" sz="3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手機或平板電腦參加人口普查嗎？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36"/>
          <p:cNvSpPr txBox="1"/>
          <p:nvPr/>
        </p:nvSpPr>
        <p:spPr>
          <a:xfrm>
            <a:off x="616750" y="3113675"/>
            <a:ext cx="5682900" cy="24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是的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，您可以使用</a:t>
            </a:r>
            <a:r>
              <a:rPr lang="en-US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智能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手機或平板電腦提交您的答案。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2020 年人口普查調查問卷可在</a:t>
            </a:r>
            <a:r>
              <a:rPr lang="en-US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移動設備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提交。 </a:t>
            </a:r>
            <a:b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0" name="Google Shape;430;p3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7"/>
          <p:cNvSpPr txBox="1"/>
          <p:nvPr/>
        </p:nvSpPr>
        <p:spPr>
          <a:xfrm>
            <a:off x="367902" y="625253"/>
            <a:ext cx="11456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如果在完成人口普查時有困難該怎麼辦</a:t>
            </a:r>
            <a:r>
              <a:rPr b="1" lang="en-US" sz="4500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436" name="Google Shape;43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391" y="2102587"/>
            <a:ext cx="5159352" cy="3439567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7"/>
          <p:cNvSpPr txBox="1"/>
          <p:nvPr/>
        </p:nvSpPr>
        <p:spPr>
          <a:xfrm>
            <a:off x="5386138" y="1857262"/>
            <a:ext cx="6549471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請聯絡美國人口普查局。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美國人口普查局將以 59 種非英語語言提供語言指南。請注意，語言指南不是人口普查表格。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語言指南也將以美國手語（盲文）和大字體提供。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請撥 311 獲得支援。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3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7"/>
          <p:cNvSpPr/>
          <p:nvPr/>
        </p:nvSpPr>
        <p:spPr>
          <a:xfrm>
            <a:off x="1750383" y="943662"/>
            <a:ext cx="8263500" cy="4664100"/>
          </a:xfrm>
          <a:prstGeom prst="rect">
            <a:avLst/>
          </a:prstGeom>
          <a:solidFill>
            <a:srgbClr val="0F4D9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5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3" name="Google Shape;73;p57" title="Kenney Welcome Clip.mo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47950" y="1075075"/>
            <a:ext cx="5868367" cy="44012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57"/>
          <p:cNvSpPr txBox="1"/>
          <p:nvPr/>
        </p:nvSpPr>
        <p:spPr>
          <a:xfrm>
            <a:off x="-1366911" y="0"/>
            <a:ext cx="14925822" cy="1938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&lt;市長 Kenney 的問候視頻&gt;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t/>
            </a:r>
            <a:endParaRPr b="1" i="0" sz="7000" u="none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8"/>
          <p:cNvSpPr txBox="1"/>
          <p:nvPr/>
        </p:nvSpPr>
        <p:spPr>
          <a:xfrm>
            <a:off x="1182290" y="2459504"/>
            <a:ext cx="982742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第五章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參與其中！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clipart&#10;&#10;Description automatically generated" id="444" name="Google Shape;44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9"/>
          <p:cNvSpPr txBox="1"/>
          <p:nvPr/>
        </p:nvSpPr>
        <p:spPr>
          <a:xfrm>
            <a:off x="1182093" y="424424"/>
            <a:ext cx="114561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我如何更多地參與？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39"/>
          <p:cNvSpPr/>
          <p:nvPr/>
        </p:nvSpPr>
        <p:spPr>
          <a:xfrm>
            <a:off x="2580362" y="1526190"/>
            <a:ext cx="3632400" cy="2142000"/>
          </a:xfrm>
          <a:prstGeom prst="rect">
            <a:avLst/>
          </a:prstGeom>
          <a:solidFill>
            <a:srgbClr val="FFEFA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39"/>
          <p:cNvSpPr/>
          <p:nvPr/>
        </p:nvSpPr>
        <p:spPr>
          <a:xfrm>
            <a:off x="6334606" y="1526190"/>
            <a:ext cx="3632548" cy="2141951"/>
          </a:xfrm>
          <a:prstGeom prst="rect">
            <a:avLst/>
          </a:prstGeom>
          <a:solidFill>
            <a:srgbClr val="FE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39"/>
          <p:cNvSpPr/>
          <p:nvPr/>
        </p:nvSpPr>
        <p:spPr>
          <a:xfrm>
            <a:off x="2580362" y="3808473"/>
            <a:ext cx="3632548" cy="2141951"/>
          </a:xfrm>
          <a:prstGeom prst="rect">
            <a:avLst/>
          </a:prstGeom>
          <a:solidFill>
            <a:srgbClr val="B9F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39"/>
          <p:cNvSpPr/>
          <p:nvPr/>
        </p:nvSpPr>
        <p:spPr>
          <a:xfrm>
            <a:off x="6353905" y="3808473"/>
            <a:ext cx="3632548" cy="2141951"/>
          </a:xfrm>
          <a:prstGeom prst="rect">
            <a:avLst/>
          </a:prstGeom>
          <a:solidFill>
            <a:srgbClr val="DAED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39"/>
          <p:cNvSpPr txBox="1"/>
          <p:nvPr/>
        </p:nvSpPr>
        <p:spPr>
          <a:xfrm>
            <a:off x="2853041" y="1747239"/>
            <a:ext cx="32523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關注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社交媒體 @PhiladelphiaGov 和 #PhillyCounts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6" name="Google Shape;456;p39"/>
          <p:cNvSpPr txBox="1"/>
          <p:nvPr/>
        </p:nvSpPr>
        <p:spPr>
          <a:xfrm>
            <a:off x="6524660" y="1843121"/>
            <a:ext cx="3252300" cy="15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邀請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三個（或更多！）朋友</a:t>
            </a: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參加講座，</a:t>
            </a: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成為人口普查先鋒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39"/>
          <p:cNvSpPr txBox="1"/>
          <p:nvPr/>
        </p:nvSpPr>
        <p:spPr>
          <a:xfrm>
            <a:off x="6639125" y="4173025"/>
            <a:ext cx="32523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誌願者活動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費城市人口普查辦公室(Philly Counts)有很多打电话的志愿者机会。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3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9" name="Google Shape;459;p39"/>
          <p:cNvSpPr txBox="1"/>
          <p:nvPr/>
        </p:nvSpPr>
        <p:spPr>
          <a:xfrm>
            <a:off x="2853050" y="3985150"/>
            <a:ext cx="3252300" cy="18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慶祝人口普查日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持續關註我們的"4月1日人口普查日网络庆典"。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一起玩、做遊戲、慶祝我們大家的日子！</a:t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0" name="Google Shape;46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606535">
            <a:off x="8317925" y="1737787"/>
            <a:ext cx="3335507" cy="78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0"/>
          <p:cNvSpPr txBox="1"/>
          <p:nvPr/>
        </p:nvSpPr>
        <p:spPr>
          <a:xfrm>
            <a:off x="1170942" y="1988027"/>
            <a:ext cx="11456100" cy="16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人口普查工作局仍在招聘嗎</a:t>
            </a:r>
            <a:r>
              <a:rPr b="1" lang="en-US" sz="4500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4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7" name="Google Shape;467;p40"/>
          <p:cNvSpPr txBox="1"/>
          <p:nvPr/>
        </p:nvSpPr>
        <p:spPr>
          <a:xfrm>
            <a:off x="1587050" y="3524775"/>
            <a:ext cx="9822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鑒於當下疫情，招聘暫停，並推遲至4月1日。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我們將即時向您告知最新進展。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Description automatically generated" id="472" name="Google Shape;472;p41"/>
          <p:cNvPicPr preferRelativeResize="0"/>
          <p:nvPr/>
        </p:nvPicPr>
        <p:blipFill rotWithShape="1">
          <a:blip r:embed="rId3">
            <a:alphaModFix amt="23000"/>
          </a:blip>
          <a:srcRect b="0" l="0" r="0" t="0"/>
          <a:stretch/>
        </p:blipFill>
        <p:spPr>
          <a:xfrm rot="-457756">
            <a:off x="3797013" y="972962"/>
            <a:ext cx="8495524" cy="560704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1"/>
          <p:cNvSpPr txBox="1"/>
          <p:nvPr/>
        </p:nvSpPr>
        <p:spPr>
          <a:xfrm>
            <a:off x="1170942" y="311627"/>
            <a:ext cx="1145619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可以在哪裡獲得關於 人口普查的更多資訊？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41"/>
          <p:cNvSpPr txBox="1"/>
          <p:nvPr/>
        </p:nvSpPr>
        <p:spPr>
          <a:xfrm>
            <a:off x="1716047" y="1630475"/>
            <a:ext cx="9693000" cy="31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841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Char char="●"/>
            </a:pPr>
            <a:r>
              <a:rPr b="0" i="0" lang="en-US" sz="3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聯絡 </a:t>
            </a:r>
            <a:r>
              <a:rPr b="1" i="0" lang="en-US" sz="3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Philly311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Char char="●"/>
            </a:pPr>
            <a:r>
              <a:rPr b="0" i="0" lang="en-US" sz="3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瀏覽 </a:t>
            </a:r>
            <a:r>
              <a:rPr b="1" i="0" lang="en-US" sz="3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Philly Counts 網站：</a:t>
            </a:r>
            <a:r>
              <a:rPr b="0" i="0" lang="en-US" sz="36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https://www.phila.gov/census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Char char="●"/>
            </a:pPr>
            <a:r>
              <a:rPr b="0" i="0" lang="en-US" sz="3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瀏覽</a:t>
            </a:r>
            <a:r>
              <a:rPr b="1" i="0" lang="en-US" sz="3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美國人口普查局網站：</a:t>
            </a:r>
            <a:r>
              <a:rPr b="0" i="0" lang="en-US" sz="36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https://2020census.gov</a:t>
            </a:r>
            <a:r>
              <a:rPr b="0" i="0" lang="en-US" sz="3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4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2"/>
          <p:cNvSpPr txBox="1"/>
          <p:nvPr/>
        </p:nvSpPr>
        <p:spPr>
          <a:xfrm>
            <a:off x="1182290" y="2074783"/>
            <a:ext cx="9827420" cy="2708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第六章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成功的關鍵</a:t>
            </a:r>
            <a:endParaRPr b="1" i="0" sz="5500" u="none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社區的參與</a:t>
            </a:r>
            <a:endParaRPr b="1" i="0" sz="5500" u="none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clipart&#10;&#10;Description automatically generated" id="481" name="Google Shape;48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3"/>
          <p:cNvSpPr txBox="1"/>
          <p:nvPr/>
        </p:nvSpPr>
        <p:spPr>
          <a:xfrm>
            <a:off x="367902" y="274049"/>
            <a:ext cx="1145619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人們更願意透過什麼方式接收人口普查資訊？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43"/>
          <p:cNvSpPr/>
          <p:nvPr/>
        </p:nvSpPr>
        <p:spPr>
          <a:xfrm>
            <a:off x="1755495" y="2226499"/>
            <a:ext cx="2517600" cy="1064700"/>
          </a:xfrm>
          <a:prstGeom prst="rect">
            <a:avLst/>
          </a:prstGeom>
          <a:solidFill>
            <a:srgbClr val="FE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43"/>
          <p:cNvSpPr/>
          <p:nvPr/>
        </p:nvSpPr>
        <p:spPr>
          <a:xfrm>
            <a:off x="4648770" y="2226498"/>
            <a:ext cx="2517600" cy="1064700"/>
          </a:xfrm>
          <a:prstGeom prst="rect">
            <a:avLst/>
          </a:prstGeom>
          <a:solidFill>
            <a:srgbClr val="B9F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43"/>
          <p:cNvSpPr/>
          <p:nvPr/>
        </p:nvSpPr>
        <p:spPr>
          <a:xfrm>
            <a:off x="7534406" y="2226497"/>
            <a:ext cx="2517600" cy="1064700"/>
          </a:xfrm>
          <a:prstGeom prst="rect">
            <a:avLst/>
          </a:prstGeom>
          <a:solidFill>
            <a:srgbClr val="DAED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43"/>
          <p:cNvSpPr txBox="1"/>
          <p:nvPr/>
        </p:nvSpPr>
        <p:spPr>
          <a:xfrm>
            <a:off x="1379952" y="2537373"/>
            <a:ext cx="3252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印刷材料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2" name="Google Shape;492;p43"/>
          <p:cNvSpPr txBox="1"/>
          <p:nvPr/>
        </p:nvSpPr>
        <p:spPr>
          <a:xfrm>
            <a:off x="4273227" y="2529933"/>
            <a:ext cx="3252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en-US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電子</a:t>
            </a: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材料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3" name="Google Shape;493;p43"/>
          <p:cNvSpPr txBox="1"/>
          <p:nvPr/>
        </p:nvSpPr>
        <p:spPr>
          <a:xfrm>
            <a:off x="7065976" y="2510043"/>
            <a:ext cx="3252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電話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4" name="Google Shape;494;p43"/>
          <p:cNvSpPr txBox="1"/>
          <p:nvPr/>
        </p:nvSpPr>
        <p:spPr>
          <a:xfrm>
            <a:off x="1221947" y="3641043"/>
            <a:ext cx="101871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個人化的交談</a:t>
            </a: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對於教育和吸引社區成員是至關重要的。</a:t>
            </a:r>
            <a:b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我們鼓勵您給朋友們打電話或視頻聊天，聊聊2020年人口普查，以及為什麼他們應該填報。</a:t>
            </a:r>
            <a:b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5" name="Google Shape;495;p4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4"/>
          <p:cNvSpPr txBox="1"/>
          <p:nvPr/>
        </p:nvSpPr>
        <p:spPr>
          <a:xfrm>
            <a:off x="315227" y="301824"/>
            <a:ext cx="114561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他們更喜歡哪些作答方法？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44"/>
          <p:cNvSpPr/>
          <p:nvPr/>
        </p:nvSpPr>
        <p:spPr>
          <a:xfrm>
            <a:off x="1753642" y="1954060"/>
            <a:ext cx="2517732" cy="1064713"/>
          </a:xfrm>
          <a:prstGeom prst="rect">
            <a:avLst/>
          </a:prstGeom>
          <a:solidFill>
            <a:srgbClr val="FFEFA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44"/>
          <p:cNvSpPr/>
          <p:nvPr/>
        </p:nvSpPr>
        <p:spPr>
          <a:xfrm>
            <a:off x="4646917" y="1954059"/>
            <a:ext cx="2517732" cy="1064713"/>
          </a:xfrm>
          <a:prstGeom prst="rect">
            <a:avLst/>
          </a:prstGeom>
          <a:solidFill>
            <a:srgbClr val="FE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44"/>
          <p:cNvSpPr/>
          <p:nvPr/>
        </p:nvSpPr>
        <p:spPr>
          <a:xfrm>
            <a:off x="7540192" y="1954058"/>
            <a:ext cx="2517732" cy="1064713"/>
          </a:xfrm>
          <a:prstGeom prst="rect">
            <a:avLst/>
          </a:prstGeom>
          <a:solidFill>
            <a:srgbClr val="B9F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44"/>
          <p:cNvSpPr txBox="1"/>
          <p:nvPr/>
        </p:nvSpPr>
        <p:spPr>
          <a:xfrm>
            <a:off x="1336426" y="2449673"/>
            <a:ext cx="325243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線上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5" name="Google Shape;505;p44"/>
          <p:cNvSpPr txBox="1"/>
          <p:nvPr/>
        </p:nvSpPr>
        <p:spPr>
          <a:xfrm>
            <a:off x="4321478" y="2451248"/>
            <a:ext cx="325243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紙質表格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6" name="Google Shape;506;p44"/>
          <p:cNvSpPr txBox="1"/>
          <p:nvPr/>
        </p:nvSpPr>
        <p:spPr>
          <a:xfrm>
            <a:off x="7205920" y="2444289"/>
            <a:ext cx="325243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電話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7" name="Google Shape;507;p44"/>
          <p:cNvSpPr txBox="1"/>
          <p:nvPr/>
        </p:nvSpPr>
        <p:spPr>
          <a:xfrm>
            <a:off x="2864365" y="2054266"/>
            <a:ext cx="475989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44"/>
          <p:cNvSpPr txBox="1"/>
          <p:nvPr/>
        </p:nvSpPr>
        <p:spPr>
          <a:xfrm>
            <a:off x="5805335" y="2044603"/>
            <a:ext cx="475989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44"/>
          <p:cNvSpPr txBox="1"/>
          <p:nvPr/>
        </p:nvSpPr>
        <p:spPr>
          <a:xfrm>
            <a:off x="8641640" y="2056142"/>
            <a:ext cx="475989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44"/>
          <p:cNvSpPr txBox="1"/>
          <p:nvPr/>
        </p:nvSpPr>
        <p:spPr>
          <a:xfrm>
            <a:off x="1476220" y="3543757"/>
            <a:ext cx="10636267" cy="30162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老年人更願意等待</a:t>
            </a: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收到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美國郵政</a:t>
            </a: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寄來的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紙質表格，</a:t>
            </a: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再填報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提交。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紙質表格被認為是安全的</a:t>
            </a: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填報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方式。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年輕人更喜歡線上填寫普查問卷。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線上完成人口普查很方便。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b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1" name="Google Shape;511;p4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5"/>
          <p:cNvSpPr txBox="1"/>
          <p:nvPr/>
        </p:nvSpPr>
        <p:spPr>
          <a:xfrm>
            <a:off x="1106938" y="211419"/>
            <a:ext cx="11456195" cy="16158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如何</a:t>
            </a:r>
            <a:r>
              <a:rPr b="1" lang="en-US" sz="4500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倡議參加</a:t>
            </a: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人口普查？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sitting at a table&#10;&#10;Description automatically generated" id="517" name="Google Shape;51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35996" y="1039660"/>
            <a:ext cx="3688097" cy="5417507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5"/>
          <p:cNvSpPr txBox="1"/>
          <p:nvPr/>
        </p:nvSpPr>
        <p:spPr>
          <a:xfrm>
            <a:off x="1421483" y="1218976"/>
            <a:ext cx="6194342" cy="1523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我們需要統計在費城的每個人，從而：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9" name="Google Shape;519;p45"/>
          <p:cNvSpPr txBox="1"/>
          <p:nvPr/>
        </p:nvSpPr>
        <p:spPr>
          <a:xfrm>
            <a:off x="1541218" y="2229633"/>
            <a:ext cx="57183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Char char="●"/>
            </a:pP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獲取資助來滿足我們社區的需要。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Char char="●"/>
            </a:pP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讓決策者知道我們的存在。這關乎公平！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Char char="●"/>
            </a:pP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讓決策者</a:t>
            </a: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聽到我們的聲音和需求</a:t>
            </a: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Char char="●"/>
            </a:pP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因為人口普查是我們的公民責任。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0" name="Google Shape;520;p4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6"/>
          <p:cNvSpPr txBox="1"/>
          <p:nvPr/>
        </p:nvSpPr>
        <p:spPr>
          <a:xfrm>
            <a:off x="2935738" y="198893"/>
            <a:ext cx="11456195" cy="16158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如何</a:t>
            </a:r>
            <a:r>
              <a:rPr b="1" lang="en-US" sz="4500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倡議參加</a:t>
            </a: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人口普查？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sitting at a table&#10;&#10;Description automatically generated" id="526" name="Google Shape;52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7142" y="1599672"/>
            <a:ext cx="4783403" cy="4783403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6"/>
          <p:cNvSpPr txBox="1"/>
          <p:nvPr/>
        </p:nvSpPr>
        <p:spPr>
          <a:xfrm>
            <a:off x="6869373" y="1207223"/>
            <a:ext cx="6408218" cy="1569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這關乎公平！</a:t>
            </a:r>
            <a:endParaRPr b="1" i="0" sz="3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t/>
            </a:r>
            <a:endParaRPr b="1" sz="3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b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8" name="Google Shape;528;p46"/>
          <p:cNvSpPr txBox="1"/>
          <p:nvPr/>
        </p:nvSpPr>
        <p:spPr>
          <a:xfrm>
            <a:off x="6368675" y="2081570"/>
            <a:ext cx="5336100" cy="46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人口普查每漏報一個人，</a:t>
            </a: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則將導致未來十年</a:t>
            </a:r>
            <a:r>
              <a:rPr b="0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$21,000</a:t>
            </a:r>
            <a:r>
              <a:rPr b="0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的損失。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有需要的社區應獲得他們需要的資源。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人口普查中的統計人口能使我們擁有政治代表。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我們必須維持我們目前的代表比例。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9" name="Google Shape;529;p4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7"/>
          <p:cNvSpPr txBox="1"/>
          <p:nvPr/>
        </p:nvSpPr>
        <p:spPr>
          <a:xfrm>
            <a:off x="1173845" y="221196"/>
            <a:ext cx="11456195" cy="16158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如何</a:t>
            </a:r>
            <a:r>
              <a:rPr b="1" lang="en-US" sz="4500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倡議參加</a:t>
            </a: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人口普查？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playing frisbee in a park&#10;&#10;Description automatically generated" id="535" name="Google Shape;53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3651" y="1264136"/>
            <a:ext cx="5211693" cy="3468524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7"/>
          <p:cNvSpPr txBox="1"/>
          <p:nvPr/>
        </p:nvSpPr>
        <p:spPr>
          <a:xfrm>
            <a:off x="691376" y="5020978"/>
            <a:ext cx="11273220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完成人口普查表格是確保我們的孩子和社區擁有更美好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未來的方式。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我們所有人都有責任為費城創造更美好的明天。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4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08ce41582_0_0"/>
          <p:cNvSpPr txBox="1"/>
          <p:nvPr/>
        </p:nvSpPr>
        <p:spPr>
          <a:xfrm>
            <a:off x="3013150" y="1445225"/>
            <a:ext cx="7853400" cy="9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g608ce41582_0_0"/>
          <p:cNvSpPr txBox="1"/>
          <p:nvPr/>
        </p:nvSpPr>
        <p:spPr>
          <a:xfrm>
            <a:off x="1167300" y="163625"/>
            <a:ext cx="9857400" cy="10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在線即時問答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800" u="sng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g608ce41582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64091">
            <a:off x="2083390" y="4045215"/>
            <a:ext cx="2024220" cy="202422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g608ce41582_0_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" name="Google Shape;84;g608ce41582_0_0"/>
          <p:cNvSpPr txBox="1"/>
          <p:nvPr/>
        </p:nvSpPr>
        <p:spPr>
          <a:xfrm>
            <a:off x="364500" y="1206300"/>
            <a:ext cx="5886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@USCensusBureau</a:t>
            </a:r>
            <a:endParaRPr b="1" i="0" sz="4000" u="sng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@PhiladelphiaGov</a:t>
            </a:r>
            <a:endParaRPr b="1" i="0" sz="4000" u="sng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#PhillyCounts</a:t>
            </a:r>
            <a:r>
              <a:rPr b="1" i="0" lang="en-US" sz="5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sz="5000" u="sng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#Census2020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g608ce41582_0_0"/>
          <p:cNvSpPr/>
          <p:nvPr/>
        </p:nvSpPr>
        <p:spPr>
          <a:xfrm>
            <a:off x="6463550" y="1206300"/>
            <a:ext cx="4945500" cy="4445400"/>
          </a:xfrm>
          <a:prstGeom prst="rect">
            <a:avLst/>
          </a:prstGeom>
          <a:solidFill>
            <a:srgbClr val="0F4D90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g608ce41582_0_0"/>
          <p:cNvPicPr preferRelativeResize="0"/>
          <p:nvPr/>
        </p:nvPicPr>
        <p:blipFill rotWithShape="1">
          <a:blip r:embed="rId4">
            <a:alphaModFix/>
          </a:blip>
          <a:srcRect b="0" l="0" r="0" t="10378"/>
          <a:stretch/>
        </p:blipFill>
        <p:spPr>
          <a:xfrm>
            <a:off x="6787436" y="1462822"/>
            <a:ext cx="4332574" cy="392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8"/>
          <p:cNvSpPr txBox="1"/>
          <p:nvPr/>
        </p:nvSpPr>
        <p:spPr>
          <a:xfrm>
            <a:off x="1182290" y="2702872"/>
            <a:ext cx="982742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我們</a:t>
            </a:r>
            <a:r>
              <a:rPr b="1" lang="en-US" sz="6000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一</a:t>
            </a:r>
            <a:r>
              <a:rPr b="1" i="0" lang="en-US" sz="6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起來實踐吧！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4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9"/>
          <p:cNvSpPr/>
          <p:nvPr/>
        </p:nvSpPr>
        <p:spPr>
          <a:xfrm>
            <a:off x="764088" y="5423770"/>
            <a:ext cx="10684701" cy="97703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outdoor, road, sky, person&#10;&#10;Description automatically generated" id="549" name="Google Shape;549;p49"/>
          <p:cNvPicPr preferRelativeResize="0"/>
          <p:nvPr/>
        </p:nvPicPr>
        <p:blipFill rotWithShape="1">
          <a:blip r:embed="rId3">
            <a:alphaModFix amt="55000"/>
          </a:blip>
          <a:srcRect b="7502" l="0" r="0" t="174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49"/>
          <p:cNvSpPr txBox="1"/>
          <p:nvPr/>
        </p:nvSpPr>
        <p:spPr>
          <a:xfrm>
            <a:off x="764088" y="5567631"/>
            <a:ext cx="10684800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恭喜您，人口普查先鋒！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4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2" name="Google Shape;552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83171" y="-203633"/>
            <a:ext cx="7176754" cy="5974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at a desk&#10;&#10;Description automatically generated" id="91" name="Google Shape;91;p2"/>
          <p:cNvPicPr preferRelativeResize="0"/>
          <p:nvPr/>
        </p:nvPicPr>
        <p:blipFill rotWithShape="1">
          <a:blip r:embed="rId3">
            <a:alphaModFix/>
          </a:blip>
          <a:srcRect b="6869" l="32324" r="33232" t="12726"/>
          <a:stretch/>
        </p:blipFill>
        <p:spPr>
          <a:xfrm>
            <a:off x="1385880" y="214884"/>
            <a:ext cx="4130704" cy="642823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5742775" y="214875"/>
            <a:ext cx="6709800" cy="25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歡迎來到您的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人口普查先鋒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3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讲座！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6099825" y="3009550"/>
            <a:ext cx="8034600" cy="3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1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第一章 </a:t>
            </a:r>
            <a:r>
              <a:rPr b="0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人口普查入門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1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第二章 </a:t>
            </a:r>
            <a:r>
              <a:rPr b="0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信息安全、隱私和機密性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1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第三章 </a:t>
            </a:r>
            <a:r>
              <a:rPr b="0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人口普查怎樣統計每個人？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1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第四章 </a:t>
            </a:r>
            <a:r>
              <a:rPr b="0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</a:t>
            </a: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網絡資源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1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第五章 </a:t>
            </a:r>
            <a:r>
              <a:rPr b="0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參與其中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1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第六章</a:t>
            </a:r>
            <a:r>
              <a:rPr b="0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– 成功的關鍵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5742775" y="2178556"/>
            <a:ext cx="6709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您將瞭解以下內容：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 txBox="1"/>
          <p:nvPr/>
        </p:nvSpPr>
        <p:spPr>
          <a:xfrm>
            <a:off x="1355262" y="2036311"/>
            <a:ext cx="9481476" cy="27853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第一章</a:t>
            </a:r>
            <a:endParaRPr b="1" i="0" sz="6000" u="sng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人口普查入門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您需要瞭解的知識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clipart&#10;&#10;Description automatically generated" id="101" name="Google Shape;10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5"/>
          <p:cNvSpPr txBox="1"/>
          <p:nvPr>
            <p:ph idx="12" type="sldNum"/>
          </p:nvPr>
        </p:nvSpPr>
        <p:spPr>
          <a:xfrm>
            <a:off x="1128634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b="1" lang="en-US"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Description automatically generated" id="107" name="Google Shape;10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0675" y="3427463"/>
            <a:ext cx="4652550" cy="262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6"/>
          <p:cNvSpPr txBox="1"/>
          <p:nvPr/>
        </p:nvSpPr>
        <p:spPr>
          <a:xfrm>
            <a:off x="1275557" y="228236"/>
            <a:ext cx="9415462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人口普查是什麼？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6"/>
          <p:cNvSpPr txBox="1"/>
          <p:nvPr/>
        </p:nvSpPr>
        <p:spPr>
          <a:xfrm>
            <a:off x="1093475" y="1142587"/>
            <a:ext cx="103155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美國人口普查是一項全國調查，由美國人口普查局 (U.S. Census Bureau) 每十年組織一次來統計人口。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從 1970 年至 2000 年，美國人口普查局使用了兩種調查問卷，一份短表和一份長表。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忘記過去吧！  2020 年人口普查將是一份短表調查問卷，僅包含九個問題</a:t>
            </a: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6"/>
          <p:cNvSpPr txBox="1"/>
          <p:nvPr/>
        </p:nvSpPr>
        <p:spPr>
          <a:xfrm>
            <a:off x="1093475" y="3268075"/>
            <a:ext cx="5887200" cy="29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美國人口普查局負責進行十年一次的人口普查。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Philly Counts（費城統計）不負責進行人口普查，也不負責人口普查工作崗位的招聘流程。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法律要求必須完成人口普查。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"/>
          <p:cNvSpPr txBox="1"/>
          <p:nvPr/>
        </p:nvSpPr>
        <p:spPr>
          <a:xfrm>
            <a:off x="1275557" y="228236"/>
            <a:ext cx="9415462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為什麼人口普查很重要？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7"/>
          <p:cNvSpPr txBox="1"/>
          <p:nvPr/>
        </p:nvSpPr>
        <p:spPr>
          <a:xfrm>
            <a:off x="1275575" y="1291900"/>
            <a:ext cx="10477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人口普查遠不只是統計人口。其結果將在未來</a:t>
            </a:r>
            <a:r>
              <a:rPr b="1" i="0" lang="en-US" sz="2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十年</a:t>
            </a:r>
            <a:r>
              <a:rPr b="0" i="0" lang="en-US" sz="2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影響費城。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S Congress" id="118" name="Google Shape;11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5557" y="2783622"/>
            <a:ext cx="3290744" cy="21938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newspaper&#10;&#10;Description automatically generated" id="119" name="Google Shape;119;p7"/>
          <p:cNvPicPr preferRelativeResize="0"/>
          <p:nvPr/>
        </p:nvPicPr>
        <p:blipFill rotWithShape="1">
          <a:blip r:embed="rId4">
            <a:alphaModFix/>
          </a:blip>
          <a:srcRect b="6202" l="0" r="0" t="0"/>
          <a:stretch/>
        </p:blipFill>
        <p:spPr>
          <a:xfrm>
            <a:off x="4787424" y="2780452"/>
            <a:ext cx="3291840" cy="2196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20" name="Google Shape;120;p7"/>
          <p:cNvPicPr preferRelativeResize="0"/>
          <p:nvPr/>
        </p:nvPicPr>
        <p:blipFill rotWithShape="1">
          <a:blip r:embed="rId5">
            <a:alphaModFix/>
          </a:blip>
          <a:srcRect b="0" l="7039" r="8988" t="0"/>
          <a:stretch/>
        </p:blipFill>
        <p:spPr>
          <a:xfrm>
            <a:off x="8300388" y="2780452"/>
            <a:ext cx="3290744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7"/>
          <p:cNvSpPr txBox="1"/>
          <p:nvPr/>
        </p:nvSpPr>
        <p:spPr>
          <a:xfrm>
            <a:off x="1046957" y="5172075"/>
            <a:ext cx="3290744" cy="877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人口普查資料用於確定國會中的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代表比例。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7"/>
          <p:cNvSpPr txBox="1"/>
          <p:nvPr/>
        </p:nvSpPr>
        <p:spPr>
          <a:xfrm>
            <a:off x="4673124" y="5172075"/>
            <a:ext cx="3290744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費城每年接受超過 $30 億聯邦資金，用於健康、住房、學校和基礎設施。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7"/>
          <p:cNvSpPr txBox="1"/>
          <p:nvPr/>
        </p:nvSpPr>
        <p:spPr>
          <a:xfrm>
            <a:off x="8299291" y="5172075"/>
            <a:ext cx="3290744" cy="877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人口普查資料也被用於調研以及分析和預測趨勢。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2019-08-28T11:42:45Z</dcterms:created>
  <dc:creator>Irene Contreras</dc:creator>
</cp:coreProperties>
</file>