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48" r:id="rId3"/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y="6858000" cx="12192000"/>
  <p:notesSz cx="9309100" cy="7023100"/>
  <p:embeddedFontLst>
    <p:embeddedFont>
      <p:font typeface="Montserrat"/>
      <p:regular r:id="rId58"/>
      <p:bold r:id="rId59"/>
      <p:italic r:id="rId60"/>
      <p:boldItalic r:id="rId61"/>
    </p:embeddedFont>
    <p:embeddedFont>
      <p:font typeface="Open Sans"/>
      <p:regular r:id="rId62"/>
      <p:bold r:id="rId63"/>
      <p:italic r:id="rId64"/>
      <p:boldItalic r:id="rId65"/>
    </p:embeddedFont>
    <p:embeddedFont>
      <p:font typeface="Century Gothic"/>
      <p:regular r:id="rId66"/>
      <p:bold r:id="rId67"/>
      <p:italic r:id="rId68"/>
      <p:boldItalic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70" roundtripDataSignature="AMtx7mjr8/knyaSqeBJQchSTn+o0kuJb0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0" Type="http://customschemas.google.com/relationships/presentationmetadata" Target="meta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OpenSans-regular.fntdata"/><Relationship Id="rId61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64" Type="http://schemas.openxmlformats.org/officeDocument/2006/relationships/font" Target="fonts/OpenSans-italic.fntdata"/><Relationship Id="rId63" Type="http://schemas.openxmlformats.org/officeDocument/2006/relationships/font" Target="fonts/OpenSans-bold.fntdata"/><Relationship Id="rId22" Type="http://schemas.openxmlformats.org/officeDocument/2006/relationships/slide" Target="slides/slide17.xml"/><Relationship Id="rId66" Type="http://schemas.openxmlformats.org/officeDocument/2006/relationships/font" Target="fonts/CenturyGothic-regular.fntdata"/><Relationship Id="rId21" Type="http://schemas.openxmlformats.org/officeDocument/2006/relationships/slide" Target="slides/slide16.xml"/><Relationship Id="rId65" Type="http://schemas.openxmlformats.org/officeDocument/2006/relationships/font" Target="fonts/OpenSans-boldItalic.fntdata"/><Relationship Id="rId24" Type="http://schemas.openxmlformats.org/officeDocument/2006/relationships/slide" Target="slides/slide19.xml"/><Relationship Id="rId68" Type="http://schemas.openxmlformats.org/officeDocument/2006/relationships/font" Target="fonts/CenturyGothic-italic.fntdata"/><Relationship Id="rId23" Type="http://schemas.openxmlformats.org/officeDocument/2006/relationships/slide" Target="slides/slide18.xml"/><Relationship Id="rId67" Type="http://schemas.openxmlformats.org/officeDocument/2006/relationships/font" Target="fonts/CenturyGothic-bold.fntdata"/><Relationship Id="rId60" Type="http://schemas.openxmlformats.org/officeDocument/2006/relationships/font" Target="fonts/Montserrat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CenturyGothic-boldItalic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font" Target="fonts/Montserrat-bold.fntdata"/><Relationship Id="rId14" Type="http://schemas.openxmlformats.org/officeDocument/2006/relationships/slide" Target="slides/slide9.xml"/><Relationship Id="rId58" Type="http://schemas.openxmlformats.org/officeDocument/2006/relationships/font" Target="fonts/Montserra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033943" cy="35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273003" y="0"/>
            <a:ext cx="4033943" cy="35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670726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" name="Google Shape;76;p1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77138d621_0_12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477138d621_0_12:notes"/>
          <p:cNvSpPr txBox="1"/>
          <p:nvPr>
            <p:ph idx="1" type="body"/>
          </p:nvPr>
        </p:nvSpPr>
        <p:spPr>
          <a:xfrm>
            <a:off x="930910" y="3379867"/>
            <a:ext cx="7447280" cy="2765454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g477138d621_0_12:notes"/>
          <p:cNvSpPr txBox="1"/>
          <p:nvPr>
            <p:ph idx="12" type="sldNum"/>
          </p:nvPr>
        </p:nvSpPr>
        <p:spPr>
          <a:xfrm>
            <a:off x="5273003" y="6670727"/>
            <a:ext cx="4033943" cy="352424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9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" name="Google Shape;194;p10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1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p11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12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1" name="Google Shape;241;p12:notes"/>
          <p:cNvSpPr txBox="1"/>
          <p:nvPr>
            <p:ph idx="12" type="sldNum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13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14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2" name="Google Shape;272;p15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6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1dafb1690_0_40:notes"/>
          <p:cNvSpPr txBox="1"/>
          <p:nvPr>
            <p:ph idx="1" type="body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" name="Google Shape;83;g71dafb1690_0_40:notes"/>
          <p:cNvSpPr/>
          <p:nvPr>
            <p:ph idx="2" type="sldImg"/>
          </p:nvPr>
        </p:nvSpPr>
        <p:spPr>
          <a:xfrm>
            <a:off x="2547938" y="877888"/>
            <a:ext cx="4213200" cy="23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8" name="Google Shape;288;p17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5" name="Google Shape;295;p18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19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1" name="Google Shape;311;p20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1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8" name="Google Shape;318;p21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2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p22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3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5" name="Google Shape;335;p23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4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24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5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" name="Google Shape;351;p25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6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26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p3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7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27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8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1" name="Google Shape;401;p28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9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29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0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7" name="Google Shape;417;p30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1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p31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2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p32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3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1" name="Google Shape;441;p33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4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8" name="Google Shape;448;p34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5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6" name="Google Shape;456;p35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p36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1dafb1690_0_122:notes"/>
          <p:cNvSpPr txBox="1"/>
          <p:nvPr>
            <p:ph idx="1" type="body"/>
          </p:nvPr>
        </p:nvSpPr>
        <p:spPr>
          <a:xfrm>
            <a:off x="930910" y="3379866"/>
            <a:ext cx="74472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" name="Google Shape;100;g71dafb1690_0_122:notes"/>
          <p:cNvSpPr/>
          <p:nvPr>
            <p:ph idx="2" type="sldImg"/>
          </p:nvPr>
        </p:nvSpPr>
        <p:spPr>
          <a:xfrm>
            <a:off x="2547938" y="877888"/>
            <a:ext cx="4213200" cy="23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7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p37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8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1" name="Google Shape;481;p38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8" name="Google Shape;488;p39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0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3" name="Google Shape;503;p40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1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0" name="Google Shape;510;p41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2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8" name="Google Shape;518;p42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3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5" name="Google Shape;525;p43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4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8" name="Google Shape;538;p44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5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4" name="Google Shape;554;p45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6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3" name="Google Shape;563;p46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08ce41582_0_0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608ce41582_0_0:notes"/>
          <p:cNvSpPr txBox="1"/>
          <p:nvPr>
            <p:ph idx="1" type="body"/>
          </p:nvPr>
        </p:nvSpPr>
        <p:spPr>
          <a:xfrm>
            <a:off x="930910" y="3379867"/>
            <a:ext cx="7447280" cy="2765454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g608ce41582_0_0:notes"/>
          <p:cNvSpPr txBox="1"/>
          <p:nvPr>
            <p:ph idx="12" type="sldNum"/>
          </p:nvPr>
        </p:nvSpPr>
        <p:spPr>
          <a:xfrm>
            <a:off x="5273003" y="6670727"/>
            <a:ext cx="4033943" cy="352424"/>
          </a:xfrm>
          <a:prstGeom prst="rect">
            <a:avLst/>
          </a:prstGeom>
          <a:noFill/>
          <a:ln>
            <a:noFill/>
          </a:ln>
        </p:spPr>
        <p:txBody>
          <a:bodyPr anchorCtr="0" anchor="b" bIns="46200" lIns="92425" spcFirstLastPara="1" rIns="92425" wrap="square" tIns="462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7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72" name="Google Shape;572;p47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477138d621_0_0:notes"/>
          <p:cNvSpPr txBox="1"/>
          <p:nvPr>
            <p:ph idx="1" type="body"/>
          </p:nvPr>
        </p:nvSpPr>
        <p:spPr>
          <a:xfrm>
            <a:off x="930910" y="3379867"/>
            <a:ext cx="7447280" cy="2765454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1" name="Google Shape;581;g477138d621_0_0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9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5" name="Google Shape;595;p49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2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  <a:noFill/>
          <a:ln>
            <a:noFill/>
          </a:ln>
        </p:spPr>
        <p:txBody>
          <a:bodyPr anchorCtr="0" anchor="t" bIns="46200" lIns="92425" spcFirstLastPara="1" rIns="92425" wrap="square" tIns="462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2547938" y="877888"/>
            <a:ext cx="4213225" cy="237013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solidFill>
          <a:srgbClr val="FBF9EF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1"/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ity street&#10;&#10;Description automatically generated" id="17" name="Google Shape;17;p51"/>
          <p:cNvPicPr preferRelativeResize="0"/>
          <p:nvPr/>
        </p:nvPicPr>
        <p:blipFill rotWithShape="1">
          <a:blip r:embed="rId2">
            <a:alphaModFix amt="20000"/>
          </a:blip>
          <a:srcRect b="27451" l="1235" r="0" t="5844"/>
          <a:stretch/>
        </p:blipFill>
        <p:spPr>
          <a:xfrm>
            <a:off x="0" y="-3364"/>
            <a:ext cx="12192000" cy="56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51"/>
          <p:cNvSpPr txBox="1"/>
          <p:nvPr/>
        </p:nvSpPr>
        <p:spPr>
          <a:xfrm>
            <a:off x="579937" y="596404"/>
            <a:ext cx="7900988" cy="440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Entrenamiento como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Campeones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en-US" sz="7000" u="none" cap="none" strike="noStrik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del Censo</a:t>
            </a:r>
            <a:endParaRPr/>
          </a:p>
        </p:txBody>
      </p:sp>
      <p:pic>
        <p:nvPicPr>
          <p:cNvPr descr="A picture containing clipart&#10;&#10;Description automatically generated" id="19" name="Google Shape;1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4387" y="5892366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bg>
      <p:bgPr>
        <a:solidFill>
          <a:srgbClr val="FBF9E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71dafb1690_0_150"/>
          <p:cNvSpPr/>
          <p:nvPr/>
        </p:nvSpPr>
        <p:spPr>
          <a:xfrm>
            <a:off x="0" y="6157913"/>
            <a:ext cx="12192000" cy="7002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g71dafb1690_0_150"/>
          <p:cNvSpPr/>
          <p:nvPr/>
        </p:nvSpPr>
        <p:spPr>
          <a:xfrm>
            <a:off x="0" y="0"/>
            <a:ext cx="12192000" cy="7002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g71dafb1690_0_150"/>
          <p:cNvSpPr/>
          <p:nvPr/>
        </p:nvSpPr>
        <p:spPr>
          <a:xfrm>
            <a:off x="0" y="0"/>
            <a:ext cx="74280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71dafb1690_0_150"/>
          <p:cNvSpPr/>
          <p:nvPr/>
        </p:nvSpPr>
        <p:spPr>
          <a:xfrm>
            <a:off x="11449050" y="-1"/>
            <a:ext cx="742800" cy="68580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g71dafb1690_0_15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bg>
      <p:bgPr>
        <a:solidFill>
          <a:srgbClr val="FBF9E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71dafb1690_0_156"/>
          <p:cNvSpPr/>
          <p:nvPr/>
        </p:nvSpPr>
        <p:spPr>
          <a:xfrm rot="-5400000">
            <a:off x="8284388" y="2950351"/>
            <a:ext cx="6858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70" name="Google Shape;70;g71dafb1690_0_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0352087" y="4890224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g71dafb1690_0_1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bg>
      <p:bgPr>
        <a:solidFill>
          <a:srgbClr val="FBF9EF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1dafb1690_0_16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bg>
      <p:bgPr>
        <a:solidFill>
          <a:srgbClr val="FBF9EF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2"/>
          <p:cNvSpPr/>
          <p:nvPr/>
        </p:nvSpPr>
        <p:spPr>
          <a:xfrm rot="-5400000">
            <a:off x="-2950367" y="2950371"/>
            <a:ext cx="6858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23" name="Google Shape;23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896936" y="4960070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bg>
      <p:bgPr>
        <a:solidFill>
          <a:srgbClr val="FBF9E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3"/>
          <p:cNvSpPr/>
          <p:nvPr/>
        </p:nvSpPr>
        <p:spPr>
          <a:xfrm>
            <a:off x="0" y="5900738"/>
            <a:ext cx="12192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27" name="Google Shape;2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4719" y="6064969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>
  <p:cSld name="Section Header">
    <p:bg>
      <p:bgPr>
        <a:solidFill>
          <a:srgbClr val="FBF9EF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4"/>
          <p:cNvSpPr/>
          <p:nvPr/>
        </p:nvSpPr>
        <p:spPr>
          <a:xfrm>
            <a:off x="0" y="6157913"/>
            <a:ext cx="12192000" cy="700086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4"/>
          <p:cNvSpPr/>
          <p:nvPr/>
        </p:nvSpPr>
        <p:spPr>
          <a:xfrm>
            <a:off x="0" y="0"/>
            <a:ext cx="12192000" cy="700086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4"/>
          <p:cNvSpPr/>
          <p:nvPr/>
        </p:nvSpPr>
        <p:spPr>
          <a:xfrm>
            <a:off x="0" y="0"/>
            <a:ext cx="742950" cy="6857999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4"/>
          <p:cNvSpPr/>
          <p:nvPr/>
        </p:nvSpPr>
        <p:spPr>
          <a:xfrm>
            <a:off x="11449050" y="-1"/>
            <a:ext cx="742950" cy="6857999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5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nd Content">
  <p:cSld name="2_Title and Content">
    <p:bg>
      <p:bgPr>
        <a:solidFill>
          <a:srgbClr val="FBF9EF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5"/>
          <p:cNvSpPr/>
          <p:nvPr/>
        </p:nvSpPr>
        <p:spPr>
          <a:xfrm rot="-5400000">
            <a:off x="8284369" y="2950370"/>
            <a:ext cx="6858000" cy="957261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37" name="Google Shape;3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10352088" y="4890223"/>
            <a:ext cx="2722561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5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bg>
      <p:bgPr>
        <a:solidFill>
          <a:srgbClr val="FBF9E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bg>
      <p:bgPr>
        <a:solidFill>
          <a:srgbClr val="FBF9EF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71dafb1690_0_135"/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city street&#10;&#10;Description automatically generated" id="49" name="Google Shape;49;g71dafb1690_0_135"/>
          <p:cNvPicPr preferRelativeResize="0"/>
          <p:nvPr/>
        </p:nvPicPr>
        <p:blipFill rotWithShape="1">
          <a:blip r:embed="rId2">
            <a:alphaModFix amt="20000"/>
          </a:blip>
          <a:srcRect b="27449" l="1234" r="0" t="5843"/>
          <a:stretch/>
        </p:blipFill>
        <p:spPr>
          <a:xfrm>
            <a:off x="0" y="-3364"/>
            <a:ext cx="12192000" cy="5600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50" name="Google Shape;50;g71dafb1690_0_1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583332"/>
            <a:ext cx="6381749" cy="530903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g71dafb1690_0_135"/>
          <p:cNvSpPr txBox="1"/>
          <p:nvPr/>
        </p:nvSpPr>
        <p:spPr>
          <a:xfrm>
            <a:off x="619125" y="868743"/>
            <a:ext cx="79011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rgbClr val="0F4D90"/>
                </a:solidFill>
                <a:latin typeface="Montserrat"/>
                <a:ea typeface="Montserrat"/>
                <a:cs typeface="Montserrat"/>
                <a:sym typeface="Montserrat"/>
              </a:rPr>
              <a:t>Census Champion Training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52" name="Google Shape;52;g71dafb1690_0_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387" y="5892366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g71dafb1690_0_13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bg>
      <p:bgPr>
        <a:solidFill>
          <a:srgbClr val="FBF9E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71dafb1690_0_142"/>
          <p:cNvSpPr/>
          <p:nvPr/>
        </p:nvSpPr>
        <p:spPr>
          <a:xfrm rot="-5400000">
            <a:off x="-2950347" y="2950352"/>
            <a:ext cx="6858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56" name="Google Shape;56;g71dafb1690_0_1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896937" y="4960069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71dafb1690_0_14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>
  <p:cSld name="Title and Content">
    <p:bg>
      <p:bgPr>
        <a:solidFill>
          <a:srgbClr val="FBF9E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1dafb1690_0_146"/>
          <p:cNvSpPr/>
          <p:nvPr/>
        </p:nvSpPr>
        <p:spPr>
          <a:xfrm>
            <a:off x="0" y="5900738"/>
            <a:ext cx="12192000" cy="95730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ipart&#10;&#10;Description automatically generated" id="60" name="Google Shape;60;g71dafb1690_0_1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734719" y="6064969"/>
            <a:ext cx="2722563" cy="62879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g71dafb1690_0_1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3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71dafb1690_0_12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g71dafb1690_0_12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g71dafb1690_0_12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g71dafb1690_0_12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g71dafb1690_0_1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Relationship Id="rId4" Type="http://schemas.openxmlformats.org/officeDocument/2006/relationships/image" Target="../media/image8.jpg"/><Relationship Id="rId10" Type="http://schemas.openxmlformats.org/officeDocument/2006/relationships/image" Target="../media/image55.png"/><Relationship Id="rId9" Type="http://schemas.openxmlformats.org/officeDocument/2006/relationships/image" Target="../media/image15.jpg"/><Relationship Id="rId5" Type="http://schemas.openxmlformats.org/officeDocument/2006/relationships/image" Target="../media/image25.png"/><Relationship Id="rId6" Type="http://schemas.openxmlformats.org/officeDocument/2006/relationships/image" Target="../media/image16.jpg"/><Relationship Id="rId7" Type="http://schemas.openxmlformats.org/officeDocument/2006/relationships/image" Target="../media/image10.jpg"/><Relationship Id="rId8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3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8.png"/><Relationship Id="rId4" Type="http://schemas.openxmlformats.org/officeDocument/2006/relationships/hyperlink" Target="https://www.census.gov/cgi-bin/main/email.cgi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png"/><Relationship Id="rId4" Type="http://schemas.openxmlformats.org/officeDocument/2006/relationships/hyperlink" Target="mailto:Philadelphia.Regional.Office@census.gov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Relationship Id="rId5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jpg"/><Relationship Id="rId4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Relationship Id="rId4" Type="http://schemas.openxmlformats.org/officeDocument/2006/relationships/hyperlink" Target="https://www.phila.gov/census" TargetMode="External"/><Relationship Id="rId5" Type="http://schemas.openxmlformats.org/officeDocument/2006/relationships/hyperlink" Target="https://2020census.gov/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0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g"/><Relationship Id="rId4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11.jpg"/><Relationship Id="rId5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"/>
          <p:cNvSpPr txBox="1"/>
          <p:nvPr/>
        </p:nvSpPr>
        <p:spPr>
          <a:xfrm>
            <a:off x="-95003" y="-10687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0" name="Google Shape;8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34910" y="557876"/>
            <a:ext cx="5655564" cy="4708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77138d621_0_12"/>
          <p:cNvSpPr txBox="1"/>
          <p:nvPr/>
        </p:nvSpPr>
        <p:spPr>
          <a:xfrm>
            <a:off x="487746" y="355073"/>
            <a:ext cx="107910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¿Qué es el subconteo o conteo insuficiente?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477138d621_0_12"/>
          <p:cNvSpPr txBox="1"/>
          <p:nvPr/>
        </p:nvSpPr>
        <p:spPr>
          <a:xfrm>
            <a:off x="487746" y="2103267"/>
            <a:ext cx="11216507" cy="11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subconteo o conteo insuficiente se produce cuando las personas no son contadas en su totalidad en el censo.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3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Un conteo insuficiente significa que los fondos para programas federales o la representación en el Congreso es basada en un número menor de personas de las que realmente habitan en nuestra ciudad.</a:t>
            </a:r>
            <a:endParaRPr b="0" i="0" sz="3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b="1" i="0" sz="3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g477138d621_0_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 txBox="1"/>
          <p:nvPr/>
        </p:nvSpPr>
        <p:spPr>
          <a:xfrm>
            <a:off x="10165278" y="6246421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8" name="Google Shape;168;p8"/>
          <p:cNvSpPr txBox="1"/>
          <p:nvPr/>
        </p:nvSpPr>
        <p:spPr>
          <a:xfrm>
            <a:off x="475457" y="228236"/>
            <a:ext cx="9415462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¿Qué pasaría en Filadelfia?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95349" y="1097145"/>
            <a:ext cx="11455399" cy="553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 conteo insuficiente afectaría los siguientes programas</a:t>
            </a:r>
            <a:endParaRPr b="0" i="0" sz="3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Medicaid" id="170" name="Google Shape;170;p8"/>
          <p:cNvPicPr preferRelativeResize="0"/>
          <p:nvPr/>
        </p:nvPicPr>
        <p:blipFill rotWithShape="1">
          <a:blip r:embed="rId3">
            <a:alphaModFix/>
          </a:blip>
          <a:srcRect b="7844" l="0" r="0" t="7846"/>
          <a:stretch/>
        </p:blipFill>
        <p:spPr>
          <a:xfrm>
            <a:off x="261144" y="1840598"/>
            <a:ext cx="2743200" cy="1541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piece of paper&#10;&#10;Description automatically generated" id="171" name="Google Shape;17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1144" y="3655978"/>
            <a:ext cx="2743200" cy="1541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nap program" id="172" name="Google Shape;17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92462" y="1709928"/>
            <a:ext cx="2743200" cy="17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hool lunch program" id="173" name="Google Shape;173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96821" y="3655978"/>
            <a:ext cx="2743200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" id="174" name="Google Shape;174;p8"/>
          <p:cNvPicPr preferRelativeResize="0"/>
          <p:nvPr/>
        </p:nvPicPr>
        <p:blipFill rotWithShape="1">
          <a:blip r:embed="rId7">
            <a:alphaModFix/>
          </a:blip>
          <a:srcRect b="8449" l="0" r="0" t="7241"/>
          <a:stretch/>
        </p:blipFill>
        <p:spPr>
          <a:xfrm>
            <a:off x="6256340" y="1887154"/>
            <a:ext cx="2743200" cy="1541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ign on a highway&#10;&#10;Description automatically generated" id="175" name="Google Shape;175;p8"/>
          <p:cNvPicPr preferRelativeResize="0"/>
          <p:nvPr/>
        </p:nvPicPr>
        <p:blipFill rotWithShape="1">
          <a:blip r:embed="rId8">
            <a:alphaModFix/>
          </a:blip>
          <a:srcRect b="8190" l="0" r="0" t="7879"/>
          <a:stretch/>
        </p:blipFill>
        <p:spPr>
          <a:xfrm>
            <a:off x="3212306" y="3661631"/>
            <a:ext cx="2743200" cy="15361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treet in front of a building&#10;&#10;Description automatically generated" id="176" name="Google Shape;176;p8"/>
          <p:cNvPicPr preferRelativeResize="0"/>
          <p:nvPr/>
        </p:nvPicPr>
        <p:blipFill rotWithShape="1">
          <a:blip r:embed="rId9">
            <a:alphaModFix/>
          </a:blip>
          <a:srcRect b="-1045" l="5406" r="9611" t="1046"/>
          <a:stretch/>
        </p:blipFill>
        <p:spPr>
          <a:xfrm>
            <a:off x="9278149" y="1838853"/>
            <a:ext cx="2743200" cy="154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 rotWithShape="1">
          <a:blip r:embed="rId10">
            <a:alphaModFix/>
          </a:blip>
          <a:srcRect b="7165" l="0" r="0" t="7095"/>
          <a:stretch/>
        </p:blipFill>
        <p:spPr>
          <a:xfrm>
            <a:off x="9237665" y="3650324"/>
            <a:ext cx="2743200" cy="154184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8"/>
          <p:cNvSpPr txBox="1"/>
          <p:nvPr/>
        </p:nvSpPr>
        <p:spPr>
          <a:xfrm>
            <a:off x="-98282" y="5229381"/>
            <a:ext cx="32907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Medicaid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 Medicare Part B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9" name="Google Shape;179;p8"/>
          <p:cNvSpPr txBox="1"/>
          <p:nvPr/>
        </p:nvSpPr>
        <p:spPr>
          <a:xfrm>
            <a:off x="2933848" y="5260939"/>
            <a:ext cx="32907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Financiamiento para planificación y construcción de autopistas</a:t>
            </a:r>
            <a:endParaRPr b="0" i="0" sz="1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0" name="Google Shape;180;p8"/>
          <p:cNvSpPr txBox="1"/>
          <p:nvPr/>
        </p:nvSpPr>
        <p:spPr>
          <a:xfrm>
            <a:off x="6023049" y="5255286"/>
            <a:ext cx="32907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Préstamos para educación especial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Programa de almuerzos escolares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1" name="Google Shape;181;p8"/>
          <p:cNvSpPr txBox="1"/>
          <p:nvPr/>
        </p:nvSpPr>
        <p:spPr>
          <a:xfrm>
            <a:off x="8853636" y="5239123"/>
            <a:ext cx="3290700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Casas de la Sección 8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Becas Pell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2" name="Google Shape;182;p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9"/>
          <p:cNvSpPr/>
          <p:nvPr/>
        </p:nvSpPr>
        <p:spPr>
          <a:xfrm>
            <a:off x="757236" y="-25971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USA MAP WITH FLAG" id="188" name="Google Shape;18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977" y="2831529"/>
            <a:ext cx="4758554" cy="314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9"/>
          <p:cNvSpPr txBox="1"/>
          <p:nvPr/>
        </p:nvSpPr>
        <p:spPr>
          <a:xfrm>
            <a:off x="930671" y="130827"/>
            <a:ext cx="3425030" cy="224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¿Cómo el censo beneficia a mi comunidad?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4903395" y="331993"/>
            <a:ext cx="7123200" cy="53552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data del censo nos permite ver cómo el país está cambiando. </a:t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</a:t>
            </a:r>
            <a:r>
              <a:rPr b="1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programas federales </a:t>
            </a: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distribuyen subsidios a las comunidades en función de los totales de población, y están desglosados por sexo, edad y raza.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</a:t>
            </a:r>
            <a:r>
              <a:rPr b="1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inversionistas </a:t>
            </a: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utilizan data de la Oficina del Censo para decir dónde abrir nuevas sucursales, fábricas y oficinas, creando trabajos para la comunidad.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</a:t>
            </a:r>
            <a:r>
              <a:rPr b="1" i="0" lang="en-US" sz="19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gobierno local </a:t>
            </a:r>
            <a:r>
              <a:rPr b="0" i="0" lang="en-US" sz="19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utiliza datos del censo para asegurar la seguridad pública, y planear nuevas escuelas y hospitales. 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</a:t>
            </a:r>
            <a:r>
              <a:rPr b="1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organizaciones sin fines de lucro </a:t>
            </a: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usan los datos del censo para saber dónde y cómo servir mejor a sus electores.</a:t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"/>
          <p:cNvSpPr txBox="1"/>
          <p:nvPr/>
        </p:nvSpPr>
        <p:spPr>
          <a:xfrm>
            <a:off x="1324880" y="160613"/>
            <a:ext cx="11127900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¿Cuándo comienza oficialmente el censo?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1372200" y="3981650"/>
            <a:ext cx="5568300" cy="26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El Día del Censo es el 1 de abril.</a:t>
            </a:r>
            <a:r>
              <a:rPr b="0" i="0" lang="en-US" sz="18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Esta es la fecha de referencia para las respuestas del Censo 2020</a:t>
            </a: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invitaciones para participar en el censo</a:t>
            </a: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ya han empezado a llegar. Todo domicilio debe recibir al menos una invitación. Si no has recibido la tuya, visita: https://bit.ly/didnotgetmy2020census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02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•"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99" name="Google Shape;199;p10"/>
          <p:cNvGrpSpPr/>
          <p:nvPr/>
        </p:nvGrpSpPr>
        <p:grpSpPr>
          <a:xfrm>
            <a:off x="5095250" y="1777278"/>
            <a:ext cx="6211670" cy="4672515"/>
            <a:chOff x="-565533" y="151813"/>
            <a:chExt cx="8716961" cy="5086227"/>
          </a:xfrm>
        </p:grpSpPr>
        <p:sp>
          <p:nvSpPr>
            <p:cNvPr id="200" name="Google Shape;200;p10"/>
            <p:cNvSpPr/>
            <p:nvPr/>
          </p:nvSpPr>
          <p:spPr>
            <a:xfrm rot="5400000">
              <a:off x="-95869" y="748641"/>
              <a:ext cx="720901" cy="82079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0"/>
            <p:cNvSpPr/>
            <p:nvPr/>
          </p:nvSpPr>
          <p:spPr>
            <a:xfrm>
              <a:off x="-565533" y="151813"/>
              <a:ext cx="2325600" cy="684899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0"/>
            <p:cNvSpPr txBox="1"/>
            <p:nvPr/>
          </p:nvSpPr>
          <p:spPr>
            <a:xfrm>
              <a:off x="-516201" y="189900"/>
              <a:ext cx="2258700" cy="618000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Operación de Campo</a:t>
              </a:r>
              <a:endParaRPr b="1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Agosto – Octubre 2019</a:t>
              </a: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	</a:t>
              </a:r>
              <a:endParaRPr b="0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3" name="Google Shape;203;p10"/>
            <p:cNvSpPr/>
            <p:nvPr/>
          </p:nvSpPr>
          <p:spPr>
            <a:xfrm rot="5400000">
              <a:off x="942710" y="1586632"/>
              <a:ext cx="720901" cy="82079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704864" y="945733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892759" y="1016153"/>
              <a:ext cx="2029278" cy="588681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Alojamientos de Grupo</a:t>
              </a:r>
              <a:endParaRPr b="1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Febrero – Julio 2020</a:t>
              </a:r>
              <a:endParaRPr b="0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6" name="Google Shape;206;p10"/>
            <p:cNvSpPr/>
            <p:nvPr/>
          </p:nvSpPr>
          <p:spPr>
            <a:xfrm rot="5400000">
              <a:off x="2064554" y="2529632"/>
              <a:ext cx="720901" cy="82079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1760833" y="1875262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3C613"/>
            </a:solidFill>
            <a:ln cap="flat" cmpd="sng" w="19050">
              <a:solidFill>
                <a:srgbClr val="F3C6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0"/>
            <p:cNvSpPr txBox="1"/>
            <p:nvPr/>
          </p:nvSpPr>
          <p:spPr>
            <a:xfrm>
              <a:off x="1795594" y="1915552"/>
              <a:ext cx="2208899" cy="621601"/>
            </a:xfrm>
            <a:prstGeom prst="rect">
              <a:avLst/>
            </a:prstGeom>
            <a:solidFill>
              <a:srgbClr val="F3C613"/>
            </a:solidFill>
            <a:ln cap="flat" cmpd="sng" w="19050">
              <a:solidFill>
                <a:srgbClr val="F3C6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Día del Censo</a:t>
              </a:r>
              <a:endParaRPr b="1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 de abril 2020</a:t>
              </a:r>
              <a:endParaRPr b="0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9" name="Google Shape;209;p10"/>
            <p:cNvSpPr/>
            <p:nvPr/>
          </p:nvSpPr>
          <p:spPr>
            <a:xfrm rot="5400000">
              <a:off x="3417026" y="3349527"/>
              <a:ext cx="720901" cy="82079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2881752" y="2730808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0"/>
            <p:cNvSpPr txBox="1"/>
            <p:nvPr/>
          </p:nvSpPr>
          <p:spPr>
            <a:xfrm>
              <a:off x="3010086" y="2780070"/>
              <a:ext cx="2007310" cy="576722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Autorespuesta Online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Marzo – Julio 2020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 rot="5400000">
              <a:off x="4990044" y="4264528"/>
              <a:ext cx="720901" cy="820799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0CCE1"/>
            </a:solidFill>
            <a:ln cap="flat" cmpd="sng" w="19050">
              <a:solidFill>
                <a:srgbClr val="C0CCE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4225971" y="3631923"/>
              <a:ext cx="2276400" cy="689100"/>
            </a:xfrm>
            <a:prstGeom prst="roundRect">
              <a:avLst>
                <a:gd fmla="val 16670" name="adj"/>
              </a:avLst>
            </a:prstGeom>
            <a:solidFill>
              <a:srgbClr val="FFB24D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0"/>
            <p:cNvSpPr txBox="1"/>
            <p:nvPr/>
          </p:nvSpPr>
          <p:spPr>
            <a:xfrm>
              <a:off x="4257103" y="3668731"/>
              <a:ext cx="2208899" cy="621601"/>
            </a:xfrm>
            <a:prstGeom prst="rect">
              <a:avLst/>
            </a:prstGeom>
            <a:solidFill>
              <a:srgbClr val="FFB24D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1" i="0" lang="en-US" sz="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Seguimiento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35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1" lang="en-US" sz="900" u="none" cap="none" strike="noStrike">
                  <a:solidFill>
                    <a:srgbClr val="00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Abril – Julio 2020</a:t>
              </a:r>
              <a:endParaRPr b="0" i="0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0"/>
            <p:cNvSpPr/>
            <p:nvPr/>
          </p:nvSpPr>
          <p:spPr>
            <a:xfrm>
              <a:off x="5780228" y="4533039"/>
              <a:ext cx="2371200" cy="705001"/>
            </a:xfrm>
            <a:prstGeom prst="roundRect">
              <a:avLst>
                <a:gd fmla="val 16670" name="adj"/>
              </a:avLst>
            </a:prstGeom>
            <a:solidFill>
              <a:srgbClr val="FFAB40"/>
            </a:solidFill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0"/>
            <p:cNvSpPr txBox="1"/>
            <p:nvPr/>
          </p:nvSpPr>
          <p:spPr>
            <a:xfrm>
              <a:off x="5904209" y="4533038"/>
              <a:ext cx="2072085" cy="665919"/>
            </a:xfrm>
            <a:prstGeom prst="rect">
              <a:avLst/>
            </a:prstGeom>
            <a:noFill/>
            <a:ln cap="flat" cmpd="sng" w="19050">
              <a:solidFill>
                <a:srgbClr val="FFB24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31 de diciembre 2020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Century Gothic"/>
                <a:buNone/>
              </a:pPr>
              <a:r>
                <a:rPr b="0" i="0" lang="en-US" sz="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Informe presidencial </a:t>
              </a:r>
              <a:endParaRPr b="0" i="0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descr="A screenshot of text&#10;&#10;Description automatically generated" id="217" name="Google Shape;21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2914" y="1392120"/>
            <a:ext cx="2762609" cy="258953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0"/>
          <p:cNvSpPr/>
          <p:nvPr/>
        </p:nvSpPr>
        <p:spPr>
          <a:xfrm rot="1779956">
            <a:off x="9424625" y="2352442"/>
            <a:ext cx="327993" cy="27103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0"/>
          <p:cNvSpPr/>
          <p:nvPr/>
        </p:nvSpPr>
        <p:spPr>
          <a:xfrm>
            <a:off x="9666056" y="2612500"/>
            <a:ext cx="564269" cy="13911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"/>
          <p:cNvSpPr/>
          <p:nvPr/>
        </p:nvSpPr>
        <p:spPr>
          <a:xfrm rot="10800000">
            <a:off x="10275434" y="3339170"/>
            <a:ext cx="327991" cy="271041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9651945" y="3385918"/>
            <a:ext cx="564269" cy="139115"/>
          </a:xfrm>
          <a:prstGeom prst="rect">
            <a:avLst/>
          </a:prstGeom>
          <a:noFill/>
          <a:ln cap="flat" cmpd="sng" w="127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0"/>
          <p:cNvSpPr/>
          <p:nvPr/>
        </p:nvSpPr>
        <p:spPr>
          <a:xfrm>
            <a:off x="1133388" y="1813722"/>
            <a:ext cx="3532800" cy="13485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10"/>
          <p:cNvSpPr txBox="1"/>
          <p:nvPr/>
        </p:nvSpPr>
        <p:spPr>
          <a:xfrm>
            <a:off x="1135878" y="2494312"/>
            <a:ext cx="35280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¡Día del Censo!</a:t>
            </a:r>
            <a:endParaRPr/>
          </a:p>
        </p:txBody>
      </p:sp>
      <p:sp>
        <p:nvSpPr>
          <p:cNvPr id="224" name="Google Shape;224;p10"/>
          <p:cNvSpPr txBox="1"/>
          <p:nvPr/>
        </p:nvSpPr>
        <p:spPr>
          <a:xfrm>
            <a:off x="1323943" y="1813737"/>
            <a:ext cx="3151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 de abril</a:t>
            </a:r>
            <a:endParaRPr b="0" i="0" sz="5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"/>
          <p:cNvSpPr txBox="1"/>
          <p:nvPr/>
        </p:nvSpPr>
        <p:spPr>
          <a:xfrm>
            <a:off x="317893" y="293475"/>
            <a:ext cx="11769332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¿Cómo puedo responder el Censo 2020?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30" name="Google Shape;23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0925" y="3321575"/>
            <a:ext cx="1989798" cy="142105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31" name="Google Shape;23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8924" y="2929123"/>
            <a:ext cx="1570700" cy="1723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automatically generated" id="232" name="Google Shape;23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9863" y="2929127"/>
            <a:ext cx="1892275" cy="189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 txBox="1"/>
          <p:nvPr/>
        </p:nvSpPr>
        <p:spPr>
          <a:xfrm>
            <a:off x="8665400" y="5071543"/>
            <a:ext cx="28479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Encuesta impresa</a:t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11"/>
          <p:cNvSpPr txBox="1"/>
          <p:nvPr/>
        </p:nvSpPr>
        <p:spPr>
          <a:xfrm>
            <a:off x="317900" y="1124839"/>
            <a:ext cx="11587500" cy="9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Todos l</a:t>
            </a:r>
            <a:r>
              <a:rPr b="0" i="0" lang="en-US" sz="2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os hogares ya deben haber recibido una invitación para completar el censo en línea. Dadas las </a:t>
            </a:r>
            <a:r>
              <a:rPr lang="en-US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circunstancias sobre COVID-19, estamos impulsando que la gente participe en línea, por teléfono, o con la encuesta impresa. El objetivo es disminuir la interacción interpersonal</a:t>
            </a:r>
            <a:r>
              <a:rPr lang="en-US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20849" y="4825242"/>
            <a:ext cx="3290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Responde al censo en my2020census.gov</a:t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6" name="Google Shape;236;p11"/>
          <p:cNvSpPr txBox="1"/>
          <p:nvPr/>
        </p:nvSpPr>
        <p:spPr>
          <a:xfrm>
            <a:off x="4393114" y="5071554"/>
            <a:ext cx="32907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Llama al 1</a:t>
            </a:r>
            <a:r>
              <a:rPr lang="en-US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-844-330-2020</a:t>
            </a:r>
            <a:endParaRPr b="0" i="0" sz="1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7" name="Google Shape;237;p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"/>
          <p:cNvSpPr txBox="1"/>
          <p:nvPr/>
        </p:nvSpPr>
        <p:spPr>
          <a:xfrm>
            <a:off x="317893" y="293475"/>
            <a:ext cx="11769332" cy="646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US" sz="36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¿En cuántos idiomas está disponible el censo?</a:t>
            </a:r>
            <a:endParaRPr b="0" i="0" sz="3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12"/>
          <p:cNvSpPr txBox="1"/>
          <p:nvPr/>
        </p:nvSpPr>
        <p:spPr>
          <a:xfrm>
            <a:off x="408825" y="1143825"/>
            <a:ext cx="7766700" cy="1246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Adicionalmente al inglés, las personas pueden responder el censo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online o vía telefónica en doce idiomas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b="0" i="0" sz="2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12"/>
          <p:cNvSpPr txBox="1"/>
          <p:nvPr/>
        </p:nvSpPr>
        <p:spPr>
          <a:xfrm>
            <a:off x="778602" y="2563635"/>
            <a:ext cx="2517300" cy="2400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Español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Chino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Vietnamita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Coreano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Ruso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Árabe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Language" id="246" name="Google Shape;24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225" y="1036225"/>
            <a:ext cx="4210851" cy="421085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2"/>
          <p:cNvSpPr txBox="1"/>
          <p:nvPr/>
        </p:nvSpPr>
        <p:spPr>
          <a:xfrm>
            <a:off x="408825" y="5365287"/>
            <a:ext cx="1158746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formulario en papel estará disponible en inglés y en formato bilingüe (inglés/español)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8" name="Google Shape;248;p12"/>
          <p:cNvSpPr txBox="1"/>
          <p:nvPr/>
        </p:nvSpPr>
        <p:spPr>
          <a:xfrm>
            <a:off x="3354019" y="2508491"/>
            <a:ext cx="35217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Tagalo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Polaco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Francés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Criollo Haitiano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Portugués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Japonés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9" name="Google Shape;249;p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3"/>
          <p:cNvSpPr txBox="1"/>
          <p:nvPr/>
        </p:nvSpPr>
        <p:spPr>
          <a:xfrm>
            <a:off x="1303730" y="293475"/>
            <a:ext cx="11769332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¿Qué recibirás en el correo?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255" name="Google Shape;2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3495" y="6019105"/>
            <a:ext cx="2311400" cy="660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7" name="Google Shape;2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488" y="1078275"/>
            <a:ext cx="6756236" cy="525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4"/>
          <p:cNvSpPr txBox="1"/>
          <p:nvPr/>
        </p:nvSpPr>
        <p:spPr>
          <a:xfrm>
            <a:off x="3680141" y="177793"/>
            <a:ext cx="11769332" cy="13849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¿Cuántas preguntas habrá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en el Censo 2020?</a:t>
            </a:r>
            <a:endParaRPr b="0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4"/>
          <p:cNvSpPr txBox="1"/>
          <p:nvPr/>
        </p:nvSpPr>
        <p:spPr>
          <a:xfrm>
            <a:off x="3739675" y="1563892"/>
            <a:ext cx="1031557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Censo 2020 tendrá solamente 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nueve preguntas.</a:t>
            </a:r>
            <a:endParaRPr b="1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screenshot of a cell phone&#10;&#10;Description automatically generated" id="264" name="Google Shape;2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0841" y="685536"/>
            <a:ext cx="3200400" cy="6453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text&#10;&#10;Description automatically generated" id="265" name="Google Shape;2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409" y="1263489"/>
            <a:ext cx="3200400" cy="3517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66" name="Google Shape;266;p14"/>
          <p:cNvPicPr preferRelativeResize="0"/>
          <p:nvPr/>
        </p:nvPicPr>
        <p:blipFill rotWithShape="1">
          <a:blip r:embed="rId5">
            <a:alphaModFix/>
          </a:blip>
          <a:srcRect b="68792" l="0" r="0" t="0"/>
          <a:stretch/>
        </p:blipFill>
        <p:spPr>
          <a:xfrm>
            <a:off x="360841" y="4715690"/>
            <a:ext cx="3200400" cy="1914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67" name="Google Shape;267;p14"/>
          <p:cNvPicPr preferRelativeResize="0"/>
          <p:nvPr/>
        </p:nvPicPr>
        <p:blipFill rotWithShape="1">
          <a:blip r:embed="rId5">
            <a:alphaModFix/>
          </a:blip>
          <a:srcRect b="0" l="0" r="0" t="32681"/>
          <a:stretch/>
        </p:blipFill>
        <p:spPr>
          <a:xfrm>
            <a:off x="3723005" y="2433299"/>
            <a:ext cx="3200400" cy="41298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ell phone&#10;&#10;Description automatically generated" id="268" name="Google Shape;268;p14"/>
          <p:cNvPicPr preferRelativeResize="0"/>
          <p:nvPr/>
        </p:nvPicPr>
        <p:blipFill rotWithShape="1">
          <a:blip r:embed="rId6">
            <a:alphaModFix/>
          </a:blip>
          <a:srcRect b="3355" l="0" r="0" t="0"/>
          <a:stretch/>
        </p:blipFill>
        <p:spPr>
          <a:xfrm>
            <a:off x="7125125" y="2004671"/>
            <a:ext cx="3200400" cy="452552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5"/>
          <p:cNvSpPr txBox="1"/>
          <p:nvPr/>
        </p:nvSpPr>
        <p:spPr>
          <a:xfrm>
            <a:off x="708430" y="137155"/>
            <a:ext cx="11769300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¿Debo responder todas las preguntas?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275" name="Google Shape;27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33761" y="1093982"/>
            <a:ext cx="5250364" cy="397201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5"/>
          <p:cNvSpPr txBox="1"/>
          <p:nvPr/>
        </p:nvSpPr>
        <p:spPr>
          <a:xfrm>
            <a:off x="503297" y="1271499"/>
            <a:ext cx="6712200" cy="3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Animamos a todos a responder completamente el censo.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 no respondes todas las preguntas tu formulario seguirá siendo válido.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 enumerador podrá tocar a tu puerta para recolectar la información faltante. (En caso que no hayas respondido la forma completamente. </a:t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322655" y="379200"/>
            <a:ext cx="11769332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¿Habrá alguna pregunta sobre estado de ciudadanía en el Censo 2020?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6"/>
          <p:cNvSpPr txBox="1"/>
          <p:nvPr/>
        </p:nvSpPr>
        <p:spPr>
          <a:xfrm>
            <a:off x="211334" y="4185863"/>
            <a:ext cx="11769300" cy="132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en-US" sz="4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pregunta relacionada sobre el estado de ciudadanía no estará en el Censo 2020.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16"/>
          <p:cNvSpPr txBox="1"/>
          <p:nvPr/>
        </p:nvSpPr>
        <p:spPr>
          <a:xfrm>
            <a:off x="322668" y="2490775"/>
            <a:ext cx="117693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1dafb1690_0_40"/>
          <p:cNvSpPr txBox="1"/>
          <p:nvPr/>
        </p:nvSpPr>
        <p:spPr>
          <a:xfrm>
            <a:off x="1357299" y="246500"/>
            <a:ext cx="9918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Construyendo Comunidad en Tiempo de Crisis y Aislamiento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71dafb1690_0_40"/>
          <p:cNvSpPr txBox="1"/>
          <p:nvPr/>
        </p:nvSpPr>
        <p:spPr>
          <a:xfrm>
            <a:off x="1357300" y="1905475"/>
            <a:ext cx="10491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hace reconocimiento al trabajo de las personas en el frente de batalla - trabajadores de salud, unidades de primera respuesta, trabajadores de supermercados y todos quienes no pueden quedarse en casa durante la pandemia.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71dafb1690_0_40"/>
          <p:cNvSpPr txBox="1"/>
          <p:nvPr/>
        </p:nvSpPr>
        <p:spPr>
          <a:xfrm>
            <a:off x="1357288" y="4394234"/>
            <a:ext cx="103155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 estás buscando maneras de ayudar a tu comunidad, Phill</a:t>
            </a: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y Counts está ofreciendo el programa “Embajador Comunitario Combatiendo COVID-19.” Si quieres participar, envia un correo a census@phila.gov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g71dafb1690_0_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"/>
          <p:cNvSpPr txBox="1"/>
          <p:nvPr/>
        </p:nvSpPr>
        <p:spPr>
          <a:xfrm>
            <a:off x="1379036" y="2213303"/>
            <a:ext cx="9832915" cy="2431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Section II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6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Seguridad de Datos, Privacidad y Confidencialidad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291" name="Google Shape;29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8"/>
          <p:cNvSpPr txBox="1"/>
          <p:nvPr/>
        </p:nvSpPr>
        <p:spPr>
          <a:xfrm>
            <a:off x="1232694" y="385517"/>
            <a:ext cx="9415462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¿Mi información está segura?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logo&#10;&#10;Description automatically generated" id="298" name="Google Shape;2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54625" y="1267975"/>
            <a:ext cx="4572550" cy="45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8"/>
          <p:cNvSpPr txBox="1"/>
          <p:nvPr/>
        </p:nvSpPr>
        <p:spPr>
          <a:xfrm>
            <a:off x="1232694" y="1394210"/>
            <a:ext cx="6613500" cy="50782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SÍ</a:t>
            </a:r>
            <a:endParaRPr b="1" i="0" sz="100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Tus datos están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seguros. </a:t>
            </a:r>
            <a:endParaRPr b="1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respuestas del censo son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confidenciales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Tu información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está legalmente protegida por la Constitución de los Estados Unidos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"/>
          <p:cNvSpPr txBox="1"/>
          <p:nvPr/>
        </p:nvSpPr>
        <p:spPr>
          <a:xfrm>
            <a:off x="1259988" y="139539"/>
            <a:ext cx="11127976" cy="2077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b="1" i="0" lang="en-US" sz="43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¿Cómo la Oficina del Censo de los Estados Unidos usa la data recolectada?</a:t>
            </a:r>
            <a:endParaRPr b="0" i="0" sz="4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9"/>
          <p:cNvSpPr txBox="1"/>
          <p:nvPr/>
        </p:nvSpPr>
        <p:spPr>
          <a:xfrm>
            <a:off x="1147447" y="2240352"/>
            <a:ext cx="6463175" cy="4478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datos del censo son usados para obtener estadísticas solamente. 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data del censo está protegida por leyes federales.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información recolectada no puede ser usada en contra de ninguna persona por ninguna agencia gubernamental o corte. 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Ninguna persona puede acceder a las respuestas individuales. 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Ninguna agencia (DHS, ICE, FBI o CIA) pueden usar o acceder a la información recolectada.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7" name="Google Shape;30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0622" y="2444967"/>
            <a:ext cx="4114800" cy="31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 txBox="1"/>
          <p:nvPr/>
        </p:nvSpPr>
        <p:spPr>
          <a:xfrm>
            <a:off x="1388250" y="313550"/>
            <a:ext cx="9415500" cy="21697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¿Puede la Oficina del Censo de los Estado Unidos publicar mi información?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0"/>
          <p:cNvSpPr txBox="1"/>
          <p:nvPr/>
        </p:nvSpPr>
        <p:spPr>
          <a:xfrm>
            <a:off x="1388269" y="2641501"/>
            <a:ext cx="9892506" cy="421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Oficina del Censo de los Estados Unidos debe mantener tu información confidencial durante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72 años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Regla de los 72 años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el gobierno no podrá publicar información sobre un individuo en particular hasta que se cumplan 72 años de haber sido recolectada en el censo decenal.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datos del Censo 1940 fueron publicados el 2 de abril de 2012.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1"/>
          <p:cNvSpPr txBox="1"/>
          <p:nvPr/>
        </p:nvSpPr>
        <p:spPr>
          <a:xfrm>
            <a:off x="1388269" y="268928"/>
            <a:ext cx="9415462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¿Quién tiene acceso a los datos recolectados en el censo?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21"/>
          <p:cNvPicPr preferRelativeResize="0"/>
          <p:nvPr/>
        </p:nvPicPr>
        <p:blipFill rotWithShape="1">
          <a:blip r:embed="rId3">
            <a:alphaModFix/>
          </a:blip>
          <a:srcRect b="6668" l="4922" r="4233" t="6667"/>
          <a:stretch/>
        </p:blipFill>
        <p:spPr>
          <a:xfrm>
            <a:off x="3786185" y="1900103"/>
            <a:ext cx="5314951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1"/>
          <p:cNvSpPr txBox="1"/>
          <p:nvPr/>
        </p:nvSpPr>
        <p:spPr>
          <a:xfrm>
            <a:off x="1562097" y="4831288"/>
            <a:ext cx="9763125" cy="163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Todos los trabajadores de la Oficina del Censo de los Estados Unidos toman un juramento de por vida que los obliga a no revelar información. Este juramento protege tus respuestas ya que son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confidenciales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2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"/>
          <p:cNvSpPr txBox="1"/>
          <p:nvPr/>
        </p:nvSpPr>
        <p:spPr>
          <a:xfrm>
            <a:off x="1427115" y="216620"/>
            <a:ext cx="11061000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¿Cómo puedo reconocer a un enumerador?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2"/>
          <p:cNvSpPr txBox="1"/>
          <p:nvPr/>
        </p:nvSpPr>
        <p:spPr>
          <a:xfrm>
            <a:off x="6101427" y="955263"/>
            <a:ext cx="5519738" cy="6293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trabajadores de la Oficina del Censo de los Estados Unidos tendrán una 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identificación oficial 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que indica su relación con la Oficina del Censo. 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trabajadores se presentarán como parte de la Oficina del Censo de los Estados Unidos, 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mostrarán su identificación y explicarán el propósito de su visita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Nunca un trabajador de la Oficina del Censo de los Estados Unidos te pedirá salir de tu casa.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1" i="0" lang="en-US" sz="20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Los enumeradores o censistas estarán equipados con iPhone 8s para registrar las respuestas al censo.</a:t>
            </a:r>
            <a:endParaRPr b="1" i="0" sz="2000" u="none" cap="none" strike="noStrik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person standing in front of a computer&#10;&#10;Description automatically generated" id="330" name="Google Shape;330;p22"/>
          <p:cNvPicPr preferRelativeResize="0"/>
          <p:nvPr/>
        </p:nvPicPr>
        <p:blipFill rotWithShape="1">
          <a:blip r:embed="rId3">
            <a:alphaModFix/>
          </a:blip>
          <a:srcRect b="0" l="8333" r="22135" t="0"/>
          <a:stretch/>
        </p:blipFill>
        <p:spPr>
          <a:xfrm>
            <a:off x="1650400" y="1845775"/>
            <a:ext cx="4440175" cy="423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2" name="Google Shape;332;p22"/>
          <p:cNvSpPr txBox="1"/>
          <p:nvPr/>
        </p:nvSpPr>
        <p:spPr>
          <a:xfrm>
            <a:off x="1127484" y="6179245"/>
            <a:ext cx="515661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Foto: Operación de campo, verificación de direcciones 2019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3"/>
          <p:cNvPicPr preferRelativeResize="0"/>
          <p:nvPr/>
        </p:nvPicPr>
        <p:blipFill rotWithShape="1">
          <a:blip r:embed="rId3">
            <a:alphaModFix/>
          </a:blip>
          <a:srcRect b="32835" l="68370" r="10326" t="26602"/>
          <a:stretch/>
        </p:blipFill>
        <p:spPr>
          <a:xfrm>
            <a:off x="3568949" y="1865126"/>
            <a:ext cx="6590600" cy="4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3"/>
          <p:cNvSpPr txBox="1"/>
          <p:nvPr/>
        </p:nvSpPr>
        <p:spPr>
          <a:xfrm>
            <a:off x="1522625" y="353175"/>
            <a:ext cx="10202700" cy="1246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Puedes usar este link para confirmar en línea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identidad de un trabajador 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 la Oficina del Censo de los Estados Unidos: </a:t>
            </a:r>
            <a:r>
              <a:rPr b="0" i="0" lang="en-US" sz="25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https://www.census.gov/cgi-bin/main/email.cgi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* </a:t>
            </a:r>
            <a:r>
              <a:rPr b="0" i="1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(en inglés)</a:t>
            </a:r>
            <a:endParaRPr b="0" i="1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4"/>
          <p:cNvSpPr txBox="1"/>
          <p:nvPr/>
        </p:nvSpPr>
        <p:spPr>
          <a:xfrm>
            <a:off x="1131093" y="143858"/>
            <a:ext cx="11060907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¡Cuidado con las </a:t>
            </a:r>
            <a:r>
              <a:rPr b="1" i="0" lang="en-US" sz="4500" u="none" cap="none" strike="noStrik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ESTAFAS!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yellow sign with black text&#10;&#10;Description automatically generated" id="345" name="Google Shape;3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2165" y="1332276"/>
            <a:ext cx="4995503" cy="321585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4"/>
          <p:cNvSpPr txBox="1"/>
          <p:nvPr/>
        </p:nvSpPr>
        <p:spPr>
          <a:xfrm>
            <a:off x="1141765" y="1093256"/>
            <a:ext cx="5780400" cy="5047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Oficina del Censo de los Estados Unidos NUNCA:</a:t>
            </a:r>
            <a:endParaRPr b="0" i="0" sz="23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Pedirá tu número de seguro social, tarjetas de crédito, dinero en efectivo, cuentas bancarias o donaciones.  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Pedirá completar el censo por correo electrónico. 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Como regla general, nunca proporciones tu información financiera a alguien que afirme ser un trabajador del censo. </a:t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" name="Google Shape;347;p24"/>
          <p:cNvSpPr txBox="1"/>
          <p:nvPr/>
        </p:nvSpPr>
        <p:spPr>
          <a:xfrm>
            <a:off x="6434916" y="4913204"/>
            <a:ext cx="5505450" cy="163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reportar alguna irregularidad: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Llama al 215-717-1800 or 1-800-262-4236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Escribe: </a:t>
            </a:r>
            <a:r>
              <a:rPr b="0" i="0" lang="en-U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Philadelphia.Regional.Office@census.gov</a:t>
            </a: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Llama al 311.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"/>
          <p:cNvSpPr txBox="1"/>
          <p:nvPr/>
        </p:nvSpPr>
        <p:spPr>
          <a:xfrm>
            <a:off x="1170890" y="2421909"/>
            <a:ext cx="10042301" cy="255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Sección III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Cómo Todos Somos Contados en el Censo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354" name="Google Shape;35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"/>
          <p:cNvSpPr txBox="1"/>
          <p:nvPr/>
        </p:nvSpPr>
        <p:spPr>
          <a:xfrm>
            <a:off x="445294" y="414150"/>
            <a:ext cx="9415462" cy="738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1" i="0" lang="en-US" sz="42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Alojamientos de Grupo</a:t>
            </a:r>
            <a:endParaRPr b="0" i="0" sz="4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1" name="Google Shape;361;p26"/>
          <p:cNvGrpSpPr/>
          <p:nvPr/>
        </p:nvGrpSpPr>
        <p:grpSpPr>
          <a:xfrm>
            <a:off x="6935258" y="241014"/>
            <a:ext cx="4421853" cy="5417343"/>
            <a:chOff x="1853073" y="661"/>
            <a:chExt cx="4421853" cy="5417343"/>
          </a:xfrm>
        </p:grpSpPr>
        <p:sp>
          <p:nvSpPr>
            <p:cNvPr id="362" name="Google Shape;362;p26"/>
            <p:cNvSpPr/>
            <p:nvPr/>
          </p:nvSpPr>
          <p:spPr>
            <a:xfrm>
              <a:off x="1853073" y="661"/>
              <a:ext cx="1805781" cy="902890"/>
            </a:xfrm>
            <a:prstGeom prst="roundRect">
              <a:avLst>
                <a:gd fmla="val 10000" name="adj"/>
              </a:avLst>
            </a:prstGeom>
            <a:solidFill>
              <a:srgbClr val="2176D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6"/>
            <p:cNvSpPr txBox="1"/>
            <p:nvPr/>
          </p:nvSpPr>
          <p:spPr>
            <a:xfrm>
              <a:off x="1879518" y="27106"/>
              <a:ext cx="1752891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Institutional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6"/>
            <p:cNvSpPr/>
            <p:nvPr/>
          </p:nvSpPr>
          <p:spPr>
            <a:xfrm>
              <a:off x="2033651" y="903552"/>
              <a:ext cx="180578" cy="6771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65" name="Google Shape;365;p26"/>
            <p:cNvSpPr/>
            <p:nvPr/>
          </p:nvSpPr>
          <p:spPr>
            <a:xfrm>
              <a:off x="2214229" y="1129274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6"/>
            <p:cNvSpPr txBox="1"/>
            <p:nvPr/>
          </p:nvSpPr>
          <p:spPr>
            <a:xfrm>
              <a:off x="2240674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Open Sans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Instituciones Penitenciarias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6"/>
            <p:cNvSpPr/>
            <p:nvPr/>
          </p:nvSpPr>
          <p:spPr>
            <a:xfrm>
              <a:off x="2033651" y="903552"/>
              <a:ext cx="180578" cy="18057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68" name="Google Shape;368;p26"/>
            <p:cNvSpPr/>
            <p:nvPr/>
          </p:nvSpPr>
          <p:spPr>
            <a:xfrm>
              <a:off x="2214229" y="2257888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6"/>
            <p:cNvSpPr txBox="1"/>
            <p:nvPr/>
          </p:nvSpPr>
          <p:spPr>
            <a:xfrm>
              <a:off x="2240674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Asilos de Ancianos</a:t>
              </a:r>
              <a:endParaRPr b="0" i="0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0" name="Google Shape;370;p26"/>
            <p:cNvSpPr/>
            <p:nvPr/>
          </p:nvSpPr>
          <p:spPr>
            <a:xfrm>
              <a:off x="2033651" y="903552"/>
              <a:ext cx="180578" cy="2934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71" name="Google Shape;371;p26"/>
            <p:cNvSpPr/>
            <p:nvPr/>
          </p:nvSpPr>
          <p:spPr>
            <a:xfrm>
              <a:off x="2214229" y="3386501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6"/>
            <p:cNvSpPr txBox="1"/>
            <p:nvPr/>
          </p:nvSpPr>
          <p:spPr>
            <a:xfrm>
              <a:off x="2240674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Hospitales mentales</a:t>
              </a:r>
              <a:endParaRPr b="0" i="0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3" name="Google Shape;373;p26"/>
            <p:cNvSpPr/>
            <p:nvPr/>
          </p:nvSpPr>
          <p:spPr>
            <a:xfrm>
              <a:off x="4110300" y="661"/>
              <a:ext cx="2164626" cy="902890"/>
            </a:xfrm>
            <a:prstGeom prst="roundRect">
              <a:avLst>
                <a:gd fmla="val 10000" name="adj"/>
              </a:avLst>
            </a:prstGeom>
            <a:solidFill>
              <a:srgbClr val="2176D2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6"/>
            <p:cNvSpPr txBox="1"/>
            <p:nvPr/>
          </p:nvSpPr>
          <p:spPr>
            <a:xfrm>
              <a:off x="4136745" y="27106"/>
              <a:ext cx="2111736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Open Sans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No-Institutional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4326762" y="903552"/>
              <a:ext cx="216462" cy="67716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76" name="Google Shape;376;p26"/>
            <p:cNvSpPr/>
            <p:nvPr/>
          </p:nvSpPr>
          <p:spPr>
            <a:xfrm>
              <a:off x="4543225" y="1129274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4569670" y="115571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Dormitorios Universitarios</a:t>
              </a:r>
              <a:endParaRPr b="0" i="0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78" name="Google Shape;378;p26"/>
            <p:cNvSpPr/>
            <p:nvPr/>
          </p:nvSpPr>
          <p:spPr>
            <a:xfrm>
              <a:off x="4326762" y="903552"/>
              <a:ext cx="216462" cy="180578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79" name="Google Shape;379;p26"/>
            <p:cNvSpPr/>
            <p:nvPr/>
          </p:nvSpPr>
          <p:spPr>
            <a:xfrm>
              <a:off x="4543225" y="2257888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6"/>
            <p:cNvSpPr txBox="1"/>
            <p:nvPr/>
          </p:nvSpPr>
          <p:spPr>
            <a:xfrm>
              <a:off x="4569670" y="2284333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Instalaciones Militares</a:t>
              </a:r>
              <a:endParaRPr b="0" i="0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1" name="Google Shape;381;p26"/>
            <p:cNvSpPr/>
            <p:nvPr/>
          </p:nvSpPr>
          <p:spPr>
            <a:xfrm>
              <a:off x="4326762" y="903552"/>
              <a:ext cx="216462" cy="2934394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82" name="Google Shape;382;p26"/>
            <p:cNvSpPr/>
            <p:nvPr/>
          </p:nvSpPr>
          <p:spPr>
            <a:xfrm>
              <a:off x="4543225" y="3386501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6"/>
            <p:cNvSpPr txBox="1"/>
            <p:nvPr/>
          </p:nvSpPr>
          <p:spPr>
            <a:xfrm>
              <a:off x="4569670" y="3412946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Casas Grupales</a:t>
              </a:r>
              <a:endParaRPr b="0" i="0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4" name="Google Shape;384;p26"/>
            <p:cNvSpPr/>
            <p:nvPr/>
          </p:nvSpPr>
          <p:spPr>
            <a:xfrm>
              <a:off x="4326762" y="903552"/>
              <a:ext cx="216462" cy="4063007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2700">
              <a:solidFill>
                <a:srgbClr val="345A99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385" name="Google Shape;385;p26"/>
            <p:cNvSpPr/>
            <p:nvPr/>
          </p:nvSpPr>
          <p:spPr>
            <a:xfrm>
              <a:off x="4543225" y="4515114"/>
              <a:ext cx="1444624" cy="902890"/>
            </a:xfrm>
            <a:prstGeom prst="roundRect">
              <a:avLst>
                <a:gd fmla="val 10000" name="adj"/>
              </a:avLst>
            </a:prstGeom>
            <a:solidFill>
              <a:schemeClr val="lt1">
                <a:alpha val="89411"/>
              </a:schemeClr>
            </a:solidFill>
            <a:ln cap="flat" cmpd="sng" w="12700">
              <a:solidFill>
                <a:srgbClr val="4372C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6"/>
            <p:cNvSpPr txBox="1"/>
            <p:nvPr/>
          </p:nvSpPr>
          <p:spPr>
            <a:xfrm>
              <a:off x="4569670" y="4541559"/>
              <a:ext cx="1391734" cy="85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0" i="0" lang="en-US" sz="1500" u="none" cap="none" strike="noStrik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Misiones y Albergues</a:t>
              </a:r>
              <a:endParaRPr b="0" i="0" sz="15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87" name="Google Shape;387;p26"/>
          <p:cNvSpPr txBox="1"/>
          <p:nvPr/>
        </p:nvSpPr>
        <p:spPr>
          <a:xfrm>
            <a:off x="502205" y="1543995"/>
            <a:ext cx="6126300" cy="4339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Oficina del Censo de los Estados Unidos clasifica a todas las personas que no viven en unidades habitacionales como casas, apartamentos, casas rodantes, cuartos rentados como personas que viven en </a:t>
            </a: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alojamientos de grupos. </a:t>
            </a:r>
            <a:endParaRPr/>
          </a:p>
          <a:p>
            <a:pPr indent="0" lvl="0" marL="698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conteo de los alojamientos de grupo comenzará en </a:t>
            </a: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febrero 2020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b="1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b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2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toy, doll&#10;&#10;Description automatically generated" id="93" name="Google Shape;93;p3"/>
          <p:cNvPicPr preferRelativeResize="0"/>
          <p:nvPr/>
        </p:nvPicPr>
        <p:blipFill rotWithShape="1">
          <a:blip r:embed="rId3">
            <a:alphaModFix/>
          </a:blip>
          <a:srcRect b="47789" l="5155" r="3320" t="7156"/>
          <a:stretch/>
        </p:blipFill>
        <p:spPr>
          <a:xfrm>
            <a:off x="1225099" y="4584805"/>
            <a:ext cx="5021067" cy="189452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 txBox="1"/>
          <p:nvPr/>
        </p:nvSpPr>
        <p:spPr>
          <a:xfrm>
            <a:off x="1136993" y="92182"/>
            <a:ext cx="9918000" cy="21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¿Quiénes son los Campeones del Censo y por qué son importantes para la comunidad?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"/>
          <p:cNvSpPr txBox="1"/>
          <p:nvPr/>
        </p:nvSpPr>
        <p:spPr>
          <a:xfrm>
            <a:off x="1225100" y="2277588"/>
            <a:ext cx="10563000" cy="23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 tiempos de incertidumbre, un mensajero confiable es más crucial que nunca. La gente está buscando respuestas y con este entrenamiento, obtendrás las </a:t>
            </a:r>
            <a:r>
              <a:rPr b="0" i="0" lang="en-US" sz="2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herramientas para educar a </a:t>
            </a:r>
            <a:r>
              <a:rPr lang="en-US"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tu </a:t>
            </a:r>
            <a:r>
              <a:rPr b="0" i="0" lang="en-US" sz="2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comunidad sobre el censo y </a:t>
            </a:r>
            <a:r>
              <a:rPr lang="en-US" sz="2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responder a preguntas/inquietudes comunes. </a:t>
            </a: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6476450" y="4562613"/>
            <a:ext cx="56643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¡Como Campeón del Censo, podr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ás guiar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5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tu comunidad e informar de las últimas noticias sobre el censo, dadas las recomendaciones para COVID-19.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7" name="Google Shape;97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7"/>
          <p:cNvSpPr txBox="1"/>
          <p:nvPr/>
        </p:nvSpPr>
        <p:spPr>
          <a:xfrm>
            <a:off x="422668" y="248499"/>
            <a:ext cx="10143193" cy="1631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¿Dónde deben ser contados los estudiantes universitarios?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sign&#10;&#10;Description automatically generated" id="394" name="Google Shape;39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4757" y="1832733"/>
            <a:ext cx="2381516" cy="2169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29757" y="1933396"/>
            <a:ext cx="19050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15470" y="4002558"/>
            <a:ext cx="3838575" cy="179133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7"/>
          <p:cNvSpPr txBox="1"/>
          <p:nvPr/>
        </p:nvSpPr>
        <p:spPr>
          <a:xfrm>
            <a:off x="723126" y="2424588"/>
            <a:ext cx="6878700" cy="29546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"/>
              <a:buChar char="•"/>
            </a:pPr>
            <a:r>
              <a:rPr b="0" i="0" lang="en-US" sz="4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estudiantes universitarios serán contados en su universidad o dormitorio. </a:t>
            </a:r>
            <a:br>
              <a:rPr b="0" i="0" lang="en-US" sz="2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26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2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8"/>
          <p:cNvSpPr txBox="1"/>
          <p:nvPr/>
        </p:nvSpPr>
        <p:spPr>
          <a:xfrm>
            <a:off x="367902" y="357000"/>
            <a:ext cx="11456195" cy="2908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Si alguien está en prisión, ¿dónde y cuándo será contado?</a:t>
            </a:r>
            <a:r>
              <a:rPr b="0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br>
              <a:rPr b="0" i="0" lang="en-US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i="0" sz="45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4" name="Google Shape;404;p28"/>
          <p:cNvSpPr txBox="1"/>
          <p:nvPr/>
        </p:nvSpPr>
        <p:spPr>
          <a:xfrm>
            <a:off x="5737622" y="1970984"/>
            <a:ext cx="6178153" cy="3970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 debes incluir a nadie que esté en una institución penitenciaria como parte de tu hogar para el 1 de abril de 2020. 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persona será contada en la prisión donde se encuentre en el Día del Censo. </a:t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tuvo una Conferencia en este tema el 7 de Marzo de 2020.</a:t>
            </a:r>
            <a:b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" name="Google Shape;405;p2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6" name="Google Shape;4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00" y="2164825"/>
            <a:ext cx="5460126" cy="27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9"/>
          <p:cNvSpPr txBox="1"/>
          <p:nvPr/>
        </p:nvSpPr>
        <p:spPr>
          <a:xfrm>
            <a:off x="1253727" y="181622"/>
            <a:ext cx="11456195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¿Los bebés y niños menores de cinco años deben ser contados?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toy, doll&#10;&#10;Description automatically generated" id="412" name="Google Shape;41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138" y="1246822"/>
            <a:ext cx="4416197" cy="6182677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29"/>
          <p:cNvSpPr txBox="1"/>
          <p:nvPr/>
        </p:nvSpPr>
        <p:spPr>
          <a:xfrm>
            <a:off x="1428750" y="1719299"/>
            <a:ext cx="7115100" cy="5016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¡No olvides al bebé! 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Incluye a tu bebé o niño pequeño en el censo.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 tu bebé es recién nacido y estás en el hospital para el Día del Censo debes contar al bebé. </a:t>
            </a:r>
            <a:endParaRPr/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Bebés y niños menores de cinco años </a:t>
            </a: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deben ser contados. </a:t>
            </a:r>
            <a:endParaRPr/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0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Debes incluir en tu formulario los niños que viven y duerme en tu casa la mayor parte del tiempo, incluso si están viviendo contigo temporalmente o si los padres de los niños no viven en tu residencia. </a:t>
            </a:r>
            <a:endParaRPr/>
          </a:p>
          <a:p>
            <a:pPr indent="0" lvl="0" marL="95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 el bebé nacerá después del 1 de abril de 2020 no debe ser incluido como parte de tu hogar.</a:t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4" name="Google Shape;414;p2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 txBox="1"/>
          <p:nvPr/>
        </p:nvSpPr>
        <p:spPr>
          <a:xfrm>
            <a:off x="322655" y="270987"/>
            <a:ext cx="11769332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¿Debo responder el Censo 2020 si no soy ciudadano americano?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0"/>
          <p:cNvSpPr txBox="1"/>
          <p:nvPr/>
        </p:nvSpPr>
        <p:spPr>
          <a:xfrm>
            <a:off x="371413" y="4888952"/>
            <a:ext cx="11769332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SÍ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El censo cuenta personas: ciudadanos, extranjeros, residentes permanentes, visitantes a largo plazo e inmigrantes indocumentados. 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close up of a toy&#10;&#10;Description automatically generated" id="421" name="Google Shape;4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6923" y="1720138"/>
            <a:ext cx="8280796" cy="3056273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1"/>
          <p:cNvSpPr txBox="1"/>
          <p:nvPr/>
        </p:nvSpPr>
        <p:spPr>
          <a:xfrm>
            <a:off x="1253727" y="199836"/>
            <a:ext cx="11456195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¿Cómo son contadas las personas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sin hogar?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2025" y="4118224"/>
            <a:ext cx="3504349" cy="233622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1"/>
          <p:cNvSpPr txBox="1"/>
          <p:nvPr/>
        </p:nvSpPr>
        <p:spPr>
          <a:xfrm>
            <a:off x="6096000" y="1479504"/>
            <a:ext cx="5910470" cy="4693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Enumeración por Servicios: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las personas sin hogar serán contadas en los lugares donde reciben servicios como refugios o centros de alimentación.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pen Sans"/>
              <a:buChar char="●"/>
            </a:pPr>
            <a:r>
              <a:rPr b="1"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Enumeración al aire libre en ubicaciones focales: 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Empleados del 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Buró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del Censo irán a ubicaciones donde la gente se 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reúne</a:t>
            </a:r>
            <a:r>
              <a:rPr lang="en-US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y contará a la gente que duerme al aire libre. 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Enumeración en Locaciones Transitorias: </a:t>
            </a: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personas sin un hogar estable o no tienen hogar fijo pueden ser contadas en locaciones transitorias como hoteles, moteles, campamentos utilizando un formulario de papel. </a:t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3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1" name="Google Shape;43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52025" y="1677125"/>
            <a:ext cx="3504351" cy="233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/>
          <p:nvPr/>
        </p:nvSpPr>
        <p:spPr>
          <a:xfrm>
            <a:off x="1253727" y="199836"/>
            <a:ext cx="1145619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¿Cuáles comunidades tienen más probabilidades de no ser contadas?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32"/>
          <p:cNvSpPr txBox="1"/>
          <p:nvPr/>
        </p:nvSpPr>
        <p:spPr>
          <a:xfrm>
            <a:off x="1428750" y="1902574"/>
            <a:ext cx="10187100" cy="44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Inmigrantes, personas de color, niños menores de cinco años, hogares con bajos ingresos, hogares ubicados en zonas rurales y personas sin hogar </a:t>
            </a:r>
            <a:endParaRPr b="0" i="0" sz="2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 Filadelfia aproximadamente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un tercio de la población 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está en riesgo de no ser contado.</a:t>
            </a:r>
            <a:endParaRPr/>
          </a:p>
          <a:p>
            <a:pPr indent="0" lvl="0" marL="76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Char char="●"/>
            </a:pP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Cada persona que no sea contada en el censo es una pérdida de $2.100 dólares cada año. 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 10 años, son </a:t>
            </a:r>
            <a:r>
              <a:rPr b="1" i="0" lang="en-US" sz="2400" u="none" cap="none" strike="noStrik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$21.000 </a:t>
            </a:r>
            <a:r>
              <a:rPr b="0" i="0" lang="en-US" sz="2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dólares menos en fondos para Filadelfia</a:t>
            </a:r>
            <a:r>
              <a:rPr lang="en-US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br>
              <a:rPr b="1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3"/>
          <p:cNvSpPr txBox="1"/>
          <p:nvPr/>
        </p:nvSpPr>
        <p:spPr>
          <a:xfrm>
            <a:off x="1182290" y="2459504"/>
            <a:ext cx="982742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Sección IV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Alfabetización Digital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444" name="Google Shape;44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4"/>
          <p:cNvSpPr txBox="1"/>
          <p:nvPr/>
        </p:nvSpPr>
        <p:spPr>
          <a:xfrm>
            <a:off x="1336375" y="289825"/>
            <a:ext cx="10293600" cy="1938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Mi vecino me dijo que el Censo 2020 debe llenarse en línea. ¿Esta es la única forma de participar?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nline cellphone" id="451" name="Google Shape;4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7984" y="1984730"/>
            <a:ext cx="4364016" cy="436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4"/>
          <p:cNvSpPr txBox="1"/>
          <p:nvPr/>
        </p:nvSpPr>
        <p:spPr>
          <a:xfrm>
            <a:off x="1626782" y="2324192"/>
            <a:ext cx="6636300" cy="5016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NO, 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puedes completar el censo </a:t>
            </a: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vía telefónica o llenando el formulario impreso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 el 2020 por primera vez, la Oficina del Censo de los Estados Unidos ofrecerá la opción de responder en línea como método preferido de respuesta</a:t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b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p3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5"/>
          <p:cNvSpPr txBox="1"/>
          <p:nvPr/>
        </p:nvSpPr>
        <p:spPr>
          <a:xfrm>
            <a:off x="-248693" y="283687"/>
            <a:ext cx="12689385" cy="1169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Si no tengo internet en casa, ¿cómo puedo responder? ¿Puedo hacerlo desde una computadora pública?</a:t>
            </a:r>
            <a:endParaRPr/>
          </a:p>
        </p:txBody>
      </p:sp>
      <p:pic>
        <p:nvPicPr>
          <p:cNvPr descr="Public computer labs" id="459" name="Google Shape;45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7125" y="1660121"/>
            <a:ext cx="4729622" cy="3537757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5"/>
          <p:cNvSpPr txBox="1"/>
          <p:nvPr/>
        </p:nvSpPr>
        <p:spPr>
          <a:xfrm>
            <a:off x="575218" y="1769528"/>
            <a:ext cx="5651700" cy="38317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●"/>
            </a:pPr>
            <a:r>
              <a:rPr b="0" i="0" lang="en-US" sz="2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Puedes responder usando cualquier computadora.</a:t>
            </a:r>
            <a:endParaRPr/>
          </a:p>
          <a:p>
            <a:pPr indent="0" lvl="0" marL="571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Char char="●"/>
            </a:pPr>
            <a:r>
              <a:rPr b="0" i="0" lang="en-US" sz="2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está trabajando con organizaciones comunitarias para abrir centros digitales en 2020. ¡Te mantendremos informado!</a:t>
            </a:r>
            <a:endParaRPr b="0" i="0" sz="2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3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device&#10;&#10;Description automatically generated" id="466" name="Google Shape;46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7568" y="513756"/>
            <a:ext cx="4917687" cy="491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6"/>
          <p:cNvSpPr/>
          <p:nvPr/>
        </p:nvSpPr>
        <p:spPr>
          <a:xfrm>
            <a:off x="757236" y="-25971"/>
            <a:ext cx="3771900" cy="2857500"/>
          </a:xfrm>
          <a:prstGeom prst="flowChartOffpageConnector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6"/>
          <p:cNvSpPr txBox="1"/>
          <p:nvPr/>
        </p:nvSpPr>
        <p:spPr>
          <a:xfrm>
            <a:off x="843953" y="279414"/>
            <a:ext cx="3598465" cy="224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¿Puedo responder el censo usando un teléfono inteligente o tableta?</a:t>
            </a:r>
            <a:endParaRPr b="1" i="0" sz="2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9" name="Google Shape;469;p36"/>
          <p:cNvSpPr txBox="1"/>
          <p:nvPr/>
        </p:nvSpPr>
        <p:spPr>
          <a:xfrm>
            <a:off x="616745" y="3113670"/>
            <a:ext cx="6178153" cy="24006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SÍ, </a:t>
            </a: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puedes responder usando un teléfono inteligente o tableta.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Censo 2020 es amigable para dispositivos móviles. </a:t>
            </a:r>
            <a:b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1dafb1690_0_122"/>
          <p:cNvSpPr/>
          <p:nvPr/>
        </p:nvSpPr>
        <p:spPr>
          <a:xfrm>
            <a:off x="464725" y="798375"/>
            <a:ext cx="11312700" cy="4974900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71dafb1690_0_1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g71dafb1690_0_122"/>
          <p:cNvSpPr txBox="1"/>
          <p:nvPr/>
        </p:nvSpPr>
        <p:spPr>
          <a:xfrm>
            <a:off x="682500" y="943675"/>
            <a:ext cx="10827000" cy="48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¡Hola!, yo soy Jim Kenney, Alcalde de Filadelfia y estoy encantado de darte la bienvenida a tu entrenamiento como Campeón de Censo. Hay mucho en riesgo para nuestra ciudad en el próximo censo. Hoy, aprenderás por qué el censo importa y el rol tan importante que desempeñas. 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Primero nuestra meta: tener un conteo completo y preciso en nuestra ciudad. Nuestro primer paso es reclutar miembros de la comunidad como tú para convertirse en Campeones del Censo, quienes hablarán con sus amigos y vecinos sobre el censo. Con la cantidad de información incorrecta que hay en este momento, necesitamos mensajeros confiables como tú en cada esquina de la ciudad.</a:t>
            </a:r>
            <a:endParaRPr i="1"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Cada persona no contada puede llevar a la pérdida de miles de dólares que nuestra ciudad necesita cada año durante los próximo diez años. Te necesitamos, necesitamos a tu familia, a tus amigos para completar el censo antes del 1 de abril de 2020.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nuevo, quiero agradecerte por entrenar y convertirte en un Campeón del Censo para la Ciudad de Filadelfia. ¡Se que juntos podemos asegurarnos que Filadelfia se cuente!</a:t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g71dafb1690_0_122"/>
          <p:cNvSpPr txBox="1"/>
          <p:nvPr/>
        </p:nvSpPr>
        <p:spPr>
          <a:xfrm>
            <a:off x="1750383" y="104404"/>
            <a:ext cx="10031700" cy="7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Mensaje del Alcalde Jim Kenney </a:t>
            </a:r>
            <a:endParaRPr b="1" i="0" sz="40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7"/>
          <p:cNvSpPr txBox="1"/>
          <p:nvPr/>
        </p:nvSpPr>
        <p:spPr>
          <a:xfrm>
            <a:off x="367902" y="286603"/>
            <a:ext cx="11456195" cy="1477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¿Qué puedo hacer si tengo problemas completando el censo?</a:t>
            </a:r>
            <a:endParaRPr b="1" i="0" sz="45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A close up of a logo&#10;&#10;Description automatically generated" id="476" name="Google Shape;4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391" y="1913644"/>
            <a:ext cx="4793911" cy="3403863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7"/>
          <p:cNvSpPr txBox="1"/>
          <p:nvPr/>
        </p:nvSpPr>
        <p:spPr>
          <a:xfrm>
            <a:off x="5232152" y="1875703"/>
            <a:ext cx="6703457" cy="38933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Contacta a la Oficina del Censo de los Estados Unidos.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Oficina del Censo de los Estados Unidos proveerá guías de acceso para responder el censo en 59 idiomas. Estas guías no son formularios del censo. </a:t>
            </a:r>
            <a:endParaRPr/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guías de acceso estarán disponibles también en Lenguaje de Señas e impresas a mayor tamaño para personas con impedimentos visuales.  </a:t>
            </a:r>
            <a:endParaRPr/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19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Puedes llamar al 311 para obtener información adicional. </a:t>
            </a:r>
            <a:endParaRPr b="0" i="0" sz="19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8" name="Google Shape;478;p3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8"/>
          <p:cNvSpPr txBox="1"/>
          <p:nvPr/>
        </p:nvSpPr>
        <p:spPr>
          <a:xfrm>
            <a:off x="1182290" y="2459504"/>
            <a:ext cx="9827420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Sección 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¡Participa!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484" name="Google Shape;4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3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9"/>
          <p:cNvSpPr txBox="1"/>
          <p:nvPr/>
        </p:nvSpPr>
        <p:spPr>
          <a:xfrm>
            <a:off x="1182093" y="236499"/>
            <a:ext cx="11456195" cy="7848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¿Cómo puedo participar aún más?</a:t>
            </a:r>
            <a:endParaRPr b="1" i="0" sz="45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39"/>
          <p:cNvSpPr/>
          <p:nvPr/>
        </p:nvSpPr>
        <p:spPr>
          <a:xfrm>
            <a:off x="2580362" y="1526190"/>
            <a:ext cx="3632400" cy="2142000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39"/>
          <p:cNvSpPr/>
          <p:nvPr/>
        </p:nvSpPr>
        <p:spPr>
          <a:xfrm>
            <a:off x="6334606" y="1526190"/>
            <a:ext cx="3632548" cy="2141951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9"/>
          <p:cNvSpPr/>
          <p:nvPr/>
        </p:nvSpPr>
        <p:spPr>
          <a:xfrm>
            <a:off x="2330074" y="3808475"/>
            <a:ext cx="3882900" cy="214200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9"/>
          <p:cNvSpPr/>
          <p:nvPr/>
        </p:nvSpPr>
        <p:spPr>
          <a:xfrm>
            <a:off x="6353905" y="3808473"/>
            <a:ext cx="3632548" cy="2141951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39"/>
          <p:cNvSpPr txBox="1"/>
          <p:nvPr/>
        </p:nvSpPr>
        <p:spPr>
          <a:xfrm>
            <a:off x="2853037" y="1523912"/>
            <a:ext cx="3252300" cy="18620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</a:t>
            </a:r>
            <a:endParaRPr b="1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Sigue  </a:t>
            </a: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@PhiladelphiaGov and #PhillyCounts en redes sociales</a:t>
            </a: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6" name="Google Shape;496;p39"/>
          <p:cNvSpPr txBox="1"/>
          <p:nvPr/>
        </p:nvSpPr>
        <p:spPr>
          <a:xfrm>
            <a:off x="6298975" y="1480720"/>
            <a:ext cx="3583424" cy="25237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</a:t>
            </a:r>
            <a:endParaRPr b="1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Invita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tres o más amigos a convertirse en Campeones del Censo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(Presencial y en línea)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9"/>
          <p:cNvSpPr txBox="1"/>
          <p:nvPr/>
        </p:nvSpPr>
        <p:spPr>
          <a:xfrm>
            <a:off x="2394431" y="3808478"/>
            <a:ext cx="37542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</a:t>
            </a:r>
            <a:endParaRPr b="1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Celebra el Día del Censo</a:t>
            </a:r>
            <a:endParaRPr b="1"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Manténte informado sobre nuestra celebración virtual con juegos y diversión.</a:t>
            </a:r>
            <a:endParaRPr sz="2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8" name="Google Shape;498;p39"/>
          <p:cNvSpPr txBox="1"/>
          <p:nvPr/>
        </p:nvSpPr>
        <p:spPr>
          <a:xfrm>
            <a:off x="6445975" y="3894550"/>
            <a:ext cx="3583500" cy="18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4.</a:t>
            </a:r>
            <a:endParaRPr b="1" i="0" sz="23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 voluntario </a:t>
            </a:r>
            <a:r>
              <a:rPr lang="en-US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Philly Counts tiene un sistema de llamadas del que puedes ser parte.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0" name="Google Shape;50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606535">
            <a:off x="8441427" y="1664094"/>
            <a:ext cx="3335507" cy="78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0"/>
          <p:cNvSpPr txBox="1"/>
          <p:nvPr/>
        </p:nvSpPr>
        <p:spPr>
          <a:xfrm>
            <a:off x="1187467" y="625602"/>
            <a:ext cx="114561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Aún puedo t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rabajar 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para</a:t>
            </a: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45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el Censo 2020</a:t>
            </a:r>
            <a:r>
              <a:rPr b="1" lang="en-US" sz="4500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40"/>
          <p:cNvSpPr txBox="1"/>
          <p:nvPr/>
        </p:nvSpPr>
        <p:spPr>
          <a:xfrm>
            <a:off x="1441361" y="2553787"/>
            <a:ext cx="10187100" cy="36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contratación de trabajadores para el Buró del Censo se ha pospuesto hasta el 1 de abril. Les mantendremos al tanto de cualquier cambio.</a:t>
            </a:r>
            <a:endParaRPr b="1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7" name="Google Shape;507;p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512" name="Google Shape;512;p41"/>
          <p:cNvPicPr preferRelativeResize="0"/>
          <p:nvPr/>
        </p:nvPicPr>
        <p:blipFill rotWithShape="1">
          <a:blip r:embed="rId3">
            <a:alphaModFix amt="23000"/>
          </a:blip>
          <a:srcRect b="0" l="0" r="0" t="0"/>
          <a:stretch/>
        </p:blipFill>
        <p:spPr>
          <a:xfrm rot="-457756">
            <a:off x="3797013" y="972962"/>
            <a:ext cx="8495524" cy="5607045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1"/>
          <p:cNvSpPr txBox="1"/>
          <p:nvPr/>
        </p:nvSpPr>
        <p:spPr>
          <a:xfrm>
            <a:off x="1170942" y="311627"/>
            <a:ext cx="11456195" cy="2031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¿Dónde puedo acudir para obtener más información?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1"/>
          <p:cNvSpPr txBox="1"/>
          <p:nvPr/>
        </p:nvSpPr>
        <p:spPr>
          <a:xfrm>
            <a:off x="1519097" y="1756977"/>
            <a:ext cx="9693000" cy="4401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841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b="0" i="0" lang="en-US" sz="3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Llama a </a:t>
            </a:r>
            <a:r>
              <a:rPr b="1" i="0" lang="en-US" sz="3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Philly311</a:t>
            </a:r>
            <a:endParaRPr b="0" i="0" sz="3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b="0" i="0" lang="en-US" sz="3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Visita el website de </a:t>
            </a:r>
            <a:r>
              <a:rPr b="1" i="0" lang="en-US" sz="3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Counts:    </a:t>
            </a:r>
            <a:r>
              <a:rPr b="0" i="0" lang="en-US" sz="35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https://www.phila.gov/census</a:t>
            </a:r>
            <a:endParaRPr b="0" i="0" sz="3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pen Sans"/>
              <a:buChar char="●"/>
            </a:pPr>
            <a:r>
              <a:rPr b="0" i="0" lang="en-US" sz="3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Visita el website de la Oficina del Censo de los Estados Unidos: </a:t>
            </a:r>
            <a:r>
              <a:rPr b="0" i="0" lang="en-US" sz="3500" u="sng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https://2020census.gov</a:t>
            </a:r>
            <a:r>
              <a:rPr b="0" i="0" lang="en-US" sz="3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35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2"/>
          <p:cNvSpPr txBox="1"/>
          <p:nvPr/>
        </p:nvSpPr>
        <p:spPr>
          <a:xfrm>
            <a:off x="1182290" y="2074783"/>
            <a:ext cx="9827420" cy="2708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Sección VI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Claves para una participación exitosa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521" name="Google Shape;52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3"/>
          <p:cNvSpPr txBox="1"/>
          <p:nvPr/>
        </p:nvSpPr>
        <p:spPr>
          <a:xfrm>
            <a:off x="367902" y="274049"/>
            <a:ext cx="11456195" cy="2308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¿Cómo la gente prefiere recibir información sobre el censo?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3"/>
          <p:cNvSpPr/>
          <p:nvPr/>
        </p:nvSpPr>
        <p:spPr>
          <a:xfrm>
            <a:off x="856120" y="2518562"/>
            <a:ext cx="2517600" cy="1064700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3"/>
          <p:cNvSpPr/>
          <p:nvPr/>
        </p:nvSpPr>
        <p:spPr>
          <a:xfrm>
            <a:off x="4540420" y="2455098"/>
            <a:ext cx="2517600" cy="106470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3"/>
          <p:cNvSpPr/>
          <p:nvPr/>
        </p:nvSpPr>
        <p:spPr>
          <a:xfrm>
            <a:off x="8224731" y="2455097"/>
            <a:ext cx="2517600" cy="1064700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3"/>
          <p:cNvSpPr txBox="1"/>
          <p:nvPr/>
        </p:nvSpPr>
        <p:spPr>
          <a:xfrm>
            <a:off x="367902" y="2758523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Impresa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2" name="Google Shape;532;p43"/>
          <p:cNvSpPr txBox="1"/>
          <p:nvPr/>
        </p:nvSpPr>
        <p:spPr>
          <a:xfrm>
            <a:off x="4173064" y="2695096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Digital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3" name="Google Shape;533;p43"/>
          <p:cNvSpPr txBox="1"/>
          <p:nvPr/>
        </p:nvSpPr>
        <p:spPr>
          <a:xfrm>
            <a:off x="7857376" y="2758530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 Teléfono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4" name="Google Shape;534;p43"/>
          <p:cNvSpPr txBox="1"/>
          <p:nvPr/>
        </p:nvSpPr>
        <p:spPr>
          <a:xfrm>
            <a:off x="856133" y="3889922"/>
            <a:ext cx="10187100" cy="19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c</a:t>
            </a:r>
            <a:r>
              <a:rPr b="1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onversaciones </a:t>
            </a:r>
            <a:r>
              <a:rPr b="1"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individuales</a:t>
            </a:r>
            <a:r>
              <a:rPr b="1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son cruciales para educar a miembros de </a:t>
            </a: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nuestra</a:t>
            </a:r>
            <a: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comunidad. Te </a:t>
            </a: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motivamos a que llames o hagas una </a:t>
            </a: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videollamada</a:t>
            </a:r>
            <a:r>
              <a:rPr lang="en-US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sobre el censo con tus amigos.</a:t>
            </a: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5" name="Google Shape;535;p4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4"/>
          <p:cNvSpPr txBox="1"/>
          <p:nvPr/>
        </p:nvSpPr>
        <p:spPr>
          <a:xfrm>
            <a:off x="441677" y="290399"/>
            <a:ext cx="11456100" cy="2308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¿Cuáles son los métodos preferidos de respuesta?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1" name="Google Shape;541;p44"/>
          <p:cNvSpPr/>
          <p:nvPr/>
        </p:nvSpPr>
        <p:spPr>
          <a:xfrm>
            <a:off x="1261274" y="1954060"/>
            <a:ext cx="2517732" cy="1064713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2" name="Google Shape;542;p44"/>
          <p:cNvSpPr/>
          <p:nvPr/>
        </p:nvSpPr>
        <p:spPr>
          <a:xfrm>
            <a:off x="4378984" y="1954058"/>
            <a:ext cx="3227840" cy="1064713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44"/>
          <p:cNvSpPr/>
          <p:nvPr/>
        </p:nvSpPr>
        <p:spPr>
          <a:xfrm>
            <a:off x="8237524" y="1942428"/>
            <a:ext cx="2517732" cy="1064713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44"/>
          <p:cNvSpPr txBox="1"/>
          <p:nvPr/>
        </p:nvSpPr>
        <p:spPr>
          <a:xfrm>
            <a:off x="893995" y="2444311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Online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p44"/>
          <p:cNvSpPr txBox="1"/>
          <p:nvPr/>
        </p:nvSpPr>
        <p:spPr>
          <a:xfrm>
            <a:off x="4378984" y="2473253"/>
            <a:ext cx="3252300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Formulario impreso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6" name="Google Shape;546;p44"/>
          <p:cNvSpPr txBox="1"/>
          <p:nvPr/>
        </p:nvSpPr>
        <p:spPr>
          <a:xfrm>
            <a:off x="7912444" y="2468878"/>
            <a:ext cx="32523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Teléfono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1" i="0" sz="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7" name="Google Shape;547;p44"/>
          <p:cNvSpPr txBox="1"/>
          <p:nvPr/>
        </p:nvSpPr>
        <p:spPr>
          <a:xfrm>
            <a:off x="2350870" y="2056040"/>
            <a:ext cx="47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8" name="Google Shape;548;p44"/>
          <p:cNvSpPr txBox="1"/>
          <p:nvPr/>
        </p:nvSpPr>
        <p:spPr>
          <a:xfrm>
            <a:off x="5802356" y="2003972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9" name="Google Shape;549;p44"/>
          <p:cNvSpPr txBox="1"/>
          <p:nvPr/>
        </p:nvSpPr>
        <p:spPr>
          <a:xfrm>
            <a:off x="9327386" y="1986635"/>
            <a:ext cx="475989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p44"/>
          <p:cNvSpPr txBox="1"/>
          <p:nvPr/>
        </p:nvSpPr>
        <p:spPr>
          <a:xfrm>
            <a:off x="636195" y="3329397"/>
            <a:ext cx="11138700" cy="3785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adultos mayores prefieren completar el censo usando un formulario de papel. 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formulario de papel es considerado una forma segura de responder. 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Los jóvenes se sienten más cómodos respondiendo el censo en línea. </a:t>
            </a:r>
            <a:endParaRPr/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Completar el censo en línea es considerado como conveniente.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b="0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1" name="Google Shape;551;p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5"/>
          <p:cNvSpPr txBox="1"/>
          <p:nvPr/>
        </p:nvSpPr>
        <p:spPr>
          <a:xfrm>
            <a:off x="1106938" y="211419"/>
            <a:ext cx="11456195" cy="1615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Hablemos sobre el censo</a:t>
            </a:r>
            <a:endParaRPr b="0" i="0" sz="4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itting at a table&#10;&#10;Description automatically generated" id="557" name="Google Shape;55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35996" y="1039660"/>
            <a:ext cx="3688097" cy="5417507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5"/>
          <p:cNvSpPr txBox="1"/>
          <p:nvPr/>
        </p:nvSpPr>
        <p:spPr>
          <a:xfrm>
            <a:off x="1421483" y="1218976"/>
            <a:ext cx="6194342" cy="1938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Necesitamos contar a todas las personas en Filadelfia:</a:t>
            </a:r>
            <a:endParaRPr b="0" i="0" sz="3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9" name="Google Shape;559;p45"/>
          <p:cNvSpPr txBox="1"/>
          <p:nvPr/>
        </p:nvSpPr>
        <p:spPr>
          <a:xfrm>
            <a:off x="1562317" y="2539122"/>
            <a:ext cx="5718300" cy="35547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obtener los fondos que nuestra comunidad necesita. </a:t>
            </a:r>
            <a:endParaRPr/>
          </a:p>
          <a:p>
            <a:pPr indent="0" lvl="0" marL="825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Para hacernos escuchar. ¡Equidad es importante!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Montserrat"/>
              <a:buChar char="●"/>
            </a:pPr>
            <a:r>
              <a:rPr b="0" i="0" lang="en-US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Porque responder el censo es nuestro deber cívico.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0" name="Google Shape;560;p4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6"/>
          <p:cNvSpPr txBox="1"/>
          <p:nvPr/>
        </p:nvSpPr>
        <p:spPr>
          <a:xfrm>
            <a:off x="1242413" y="300493"/>
            <a:ext cx="11456100" cy="1061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Hablemos sobre el censo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A group of people sitting at a table&#10;&#10;Description automatically generated" id="566" name="Google Shape;566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7424" y="1916300"/>
            <a:ext cx="4466777" cy="4466777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6"/>
          <p:cNvSpPr txBox="1"/>
          <p:nvPr/>
        </p:nvSpPr>
        <p:spPr>
          <a:xfrm>
            <a:off x="6428850" y="1916312"/>
            <a:ext cx="5141400" cy="4431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Cada persona que no sea contada es una pérdida de </a:t>
            </a:r>
            <a:r>
              <a:rPr b="1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21 mil dólares durante los próximos diez años</a:t>
            </a: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/>
          </a:p>
          <a:p>
            <a:pPr indent="0" lvl="0" marL="88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Las comunidades deben obtener los recursos que merecen.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Ser contados en el censo nos permite tener representación política, y debemos mantener la representación que tenemos actualmente en el Congreso.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8" name="Google Shape;568;p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9" name="Google Shape;569;p46"/>
          <p:cNvSpPr/>
          <p:nvPr/>
        </p:nvSpPr>
        <p:spPr>
          <a:xfrm>
            <a:off x="1228275" y="1085283"/>
            <a:ext cx="957185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Necesitamos contar a todos en Filadelfia porque: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608ce41582_0_0"/>
          <p:cNvSpPr txBox="1"/>
          <p:nvPr/>
        </p:nvSpPr>
        <p:spPr>
          <a:xfrm>
            <a:off x="3013150" y="1445225"/>
            <a:ext cx="7853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g608ce4158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64091">
            <a:off x="1780400" y="3570897"/>
            <a:ext cx="2269900" cy="22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608ce41582_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g608ce41582_0_0"/>
          <p:cNvSpPr/>
          <p:nvPr/>
        </p:nvSpPr>
        <p:spPr>
          <a:xfrm>
            <a:off x="6462650" y="558975"/>
            <a:ext cx="4759200" cy="4627800"/>
          </a:xfrm>
          <a:prstGeom prst="rect">
            <a:avLst/>
          </a:prstGeom>
          <a:solidFill>
            <a:srgbClr val="0F4D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g608ce41582_0_0"/>
          <p:cNvPicPr preferRelativeResize="0"/>
          <p:nvPr/>
        </p:nvPicPr>
        <p:blipFill rotWithShape="1">
          <a:blip r:embed="rId4">
            <a:alphaModFix/>
          </a:blip>
          <a:srcRect b="0" l="0" r="0" t="10378"/>
          <a:stretch/>
        </p:blipFill>
        <p:spPr>
          <a:xfrm>
            <a:off x="6640300" y="709262"/>
            <a:ext cx="4403899" cy="432722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608ce41582_0_0"/>
          <p:cNvSpPr txBox="1"/>
          <p:nvPr/>
        </p:nvSpPr>
        <p:spPr>
          <a:xfrm>
            <a:off x="164075" y="487150"/>
            <a:ext cx="5862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@USCensusBureau</a:t>
            </a:r>
            <a:endParaRPr b="1" i="0" sz="4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@PhiladelphiaGov</a:t>
            </a:r>
            <a:endParaRPr b="1" i="0" sz="4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#PhillyCounts</a:t>
            </a:r>
            <a:r>
              <a:rPr b="1" i="0" lang="en-US" sz="5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5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5000" u="sng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#Census2020</a:t>
            </a:r>
            <a:endParaRPr b="1" sz="5000" u="sng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7"/>
          <p:cNvSpPr txBox="1"/>
          <p:nvPr/>
        </p:nvSpPr>
        <p:spPr>
          <a:xfrm>
            <a:off x="1173845" y="221196"/>
            <a:ext cx="11456195" cy="18927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Open Sans"/>
                <a:ea typeface="Open Sans"/>
                <a:cs typeface="Open Sans"/>
                <a:sym typeface="Open Sans"/>
              </a:rPr>
              <a:t>Hablemos sobre el censo</a:t>
            </a:r>
            <a:endParaRPr b="0" i="0" sz="48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b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playing frisbee in a park&#10;&#10;Description automatically generated" id="575" name="Google Shape;57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9535" y="1755464"/>
            <a:ext cx="5029200" cy="334707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7"/>
          <p:cNvSpPr txBox="1"/>
          <p:nvPr/>
        </p:nvSpPr>
        <p:spPr>
          <a:xfrm>
            <a:off x="867525" y="5165269"/>
            <a:ext cx="11273220" cy="16927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Completar el censo es una forma de asegurar un futuro brillante para todos en Filadelfia.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¡Ayúdanos a crearlo!</a:t>
            </a:r>
            <a:endParaRPr b="0" i="0" sz="3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7" name="Google Shape;577;p4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8" name="Google Shape;578;p47"/>
          <p:cNvSpPr/>
          <p:nvPr/>
        </p:nvSpPr>
        <p:spPr>
          <a:xfrm>
            <a:off x="1310074" y="1036950"/>
            <a:ext cx="9571851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Necesitamos contar a todos en Filadelfia porque:</a:t>
            </a:r>
            <a:endParaRPr b="0" i="0" sz="3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477138d621_0_0"/>
          <p:cNvSpPr txBox="1"/>
          <p:nvPr/>
        </p:nvSpPr>
        <p:spPr>
          <a:xfrm>
            <a:off x="1177537" y="1203221"/>
            <a:ext cx="9827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¿Cuál será tu próximo paso?</a:t>
            </a:r>
            <a:endParaRPr b="1" i="0" sz="5000" u="sng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¿Qué acción tomarás </a:t>
            </a:r>
            <a:r>
              <a:rPr b="1" i="0" lang="en-US" sz="2400" u="sng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esta semana </a:t>
            </a:r>
            <a:r>
              <a:rPr b="1" i="0" lang="en-US" sz="2400" u="none" cap="none" strike="noStrike">
                <a:solidFill>
                  <a:srgbClr val="0B5394"/>
                </a:solidFill>
                <a:latin typeface="Montserrat"/>
                <a:ea typeface="Montserrat"/>
                <a:cs typeface="Montserrat"/>
                <a:sym typeface="Montserrat"/>
              </a:rPr>
              <a:t>para promover el censo en tu comunidad?</a:t>
            </a:r>
            <a:endParaRPr b="1" i="0" sz="2400" u="none" cap="none" strike="noStrike">
              <a:solidFill>
                <a:srgbClr val="0B539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2176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4" name="Google Shape;584;g477138d621_0_0"/>
          <p:cNvSpPr/>
          <p:nvPr/>
        </p:nvSpPr>
        <p:spPr>
          <a:xfrm>
            <a:off x="2611011" y="3016899"/>
            <a:ext cx="3171600" cy="1428300"/>
          </a:xfrm>
          <a:prstGeom prst="rect">
            <a:avLst/>
          </a:prstGeom>
          <a:solidFill>
            <a:srgbClr val="FFEFA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5" name="Google Shape;585;g477138d621_0_0"/>
          <p:cNvSpPr/>
          <p:nvPr/>
        </p:nvSpPr>
        <p:spPr>
          <a:xfrm>
            <a:off x="5888971" y="3016899"/>
            <a:ext cx="3171600" cy="1428300"/>
          </a:xfrm>
          <a:prstGeom prst="rect">
            <a:avLst/>
          </a:prstGeom>
          <a:solidFill>
            <a:srgbClr val="FED0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6" name="Google Shape;586;g477138d621_0_0"/>
          <p:cNvSpPr/>
          <p:nvPr/>
        </p:nvSpPr>
        <p:spPr>
          <a:xfrm>
            <a:off x="2611011" y="4538708"/>
            <a:ext cx="3171600" cy="1428300"/>
          </a:xfrm>
          <a:prstGeom prst="rect">
            <a:avLst/>
          </a:prstGeom>
          <a:solidFill>
            <a:srgbClr val="B9F2B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g477138d621_0_0"/>
          <p:cNvSpPr/>
          <p:nvPr/>
        </p:nvSpPr>
        <p:spPr>
          <a:xfrm>
            <a:off x="5905822" y="4538708"/>
            <a:ext cx="3171600" cy="1428300"/>
          </a:xfrm>
          <a:prstGeom prst="rect">
            <a:avLst/>
          </a:prstGeom>
          <a:solidFill>
            <a:srgbClr val="DAEDF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8" name="Google Shape;588;g477138d621_0_0"/>
          <p:cNvSpPr txBox="1"/>
          <p:nvPr/>
        </p:nvSpPr>
        <p:spPr>
          <a:xfrm>
            <a:off x="2830000" y="3056958"/>
            <a:ext cx="2839800" cy="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Seguir</a:t>
            </a:r>
            <a:endParaRPr b="1" i="0" sz="1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@uscensusbureau, @PhiladelphiaGov y #PhillyCounts en redes sociales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9" name="Google Shape;589;g477138d621_0_0"/>
          <p:cNvSpPr txBox="1"/>
          <p:nvPr/>
        </p:nvSpPr>
        <p:spPr>
          <a:xfrm>
            <a:off x="6091237" y="3016899"/>
            <a:ext cx="28398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Invitar </a:t>
            </a:r>
            <a:endParaRPr b="1" i="0" sz="1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 tres amigos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(¡o a más!)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 convertirse en Campeones del Censo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0" name="Google Shape;590;g477138d621_0_0"/>
          <p:cNvSpPr txBox="1"/>
          <p:nvPr/>
        </p:nvSpPr>
        <p:spPr>
          <a:xfrm>
            <a:off x="2611000" y="4705589"/>
            <a:ext cx="3277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Cuéntale a tus amigos</a:t>
            </a:r>
            <a:endParaRPr b="1"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Comprométete a contarles a 3 amigos sobre la importancia de responder al censo.</a:t>
            </a:r>
            <a:endParaRPr sz="1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1" name="Google Shape;591;g477138d621_0_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2" name="Google Shape;592;g477138d621_0_0"/>
          <p:cNvSpPr txBox="1"/>
          <p:nvPr/>
        </p:nvSpPr>
        <p:spPr>
          <a:xfrm>
            <a:off x="5745847" y="4594010"/>
            <a:ext cx="3314724" cy="1400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Celebra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 de Abril es Día del Censo. Mira nuestro kit de herramientas para ideas.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9"/>
          <p:cNvSpPr/>
          <p:nvPr/>
        </p:nvSpPr>
        <p:spPr>
          <a:xfrm>
            <a:off x="764088" y="5423770"/>
            <a:ext cx="10684701" cy="977030"/>
          </a:xfrm>
          <a:prstGeom prst="rect">
            <a:avLst/>
          </a:prstGeom>
          <a:solidFill>
            <a:srgbClr val="2176D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road, sky, person&#10;&#10;Description automatically generated" id="598" name="Google Shape;598;p49"/>
          <p:cNvPicPr preferRelativeResize="0"/>
          <p:nvPr/>
        </p:nvPicPr>
        <p:blipFill rotWithShape="1">
          <a:blip r:embed="rId3">
            <a:alphaModFix amt="55000"/>
          </a:blip>
          <a:srcRect b="7502" l="0" r="0" t="174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49"/>
          <p:cNvSpPr txBox="1"/>
          <p:nvPr/>
        </p:nvSpPr>
        <p:spPr>
          <a:xfrm>
            <a:off x="1507180" y="5558362"/>
            <a:ext cx="10684800" cy="7078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¡Felicidades Campeones del Censo!</a:t>
            </a:r>
            <a:endParaRPr b="0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01" name="Google Shape;601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6523" y="606540"/>
            <a:ext cx="6078200" cy="506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sitting at a desk&#10;&#10;Description automatically generated" id="121" name="Google Shape;121;p2"/>
          <p:cNvPicPr preferRelativeResize="0"/>
          <p:nvPr/>
        </p:nvPicPr>
        <p:blipFill rotWithShape="1">
          <a:blip r:embed="rId3">
            <a:alphaModFix/>
          </a:blip>
          <a:srcRect b="6869" l="32324" r="33232" t="12726"/>
          <a:stretch/>
        </p:blipFill>
        <p:spPr>
          <a:xfrm>
            <a:off x="1385880" y="214884"/>
            <a:ext cx="4130704" cy="642823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5742775" y="214875"/>
            <a:ext cx="6709800" cy="2985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¡Bienvenido a tu entrenamiento como  Campeón del Censo!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0" i="0" sz="3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5758379" y="2652974"/>
            <a:ext cx="6044745" cy="4216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Sección I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 Todo lo que necesitas</a:t>
            </a:r>
            <a:endParaRPr b="0" i="0" sz="2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saber sobre el censo.</a:t>
            </a:r>
            <a:endParaRPr b="0" i="0" sz="25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Sección II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Seguridad de datos,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privacidad y confidencialidad.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Sección III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Cómo todos somos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contados en el censo.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Sección IV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Alfabetización Digital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Sección V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¡Participa!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b="1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Sección VI </a:t>
            </a: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Claves para una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participación exitosa.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4854856" y="1987631"/>
            <a:ext cx="6709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¡Esto es lo que aprenderás! :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/>
        </p:nvSpPr>
        <p:spPr>
          <a:xfrm>
            <a:off x="1355262" y="2036311"/>
            <a:ext cx="9481476" cy="28622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sng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Sección 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¡Todo lo que necesitas saber sobre el censo!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clipart&#10;&#10;Description automatically generated" id="131" name="Google Shape;131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43488" y="6248956"/>
            <a:ext cx="2297106" cy="5305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>
            <p:ph idx="12" type="sldNum"/>
          </p:nvPr>
        </p:nvSpPr>
        <p:spPr>
          <a:xfrm>
            <a:off x="11286345" y="6333009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b="1" lang="en-US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logo&#10;&#10;Description automatically generated" id="137" name="Google Shape;13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5225" y="3911150"/>
            <a:ext cx="4652550" cy="26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6"/>
          <p:cNvSpPr txBox="1"/>
          <p:nvPr/>
        </p:nvSpPr>
        <p:spPr>
          <a:xfrm>
            <a:off x="1261490" y="198382"/>
            <a:ext cx="9415462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¿Qué es el censo?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1093475" y="1212927"/>
            <a:ext cx="10315500" cy="2246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El Censo de los Estados Unidos es una encuesta nacional realizada cada diez años por la Oficina del Censo de los Estados Unidos para contar a la población. </a:t>
            </a:r>
            <a:endParaRPr/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Durante los años 1970 y 2000, la Oficina del Censo de los Estados Unidos usó dos cuestionarios, uno corto y uno largo. </a:t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¡Olvidémonos del pasado! El Censo 2020 utilizará un cuestionario corto.</a:t>
            </a:r>
            <a:r>
              <a:rPr b="0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 txBox="1"/>
          <p:nvPr/>
        </p:nvSpPr>
        <p:spPr>
          <a:xfrm>
            <a:off x="1093475" y="3751750"/>
            <a:ext cx="5887200" cy="25545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Oficina del Censo de los Estados Unidos es responsable de conducir el censo. </a:t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0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Philly Counts no está a cargo de realizar el censo ni del proceso de contratación. </a:t>
            </a:r>
            <a:endParaRPr b="1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t/>
            </a:r>
            <a:endParaRPr b="1" i="0" sz="2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●"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Completar el censo es mandatorio. Está</a:t>
            </a:r>
            <a:endParaRPr/>
          </a:p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en la ley. </a:t>
            </a:r>
            <a:endParaRPr b="0" i="0" sz="20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1" name="Google Shape;141;p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/>
          <p:nvPr/>
        </p:nvSpPr>
        <p:spPr>
          <a:xfrm>
            <a:off x="1275557" y="228236"/>
            <a:ext cx="10477200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1" i="0" lang="en-US" sz="4500" u="none" cap="none" strike="noStrike">
                <a:solidFill>
                  <a:srgbClr val="2176D2"/>
                </a:solidFill>
                <a:latin typeface="Montserrat"/>
                <a:ea typeface="Montserrat"/>
                <a:cs typeface="Montserrat"/>
                <a:sym typeface="Montserrat"/>
              </a:rPr>
              <a:t>¿Por qué el censo es importante?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1275575" y="1151222"/>
            <a:ext cx="10477200" cy="1431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 censo es mucho más que una encuesta. Sus resultados afectarán el destino de nuestra ciudad por </a:t>
            </a:r>
            <a:r>
              <a:rPr b="1" i="0" lang="en-US" sz="29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diez años. </a:t>
            </a:r>
            <a:endParaRPr b="1" i="0" sz="29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S Congress" id="148" name="Google Shape;14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557" y="2783622"/>
            <a:ext cx="3290744" cy="21938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newspaper&#10;&#10;Description automatically generated" id="149" name="Google Shape;149;p7"/>
          <p:cNvPicPr preferRelativeResize="0"/>
          <p:nvPr/>
        </p:nvPicPr>
        <p:blipFill rotWithShape="1">
          <a:blip r:embed="rId4">
            <a:alphaModFix/>
          </a:blip>
          <a:srcRect b="6202" l="0" r="0" t="0"/>
          <a:stretch/>
        </p:blipFill>
        <p:spPr>
          <a:xfrm>
            <a:off x="4787424" y="2780452"/>
            <a:ext cx="3291840" cy="2196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ign&#10;&#10;Description automatically generated" id="150" name="Google Shape;150;p7"/>
          <p:cNvPicPr preferRelativeResize="0"/>
          <p:nvPr/>
        </p:nvPicPr>
        <p:blipFill rotWithShape="1">
          <a:blip r:embed="rId5">
            <a:alphaModFix/>
          </a:blip>
          <a:srcRect b="0" l="7039" r="8988" t="0"/>
          <a:stretch/>
        </p:blipFill>
        <p:spPr>
          <a:xfrm>
            <a:off x="8300388" y="2780452"/>
            <a:ext cx="3290744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1058285" y="5153172"/>
            <a:ext cx="3725288" cy="8771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data del censo es usada para determinar la representación de la ciudad en el Congreso.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2" name="Google Shape;152;p7"/>
          <p:cNvSpPr txBox="1"/>
          <p:nvPr/>
        </p:nvSpPr>
        <p:spPr>
          <a:xfrm>
            <a:off x="4566301" y="5153172"/>
            <a:ext cx="3512963" cy="14003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Filadelfia recibe más de 3 billones de dólares anuales en fondos federales para ser invertidos en programas de salud, escuelas e infraestructura. 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8299291" y="5172075"/>
            <a:ext cx="3290744" cy="8771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La data obtenida también es usada para investigación y análisis de tendencias.</a:t>
            </a:r>
            <a:endParaRPr b="0" i="0" sz="1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2019-08-28T11:42:45Z</dcterms:created>
  <dc:creator>Irene Contreras</dc:creator>
</cp:coreProperties>
</file>