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4"/>
    <p:sldMasterId id="2147483663" r:id="rId5"/>
    <p:sldMasterId id="2147483678" r:id="rId6"/>
    <p:sldMasterId id="2147483691" r:id="rId7"/>
  </p:sldMasterIdLst>
  <p:notesMasterIdLst>
    <p:notesMasterId r:id="rId30"/>
  </p:notesMasterIdLst>
  <p:sldIdLst>
    <p:sldId id="2076136784" r:id="rId8"/>
    <p:sldId id="258" r:id="rId9"/>
    <p:sldId id="2076136776" r:id="rId10"/>
    <p:sldId id="2076136781" r:id="rId11"/>
    <p:sldId id="2076136728" r:id="rId12"/>
    <p:sldId id="2076136768" r:id="rId13"/>
    <p:sldId id="2076136769" r:id="rId14"/>
    <p:sldId id="2076136738" r:id="rId15"/>
    <p:sldId id="2076136747" r:id="rId16"/>
    <p:sldId id="2076136773" r:id="rId17"/>
    <p:sldId id="2076136774" r:id="rId18"/>
    <p:sldId id="2076136735" r:id="rId19"/>
    <p:sldId id="264" r:id="rId20"/>
    <p:sldId id="2076136777" r:id="rId21"/>
    <p:sldId id="2076136745" r:id="rId22"/>
    <p:sldId id="2076136729" r:id="rId23"/>
    <p:sldId id="2076136733" r:id="rId24"/>
    <p:sldId id="2076136718" r:id="rId25"/>
    <p:sldId id="2076136782" r:id="rId26"/>
    <p:sldId id="2076136783" r:id="rId27"/>
    <p:sldId id="2076136775" r:id="rId28"/>
    <p:sldId id="2076136732" r:id="rId29"/>
  </p:sldIdLst>
  <p:sldSz cx="12192000" cy="6858000"/>
  <p:notesSz cx="6858000" cy="9144000"/>
  <p:embeddedFontLst>
    <p:embeddedFont>
      <p:font typeface="Arial Black" panose="020B0A04020102020204" pitchFamily="34" charset="0"/>
      <p:bold r:id="rId31"/>
    </p:embeddedFont>
    <p:embeddedFont>
      <p:font typeface="Calibri" panose="020F0502020204030204" pitchFamily="34" charset="0"/>
      <p:regular r:id="rId32"/>
      <p:bold r:id="rId33"/>
      <p:italic r:id="rId34"/>
      <p:boldItalic r:id="rId35"/>
    </p:embeddedFont>
    <p:embeddedFont>
      <p:font typeface="Montserrat" panose="02000505000000020004" pitchFamily="2"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0" roundtripDataSignature="AMtx7mj+BYznCLw5Sjy1sQeskz4qccz2p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Kevin" initials="BK" lastIdx="1" clrIdx="0">
    <p:extLst>
      <p:ext uri="{19B8F6BF-5375-455C-9EA6-DF929625EA0E}">
        <p15:presenceInfo xmlns:p15="http://schemas.microsoft.com/office/powerpoint/2012/main" userId="S::k.d.brown@accenture.com::51b468ba-69ea-4a59-84c0-9dbe32a57cb6" providerId="AD"/>
      </p:ext>
    </p:extLst>
  </p:cmAuthor>
  <p:cmAuthor id="2" name="Sarah Hollister" initials="SH" lastIdx="1" clrIdx="1">
    <p:extLst>
      <p:ext uri="{19B8F6BF-5375-455C-9EA6-DF929625EA0E}">
        <p15:presenceInfo xmlns:p15="http://schemas.microsoft.com/office/powerpoint/2012/main" userId="S::Sarah.Hollister@phila.gov::91c7336e-05be-4008-8c19-2c9a91842950" providerId="AD"/>
      </p:ext>
    </p:extLst>
  </p:cmAuthor>
  <p:cmAuthor id="3" name="Spector, Heather" initials="SH" lastIdx="1" clrIdx="2">
    <p:extLst>
      <p:ext uri="{19B8F6BF-5375-455C-9EA6-DF929625EA0E}">
        <p15:presenceInfo xmlns:p15="http://schemas.microsoft.com/office/powerpoint/2012/main" userId="S::heather.spector@accenture.com::7207acff-53a5-417c-8839-db80a431e3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4C40C"/>
    <a:srgbClr val="55A9FD"/>
    <a:srgbClr val="1C7AD2"/>
    <a:srgbClr val="2792FD"/>
    <a:srgbClr val="95CAFE"/>
    <a:srgbClr val="E1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58983C-964E-4130-B277-8AA6827F7123}">
  <a:tblStyle styleId="{9058983C-964E-4130-B277-8AA6827F712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55F6BF-01E8-4143-8A34-7366EAD34D6E}"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9EFF7"/>
          </a:solidFill>
        </a:fill>
      </a:tcStyle>
    </a:lastRow>
    <a:seCell>
      <a:tcTxStyle/>
      <a:tcStyle>
        <a:tcBdr/>
      </a:tcStyle>
    </a:seCell>
    <a:swCell>
      <a:tcTxStyle/>
      <a:tcStyle>
        <a:tcBdr/>
      </a:tcStyle>
    </a:swCell>
    <a:firstRow>
      <a:tcTxStyle b="on" i="off"/>
      <a:tcStyle>
        <a:tcBdr/>
        <a:fill>
          <a:solidFill>
            <a:srgbClr val="E9EFF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2948" autoAdjust="0"/>
  </p:normalViewPr>
  <p:slideViewPr>
    <p:cSldViewPr snapToGrid="0">
      <p:cViewPr varScale="1">
        <p:scale>
          <a:sx n="71" d="100"/>
          <a:sy n="71" d="100"/>
        </p:scale>
        <p:origin x="110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9.fntdata"/><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font" Target="fonts/font12.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56"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3.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bonno Islam" userId="dc4a7e4b-a31b-48ab-881b-f62b703f0819" providerId="ADAL" clId="{DE3DFA05-4D37-45A5-ABAA-57BE379E244E}"/>
    <pc:docChg chg="custSel modSld">
      <pc:chgData name="Labonno Islam" userId="dc4a7e4b-a31b-48ab-881b-f62b703f0819" providerId="ADAL" clId="{DE3DFA05-4D37-45A5-ABAA-57BE379E244E}" dt="2020-10-21T20:21:50.072" v="2" actId="478"/>
      <pc:docMkLst>
        <pc:docMk/>
      </pc:docMkLst>
      <pc:sldChg chg="delSp">
        <pc:chgData name="Labonno Islam" userId="dc4a7e4b-a31b-48ab-881b-f62b703f0819" providerId="ADAL" clId="{DE3DFA05-4D37-45A5-ABAA-57BE379E244E}" dt="2020-10-21T20:21:50.072" v="2" actId="478"/>
        <pc:sldMkLst>
          <pc:docMk/>
          <pc:sldMk cId="0" sldId="2076136784"/>
        </pc:sldMkLst>
        <pc:spChg chg="del">
          <ac:chgData name="Labonno Islam" userId="dc4a7e4b-a31b-48ab-881b-f62b703f0819" providerId="ADAL" clId="{DE3DFA05-4D37-45A5-ABAA-57BE379E244E}" dt="2020-10-21T20:21:43.561" v="0" actId="478"/>
          <ac:spMkLst>
            <pc:docMk/>
            <pc:sldMk cId="0" sldId="2076136784"/>
            <ac:spMk id="7" creationId="{FB9A0043-3DF0-40C3-A9FC-052E57F7E13C}"/>
          </ac:spMkLst>
        </pc:spChg>
        <pc:spChg chg="del">
          <ac:chgData name="Labonno Islam" userId="dc4a7e4b-a31b-48ab-881b-f62b703f0819" providerId="ADAL" clId="{DE3DFA05-4D37-45A5-ABAA-57BE379E244E}" dt="2020-10-21T20:21:50.072" v="2" actId="478"/>
          <ac:spMkLst>
            <pc:docMk/>
            <pc:sldMk cId="0" sldId="2076136784"/>
            <ac:spMk id="8" creationId="{7A195A4A-EB22-41FC-B45A-7ADC65D13CF7}"/>
          </ac:spMkLst>
        </pc:spChg>
        <pc:spChg chg="del">
          <ac:chgData name="Labonno Islam" userId="dc4a7e4b-a31b-48ab-881b-f62b703f0819" providerId="ADAL" clId="{DE3DFA05-4D37-45A5-ABAA-57BE379E244E}" dt="2020-10-21T20:21:46.985" v="1" actId="478"/>
          <ac:spMkLst>
            <pc:docMk/>
            <pc:sldMk cId="0" sldId="2076136784"/>
            <ac:spMk id="99" creationId="{00000000-0000-0000-0000-000000000000}"/>
          </ac:spMkLst>
        </pc:spChg>
      </pc:sldChg>
    </pc:docChg>
  </pc:docChgLst>
  <pc:docChgLst>
    <pc:chgData name="Juliet Fink-Yates" userId="7d055dbb-8643-4b3b-a630-065fa412036a" providerId="ADAL" clId="{636F49F5-1E80-4C4E-A599-476676160BDB}"/>
    <pc:docChg chg="modSld">
      <pc:chgData name="Juliet Fink-Yates" userId="7d055dbb-8643-4b3b-a630-065fa412036a" providerId="ADAL" clId="{636F49F5-1E80-4C4E-A599-476676160BDB}" dt="2020-10-05T01:35:13.117" v="3" actId="20577"/>
      <pc:docMkLst>
        <pc:docMk/>
      </pc:docMkLst>
      <pc:sldChg chg="modSp">
        <pc:chgData name="Juliet Fink-Yates" userId="7d055dbb-8643-4b3b-a630-065fa412036a" providerId="ADAL" clId="{636F49F5-1E80-4C4E-A599-476676160BDB}" dt="2020-10-05T01:35:13.117" v="3" actId="20577"/>
        <pc:sldMkLst>
          <pc:docMk/>
          <pc:sldMk cId="3674635602" sldId="2076136777"/>
        </pc:sldMkLst>
        <pc:graphicFrameChg chg="modGraphic">
          <ac:chgData name="Juliet Fink-Yates" userId="7d055dbb-8643-4b3b-a630-065fa412036a" providerId="ADAL" clId="{636F49F5-1E80-4C4E-A599-476676160BDB}" dt="2020-10-05T01:35:13.117" v="3" actId="20577"/>
          <ac:graphicFrameMkLst>
            <pc:docMk/>
            <pc:sldMk cId="3674635602" sldId="2076136777"/>
            <ac:graphicFrameMk id="20" creationId="{88C1D58F-6DA4-4E74-B685-39F6D47B9931}"/>
          </ac:graphicFrameMkLst>
        </pc:graphicFrameChg>
      </pc:sldChg>
    </pc:docChg>
  </pc:docChgLst>
  <pc:docChgLst>
    <pc:chgData name="Brown, Kevin" userId="ad60f0fe-baf6-4cb6-ae2a-c1f8ed37858b" providerId="ADAL" clId="{57D7FADC-B821-4999-A80E-6DE2DA844A7D}"/>
    <pc:docChg chg="undo custSel addSld delSld modSld sldOrd">
      <pc:chgData name="Brown, Kevin" userId="ad60f0fe-baf6-4cb6-ae2a-c1f8ed37858b" providerId="ADAL" clId="{57D7FADC-B821-4999-A80E-6DE2DA844A7D}" dt="2020-09-25T18:23:10.544" v="319" actId="2696"/>
      <pc:docMkLst>
        <pc:docMk/>
      </pc:docMkLst>
      <pc:sldChg chg="modSp">
        <pc:chgData name="Brown, Kevin" userId="ad60f0fe-baf6-4cb6-ae2a-c1f8ed37858b" providerId="ADAL" clId="{57D7FADC-B821-4999-A80E-6DE2DA844A7D}" dt="2020-09-25T17:59:33.577" v="121" actId="20577"/>
        <pc:sldMkLst>
          <pc:docMk/>
          <pc:sldMk cId="0" sldId="258"/>
        </pc:sldMkLst>
        <pc:spChg chg="mod">
          <ac:chgData name="Brown, Kevin" userId="ad60f0fe-baf6-4cb6-ae2a-c1f8ed37858b" providerId="ADAL" clId="{57D7FADC-B821-4999-A80E-6DE2DA844A7D}" dt="2020-09-25T17:59:33.577" v="121" actId="20577"/>
          <ac:spMkLst>
            <pc:docMk/>
            <pc:sldMk cId="0" sldId="258"/>
            <ac:spMk id="112" creationId="{00000000-0000-0000-0000-000000000000}"/>
          </ac:spMkLst>
        </pc:spChg>
      </pc:sldChg>
      <pc:sldChg chg="addSp delSp modSp">
        <pc:chgData name="Brown, Kevin" userId="ad60f0fe-baf6-4cb6-ae2a-c1f8ed37858b" providerId="ADAL" clId="{57D7FADC-B821-4999-A80E-6DE2DA844A7D}" dt="2020-09-25T18:20:56.684" v="264" actId="20577"/>
        <pc:sldMkLst>
          <pc:docMk/>
          <pc:sldMk cId="0" sldId="264"/>
        </pc:sldMkLst>
        <pc:spChg chg="del">
          <ac:chgData name="Brown, Kevin" userId="ad60f0fe-baf6-4cb6-ae2a-c1f8ed37858b" providerId="ADAL" clId="{57D7FADC-B821-4999-A80E-6DE2DA844A7D}" dt="2020-09-25T18:20:52.127" v="244" actId="478"/>
          <ac:spMkLst>
            <pc:docMk/>
            <pc:sldMk cId="0" sldId="264"/>
            <ac:spMk id="2" creationId="{435CFA17-792F-438F-9762-2A7E028B330F}"/>
          </ac:spMkLst>
        </pc:spChg>
        <pc:spChg chg="add mod">
          <ac:chgData name="Brown, Kevin" userId="ad60f0fe-baf6-4cb6-ae2a-c1f8ed37858b" providerId="ADAL" clId="{57D7FADC-B821-4999-A80E-6DE2DA844A7D}" dt="2020-09-25T18:20:56.684" v="264" actId="20577"/>
          <ac:spMkLst>
            <pc:docMk/>
            <pc:sldMk cId="0" sldId="264"/>
            <ac:spMk id="3" creationId="{15C70B2A-DF04-40DF-A8CE-E79D68D6908E}"/>
          </ac:spMkLst>
        </pc:spChg>
      </pc:sldChg>
      <pc:sldChg chg="modSp add">
        <pc:chgData name="Brown, Kevin" userId="ad60f0fe-baf6-4cb6-ae2a-c1f8ed37858b" providerId="ADAL" clId="{57D7FADC-B821-4999-A80E-6DE2DA844A7D}" dt="2020-09-25T18:20:21.523" v="243" actId="20577"/>
        <pc:sldMkLst>
          <pc:docMk/>
          <pc:sldMk cId="2042981248" sldId="2076136729"/>
        </pc:sldMkLst>
        <pc:spChg chg="mod">
          <ac:chgData name="Brown, Kevin" userId="ad60f0fe-baf6-4cb6-ae2a-c1f8ed37858b" providerId="ADAL" clId="{57D7FADC-B821-4999-A80E-6DE2DA844A7D}" dt="2020-09-25T18:20:21.523" v="243" actId="20577"/>
          <ac:spMkLst>
            <pc:docMk/>
            <pc:sldMk cId="2042981248" sldId="2076136729"/>
            <ac:spMk id="3" creationId="{E0FDAFD8-07DB-4605-B474-CC1C501A5FAB}"/>
          </ac:spMkLst>
        </pc:spChg>
      </pc:sldChg>
      <pc:sldChg chg="addSp delSp add">
        <pc:chgData name="Brown, Kevin" userId="ad60f0fe-baf6-4cb6-ae2a-c1f8ed37858b" providerId="ADAL" clId="{57D7FADC-B821-4999-A80E-6DE2DA844A7D}" dt="2020-09-25T18:03:26.137" v="185" actId="478"/>
        <pc:sldMkLst>
          <pc:docMk/>
          <pc:sldMk cId="3968479848" sldId="2076136738"/>
        </pc:sldMkLst>
        <pc:grpChg chg="add del">
          <ac:chgData name="Brown, Kevin" userId="ad60f0fe-baf6-4cb6-ae2a-c1f8ed37858b" providerId="ADAL" clId="{57D7FADC-B821-4999-A80E-6DE2DA844A7D}" dt="2020-09-25T18:03:26.137" v="185" actId="478"/>
          <ac:grpSpMkLst>
            <pc:docMk/>
            <pc:sldMk cId="3968479848" sldId="2076136738"/>
            <ac:grpSpMk id="8" creationId="{08ED1926-1C16-49E5-BFBA-88D053A7E067}"/>
          </ac:grpSpMkLst>
        </pc:grpChg>
      </pc:sldChg>
      <pc:sldChg chg="modSp">
        <pc:chgData name="Brown, Kevin" userId="ad60f0fe-baf6-4cb6-ae2a-c1f8ed37858b" providerId="ADAL" clId="{57D7FADC-B821-4999-A80E-6DE2DA844A7D}" dt="2020-09-25T18:21:04.996" v="266" actId="20577"/>
        <pc:sldMkLst>
          <pc:docMk/>
          <pc:sldMk cId="4106113359" sldId="2076136747"/>
        </pc:sldMkLst>
        <pc:spChg chg="mod">
          <ac:chgData name="Brown, Kevin" userId="ad60f0fe-baf6-4cb6-ae2a-c1f8ed37858b" providerId="ADAL" clId="{57D7FADC-B821-4999-A80E-6DE2DA844A7D}" dt="2020-09-25T17:58:05.545" v="32" actId="20577"/>
          <ac:spMkLst>
            <pc:docMk/>
            <pc:sldMk cId="4106113359" sldId="2076136747"/>
            <ac:spMk id="42" creationId="{FB99808E-12DB-4D51-BBE1-E34720ED2B68}"/>
          </ac:spMkLst>
        </pc:spChg>
        <pc:spChg chg="mod">
          <ac:chgData name="Brown, Kevin" userId="ad60f0fe-baf6-4cb6-ae2a-c1f8ed37858b" providerId="ADAL" clId="{57D7FADC-B821-4999-A80E-6DE2DA844A7D}" dt="2020-09-25T18:21:04.996" v="266" actId="20577"/>
          <ac:spMkLst>
            <pc:docMk/>
            <pc:sldMk cId="4106113359" sldId="2076136747"/>
            <ac:spMk id="43" creationId="{BA64B422-13E7-4C0C-A30D-2A171941A76F}"/>
          </ac:spMkLst>
        </pc:spChg>
        <pc:spChg chg="mod">
          <ac:chgData name="Brown, Kevin" userId="ad60f0fe-baf6-4cb6-ae2a-c1f8ed37858b" providerId="ADAL" clId="{57D7FADC-B821-4999-A80E-6DE2DA844A7D}" dt="2020-09-25T17:58:43.967" v="105" actId="20577"/>
          <ac:spMkLst>
            <pc:docMk/>
            <pc:sldMk cId="4106113359" sldId="2076136747"/>
            <ac:spMk id="60" creationId="{4945701B-B32C-429F-B6DD-6681B6A703B1}"/>
          </ac:spMkLst>
        </pc:spChg>
        <pc:spChg chg="mod">
          <ac:chgData name="Brown, Kevin" userId="ad60f0fe-baf6-4cb6-ae2a-c1f8ed37858b" providerId="ADAL" clId="{57D7FADC-B821-4999-A80E-6DE2DA844A7D}" dt="2020-09-25T17:58:39.791" v="104" actId="20577"/>
          <ac:spMkLst>
            <pc:docMk/>
            <pc:sldMk cId="4106113359" sldId="2076136747"/>
            <ac:spMk id="61" creationId="{760FD7AC-3F26-4E7F-964B-F098E711279F}"/>
          </ac:spMkLst>
        </pc:spChg>
      </pc:sldChg>
      <pc:sldChg chg="modSp">
        <pc:chgData name="Brown, Kevin" userId="ad60f0fe-baf6-4cb6-ae2a-c1f8ed37858b" providerId="ADAL" clId="{57D7FADC-B821-4999-A80E-6DE2DA844A7D}" dt="2020-09-25T17:57:54.248" v="30" actId="20577"/>
        <pc:sldMkLst>
          <pc:docMk/>
          <pc:sldMk cId="0" sldId="2076136769"/>
        </pc:sldMkLst>
        <pc:spChg chg="mod">
          <ac:chgData name="Brown, Kevin" userId="ad60f0fe-baf6-4cb6-ae2a-c1f8ed37858b" providerId="ADAL" clId="{57D7FADC-B821-4999-A80E-6DE2DA844A7D}" dt="2020-09-25T17:57:54.248" v="30" actId="20577"/>
          <ac:spMkLst>
            <pc:docMk/>
            <pc:sldMk cId="0" sldId="2076136769"/>
            <ac:spMk id="3" creationId="{878B0984-3F54-4B1E-A271-45DDE1F437C6}"/>
          </ac:spMkLst>
        </pc:spChg>
        <pc:spChg chg="mod">
          <ac:chgData name="Brown, Kevin" userId="ad60f0fe-baf6-4cb6-ae2a-c1f8ed37858b" providerId="ADAL" clId="{57D7FADC-B821-4999-A80E-6DE2DA844A7D}" dt="2020-09-25T17:57:43.461" v="25" actId="20577"/>
          <ac:spMkLst>
            <pc:docMk/>
            <pc:sldMk cId="0" sldId="2076136769"/>
            <ac:spMk id="7" creationId="{6B459F64-14F3-4A8C-B890-AAFF272FB52A}"/>
          </ac:spMkLst>
        </pc:spChg>
      </pc:sldChg>
      <pc:sldChg chg="addSp delSp modSp add del">
        <pc:chgData name="Brown, Kevin" userId="ad60f0fe-baf6-4cb6-ae2a-c1f8ed37858b" providerId="ADAL" clId="{57D7FADC-B821-4999-A80E-6DE2DA844A7D}" dt="2020-09-25T17:56:28.061" v="11"/>
        <pc:sldMkLst>
          <pc:docMk/>
          <pc:sldMk cId="2183737545" sldId="2076136776"/>
        </pc:sldMkLst>
        <pc:spChg chg="mod">
          <ac:chgData name="Brown, Kevin" userId="ad60f0fe-baf6-4cb6-ae2a-c1f8ed37858b" providerId="ADAL" clId="{57D7FADC-B821-4999-A80E-6DE2DA844A7D}" dt="2020-09-25T17:56:28.061" v="11"/>
          <ac:spMkLst>
            <pc:docMk/>
            <pc:sldMk cId="2183737545" sldId="2076136776"/>
            <ac:spMk id="120" creationId="{00000000-0000-0000-0000-000000000000}"/>
          </ac:spMkLst>
        </pc:spChg>
        <pc:spChg chg="mod">
          <ac:chgData name="Brown, Kevin" userId="ad60f0fe-baf6-4cb6-ae2a-c1f8ed37858b" providerId="ADAL" clId="{57D7FADC-B821-4999-A80E-6DE2DA844A7D}" dt="2020-09-25T17:56:07.847" v="8" actId="2711"/>
          <ac:spMkLst>
            <pc:docMk/>
            <pc:sldMk cId="2183737545" sldId="2076136776"/>
            <ac:spMk id="121" creationId="{00000000-0000-0000-0000-000000000000}"/>
          </ac:spMkLst>
        </pc:spChg>
        <pc:graphicFrameChg chg="add mod modGraphic">
          <ac:chgData name="Brown, Kevin" userId="ad60f0fe-baf6-4cb6-ae2a-c1f8ed37858b" providerId="ADAL" clId="{57D7FADC-B821-4999-A80E-6DE2DA844A7D}" dt="2020-09-25T17:56:13.260" v="9" actId="2711"/>
          <ac:graphicFrameMkLst>
            <pc:docMk/>
            <pc:sldMk cId="2183737545" sldId="2076136776"/>
            <ac:graphicFrameMk id="6" creationId="{A6CCA6A4-AAFB-49DD-B181-2CACF59693BA}"/>
          </ac:graphicFrameMkLst>
        </pc:graphicFrameChg>
        <pc:graphicFrameChg chg="add mod modGraphic">
          <ac:chgData name="Brown, Kevin" userId="ad60f0fe-baf6-4cb6-ae2a-c1f8ed37858b" providerId="ADAL" clId="{57D7FADC-B821-4999-A80E-6DE2DA844A7D}" dt="2020-09-25T17:56:19.988" v="10" actId="2711"/>
          <ac:graphicFrameMkLst>
            <pc:docMk/>
            <pc:sldMk cId="2183737545" sldId="2076136776"/>
            <ac:graphicFrameMk id="7" creationId="{81663875-D32F-4652-9461-774C7BC5E105}"/>
          </ac:graphicFrameMkLst>
        </pc:graphicFrameChg>
        <pc:graphicFrameChg chg="del">
          <ac:chgData name="Brown, Kevin" userId="ad60f0fe-baf6-4cb6-ae2a-c1f8ed37858b" providerId="ADAL" clId="{57D7FADC-B821-4999-A80E-6DE2DA844A7D}" dt="2020-09-25T17:55:35.840" v="4" actId="478"/>
          <ac:graphicFrameMkLst>
            <pc:docMk/>
            <pc:sldMk cId="2183737545" sldId="2076136776"/>
            <ac:graphicFrameMk id="122" creationId="{00000000-0000-0000-0000-000000000000}"/>
          </ac:graphicFrameMkLst>
        </pc:graphicFrameChg>
        <pc:graphicFrameChg chg="del">
          <ac:chgData name="Brown, Kevin" userId="ad60f0fe-baf6-4cb6-ae2a-c1f8ed37858b" providerId="ADAL" clId="{57D7FADC-B821-4999-A80E-6DE2DA844A7D}" dt="2020-09-25T17:55:35.840" v="4" actId="478"/>
          <ac:graphicFrameMkLst>
            <pc:docMk/>
            <pc:sldMk cId="2183737545" sldId="2076136776"/>
            <ac:graphicFrameMk id="123" creationId="{00000000-0000-0000-0000-000000000000}"/>
          </ac:graphicFrameMkLst>
        </pc:graphicFrameChg>
      </pc:sldChg>
      <pc:sldChg chg="addSp delSp modSp add">
        <pc:chgData name="Brown, Kevin" userId="ad60f0fe-baf6-4cb6-ae2a-c1f8ed37858b" providerId="ADAL" clId="{57D7FADC-B821-4999-A80E-6DE2DA844A7D}" dt="2020-09-25T18:20:11.028" v="224" actId="1076"/>
        <pc:sldMkLst>
          <pc:docMk/>
          <pc:sldMk cId="3674635602" sldId="2076136777"/>
        </pc:sldMkLst>
        <pc:spChg chg="del mod">
          <ac:chgData name="Brown, Kevin" userId="ad60f0fe-baf6-4cb6-ae2a-c1f8ed37858b" providerId="ADAL" clId="{57D7FADC-B821-4999-A80E-6DE2DA844A7D}" dt="2020-09-25T18:19:23.962" v="204" actId="478"/>
          <ac:spMkLst>
            <pc:docMk/>
            <pc:sldMk cId="3674635602" sldId="2076136777"/>
            <ac:spMk id="4" creationId="{08706EF4-65C7-4691-BF33-0B632C7DEE69}"/>
          </ac:spMkLst>
        </pc:spChg>
        <pc:spChg chg="add mod">
          <ac:chgData name="Brown, Kevin" userId="ad60f0fe-baf6-4cb6-ae2a-c1f8ed37858b" providerId="ADAL" clId="{57D7FADC-B821-4999-A80E-6DE2DA844A7D}" dt="2020-09-25T18:19:32.166" v="209" actId="20577"/>
          <ac:spMkLst>
            <pc:docMk/>
            <pc:sldMk cId="3674635602" sldId="2076136777"/>
            <ac:spMk id="8" creationId="{D765A2B9-4AB8-4AC4-BD23-4CF4C8348A69}"/>
          </ac:spMkLst>
        </pc:spChg>
        <pc:graphicFrameChg chg="mod modGraphic">
          <ac:chgData name="Brown, Kevin" userId="ad60f0fe-baf6-4cb6-ae2a-c1f8ed37858b" providerId="ADAL" clId="{57D7FADC-B821-4999-A80E-6DE2DA844A7D}" dt="2020-09-25T18:19:52.768" v="219" actId="1076"/>
          <ac:graphicFrameMkLst>
            <pc:docMk/>
            <pc:sldMk cId="3674635602" sldId="2076136777"/>
            <ac:graphicFrameMk id="20" creationId="{88C1D58F-6DA4-4E74-B685-39F6D47B9931}"/>
          </ac:graphicFrameMkLst>
        </pc:graphicFrameChg>
        <pc:picChg chg="mod">
          <ac:chgData name="Brown, Kevin" userId="ad60f0fe-baf6-4cb6-ae2a-c1f8ed37858b" providerId="ADAL" clId="{57D7FADC-B821-4999-A80E-6DE2DA844A7D}" dt="2020-09-25T18:20:00.841" v="222" actId="1076"/>
          <ac:picMkLst>
            <pc:docMk/>
            <pc:sldMk cId="3674635602" sldId="2076136777"/>
            <ac:picMk id="21" creationId="{CEC6CC71-27D0-4031-BB48-37D8109DCDF1}"/>
          </ac:picMkLst>
        </pc:picChg>
        <pc:picChg chg="mod">
          <ac:chgData name="Brown, Kevin" userId="ad60f0fe-baf6-4cb6-ae2a-c1f8ed37858b" providerId="ADAL" clId="{57D7FADC-B821-4999-A80E-6DE2DA844A7D}" dt="2020-09-25T18:20:11.028" v="224" actId="1076"/>
          <ac:picMkLst>
            <pc:docMk/>
            <pc:sldMk cId="3674635602" sldId="2076136777"/>
            <ac:picMk id="22" creationId="{29615F3D-5D9A-4FE4-8BD5-21CA8EF00308}"/>
          </ac:picMkLst>
        </pc:picChg>
        <pc:picChg chg="mod">
          <ac:chgData name="Brown, Kevin" userId="ad60f0fe-baf6-4cb6-ae2a-c1f8ed37858b" providerId="ADAL" clId="{57D7FADC-B821-4999-A80E-6DE2DA844A7D}" dt="2020-09-25T18:19:50.337" v="217" actId="1076"/>
          <ac:picMkLst>
            <pc:docMk/>
            <pc:sldMk cId="3674635602" sldId="2076136777"/>
            <ac:picMk id="23" creationId="{C3371B26-CBFE-4EFD-A572-00DEB12388FA}"/>
          </ac:picMkLst>
        </pc:picChg>
        <pc:picChg chg="mod">
          <ac:chgData name="Brown, Kevin" userId="ad60f0fe-baf6-4cb6-ae2a-c1f8ed37858b" providerId="ADAL" clId="{57D7FADC-B821-4999-A80E-6DE2DA844A7D}" dt="2020-09-25T18:19:44.459" v="214" actId="1076"/>
          <ac:picMkLst>
            <pc:docMk/>
            <pc:sldMk cId="3674635602" sldId="2076136777"/>
            <ac:picMk id="24" creationId="{EDDF94D3-49E2-4E2A-B729-F7300623FC0D}"/>
          </ac:picMkLst>
        </pc:picChg>
      </pc:sldChg>
      <pc:sldChg chg="addSp delSp modSp add setBg">
        <pc:chgData name="Brown, Kevin" userId="ad60f0fe-baf6-4cb6-ae2a-c1f8ed37858b" providerId="ADAL" clId="{57D7FADC-B821-4999-A80E-6DE2DA844A7D}" dt="2020-09-25T17:57:15.393" v="21" actId="1076"/>
        <pc:sldMkLst>
          <pc:docMk/>
          <pc:sldMk cId="589321606" sldId="2076136781"/>
        </pc:sldMkLst>
        <pc:spChg chg="add del mod">
          <ac:chgData name="Brown, Kevin" userId="ad60f0fe-baf6-4cb6-ae2a-c1f8ed37858b" providerId="ADAL" clId="{57D7FADC-B821-4999-A80E-6DE2DA844A7D}" dt="2020-09-25T17:57:00.584" v="18" actId="478"/>
          <ac:spMkLst>
            <pc:docMk/>
            <pc:sldMk cId="589321606" sldId="2076136781"/>
            <ac:spMk id="3" creationId="{B60F0ED0-D1A7-4A54-BA22-DF4655FFC758}"/>
          </ac:spMkLst>
        </pc:spChg>
        <pc:spChg chg="del">
          <ac:chgData name="Brown, Kevin" userId="ad60f0fe-baf6-4cb6-ae2a-c1f8ed37858b" providerId="ADAL" clId="{57D7FADC-B821-4999-A80E-6DE2DA844A7D}" dt="2020-09-25T17:56:56.757" v="16" actId="478"/>
          <ac:spMkLst>
            <pc:docMk/>
            <pc:sldMk cId="589321606" sldId="2076136781"/>
            <ac:spMk id="23" creationId="{BD0E8ABF-FA34-4449-9128-3255FB02F84D}"/>
          </ac:spMkLst>
        </pc:spChg>
        <pc:spChg chg="add mod">
          <ac:chgData name="Brown, Kevin" userId="ad60f0fe-baf6-4cb6-ae2a-c1f8ed37858b" providerId="ADAL" clId="{57D7FADC-B821-4999-A80E-6DE2DA844A7D}" dt="2020-09-25T17:57:15.393" v="21" actId="1076"/>
          <ac:spMkLst>
            <pc:docMk/>
            <pc:sldMk cId="589321606" sldId="2076136781"/>
            <ac:spMk id="26" creationId="{7E35E8B3-000A-434B-A9FC-154A313877F7}"/>
          </ac:spMkLst>
        </pc:spChg>
        <pc:spChg chg="del">
          <ac:chgData name="Brown, Kevin" userId="ad60f0fe-baf6-4cb6-ae2a-c1f8ed37858b" providerId="ADAL" clId="{57D7FADC-B821-4999-A80E-6DE2DA844A7D}" dt="2020-09-25T17:56:54.686" v="15" actId="478"/>
          <ac:spMkLst>
            <pc:docMk/>
            <pc:sldMk cId="589321606" sldId="2076136781"/>
            <ac:spMk id="129" creationId="{00000000-0000-0000-0000-000000000000}"/>
          </ac:spMkLst>
        </pc:spChg>
        <pc:spChg chg="del">
          <ac:chgData name="Brown, Kevin" userId="ad60f0fe-baf6-4cb6-ae2a-c1f8ed37858b" providerId="ADAL" clId="{57D7FADC-B821-4999-A80E-6DE2DA844A7D}" dt="2020-09-25T17:56:58.967" v="17" actId="478"/>
          <ac:spMkLst>
            <pc:docMk/>
            <pc:sldMk cId="589321606" sldId="2076136781"/>
            <ac:spMk id="130" creationId="{00000000-0000-0000-0000-000000000000}"/>
          </ac:spMkLst>
        </pc:spChg>
        <pc:grpChg chg="add mod">
          <ac:chgData name="Brown, Kevin" userId="ad60f0fe-baf6-4cb6-ae2a-c1f8ed37858b" providerId="ADAL" clId="{57D7FADC-B821-4999-A80E-6DE2DA844A7D}" dt="2020-09-25T17:57:15.393" v="21" actId="1076"/>
          <ac:grpSpMkLst>
            <pc:docMk/>
            <pc:sldMk cId="589321606" sldId="2076136781"/>
            <ac:grpSpMk id="27" creationId="{13C97BB7-A793-4787-B6E1-1B63F39BC943}"/>
          </ac:grpSpMkLst>
        </pc:grpChg>
        <pc:grpChg chg="add mod">
          <ac:chgData name="Brown, Kevin" userId="ad60f0fe-baf6-4cb6-ae2a-c1f8ed37858b" providerId="ADAL" clId="{57D7FADC-B821-4999-A80E-6DE2DA844A7D}" dt="2020-09-25T17:57:15.393" v="21" actId="1076"/>
          <ac:grpSpMkLst>
            <pc:docMk/>
            <pc:sldMk cId="589321606" sldId="2076136781"/>
            <ac:grpSpMk id="31" creationId="{E31CC9D1-C07E-4C4C-8D9E-FB011C250464}"/>
          </ac:grpSpMkLst>
        </pc:grpChg>
        <pc:grpChg chg="add mod">
          <ac:chgData name="Brown, Kevin" userId="ad60f0fe-baf6-4cb6-ae2a-c1f8ed37858b" providerId="ADAL" clId="{57D7FADC-B821-4999-A80E-6DE2DA844A7D}" dt="2020-09-25T17:57:15.393" v="21" actId="1076"/>
          <ac:grpSpMkLst>
            <pc:docMk/>
            <pc:sldMk cId="589321606" sldId="2076136781"/>
            <ac:grpSpMk id="36" creationId="{E10D3617-5972-4D01-B7FA-3875693A169C}"/>
          </ac:grpSpMkLst>
        </pc:grpChg>
        <pc:grpChg chg="add mod">
          <ac:chgData name="Brown, Kevin" userId="ad60f0fe-baf6-4cb6-ae2a-c1f8ed37858b" providerId="ADAL" clId="{57D7FADC-B821-4999-A80E-6DE2DA844A7D}" dt="2020-09-25T17:57:15.393" v="21" actId="1076"/>
          <ac:grpSpMkLst>
            <pc:docMk/>
            <pc:sldMk cId="589321606" sldId="2076136781"/>
            <ac:grpSpMk id="41" creationId="{A0054CE0-0A29-45E2-AB28-80587C168ECD}"/>
          </ac:grpSpMkLst>
        </pc:grpChg>
        <pc:grpChg chg="add mod">
          <ac:chgData name="Brown, Kevin" userId="ad60f0fe-baf6-4cb6-ae2a-c1f8ed37858b" providerId="ADAL" clId="{57D7FADC-B821-4999-A80E-6DE2DA844A7D}" dt="2020-09-25T17:57:15.393" v="21" actId="1076"/>
          <ac:grpSpMkLst>
            <pc:docMk/>
            <pc:sldMk cId="589321606" sldId="2076136781"/>
            <ac:grpSpMk id="46" creationId="{93D536DB-F096-4D6A-B172-0887B949DF54}"/>
          </ac:grpSpMkLst>
        </pc:grpChg>
        <pc:grpChg chg="del">
          <ac:chgData name="Brown, Kevin" userId="ad60f0fe-baf6-4cb6-ae2a-c1f8ed37858b" providerId="ADAL" clId="{57D7FADC-B821-4999-A80E-6DE2DA844A7D}" dt="2020-09-25T17:57:03.185" v="19" actId="478"/>
          <ac:grpSpMkLst>
            <pc:docMk/>
            <pc:sldMk cId="589321606" sldId="2076136781"/>
            <ac:grpSpMk id="131" creationId="{00000000-0000-0000-0000-000000000000}"/>
          </ac:grpSpMkLst>
        </pc:grpChg>
      </pc:sldChg>
      <pc:sldChg chg="add">
        <pc:chgData name="Brown, Kevin" userId="ad60f0fe-baf6-4cb6-ae2a-c1f8ed37858b" providerId="ADAL" clId="{57D7FADC-B821-4999-A80E-6DE2DA844A7D}" dt="2020-09-25T18:04:30.216" v="188"/>
        <pc:sldMkLst>
          <pc:docMk/>
          <pc:sldMk cId="2296495711" sldId="2076136782"/>
        </pc:sldMkLst>
      </pc:sldChg>
      <pc:sldChg chg="add">
        <pc:chgData name="Brown, Kevin" userId="ad60f0fe-baf6-4cb6-ae2a-c1f8ed37858b" providerId="ADAL" clId="{57D7FADC-B821-4999-A80E-6DE2DA844A7D}" dt="2020-09-25T18:04:52.257" v="190"/>
        <pc:sldMkLst>
          <pc:docMk/>
          <pc:sldMk cId="304488536" sldId="2076136783"/>
        </pc:sldMkLst>
      </pc:sldChg>
      <pc:sldChg chg="modSp add del">
        <pc:chgData name="Brown, Kevin" userId="ad60f0fe-baf6-4cb6-ae2a-c1f8ed37858b" providerId="ADAL" clId="{57D7FADC-B821-4999-A80E-6DE2DA844A7D}" dt="2020-09-25T18:23:05.908" v="318" actId="20577"/>
        <pc:sldMkLst>
          <pc:docMk/>
          <pc:sldMk cId="0" sldId="2076136784"/>
        </pc:sldMkLst>
        <pc:spChg chg="mod">
          <ac:chgData name="Brown, Kevin" userId="ad60f0fe-baf6-4cb6-ae2a-c1f8ed37858b" providerId="ADAL" clId="{57D7FADC-B821-4999-A80E-6DE2DA844A7D}" dt="2020-09-25T18:22:51.805" v="290" actId="20577"/>
          <ac:spMkLst>
            <pc:docMk/>
            <pc:sldMk cId="0" sldId="2076136784"/>
            <ac:spMk id="7" creationId="{FB9A0043-3DF0-40C3-A9FC-052E57F7E13C}"/>
          </ac:spMkLst>
        </pc:spChg>
        <pc:spChg chg="mod">
          <ac:chgData name="Brown, Kevin" userId="ad60f0fe-baf6-4cb6-ae2a-c1f8ed37858b" providerId="ADAL" clId="{57D7FADC-B821-4999-A80E-6DE2DA844A7D}" dt="2020-09-25T18:23:05.908" v="318" actId="20577"/>
          <ac:spMkLst>
            <pc:docMk/>
            <pc:sldMk cId="0" sldId="2076136784"/>
            <ac:spMk id="8" creationId="{7A195A4A-EB22-41FC-B45A-7ADC65D13CF7}"/>
          </ac:spMkLst>
        </pc:spChg>
        <pc:spChg chg="mod">
          <ac:chgData name="Brown, Kevin" userId="ad60f0fe-baf6-4cb6-ae2a-c1f8ed37858b" providerId="ADAL" clId="{57D7FADC-B821-4999-A80E-6DE2DA844A7D}" dt="2020-09-25T18:22:58.934" v="299" actId="20577"/>
          <ac:spMkLst>
            <pc:docMk/>
            <pc:sldMk cId="0" sldId="2076136784"/>
            <ac:spMk id="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74371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46DCC-5EE2-4C6C-879E-448EB5CA9D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79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46DCC-5EE2-4C6C-879E-448EB5CA9D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87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fontAlgn="base"/>
            <a:r>
              <a:rPr lang="es-US" sz="1200" b="0" i="0" u="none" strike="noStrike" cap="none" dirty="0">
                <a:solidFill>
                  <a:schemeClr val="dk1"/>
                </a:solidFill>
                <a:effectLst/>
                <a:latin typeface="Calibri"/>
                <a:ea typeface="Calibri"/>
                <a:cs typeface="Calibri"/>
                <a:sym typeface="Calibri"/>
              </a:rPr>
              <a:t>¿Ayudará esto a los adultos que participan de los programas de alfabetización de Inglés como Segunda Lengua (ESL, por sus siglas en inglés)? Solo si, en este momento, tienen alumnos de jardín de infantes, primaria o secundaria. En el futuro, utilizaremos esto como posible modelo para otros residentes, incluidos aquellos en programas de educación para adultos o de fuerza laboral.</a:t>
            </a:r>
          </a:p>
        </p:txBody>
      </p:sp>
      <p:sp>
        <p:nvSpPr>
          <p:cNvPr id="118" name="Google Shape;11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1115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5045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2985adb20_19_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lvl="0" fontAlgn="base"/>
            <a:r>
              <a:rPr lang="es-US" sz="1200" b="0" i="0" u="none" strike="noStrike" cap="none" dirty="0">
                <a:solidFill>
                  <a:schemeClr val="dk1"/>
                </a:solidFill>
                <a:effectLst/>
                <a:latin typeface="Calibri"/>
                <a:ea typeface="Calibri"/>
                <a:cs typeface="Calibri"/>
                <a:sym typeface="Calibri"/>
              </a:rPr>
              <a:t>Las familias querían saber si podían acceder a este programa “gratuito” si ya estaban inscriptas en Internet Essentials.</a:t>
            </a:r>
          </a:p>
          <a:p>
            <a:pPr lvl="0" fontAlgn="base"/>
            <a:r>
              <a:rPr lang="es-US" sz="1200" b="0" i="0" u="none" strike="noStrike" cap="none" dirty="0">
                <a:solidFill>
                  <a:schemeClr val="dk1"/>
                </a:solidFill>
                <a:effectLst/>
                <a:latin typeface="Calibri"/>
                <a:ea typeface="Calibri"/>
                <a:cs typeface="Calibri"/>
                <a:sym typeface="Calibri"/>
              </a:rPr>
              <a:t>Las familias con muchas personas que iniciaban sesión para conectarse a Internet experimentaban velocidades lentas. ¿Existen planes para mejorar esto en futuras versiones?</a:t>
            </a:r>
            <a:endParaRPr dirty="0"/>
          </a:p>
        </p:txBody>
      </p:sp>
      <p:sp>
        <p:nvSpPr>
          <p:cNvPr id="242" name="Google Shape;242;g92985adb20_19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68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830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4a322ca4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94a322ca42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endParaRPr lang="en-US" dirty="0"/>
          </a:p>
        </p:txBody>
      </p:sp>
      <p:sp>
        <p:nvSpPr>
          <p:cNvPr id="266" name="Google Shape;266;g94a322ca42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4a322ca4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94a322ca42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94a322ca42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453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17a4eec68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917a4eec68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917a4eec68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93722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1" descr="cover.jpg"/>
          <p:cNvPicPr preferRelativeResize="0"/>
          <p:nvPr/>
        </p:nvPicPr>
        <p:blipFill rotWithShape="1">
          <a:blip r:embed="rId2">
            <a:alphaModFix/>
          </a:blip>
          <a:srcRect/>
          <a:stretch/>
        </p:blipFill>
        <p:spPr>
          <a:xfrm>
            <a:off x="0" y="714"/>
            <a:ext cx="12192000" cy="6856572"/>
          </a:xfrm>
          <a:prstGeom prst="rect">
            <a:avLst/>
          </a:prstGeom>
          <a:noFill/>
          <a:ln>
            <a:noFill/>
          </a:ln>
        </p:spPr>
      </p:pic>
      <p:pic>
        <p:nvPicPr>
          <p:cNvPr id="17" name="Google Shape;17;p21" descr="City-Logo.png"/>
          <p:cNvPicPr preferRelativeResize="0"/>
          <p:nvPr/>
        </p:nvPicPr>
        <p:blipFill rotWithShape="1">
          <a:blip r:embed="rId3">
            <a:alphaModFix/>
          </a:blip>
          <a:srcRect/>
          <a:stretch/>
        </p:blipFill>
        <p:spPr>
          <a:xfrm>
            <a:off x="4525350" y="5806768"/>
            <a:ext cx="3141301" cy="9356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9"/>
        <p:cNvGrpSpPr/>
        <p:nvPr/>
      </p:nvGrpSpPr>
      <p:grpSpPr>
        <a:xfrm>
          <a:off x="0" y="0"/>
          <a:ext cx="0" cy="0"/>
          <a:chOff x="0" y="0"/>
          <a:chExt cx="0" cy="0"/>
        </a:xfrm>
      </p:grpSpPr>
      <p:pic>
        <p:nvPicPr>
          <p:cNvPr id="100" name="Google Shape;100;g92985adb20_19_6" descr="cover.jpg"/>
          <p:cNvPicPr preferRelativeResize="0"/>
          <p:nvPr/>
        </p:nvPicPr>
        <p:blipFill rotWithShape="1">
          <a:blip r:embed="rId2">
            <a:alphaModFix/>
          </a:blip>
          <a:srcRect/>
          <a:stretch/>
        </p:blipFill>
        <p:spPr>
          <a:xfrm>
            <a:off x="0" y="714"/>
            <a:ext cx="12192000" cy="6856572"/>
          </a:xfrm>
          <a:prstGeom prst="rect">
            <a:avLst/>
          </a:prstGeom>
          <a:noFill/>
          <a:ln>
            <a:noFill/>
          </a:ln>
        </p:spPr>
      </p:pic>
      <p:pic>
        <p:nvPicPr>
          <p:cNvPr id="101" name="Google Shape;101;g92985adb20_19_6" descr="City-Logo.png"/>
          <p:cNvPicPr preferRelativeResize="0"/>
          <p:nvPr/>
        </p:nvPicPr>
        <p:blipFill rotWithShape="1">
          <a:blip r:embed="rId3">
            <a:alphaModFix/>
          </a:blip>
          <a:srcRect/>
          <a:stretch/>
        </p:blipFill>
        <p:spPr>
          <a:xfrm>
            <a:off x="4525350" y="5806768"/>
            <a:ext cx="3141301" cy="935665"/>
          </a:xfrm>
          <a:prstGeom prst="rect">
            <a:avLst/>
          </a:prstGeom>
          <a:noFill/>
          <a:ln>
            <a:noFill/>
          </a:ln>
        </p:spPr>
      </p:pic>
    </p:spTree>
    <p:extLst>
      <p:ext uri="{BB962C8B-B14F-4D97-AF65-F5344CB8AC3E}">
        <p14:creationId xmlns:p14="http://schemas.microsoft.com/office/powerpoint/2010/main" val="3518682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type="twoColTx">
  <p:cSld name="Image">
    <p:spTree>
      <p:nvGrpSpPr>
        <p:cNvPr id="1" name="Shape 106"/>
        <p:cNvGrpSpPr/>
        <p:nvPr/>
      </p:nvGrpSpPr>
      <p:grpSpPr>
        <a:xfrm>
          <a:off x="0" y="0"/>
          <a:ext cx="0" cy="0"/>
          <a:chOff x="0" y="0"/>
          <a:chExt cx="0" cy="0"/>
        </a:xfrm>
      </p:grpSpPr>
      <p:pic>
        <p:nvPicPr>
          <p:cNvPr id="107" name="Google Shape;107;g92985adb20_19_13" descr="blankpage.jpg"/>
          <p:cNvPicPr preferRelativeResize="0"/>
          <p:nvPr/>
        </p:nvPicPr>
        <p:blipFill rotWithShape="1">
          <a:blip r:embed="rId2">
            <a:alphaModFix/>
          </a:blip>
          <a:srcRect/>
          <a:stretch/>
        </p:blipFill>
        <p:spPr>
          <a:xfrm>
            <a:off x="0" y="714"/>
            <a:ext cx="12192000" cy="6856572"/>
          </a:xfrm>
          <a:prstGeom prst="rect">
            <a:avLst/>
          </a:prstGeom>
          <a:noFill/>
          <a:ln>
            <a:noFill/>
          </a:ln>
        </p:spPr>
      </p:pic>
    </p:spTree>
    <p:extLst>
      <p:ext uri="{BB962C8B-B14F-4D97-AF65-F5344CB8AC3E}">
        <p14:creationId xmlns:p14="http://schemas.microsoft.com/office/powerpoint/2010/main" val="26907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08"/>
        <p:cNvGrpSpPr/>
        <p:nvPr/>
      </p:nvGrpSpPr>
      <p:grpSpPr>
        <a:xfrm>
          <a:off x="0" y="0"/>
          <a:ext cx="0" cy="0"/>
          <a:chOff x="0" y="0"/>
          <a:chExt cx="0" cy="0"/>
        </a:xfrm>
      </p:grpSpPr>
      <p:sp>
        <p:nvSpPr>
          <p:cNvPr id="109" name="Google Shape;109;g92985adb20_19_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92985adb20_19_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1" name="Google Shape;111;g92985adb20_19_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2" name="Google Shape;112;g92985adb20_19_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 name="Google Shape;113;g92985adb20_19_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3867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4"/>
        <p:cNvGrpSpPr/>
        <p:nvPr/>
      </p:nvGrpSpPr>
      <p:grpSpPr>
        <a:xfrm>
          <a:off x="0" y="0"/>
          <a:ext cx="0" cy="0"/>
          <a:chOff x="0" y="0"/>
          <a:chExt cx="0" cy="0"/>
        </a:xfrm>
      </p:grpSpPr>
      <p:sp>
        <p:nvSpPr>
          <p:cNvPr id="115" name="Google Shape;115;g92985adb20_19_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92985adb20_19_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g92985adb20_19_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g92985adb20_19_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9" name="Google Shape;119;g92985adb20_19_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9056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0"/>
        <p:cNvGrpSpPr/>
        <p:nvPr/>
      </p:nvGrpSpPr>
      <p:grpSpPr>
        <a:xfrm>
          <a:off x="0" y="0"/>
          <a:ext cx="0" cy="0"/>
          <a:chOff x="0" y="0"/>
          <a:chExt cx="0" cy="0"/>
        </a:xfrm>
      </p:grpSpPr>
      <p:sp>
        <p:nvSpPr>
          <p:cNvPr id="121" name="Google Shape;121;g92985adb20_19_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92985adb20_19_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3" name="Google Shape;123;g92985adb20_19_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4" name="Google Shape;124;g92985adb20_19_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5" name="Google Shape;125;g92985adb20_19_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622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type="twoColTx">
  <p:cSld name="TITLE_AND_TWO_COLUMNS">
    <p:spTree>
      <p:nvGrpSpPr>
        <p:cNvPr id="1" name="Shape 18"/>
        <p:cNvGrpSpPr/>
        <p:nvPr/>
      </p:nvGrpSpPr>
      <p:grpSpPr>
        <a:xfrm>
          <a:off x="0" y="0"/>
          <a:ext cx="0" cy="0"/>
          <a:chOff x="0" y="0"/>
          <a:chExt cx="0" cy="0"/>
        </a:xfrm>
      </p:grpSpPr>
      <p:pic>
        <p:nvPicPr>
          <p:cNvPr id="19" name="Google Shape;19;p22" descr="blankpage.jpg"/>
          <p:cNvPicPr preferRelativeResize="0"/>
          <p:nvPr/>
        </p:nvPicPr>
        <p:blipFill rotWithShape="1">
          <a:blip r:embed="rId2">
            <a:alphaModFix/>
          </a:blip>
          <a:srcRect/>
          <a:stretch/>
        </p:blipFill>
        <p:spPr>
          <a:xfrm>
            <a:off x="0" y="714"/>
            <a:ext cx="12192000" cy="68565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6"/>
        <p:cNvGrpSpPr/>
        <p:nvPr/>
      </p:nvGrpSpPr>
      <p:grpSpPr>
        <a:xfrm>
          <a:off x="0" y="0"/>
          <a:ext cx="0" cy="0"/>
          <a:chOff x="0" y="0"/>
          <a:chExt cx="0" cy="0"/>
        </a:xfrm>
      </p:grpSpPr>
      <p:sp>
        <p:nvSpPr>
          <p:cNvPr id="127" name="Google Shape;127;g92985adb20_19_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92985adb20_19_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g92985adb20_19_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g92985adb20_19_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g92985adb20_19_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g92985adb20_19_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4758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3"/>
        <p:cNvGrpSpPr/>
        <p:nvPr/>
      </p:nvGrpSpPr>
      <p:grpSpPr>
        <a:xfrm>
          <a:off x="0" y="0"/>
          <a:ext cx="0" cy="0"/>
          <a:chOff x="0" y="0"/>
          <a:chExt cx="0" cy="0"/>
        </a:xfrm>
      </p:grpSpPr>
      <p:sp>
        <p:nvSpPr>
          <p:cNvPr id="134" name="Google Shape;134;g92985adb20_19_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92985adb20_19_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g92985adb20_19_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g92985adb20_19_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g92985adb20_19_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g92985adb20_19_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0" name="Google Shape;140;g92985adb20_19_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1" name="Google Shape;141;g92985adb20_19_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5329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2"/>
        <p:cNvGrpSpPr/>
        <p:nvPr/>
      </p:nvGrpSpPr>
      <p:grpSpPr>
        <a:xfrm>
          <a:off x="0" y="0"/>
          <a:ext cx="0" cy="0"/>
          <a:chOff x="0" y="0"/>
          <a:chExt cx="0" cy="0"/>
        </a:xfrm>
      </p:grpSpPr>
      <p:sp>
        <p:nvSpPr>
          <p:cNvPr id="143" name="Google Shape;143;g92985adb20_19_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92985adb20_19_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g92985adb20_19_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g92985adb20_19_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71732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g92985adb20_19_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9" name="Google Shape;149;g92985adb20_19_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0" name="Google Shape;150;g92985adb20_19_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0849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1"/>
        <p:cNvGrpSpPr/>
        <p:nvPr/>
      </p:nvGrpSpPr>
      <p:grpSpPr>
        <a:xfrm>
          <a:off x="0" y="0"/>
          <a:ext cx="0" cy="0"/>
          <a:chOff x="0" y="0"/>
          <a:chExt cx="0" cy="0"/>
        </a:xfrm>
      </p:grpSpPr>
      <p:sp>
        <p:nvSpPr>
          <p:cNvPr id="152" name="Google Shape;152;g92985adb20_19_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92985adb20_19_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4" name="Google Shape;154;g92985adb20_19_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5" name="Google Shape;155;g92985adb20_19_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6" name="Google Shape;156;g92985adb20_19_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g92985adb20_19_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0466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8"/>
        <p:cNvGrpSpPr/>
        <p:nvPr/>
      </p:nvGrpSpPr>
      <p:grpSpPr>
        <a:xfrm>
          <a:off x="0" y="0"/>
          <a:ext cx="0" cy="0"/>
          <a:chOff x="0" y="0"/>
          <a:chExt cx="0" cy="0"/>
        </a:xfrm>
      </p:grpSpPr>
      <p:sp>
        <p:nvSpPr>
          <p:cNvPr id="159" name="Google Shape;159;g92985adb20_19_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92985adb20_19_6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Google Shape;161;g92985adb20_19_6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2" name="Google Shape;162;g92985adb20_19_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3" name="Google Shape;163;g92985adb20_19_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4" name="Google Shape;164;g92985adb20_19_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72085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65"/>
        <p:cNvGrpSpPr/>
        <p:nvPr/>
      </p:nvGrpSpPr>
      <p:grpSpPr>
        <a:xfrm>
          <a:off x="0" y="0"/>
          <a:ext cx="0" cy="0"/>
          <a:chOff x="0" y="0"/>
          <a:chExt cx="0" cy="0"/>
        </a:xfrm>
      </p:grpSpPr>
      <p:sp>
        <p:nvSpPr>
          <p:cNvPr id="166" name="Google Shape;166;g92985adb20_19_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92985adb20_19_7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g92985adb20_19_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9" name="Google Shape;169;g92985adb20_19_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0" name="Google Shape;170;g92985adb20_19_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9816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71"/>
        <p:cNvGrpSpPr/>
        <p:nvPr/>
      </p:nvGrpSpPr>
      <p:grpSpPr>
        <a:xfrm>
          <a:off x="0" y="0"/>
          <a:ext cx="0" cy="0"/>
          <a:chOff x="0" y="0"/>
          <a:chExt cx="0" cy="0"/>
        </a:xfrm>
      </p:grpSpPr>
      <p:sp>
        <p:nvSpPr>
          <p:cNvPr id="172" name="Google Shape;172;g92985adb20_19_7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92985adb20_19_7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g92985adb20_19_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5" name="Google Shape;175;g92985adb20_19_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6" name="Google Shape;176;g92985adb20_19_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5476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pic>
        <p:nvPicPr>
          <p:cNvPr id="16" name="Google Shape;16;p21" descr="cover.jpg"/>
          <p:cNvPicPr preferRelativeResize="0"/>
          <p:nvPr/>
        </p:nvPicPr>
        <p:blipFill rotWithShape="1">
          <a:blip r:embed="rId2">
            <a:alphaModFix/>
          </a:blip>
          <a:srcRect/>
          <a:stretch/>
        </p:blipFill>
        <p:spPr>
          <a:xfrm>
            <a:off x="0" y="714"/>
            <a:ext cx="12192000" cy="6856572"/>
          </a:xfrm>
          <a:prstGeom prst="rect">
            <a:avLst/>
          </a:prstGeom>
          <a:noFill/>
          <a:ln>
            <a:noFill/>
          </a:ln>
        </p:spPr>
      </p:pic>
      <p:pic>
        <p:nvPicPr>
          <p:cNvPr id="17" name="Google Shape;17;p21" descr="City-Logo.png"/>
          <p:cNvPicPr preferRelativeResize="0"/>
          <p:nvPr/>
        </p:nvPicPr>
        <p:blipFill rotWithShape="1">
          <a:blip r:embed="rId3">
            <a:alphaModFix/>
          </a:blip>
          <a:srcRect/>
          <a:stretch/>
        </p:blipFill>
        <p:spPr>
          <a:xfrm>
            <a:off x="8897325" y="5921621"/>
            <a:ext cx="3141301" cy="935665"/>
          </a:xfrm>
          <a:prstGeom prst="rect">
            <a:avLst/>
          </a:prstGeom>
          <a:noFill/>
          <a:ln>
            <a:noFill/>
          </a:ln>
        </p:spPr>
      </p:pic>
    </p:spTree>
    <p:extLst>
      <p:ext uri="{BB962C8B-B14F-4D97-AF65-F5344CB8AC3E}">
        <p14:creationId xmlns:p14="http://schemas.microsoft.com/office/powerpoint/2010/main" val="1675792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 type="twoColTx" preserve="1">
  <p:cSld name="Image">
    <p:spTree>
      <p:nvGrpSpPr>
        <p:cNvPr id="1" name="Shape 18"/>
        <p:cNvGrpSpPr/>
        <p:nvPr/>
      </p:nvGrpSpPr>
      <p:grpSpPr>
        <a:xfrm>
          <a:off x="0" y="0"/>
          <a:ext cx="0" cy="0"/>
          <a:chOff x="0" y="0"/>
          <a:chExt cx="0" cy="0"/>
        </a:xfrm>
      </p:grpSpPr>
      <p:pic>
        <p:nvPicPr>
          <p:cNvPr id="19" name="Google Shape;19;p22" descr="blankpage.jpg"/>
          <p:cNvPicPr preferRelativeResize="0"/>
          <p:nvPr/>
        </p:nvPicPr>
        <p:blipFill rotWithShape="1">
          <a:blip r:embed="rId2">
            <a:alphaModFix/>
          </a:blip>
          <a:srcRect t="13157"/>
          <a:stretch/>
        </p:blipFill>
        <p:spPr>
          <a:xfrm rot="10800000">
            <a:off x="0" y="-1"/>
            <a:ext cx="12192000" cy="6696075"/>
          </a:xfrm>
          <a:prstGeom prst="rect">
            <a:avLst/>
          </a:prstGeom>
          <a:noFill/>
          <a:ln>
            <a:noFill/>
          </a:ln>
        </p:spPr>
      </p:pic>
      <p:grpSp>
        <p:nvGrpSpPr>
          <p:cNvPr id="6" name="Group 5">
            <a:extLst>
              <a:ext uri="{FF2B5EF4-FFF2-40B4-BE49-F238E27FC236}">
                <a16:creationId xmlns:a16="http://schemas.microsoft.com/office/drawing/2014/main" id="{B7F860E5-52D8-47A8-9515-527DF7F2068E}"/>
              </a:ext>
            </a:extLst>
          </p:cNvPr>
          <p:cNvGrpSpPr/>
          <p:nvPr userDrawn="1"/>
        </p:nvGrpSpPr>
        <p:grpSpPr>
          <a:xfrm>
            <a:off x="10576560" y="110328"/>
            <a:ext cx="1499875" cy="390177"/>
            <a:chOff x="421339" y="4410707"/>
            <a:chExt cx="3643886" cy="899924"/>
          </a:xfrm>
        </p:grpSpPr>
        <p:pic>
          <p:nvPicPr>
            <p:cNvPr id="7" name="Picture 2">
              <a:extLst>
                <a:ext uri="{FF2B5EF4-FFF2-40B4-BE49-F238E27FC236}">
                  <a16:creationId xmlns:a16="http://schemas.microsoft.com/office/drawing/2014/main" id="{4C091663-227C-4422-B032-D479B68E1B17}"/>
                </a:ext>
              </a:extLst>
            </p:cNvPr>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l="21060"/>
            <a:stretch/>
          </p:blipFill>
          <p:spPr bwMode="auto">
            <a:xfrm>
              <a:off x="1188720" y="4410707"/>
              <a:ext cx="2876505" cy="8999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5012807-3D06-4021-A815-51DA70002590}"/>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8940"/>
            <a:stretch/>
          </p:blipFill>
          <p:spPr bwMode="auto">
            <a:xfrm>
              <a:off x="421339" y="4410708"/>
              <a:ext cx="767381" cy="89992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A8EC7B17-E427-4250-8826-A785922B8E71}"/>
              </a:ext>
            </a:extLst>
          </p:cNvPr>
          <p:cNvSpPr txBox="1"/>
          <p:nvPr userDrawn="1"/>
        </p:nvSpPr>
        <p:spPr>
          <a:xfrm>
            <a:off x="10657840" y="500505"/>
            <a:ext cx="1534160" cy="307777"/>
          </a:xfrm>
          <a:prstGeom prst="rect">
            <a:avLst/>
          </a:prstGeom>
          <a:noFill/>
        </p:spPr>
        <p:txBody>
          <a:bodyPr wrap="square" rtlCol="0">
            <a:spAutoFit/>
          </a:bodyPr>
          <a:lstStyle/>
          <a:p>
            <a:pPr algn="r"/>
            <a:r>
              <a:rPr lang="en-US">
                <a:solidFill>
                  <a:schemeClr val="bg1"/>
                </a:solidFill>
                <a:latin typeface="Montserrat" panose="00000500000000000000" charset="0"/>
              </a:rPr>
              <a:t>Dial 2-1-1</a:t>
            </a:r>
          </a:p>
        </p:txBody>
      </p:sp>
    </p:spTree>
    <p:extLst>
      <p:ext uri="{BB962C8B-B14F-4D97-AF65-F5344CB8AC3E}">
        <p14:creationId xmlns:p14="http://schemas.microsoft.com/office/powerpoint/2010/main" val="10939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
  <p:cSld name="Text ">
    <p:spTree>
      <p:nvGrpSpPr>
        <p:cNvPr id="1" name="Shape 20"/>
        <p:cNvGrpSpPr/>
        <p:nvPr/>
      </p:nvGrpSpPr>
      <p:grpSpPr>
        <a:xfrm>
          <a:off x="0" y="0"/>
          <a:ext cx="0" cy="0"/>
          <a:chOff x="0" y="0"/>
          <a:chExt cx="0" cy="0"/>
        </a:xfrm>
      </p:grpSpPr>
      <p:pic>
        <p:nvPicPr>
          <p:cNvPr id="21" name="Google Shape;21;p23" descr="blankpage.jpg"/>
          <p:cNvPicPr preferRelativeResize="0"/>
          <p:nvPr/>
        </p:nvPicPr>
        <p:blipFill rotWithShape="1">
          <a:blip r:embed="rId2">
            <a:alphaModFix/>
          </a:blip>
          <a:srcRect/>
          <a:stretch/>
        </p:blipFill>
        <p:spPr>
          <a:xfrm>
            <a:off x="0" y="714"/>
            <a:ext cx="12192000" cy="6856572"/>
          </a:xfrm>
          <a:prstGeom prst="rect">
            <a:avLst/>
          </a:prstGeom>
          <a:noFill/>
          <a:ln>
            <a:noFill/>
          </a:ln>
        </p:spPr>
      </p:pic>
      <p:sp>
        <p:nvSpPr>
          <p:cNvPr id="22" name="Google Shape;22;p23"/>
          <p:cNvSpPr txBox="1">
            <a:spLocks noGrp="1"/>
          </p:cNvSpPr>
          <p:nvPr>
            <p:ph type="title"/>
          </p:nvPr>
        </p:nvSpPr>
        <p:spPr>
          <a:xfrm>
            <a:off x="1537967" y="657367"/>
            <a:ext cx="9555600" cy="72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4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23"/>
          <p:cNvSpPr txBox="1">
            <a:spLocks noGrp="1"/>
          </p:cNvSpPr>
          <p:nvPr>
            <p:ph type="body" idx="1"/>
          </p:nvPr>
        </p:nvSpPr>
        <p:spPr>
          <a:xfrm>
            <a:off x="1537967" y="1531610"/>
            <a:ext cx="9555600" cy="4283527"/>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2133"/>
              </a:spcBef>
              <a:spcAft>
                <a:spcPts val="0"/>
              </a:spcAft>
              <a:buClr>
                <a:schemeClr val="dk1"/>
              </a:buClr>
              <a:buSzPts val="1400"/>
              <a:buNone/>
              <a:defRPr/>
            </a:lvl2pPr>
            <a:lvl3pPr marL="1371600" lvl="2" indent="-228600" algn="l">
              <a:lnSpc>
                <a:spcPct val="100000"/>
              </a:lnSpc>
              <a:spcBef>
                <a:spcPts val="2133"/>
              </a:spcBef>
              <a:spcAft>
                <a:spcPts val="0"/>
              </a:spcAft>
              <a:buClr>
                <a:schemeClr val="dk1"/>
              </a:buClr>
              <a:buSzPts val="1400"/>
              <a:buNone/>
              <a:defRPr/>
            </a:lvl3pPr>
            <a:lvl4pPr marL="1828800" lvl="3" indent="-228600" algn="l">
              <a:lnSpc>
                <a:spcPct val="100000"/>
              </a:lnSpc>
              <a:spcBef>
                <a:spcPts val="2133"/>
              </a:spcBef>
              <a:spcAft>
                <a:spcPts val="0"/>
              </a:spcAft>
              <a:buClr>
                <a:schemeClr val="dk1"/>
              </a:buClr>
              <a:buSzPts val="1400"/>
              <a:buNone/>
              <a:defRPr/>
            </a:lvl4pPr>
            <a:lvl5pPr marL="2286000" lvl="4" indent="-228600" algn="l">
              <a:lnSpc>
                <a:spcPct val="100000"/>
              </a:lnSpc>
              <a:spcBef>
                <a:spcPts val="2133"/>
              </a:spcBef>
              <a:spcAft>
                <a:spcPts val="0"/>
              </a:spcAft>
              <a:buClr>
                <a:schemeClr val="dk1"/>
              </a:buClr>
              <a:buSzPts val="1400"/>
              <a:buNone/>
              <a:defRPr/>
            </a:lvl5pPr>
            <a:lvl6pPr marL="2743200" lvl="5" indent="-228600" algn="l">
              <a:lnSpc>
                <a:spcPct val="100000"/>
              </a:lnSpc>
              <a:spcBef>
                <a:spcPts val="2133"/>
              </a:spcBef>
              <a:spcAft>
                <a:spcPts val="0"/>
              </a:spcAft>
              <a:buClr>
                <a:schemeClr val="dk1"/>
              </a:buClr>
              <a:buSzPts val="1400"/>
              <a:buNone/>
              <a:defRPr/>
            </a:lvl6pPr>
            <a:lvl7pPr marL="3200400" lvl="6" indent="-228600" algn="l">
              <a:lnSpc>
                <a:spcPct val="100000"/>
              </a:lnSpc>
              <a:spcBef>
                <a:spcPts val="2133"/>
              </a:spcBef>
              <a:spcAft>
                <a:spcPts val="0"/>
              </a:spcAft>
              <a:buClr>
                <a:schemeClr val="dk1"/>
              </a:buClr>
              <a:buSzPts val="1400"/>
              <a:buNone/>
              <a:defRPr/>
            </a:lvl7pPr>
            <a:lvl8pPr marL="3657600" lvl="7" indent="-228600" algn="l">
              <a:lnSpc>
                <a:spcPct val="100000"/>
              </a:lnSpc>
              <a:spcBef>
                <a:spcPts val="2133"/>
              </a:spcBef>
              <a:spcAft>
                <a:spcPts val="0"/>
              </a:spcAft>
              <a:buClr>
                <a:schemeClr val="dk1"/>
              </a:buClr>
              <a:buSzPts val="1400"/>
              <a:buNone/>
              <a:defRPr/>
            </a:lvl8pPr>
            <a:lvl9pPr marL="4114800" lvl="8" indent="-228600" algn="l">
              <a:lnSpc>
                <a:spcPct val="100000"/>
              </a:lnSpc>
              <a:spcBef>
                <a:spcPts val="2133"/>
              </a:spcBef>
              <a:spcAft>
                <a:spcPts val="2133"/>
              </a:spcAft>
              <a:buClr>
                <a:schemeClr val="dk1"/>
              </a:buClr>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4"/>
        <p:cNvGrpSpPr/>
        <p:nvPr/>
      </p:nvGrpSpPr>
      <p:grpSpPr>
        <a:xfrm>
          <a:off x="0" y="0"/>
          <a:ext cx="0" cy="0"/>
          <a:chOff x="0" y="0"/>
          <a:chExt cx="0" cy="0"/>
        </a:xfrm>
      </p:grpSpPr>
      <p:sp>
        <p:nvSpPr>
          <p:cNvPr id="25" name="Google Shape;25;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6CE7D5-CF57-46EF-B807-FDD0502418D4}" type="datetimeFigureOut">
              <a:rPr lang="en-US" smtClean="0"/>
              <a:t>10/21/2020</a:t>
            </a:fld>
            <a:endParaRPr lang="en-US"/>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967230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8" name="Google Shape;38;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9" name="Google Shape;3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6CE7D5-CF57-46EF-B807-FDD0502418D4}" type="datetimeFigureOut">
              <a:rPr lang="en-US" smtClean="0"/>
              <a:t>10/21/2020</a:t>
            </a:fld>
            <a:endParaRPr lang="en-US"/>
          </a:p>
        </p:txBody>
      </p:sp>
      <p:sp>
        <p:nvSpPr>
          <p:cNvPr id="40" name="Google Shape;4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1" name="Google Shape;4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1107757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4" name="Google Shape;44;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5" name="Google Shape;45;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6CE7D5-CF57-46EF-B807-FDD0502418D4}" type="datetimeFigureOut">
              <a:rPr lang="en-US" smtClean="0"/>
              <a:t>10/21/2020</a:t>
            </a:fld>
            <a:endParaRPr lang="en-US"/>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1865062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2" name="Google Shape;5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3" name="Google Shape;5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4" name="Google Shape;5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6CE7D5-CF57-46EF-B807-FDD0502418D4}" type="datetimeFigureOut">
              <a:rPr lang="en-US" smtClean="0"/>
              <a:t>10/21/2020</a:t>
            </a:fld>
            <a:endParaRPr lang="en-US"/>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833287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6CE7D5-CF57-46EF-B807-FDD0502418D4}" type="datetimeFigureOut">
              <a:rPr lang="en-US" smtClean="0"/>
              <a:t>10/21/2020</a:t>
            </a:fld>
            <a:endParaRPr lang="en-US"/>
          </a:p>
        </p:txBody>
      </p:sp>
      <p:sp>
        <p:nvSpPr>
          <p:cNvPr id="61" name="Google Shape;6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2" name="Google Shape;6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297603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9" name="Google Shape;69;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70" name="Google Shape;70;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6CE7D5-CF57-46EF-B807-FDD0502418D4}" type="datetimeFigureOut">
              <a:rPr lang="en-US" smtClean="0"/>
              <a:t>10/21/2020</a:t>
            </a:fld>
            <a:endParaRPr lang="en-US"/>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3041076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6" name="Google Shape;76;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77" name="Google Shape;77;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8" name="Google Shape;7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6CE7D5-CF57-46EF-B807-FDD0502418D4}" type="datetimeFigureOut">
              <a:rPr lang="en-US" smtClean="0"/>
              <a:t>10/21/2020</a:t>
            </a:fld>
            <a:endParaRPr lang="en-US"/>
          </a:p>
        </p:txBody>
      </p:sp>
      <p:sp>
        <p:nvSpPr>
          <p:cNvPr id="79" name="Google Shape;7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0" name="Google Shape;8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622122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3" name="Google Shape;83;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4" name="Google Shape;8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6CE7D5-CF57-46EF-B807-FDD0502418D4}" type="datetimeFigureOut">
              <a:rPr lang="en-US" smtClean="0"/>
              <a:t>10/21/2020</a:t>
            </a:fld>
            <a:endParaRPr lang="en-US"/>
          </a:p>
        </p:txBody>
      </p:sp>
      <p:sp>
        <p:nvSpPr>
          <p:cNvPr id="85" name="Google Shape;8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6" name="Google Shape;8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2276713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9" name="Google Shape;89;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0" name="Google Shape;9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6CE7D5-CF57-46EF-B807-FDD0502418D4}" type="datetimeFigureOut">
              <a:rPr lang="en-US" smtClean="0"/>
              <a:t>10/21/2020</a:t>
            </a:fld>
            <a:endParaRPr lang="en-US"/>
          </a:p>
        </p:txBody>
      </p:sp>
      <p:sp>
        <p:nvSpPr>
          <p:cNvPr id="91" name="Google Shape;9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92" name="Google Shape;9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3209509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
  <p:cSld name="Text ">
    <p:spTree>
      <p:nvGrpSpPr>
        <p:cNvPr id="1" name="Shape 20"/>
        <p:cNvGrpSpPr/>
        <p:nvPr/>
      </p:nvGrpSpPr>
      <p:grpSpPr>
        <a:xfrm>
          <a:off x="0" y="0"/>
          <a:ext cx="0" cy="0"/>
          <a:chOff x="0" y="0"/>
          <a:chExt cx="0" cy="0"/>
        </a:xfrm>
      </p:grpSpPr>
      <p:pic>
        <p:nvPicPr>
          <p:cNvPr id="21" name="Google Shape;21;p23" descr="blankpage.jpg"/>
          <p:cNvPicPr preferRelativeResize="0"/>
          <p:nvPr/>
        </p:nvPicPr>
        <p:blipFill rotWithShape="1">
          <a:blip r:embed="rId2">
            <a:alphaModFix/>
          </a:blip>
          <a:srcRect/>
          <a:stretch/>
        </p:blipFill>
        <p:spPr>
          <a:xfrm>
            <a:off x="0" y="714"/>
            <a:ext cx="12192000" cy="6856572"/>
          </a:xfrm>
          <a:prstGeom prst="rect">
            <a:avLst/>
          </a:prstGeom>
          <a:noFill/>
          <a:ln>
            <a:noFill/>
          </a:ln>
        </p:spPr>
      </p:pic>
      <p:sp>
        <p:nvSpPr>
          <p:cNvPr id="22" name="Google Shape;22;p23"/>
          <p:cNvSpPr txBox="1">
            <a:spLocks noGrp="1"/>
          </p:cNvSpPr>
          <p:nvPr>
            <p:ph type="title"/>
          </p:nvPr>
        </p:nvSpPr>
        <p:spPr>
          <a:xfrm>
            <a:off x="1537967" y="657367"/>
            <a:ext cx="9555600" cy="72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4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23"/>
          <p:cNvSpPr txBox="1">
            <a:spLocks noGrp="1"/>
          </p:cNvSpPr>
          <p:nvPr>
            <p:ph type="body" idx="1"/>
          </p:nvPr>
        </p:nvSpPr>
        <p:spPr>
          <a:xfrm>
            <a:off x="1537967" y="1531610"/>
            <a:ext cx="9555600" cy="4283527"/>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2133"/>
              </a:spcBef>
              <a:spcAft>
                <a:spcPts val="0"/>
              </a:spcAft>
              <a:buClr>
                <a:schemeClr val="dk1"/>
              </a:buClr>
              <a:buSzPts val="1400"/>
              <a:buNone/>
              <a:defRPr/>
            </a:lvl2pPr>
            <a:lvl3pPr marL="1371600" lvl="2" indent="-228600" algn="l">
              <a:lnSpc>
                <a:spcPct val="100000"/>
              </a:lnSpc>
              <a:spcBef>
                <a:spcPts val="2133"/>
              </a:spcBef>
              <a:spcAft>
                <a:spcPts val="0"/>
              </a:spcAft>
              <a:buClr>
                <a:schemeClr val="dk1"/>
              </a:buClr>
              <a:buSzPts val="1400"/>
              <a:buNone/>
              <a:defRPr/>
            </a:lvl3pPr>
            <a:lvl4pPr marL="1828800" lvl="3" indent="-228600" algn="l">
              <a:lnSpc>
                <a:spcPct val="100000"/>
              </a:lnSpc>
              <a:spcBef>
                <a:spcPts val="2133"/>
              </a:spcBef>
              <a:spcAft>
                <a:spcPts val="0"/>
              </a:spcAft>
              <a:buClr>
                <a:schemeClr val="dk1"/>
              </a:buClr>
              <a:buSzPts val="1400"/>
              <a:buNone/>
              <a:defRPr/>
            </a:lvl4pPr>
            <a:lvl5pPr marL="2286000" lvl="4" indent="-228600" algn="l">
              <a:lnSpc>
                <a:spcPct val="100000"/>
              </a:lnSpc>
              <a:spcBef>
                <a:spcPts val="2133"/>
              </a:spcBef>
              <a:spcAft>
                <a:spcPts val="0"/>
              </a:spcAft>
              <a:buClr>
                <a:schemeClr val="dk1"/>
              </a:buClr>
              <a:buSzPts val="1400"/>
              <a:buNone/>
              <a:defRPr/>
            </a:lvl5pPr>
            <a:lvl6pPr marL="2743200" lvl="5" indent="-228600" algn="l">
              <a:lnSpc>
                <a:spcPct val="100000"/>
              </a:lnSpc>
              <a:spcBef>
                <a:spcPts val="2133"/>
              </a:spcBef>
              <a:spcAft>
                <a:spcPts val="0"/>
              </a:spcAft>
              <a:buClr>
                <a:schemeClr val="dk1"/>
              </a:buClr>
              <a:buSzPts val="1400"/>
              <a:buNone/>
              <a:defRPr/>
            </a:lvl6pPr>
            <a:lvl7pPr marL="3200400" lvl="6" indent="-228600" algn="l">
              <a:lnSpc>
                <a:spcPct val="100000"/>
              </a:lnSpc>
              <a:spcBef>
                <a:spcPts val="2133"/>
              </a:spcBef>
              <a:spcAft>
                <a:spcPts val="0"/>
              </a:spcAft>
              <a:buClr>
                <a:schemeClr val="dk1"/>
              </a:buClr>
              <a:buSzPts val="1400"/>
              <a:buNone/>
              <a:defRPr/>
            </a:lvl7pPr>
            <a:lvl8pPr marL="3657600" lvl="7" indent="-228600" algn="l">
              <a:lnSpc>
                <a:spcPct val="100000"/>
              </a:lnSpc>
              <a:spcBef>
                <a:spcPts val="2133"/>
              </a:spcBef>
              <a:spcAft>
                <a:spcPts val="0"/>
              </a:spcAft>
              <a:buClr>
                <a:schemeClr val="dk1"/>
              </a:buClr>
              <a:buSzPts val="1400"/>
              <a:buNone/>
              <a:defRPr/>
            </a:lvl8pPr>
            <a:lvl9pPr marL="4114800" lvl="8" indent="-228600" algn="l">
              <a:lnSpc>
                <a:spcPct val="100000"/>
              </a:lnSpc>
              <a:spcBef>
                <a:spcPts val="2133"/>
              </a:spcBef>
              <a:spcAft>
                <a:spcPts val="2133"/>
              </a:spcAft>
              <a:buClr>
                <a:schemeClr val="dk1"/>
              </a:buClr>
              <a:buSzPts val="1400"/>
              <a:buNone/>
              <a:defRPr/>
            </a:lvl9pPr>
          </a:lstStyle>
          <a:p>
            <a:endParaRPr/>
          </a:p>
        </p:txBody>
      </p:sp>
    </p:spTree>
    <p:extLst>
      <p:ext uri="{BB962C8B-B14F-4D97-AF65-F5344CB8AC3E}">
        <p14:creationId xmlns:p14="http://schemas.microsoft.com/office/powerpoint/2010/main" val="277486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
        <p:cNvGrpSpPr/>
        <p:nvPr/>
      </p:nvGrpSpPr>
      <p:grpSpPr>
        <a:xfrm>
          <a:off x="0" y="0"/>
          <a:ext cx="0" cy="0"/>
          <a:chOff x="0" y="0"/>
          <a:chExt cx="0" cy="0"/>
        </a:xfrm>
      </p:grpSpPr>
      <p:sp>
        <p:nvSpPr>
          <p:cNvPr id="25" name="Google Shape;25;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pic>
        <p:nvPicPr>
          <p:cNvPr id="16" name="Google Shape;16;p21" descr="cover.jpg"/>
          <p:cNvPicPr preferRelativeResize="0"/>
          <p:nvPr/>
        </p:nvPicPr>
        <p:blipFill rotWithShape="1">
          <a:blip r:embed="rId2">
            <a:alphaModFix/>
          </a:blip>
          <a:srcRect/>
          <a:stretch/>
        </p:blipFill>
        <p:spPr>
          <a:xfrm>
            <a:off x="0" y="714"/>
            <a:ext cx="12192000" cy="6856572"/>
          </a:xfrm>
          <a:prstGeom prst="rect">
            <a:avLst/>
          </a:prstGeom>
          <a:noFill/>
          <a:ln>
            <a:noFill/>
          </a:ln>
        </p:spPr>
      </p:pic>
      <p:grpSp>
        <p:nvGrpSpPr>
          <p:cNvPr id="4" name="Group 3">
            <a:extLst>
              <a:ext uri="{FF2B5EF4-FFF2-40B4-BE49-F238E27FC236}">
                <a16:creationId xmlns:a16="http://schemas.microsoft.com/office/drawing/2014/main" id="{3C94F8B2-9BFA-48ED-93E7-4171F0B08568}"/>
              </a:ext>
            </a:extLst>
          </p:cNvPr>
          <p:cNvGrpSpPr/>
          <p:nvPr userDrawn="1"/>
        </p:nvGrpSpPr>
        <p:grpSpPr>
          <a:xfrm>
            <a:off x="8924285" y="5974079"/>
            <a:ext cx="3073701" cy="799591"/>
            <a:chOff x="421339" y="4410707"/>
            <a:chExt cx="3643886" cy="899924"/>
          </a:xfrm>
        </p:grpSpPr>
        <p:pic>
          <p:nvPicPr>
            <p:cNvPr id="5" name="Picture 2">
              <a:extLst>
                <a:ext uri="{FF2B5EF4-FFF2-40B4-BE49-F238E27FC236}">
                  <a16:creationId xmlns:a16="http://schemas.microsoft.com/office/drawing/2014/main" id="{5711607F-7ED6-4A68-A7EA-677FE986C7EF}"/>
                </a:ext>
              </a:extLst>
            </p:cNvPr>
            <p:cNvPicPr>
              <a:picLocks noChangeAspect="1" noChangeArrowheads="1"/>
            </p:cNvPicPr>
            <p:nvPr userDrawn="1"/>
          </p:nvPicPr>
          <p:blipFill rotWithShape="1">
            <a:blip r:embed="rId3" cstate="print">
              <a:biLevel thresh="25000"/>
              <a:extLst>
                <a:ext uri="{28A0092B-C50C-407E-A947-70E740481C1C}">
                  <a14:useLocalDpi xmlns:a14="http://schemas.microsoft.com/office/drawing/2010/main" val="0"/>
                </a:ext>
              </a:extLst>
            </a:blip>
            <a:srcRect l="21060"/>
            <a:stretch/>
          </p:blipFill>
          <p:spPr bwMode="auto">
            <a:xfrm>
              <a:off x="1188720" y="4410707"/>
              <a:ext cx="2876505" cy="8999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D2A8C7E-F519-4240-9B20-7DFB28A55388}"/>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8940"/>
            <a:stretch/>
          </p:blipFill>
          <p:spPr bwMode="auto">
            <a:xfrm>
              <a:off x="421339" y="4410708"/>
              <a:ext cx="767381" cy="8999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4173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bg>
      <p:bgPr>
        <a:blipFill dpi="0" rotWithShape="1">
          <a:blip r:embed="rId2">
            <a:alphaModFix amt="48000"/>
            <a:lum/>
          </a:blip>
          <a:srcRect/>
          <a:stretch>
            <a:fillRect t="-53000" b="-53000"/>
          </a:stretch>
        </a:blipFill>
        <a:effectLst/>
      </p:bgPr>
    </p:bg>
    <p:spTree>
      <p:nvGrpSpPr>
        <p:cNvPr id="1" name="Shape 15"/>
        <p:cNvGrpSpPr/>
        <p:nvPr/>
      </p:nvGrpSpPr>
      <p:grpSpPr>
        <a:xfrm>
          <a:off x="0" y="0"/>
          <a:ext cx="0" cy="0"/>
          <a:chOff x="0" y="0"/>
          <a:chExt cx="0" cy="0"/>
        </a:xfrm>
      </p:grpSpPr>
      <p:pic>
        <p:nvPicPr>
          <p:cNvPr id="7" name="Google Shape;19;p22" descr="blankpage.jpg">
            <a:extLst>
              <a:ext uri="{FF2B5EF4-FFF2-40B4-BE49-F238E27FC236}">
                <a16:creationId xmlns:a16="http://schemas.microsoft.com/office/drawing/2014/main" id="{992CB0FC-91C1-439B-828B-429CF8703097}"/>
              </a:ext>
            </a:extLst>
          </p:cNvPr>
          <p:cNvPicPr preferRelativeResize="0"/>
          <p:nvPr userDrawn="1"/>
        </p:nvPicPr>
        <p:blipFill rotWithShape="1">
          <a:blip r:embed="rId3">
            <a:alphaModFix/>
          </a:blip>
          <a:srcRect l="13867" t="-10" r="67209" b="95824"/>
          <a:stretch/>
        </p:blipFill>
        <p:spPr>
          <a:xfrm>
            <a:off x="1690576" y="0"/>
            <a:ext cx="2307265" cy="287079"/>
          </a:xfrm>
          <a:prstGeom prst="rect">
            <a:avLst/>
          </a:prstGeom>
          <a:noFill/>
          <a:ln>
            <a:noFill/>
          </a:ln>
        </p:spPr>
      </p:pic>
      <p:grpSp>
        <p:nvGrpSpPr>
          <p:cNvPr id="8" name="Group 7">
            <a:extLst>
              <a:ext uri="{FF2B5EF4-FFF2-40B4-BE49-F238E27FC236}">
                <a16:creationId xmlns:a16="http://schemas.microsoft.com/office/drawing/2014/main" id="{6A95B8B1-7D10-4D1C-82E1-C837D944A243}"/>
              </a:ext>
            </a:extLst>
          </p:cNvPr>
          <p:cNvGrpSpPr/>
          <p:nvPr userDrawn="1"/>
        </p:nvGrpSpPr>
        <p:grpSpPr>
          <a:xfrm>
            <a:off x="8944605" y="5902959"/>
            <a:ext cx="3073701" cy="799591"/>
            <a:chOff x="421339" y="4410707"/>
            <a:chExt cx="3643886" cy="899924"/>
          </a:xfrm>
        </p:grpSpPr>
        <p:pic>
          <p:nvPicPr>
            <p:cNvPr id="9" name="Picture 2">
              <a:extLst>
                <a:ext uri="{FF2B5EF4-FFF2-40B4-BE49-F238E27FC236}">
                  <a16:creationId xmlns:a16="http://schemas.microsoft.com/office/drawing/2014/main" id="{ADA3C365-0E5A-40FD-B97F-677098A55B8E}"/>
                </a:ext>
              </a:extLst>
            </p:cNvPr>
            <p:cNvPicPr>
              <a:picLocks noChangeAspect="1" noChangeArrowheads="1"/>
            </p:cNvPicPr>
            <p:nvPr userDrawn="1"/>
          </p:nvPicPr>
          <p:blipFill rotWithShape="1">
            <a:blip r:embed="rId4" cstate="print">
              <a:biLevel thresh="25000"/>
              <a:extLst>
                <a:ext uri="{28A0092B-C50C-407E-A947-70E740481C1C}">
                  <a14:useLocalDpi xmlns:a14="http://schemas.microsoft.com/office/drawing/2010/main" val="0"/>
                </a:ext>
              </a:extLst>
            </a:blip>
            <a:srcRect l="21060"/>
            <a:stretch/>
          </p:blipFill>
          <p:spPr bwMode="auto">
            <a:xfrm>
              <a:off x="1188720" y="4410707"/>
              <a:ext cx="2876505" cy="8999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5A801921-C434-4AF9-9A80-8C8BAE93F2F6}"/>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78940"/>
            <a:stretch/>
          </p:blipFill>
          <p:spPr bwMode="auto">
            <a:xfrm>
              <a:off x="421339" y="4410708"/>
              <a:ext cx="767381" cy="8999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3277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bg>
      <p:bgPr>
        <a:blipFill dpi="0" rotWithShape="1">
          <a:blip r:embed="rId2">
            <a:alphaModFix amt="78000"/>
            <a:lum/>
          </a:blip>
          <a:srcRect/>
          <a:stretch>
            <a:fillRect/>
          </a:stretch>
        </a:blipFill>
        <a:effectLst/>
      </p:bgPr>
    </p:bg>
    <p:spTree>
      <p:nvGrpSpPr>
        <p:cNvPr id="1" name="Shape 15"/>
        <p:cNvGrpSpPr/>
        <p:nvPr/>
      </p:nvGrpSpPr>
      <p:grpSpPr>
        <a:xfrm>
          <a:off x="0" y="0"/>
          <a:ext cx="0" cy="0"/>
          <a:chOff x="0" y="0"/>
          <a:chExt cx="0" cy="0"/>
        </a:xfrm>
      </p:grpSpPr>
      <p:pic>
        <p:nvPicPr>
          <p:cNvPr id="7" name="Google Shape;19;p22" descr="blankpage.jpg">
            <a:extLst>
              <a:ext uri="{FF2B5EF4-FFF2-40B4-BE49-F238E27FC236}">
                <a16:creationId xmlns:a16="http://schemas.microsoft.com/office/drawing/2014/main" id="{992CB0FC-91C1-439B-828B-429CF8703097}"/>
              </a:ext>
            </a:extLst>
          </p:cNvPr>
          <p:cNvPicPr preferRelativeResize="0"/>
          <p:nvPr userDrawn="1"/>
        </p:nvPicPr>
        <p:blipFill rotWithShape="1">
          <a:blip r:embed="rId3">
            <a:alphaModFix/>
          </a:blip>
          <a:srcRect l="13867" t="-10" r="67209" b="95824"/>
          <a:stretch/>
        </p:blipFill>
        <p:spPr>
          <a:xfrm>
            <a:off x="1690576" y="0"/>
            <a:ext cx="2307265" cy="287079"/>
          </a:xfrm>
          <a:prstGeom prst="rect">
            <a:avLst/>
          </a:prstGeom>
          <a:noFill/>
          <a:ln>
            <a:noFill/>
          </a:ln>
        </p:spPr>
      </p:pic>
      <p:grpSp>
        <p:nvGrpSpPr>
          <p:cNvPr id="4" name="Group 3">
            <a:extLst>
              <a:ext uri="{FF2B5EF4-FFF2-40B4-BE49-F238E27FC236}">
                <a16:creationId xmlns:a16="http://schemas.microsoft.com/office/drawing/2014/main" id="{B3C4611B-4494-4047-BDC5-0188B5F561BC}"/>
              </a:ext>
            </a:extLst>
          </p:cNvPr>
          <p:cNvGrpSpPr/>
          <p:nvPr userDrawn="1"/>
        </p:nvGrpSpPr>
        <p:grpSpPr>
          <a:xfrm>
            <a:off x="8944605" y="5902959"/>
            <a:ext cx="3073701" cy="799591"/>
            <a:chOff x="421339" y="4410707"/>
            <a:chExt cx="3643886" cy="899924"/>
          </a:xfrm>
        </p:grpSpPr>
        <p:pic>
          <p:nvPicPr>
            <p:cNvPr id="5" name="Picture 2">
              <a:extLst>
                <a:ext uri="{FF2B5EF4-FFF2-40B4-BE49-F238E27FC236}">
                  <a16:creationId xmlns:a16="http://schemas.microsoft.com/office/drawing/2014/main" id="{A49B4A07-2F6F-4E90-BB70-7843F7EACCB5}"/>
                </a:ext>
              </a:extLst>
            </p:cNvPr>
            <p:cNvPicPr>
              <a:picLocks noChangeAspect="1" noChangeArrowheads="1"/>
            </p:cNvPicPr>
            <p:nvPr userDrawn="1"/>
          </p:nvPicPr>
          <p:blipFill rotWithShape="1">
            <a:blip r:embed="rId4" cstate="print">
              <a:biLevel thresh="25000"/>
              <a:extLst>
                <a:ext uri="{28A0092B-C50C-407E-A947-70E740481C1C}">
                  <a14:useLocalDpi xmlns:a14="http://schemas.microsoft.com/office/drawing/2010/main" val="0"/>
                </a:ext>
              </a:extLst>
            </a:blip>
            <a:srcRect l="21060"/>
            <a:stretch/>
          </p:blipFill>
          <p:spPr bwMode="auto">
            <a:xfrm>
              <a:off x="1188720" y="4410707"/>
              <a:ext cx="2876505" cy="8999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AAED657-D15A-4776-8BC8-59B8335898BE}"/>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78940"/>
            <a:stretch/>
          </p:blipFill>
          <p:spPr bwMode="auto">
            <a:xfrm>
              <a:off x="421339" y="4410708"/>
              <a:ext cx="767381" cy="8999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1588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bg>
      <p:bgPr>
        <a:blipFill dpi="0" rotWithShape="1">
          <a:blip r:embed="rId2">
            <a:alphaModFix amt="26000"/>
            <a:lum/>
          </a:blip>
          <a:srcRect/>
          <a:stretch>
            <a:fillRect t="-53000" b="-53000"/>
          </a:stretch>
        </a:blipFill>
        <a:effectLst/>
      </p:bgPr>
    </p:bg>
    <p:spTree>
      <p:nvGrpSpPr>
        <p:cNvPr id="1" name="Shape 15"/>
        <p:cNvGrpSpPr/>
        <p:nvPr/>
      </p:nvGrpSpPr>
      <p:grpSpPr>
        <a:xfrm>
          <a:off x="0" y="0"/>
          <a:ext cx="0" cy="0"/>
          <a:chOff x="0" y="0"/>
          <a:chExt cx="0" cy="0"/>
        </a:xfrm>
      </p:grpSpPr>
      <p:pic>
        <p:nvPicPr>
          <p:cNvPr id="7" name="Google Shape;19;p22" descr="blankpage.jpg">
            <a:extLst>
              <a:ext uri="{FF2B5EF4-FFF2-40B4-BE49-F238E27FC236}">
                <a16:creationId xmlns:a16="http://schemas.microsoft.com/office/drawing/2014/main" id="{992CB0FC-91C1-439B-828B-429CF8703097}"/>
              </a:ext>
            </a:extLst>
          </p:cNvPr>
          <p:cNvPicPr preferRelativeResize="0"/>
          <p:nvPr userDrawn="1"/>
        </p:nvPicPr>
        <p:blipFill rotWithShape="1">
          <a:blip r:embed="rId3">
            <a:alphaModFix/>
          </a:blip>
          <a:srcRect l="13867" t="-10" r="67209" b="95824"/>
          <a:stretch/>
        </p:blipFill>
        <p:spPr>
          <a:xfrm>
            <a:off x="1690576" y="0"/>
            <a:ext cx="2307265" cy="287079"/>
          </a:xfrm>
          <a:prstGeom prst="rect">
            <a:avLst/>
          </a:prstGeom>
          <a:noFill/>
          <a:ln>
            <a:noFill/>
          </a:ln>
        </p:spPr>
      </p:pic>
      <p:grpSp>
        <p:nvGrpSpPr>
          <p:cNvPr id="4" name="Group 3">
            <a:extLst>
              <a:ext uri="{FF2B5EF4-FFF2-40B4-BE49-F238E27FC236}">
                <a16:creationId xmlns:a16="http://schemas.microsoft.com/office/drawing/2014/main" id="{66FF0695-D682-4C26-9520-2F9138F549F9}"/>
              </a:ext>
            </a:extLst>
          </p:cNvPr>
          <p:cNvGrpSpPr/>
          <p:nvPr userDrawn="1"/>
        </p:nvGrpSpPr>
        <p:grpSpPr>
          <a:xfrm>
            <a:off x="8944605" y="5902959"/>
            <a:ext cx="3073701" cy="799591"/>
            <a:chOff x="421339" y="4410707"/>
            <a:chExt cx="3643886" cy="899924"/>
          </a:xfrm>
        </p:grpSpPr>
        <p:pic>
          <p:nvPicPr>
            <p:cNvPr id="5" name="Picture 2">
              <a:extLst>
                <a:ext uri="{FF2B5EF4-FFF2-40B4-BE49-F238E27FC236}">
                  <a16:creationId xmlns:a16="http://schemas.microsoft.com/office/drawing/2014/main" id="{53AA4168-E953-4E36-B6AF-319DEB2869B1}"/>
                </a:ext>
              </a:extLst>
            </p:cNvPr>
            <p:cNvPicPr>
              <a:picLocks noChangeAspect="1" noChangeArrowheads="1"/>
            </p:cNvPicPr>
            <p:nvPr userDrawn="1"/>
          </p:nvPicPr>
          <p:blipFill rotWithShape="1">
            <a:blip r:embed="rId4" cstate="print">
              <a:biLevel thresh="25000"/>
              <a:extLst>
                <a:ext uri="{28A0092B-C50C-407E-A947-70E740481C1C}">
                  <a14:useLocalDpi xmlns:a14="http://schemas.microsoft.com/office/drawing/2010/main" val="0"/>
                </a:ext>
              </a:extLst>
            </a:blip>
            <a:srcRect l="21060"/>
            <a:stretch/>
          </p:blipFill>
          <p:spPr bwMode="auto">
            <a:xfrm>
              <a:off x="1188720" y="4410707"/>
              <a:ext cx="2876505" cy="8999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E1DBBAA-5F4F-4E85-BA6F-F49C76ABD583}"/>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78940"/>
            <a:stretch/>
          </p:blipFill>
          <p:spPr bwMode="auto">
            <a:xfrm>
              <a:off x="421339" y="4410708"/>
              <a:ext cx="767381" cy="8999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3135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4"/>
        <p:cNvGrpSpPr/>
        <p:nvPr/>
      </p:nvGrpSpPr>
      <p:grpSpPr>
        <a:xfrm>
          <a:off x="0" y="0"/>
          <a:ext cx="0" cy="0"/>
          <a:chOff x="0" y="0"/>
          <a:chExt cx="0" cy="0"/>
        </a:xfrm>
      </p:grpSpPr>
      <p:sp>
        <p:nvSpPr>
          <p:cNvPr id="25" name="Google Shape;25;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6259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8735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6741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9448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539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428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61713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3215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41103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52063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509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g92985adb20_19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Google Shape;95;g92985adb20_19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g92985adb20_19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g92985adb20_19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g92985adb20_19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5149330"/>
      </p:ext>
    </p:extLst>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846CE7D5-CF57-46EF-B807-FDD0502418D4}" type="datetimeFigureOut">
              <a:rPr lang="en-US" smtClean="0"/>
              <a:t>10/21/2020</a:t>
            </a:fld>
            <a:endParaRPr lang="en-US"/>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2535867626"/>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7641245"/>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phila.gov/2020-08-26-phlconnected-faqs/" TargetMode="External"/><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twitter.com/hashtag/phlconnected" TargetMode="External"/><Relationship Id="rId4" Type="http://schemas.openxmlformats.org/officeDocument/2006/relationships/hyperlink" Target="https://www.phila.gov/programs/phlconnecte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internetessentials.co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internetessentials.com/get-help"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0.sv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p:nvPr/>
        </p:nvSpPr>
        <p:spPr>
          <a:xfrm>
            <a:off x="90312" y="2180695"/>
            <a:ext cx="12192000" cy="10665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US" sz="5900" b="1" i="0" u="none" strike="noStrike" kern="0" cap="none" spc="0" normalizeH="0" baseline="0" noProof="0">
                <a:ln>
                  <a:noFill/>
                </a:ln>
                <a:solidFill>
                  <a:srgbClr val="FFFFFF"/>
                </a:solidFill>
                <a:effectLst/>
                <a:uLnTx/>
                <a:uFillTx/>
                <a:latin typeface="Montserrat" panose="00000500000000000000" charset="0"/>
                <a:ea typeface="Montserrat"/>
                <a:cs typeface="Montserrat"/>
                <a:sym typeface="Montserrat"/>
              </a:rPr>
              <a:t>PHLConnectED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5900" b="1" i="0" u="none" strike="noStrike" kern="0" cap="none" spc="0" normalizeH="0" baseline="0" noProof="0">
              <a:ln>
                <a:noFill/>
              </a:ln>
              <a:solidFill>
                <a:srgbClr val="FFFFFF"/>
              </a:solidFill>
              <a:effectLst/>
              <a:uLnTx/>
              <a:uFillTx/>
              <a:latin typeface="Montserrat" panose="00000500000000000000" charset="0"/>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5900" b="1" i="0" u="none" strike="noStrike" kern="0" cap="none" spc="0" normalizeH="0" baseline="0" noProof="0">
              <a:ln>
                <a:noFill/>
              </a:ln>
              <a:solidFill>
                <a:srgbClr val="FFFFFF"/>
              </a:solidFill>
              <a:effectLst/>
              <a:uLnTx/>
              <a:uFillTx/>
              <a:latin typeface="Montserrat" panose="00000500000000000000" charset="0"/>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5900" b="1" i="0" u="none" strike="noStrike" kern="0" cap="none" spc="0" normalizeH="0" baseline="0" noProof="0">
              <a:ln>
                <a:noFill/>
              </a:ln>
              <a:solidFill>
                <a:srgbClr val="FFFFFF"/>
              </a:solidFill>
              <a:effectLst/>
              <a:uLnTx/>
              <a:uFillTx/>
              <a:latin typeface="Montserrat" panose="00000500000000000000" charset="0"/>
              <a:ea typeface="Montserrat"/>
              <a:cs typeface="Montserrat"/>
              <a:sym typeface="Montserrat"/>
            </a:endParaRPr>
          </a:p>
        </p:txBody>
      </p:sp>
      <p:sp>
        <p:nvSpPr>
          <p:cNvPr id="98" name="Google Shape;98;p1"/>
          <p:cNvSpPr txBox="1"/>
          <p:nvPr/>
        </p:nvSpPr>
        <p:spPr>
          <a:xfrm>
            <a:off x="-79021" y="3793067"/>
            <a:ext cx="12271020"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400" b="0" i="0" u="none" strike="noStrike" kern="0" cap="none" spc="0" normalizeH="0" baseline="0" noProof="0">
              <a:ln>
                <a:noFill/>
              </a:ln>
              <a:solidFill>
                <a:srgbClr val="000000"/>
              </a:solidFill>
              <a:effectLst/>
              <a:uLnTx/>
              <a:uFillTx/>
              <a:latin typeface="Graphik" panose="020B0503030202060203" pitchFamily="34" charset="0"/>
              <a:ea typeface="+mn-ea"/>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Google Shape;97;p1">
            <a:extLst>
              <a:ext uri="{FF2B5EF4-FFF2-40B4-BE49-F238E27FC236}">
                <a16:creationId xmlns:a16="http://schemas.microsoft.com/office/drawing/2014/main" id="{C0356EB6-9D98-4016-86EA-D8BFBF5721D9}"/>
              </a:ext>
            </a:extLst>
          </p:cNvPr>
          <p:cNvSpPr txBox="1"/>
          <p:nvPr/>
        </p:nvSpPr>
        <p:spPr>
          <a:xfrm>
            <a:off x="90312" y="2180695"/>
            <a:ext cx="12192000" cy="10665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s-US" sz="5900" b="1" dirty="0">
                <a:solidFill>
                  <a:srgbClr val="FFFFFF"/>
                </a:solidFill>
                <a:latin typeface="Montserrat"/>
                <a:ea typeface="Montserrat"/>
                <a:cs typeface="Montserrat"/>
                <a:sym typeface="Montserrat"/>
              </a:rPr>
              <a:t>Cómo puede ayudar y </a:t>
            </a:r>
          </a:p>
          <a:p>
            <a:pPr marL="0" marR="0" lvl="0" indent="0" algn="ctr" rtl="0">
              <a:spcBef>
                <a:spcPts val="0"/>
              </a:spcBef>
              <a:spcAft>
                <a:spcPts val="0"/>
              </a:spcAft>
              <a:buNone/>
            </a:pPr>
            <a:r>
              <a:rPr lang="es-US" sz="5900" b="1" dirty="0">
                <a:solidFill>
                  <a:srgbClr val="FFFFFF"/>
                </a:solidFill>
                <a:latin typeface="Montserrat"/>
                <a:ea typeface="Montserrat"/>
                <a:cs typeface="Montserrat"/>
                <a:sym typeface="Montserrat"/>
              </a:rPr>
              <a:t>los pasos a seguir  </a:t>
            </a:r>
          </a:p>
          <a:p>
            <a:pPr marL="0" marR="0" lvl="0" indent="0" algn="ctr" rtl="0">
              <a:spcBef>
                <a:spcPts val="0"/>
              </a:spcBef>
              <a:spcAft>
                <a:spcPts val="0"/>
              </a:spcAft>
              <a:buNone/>
            </a:pPr>
            <a:endParaRPr sz="5900" b="1" dirty="0">
              <a:solidFill>
                <a:srgbClr val="FFFFFF"/>
              </a:solidFill>
              <a:latin typeface="Montserrat"/>
              <a:ea typeface="Montserrat"/>
              <a:cs typeface="Montserrat"/>
              <a:sym typeface="Montserrat"/>
            </a:endParaRPr>
          </a:p>
          <a:p>
            <a:pPr marL="0" marR="0" lvl="0" indent="0" algn="ctr" rtl="0">
              <a:spcBef>
                <a:spcPts val="0"/>
              </a:spcBef>
              <a:spcAft>
                <a:spcPts val="0"/>
              </a:spcAft>
              <a:buNone/>
            </a:pPr>
            <a:endParaRPr sz="5900" b="1" dirty="0">
              <a:solidFill>
                <a:srgbClr val="FFFFFF"/>
              </a:solidFill>
              <a:latin typeface="Montserrat"/>
              <a:ea typeface="Montserrat"/>
              <a:cs typeface="Montserrat"/>
              <a:sym typeface="Montserrat"/>
            </a:endParaRPr>
          </a:p>
          <a:p>
            <a:pPr marL="0" marR="0" lvl="0" indent="0" algn="ctr" rtl="0">
              <a:spcBef>
                <a:spcPts val="0"/>
              </a:spcBef>
              <a:spcAft>
                <a:spcPts val="0"/>
              </a:spcAft>
              <a:buNone/>
            </a:pPr>
            <a:endParaRPr sz="5900" b="1"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169358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69;g94a322ca42_0_23">
            <a:extLst>
              <a:ext uri="{FF2B5EF4-FFF2-40B4-BE49-F238E27FC236}">
                <a16:creationId xmlns:a16="http://schemas.microsoft.com/office/drawing/2014/main" id="{A6236769-8E46-4ED6-B21C-2EE76110588B}"/>
              </a:ext>
            </a:extLst>
          </p:cNvPr>
          <p:cNvSpPr txBox="1">
            <a:spLocks/>
          </p:cNvSpPr>
          <p:nvPr/>
        </p:nvSpPr>
        <p:spPr>
          <a:xfrm>
            <a:off x="526350" y="500200"/>
            <a:ext cx="11160000" cy="64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chemeClr val="accent1"/>
              </a:buClr>
              <a:buSzPts val="2400"/>
            </a:pPr>
            <a:r>
              <a:rPr lang="es-US" sz="2700" b="1" dirty="0">
                <a:solidFill>
                  <a:schemeClr val="accent1"/>
                </a:solidFill>
                <a:latin typeface="Montserrat"/>
                <a:ea typeface="Montserrat"/>
                <a:cs typeface="Montserrat"/>
                <a:sym typeface="Montserrat"/>
              </a:rPr>
              <a:t>Cómo puede ayudar</a:t>
            </a:r>
          </a:p>
          <a:p>
            <a:pPr>
              <a:lnSpc>
                <a:spcPct val="100000"/>
              </a:lnSpc>
              <a:buClr>
                <a:srgbClr val="000000"/>
              </a:buClr>
              <a:buSzTx/>
              <a:defRPr/>
            </a:pPr>
            <a:endParaRPr lang="es-US" sz="2700" b="1" dirty="0">
              <a:solidFill>
                <a:schemeClr val="accent1"/>
              </a:solidFill>
              <a:latin typeface="Montserrat"/>
              <a:ea typeface="Montserrat"/>
              <a:cs typeface="Montserrat"/>
              <a:sym typeface="Montserrat"/>
            </a:endParaRPr>
          </a:p>
          <a:p>
            <a:pPr>
              <a:lnSpc>
                <a:spcPct val="100000"/>
              </a:lnSpc>
              <a:buClr>
                <a:schemeClr val="accent1"/>
              </a:buClr>
              <a:buSzPts val="2400"/>
            </a:pPr>
            <a:endParaRPr lang="es-US" sz="2700" b="1" dirty="0">
              <a:solidFill>
                <a:schemeClr val="accent1"/>
              </a:solidFill>
              <a:latin typeface="Montserrat"/>
              <a:ea typeface="Montserrat"/>
              <a:cs typeface="Montserrat"/>
              <a:sym typeface="Montserrat"/>
            </a:endParaRPr>
          </a:p>
          <a:p>
            <a:pPr>
              <a:lnSpc>
                <a:spcPct val="100000"/>
              </a:lnSpc>
              <a:buClr>
                <a:schemeClr val="accent1"/>
              </a:buClr>
              <a:buSzPts val="2400"/>
            </a:pPr>
            <a:endParaRPr lang="es-US" sz="3200" b="1" dirty="0">
              <a:solidFill>
                <a:schemeClr val="accent1"/>
              </a:solidFill>
              <a:latin typeface="Montserrat"/>
              <a:ea typeface="Montserrat"/>
              <a:cs typeface="Montserrat"/>
              <a:sym typeface="Montserrat"/>
            </a:endParaRPr>
          </a:p>
        </p:txBody>
      </p:sp>
      <p:cxnSp>
        <p:nvCxnSpPr>
          <p:cNvPr id="6" name="Straight Connector 5">
            <a:extLst>
              <a:ext uri="{FF2B5EF4-FFF2-40B4-BE49-F238E27FC236}">
                <a16:creationId xmlns:a16="http://schemas.microsoft.com/office/drawing/2014/main" id="{A1736AC7-0244-4BBA-A644-E9AFF5EF944D}"/>
              </a:ext>
            </a:extLst>
          </p:cNvPr>
          <p:cNvCxnSpPr>
            <a:cxnSpLocks/>
          </p:cNvCxnSpPr>
          <p:nvPr/>
        </p:nvCxnSpPr>
        <p:spPr>
          <a:xfrm>
            <a:off x="381000" y="2732324"/>
            <a:ext cx="11430000" cy="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E08124B-1E27-473D-A399-C4D26D1D48BB}"/>
              </a:ext>
            </a:extLst>
          </p:cNvPr>
          <p:cNvSpPr/>
          <p:nvPr/>
        </p:nvSpPr>
        <p:spPr>
          <a:xfrm>
            <a:off x="1282966" y="1834056"/>
            <a:ext cx="1796068" cy="179653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srgbClr val="FFFFFF"/>
              </a:solidFill>
              <a:effectLst/>
              <a:uLnTx/>
              <a:uFillTx/>
              <a:latin typeface="Arial" panose="020B0604020202020204"/>
            </a:endParaRPr>
          </a:p>
        </p:txBody>
      </p:sp>
      <p:sp>
        <p:nvSpPr>
          <p:cNvPr id="11" name="Oval 10">
            <a:extLst>
              <a:ext uri="{FF2B5EF4-FFF2-40B4-BE49-F238E27FC236}">
                <a16:creationId xmlns:a16="http://schemas.microsoft.com/office/drawing/2014/main" id="{E9F5C480-49C9-41B6-8594-CD79E7F25CA8}"/>
              </a:ext>
            </a:extLst>
          </p:cNvPr>
          <p:cNvSpPr/>
          <p:nvPr/>
        </p:nvSpPr>
        <p:spPr>
          <a:xfrm>
            <a:off x="1428095" y="1979223"/>
            <a:ext cx="1505810" cy="1506203"/>
          </a:xfrm>
          <a:prstGeom prst="ellipse">
            <a:avLst/>
          </a:prstGeom>
          <a:solidFill>
            <a:srgbClr val="F4C40C"/>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3600" b="0" i="0" u="none" strike="noStrike" kern="1200" cap="none" spc="0" normalizeH="0" baseline="0" noProof="0" dirty="0">
                <a:ln>
                  <a:noFill/>
                </a:ln>
                <a:solidFill>
                  <a:schemeClr val="bg1"/>
                </a:solidFill>
                <a:effectLst/>
                <a:uLnTx/>
                <a:uFillTx/>
                <a:latin typeface="Graphik Black" panose="020B0A03030202060203" pitchFamily="34" charset="0"/>
              </a:rPr>
              <a:t>01</a:t>
            </a:r>
            <a:endParaRPr kumimoji="0" lang="es-US" sz="3600" b="0" i="0" u="none" strike="noStrike" kern="1200" cap="none" spc="0" normalizeH="0" baseline="0" noProof="0" dirty="0">
              <a:ln>
                <a:noFill/>
              </a:ln>
              <a:solidFill>
                <a:schemeClr val="bg1"/>
              </a:solidFill>
              <a:effectLst/>
              <a:uLnTx/>
              <a:uFillTx/>
              <a:latin typeface="Arial Black" panose="020B0A04020102020204" pitchFamily="34" charset="0"/>
            </a:endParaRPr>
          </a:p>
        </p:txBody>
      </p:sp>
      <p:sp>
        <p:nvSpPr>
          <p:cNvPr id="12" name="Oval 11">
            <a:extLst>
              <a:ext uri="{FF2B5EF4-FFF2-40B4-BE49-F238E27FC236}">
                <a16:creationId xmlns:a16="http://schemas.microsoft.com/office/drawing/2014/main" id="{CAE8F7B7-AF58-4876-9258-87C28CD1552E}"/>
              </a:ext>
            </a:extLst>
          </p:cNvPr>
          <p:cNvSpPr/>
          <p:nvPr/>
        </p:nvSpPr>
        <p:spPr>
          <a:xfrm>
            <a:off x="5197966" y="1834056"/>
            <a:ext cx="1796068" cy="179653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srgbClr val="FFFFFF"/>
              </a:solidFill>
              <a:effectLst/>
              <a:uLnTx/>
              <a:uFillTx/>
              <a:latin typeface="Arial" panose="020B0604020202020204"/>
            </a:endParaRPr>
          </a:p>
        </p:txBody>
      </p:sp>
      <p:sp>
        <p:nvSpPr>
          <p:cNvPr id="13" name="Oval 12">
            <a:extLst>
              <a:ext uri="{FF2B5EF4-FFF2-40B4-BE49-F238E27FC236}">
                <a16:creationId xmlns:a16="http://schemas.microsoft.com/office/drawing/2014/main" id="{B863B9AC-7ED7-4BDB-9708-D717E1E22297}"/>
              </a:ext>
            </a:extLst>
          </p:cNvPr>
          <p:cNvSpPr/>
          <p:nvPr/>
        </p:nvSpPr>
        <p:spPr>
          <a:xfrm>
            <a:off x="5343095" y="1979223"/>
            <a:ext cx="1505810" cy="15062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3600" b="0" i="0" u="none" strike="noStrike" kern="1200" cap="none" spc="0" normalizeH="0" baseline="0" noProof="0">
                <a:ln>
                  <a:noFill/>
                </a:ln>
                <a:solidFill>
                  <a:srgbClr val="FFFFFF"/>
                </a:solidFill>
                <a:effectLst/>
                <a:uLnTx/>
                <a:uFillTx/>
                <a:latin typeface="Graphik Black" panose="020B0A03030202060203" pitchFamily="34" charset="0"/>
              </a:rPr>
              <a:t>02</a:t>
            </a:r>
            <a:endParaRPr kumimoji="0" lang="es-US" sz="3600" b="0" i="0" u="none" strike="noStrike" kern="1200" cap="none" spc="0" normalizeH="0" baseline="0" noProof="0" dirty="0">
              <a:ln>
                <a:noFill/>
              </a:ln>
              <a:solidFill>
                <a:srgbClr val="FFFFFF"/>
              </a:solidFill>
              <a:effectLst/>
              <a:uLnTx/>
              <a:uFillTx/>
              <a:latin typeface="Arial Black" panose="020B0A04020102020204" pitchFamily="34" charset="0"/>
            </a:endParaRPr>
          </a:p>
        </p:txBody>
      </p:sp>
      <p:sp>
        <p:nvSpPr>
          <p:cNvPr id="14" name="Oval 13">
            <a:extLst>
              <a:ext uri="{FF2B5EF4-FFF2-40B4-BE49-F238E27FC236}">
                <a16:creationId xmlns:a16="http://schemas.microsoft.com/office/drawing/2014/main" id="{22E84230-EDD6-4A77-85BC-EFAD649C8744}"/>
              </a:ext>
            </a:extLst>
          </p:cNvPr>
          <p:cNvSpPr/>
          <p:nvPr/>
        </p:nvSpPr>
        <p:spPr>
          <a:xfrm>
            <a:off x="9112800" y="1834124"/>
            <a:ext cx="1796400" cy="17964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srgbClr val="FFFFFF"/>
              </a:solidFill>
              <a:effectLst/>
              <a:uLnTx/>
              <a:uFillTx/>
              <a:latin typeface="Arial" panose="020B0604020202020204"/>
            </a:endParaRPr>
          </a:p>
        </p:txBody>
      </p:sp>
      <p:sp>
        <p:nvSpPr>
          <p:cNvPr id="15" name="Oval 14">
            <a:extLst>
              <a:ext uri="{FF2B5EF4-FFF2-40B4-BE49-F238E27FC236}">
                <a16:creationId xmlns:a16="http://schemas.microsoft.com/office/drawing/2014/main" id="{C5736130-7D3F-4D2C-BC61-BC13EBCC6323}"/>
              </a:ext>
            </a:extLst>
          </p:cNvPr>
          <p:cNvSpPr/>
          <p:nvPr/>
        </p:nvSpPr>
        <p:spPr>
          <a:xfrm>
            <a:off x="9242203" y="1979280"/>
            <a:ext cx="1537595" cy="15060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3600" b="0" i="0" u="none" strike="noStrike" kern="1200" cap="none" spc="0" normalizeH="0" baseline="0" noProof="0" dirty="0">
                <a:ln>
                  <a:noFill/>
                </a:ln>
                <a:solidFill>
                  <a:srgbClr val="FFFFFF"/>
                </a:solidFill>
                <a:effectLst/>
                <a:uLnTx/>
                <a:uFillTx/>
                <a:latin typeface="Graphik Black" panose="020B0A03030202060203" pitchFamily="34" charset="0"/>
              </a:rPr>
              <a:t>03</a:t>
            </a:r>
            <a:endParaRPr kumimoji="0" lang="es-US" sz="3600" b="0" i="0" u="none" strike="noStrike" kern="1200" cap="none" spc="0" normalizeH="0" baseline="0" noProof="0" dirty="0">
              <a:ln>
                <a:noFill/>
              </a:ln>
              <a:solidFill>
                <a:srgbClr val="FFFFFF"/>
              </a:solidFill>
              <a:effectLst/>
              <a:uLnTx/>
              <a:uFillTx/>
              <a:latin typeface="Arial Black" panose="020B0A04020102020204" pitchFamily="34" charset="0"/>
            </a:endParaRPr>
          </a:p>
        </p:txBody>
      </p:sp>
      <p:sp>
        <p:nvSpPr>
          <p:cNvPr id="16" name="TextBox 31">
            <a:extLst>
              <a:ext uri="{FF2B5EF4-FFF2-40B4-BE49-F238E27FC236}">
                <a16:creationId xmlns:a16="http://schemas.microsoft.com/office/drawing/2014/main" id="{4068FD60-87A6-4910-A02D-F2AE90B2A2FF}"/>
              </a:ext>
            </a:extLst>
          </p:cNvPr>
          <p:cNvSpPr txBox="1">
            <a:spLocks noChangeArrowheads="1"/>
          </p:cNvSpPr>
          <p:nvPr/>
        </p:nvSpPr>
        <p:spPr bwMode="auto">
          <a:xfrm>
            <a:off x="381000" y="4159285"/>
            <a:ext cx="3600000" cy="1487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marR="0" lvl="0" indent="0" algn="l" defTabSz="914400" rtl="0" eaLnBrk="1" fontAlgn="auto" latinLnBrk="0" hangingPunct="1">
              <a:lnSpc>
                <a:spcPct val="110000"/>
              </a:lnSpc>
              <a:spcBef>
                <a:spcPts val="300"/>
              </a:spcBef>
              <a:spcAft>
                <a:spcPts val="300"/>
              </a:spcAft>
              <a:buClrTx/>
              <a:buSzTx/>
              <a:buFontTx/>
              <a:buNone/>
              <a:tabLst/>
              <a:defRPr/>
            </a:pPr>
            <a:r>
              <a:rPr kumimoji="0" lang="es-US" sz="2000" b="1" i="0" u="none" strike="noStrike" kern="1200" cap="none" spc="0" normalizeH="0" baseline="0" noProof="0" dirty="0">
                <a:ln>
                  <a:noFill/>
                </a:ln>
                <a:solidFill>
                  <a:srgbClr val="F4C40C"/>
                </a:solidFill>
                <a:effectLst/>
                <a:uLnTx/>
                <a:uFillTx/>
                <a:latin typeface="Montserrat" panose="020B0604020202020204" charset="0"/>
                <a:cs typeface="Lato Regular"/>
              </a:rPr>
              <a:t>HAGA CORRER LA VOZ</a:t>
            </a:r>
          </a:p>
          <a:p>
            <a:pPr marL="0" marR="0" lvl="0" indent="0" algn="l" defTabSz="914400" rtl="0" eaLnBrk="1" fontAlgn="auto" latinLnBrk="0" hangingPunct="1">
              <a:lnSpc>
                <a:spcPct val="110000"/>
              </a:lnSpc>
              <a:spcBef>
                <a:spcPts val="300"/>
              </a:spcBef>
              <a:spcAft>
                <a:spcPts val="300"/>
              </a:spcAft>
              <a:buClrTx/>
              <a:buSzTx/>
              <a:buFontTx/>
              <a:buNone/>
              <a:tabLst/>
              <a:defRPr/>
            </a:pPr>
            <a:r>
              <a:rPr kumimoji="0" lang="es-US" sz="1800" b="0" i="0" u="none" strike="noStrike" kern="1200" cap="none" spc="0" normalizeH="0" baseline="0" noProof="0" dirty="0">
                <a:ln>
                  <a:noFill/>
                </a:ln>
                <a:solidFill>
                  <a:srgbClr val="000000"/>
                </a:solidFill>
                <a:effectLst/>
                <a:uLnTx/>
                <a:uFillTx/>
                <a:latin typeface="Montserrat" panose="020B0604020202020204" charset="0"/>
                <a:cs typeface="Arial" panose="020B0604020202020204" pitchFamily="34" charset="0"/>
              </a:rPr>
              <a:t>Necesitamos de su ayuda como mensajero confiable</a:t>
            </a:r>
            <a:r>
              <a:rPr lang="es-US" sz="1800" kern="1200" dirty="0">
                <a:solidFill>
                  <a:srgbClr val="000000"/>
                </a:solidFill>
                <a:latin typeface="Montserrat" panose="020B0604020202020204" charset="0"/>
                <a:cs typeface="Arial" panose="020B0604020202020204" pitchFamily="34" charset="0"/>
              </a:rPr>
              <a:t> para brindarle información a las comunidades.</a:t>
            </a:r>
            <a:endParaRPr kumimoji="0" lang="es-US" sz="1800" b="0" i="0" u="none" strike="noStrike" kern="1200" cap="none" spc="0" normalizeH="0" baseline="0" noProof="0" dirty="0">
              <a:ln>
                <a:noFill/>
              </a:ln>
              <a:solidFill>
                <a:srgbClr val="000000"/>
              </a:solidFill>
              <a:effectLst/>
              <a:uLnTx/>
              <a:uFillTx/>
              <a:latin typeface="Montserrat" panose="020B0604020202020204" charset="0"/>
              <a:cs typeface="Arial" panose="020B0604020202020204" pitchFamily="34" charset="0"/>
            </a:endParaRPr>
          </a:p>
          <a:p>
            <a:pPr marL="0" marR="0" lvl="0" indent="0" algn="l" defTabSz="914400" rtl="0" eaLnBrk="1" fontAlgn="auto" latinLnBrk="0" hangingPunct="1">
              <a:lnSpc>
                <a:spcPct val="110000"/>
              </a:lnSpc>
              <a:spcBef>
                <a:spcPts val="300"/>
              </a:spcBef>
              <a:spcAft>
                <a:spcPts val="300"/>
              </a:spcAft>
              <a:buClrTx/>
              <a:buSzTx/>
              <a:buFontTx/>
              <a:buNone/>
              <a:tabLst/>
              <a:defRPr/>
            </a:pPr>
            <a:endParaRPr kumimoji="0" lang="id-ID" sz="2000" b="1" i="0" u="none" strike="noStrike" kern="1200" cap="none" spc="0" normalizeH="0" baseline="0" noProof="0" dirty="0">
              <a:ln>
                <a:noFill/>
              </a:ln>
              <a:solidFill>
                <a:srgbClr val="969696"/>
              </a:solidFill>
              <a:effectLst/>
              <a:uLnTx/>
              <a:uFillTx/>
              <a:latin typeface="Montserrat" panose="020B0604020202020204" charset="0"/>
              <a:cs typeface="Lato Regular"/>
            </a:endParaRPr>
          </a:p>
        </p:txBody>
      </p:sp>
      <p:sp>
        <p:nvSpPr>
          <p:cNvPr id="17" name="TextBox 31">
            <a:extLst>
              <a:ext uri="{FF2B5EF4-FFF2-40B4-BE49-F238E27FC236}">
                <a16:creationId xmlns:a16="http://schemas.microsoft.com/office/drawing/2014/main" id="{B34B5B3E-6F50-462B-AE67-63C77B4BCC5A}"/>
              </a:ext>
            </a:extLst>
          </p:cNvPr>
          <p:cNvSpPr txBox="1">
            <a:spLocks noChangeArrowheads="1"/>
          </p:cNvSpPr>
          <p:nvPr/>
        </p:nvSpPr>
        <p:spPr bwMode="auto">
          <a:xfrm>
            <a:off x="4296000" y="4159285"/>
            <a:ext cx="3600000" cy="1766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marR="0" lvl="0" indent="0" algn="l" defTabSz="914400" rtl="0" eaLnBrk="1" fontAlgn="auto" latinLnBrk="0" hangingPunct="1">
              <a:lnSpc>
                <a:spcPct val="110000"/>
              </a:lnSpc>
              <a:spcBef>
                <a:spcPts val="300"/>
              </a:spcBef>
              <a:spcAft>
                <a:spcPts val="300"/>
              </a:spcAft>
              <a:buClrTx/>
              <a:buSzTx/>
              <a:buFontTx/>
              <a:buNone/>
              <a:tabLst/>
              <a:defRPr/>
            </a:pPr>
            <a:r>
              <a:rPr kumimoji="0" lang="es-US" sz="2000" b="1" i="0" u="none" strike="noStrike" kern="1200" cap="none" spc="0" normalizeH="0" baseline="0" noProof="0" dirty="0">
                <a:ln>
                  <a:noFill/>
                </a:ln>
                <a:solidFill>
                  <a:schemeClr val="accent2"/>
                </a:solidFill>
                <a:effectLst/>
                <a:uLnTx/>
                <a:uFillTx/>
                <a:latin typeface="Montserrat" panose="020B0604020202020204" charset="0"/>
                <a:cs typeface="Lato Regular"/>
              </a:rPr>
              <a:t>ALIENTE A LAS FAMILIAS A LLAMAR AL 2-1-1</a:t>
            </a:r>
          </a:p>
          <a:p>
            <a:pPr marL="0" marR="0" lvl="0" indent="0" algn="l" defTabSz="914400" rtl="0" eaLnBrk="1" fontAlgn="auto" latinLnBrk="0" hangingPunct="1">
              <a:lnSpc>
                <a:spcPct val="110000"/>
              </a:lnSpc>
              <a:spcBef>
                <a:spcPts val="300"/>
              </a:spcBef>
              <a:spcAft>
                <a:spcPts val="300"/>
              </a:spcAft>
              <a:buClrTx/>
              <a:buSzTx/>
              <a:buFontTx/>
              <a:buNone/>
              <a:tabLst/>
              <a:defRPr/>
            </a:pPr>
            <a:r>
              <a:rPr lang="es-US" sz="1800" kern="1200" dirty="0">
                <a:solidFill>
                  <a:srgbClr val="000000"/>
                </a:solidFill>
                <a:latin typeface="Montserrat" panose="020B0604020202020204" charset="0"/>
                <a:cs typeface="Arial" panose="020B0604020202020204" pitchFamily="34" charset="0"/>
              </a:rPr>
              <a:t>Las familias pueden enterarse si califican y cómo conectarse llamando al 2-1-1. </a:t>
            </a:r>
            <a:endParaRPr kumimoji="0" lang="es-US" sz="1800" b="0" i="0" u="none" strike="noStrike" kern="1200" cap="none" spc="0" normalizeH="0" baseline="0" noProof="0" dirty="0">
              <a:ln>
                <a:noFill/>
              </a:ln>
              <a:solidFill>
                <a:srgbClr val="000000"/>
              </a:solidFill>
              <a:effectLst/>
              <a:uLnTx/>
              <a:uFillTx/>
              <a:latin typeface="Montserrat" panose="020B0604020202020204" charset="0"/>
              <a:cs typeface="Arial" panose="020B0604020202020204" pitchFamily="34" charset="0"/>
            </a:endParaRPr>
          </a:p>
          <a:p>
            <a:pPr marL="0" marR="0" lvl="0" indent="0" algn="l" defTabSz="914400" rtl="0" eaLnBrk="1" fontAlgn="auto" latinLnBrk="0" hangingPunct="1">
              <a:lnSpc>
                <a:spcPct val="110000"/>
              </a:lnSpc>
              <a:spcBef>
                <a:spcPts val="300"/>
              </a:spcBef>
              <a:spcAft>
                <a:spcPts val="300"/>
              </a:spcAft>
              <a:buClrTx/>
              <a:buSzTx/>
              <a:buFontTx/>
              <a:buNone/>
              <a:tabLst/>
              <a:defRPr/>
            </a:pPr>
            <a:endParaRPr kumimoji="0" lang="id-ID" sz="2000" b="1" i="0" u="none" strike="noStrike" kern="1200" cap="none" spc="0" normalizeH="0" baseline="0" noProof="0" dirty="0">
              <a:ln>
                <a:noFill/>
              </a:ln>
              <a:solidFill>
                <a:srgbClr val="969696"/>
              </a:solidFill>
              <a:effectLst/>
              <a:uLnTx/>
              <a:uFillTx/>
              <a:latin typeface="Montserrat" panose="020B0604020202020204" charset="0"/>
              <a:cs typeface="Lato Regular"/>
            </a:endParaRPr>
          </a:p>
        </p:txBody>
      </p:sp>
      <p:sp>
        <p:nvSpPr>
          <p:cNvPr id="18" name="TextBox 31">
            <a:extLst>
              <a:ext uri="{FF2B5EF4-FFF2-40B4-BE49-F238E27FC236}">
                <a16:creationId xmlns:a16="http://schemas.microsoft.com/office/drawing/2014/main" id="{9C515967-AC38-4119-9551-ED50D662E720}"/>
              </a:ext>
            </a:extLst>
          </p:cNvPr>
          <p:cNvSpPr txBox="1">
            <a:spLocks noChangeArrowheads="1"/>
          </p:cNvSpPr>
          <p:nvPr/>
        </p:nvSpPr>
        <p:spPr bwMode="auto">
          <a:xfrm>
            <a:off x="8211000" y="4159285"/>
            <a:ext cx="3600000" cy="1487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marR="0" lvl="0" indent="0" algn="l" defTabSz="914400" rtl="0" eaLnBrk="1" fontAlgn="auto" latinLnBrk="0" hangingPunct="1">
              <a:lnSpc>
                <a:spcPct val="110000"/>
              </a:lnSpc>
              <a:spcBef>
                <a:spcPts val="300"/>
              </a:spcBef>
              <a:spcAft>
                <a:spcPts val="300"/>
              </a:spcAft>
              <a:buClrTx/>
              <a:buSzTx/>
              <a:buFontTx/>
              <a:buNone/>
              <a:tabLst/>
              <a:defRPr/>
            </a:pPr>
            <a:r>
              <a:rPr lang="es-US" sz="2000" b="1" kern="1200" dirty="0">
                <a:solidFill>
                  <a:schemeClr val="accent1"/>
                </a:solidFill>
                <a:latin typeface="Montserrat" panose="020B0604020202020204" charset="0"/>
                <a:cs typeface="Lato Regular"/>
              </a:rPr>
              <a:t>DENOS SU OPINIÓN</a:t>
            </a:r>
            <a:endParaRPr kumimoji="0" lang="es-US" sz="2000" b="1" i="0" u="none" strike="noStrike" kern="1200" cap="none" spc="0" normalizeH="0" baseline="0" noProof="0" dirty="0">
              <a:ln>
                <a:noFill/>
              </a:ln>
              <a:solidFill>
                <a:schemeClr val="accent1"/>
              </a:solidFill>
              <a:effectLst/>
              <a:uLnTx/>
              <a:uFillTx/>
              <a:latin typeface="Montserrat" panose="020B0604020202020204" charset="0"/>
              <a:cs typeface="Lato Regular"/>
            </a:endParaRPr>
          </a:p>
          <a:p>
            <a:pPr marL="0" marR="0" lvl="0" indent="0" algn="l" defTabSz="914400" rtl="0" eaLnBrk="1" fontAlgn="auto" latinLnBrk="0" hangingPunct="1">
              <a:lnSpc>
                <a:spcPct val="110000"/>
              </a:lnSpc>
              <a:spcBef>
                <a:spcPts val="300"/>
              </a:spcBef>
              <a:spcAft>
                <a:spcPts val="300"/>
              </a:spcAft>
              <a:buClrTx/>
              <a:buSzTx/>
              <a:buFontTx/>
              <a:buNone/>
              <a:tabLst/>
              <a:defRPr/>
            </a:pPr>
            <a:r>
              <a:rPr kumimoji="0" lang="es-US" sz="1800" b="0" i="0" u="none" strike="noStrike" kern="1200" cap="none" spc="0" normalizeH="0" baseline="0" noProof="0" dirty="0">
                <a:ln>
                  <a:noFill/>
                </a:ln>
                <a:solidFill>
                  <a:srgbClr val="000000"/>
                </a:solidFill>
                <a:effectLst/>
                <a:uLnTx/>
                <a:uFillTx/>
                <a:latin typeface="Montserrat" panose="020B0604020202020204" charset="0"/>
                <a:cs typeface="Arial" panose="020B0604020202020204" pitchFamily="34" charset="0"/>
              </a:rPr>
              <a:t>Su visión con respecto a las necesidades de la comunidad nos ayudará a mejorar el programa. </a:t>
            </a:r>
          </a:p>
          <a:p>
            <a:pPr marL="0" marR="0" lvl="0" indent="0" algn="l" defTabSz="914400" rtl="0" eaLnBrk="1" fontAlgn="auto" latinLnBrk="0" hangingPunct="1">
              <a:lnSpc>
                <a:spcPct val="110000"/>
              </a:lnSpc>
              <a:spcBef>
                <a:spcPts val="300"/>
              </a:spcBef>
              <a:spcAft>
                <a:spcPts val="300"/>
              </a:spcAft>
              <a:buClrTx/>
              <a:buSzTx/>
              <a:buFontTx/>
              <a:buNone/>
              <a:tabLst/>
              <a:defRPr/>
            </a:pPr>
            <a:endParaRPr kumimoji="0" lang="id-ID" sz="2000" b="1" i="0" u="none" strike="noStrike" kern="1200" cap="none" spc="0" normalizeH="0" baseline="0" noProof="0" dirty="0">
              <a:ln>
                <a:noFill/>
              </a:ln>
              <a:solidFill>
                <a:srgbClr val="969696"/>
              </a:solidFill>
              <a:effectLst/>
              <a:uLnTx/>
              <a:uFillTx/>
              <a:latin typeface="Montserrat" panose="020B0604020202020204" charset="0"/>
              <a:cs typeface="Lato Regular"/>
            </a:endParaRPr>
          </a:p>
        </p:txBody>
      </p:sp>
      <p:cxnSp>
        <p:nvCxnSpPr>
          <p:cNvPr id="19" name="Straight Connector 18">
            <a:extLst>
              <a:ext uri="{FF2B5EF4-FFF2-40B4-BE49-F238E27FC236}">
                <a16:creationId xmlns:a16="http://schemas.microsoft.com/office/drawing/2014/main" id="{57816442-B823-4001-9292-41D7057FCEFB}"/>
              </a:ext>
            </a:extLst>
          </p:cNvPr>
          <p:cNvCxnSpPr>
            <a:cxnSpLocks/>
          </p:cNvCxnSpPr>
          <p:nvPr/>
        </p:nvCxnSpPr>
        <p:spPr>
          <a:xfrm>
            <a:off x="8211000" y="3887125"/>
            <a:ext cx="3600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E4CD9D-13E9-49D4-A34B-B62E452D5949}"/>
              </a:ext>
            </a:extLst>
          </p:cNvPr>
          <p:cNvCxnSpPr>
            <a:cxnSpLocks/>
          </p:cNvCxnSpPr>
          <p:nvPr/>
        </p:nvCxnSpPr>
        <p:spPr>
          <a:xfrm>
            <a:off x="4296000" y="3887125"/>
            <a:ext cx="3600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512874-084B-4802-8AEA-FE61AB11A511}"/>
              </a:ext>
            </a:extLst>
          </p:cNvPr>
          <p:cNvCxnSpPr>
            <a:cxnSpLocks/>
          </p:cNvCxnSpPr>
          <p:nvPr/>
        </p:nvCxnSpPr>
        <p:spPr>
          <a:xfrm>
            <a:off x="381000" y="3887125"/>
            <a:ext cx="3600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99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5481E-73AE-4797-9293-FB13290F5920}"/>
              </a:ext>
            </a:extLst>
          </p:cNvPr>
          <p:cNvGrpSpPr/>
          <p:nvPr/>
        </p:nvGrpSpPr>
        <p:grpSpPr>
          <a:xfrm>
            <a:off x="1355668" y="1157264"/>
            <a:ext cx="1623577" cy="1528966"/>
            <a:chOff x="10683115" y="208929"/>
            <a:chExt cx="1198185" cy="1119604"/>
          </a:xfrm>
        </p:grpSpPr>
        <p:sp>
          <p:nvSpPr>
            <p:cNvPr id="3" name="Oval 2">
              <a:extLst>
                <a:ext uri="{FF2B5EF4-FFF2-40B4-BE49-F238E27FC236}">
                  <a16:creationId xmlns:a16="http://schemas.microsoft.com/office/drawing/2014/main" id="{F9105193-F1DF-4AC5-A39A-E3430F140477}"/>
                </a:ext>
              </a:extLst>
            </p:cNvPr>
            <p:cNvSpPr/>
            <p:nvPr/>
          </p:nvSpPr>
          <p:spPr>
            <a:xfrm>
              <a:off x="10683115" y="208929"/>
              <a:ext cx="1198185" cy="1119604"/>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Group 31">
              <a:extLst>
                <a:ext uri="{FF2B5EF4-FFF2-40B4-BE49-F238E27FC236}">
                  <a16:creationId xmlns:a16="http://schemas.microsoft.com/office/drawing/2014/main" id="{C75A4438-AC9C-491E-88D1-D8CC1D91C3E8}"/>
                </a:ext>
              </a:extLst>
            </p:cNvPr>
            <p:cNvGrpSpPr>
              <a:grpSpLocks noChangeAspect="1"/>
            </p:cNvGrpSpPr>
            <p:nvPr/>
          </p:nvGrpSpPr>
          <p:grpSpPr bwMode="auto">
            <a:xfrm>
              <a:off x="11075485" y="334763"/>
              <a:ext cx="413443" cy="585138"/>
              <a:chOff x="4542" y="442"/>
              <a:chExt cx="301" cy="426"/>
            </a:xfrm>
            <a:solidFill>
              <a:schemeClr val="bg1"/>
            </a:solidFill>
          </p:grpSpPr>
          <p:sp>
            <p:nvSpPr>
              <p:cNvPr id="6" name="Freeform 32">
                <a:extLst>
                  <a:ext uri="{FF2B5EF4-FFF2-40B4-BE49-F238E27FC236}">
                    <a16:creationId xmlns:a16="http://schemas.microsoft.com/office/drawing/2014/main" id="{C1E54159-5BAE-4088-93CC-4140A39DC383}"/>
                  </a:ext>
                </a:extLst>
              </p:cNvPr>
              <p:cNvSpPr>
                <a:spLocks noEditPoints="1"/>
              </p:cNvSpPr>
              <p:nvPr/>
            </p:nvSpPr>
            <p:spPr bwMode="auto">
              <a:xfrm>
                <a:off x="4542" y="442"/>
                <a:ext cx="301" cy="302"/>
              </a:xfrm>
              <a:custGeom>
                <a:avLst/>
                <a:gdLst>
                  <a:gd name="T0" fmla="*/ 102 w 204"/>
                  <a:gd name="T1" fmla="*/ 204 h 204"/>
                  <a:gd name="T2" fmla="*/ 0 w 204"/>
                  <a:gd name="T3" fmla="*/ 102 h 204"/>
                  <a:gd name="T4" fmla="*/ 102 w 204"/>
                  <a:gd name="T5" fmla="*/ 0 h 204"/>
                  <a:gd name="T6" fmla="*/ 204 w 204"/>
                  <a:gd name="T7" fmla="*/ 102 h 204"/>
                  <a:gd name="T8" fmla="*/ 102 w 204"/>
                  <a:gd name="T9" fmla="*/ 204 h 204"/>
                  <a:gd name="T10" fmla="*/ 102 w 204"/>
                  <a:gd name="T11" fmla="*/ 12 h 204"/>
                  <a:gd name="T12" fmla="*/ 12 w 204"/>
                  <a:gd name="T13" fmla="*/ 102 h 204"/>
                  <a:gd name="T14" fmla="*/ 102 w 204"/>
                  <a:gd name="T15" fmla="*/ 192 h 204"/>
                  <a:gd name="T16" fmla="*/ 192 w 204"/>
                  <a:gd name="T17" fmla="*/ 102 h 204"/>
                  <a:gd name="T18" fmla="*/ 102 w 204"/>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reeform 33">
                <a:extLst>
                  <a:ext uri="{FF2B5EF4-FFF2-40B4-BE49-F238E27FC236}">
                    <a16:creationId xmlns:a16="http://schemas.microsoft.com/office/drawing/2014/main" id="{9FAF6307-396D-455F-AF5D-721AAC1AABA7}"/>
                  </a:ext>
                </a:extLst>
              </p:cNvPr>
              <p:cNvSpPr>
                <a:spLocks/>
              </p:cNvSpPr>
              <p:nvPr/>
            </p:nvSpPr>
            <p:spPr bwMode="auto">
              <a:xfrm>
                <a:off x="4639" y="762"/>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34">
                <a:extLst>
                  <a:ext uri="{FF2B5EF4-FFF2-40B4-BE49-F238E27FC236}">
                    <a16:creationId xmlns:a16="http://schemas.microsoft.com/office/drawing/2014/main" id="{A29C5849-B05D-4AB3-99CA-A3B11010E48E}"/>
                  </a:ext>
                </a:extLst>
              </p:cNvPr>
              <p:cNvSpPr>
                <a:spLocks/>
              </p:cNvSpPr>
              <p:nvPr/>
            </p:nvSpPr>
            <p:spPr bwMode="auto">
              <a:xfrm>
                <a:off x="4639" y="797"/>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35">
                <a:extLst>
                  <a:ext uri="{FF2B5EF4-FFF2-40B4-BE49-F238E27FC236}">
                    <a16:creationId xmlns:a16="http://schemas.microsoft.com/office/drawing/2014/main" id="{0FD01B61-5E50-446B-97E6-D7CF0731522E}"/>
                  </a:ext>
                </a:extLst>
              </p:cNvPr>
              <p:cNvSpPr>
                <a:spLocks/>
              </p:cNvSpPr>
              <p:nvPr/>
            </p:nvSpPr>
            <p:spPr bwMode="auto">
              <a:xfrm>
                <a:off x="4639" y="833"/>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36">
                <a:extLst>
                  <a:ext uri="{FF2B5EF4-FFF2-40B4-BE49-F238E27FC236}">
                    <a16:creationId xmlns:a16="http://schemas.microsoft.com/office/drawing/2014/main" id="{FFDF854F-0451-4B45-983E-C0614A6F7D9F}"/>
                  </a:ext>
                </a:extLst>
              </p:cNvPr>
              <p:cNvSpPr>
                <a:spLocks/>
              </p:cNvSpPr>
              <p:nvPr/>
            </p:nvSpPr>
            <p:spPr bwMode="auto">
              <a:xfrm>
                <a:off x="4684" y="833"/>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37">
                <a:extLst>
                  <a:ext uri="{FF2B5EF4-FFF2-40B4-BE49-F238E27FC236}">
                    <a16:creationId xmlns:a16="http://schemas.microsoft.com/office/drawing/2014/main" id="{99E56CF0-612F-4DF5-B3B8-EAD140BC9444}"/>
                  </a:ext>
                </a:extLst>
              </p:cNvPr>
              <p:cNvSpPr>
                <a:spLocks/>
              </p:cNvSpPr>
              <p:nvPr/>
            </p:nvSpPr>
            <p:spPr bwMode="auto">
              <a:xfrm>
                <a:off x="4629" y="637"/>
                <a:ext cx="126" cy="46"/>
              </a:xfrm>
              <a:custGeom>
                <a:avLst/>
                <a:gdLst>
                  <a:gd name="T0" fmla="*/ 61 w 85"/>
                  <a:gd name="T1" fmla="*/ 30 h 31"/>
                  <a:gd name="T2" fmla="*/ 57 w 85"/>
                  <a:gd name="T3" fmla="*/ 29 h 31"/>
                  <a:gd name="T4" fmla="*/ 43 w 85"/>
                  <a:gd name="T5" fmla="*/ 15 h 31"/>
                  <a:gd name="T6" fmla="*/ 29 w 85"/>
                  <a:gd name="T7" fmla="*/ 29 h 31"/>
                  <a:gd name="T8" fmla="*/ 21 w 85"/>
                  <a:gd name="T9" fmla="*/ 29 h 31"/>
                  <a:gd name="T10" fmla="*/ 3 w 85"/>
                  <a:gd name="T11" fmla="*/ 11 h 31"/>
                  <a:gd name="T12" fmla="*/ 3 w 85"/>
                  <a:gd name="T13" fmla="*/ 2 h 31"/>
                  <a:gd name="T14" fmla="*/ 11 w 85"/>
                  <a:gd name="T15" fmla="*/ 2 h 31"/>
                  <a:gd name="T16" fmla="*/ 25 w 85"/>
                  <a:gd name="T17" fmla="*/ 16 h 31"/>
                  <a:gd name="T18" fmla="*/ 39 w 85"/>
                  <a:gd name="T19" fmla="*/ 2 h 31"/>
                  <a:gd name="T20" fmla="*/ 47 w 85"/>
                  <a:gd name="T21" fmla="*/ 2 h 31"/>
                  <a:gd name="T22" fmla="*/ 61 w 85"/>
                  <a:gd name="T23" fmla="*/ 16 h 31"/>
                  <a:gd name="T24" fmla="*/ 75 w 85"/>
                  <a:gd name="T25" fmla="*/ 2 h 31"/>
                  <a:gd name="T26" fmla="*/ 83 w 85"/>
                  <a:gd name="T27" fmla="*/ 2 h 31"/>
                  <a:gd name="T28" fmla="*/ 83 w 85"/>
                  <a:gd name="T29" fmla="*/ 11 h 31"/>
                  <a:gd name="T30" fmla="*/ 65 w 85"/>
                  <a:gd name="T31" fmla="*/ 29 h 31"/>
                  <a:gd name="T32" fmla="*/ 61 w 85"/>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31">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38">
                <a:extLst>
                  <a:ext uri="{FF2B5EF4-FFF2-40B4-BE49-F238E27FC236}">
                    <a16:creationId xmlns:a16="http://schemas.microsoft.com/office/drawing/2014/main" id="{AE4D002E-7C93-42A4-B937-D863E91B376A}"/>
                  </a:ext>
                </a:extLst>
              </p:cNvPr>
              <p:cNvSpPr>
                <a:spLocks/>
              </p:cNvSpPr>
              <p:nvPr/>
            </p:nvSpPr>
            <p:spPr bwMode="auto">
              <a:xfrm>
                <a:off x="4684" y="6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 name="TextBox 4">
              <a:extLst>
                <a:ext uri="{FF2B5EF4-FFF2-40B4-BE49-F238E27FC236}">
                  <a16:creationId xmlns:a16="http://schemas.microsoft.com/office/drawing/2014/main" id="{76329A9F-8070-467A-95AF-1801FC66B962}"/>
                </a:ext>
              </a:extLst>
            </p:cNvPr>
            <p:cNvSpPr txBox="1"/>
            <p:nvPr/>
          </p:nvSpPr>
          <p:spPr>
            <a:xfrm>
              <a:off x="10893267" y="933636"/>
              <a:ext cx="913890" cy="3605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300" b="1" i="0" u="none" strike="noStrike" kern="1200" cap="none" spc="0" normalizeH="0" baseline="0" noProof="0" dirty="0">
                  <a:ln>
                    <a:noFill/>
                  </a:ln>
                  <a:solidFill>
                    <a:srgbClr val="FFFFFF"/>
                  </a:solidFill>
                  <a:effectLst/>
                  <a:uLnTx/>
                  <a:uFillTx/>
                  <a:latin typeface="Open Sans"/>
                  <a:ea typeface="+mn-ea"/>
                  <a:cs typeface="+mn-cs"/>
                </a:rPr>
                <a:t>Preguntas frecuentes</a:t>
              </a:r>
            </a:p>
          </p:txBody>
        </p:sp>
      </p:grpSp>
      <p:sp>
        <p:nvSpPr>
          <p:cNvPr id="13" name="Google Shape;162;g917a4eec68_0_45">
            <a:extLst>
              <a:ext uri="{FF2B5EF4-FFF2-40B4-BE49-F238E27FC236}">
                <a16:creationId xmlns:a16="http://schemas.microsoft.com/office/drawing/2014/main" id="{EFED3C63-6E1F-4C95-9AE4-6A1AC8601DE1}"/>
              </a:ext>
            </a:extLst>
          </p:cNvPr>
          <p:cNvSpPr txBox="1">
            <a:spLocks/>
          </p:cNvSpPr>
          <p:nvPr/>
        </p:nvSpPr>
        <p:spPr>
          <a:xfrm>
            <a:off x="314457" y="390740"/>
            <a:ext cx="10522041" cy="6337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0070C0"/>
              </a:buClr>
            </a:pPr>
            <a:r>
              <a:rPr lang="es-US" sz="2800" b="1" dirty="0">
                <a:solidFill>
                  <a:srgbClr val="0070C0"/>
                </a:solidFill>
                <a:latin typeface="Montserrat"/>
                <a:sym typeface="Montserrat"/>
              </a:rPr>
              <a:t>Obtenga más información</a:t>
            </a:r>
          </a:p>
        </p:txBody>
      </p:sp>
      <p:pic>
        <p:nvPicPr>
          <p:cNvPr id="16" name="Picture 15">
            <a:extLst>
              <a:ext uri="{FF2B5EF4-FFF2-40B4-BE49-F238E27FC236}">
                <a16:creationId xmlns:a16="http://schemas.microsoft.com/office/drawing/2014/main" id="{D49DFE6F-A693-48DC-96F2-8717D679F455}"/>
              </a:ext>
            </a:extLst>
          </p:cNvPr>
          <p:cNvPicPr>
            <a:picLocks noChangeAspect="1"/>
          </p:cNvPicPr>
          <p:nvPr/>
        </p:nvPicPr>
        <p:blipFill>
          <a:blip r:embed="rId2"/>
          <a:stretch>
            <a:fillRect/>
          </a:stretch>
        </p:blipFill>
        <p:spPr>
          <a:xfrm>
            <a:off x="737129" y="3549111"/>
            <a:ext cx="3059803" cy="1715462"/>
          </a:xfrm>
          <a:prstGeom prst="rect">
            <a:avLst/>
          </a:prstGeom>
          <a:ln>
            <a:noFill/>
          </a:ln>
          <a:effectLst>
            <a:outerShdw blurRad="292100" dist="139700" dir="2700000" algn="tl" rotWithShape="0">
              <a:srgbClr val="333333">
                <a:alpha val="65000"/>
              </a:srgbClr>
            </a:outerShdw>
          </a:effectLst>
        </p:spPr>
      </p:pic>
      <p:grpSp>
        <p:nvGrpSpPr>
          <p:cNvPr id="17" name="Group 16">
            <a:extLst>
              <a:ext uri="{FF2B5EF4-FFF2-40B4-BE49-F238E27FC236}">
                <a16:creationId xmlns:a16="http://schemas.microsoft.com/office/drawing/2014/main" id="{A94002F7-BC37-4C8A-8C28-5BC261C90A5C}"/>
              </a:ext>
            </a:extLst>
          </p:cNvPr>
          <p:cNvGrpSpPr/>
          <p:nvPr/>
        </p:nvGrpSpPr>
        <p:grpSpPr>
          <a:xfrm>
            <a:off x="9790110" y="1196762"/>
            <a:ext cx="1623577" cy="1528966"/>
            <a:chOff x="10683115" y="208929"/>
            <a:chExt cx="1198185" cy="1119604"/>
          </a:xfrm>
          <a:solidFill>
            <a:srgbClr val="2792FD"/>
          </a:solidFill>
        </p:grpSpPr>
        <p:sp>
          <p:nvSpPr>
            <p:cNvPr id="18" name="Oval 17">
              <a:extLst>
                <a:ext uri="{FF2B5EF4-FFF2-40B4-BE49-F238E27FC236}">
                  <a16:creationId xmlns:a16="http://schemas.microsoft.com/office/drawing/2014/main" id="{EB3B7DD4-AD87-42EE-AB5A-C6E80347A4AA}"/>
                </a:ext>
              </a:extLst>
            </p:cNvPr>
            <p:cNvSpPr/>
            <p:nvPr/>
          </p:nvSpPr>
          <p:spPr>
            <a:xfrm>
              <a:off x="10683115" y="208929"/>
              <a:ext cx="1198185" cy="1119604"/>
            </a:xfrm>
            <a:prstGeom prst="ellipse">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DBC6AECB-31A8-4EFE-BD8C-619A1064F890}"/>
                </a:ext>
              </a:extLst>
            </p:cNvPr>
            <p:cNvSpPr txBox="1"/>
            <p:nvPr/>
          </p:nvSpPr>
          <p:spPr>
            <a:xfrm>
              <a:off x="10921622" y="933636"/>
              <a:ext cx="774440" cy="27044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dirty="0">
                  <a:ln>
                    <a:noFill/>
                  </a:ln>
                  <a:solidFill>
                    <a:srgbClr val="FFFFFF"/>
                  </a:solidFill>
                  <a:effectLst/>
                  <a:uLnTx/>
                  <a:uFillTx/>
                  <a:latin typeface="Open Sans"/>
                  <a:ea typeface="+mn-ea"/>
                  <a:cs typeface="+mn-cs"/>
                </a:rPr>
                <a:t>Twitter</a:t>
              </a:r>
            </a:p>
          </p:txBody>
        </p:sp>
      </p:grpSp>
      <p:sp>
        <p:nvSpPr>
          <p:cNvPr id="39" name="Text Placeholder 8">
            <a:extLst>
              <a:ext uri="{FF2B5EF4-FFF2-40B4-BE49-F238E27FC236}">
                <a16:creationId xmlns:a16="http://schemas.microsoft.com/office/drawing/2014/main" id="{CF68CC7E-189E-4BA6-BBC5-A18F659D1E6B}"/>
              </a:ext>
            </a:extLst>
          </p:cNvPr>
          <p:cNvSpPr txBox="1">
            <a:spLocks/>
          </p:cNvSpPr>
          <p:nvPr/>
        </p:nvSpPr>
        <p:spPr>
          <a:xfrm>
            <a:off x="1729806" y="2789613"/>
            <a:ext cx="843658" cy="307777"/>
          </a:xfrm>
          <a:prstGeom prst="rect">
            <a:avLst/>
          </a:prstGeom>
          <a:solidFill>
            <a:schemeClr val="bg1"/>
          </a:solidFill>
        </p:spPr>
        <p:txBody>
          <a:bodyPr vert="horz" wrap="square" lIns="0" tIns="0" rIns="0" bIns="0" rtlCol="0">
            <a:noAutofit/>
          </a:bodyPr>
          <a:lstStyle>
            <a:lvl1pPr marL="0" indent="0" algn="l" defTabSz="1734634" rtl="0" eaLnBrk="1" latinLnBrk="0" hangingPunct="1">
              <a:lnSpc>
                <a:spcPct val="110000"/>
              </a:lnSpc>
              <a:spcBef>
                <a:spcPts val="800"/>
              </a:spcBef>
              <a:buFont typeface="Arial" charset="0"/>
              <a:buNone/>
              <a:defRPr sz="1100" b="1" i="0" kern="1200" cap="none" baseline="0">
                <a:solidFill>
                  <a:schemeClr val="tx1"/>
                </a:solidFill>
                <a:latin typeface="Graphik" panose="020B0503030202060203" pitchFamily="34" charset="0"/>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2800" b="0" i="0" kern="1200" cap="none" baseline="0">
                <a:solidFill>
                  <a:schemeClr val="tx1"/>
                </a:solidFill>
                <a:latin typeface="+mj-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2800" b="0" i="0" kern="1200" cap="none" baseline="0">
                <a:solidFill>
                  <a:schemeClr val="tx1"/>
                </a:solidFill>
                <a:latin typeface="+mj-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2133" b="1" i="0" kern="1200" cap="none" baseline="0">
                <a:solidFill>
                  <a:schemeClr val="tx2"/>
                </a:solidFill>
                <a:latin typeface="Arial Bold" charset="0"/>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pPr marL="0" marR="0" lvl="0" indent="0" algn="ctr" defTabSz="1734634" rtl="0" eaLnBrk="1" fontAlgn="auto" latinLnBrk="0" hangingPunct="1">
              <a:lnSpc>
                <a:spcPct val="110000"/>
              </a:lnSpc>
              <a:spcBef>
                <a:spcPts val="800"/>
              </a:spcBef>
              <a:spcAft>
                <a:spcPts val="0"/>
              </a:spcAft>
              <a:buClrTx/>
              <a:buSzTx/>
              <a:buFont typeface="Arial" charset="0"/>
              <a:buNone/>
              <a:tabLst/>
              <a:defRPr/>
            </a:pPr>
            <a:r>
              <a:rPr lang="es-US" sz="2000" dirty="0">
                <a:solidFill>
                  <a:prstClr val="black"/>
                </a:solidFill>
                <a:hlinkClick r:id="rId3"/>
              </a:rPr>
              <a:t>AQUÍ</a:t>
            </a:r>
            <a:endParaRPr kumimoji="0" lang="es-US" sz="2000" b="1" i="0" u="none" strike="noStrike" kern="1200" cap="none" spc="0" normalizeH="0" baseline="0" noProof="0" dirty="0">
              <a:ln>
                <a:noFill/>
              </a:ln>
              <a:solidFill>
                <a:prstClr val="black"/>
              </a:solidFill>
              <a:effectLst/>
              <a:uLnTx/>
              <a:uFillTx/>
              <a:latin typeface="Graphik" panose="020B0503030202060203" pitchFamily="34" charset="0"/>
            </a:endParaRPr>
          </a:p>
        </p:txBody>
      </p:sp>
      <p:grpSp>
        <p:nvGrpSpPr>
          <p:cNvPr id="41" name="Group 40">
            <a:extLst>
              <a:ext uri="{FF2B5EF4-FFF2-40B4-BE49-F238E27FC236}">
                <a16:creationId xmlns:a16="http://schemas.microsoft.com/office/drawing/2014/main" id="{01A20F53-BEDF-431D-A6A0-6598614B86CF}"/>
              </a:ext>
            </a:extLst>
          </p:cNvPr>
          <p:cNvGrpSpPr/>
          <p:nvPr/>
        </p:nvGrpSpPr>
        <p:grpSpPr>
          <a:xfrm>
            <a:off x="5685563" y="1164874"/>
            <a:ext cx="1623577" cy="1528966"/>
            <a:chOff x="10683115" y="208929"/>
            <a:chExt cx="1198185" cy="1119604"/>
          </a:xfrm>
        </p:grpSpPr>
        <p:sp>
          <p:nvSpPr>
            <p:cNvPr id="42" name="Oval 41">
              <a:extLst>
                <a:ext uri="{FF2B5EF4-FFF2-40B4-BE49-F238E27FC236}">
                  <a16:creationId xmlns:a16="http://schemas.microsoft.com/office/drawing/2014/main" id="{31B07762-0146-4862-A41F-B836D17A7165}"/>
                </a:ext>
              </a:extLst>
            </p:cNvPr>
            <p:cNvSpPr/>
            <p:nvPr/>
          </p:nvSpPr>
          <p:spPr>
            <a:xfrm>
              <a:off x="10683115" y="208929"/>
              <a:ext cx="1198185" cy="1119604"/>
            </a:xfrm>
            <a:prstGeom prst="ellipse">
              <a:avLst/>
            </a:prstGeom>
            <a:solidFill>
              <a:srgbClr val="95CAFE"/>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2414AAB2-8D06-430A-BB63-61CBC5DD3464}"/>
                </a:ext>
              </a:extLst>
            </p:cNvPr>
            <p:cNvSpPr txBox="1"/>
            <p:nvPr/>
          </p:nvSpPr>
          <p:spPr>
            <a:xfrm>
              <a:off x="10844848" y="943120"/>
              <a:ext cx="898068" cy="2479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b="1" kern="1200" dirty="0">
                  <a:solidFill>
                    <a:srgbClr val="FFFFFF"/>
                  </a:solidFill>
                  <a:latin typeface="Open Sans"/>
                  <a:ea typeface="+mn-ea"/>
                  <a:cs typeface="+mn-cs"/>
                </a:rPr>
                <a:t>Sitio web</a:t>
              </a:r>
              <a:endParaRPr kumimoji="0" lang="es-US" sz="1600" b="1" i="0" u="none" strike="noStrike" kern="1200" cap="none" spc="0" normalizeH="0" baseline="0" noProof="0" dirty="0">
                <a:ln>
                  <a:noFill/>
                </a:ln>
                <a:solidFill>
                  <a:srgbClr val="FFFFFF"/>
                </a:solidFill>
                <a:effectLst/>
                <a:uLnTx/>
                <a:uFillTx/>
                <a:latin typeface="Open Sans"/>
                <a:ea typeface="+mn-ea"/>
                <a:cs typeface="+mn-cs"/>
              </a:endParaRPr>
            </a:p>
          </p:txBody>
        </p:sp>
      </p:grpSp>
      <p:sp>
        <p:nvSpPr>
          <p:cNvPr id="52" name="Text Placeholder 8">
            <a:extLst>
              <a:ext uri="{FF2B5EF4-FFF2-40B4-BE49-F238E27FC236}">
                <a16:creationId xmlns:a16="http://schemas.microsoft.com/office/drawing/2014/main" id="{A2194B54-246B-45AA-9280-66A072791DCF}"/>
              </a:ext>
            </a:extLst>
          </p:cNvPr>
          <p:cNvSpPr txBox="1">
            <a:spLocks/>
          </p:cNvSpPr>
          <p:nvPr/>
        </p:nvSpPr>
        <p:spPr>
          <a:xfrm>
            <a:off x="4758301" y="2789613"/>
            <a:ext cx="3698768" cy="300167"/>
          </a:xfrm>
          <a:prstGeom prst="rect">
            <a:avLst/>
          </a:prstGeom>
          <a:solidFill>
            <a:schemeClr val="bg1"/>
          </a:solidFill>
        </p:spPr>
        <p:txBody>
          <a:bodyPr vert="horz" wrap="square" lIns="0" tIns="0" rIns="0" bIns="0" rtlCol="0">
            <a:noAutofit/>
          </a:bodyPr>
          <a:lstStyle>
            <a:lvl1pPr marL="0" indent="0" algn="l" defTabSz="1734634" rtl="0" eaLnBrk="1" latinLnBrk="0" hangingPunct="1">
              <a:lnSpc>
                <a:spcPct val="110000"/>
              </a:lnSpc>
              <a:spcBef>
                <a:spcPts val="800"/>
              </a:spcBef>
              <a:buFont typeface="Arial" charset="0"/>
              <a:buNone/>
              <a:defRPr sz="1100" b="1" i="0" kern="1200" cap="none" baseline="0">
                <a:solidFill>
                  <a:schemeClr val="tx1"/>
                </a:solidFill>
                <a:latin typeface="Graphik" panose="020B0503030202060203" pitchFamily="34" charset="0"/>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2800" b="0" i="0" kern="1200" cap="none" baseline="0">
                <a:solidFill>
                  <a:schemeClr val="tx1"/>
                </a:solidFill>
                <a:latin typeface="+mj-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2800" b="0" i="0" kern="1200" cap="none" baseline="0">
                <a:solidFill>
                  <a:schemeClr val="tx1"/>
                </a:solidFill>
                <a:latin typeface="+mj-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2133" b="1" i="0" kern="1200" cap="none" baseline="0">
                <a:solidFill>
                  <a:schemeClr val="tx2"/>
                </a:solidFill>
                <a:latin typeface="Arial Bold" charset="0"/>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pPr lvl="0" algn="ctr">
              <a:buClrTx/>
              <a:defRPr/>
            </a:pPr>
            <a:r>
              <a:rPr lang="es-US" sz="2000" dirty="0">
                <a:hlinkClick r:id="rId4"/>
              </a:rPr>
              <a:t>phila.gov/PHLConnectED</a:t>
            </a:r>
            <a:r>
              <a:rPr lang="es-US" sz="2000" b="0" dirty="0"/>
              <a:t>.</a:t>
            </a:r>
            <a:endParaRPr kumimoji="0" lang="es-US" sz="4000" b="1" i="0" u="none" strike="noStrike" kern="1200" cap="none" spc="0" normalizeH="0" baseline="0" noProof="0" dirty="0">
              <a:ln>
                <a:noFill/>
              </a:ln>
              <a:solidFill>
                <a:prstClr val="black"/>
              </a:solidFill>
              <a:effectLst/>
              <a:uLnTx/>
              <a:uFillTx/>
              <a:latin typeface="Graphik" panose="020B0503030202060203" pitchFamily="34" charset="0"/>
            </a:endParaRPr>
          </a:p>
        </p:txBody>
      </p:sp>
      <p:sp>
        <p:nvSpPr>
          <p:cNvPr id="53" name="Rectangle 52">
            <a:extLst>
              <a:ext uri="{FF2B5EF4-FFF2-40B4-BE49-F238E27FC236}">
                <a16:creationId xmlns:a16="http://schemas.microsoft.com/office/drawing/2014/main" id="{45ADDE53-3179-446D-A159-DEE7E4A58104}"/>
              </a:ext>
            </a:extLst>
          </p:cNvPr>
          <p:cNvSpPr/>
          <p:nvPr/>
        </p:nvSpPr>
        <p:spPr>
          <a:xfrm>
            <a:off x="9521537" y="2789613"/>
            <a:ext cx="2393372" cy="830997"/>
          </a:xfrm>
          <a:prstGeom prst="rect">
            <a:avLst/>
          </a:prstGeom>
        </p:spPr>
        <p:txBody>
          <a:bodyPr wrap="square">
            <a:spAutoFit/>
          </a:bodyPr>
          <a:lstStyle/>
          <a:p>
            <a:r>
              <a:rPr lang="es-US" sz="2000" b="1" kern="1200" dirty="0">
                <a:solidFill>
                  <a:prstClr val="black"/>
                </a:solidFill>
                <a:latin typeface="Graphik" panose="020B0503030202060203" pitchFamily="34" charset="0"/>
                <a:hlinkClick r:id="rId5"/>
              </a:rPr>
              <a:t>#PHLConnectED</a:t>
            </a:r>
            <a:endParaRPr lang="es-US" sz="2000" b="1" kern="1200" dirty="0">
              <a:solidFill>
                <a:prstClr val="black"/>
              </a:solidFill>
              <a:latin typeface="Graphik" panose="020B0503030202060203" pitchFamily="34" charset="0"/>
            </a:endParaRPr>
          </a:p>
          <a:p>
            <a:br>
              <a:rPr lang="en-US" dirty="0">
                <a:latin typeface="Times New Roman" panose="02020603050405020304" pitchFamily="18" charset="0"/>
              </a:rPr>
            </a:br>
            <a:endParaRPr lang="es-US" dirty="0"/>
          </a:p>
        </p:txBody>
      </p:sp>
      <p:pic>
        <p:nvPicPr>
          <p:cNvPr id="56" name="Picture 55">
            <a:extLst>
              <a:ext uri="{FF2B5EF4-FFF2-40B4-BE49-F238E27FC236}">
                <a16:creationId xmlns:a16="http://schemas.microsoft.com/office/drawing/2014/main" id="{2F9A51FB-D4C6-4F7D-8862-295B295C260B}"/>
              </a:ext>
            </a:extLst>
          </p:cNvPr>
          <p:cNvPicPr>
            <a:picLocks noChangeAspect="1"/>
          </p:cNvPicPr>
          <p:nvPr/>
        </p:nvPicPr>
        <p:blipFill>
          <a:blip r:embed="rId6"/>
          <a:stretch>
            <a:fillRect/>
          </a:stretch>
        </p:blipFill>
        <p:spPr>
          <a:xfrm>
            <a:off x="4827560" y="3620610"/>
            <a:ext cx="3371220" cy="1716175"/>
          </a:xfrm>
          <a:prstGeom prst="rect">
            <a:avLst/>
          </a:prstGeom>
          <a:ln>
            <a:noFill/>
          </a:ln>
          <a:effectLst>
            <a:outerShdw blurRad="292100" dist="139700" dir="2700000" algn="tl" rotWithShape="0">
              <a:srgbClr val="333333">
                <a:alpha val="65000"/>
              </a:srgbClr>
            </a:outerShdw>
          </a:effectLst>
        </p:spPr>
      </p:pic>
      <p:sp>
        <p:nvSpPr>
          <p:cNvPr id="57" name="Freeform 72">
            <a:extLst>
              <a:ext uri="{FF2B5EF4-FFF2-40B4-BE49-F238E27FC236}">
                <a16:creationId xmlns:a16="http://schemas.microsoft.com/office/drawing/2014/main" id="{7713CA74-EAC3-45F3-AAF9-5A2A3AB922EA}"/>
              </a:ext>
            </a:extLst>
          </p:cNvPr>
          <p:cNvSpPr>
            <a:spLocks noEditPoints="1"/>
          </p:cNvSpPr>
          <p:nvPr/>
        </p:nvSpPr>
        <p:spPr bwMode="auto">
          <a:xfrm>
            <a:off x="10254342" y="1552002"/>
            <a:ext cx="767293" cy="550034"/>
          </a:xfrm>
          <a:custGeom>
            <a:avLst/>
            <a:gdLst>
              <a:gd name="T0" fmla="*/ 3 w 282"/>
              <a:gd name="T1" fmla="*/ 202 h 228"/>
              <a:gd name="T2" fmla="*/ 7 w 282"/>
              <a:gd name="T3" fmla="*/ 191 h 228"/>
              <a:gd name="T4" fmla="*/ 30 w 282"/>
              <a:gd name="T5" fmla="*/ 139 h 228"/>
              <a:gd name="T6" fmla="*/ 35 w 282"/>
              <a:gd name="T7" fmla="*/ 131 h 228"/>
              <a:gd name="T8" fmla="*/ 11 w 282"/>
              <a:gd name="T9" fmla="*/ 82 h 228"/>
              <a:gd name="T10" fmla="*/ 20 w 282"/>
              <a:gd name="T11" fmla="*/ 77 h 228"/>
              <a:gd name="T12" fmla="*/ 12 w 282"/>
              <a:gd name="T13" fmla="*/ 43 h 228"/>
              <a:gd name="T14" fmla="*/ 24 w 282"/>
              <a:gd name="T15" fmla="*/ 10 h 228"/>
              <a:gd name="T16" fmla="*/ 130 w 282"/>
              <a:gd name="T17" fmla="*/ 66 h 228"/>
              <a:gd name="T18" fmla="*/ 190 w 282"/>
              <a:gd name="T19" fmla="*/ 0 h 228"/>
              <a:gd name="T20" fmla="*/ 262 w 282"/>
              <a:gd name="T21" fmla="*/ 5 h 228"/>
              <a:gd name="T22" fmla="*/ 271 w 282"/>
              <a:gd name="T23" fmla="*/ 12 h 228"/>
              <a:gd name="T24" fmla="*/ 262 w 282"/>
              <a:gd name="T25" fmla="*/ 31 h 228"/>
              <a:gd name="T26" fmla="*/ 280 w 282"/>
              <a:gd name="T27" fmla="*/ 30 h 228"/>
              <a:gd name="T28" fmla="*/ 255 w 282"/>
              <a:gd name="T29" fmla="*/ 60 h 228"/>
              <a:gd name="T30" fmla="*/ 251 w 282"/>
              <a:gd name="T31" fmla="*/ 67 h 228"/>
              <a:gd name="T32" fmla="*/ 31 w 282"/>
              <a:gd name="T33" fmla="*/ 204 h 228"/>
              <a:gd name="T34" fmla="*/ 239 w 282"/>
              <a:gd name="T35" fmla="*/ 67 h 228"/>
              <a:gd name="T36" fmla="*/ 241 w 282"/>
              <a:gd name="T37" fmla="*/ 55 h 228"/>
              <a:gd name="T38" fmla="*/ 258 w 282"/>
              <a:gd name="T39" fmla="*/ 43 h 228"/>
              <a:gd name="T40" fmla="*/ 243 w 282"/>
              <a:gd name="T41" fmla="*/ 34 h 228"/>
              <a:gd name="T42" fmla="*/ 254 w 282"/>
              <a:gd name="T43" fmla="*/ 22 h 228"/>
              <a:gd name="T44" fmla="*/ 226 w 282"/>
              <a:gd name="T45" fmla="*/ 27 h 228"/>
              <a:gd name="T46" fmla="*/ 142 w 282"/>
              <a:gd name="T47" fmla="*/ 60 h 228"/>
              <a:gd name="T48" fmla="*/ 142 w 282"/>
              <a:gd name="T49" fmla="*/ 77 h 228"/>
              <a:gd name="T50" fmla="*/ 26 w 282"/>
              <a:gd name="T51" fmla="*/ 27 h 228"/>
              <a:gd name="T52" fmla="*/ 45 w 282"/>
              <a:gd name="T53" fmla="*/ 84 h 228"/>
              <a:gd name="T54" fmla="*/ 42 w 282"/>
              <a:gd name="T55" fmla="*/ 95 h 228"/>
              <a:gd name="T56" fmla="*/ 62 w 282"/>
              <a:gd name="T57" fmla="*/ 130 h 228"/>
              <a:gd name="T58" fmla="*/ 62 w 282"/>
              <a:gd name="T59" fmla="*/ 142 h 228"/>
              <a:gd name="T60" fmla="*/ 87 w 282"/>
              <a:gd name="T61" fmla="*/ 169 h 228"/>
              <a:gd name="T62" fmla="*/ 91 w 282"/>
              <a:gd name="T63" fmla="*/ 1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28">
                <a:moveTo>
                  <a:pt x="90" y="228"/>
                </a:moveTo>
                <a:cubicBezTo>
                  <a:pt x="59" y="228"/>
                  <a:pt x="29" y="219"/>
                  <a:pt x="3" y="202"/>
                </a:cubicBezTo>
                <a:cubicBezTo>
                  <a:pt x="1" y="201"/>
                  <a:pt x="0" y="198"/>
                  <a:pt x="1" y="195"/>
                </a:cubicBezTo>
                <a:cubicBezTo>
                  <a:pt x="2" y="193"/>
                  <a:pt x="4" y="191"/>
                  <a:pt x="7" y="191"/>
                </a:cubicBezTo>
                <a:cubicBezTo>
                  <a:pt x="30" y="194"/>
                  <a:pt x="52" y="189"/>
                  <a:pt x="71" y="178"/>
                </a:cubicBezTo>
                <a:cubicBezTo>
                  <a:pt x="52" y="173"/>
                  <a:pt x="37" y="158"/>
                  <a:pt x="30" y="139"/>
                </a:cubicBezTo>
                <a:cubicBezTo>
                  <a:pt x="30" y="137"/>
                  <a:pt x="30" y="135"/>
                  <a:pt x="32" y="133"/>
                </a:cubicBezTo>
                <a:cubicBezTo>
                  <a:pt x="33" y="132"/>
                  <a:pt x="34" y="131"/>
                  <a:pt x="35" y="131"/>
                </a:cubicBezTo>
                <a:cubicBezTo>
                  <a:pt x="20" y="120"/>
                  <a:pt x="11" y="102"/>
                  <a:pt x="11" y="82"/>
                </a:cubicBezTo>
                <a:cubicBezTo>
                  <a:pt x="11" y="82"/>
                  <a:pt x="11" y="82"/>
                  <a:pt x="11" y="82"/>
                </a:cubicBezTo>
                <a:cubicBezTo>
                  <a:pt x="11" y="79"/>
                  <a:pt x="12" y="78"/>
                  <a:pt x="14" y="77"/>
                </a:cubicBezTo>
                <a:cubicBezTo>
                  <a:pt x="16" y="76"/>
                  <a:pt x="18" y="76"/>
                  <a:pt x="20" y="77"/>
                </a:cubicBezTo>
                <a:cubicBezTo>
                  <a:pt x="21" y="77"/>
                  <a:pt x="22" y="77"/>
                  <a:pt x="22" y="78"/>
                </a:cubicBezTo>
                <a:cubicBezTo>
                  <a:pt x="15" y="68"/>
                  <a:pt x="12" y="56"/>
                  <a:pt x="12" y="43"/>
                </a:cubicBezTo>
                <a:cubicBezTo>
                  <a:pt x="12" y="33"/>
                  <a:pt x="14" y="22"/>
                  <a:pt x="20" y="13"/>
                </a:cubicBezTo>
                <a:cubicBezTo>
                  <a:pt x="21" y="11"/>
                  <a:pt x="22" y="10"/>
                  <a:pt x="24" y="10"/>
                </a:cubicBezTo>
                <a:cubicBezTo>
                  <a:pt x="26" y="10"/>
                  <a:pt x="28" y="11"/>
                  <a:pt x="30" y="12"/>
                </a:cubicBezTo>
                <a:cubicBezTo>
                  <a:pt x="55" y="43"/>
                  <a:pt x="91" y="62"/>
                  <a:pt x="130" y="66"/>
                </a:cubicBezTo>
                <a:cubicBezTo>
                  <a:pt x="130" y="64"/>
                  <a:pt x="130" y="62"/>
                  <a:pt x="130" y="60"/>
                </a:cubicBezTo>
                <a:cubicBezTo>
                  <a:pt x="130" y="27"/>
                  <a:pt x="157" y="0"/>
                  <a:pt x="190" y="0"/>
                </a:cubicBezTo>
                <a:cubicBezTo>
                  <a:pt x="206" y="0"/>
                  <a:pt x="221" y="6"/>
                  <a:pt x="232" y="17"/>
                </a:cubicBezTo>
                <a:cubicBezTo>
                  <a:pt x="243" y="14"/>
                  <a:pt x="253" y="10"/>
                  <a:pt x="262" y="5"/>
                </a:cubicBezTo>
                <a:cubicBezTo>
                  <a:pt x="264" y="3"/>
                  <a:pt x="267" y="4"/>
                  <a:pt x="269" y="5"/>
                </a:cubicBezTo>
                <a:cubicBezTo>
                  <a:pt x="270" y="7"/>
                  <a:pt x="271" y="9"/>
                  <a:pt x="271" y="12"/>
                </a:cubicBezTo>
                <a:cubicBezTo>
                  <a:pt x="269" y="15"/>
                  <a:pt x="269" y="15"/>
                  <a:pt x="269" y="15"/>
                </a:cubicBezTo>
                <a:cubicBezTo>
                  <a:pt x="267" y="22"/>
                  <a:pt x="266" y="27"/>
                  <a:pt x="262" y="31"/>
                </a:cubicBezTo>
                <a:cubicBezTo>
                  <a:pt x="265" y="31"/>
                  <a:pt x="269" y="30"/>
                  <a:pt x="273" y="28"/>
                </a:cubicBezTo>
                <a:cubicBezTo>
                  <a:pt x="276" y="27"/>
                  <a:pt x="279" y="28"/>
                  <a:pt x="280" y="30"/>
                </a:cubicBezTo>
                <a:cubicBezTo>
                  <a:pt x="282" y="32"/>
                  <a:pt x="282" y="35"/>
                  <a:pt x="281" y="37"/>
                </a:cubicBezTo>
                <a:cubicBezTo>
                  <a:pt x="274" y="47"/>
                  <a:pt x="265" y="53"/>
                  <a:pt x="255" y="60"/>
                </a:cubicBezTo>
                <a:cubicBezTo>
                  <a:pt x="254" y="61"/>
                  <a:pt x="252" y="62"/>
                  <a:pt x="251" y="63"/>
                </a:cubicBezTo>
                <a:cubicBezTo>
                  <a:pt x="251" y="64"/>
                  <a:pt x="251" y="65"/>
                  <a:pt x="251" y="67"/>
                </a:cubicBezTo>
                <a:cubicBezTo>
                  <a:pt x="251" y="146"/>
                  <a:pt x="191" y="228"/>
                  <a:pt x="90" y="228"/>
                </a:cubicBezTo>
                <a:close/>
                <a:moveTo>
                  <a:pt x="31" y="204"/>
                </a:moveTo>
                <a:cubicBezTo>
                  <a:pt x="49" y="212"/>
                  <a:pt x="69" y="216"/>
                  <a:pt x="90" y="216"/>
                </a:cubicBezTo>
                <a:cubicBezTo>
                  <a:pt x="183" y="216"/>
                  <a:pt x="239" y="140"/>
                  <a:pt x="239" y="67"/>
                </a:cubicBezTo>
                <a:cubicBezTo>
                  <a:pt x="239" y="64"/>
                  <a:pt x="239" y="62"/>
                  <a:pt x="239" y="60"/>
                </a:cubicBezTo>
                <a:cubicBezTo>
                  <a:pt x="239" y="58"/>
                  <a:pt x="240" y="56"/>
                  <a:pt x="241" y="55"/>
                </a:cubicBezTo>
                <a:cubicBezTo>
                  <a:pt x="244" y="53"/>
                  <a:pt x="246" y="52"/>
                  <a:pt x="249" y="50"/>
                </a:cubicBezTo>
                <a:cubicBezTo>
                  <a:pt x="252" y="48"/>
                  <a:pt x="255" y="45"/>
                  <a:pt x="258" y="43"/>
                </a:cubicBezTo>
                <a:cubicBezTo>
                  <a:pt x="254" y="43"/>
                  <a:pt x="250" y="41"/>
                  <a:pt x="246" y="39"/>
                </a:cubicBezTo>
                <a:cubicBezTo>
                  <a:pt x="244" y="38"/>
                  <a:pt x="243" y="36"/>
                  <a:pt x="243" y="34"/>
                </a:cubicBezTo>
                <a:cubicBezTo>
                  <a:pt x="243" y="32"/>
                  <a:pt x="244" y="30"/>
                  <a:pt x="246" y="29"/>
                </a:cubicBezTo>
                <a:cubicBezTo>
                  <a:pt x="250" y="26"/>
                  <a:pt x="252" y="25"/>
                  <a:pt x="254" y="22"/>
                </a:cubicBezTo>
                <a:cubicBezTo>
                  <a:pt x="247" y="25"/>
                  <a:pt x="239" y="27"/>
                  <a:pt x="231" y="29"/>
                </a:cubicBezTo>
                <a:cubicBezTo>
                  <a:pt x="229" y="29"/>
                  <a:pt x="227" y="29"/>
                  <a:pt x="226" y="27"/>
                </a:cubicBezTo>
                <a:cubicBezTo>
                  <a:pt x="217" y="17"/>
                  <a:pt x="204" y="12"/>
                  <a:pt x="190" y="12"/>
                </a:cubicBezTo>
                <a:cubicBezTo>
                  <a:pt x="164" y="12"/>
                  <a:pt x="142" y="34"/>
                  <a:pt x="142" y="60"/>
                </a:cubicBezTo>
                <a:cubicBezTo>
                  <a:pt x="142" y="64"/>
                  <a:pt x="142" y="68"/>
                  <a:pt x="143" y="71"/>
                </a:cubicBezTo>
                <a:cubicBezTo>
                  <a:pt x="144" y="73"/>
                  <a:pt x="143" y="75"/>
                  <a:pt x="142" y="77"/>
                </a:cubicBezTo>
                <a:cubicBezTo>
                  <a:pt x="141" y="78"/>
                  <a:pt x="139" y="79"/>
                  <a:pt x="137" y="79"/>
                </a:cubicBezTo>
                <a:cubicBezTo>
                  <a:pt x="95" y="77"/>
                  <a:pt x="55" y="58"/>
                  <a:pt x="26" y="27"/>
                </a:cubicBezTo>
                <a:cubicBezTo>
                  <a:pt x="24" y="32"/>
                  <a:pt x="24" y="38"/>
                  <a:pt x="24" y="43"/>
                </a:cubicBezTo>
                <a:cubicBezTo>
                  <a:pt x="24" y="59"/>
                  <a:pt x="32" y="75"/>
                  <a:pt x="45" y="84"/>
                </a:cubicBezTo>
                <a:cubicBezTo>
                  <a:pt x="47" y="85"/>
                  <a:pt x="48" y="88"/>
                  <a:pt x="47" y="90"/>
                </a:cubicBezTo>
                <a:cubicBezTo>
                  <a:pt x="47" y="93"/>
                  <a:pt x="44" y="95"/>
                  <a:pt x="42" y="95"/>
                </a:cubicBezTo>
                <a:cubicBezTo>
                  <a:pt x="36" y="94"/>
                  <a:pt x="30" y="93"/>
                  <a:pt x="24" y="91"/>
                </a:cubicBezTo>
                <a:cubicBezTo>
                  <a:pt x="28" y="111"/>
                  <a:pt x="42" y="126"/>
                  <a:pt x="62" y="130"/>
                </a:cubicBezTo>
                <a:cubicBezTo>
                  <a:pt x="65" y="131"/>
                  <a:pt x="67" y="133"/>
                  <a:pt x="67" y="136"/>
                </a:cubicBezTo>
                <a:cubicBezTo>
                  <a:pt x="67" y="139"/>
                  <a:pt x="65" y="141"/>
                  <a:pt x="62" y="142"/>
                </a:cubicBezTo>
                <a:cubicBezTo>
                  <a:pt x="57" y="143"/>
                  <a:pt x="51" y="144"/>
                  <a:pt x="46" y="144"/>
                </a:cubicBezTo>
                <a:cubicBezTo>
                  <a:pt x="54" y="159"/>
                  <a:pt x="70" y="168"/>
                  <a:pt x="87" y="169"/>
                </a:cubicBezTo>
                <a:cubicBezTo>
                  <a:pt x="90" y="169"/>
                  <a:pt x="92" y="170"/>
                  <a:pt x="93" y="173"/>
                </a:cubicBezTo>
                <a:cubicBezTo>
                  <a:pt x="94" y="175"/>
                  <a:pt x="93" y="178"/>
                  <a:pt x="91" y="180"/>
                </a:cubicBezTo>
                <a:cubicBezTo>
                  <a:pt x="73" y="193"/>
                  <a:pt x="53" y="201"/>
                  <a:pt x="31" y="2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US" dirty="0"/>
          </a:p>
        </p:txBody>
      </p:sp>
      <p:pic>
        <p:nvPicPr>
          <p:cNvPr id="59" name="Picture 58">
            <a:extLst>
              <a:ext uri="{FF2B5EF4-FFF2-40B4-BE49-F238E27FC236}">
                <a16:creationId xmlns:a16="http://schemas.microsoft.com/office/drawing/2014/main" id="{807275B7-5D84-4D6C-B9DA-89DC15AECAFE}"/>
              </a:ext>
            </a:extLst>
          </p:cNvPr>
          <p:cNvPicPr>
            <a:picLocks noChangeAspect="1"/>
          </p:cNvPicPr>
          <p:nvPr/>
        </p:nvPicPr>
        <p:blipFill>
          <a:blip r:embed="rId7"/>
          <a:stretch>
            <a:fillRect/>
          </a:stretch>
        </p:blipFill>
        <p:spPr>
          <a:xfrm>
            <a:off x="9521537" y="3420566"/>
            <a:ext cx="2034436" cy="2047072"/>
          </a:xfrm>
          <a:prstGeom prst="rect">
            <a:avLst/>
          </a:prstGeom>
          <a:ln>
            <a:noFill/>
          </a:ln>
          <a:effectLst>
            <a:outerShdw blurRad="292100" dist="139700" dir="2700000" algn="tl" rotWithShape="0">
              <a:srgbClr val="333333">
                <a:alpha val="65000"/>
              </a:srgbClr>
            </a:outerShdw>
          </a:effectLst>
        </p:spPr>
      </p:pic>
      <p:sp>
        <p:nvSpPr>
          <p:cNvPr id="60" name="Freeform 23">
            <a:extLst>
              <a:ext uri="{FF2B5EF4-FFF2-40B4-BE49-F238E27FC236}">
                <a16:creationId xmlns:a16="http://schemas.microsoft.com/office/drawing/2014/main" id="{037926D7-0D39-44D8-A682-33FF23586FCB}"/>
              </a:ext>
            </a:extLst>
          </p:cNvPr>
          <p:cNvSpPr>
            <a:spLocks noEditPoints="1"/>
          </p:cNvSpPr>
          <p:nvPr/>
        </p:nvSpPr>
        <p:spPr bwMode="auto">
          <a:xfrm>
            <a:off x="6170326" y="1501961"/>
            <a:ext cx="654050" cy="600075"/>
          </a:xfrm>
          <a:custGeom>
            <a:avLst/>
            <a:gdLst>
              <a:gd name="T0" fmla="*/ 176 w 192"/>
              <a:gd name="T1" fmla="*/ 0 h 176"/>
              <a:gd name="T2" fmla="*/ 16 w 192"/>
              <a:gd name="T3" fmla="*/ 0 h 176"/>
              <a:gd name="T4" fmla="*/ 0 w 192"/>
              <a:gd name="T5" fmla="*/ 16 h 176"/>
              <a:gd name="T6" fmla="*/ 0 w 192"/>
              <a:gd name="T7" fmla="*/ 128 h 176"/>
              <a:gd name="T8" fmla="*/ 16 w 192"/>
              <a:gd name="T9" fmla="*/ 144 h 176"/>
              <a:gd name="T10" fmla="*/ 80 w 192"/>
              <a:gd name="T11" fmla="*/ 144 h 176"/>
              <a:gd name="T12" fmla="*/ 80 w 192"/>
              <a:gd name="T13" fmla="*/ 168 h 176"/>
              <a:gd name="T14" fmla="*/ 48 w 192"/>
              <a:gd name="T15" fmla="*/ 168 h 176"/>
              <a:gd name="T16" fmla="*/ 48 w 192"/>
              <a:gd name="T17" fmla="*/ 176 h 176"/>
              <a:gd name="T18" fmla="*/ 144 w 192"/>
              <a:gd name="T19" fmla="*/ 176 h 176"/>
              <a:gd name="T20" fmla="*/ 144 w 192"/>
              <a:gd name="T21" fmla="*/ 168 h 176"/>
              <a:gd name="T22" fmla="*/ 112 w 192"/>
              <a:gd name="T23" fmla="*/ 168 h 176"/>
              <a:gd name="T24" fmla="*/ 112 w 192"/>
              <a:gd name="T25" fmla="*/ 144 h 176"/>
              <a:gd name="T26" fmla="*/ 176 w 192"/>
              <a:gd name="T27" fmla="*/ 144 h 176"/>
              <a:gd name="T28" fmla="*/ 192 w 192"/>
              <a:gd name="T29" fmla="*/ 128 h 176"/>
              <a:gd name="T30" fmla="*/ 192 w 192"/>
              <a:gd name="T31" fmla="*/ 16 h 176"/>
              <a:gd name="T32" fmla="*/ 176 w 192"/>
              <a:gd name="T33" fmla="*/ 0 h 176"/>
              <a:gd name="T34" fmla="*/ 101 w 192"/>
              <a:gd name="T35" fmla="*/ 137 h 176"/>
              <a:gd name="T36" fmla="*/ 92 w 192"/>
              <a:gd name="T37" fmla="*/ 137 h 176"/>
              <a:gd name="T38" fmla="*/ 87 w 192"/>
              <a:gd name="T39" fmla="*/ 132 h 176"/>
              <a:gd name="T40" fmla="*/ 92 w 192"/>
              <a:gd name="T41" fmla="*/ 128 h 176"/>
              <a:gd name="T42" fmla="*/ 101 w 192"/>
              <a:gd name="T43" fmla="*/ 128 h 176"/>
              <a:gd name="T44" fmla="*/ 105 w 192"/>
              <a:gd name="T45" fmla="*/ 132 h 176"/>
              <a:gd name="T46" fmla="*/ 101 w 192"/>
              <a:gd name="T47" fmla="*/ 137 h 176"/>
              <a:gd name="T48" fmla="*/ 176 w 192"/>
              <a:gd name="T49" fmla="*/ 108 h 176"/>
              <a:gd name="T50" fmla="*/ 172 w 192"/>
              <a:gd name="T51" fmla="*/ 112 h 176"/>
              <a:gd name="T52" fmla="*/ 20 w 192"/>
              <a:gd name="T53" fmla="*/ 112 h 176"/>
              <a:gd name="T54" fmla="*/ 16 w 192"/>
              <a:gd name="T55" fmla="*/ 108 h 176"/>
              <a:gd name="T56" fmla="*/ 16 w 192"/>
              <a:gd name="T57" fmla="*/ 20 h 176"/>
              <a:gd name="T58" fmla="*/ 20 w 192"/>
              <a:gd name="T59" fmla="*/ 16 h 176"/>
              <a:gd name="T60" fmla="*/ 172 w 192"/>
              <a:gd name="T61" fmla="*/ 16 h 176"/>
              <a:gd name="T62" fmla="*/ 176 w 192"/>
              <a:gd name="T63" fmla="*/ 20 h 176"/>
              <a:gd name="T64" fmla="*/ 176 w 192"/>
              <a:gd name="T65" fmla="*/ 10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76">
                <a:moveTo>
                  <a:pt x="176" y="0"/>
                </a:moveTo>
                <a:cubicBezTo>
                  <a:pt x="16" y="0"/>
                  <a:pt x="16" y="0"/>
                  <a:pt x="16" y="0"/>
                </a:cubicBezTo>
                <a:cubicBezTo>
                  <a:pt x="7" y="0"/>
                  <a:pt x="0" y="7"/>
                  <a:pt x="0" y="16"/>
                </a:cubicBezTo>
                <a:cubicBezTo>
                  <a:pt x="0" y="128"/>
                  <a:pt x="0" y="128"/>
                  <a:pt x="0" y="128"/>
                </a:cubicBezTo>
                <a:cubicBezTo>
                  <a:pt x="0" y="137"/>
                  <a:pt x="7" y="144"/>
                  <a:pt x="16" y="144"/>
                </a:cubicBezTo>
                <a:cubicBezTo>
                  <a:pt x="80" y="144"/>
                  <a:pt x="80" y="144"/>
                  <a:pt x="80" y="144"/>
                </a:cubicBezTo>
                <a:cubicBezTo>
                  <a:pt x="80" y="168"/>
                  <a:pt x="80" y="168"/>
                  <a:pt x="80" y="168"/>
                </a:cubicBezTo>
                <a:cubicBezTo>
                  <a:pt x="48" y="168"/>
                  <a:pt x="48" y="168"/>
                  <a:pt x="48" y="168"/>
                </a:cubicBezTo>
                <a:cubicBezTo>
                  <a:pt x="48" y="176"/>
                  <a:pt x="48" y="176"/>
                  <a:pt x="48" y="176"/>
                </a:cubicBezTo>
                <a:cubicBezTo>
                  <a:pt x="144" y="176"/>
                  <a:pt x="144" y="176"/>
                  <a:pt x="144" y="176"/>
                </a:cubicBezTo>
                <a:cubicBezTo>
                  <a:pt x="144" y="168"/>
                  <a:pt x="144" y="168"/>
                  <a:pt x="144" y="168"/>
                </a:cubicBezTo>
                <a:cubicBezTo>
                  <a:pt x="112" y="168"/>
                  <a:pt x="112" y="168"/>
                  <a:pt x="112" y="168"/>
                </a:cubicBezTo>
                <a:cubicBezTo>
                  <a:pt x="112" y="144"/>
                  <a:pt x="112" y="144"/>
                  <a:pt x="112" y="144"/>
                </a:cubicBezTo>
                <a:cubicBezTo>
                  <a:pt x="176" y="144"/>
                  <a:pt x="176" y="144"/>
                  <a:pt x="176" y="144"/>
                </a:cubicBezTo>
                <a:cubicBezTo>
                  <a:pt x="185" y="144"/>
                  <a:pt x="192" y="137"/>
                  <a:pt x="192" y="128"/>
                </a:cubicBezTo>
                <a:cubicBezTo>
                  <a:pt x="192" y="16"/>
                  <a:pt x="192" y="16"/>
                  <a:pt x="192" y="16"/>
                </a:cubicBezTo>
                <a:cubicBezTo>
                  <a:pt x="192" y="7"/>
                  <a:pt x="185" y="0"/>
                  <a:pt x="176" y="0"/>
                </a:cubicBezTo>
                <a:close/>
                <a:moveTo>
                  <a:pt x="101" y="137"/>
                </a:moveTo>
                <a:cubicBezTo>
                  <a:pt x="92" y="137"/>
                  <a:pt x="92" y="137"/>
                  <a:pt x="92" y="137"/>
                </a:cubicBezTo>
                <a:cubicBezTo>
                  <a:pt x="89" y="137"/>
                  <a:pt x="87" y="134"/>
                  <a:pt x="87" y="132"/>
                </a:cubicBezTo>
                <a:cubicBezTo>
                  <a:pt x="87" y="130"/>
                  <a:pt x="89" y="128"/>
                  <a:pt x="92" y="128"/>
                </a:cubicBezTo>
                <a:cubicBezTo>
                  <a:pt x="101" y="128"/>
                  <a:pt x="101" y="128"/>
                  <a:pt x="101" y="128"/>
                </a:cubicBezTo>
                <a:cubicBezTo>
                  <a:pt x="103" y="128"/>
                  <a:pt x="105" y="130"/>
                  <a:pt x="105" y="132"/>
                </a:cubicBezTo>
                <a:cubicBezTo>
                  <a:pt x="105" y="134"/>
                  <a:pt x="103" y="137"/>
                  <a:pt x="101" y="137"/>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US"/>
          </a:p>
        </p:txBody>
      </p:sp>
    </p:spTree>
    <p:extLst>
      <p:ext uri="{BB962C8B-B14F-4D97-AF65-F5344CB8AC3E}">
        <p14:creationId xmlns:p14="http://schemas.microsoft.com/office/powerpoint/2010/main" val="371738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3" name="Google Shape;97;p1">
            <a:extLst>
              <a:ext uri="{FF2B5EF4-FFF2-40B4-BE49-F238E27FC236}">
                <a16:creationId xmlns:a16="http://schemas.microsoft.com/office/drawing/2014/main" id="{15C70B2A-DF04-40DF-A8CE-E79D68D6908E}"/>
              </a:ext>
            </a:extLst>
          </p:cNvPr>
          <p:cNvSpPr txBox="1"/>
          <p:nvPr/>
        </p:nvSpPr>
        <p:spPr>
          <a:xfrm>
            <a:off x="90312" y="2180695"/>
            <a:ext cx="12192000" cy="10665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s-US" sz="5900" b="1" dirty="0">
                <a:solidFill>
                  <a:srgbClr val="FFFFFF"/>
                </a:solidFill>
                <a:latin typeface="Montserrat"/>
                <a:ea typeface="Montserrat"/>
                <a:cs typeface="Montserrat"/>
                <a:sym typeface="Montserrat"/>
              </a:rPr>
              <a:t>Anexo y Preguntas frecuentes</a:t>
            </a:r>
          </a:p>
          <a:p>
            <a:pPr marL="0" marR="0" lvl="0" indent="0" algn="ctr" rtl="0">
              <a:spcBef>
                <a:spcPts val="0"/>
              </a:spcBef>
              <a:spcAft>
                <a:spcPts val="0"/>
              </a:spcAft>
              <a:buNone/>
            </a:pPr>
            <a:endParaRPr sz="5900" b="1" dirty="0">
              <a:solidFill>
                <a:srgbClr val="FFFFFF"/>
              </a:solidFill>
              <a:latin typeface="Montserrat"/>
              <a:ea typeface="Montserrat"/>
              <a:cs typeface="Montserrat"/>
              <a:sym typeface="Montserrat"/>
            </a:endParaRPr>
          </a:p>
          <a:p>
            <a:pPr marL="0" marR="0" lvl="0" indent="0" algn="ctr" rtl="0">
              <a:spcBef>
                <a:spcPts val="0"/>
              </a:spcBef>
              <a:spcAft>
                <a:spcPts val="0"/>
              </a:spcAft>
              <a:buNone/>
            </a:pPr>
            <a:endParaRPr sz="5900" b="1" dirty="0">
              <a:solidFill>
                <a:srgbClr val="FFFFFF"/>
              </a:solidFill>
              <a:latin typeface="Montserrat"/>
              <a:ea typeface="Montserrat"/>
              <a:cs typeface="Montserrat"/>
              <a:sym typeface="Montserrat"/>
            </a:endParaRPr>
          </a:p>
          <a:p>
            <a:pPr marL="0" marR="0" lvl="0" indent="0" algn="ctr" rtl="0">
              <a:spcBef>
                <a:spcPts val="0"/>
              </a:spcBef>
              <a:spcAft>
                <a:spcPts val="0"/>
              </a:spcAft>
              <a:buNone/>
            </a:pPr>
            <a:endParaRPr sz="5900" b="1" dirty="0">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3">
            <a:extLst>
              <a:ext uri="{FF2B5EF4-FFF2-40B4-BE49-F238E27FC236}">
                <a16:creationId xmlns:a16="http://schemas.microsoft.com/office/drawing/2014/main" id="{88C1D58F-6DA4-4E74-B685-39F6D47B9931}"/>
              </a:ext>
            </a:extLst>
          </p:cNvPr>
          <p:cNvGraphicFramePr>
            <a:graphicFrameLocks noGrp="1"/>
          </p:cNvGraphicFramePr>
          <p:nvPr>
            <p:extLst>
              <p:ext uri="{D42A27DB-BD31-4B8C-83A1-F6EECF244321}">
                <p14:modId xmlns:p14="http://schemas.microsoft.com/office/powerpoint/2010/main" val="2508745187"/>
              </p:ext>
            </p:extLst>
          </p:nvPr>
        </p:nvGraphicFramePr>
        <p:xfrm>
          <a:off x="1095880" y="1486037"/>
          <a:ext cx="10701965" cy="4352306"/>
        </p:xfrm>
        <a:graphic>
          <a:graphicData uri="http://schemas.openxmlformats.org/drawingml/2006/table">
            <a:tbl>
              <a:tblPr firstRow="1" bandRow="1"/>
              <a:tblGrid>
                <a:gridCol w="4460272">
                  <a:extLst>
                    <a:ext uri="{9D8B030D-6E8A-4147-A177-3AD203B41FA5}">
                      <a16:colId xmlns:a16="http://schemas.microsoft.com/office/drawing/2014/main" val="2720559412"/>
                    </a:ext>
                  </a:extLst>
                </a:gridCol>
                <a:gridCol w="2164813">
                  <a:extLst>
                    <a:ext uri="{9D8B030D-6E8A-4147-A177-3AD203B41FA5}">
                      <a16:colId xmlns:a16="http://schemas.microsoft.com/office/drawing/2014/main" val="80104149"/>
                    </a:ext>
                  </a:extLst>
                </a:gridCol>
                <a:gridCol w="4076880">
                  <a:extLst>
                    <a:ext uri="{9D8B030D-6E8A-4147-A177-3AD203B41FA5}">
                      <a16:colId xmlns:a16="http://schemas.microsoft.com/office/drawing/2014/main" val="2418664876"/>
                    </a:ext>
                  </a:extLst>
                </a:gridCol>
              </a:tblGrid>
              <a:tr h="350884">
                <a:tc>
                  <a:txBody>
                    <a:bodyPr/>
                    <a:lstStyle/>
                    <a:p>
                      <a:pPr algn="ctr"/>
                      <a:r>
                        <a:rPr lang="es-US" sz="1800" b="1">
                          <a:solidFill>
                            <a:schemeClr val="bg1"/>
                          </a:solidFill>
                          <a:latin typeface="Monsterrat"/>
                          <a:cs typeface="Calibri" panose="020F0502020204030204" pitchFamily="34" charset="0"/>
                        </a:rPr>
                        <a:t>LÍNEA DIRECTA Y NÚMERO</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1C7AD2"/>
                    </a:solidFill>
                  </a:tcPr>
                </a:tc>
                <a:tc>
                  <a:txBody>
                    <a:bodyPr/>
                    <a:lstStyle/>
                    <a:p>
                      <a:pPr algn="ctr"/>
                      <a:r>
                        <a:rPr lang="es-US" sz="1800" b="1">
                          <a:solidFill>
                            <a:schemeClr val="bg1"/>
                          </a:solidFill>
                          <a:latin typeface="Monsterrat"/>
                          <a:cs typeface="Calibri" panose="020F0502020204030204" pitchFamily="34" charset="0"/>
                        </a:rPr>
                        <a:t>CUÁNDO LLAMAR</a:t>
                      </a:r>
                    </a:p>
                  </a:txBody>
                  <a:tcPr anchor="ctr">
                    <a:lnT w="12700" cap="flat" cmpd="sng" algn="ctr">
                      <a:noFill/>
                      <a:prstDash val="solid"/>
                      <a:round/>
                      <a:headEnd type="none" w="med" len="med"/>
                      <a:tailEnd type="none" w="med" len="med"/>
                    </a:lnT>
                    <a:solidFill>
                      <a:srgbClr val="1C7AD2"/>
                    </a:solidFill>
                  </a:tcPr>
                </a:tc>
                <a:tc>
                  <a:txBody>
                    <a:bodyPr/>
                    <a:lstStyle/>
                    <a:p>
                      <a:pPr algn="ctr"/>
                      <a:r>
                        <a:rPr lang="es-US" sz="1800" b="1">
                          <a:solidFill>
                            <a:schemeClr val="bg1"/>
                          </a:solidFill>
                          <a:latin typeface="Monsterrat"/>
                          <a:cs typeface="Calibri" panose="020F0502020204030204" pitchFamily="34" charset="0"/>
                        </a:rPr>
                        <a:t>PROBLEMAS DE EJEMPLO</a:t>
                      </a:r>
                    </a:p>
                  </a:txBody>
                  <a:tcPr anchor="ctr">
                    <a:lnT w="12700" cap="flat" cmpd="sng" algn="ctr">
                      <a:noFill/>
                      <a:prstDash val="solid"/>
                      <a:round/>
                      <a:headEnd type="none" w="med" len="med"/>
                      <a:tailEnd type="none" w="med" len="med"/>
                    </a:lnT>
                    <a:solidFill>
                      <a:srgbClr val="1C7AD2"/>
                    </a:solidFill>
                  </a:tcPr>
                </a:tc>
                <a:extLst>
                  <a:ext uri="{0D108BD9-81ED-4DB2-BD59-A6C34878D82A}">
                    <a16:rowId xmlns:a16="http://schemas.microsoft.com/office/drawing/2014/main" val="610305168"/>
                  </a:ext>
                </a:extLst>
              </a:tr>
              <a:tr h="941713">
                <a:tc>
                  <a:txBody>
                    <a:bodyPr/>
                    <a:lstStyle/>
                    <a:p>
                      <a:r>
                        <a:rPr lang="es-US" sz="1600" b="1">
                          <a:latin typeface="Calibri" panose="020F0502020204030204" pitchFamily="34" charset="0"/>
                          <a:cs typeface="Calibri" panose="020F0502020204030204" pitchFamily="34" charset="0"/>
                        </a:rPr>
                        <a:t>Línea directa de apoyo tecnológico para padres y familias del distrito </a:t>
                      </a:r>
                    </a:p>
                    <a:p>
                      <a:r>
                        <a:rPr lang="es-US" sz="1600" b="0">
                          <a:latin typeface="Calibri" panose="020F0502020204030204" pitchFamily="34" charset="0"/>
                          <a:cs typeface="Calibri" panose="020F0502020204030204" pitchFamily="34" charset="0"/>
                        </a:rPr>
                        <a:t>215-400-4444</a:t>
                      </a:r>
                    </a:p>
                  </a:txBody>
                  <a:tcPr marL="1371600" anchor="ctr">
                    <a:lnL w="12700" cap="flat" cmpd="sng" algn="ctr">
                      <a:noFill/>
                      <a:prstDash val="solid"/>
                      <a:round/>
                      <a:headEnd type="none" w="med" len="med"/>
                      <a:tailEnd type="none" w="med" len="med"/>
                    </a:lnL>
                  </a:tcPr>
                </a:tc>
                <a:tc>
                  <a:txBody>
                    <a:bodyPr/>
                    <a:lstStyle/>
                    <a:p>
                      <a:r>
                        <a:rPr lang="es-US" sz="1400">
                          <a:latin typeface="Calibri" panose="020F0502020204030204" pitchFamily="34" charset="0"/>
                          <a:cs typeface="Calibri" panose="020F0502020204030204" pitchFamily="34" charset="0"/>
                        </a:rPr>
                        <a:t>Para preguntas sobre cómo iniciar sesión para el aprendizaje digital o sobre cómo utilizar el aula digital </a:t>
                      </a:r>
                    </a:p>
                  </a:txBody>
                  <a:tcPr anchor="ctr"/>
                </a:tc>
                <a:tc>
                  <a:txBody>
                    <a:bodyPr/>
                    <a:lstStyle/>
                    <a:p>
                      <a:pPr>
                        <a:lnSpc>
                          <a:spcPct val="150000"/>
                        </a:lnSpc>
                      </a:pPr>
                      <a:r>
                        <a:rPr lang="es-US" sz="1200" dirty="0">
                          <a:solidFill>
                            <a:schemeClr val="tx1"/>
                          </a:solidFill>
                          <a:latin typeface="Calibri" panose="020F0502020204030204" pitchFamily="34" charset="0"/>
                          <a:cs typeface="Calibri" panose="020F0502020204030204" pitchFamily="34" charset="0"/>
                        </a:rPr>
                        <a:t>Estoy teniendo problemas con el Chromebook de mi hijo.</a:t>
                      </a:r>
                    </a:p>
                    <a:p>
                      <a:pPr>
                        <a:lnSpc>
                          <a:spcPct val="150000"/>
                        </a:lnSpc>
                      </a:pPr>
                      <a:r>
                        <a:rPr lang="es-US" sz="1200" dirty="0">
                          <a:solidFill>
                            <a:schemeClr val="tx1"/>
                          </a:solidFill>
                          <a:latin typeface="Calibri" panose="020F0502020204030204" pitchFamily="34" charset="0"/>
                          <a:cs typeface="Calibri" panose="020F0502020204030204" pitchFamily="34" charset="0"/>
                        </a:rPr>
                        <a:t>No podemos iniciar sesión en Google Classroom.</a:t>
                      </a:r>
                    </a:p>
                    <a:p>
                      <a:pPr>
                        <a:lnSpc>
                          <a:spcPct val="150000"/>
                        </a:lnSpc>
                      </a:pPr>
                      <a:r>
                        <a:rPr lang="es-US" sz="1200" dirty="0">
                          <a:solidFill>
                            <a:schemeClr val="tx1"/>
                          </a:solidFill>
                          <a:latin typeface="Calibri" panose="020F0502020204030204" pitchFamily="34" charset="0"/>
                          <a:cs typeface="Calibri" panose="020F0502020204030204" pitchFamily="34" charset="0"/>
                        </a:rPr>
                        <a:t>No recordamos la contraseña para iniciar sesión.</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692333942"/>
                  </a:ext>
                </a:extLst>
              </a:tr>
              <a:tr h="94171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US" sz="16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Línea directa 211 PHLConnectED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US" sz="1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2-1-1</a:t>
                      </a:r>
                    </a:p>
                  </a:txBody>
                  <a:tcPr marL="1371600" anchor="ctr">
                    <a:lnL w="12700" cap="flat" cmpd="sng" algn="ctr">
                      <a:no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US" sz="1400">
                          <a:latin typeface="Calibri" panose="020F0502020204030204" pitchFamily="34" charset="0"/>
                          <a:cs typeface="Calibri" panose="020F0502020204030204" pitchFamily="34" charset="0"/>
                        </a:rPr>
                        <a:t>Para obtener ayuda para registrarse en PHLConnectED o para obtener la ayuda de un asesor digital.</a:t>
                      </a:r>
                    </a:p>
                  </a:txBody>
                  <a:tcPr anchor="ctr"/>
                </a:tc>
                <a:tc>
                  <a:txBody>
                    <a:bodyPr/>
                    <a:lstStyle/>
                    <a:p>
                      <a:pPr>
                        <a:lnSpc>
                          <a:spcPct val="150000"/>
                        </a:lnSpc>
                      </a:pPr>
                      <a:r>
                        <a:rPr lang="es-US" sz="1200">
                          <a:solidFill>
                            <a:schemeClr val="tx1"/>
                          </a:solidFill>
                          <a:latin typeface="Calibri" panose="020F0502020204030204" pitchFamily="34" charset="0"/>
                          <a:cs typeface="Calibri" panose="020F0502020204030204" pitchFamily="34" charset="0"/>
                        </a:rPr>
                        <a:t>Estoy teniendo problemas para registrarme en el programa.</a:t>
                      </a:r>
                    </a:p>
                    <a:p>
                      <a:pPr>
                        <a:lnSpc>
                          <a:spcPct val="150000"/>
                        </a:lnSpc>
                      </a:pPr>
                      <a:r>
                        <a:rPr lang="es-US" sz="1200">
                          <a:solidFill>
                            <a:schemeClr val="tx1"/>
                          </a:solidFill>
                          <a:latin typeface="Calibri" panose="020F0502020204030204" pitchFamily="34" charset="0"/>
                          <a:cs typeface="Calibri" panose="020F0502020204030204" pitchFamily="34" charset="0"/>
                        </a:rPr>
                        <a:t>Me olvidé de mi código de inscripción de Comcast. </a:t>
                      </a:r>
                    </a:p>
                    <a:p>
                      <a:pPr>
                        <a:lnSpc>
                          <a:spcPct val="150000"/>
                        </a:lnSpc>
                      </a:pPr>
                      <a:r>
                        <a:rPr lang="es-US" sz="1200">
                          <a:solidFill>
                            <a:schemeClr val="tx1"/>
                          </a:solidFill>
                          <a:latin typeface="Calibri" panose="020F0502020204030204" pitchFamily="34" charset="0"/>
                          <a:cs typeface="Calibri" panose="020F0502020204030204" pitchFamily="34" charset="0"/>
                        </a:rPr>
                        <a:t>Necesito ayuda para instalar y usar Internet.</a:t>
                      </a:r>
                      <a:endParaRPr lang="es-US" sz="1200">
                        <a:latin typeface="Calibri" panose="020F0502020204030204" pitchFamily="34" charset="0"/>
                        <a:cs typeface="Calibri" panose="020F0502020204030204" pitchFamily="3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587431108"/>
                  </a:ext>
                </a:extLst>
              </a:tr>
              <a:tr h="94171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Internet Essentials de Comcast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1-844-963-0178</a:t>
                      </a:r>
                    </a:p>
                  </a:txBody>
                  <a:tcPr marL="1371600" anchor="ctr">
                    <a:lnL w="12700" cap="flat" cmpd="sng" algn="ctr">
                      <a:noFill/>
                      <a:prstDash val="solid"/>
                      <a:round/>
                      <a:headEnd type="none" w="med" len="med"/>
                      <a:tailEnd type="none" w="med" len="med"/>
                    </a:lnL>
                  </a:tcPr>
                </a:tc>
                <a:tc>
                  <a:txBody>
                    <a:bodyPr/>
                    <a:lstStyle/>
                    <a:p>
                      <a:r>
                        <a:rPr lang="es-US" sz="1400">
                          <a:latin typeface="Calibri" panose="020F0502020204030204" pitchFamily="34" charset="0"/>
                          <a:cs typeface="Calibri" panose="020F0502020204030204" pitchFamily="34" charset="0"/>
                        </a:rPr>
                        <a:t>Para registrarse en Comcast Internet Essentials</a:t>
                      </a:r>
                    </a:p>
                  </a:txBody>
                  <a:tcPr anchor="ctr"/>
                </a:tc>
                <a:tc>
                  <a:txBody>
                    <a:bodyPr/>
                    <a:lstStyle/>
                    <a:p>
                      <a:pPr>
                        <a:lnSpc>
                          <a:spcPct val="150000"/>
                        </a:lnSpc>
                      </a:pPr>
                      <a:r>
                        <a:rPr lang="es-US" sz="1200" dirty="0">
                          <a:solidFill>
                            <a:schemeClr val="tx1"/>
                          </a:solidFill>
                          <a:latin typeface="Calibri" panose="020F0502020204030204" pitchFamily="34" charset="0"/>
                          <a:cs typeface="Calibri" panose="020F0502020204030204" pitchFamily="34" charset="0"/>
                        </a:rPr>
                        <a:t>Tengo un código de inscripción de Internet Essentials y necesito activarlo.</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99563102"/>
                  </a:ext>
                </a:extLst>
              </a:tr>
              <a:tr h="94171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Punto de </a:t>
                      </a:r>
                      <a:r>
                        <a:rPr kumimoji="0" lang="es-US" sz="1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acceso</a:t>
                      </a:r>
                      <a:r>
                        <a:rPr kumimoji="0" lang="es-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de T-Mobile.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1-844-341-4834</a:t>
                      </a:r>
                    </a:p>
                  </a:txBody>
                  <a:tcPr marL="13716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US" sz="1400">
                          <a:latin typeface="Calibri" panose="020F0502020204030204" pitchFamily="34" charset="0"/>
                          <a:cs typeface="Calibri" panose="020F0502020204030204" pitchFamily="34" charset="0"/>
                        </a:rPr>
                        <a:t>Para soporte técnico de T-Mobile, como problemas de servicio y configuración</a:t>
                      </a:r>
                    </a:p>
                  </a:txBody>
                  <a:tcPr anchor="ctr">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s-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Estoy teniendo problemas con mi punto de acceso.</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s-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Mi punto de acceso de T-Mobile no funciona.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s-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Mi servicio dejó de funcionar. ¿Cuál es el problema?</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886512670"/>
                  </a:ext>
                </a:extLst>
              </a:tr>
            </a:tbl>
          </a:graphicData>
        </a:graphic>
      </p:graphicFrame>
      <p:pic>
        <p:nvPicPr>
          <p:cNvPr id="21" name="Picture 4" descr="Internet Essentials">
            <a:extLst>
              <a:ext uri="{FF2B5EF4-FFF2-40B4-BE49-F238E27FC236}">
                <a16:creationId xmlns:a16="http://schemas.microsoft.com/office/drawing/2014/main" id="{CEC6CC71-27D0-4031-BB48-37D8109DCD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51" t="9192"/>
          <a:stretch/>
        </p:blipFill>
        <p:spPr bwMode="auto">
          <a:xfrm>
            <a:off x="140988" y="3937785"/>
            <a:ext cx="1577302" cy="8884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Media Library - T-Mobile Newsroom">
            <a:extLst>
              <a:ext uri="{FF2B5EF4-FFF2-40B4-BE49-F238E27FC236}">
                <a16:creationId xmlns:a16="http://schemas.microsoft.com/office/drawing/2014/main" id="{29615F3D-5D9A-4FE4-8BD5-21CA8EF00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96" y="5096045"/>
            <a:ext cx="1546094" cy="6907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drawing&#10;&#10;Description automatically generated">
            <a:extLst>
              <a:ext uri="{FF2B5EF4-FFF2-40B4-BE49-F238E27FC236}">
                <a16:creationId xmlns:a16="http://schemas.microsoft.com/office/drawing/2014/main" id="{C3371B26-CBFE-4EFD-A572-00DEB12388FA}"/>
              </a:ext>
            </a:extLst>
          </p:cNvPr>
          <p:cNvPicPr>
            <a:picLocks noChangeAspect="1"/>
          </p:cNvPicPr>
          <p:nvPr/>
        </p:nvPicPr>
        <p:blipFill>
          <a:blip r:embed="rId4"/>
          <a:stretch>
            <a:fillRect/>
          </a:stretch>
        </p:blipFill>
        <p:spPr>
          <a:xfrm>
            <a:off x="140988" y="3182979"/>
            <a:ext cx="1939991" cy="479115"/>
          </a:xfrm>
          <a:prstGeom prst="rect">
            <a:avLst/>
          </a:prstGeom>
        </p:spPr>
      </p:pic>
      <p:pic>
        <p:nvPicPr>
          <p:cNvPr id="24" name="Picture 4" descr="Visual Identity – Communications &amp; External Relations">
            <a:extLst>
              <a:ext uri="{FF2B5EF4-FFF2-40B4-BE49-F238E27FC236}">
                <a16:creationId xmlns:a16="http://schemas.microsoft.com/office/drawing/2014/main" id="{EDDF94D3-49E2-4E2A-B729-F7300623F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447" y="2149213"/>
            <a:ext cx="2116183" cy="31384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2;g917a4eec68_0_45">
            <a:extLst>
              <a:ext uri="{FF2B5EF4-FFF2-40B4-BE49-F238E27FC236}">
                <a16:creationId xmlns:a16="http://schemas.microsoft.com/office/drawing/2014/main" id="{D765A2B9-4AB8-4AC4-BD23-4CF4C8348A69}"/>
              </a:ext>
            </a:extLst>
          </p:cNvPr>
          <p:cNvSpPr txBox="1">
            <a:spLocks/>
          </p:cNvSpPr>
          <p:nvPr/>
        </p:nvSpPr>
        <p:spPr>
          <a:xfrm>
            <a:off x="314457" y="390740"/>
            <a:ext cx="10522041" cy="6337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0070C0"/>
              </a:buClr>
            </a:pPr>
            <a:r>
              <a:rPr lang="es-US" sz="2800" b="1" dirty="0">
                <a:solidFill>
                  <a:srgbClr val="0070C0"/>
                </a:solidFill>
                <a:latin typeface="Montserrat"/>
                <a:sym typeface="Montserrat"/>
              </a:rPr>
              <a:t>Líneas directas de PHLConnectED: </a:t>
            </a:r>
          </a:p>
          <a:p>
            <a:pPr lvl="0">
              <a:buClr>
                <a:srgbClr val="0070C0"/>
              </a:buClr>
            </a:pPr>
            <a:r>
              <a:rPr lang="es-US" sz="2800" b="1" dirty="0">
                <a:solidFill>
                  <a:srgbClr val="0070C0"/>
                </a:solidFill>
                <a:latin typeface="Montserrat"/>
                <a:sym typeface="Montserrat"/>
              </a:rPr>
              <a:t>Propósito y horario para la llamada</a:t>
            </a:r>
          </a:p>
        </p:txBody>
      </p:sp>
    </p:spTree>
    <p:extLst>
      <p:ext uri="{BB962C8B-B14F-4D97-AF65-F5344CB8AC3E}">
        <p14:creationId xmlns:p14="http://schemas.microsoft.com/office/powerpoint/2010/main" val="367463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2;g917a4eec68_0_45">
            <a:extLst>
              <a:ext uri="{FF2B5EF4-FFF2-40B4-BE49-F238E27FC236}">
                <a16:creationId xmlns:a16="http://schemas.microsoft.com/office/drawing/2014/main" id="{43A30345-9ED0-43F3-AF3F-9CB5BEF36CB1}"/>
              </a:ext>
            </a:extLst>
          </p:cNvPr>
          <p:cNvSpPr txBox="1">
            <a:spLocks/>
          </p:cNvSpPr>
          <p:nvPr/>
        </p:nvSpPr>
        <p:spPr>
          <a:xfrm>
            <a:off x="392296" y="513667"/>
            <a:ext cx="7905018" cy="6337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70C0"/>
              </a:buClr>
              <a:buSzTx/>
              <a:buFont typeface="Arial"/>
              <a:buNone/>
              <a:tabLst/>
              <a:defRPr/>
            </a:pPr>
            <a:r>
              <a:rPr kumimoji="0" lang="es-US" sz="2700" b="1" i="0" u="none" strike="noStrike" kern="0" cap="none" spc="0" normalizeH="0" baseline="0" noProof="0">
                <a:ln>
                  <a:noFill/>
                </a:ln>
                <a:solidFill>
                  <a:srgbClr val="0070C0"/>
                </a:solidFill>
                <a:effectLst/>
                <a:uLnTx/>
                <a:uFillTx/>
                <a:latin typeface="Montserrat"/>
                <a:cs typeface="Arial"/>
                <a:sym typeface="Montserrat"/>
              </a:rPr>
              <a:t>¿Qué es PHLConnectED?</a:t>
            </a:r>
            <a:endParaRPr kumimoji="0" lang="es-US" sz="2700" b="0" i="0" u="none" strike="noStrike" kern="0" cap="none" spc="0" normalizeH="0" baseline="0" noProof="0">
              <a:ln>
                <a:noFill/>
              </a:ln>
              <a:solidFill>
                <a:srgbClr val="0070C0"/>
              </a:solidFill>
              <a:effectLst/>
              <a:uLnTx/>
              <a:uFillTx/>
              <a:latin typeface="Arial"/>
              <a:cs typeface="Arial"/>
              <a:sym typeface="Arial"/>
            </a:endParaRPr>
          </a:p>
        </p:txBody>
      </p:sp>
      <p:sp>
        <p:nvSpPr>
          <p:cNvPr id="16" name="Text Placeholder 2">
            <a:extLst>
              <a:ext uri="{FF2B5EF4-FFF2-40B4-BE49-F238E27FC236}">
                <a16:creationId xmlns:a16="http://schemas.microsoft.com/office/drawing/2014/main" id="{253C433B-4E61-4F33-8A02-346927CF37EE}"/>
              </a:ext>
            </a:extLst>
          </p:cNvPr>
          <p:cNvSpPr txBox="1">
            <a:spLocks/>
          </p:cNvSpPr>
          <p:nvPr/>
        </p:nvSpPr>
        <p:spPr>
          <a:xfrm>
            <a:off x="392297" y="1364574"/>
            <a:ext cx="10444203" cy="4718928"/>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PHLConnectED es la iniciativa de la Ciudad de Filadelfia para conectar a las familias de Filadelfia con acceso a una </a:t>
            </a:r>
            <a:r>
              <a:rPr kumimoji="0" lang="es-US" sz="1900" b="1" i="0" u="none" strike="noStrike" kern="1200" cap="none" spc="0" normalizeH="0" baseline="0" noProof="0" dirty="0">
                <a:ln>
                  <a:noFill/>
                </a:ln>
                <a:solidFill>
                  <a:srgbClr val="1C7AD2"/>
                </a:solidFill>
                <a:effectLst/>
                <a:uLnTx/>
                <a:uFillTx/>
                <a:latin typeface="Montserrat" panose="020B0604020202020204" charset="0"/>
                <a:cs typeface="Arial"/>
                <a:sym typeface="Arial"/>
              </a:rPr>
              <a:t>conexión a Internet fiable y de alta velocidad </a:t>
            </a: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para la escuela.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Las familias y los estudiantes que califiquen podrán inscribirse </a:t>
            </a:r>
            <a:r>
              <a:rPr kumimoji="0" lang="es-US" sz="1900" b="1" i="0" u="none" strike="noStrike" kern="1200" cap="none" spc="0" normalizeH="0" baseline="0" noProof="0" dirty="0">
                <a:ln>
                  <a:noFill/>
                </a:ln>
                <a:solidFill>
                  <a:srgbClr val="0070C0"/>
                </a:solidFill>
                <a:effectLst/>
                <a:uLnTx/>
                <a:uFillTx/>
                <a:latin typeface="Montserrat" panose="020B0604020202020204" charset="0"/>
                <a:cs typeface="Arial"/>
                <a:sym typeface="Arial"/>
              </a:rPr>
              <a:t>durante un período de hasta dos años </a:t>
            </a: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en el programa Internet Essentials de Comcast sin costo alguno o, según sea necesario, recibir acceso gratuito a un punto de acceso T-Mobile </a:t>
            </a:r>
            <a:r>
              <a:rPr kumimoji="0" lang="es-US" sz="1900" b="1" i="0" u="none" strike="noStrike" kern="1200" cap="none" spc="0" normalizeH="0" baseline="0" noProof="0" dirty="0">
                <a:ln>
                  <a:noFill/>
                </a:ln>
                <a:solidFill>
                  <a:srgbClr val="0070C0"/>
                </a:solidFill>
                <a:effectLst/>
                <a:uLnTx/>
                <a:uFillTx/>
                <a:latin typeface="Montserrat" panose="020B0604020202020204" charset="0"/>
                <a:cs typeface="Arial"/>
                <a:sym typeface="Arial"/>
              </a:rPr>
              <a:t>hasta junio de 2022</a:t>
            </a: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PHLConnectED tiene </a:t>
            </a:r>
            <a:r>
              <a:rPr kumimoji="0" lang="es-US" sz="1900" b="1" i="0" u="none" strike="noStrike" kern="1200" cap="none" spc="0" normalizeH="0" baseline="0" noProof="0" dirty="0">
                <a:ln>
                  <a:noFill/>
                </a:ln>
                <a:solidFill>
                  <a:srgbClr val="1C7AD2"/>
                </a:solidFill>
                <a:effectLst/>
                <a:uLnTx/>
                <a:uFillTx/>
                <a:latin typeface="Montserrat" panose="020B0604020202020204" charset="0"/>
                <a:cs typeface="Arial"/>
                <a:sym typeface="Arial"/>
              </a:rPr>
              <a:t>dos opciones </a:t>
            </a: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para recibir Internet sin costo: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endParaRPr>
          </a:p>
          <a:p>
            <a:pPr marL="800100" marR="0" lvl="1" indent="-342900" algn="l" defTabSz="914400"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Una </a:t>
            </a:r>
            <a:r>
              <a:rPr kumimoji="0" lang="es-US" sz="1900" b="1" i="0" u="none" strike="noStrike" kern="1200" cap="none" spc="0" normalizeH="0" baseline="0" noProof="0" dirty="0">
                <a:ln>
                  <a:noFill/>
                </a:ln>
                <a:solidFill>
                  <a:srgbClr val="000000"/>
                </a:solidFill>
                <a:effectLst/>
                <a:uLnTx/>
                <a:uFillTx/>
                <a:latin typeface="Montserrat" panose="020B0604020202020204" charset="0"/>
                <a:cs typeface="Arial"/>
                <a:sym typeface="Arial"/>
              </a:rPr>
              <a:t>conexión a Internet por cable de alta velocidad </a:t>
            </a: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para su hogar a través de Internet Essentials de Comcast.</a:t>
            </a:r>
          </a:p>
          <a:p>
            <a:pPr marL="800100" marR="0" lvl="1" indent="-342900" algn="l" defTabSz="914400"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Un </a:t>
            </a:r>
            <a:r>
              <a:rPr kumimoji="0" lang="es-US" sz="1900" b="1" i="0" u="none" strike="noStrike" kern="1200" cap="none" spc="0" normalizeH="0" baseline="0" noProof="0" dirty="0">
                <a:ln>
                  <a:noFill/>
                </a:ln>
                <a:solidFill>
                  <a:srgbClr val="000000"/>
                </a:solidFill>
                <a:effectLst/>
                <a:uLnTx/>
                <a:uFillTx/>
                <a:latin typeface="Montserrat" panose="020B0604020202020204" charset="0"/>
                <a:cs typeface="Arial"/>
                <a:sym typeface="Arial"/>
              </a:rPr>
              <a:t>punto de acceso móvil </a:t>
            </a:r>
            <a:r>
              <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rPr>
              <a:t>de alta velocidad de T-Mobile.</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s-US" sz="1900" b="1" i="0" u="none" strike="noStrike" kern="0" cap="none" spc="0" normalizeH="0" baseline="0" noProof="0" dirty="0">
              <a:ln>
                <a:noFill/>
              </a:ln>
              <a:solidFill>
                <a:srgbClr val="1C7AD2"/>
              </a:solidFill>
              <a:effectLst/>
              <a:uLnTx/>
              <a:uFillTx/>
              <a:latin typeface="Arial"/>
              <a:cs typeface="Arial"/>
              <a:sym typeface="Arial"/>
            </a:endParaRPr>
          </a:p>
        </p:txBody>
      </p:sp>
      <p:grpSp>
        <p:nvGrpSpPr>
          <p:cNvPr id="14" name="Group 13">
            <a:extLst>
              <a:ext uri="{FF2B5EF4-FFF2-40B4-BE49-F238E27FC236}">
                <a16:creationId xmlns:a16="http://schemas.microsoft.com/office/drawing/2014/main" id="{FD1F1D74-97EB-407F-981A-291F4233613E}"/>
              </a:ext>
            </a:extLst>
          </p:cNvPr>
          <p:cNvGrpSpPr/>
          <p:nvPr/>
        </p:nvGrpSpPr>
        <p:grpSpPr>
          <a:xfrm>
            <a:off x="10836500" y="167632"/>
            <a:ext cx="1198185" cy="1119604"/>
            <a:chOff x="10683115" y="208929"/>
            <a:chExt cx="1198185" cy="1119604"/>
          </a:xfrm>
        </p:grpSpPr>
        <p:sp>
          <p:nvSpPr>
            <p:cNvPr id="3" name="Oval 2">
              <a:extLst>
                <a:ext uri="{FF2B5EF4-FFF2-40B4-BE49-F238E27FC236}">
                  <a16:creationId xmlns:a16="http://schemas.microsoft.com/office/drawing/2014/main" id="{4AA74E34-BB4D-4423-B078-3C64D18E59C6}"/>
                </a:ext>
              </a:extLst>
            </p:cNvPr>
            <p:cNvSpPr/>
            <p:nvPr/>
          </p:nvSpPr>
          <p:spPr>
            <a:xfrm>
              <a:off x="10683115" y="208929"/>
              <a:ext cx="1198185" cy="1119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Group 31">
              <a:extLst>
                <a:ext uri="{FF2B5EF4-FFF2-40B4-BE49-F238E27FC236}">
                  <a16:creationId xmlns:a16="http://schemas.microsoft.com/office/drawing/2014/main" id="{95BD0B4C-AE0A-4FEE-8B5D-E38A4C8C007B}"/>
                </a:ext>
              </a:extLst>
            </p:cNvPr>
            <p:cNvGrpSpPr>
              <a:grpSpLocks noChangeAspect="1"/>
            </p:cNvGrpSpPr>
            <p:nvPr/>
          </p:nvGrpSpPr>
          <p:grpSpPr bwMode="auto">
            <a:xfrm>
              <a:off x="11075485" y="334763"/>
              <a:ext cx="413443" cy="585138"/>
              <a:chOff x="4542" y="442"/>
              <a:chExt cx="301" cy="426"/>
            </a:xfrm>
            <a:solidFill>
              <a:schemeClr val="bg1"/>
            </a:solidFill>
          </p:grpSpPr>
          <p:sp>
            <p:nvSpPr>
              <p:cNvPr id="5" name="Freeform 32">
                <a:extLst>
                  <a:ext uri="{FF2B5EF4-FFF2-40B4-BE49-F238E27FC236}">
                    <a16:creationId xmlns:a16="http://schemas.microsoft.com/office/drawing/2014/main" id="{90B1B0D8-3E8C-4A85-AC81-ED65E3503315}"/>
                  </a:ext>
                </a:extLst>
              </p:cNvPr>
              <p:cNvSpPr>
                <a:spLocks noEditPoints="1"/>
              </p:cNvSpPr>
              <p:nvPr/>
            </p:nvSpPr>
            <p:spPr bwMode="auto">
              <a:xfrm>
                <a:off x="4542" y="442"/>
                <a:ext cx="301" cy="302"/>
              </a:xfrm>
              <a:custGeom>
                <a:avLst/>
                <a:gdLst>
                  <a:gd name="T0" fmla="*/ 102 w 204"/>
                  <a:gd name="T1" fmla="*/ 204 h 204"/>
                  <a:gd name="T2" fmla="*/ 0 w 204"/>
                  <a:gd name="T3" fmla="*/ 102 h 204"/>
                  <a:gd name="T4" fmla="*/ 102 w 204"/>
                  <a:gd name="T5" fmla="*/ 0 h 204"/>
                  <a:gd name="T6" fmla="*/ 204 w 204"/>
                  <a:gd name="T7" fmla="*/ 102 h 204"/>
                  <a:gd name="T8" fmla="*/ 102 w 204"/>
                  <a:gd name="T9" fmla="*/ 204 h 204"/>
                  <a:gd name="T10" fmla="*/ 102 w 204"/>
                  <a:gd name="T11" fmla="*/ 12 h 204"/>
                  <a:gd name="T12" fmla="*/ 12 w 204"/>
                  <a:gd name="T13" fmla="*/ 102 h 204"/>
                  <a:gd name="T14" fmla="*/ 102 w 204"/>
                  <a:gd name="T15" fmla="*/ 192 h 204"/>
                  <a:gd name="T16" fmla="*/ 192 w 204"/>
                  <a:gd name="T17" fmla="*/ 102 h 204"/>
                  <a:gd name="T18" fmla="*/ 102 w 204"/>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reeform 33">
                <a:extLst>
                  <a:ext uri="{FF2B5EF4-FFF2-40B4-BE49-F238E27FC236}">
                    <a16:creationId xmlns:a16="http://schemas.microsoft.com/office/drawing/2014/main" id="{2CC68856-6A82-4833-BF9C-46E794069331}"/>
                  </a:ext>
                </a:extLst>
              </p:cNvPr>
              <p:cNvSpPr>
                <a:spLocks/>
              </p:cNvSpPr>
              <p:nvPr/>
            </p:nvSpPr>
            <p:spPr bwMode="auto">
              <a:xfrm>
                <a:off x="4639" y="762"/>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reeform 34">
                <a:extLst>
                  <a:ext uri="{FF2B5EF4-FFF2-40B4-BE49-F238E27FC236}">
                    <a16:creationId xmlns:a16="http://schemas.microsoft.com/office/drawing/2014/main" id="{B2FD43A0-370C-4607-ABD9-34B3E6E7A0D0}"/>
                  </a:ext>
                </a:extLst>
              </p:cNvPr>
              <p:cNvSpPr>
                <a:spLocks/>
              </p:cNvSpPr>
              <p:nvPr/>
            </p:nvSpPr>
            <p:spPr bwMode="auto">
              <a:xfrm>
                <a:off x="4639" y="797"/>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35">
                <a:extLst>
                  <a:ext uri="{FF2B5EF4-FFF2-40B4-BE49-F238E27FC236}">
                    <a16:creationId xmlns:a16="http://schemas.microsoft.com/office/drawing/2014/main" id="{6C6B85D3-F27B-4B62-B666-BAE384509FF7}"/>
                  </a:ext>
                </a:extLst>
              </p:cNvPr>
              <p:cNvSpPr>
                <a:spLocks/>
              </p:cNvSpPr>
              <p:nvPr/>
            </p:nvSpPr>
            <p:spPr bwMode="auto">
              <a:xfrm>
                <a:off x="4639" y="833"/>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36">
                <a:extLst>
                  <a:ext uri="{FF2B5EF4-FFF2-40B4-BE49-F238E27FC236}">
                    <a16:creationId xmlns:a16="http://schemas.microsoft.com/office/drawing/2014/main" id="{DE836944-AA17-4A4D-8A5E-5DDA8AA17D66}"/>
                  </a:ext>
                </a:extLst>
              </p:cNvPr>
              <p:cNvSpPr>
                <a:spLocks/>
              </p:cNvSpPr>
              <p:nvPr/>
            </p:nvSpPr>
            <p:spPr bwMode="auto">
              <a:xfrm>
                <a:off x="4684" y="833"/>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37">
                <a:extLst>
                  <a:ext uri="{FF2B5EF4-FFF2-40B4-BE49-F238E27FC236}">
                    <a16:creationId xmlns:a16="http://schemas.microsoft.com/office/drawing/2014/main" id="{987A0FA7-1D59-4208-B8FB-B996DBEA5B96}"/>
                  </a:ext>
                </a:extLst>
              </p:cNvPr>
              <p:cNvSpPr>
                <a:spLocks/>
              </p:cNvSpPr>
              <p:nvPr/>
            </p:nvSpPr>
            <p:spPr bwMode="auto">
              <a:xfrm>
                <a:off x="4629" y="637"/>
                <a:ext cx="126" cy="46"/>
              </a:xfrm>
              <a:custGeom>
                <a:avLst/>
                <a:gdLst>
                  <a:gd name="T0" fmla="*/ 61 w 85"/>
                  <a:gd name="T1" fmla="*/ 30 h 31"/>
                  <a:gd name="T2" fmla="*/ 57 w 85"/>
                  <a:gd name="T3" fmla="*/ 29 h 31"/>
                  <a:gd name="T4" fmla="*/ 43 w 85"/>
                  <a:gd name="T5" fmla="*/ 15 h 31"/>
                  <a:gd name="T6" fmla="*/ 29 w 85"/>
                  <a:gd name="T7" fmla="*/ 29 h 31"/>
                  <a:gd name="T8" fmla="*/ 21 w 85"/>
                  <a:gd name="T9" fmla="*/ 29 h 31"/>
                  <a:gd name="T10" fmla="*/ 3 w 85"/>
                  <a:gd name="T11" fmla="*/ 11 h 31"/>
                  <a:gd name="T12" fmla="*/ 3 w 85"/>
                  <a:gd name="T13" fmla="*/ 2 h 31"/>
                  <a:gd name="T14" fmla="*/ 11 w 85"/>
                  <a:gd name="T15" fmla="*/ 2 h 31"/>
                  <a:gd name="T16" fmla="*/ 25 w 85"/>
                  <a:gd name="T17" fmla="*/ 16 h 31"/>
                  <a:gd name="T18" fmla="*/ 39 w 85"/>
                  <a:gd name="T19" fmla="*/ 2 h 31"/>
                  <a:gd name="T20" fmla="*/ 47 w 85"/>
                  <a:gd name="T21" fmla="*/ 2 h 31"/>
                  <a:gd name="T22" fmla="*/ 61 w 85"/>
                  <a:gd name="T23" fmla="*/ 16 h 31"/>
                  <a:gd name="T24" fmla="*/ 75 w 85"/>
                  <a:gd name="T25" fmla="*/ 2 h 31"/>
                  <a:gd name="T26" fmla="*/ 83 w 85"/>
                  <a:gd name="T27" fmla="*/ 2 h 31"/>
                  <a:gd name="T28" fmla="*/ 83 w 85"/>
                  <a:gd name="T29" fmla="*/ 11 h 31"/>
                  <a:gd name="T30" fmla="*/ 65 w 85"/>
                  <a:gd name="T31" fmla="*/ 29 h 31"/>
                  <a:gd name="T32" fmla="*/ 61 w 85"/>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31">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38">
                <a:extLst>
                  <a:ext uri="{FF2B5EF4-FFF2-40B4-BE49-F238E27FC236}">
                    <a16:creationId xmlns:a16="http://schemas.microsoft.com/office/drawing/2014/main" id="{F18E54BA-3104-4FFF-A862-D9F34CE6F265}"/>
                  </a:ext>
                </a:extLst>
              </p:cNvPr>
              <p:cNvSpPr>
                <a:spLocks/>
              </p:cNvSpPr>
              <p:nvPr/>
            </p:nvSpPr>
            <p:spPr bwMode="auto">
              <a:xfrm>
                <a:off x="4684" y="6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B1B0DB70-C554-4859-AC22-F648A4819E3E}"/>
                </a:ext>
              </a:extLst>
            </p:cNvPr>
            <p:cNvSpPr txBox="1"/>
            <p:nvPr/>
          </p:nvSpPr>
          <p:spPr>
            <a:xfrm>
              <a:off x="10949718" y="911026"/>
              <a:ext cx="774440" cy="371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a:ln>
                    <a:noFill/>
                  </a:ln>
                  <a:solidFill>
                    <a:srgbClr val="FFFFFF"/>
                  </a:solidFill>
                  <a:effectLst/>
                  <a:uLnTx/>
                  <a:uFillTx/>
                  <a:latin typeface="Open Sans"/>
                  <a:ea typeface="+mn-ea"/>
                  <a:cs typeface="+mn-cs"/>
                </a:rPr>
                <a:t>Preguntas frecuentes</a:t>
              </a:r>
            </a:p>
          </p:txBody>
        </p:sp>
      </p:grpSp>
    </p:spTree>
    <p:extLst>
      <p:ext uri="{BB962C8B-B14F-4D97-AF65-F5344CB8AC3E}">
        <p14:creationId xmlns:p14="http://schemas.microsoft.com/office/powerpoint/2010/main" val="17570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88D-FB2E-43C5-87C8-1A21BB95E286}"/>
              </a:ext>
            </a:extLst>
          </p:cNvPr>
          <p:cNvSpPr>
            <a:spLocks noGrp="1"/>
          </p:cNvSpPr>
          <p:nvPr>
            <p:ph type="title"/>
          </p:nvPr>
        </p:nvSpPr>
        <p:spPr>
          <a:xfrm>
            <a:off x="624133" y="392157"/>
            <a:ext cx="9555600" cy="728400"/>
          </a:xfrm>
        </p:spPr>
        <p:txBody>
          <a:bodyPr/>
          <a:lstStyle/>
          <a:p>
            <a:pPr>
              <a:buClr>
                <a:srgbClr val="0070C0"/>
              </a:buClr>
            </a:pPr>
            <a:r>
              <a:rPr lang="es-US" sz="2700" b="1" dirty="0">
                <a:solidFill>
                  <a:srgbClr val="0070C0"/>
                </a:solidFill>
                <a:latin typeface="Montserrat"/>
                <a:sym typeface="Montserrat"/>
              </a:rPr>
              <a:t>No soy un hablante de inglés nativo y necesito hablar con alguien en (español, vietnamita, ruso, etc.). ¿A qué número puedo llamar? </a:t>
            </a:r>
          </a:p>
        </p:txBody>
      </p:sp>
      <p:sp>
        <p:nvSpPr>
          <p:cNvPr id="3" name="Text Placeholder 2">
            <a:extLst>
              <a:ext uri="{FF2B5EF4-FFF2-40B4-BE49-F238E27FC236}">
                <a16:creationId xmlns:a16="http://schemas.microsoft.com/office/drawing/2014/main" id="{E0FDAFD8-07DB-4605-B474-CC1C501A5FAB}"/>
              </a:ext>
            </a:extLst>
          </p:cNvPr>
          <p:cNvSpPr>
            <a:spLocks noGrp="1"/>
          </p:cNvSpPr>
          <p:nvPr>
            <p:ph type="body" idx="1"/>
          </p:nvPr>
        </p:nvSpPr>
        <p:spPr>
          <a:xfrm>
            <a:off x="624133" y="1872102"/>
            <a:ext cx="10478970" cy="4283527"/>
          </a:xfrm>
        </p:spPr>
        <p:txBody>
          <a:bodyPr/>
          <a:lstStyle/>
          <a:p>
            <a:pPr marL="571500" indent="-342900">
              <a:buFont typeface="Arial" panose="020B0604020202020204" pitchFamily="34" charset="0"/>
              <a:buChar char="•"/>
            </a:pPr>
            <a:r>
              <a:rPr lang="es-US" sz="1900" dirty="0">
                <a:latin typeface="Montserrat" panose="02000505000000020004" pitchFamily="2" charset="0"/>
              </a:rPr>
              <a:t>Puede llamar a la línea directa 211, que se encuentra disponible en más de 165 idiomas y dialectos, para ser preseleccionado para el programa PHLConnectED. </a:t>
            </a:r>
          </a:p>
          <a:p>
            <a:pPr marL="228600" indent="0"/>
            <a:endParaRPr lang="es-US" sz="1900" dirty="0">
              <a:latin typeface="Montserrat" panose="02000505000000020004" pitchFamily="2" charset="0"/>
            </a:endParaRPr>
          </a:p>
          <a:p>
            <a:pPr marL="571500" indent="-342900">
              <a:buFont typeface="Arial" panose="020B0604020202020204" pitchFamily="34" charset="0"/>
              <a:buChar char="•"/>
            </a:pPr>
            <a:r>
              <a:rPr lang="es-US" sz="1900" dirty="0">
                <a:latin typeface="Montserrat" panose="02000505000000020004" pitchFamily="2" charset="0"/>
              </a:rPr>
              <a:t>También se puede acceder a la aplicación en línea de Internet Essentials en siete idiomas y su centro de llamadas brinda ayuda en más de 240 idiomas mediante la línea de idiomas. Comcast también está desarrollando Anuncios de Servicio Público (PSA, por sus siglas en inglés) y videotutoriales en inglés y en español para ayudar a las familias a entender la instalación de sus materiales de banda ancha. </a:t>
            </a:r>
          </a:p>
          <a:p>
            <a:pPr marL="571500" indent="-342900">
              <a:buFont typeface="Arial" panose="020B0604020202020204" pitchFamily="34" charset="0"/>
              <a:buChar char="•"/>
            </a:pPr>
            <a:endParaRPr lang="es-US" sz="1900" dirty="0">
              <a:latin typeface="Montserrat" panose="02000505000000020004" pitchFamily="2" charset="0"/>
            </a:endParaRPr>
          </a:p>
          <a:p>
            <a:pPr marL="571500" indent="-342900">
              <a:buFont typeface="Arial" panose="020B0604020202020204" pitchFamily="34" charset="0"/>
              <a:buChar char="•"/>
            </a:pPr>
            <a:r>
              <a:rPr lang="es-US" sz="1900" dirty="0">
                <a:latin typeface="Montserrat" panose="02000505000000020004" pitchFamily="2" charset="0"/>
              </a:rPr>
              <a:t>Las instrucciones para la configuración tanto de Internet Essentials de Comcast como del punto de acceso de T-Mobile están disponibles en inglés, español, ruso, árabe y vietnamita.</a:t>
            </a:r>
          </a:p>
        </p:txBody>
      </p:sp>
      <p:grpSp>
        <p:nvGrpSpPr>
          <p:cNvPr id="4" name="Group 3">
            <a:extLst>
              <a:ext uri="{FF2B5EF4-FFF2-40B4-BE49-F238E27FC236}">
                <a16:creationId xmlns:a16="http://schemas.microsoft.com/office/drawing/2014/main" id="{408DBF5D-6F5F-4328-9A6A-990DD95FA94E}"/>
              </a:ext>
            </a:extLst>
          </p:cNvPr>
          <p:cNvGrpSpPr/>
          <p:nvPr/>
        </p:nvGrpSpPr>
        <p:grpSpPr>
          <a:xfrm>
            <a:off x="10836500" y="167632"/>
            <a:ext cx="1198185" cy="1119604"/>
            <a:chOff x="10683115" y="208929"/>
            <a:chExt cx="1198185" cy="1119604"/>
          </a:xfrm>
        </p:grpSpPr>
        <p:sp>
          <p:nvSpPr>
            <p:cNvPr id="5" name="Oval 4">
              <a:extLst>
                <a:ext uri="{FF2B5EF4-FFF2-40B4-BE49-F238E27FC236}">
                  <a16:creationId xmlns:a16="http://schemas.microsoft.com/office/drawing/2014/main" id="{A8143093-AE01-4CE5-BA4D-7B890107BEBA}"/>
                </a:ext>
              </a:extLst>
            </p:cNvPr>
            <p:cNvSpPr/>
            <p:nvPr/>
          </p:nvSpPr>
          <p:spPr>
            <a:xfrm>
              <a:off x="10683115" y="208929"/>
              <a:ext cx="1198185" cy="1119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31">
              <a:extLst>
                <a:ext uri="{FF2B5EF4-FFF2-40B4-BE49-F238E27FC236}">
                  <a16:creationId xmlns:a16="http://schemas.microsoft.com/office/drawing/2014/main" id="{7DC5ABF2-0B9C-4569-A19F-A15D7423C03F}"/>
                </a:ext>
              </a:extLst>
            </p:cNvPr>
            <p:cNvGrpSpPr>
              <a:grpSpLocks noChangeAspect="1"/>
            </p:cNvGrpSpPr>
            <p:nvPr/>
          </p:nvGrpSpPr>
          <p:grpSpPr bwMode="auto">
            <a:xfrm>
              <a:off x="11075485" y="334763"/>
              <a:ext cx="413443" cy="585138"/>
              <a:chOff x="4542" y="442"/>
              <a:chExt cx="301" cy="426"/>
            </a:xfrm>
            <a:solidFill>
              <a:schemeClr val="bg1"/>
            </a:solidFill>
          </p:grpSpPr>
          <p:sp>
            <p:nvSpPr>
              <p:cNvPr id="8" name="Freeform 32">
                <a:extLst>
                  <a:ext uri="{FF2B5EF4-FFF2-40B4-BE49-F238E27FC236}">
                    <a16:creationId xmlns:a16="http://schemas.microsoft.com/office/drawing/2014/main" id="{B6F25D29-C25D-44E1-AEAD-9F42AAA38C85}"/>
                  </a:ext>
                </a:extLst>
              </p:cNvPr>
              <p:cNvSpPr>
                <a:spLocks noEditPoints="1"/>
              </p:cNvSpPr>
              <p:nvPr/>
            </p:nvSpPr>
            <p:spPr bwMode="auto">
              <a:xfrm>
                <a:off x="4542" y="442"/>
                <a:ext cx="301" cy="302"/>
              </a:xfrm>
              <a:custGeom>
                <a:avLst/>
                <a:gdLst>
                  <a:gd name="T0" fmla="*/ 102 w 204"/>
                  <a:gd name="T1" fmla="*/ 204 h 204"/>
                  <a:gd name="T2" fmla="*/ 0 w 204"/>
                  <a:gd name="T3" fmla="*/ 102 h 204"/>
                  <a:gd name="T4" fmla="*/ 102 w 204"/>
                  <a:gd name="T5" fmla="*/ 0 h 204"/>
                  <a:gd name="T6" fmla="*/ 204 w 204"/>
                  <a:gd name="T7" fmla="*/ 102 h 204"/>
                  <a:gd name="T8" fmla="*/ 102 w 204"/>
                  <a:gd name="T9" fmla="*/ 204 h 204"/>
                  <a:gd name="T10" fmla="*/ 102 w 204"/>
                  <a:gd name="T11" fmla="*/ 12 h 204"/>
                  <a:gd name="T12" fmla="*/ 12 w 204"/>
                  <a:gd name="T13" fmla="*/ 102 h 204"/>
                  <a:gd name="T14" fmla="*/ 102 w 204"/>
                  <a:gd name="T15" fmla="*/ 192 h 204"/>
                  <a:gd name="T16" fmla="*/ 192 w 204"/>
                  <a:gd name="T17" fmla="*/ 102 h 204"/>
                  <a:gd name="T18" fmla="*/ 102 w 204"/>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33">
                <a:extLst>
                  <a:ext uri="{FF2B5EF4-FFF2-40B4-BE49-F238E27FC236}">
                    <a16:creationId xmlns:a16="http://schemas.microsoft.com/office/drawing/2014/main" id="{CFAD9375-01F7-4C57-B0F7-F900E077FC81}"/>
                  </a:ext>
                </a:extLst>
              </p:cNvPr>
              <p:cNvSpPr>
                <a:spLocks/>
              </p:cNvSpPr>
              <p:nvPr/>
            </p:nvSpPr>
            <p:spPr bwMode="auto">
              <a:xfrm>
                <a:off x="4639" y="762"/>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34">
                <a:extLst>
                  <a:ext uri="{FF2B5EF4-FFF2-40B4-BE49-F238E27FC236}">
                    <a16:creationId xmlns:a16="http://schemas.microsoft.com/office/drawing/2014/main" id="{71F25337-8049-4715-A718-DB7B7BAD83B5}"/>
                  </a:ext>
                </a:extLst>
              </p:cNvPr>
              <p:cNvSpPr>
                <a:spLocks/>
              </p:cNvSpPr>
              <p:nvPr/>
            </p:nvSpPr>
            <p:spPr bwMode="auto">
              <a:xfrm>
                <a:off x="4639" y="797"/>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35">
                <a:extLst>
                  <a:ext uri="{FF2B5EF4-FFF2-40B4-BE49-F238E27FC236}">
                    <a16:creationId xmlns:a16="http://schemas.microsoft.com/office/drawing/2014/main" id="{8E230BAB-0F20-468E-8B79-E583C451162A}"/>
                  </a:ext>
                </a:extLst>
              </p:cNvPr>
              <p:cNvSpPr>
                <a:spLocks/>
              </p:cNvSpPr>
              <p:nvPr/>
            </p:nvSpPr>
            <p:spPr bwMode="auto">
              <a:xfrm>
                <a:off x="4639" y="833"/>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36">
                <a:extLst>
                  <a:ext uri="{FF2B5EF4-FFF2-40B4-BE49-F238E27FC236}">
                    <a16:creationId xmlns:a16="http://schemas.microsoft.com/office/drawing/2014/main" id="{15A5C837-1C82-4E9D-8F45-CDE57EB6CEEE}"/>
                  </a:ext>
                </a:extLst>
              </p:cNvPr>
              <p:cNvSpPr>
                <a:spLocks/>
              </p:cNvSpPr>
              <p:nvPr/>
            </p:nvSpPr>
            <p:spPr bwMode="auto">
              <a:xfrm>
                <a:off x="4684" y="833"/>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37">
                <a:extLst>
                  <a:ext uri="{FF2B5EF4-FFF2-40B4-BE49-F238E27FC236}">
                    <a16:creationId xmlns:a16="http://schemas.microsoft.com/office/drawing/2014/main" id="{7E894085-4D2D-4E8B-ABEE-892CC925C269}"/>
                  </a:ext>
                </a:extLst>
              </p:cNvPr>
              <p:cNvSpPr>
                <a:spLocks/>
              </p:cNvSpPr>
              <p:nvPr/>
            </p:nvSpPr>
            <p:spPr bwMode="auto">
              <a:xfrm>
                <a:off x="4629" y="637"/>
                <a:ext cx="126" cy="46"/>
              </a:xfrm>
              <a:custGeom>
                <a:avLst/>
                <a:gdLst>
                  <a:gd name="T0" fmla="*/ 61 w 85"/>
                  <a:gd name="T1" fmla="*/ 30 h 31"/>
                  <a:gd name="T2" fmla="*/ 57 w 85"/>
                  <a:gd name="T3" fmla="*/ 29 h 31"/>
                  <a:gd name="T4" fmla="*/ 43 w 85"/>
                  <a:gd name="T5" fmla="*/ 15 h 31"/>
                  <a:gd name="T6" fmla="*/ 29 w 85"/>
                  <a:gd name="T7" fmla="*/ 29 h 31"/>
                  <a:gd name="T8" fmla="*/ 21 w 85"/>
                  <a:gd name="T9" fmla="*/ 29 h 31"/>
                  <a:gd name="T10" fmla="*/ 3 w 85"/>
                  <a:gd name="T11" fmla="*/ 11 h 31"/>
                  <a:gd name="T12" fmla="*/ 3 w 85"/>
                  <a:gd name="T13" fmla="*/ 2 h 31"/>
                  <a:gd name="T14" fmla="*/ 11 w 85"/>
                  <a:gd name="T15" fmla="*/ 2 h 31"/>
                  <a:gd name="T16" fmla="*/ 25 w 85"/>
                  <a:gd name="T17" fmla="*/ 16 h 31"/>
                  <a:gd name="T18" fmla="*/ 39 w 85"/>
                  <a:gd name="T19" fmla="*/ 2 h 31"/>
                  <a:gd name="T20" fmla="*/ 47 w 85"/>
                  <a:gd name="T21" fmla="*/ 2 h 31"/>
                  <a:gd name="T22" fmla="*/ 61 w 85"/>
                  <a:gd name="T23" fmla="*/ 16 h 31"/>
                  <a:gd name="T24" fmla="*/ 75 w 85"/>
                  <a:gd name="T25" fmla="*/ 2 h 31"/>
                  <a:gd name="T26" fmla="*/ 83 w 85"/>
                  <a:gd name="T27" fmla="*/ 2 h 31"/>
                  <a:gd name="T28" fmla="*/ 83 w 85"/>
                  <a:gd name="T29" fmla="*/ 11 h 31"/>
                  <a:gd name="T30" fmla="*/ 65 w 85"/>
                  <a:gd name="T31" fmla="*/ 29 h 31"/>
                  <a:gd name="T32" fmla="*/ 61 w 85"/>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31">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38">
                <a:extLst>
                  <a:ext uri="{FF2B5EF4-FFF2-40B4-BE49-F238E27FC236}">
                    <a16:creationId xmlns:a16="http://schemas.microsoft.com/office/drawing/2014/main" id="{7025AA4C-05C8-4675-BCE9-6DCEB44D8181}"/>
                  </a:ext>
                </a:extLst>
              </p:cNvPr>
              <p:cNvSpPr>
                <a:spLocks/>
              </p:cNvSpPr>
              <p:nvPr/>
            </p:nvSpPr>
            <p:spPr bwMode="auto">
              <a:xfrm>
                <a:off x="4684" y="6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13FDE3D6-95D5-443B-A7DD-EBFE6E4550B3}"/>
                </a:ext>
              </a:extLst>
            </p:cNvPr>
            <p:cNvSpPr txBox="1"/>
            <p:nvPr/>
          </p:nvSpPr>
          <p:spPr>
            <a:xfrm>
              <a:off x="10949718" y="911026"/>
              <a:ext cx="774440" cy="371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dirty="0">
                  <a:ln>
                    <a:noFill/>
                  </a:ln>
                  <a:solidFill>
                    <a:srgbClr val="FFFFFF"/>
                  </a:solidFill>
                  <a:effectLst/>
                  <a:uLnTx/>
                  <a:uFillTx/>
                  <a:latin typeface="Open Sans"/>
                  <a:ea typeface="+mn-ea"/>
                  <a:cs typeface="+mn-cs"/>
                </a:rPr>
                <a:t>Preguntas frecuentes</a:t>
              </a:r>
            </a:p>
          </p:txBody>
        </p:sp>
      </p:grpSp>
    </p:spTree>
    <p:extLst>
      <p:ext uri="{BB962C8B-B14F-4D97-AF65-F5344CB8AC3E}">
        <p14:creationId xmlns:p14="http://schemas.microsoft.com/office/powerpoint/2010/main" val="204298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88D-FB2E-43C5-87C8-1A21BB95E286}"/>
              </a:ext>
            </a:extLst>
          </p:cNvPr>
          <p:cNvSpPr>
            <a:spLocks noGrp="1"/>
          </p:cNvSpPr>
          <p:nvPr>
            <p:ph type="title"/>
          </p:nvPr>
        </p:nvSpPr>
        <p:spPr>
          <a:xfrm>
            <a:off x="624133" y="392157"/>
            <a:ext cx="9555600" cy="728400"/>
          </a:xfrm>
        </p:spPr>
        <p:txBody>
          <a:bodyPr/>
          <a:lstStyle/>
          <a:p>
            <a:pPr>
              <a:buClr>
                <a:srgbClr val="0070C0"/>
              </a:buClr>
            </a:pPr>
            <a:r>
              <a:rPr lang="es-US" sz="2700" b="1" dirty="0">
                <a:solidFill>
                  <a:srgbClr val="0070C0"/>
                </a:solidFill>
                <a:latin typeface="Montserrat"/>
                <a:sym typeface="Montserrat"/>
              </a:rPr>
              <a:t>¿Qué información debo tener a mano cuando llame a la línea directa 211 para determinar si soy elegible para el programa?</a:t>
            </a:r>
          </a:p>
        </p:txBody>
      </p:sp>
      <p:grpSp>
        <p:nvGrpSpPr>
          <p:cNvPr id="4" name="Group 3">
            <a:extLst>
              <a:ext uri="{FF2B5EF4-FFF2-40B4-BE49-F238E27FC236}">
                <a16:creationId xmlns:a16="http://schemas.microsoft.com/office/drawing/2014/main" id="{408DBF5D-6F5F-4328-9A6A-990DD95FA94E}"/>
              </a:ext>
            </a:extLst>
          </p:cNvPr>
          <p:cNvGrpSpPr/>
          <p:nvPr/>
        </p:nvGrpSpPr>
        <p:grpSpPr>
          <a:xfrm>
            <a:off x="10836500" y="167632"/>
            <a:ext cx="1198185" cy="1119604"/>
            <a:chOff x="10683115" y="208929"/>
            <a:chExt cx="1198185" cy="1119604"/>
          </a:xfrm>
        </p:grpSpPr>
        <p:sp>
          <p:nvSpPr>
            <p:cNvPr id="5" name="Oval 4">
              <a:extLst>
                <a:ext uri="{FF2B5EF4-FFF2-40B4-BE49-F238E27FC236}">
                  <a16:creationId xmlns:a16="http://schemas.microsoft.com/office/drawing/2014/main" id="{A8143093-AE01-4CE5-BA4D-7B890107BEBA}"/>
                </a:ext>
              </a:extLst>
            </p:cNvPr>
            <p:cNvSpPr/>
            <p:nvPr/>
          </p:nvSpPr>
          <p:spPr>
            <a:xfrm>
              <a:off x="10683115" y="208929"/>
              <a:ext cx="1198185" cy="1119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31">
              <a:extLst>
                <a:ext uri="{FF2B5EF4-FFF2-40B4-BE49-F238E27FC236}">
                  <a16:creationId xmlns:a16="http://schemas.microsoft.com/office/drawing/2014/main" id="{7DC5ABF2-0B9C-4569-A19F-A15D7423C03F}"/>
                </a:ext>
              </a:extLst>
            </p:cNvPr>
            <p:cNvGrpSpPr>
              <a:grpSpLocks noChangeAspect="1"/>
            </p:cNvGrpSpPr>
            <p:nvPr/>
          </p:nvGrpSpPr>
          <p:grpSpPr bwMode="auto">
            <a:xfrm>
              <a:off x="11075485" y="334763"/>
              <a:ext cx="413443" cy="585138"/>
              <a:chOff x="4542" y="442"/>
              <a:chExt cx="301" cy="426"/>
            </a:xfrm>
            <a:solidFill>
              <a:schemeClr val="bg1"/>
            </a:solidFill>
          </p:grpSpPr>
          <p:sp>
            <p:nvSpPr>
              <p:cNvPr id="8" name="Freeform 32">
                <a:extLst>
                  <a:ext uri="{FF2B5EF4-FFF2-40B4-BE49-F238E27FC236}">
                    <a16:creationId xmlns:a16="http://schemas.microsoft.com/office/drawing/2014/main" id="{B6F25D29-C25D-44E1-AEAD-9F42AAA38C85}"/>
                  </a:ext>
                </a:extLst>
              </p:cNvPr>
              <p:cNvSpPr>
                <a:spLocks noEditPoints="1"/>
              </p:cNvSpPr>
              <p:nvPr/>
            </p:nvSpPr>
            <p:spPr bwMode="auto">
              <a:xfrm>
                <a:off x="4542" y="442"/>
                <a:ext cx="301" cy="302"/>
              </a:xfrm>
              <a:custGeom>
                <a:avLst/>
                <a:gdLst>
                  <a:gd name="T0" fmla="*/ 102 w 204"/>
                  <a:gd name="T1" fmla="*/ 204 h 204"/>
                  <a:gd name="T2" fmla="*/ 0 w 204"/>
                  <a:gd name="T3" fmla="*/ 102 h 204"/>
                  <a:gd name="T4" fmla="*/ 102 w 204"/>
                  <a:gd name="T5" fmla="*/ 0 h 204"/>
                  <a:gd name="T6" fmla="*/ 204 w 204"/>
                  <a:gd name="T7" fmla="*/ 102 h 204"/>
                  <a:gd name="T8" fmla="*/ 102 w 204"/>
                  <a:gd name="T9" fmla="*/ 204 h 204"/>
                  <a:gd name="T10" fmla="*/ 102 w 204"/>
                  <a:gd name="T11" fmla="*/ 12 h 204"/>
                  <a:gd name="T12" fmla="*/ 12 w 204"/>
                  <a:gd name="T13" fmla="*/ 102 h 204"/>
                  <a:gd name="T14" fmla="*/ 102 w 204"/>
                  <a:gd name="T15" fmla="*/ 192 h 204"/>
                  <a:gd name="T16" fmla="*/ 192 w 204"/>
                  <a:gd name="T17" fmla="*/ 102 h 204"/>
                  <a:gd name="T18" fmla="*/ 102 w 204"/>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33">
                <a:extLst>
                  <a:ext uri="{FF2B5EF4-FFF2-40B4-BE49-F238E27FC236}">
                    <a16:creationId xmlns:a16="http://schemas.microsoft.com/office/drawing/2014/main" id="{CFAD9375-01F7-4C57-B0F7-F900E077FC81}"/>
                  </a:ext>
                </a:extLst>
              </p:cNvPr>
              <p:cNvSpPr>
                <a:spLocks/>
              </p:cNvSpPr>
              <p:nvPr/>
            </p:nvSpPr>
            <p:spPr bwMode="auto">
              <a:xfrm>
                <a:off x="4639" y="762"/>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34">
                <a:extLst>
                  <a:ext uri="{FF2B5EF4-FFF2-40B4-BE49-F238E27FC236}">
                    <a16:creationId xmlns:a16="http://schemas.microsoft.com/office/drawing/2014/main" id="{71F25337-8049-4715-A718-DB7B7BAD83B5}"/>
                  </a:ext>
                </a:extLst>
              </p:cNvPr>
              <p:cNvSpPr>
                <a:spLocks/>
              </p:cNvSpPr>
              <p:nvPr/>
            </p:nvSpPr>
            <p:spPr bwMode="auto">
              <a:xfrm>
                <a:off x="4639" y="797"/>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35">
                <a:extLst>
                  <a:ext uri="{FF2B5EF4-FFF2-40B4-BE49-F238E27FC236}">
                    <a16:creationId xmlns:a16="http://schemas.microsoft.com/office/drawing/2014/main" id="{8E230BAB-0F20-468E-8B79-E583C451162A}"/>
                  </a:ext>
                </a:extLst>
              </p:cNvPr>
              <p:cNvSpPr>
                <a:spLocks/>
              </p:cNvSpPr>
              <p:nvPr/>
            </p:nvSpPr>
            <p:spPr bwMode="auto">
              <a:xfrm>
                <a:off x="4639" y="833"/>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36">
                <a:extLst>
                  <a:ext uri="{FF2B5EF4-FFF2-40B4-BE49-F238E27FC236}">
                    <a16:creationId xmlns:a16="http://schemas.microsoft.com/office/drawing/2014/main" id="{15A5C837-1C82-4E9D-8F45-CDE57EB6CEEE}"/>
                  </a:ext>
                </a:extLst>
              </p:cNvPr>
              <p:cNvSpPr>
                <a:spLocks/>
              </p:cNvSpPr>
              <p:nvPr/>
            </p:nvSpPr>
            <p:spPr bwMode="auto">
              <a:xfrm>
                <a:off x="4684" y="833"/>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37">
                <a:extLst>
                  <a:ext uri="{FF2B5EF4-FFF2-40B4-BE49-F238E27FC236}">
                    <a16:creationId xmlns:a16="http://schemas.microsoft.com/office/drawing/2014/main" id="{7E894085-4D2D-4E8B-ABEE-892CC925C269}"/>
                  </a:ext>
                </a:extLst>
              </p:cNvPr>
              <p:cNvSpPr>
                <a:spLocks/>
              </p:cNvSpPr>
              <p:nvPr/>
            </p:nvSpPr>
            <p:spPr bwMode="auto">
              <a:xfrm>
                <a:off x="4629" y="637"/>
                <a:ext cx="126" cy="46"/>
              </a:xfrm>
              <a:custGeom>
                <a:avLst/>
                <a:gdLst>
                  <a:gd name="T0" fmla="*/ 61 w 85"/>
                  <a:gd name="T1" fmla="*/ 30 h 31"/>
                  <a:gd name="T2" fmla="*/ 57 w 85"/>
                  <a:gd name="T3" fmla="*/ 29 h 31"/>
                  <a:gd name="T4" fmla="*/ 43 w 85"/>
                  <a:gd name="T5" fmla="*/ 15 h 31"/>
                  <a:gd name="T6" fmla="*/ 29 w 85"/>
                  <a:gd name="T7" fmla="*/ 29 h 31"/>
                  <a:gd name="T8" fmla="*/ 21 w 85"/>
                  <a:gd name="T9" fmla="*/ 29 h 31"/>
                  <a:gd name="T10" fmla="*/ 3 w 85"/>
                  <a:gd name="T11" fmla="*/ 11 h 31"/>
                  <a:gd name="T12" fmla="*/ 3 w 85"/>
                  <a:gd name="T13" fmla="*/ 2 h 31"/>
                  <a:gd name="T14" fmla="*/ 11 w 85"/>
                  <a:gd name="T15" fmla="*/ 2 h 31"/>
                  <a:gd name="T16" fmla="*/ 25 w 85"/>
                  <a:gd name="T17" fmla="*/ 16 h 31"/>
                  <a:gd name="T18" fmla="*/ 39 w 85"/>
                  <a:gd name="T19" fmla="*/ 2 h 31"/>
                  <a:gd name="T20" fmla="*/ 47 w 85"/>
                  <a:gd name="T21" fmla="*/ 2 h 31"/>
                  <a:gd name="T22" fmla="*/ 61 w 85"/>
                  <a:gd name="T23" fmla="*/ 16 h 31"/>
                  <a:gd name="T24" fmla="*/ 75 w 85"/>
                  <a:gd name="T25" fmla="*/ 2 h 31"/>
                  <a:gd name="T26" fmla="*/ 83 w 85"/>
                  <a:gd name="T27" fmla="*/ 2 h 31"/>
                  <a:gd name="T28" fmla="*/ 83 w 85"/>
                  <a:gd name="T29" fmla="*/ 11 h 31"/>
                  <a:gd name="T30" fmla="*/ 65 w 85"/>
                  <a:gd name="T31" fmla="*/ 29 h 31"/>
                  <a:gd name="T32" fmla="*/ 61 w 85"/>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31">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38">
                <a:extLst>
                  <a:ext uri="{FF2B5EF4-FFF2-40B4-BE49-F238E27FC236}">
                    <a16:creationId xmlns:a16="http://schemas.microsoft.com/office/drawing/2014/main" id="{7025AA4C-05C8-4675-BCE9-6DCEB44D8181}"/>
                  </a:ext>
                </a:extLst>
              </p:cNvPr>
              <p:cNvSpPr>
                <a:spLocks/>
              </p:cNvSpPr>
              <p:nvPr/>
            </p:nvSpPr>
            <p:spPr bwMode="auto">
              <a:xfrm>
                <a:off x="4684" y="6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13FDE3D6-95D5-443B-A7DD-EBFE6E4550B3}"/>
                </a:ext>
              </a:extLst>
            </p:cNvPr>
            <p:cNvSpPr txBox="1"/>
            <p:nvPr/>
          </p:nvSpPr>
          <p:spPr>
            <a:xfrm>
              <a:off x="10949718" y="911026"/>
              <a:ext cx="774440" cy="371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dirty="0">
                  <a:ln>
                    <a:noFill/>
                  </a:ln>
                  <a:solidFill>
                    <a:srgbClr val="FFFFFF"/>
                  </a:solidFill>
                  <a:effectLst/>
                  <a:uLnTx/>
                  <a:uFillTx/>
                  <a:latin typeface="Open Sans"/>
                  <a:ea typeface="+mn-ea"/>
                  <a:cs typeface="+mn-cs"/>
                </a:rPr>
                <a:t>Preguntas frecuentes</a:t>
              </a:r>
            </a:p>
          </p:txBody>
        </p:sp>
      </p:grpSp>
      <p:sp>
        <p:nvSpPr>
          <p:cNvPr id="18" name="Content Placeholder 2">
            <a:extLst>
              <a:ext uri="{FF2B5EF4-FFF2-40B4-BE49-F238E27FC236}">
                <a16:creationId xmlns:a16="http://schemas.microsoft.com/office/drawing/2014/main" id="{9E20D72B-7DDD-4AE1-8EC2-D015DED6A080}"/>
              </a:ext>
            </a:extLst>
          </p:cNvPr>
          <p:cNvSpPr txBox="1">
            <a:spLocks/>
          </p:cNvSpPr>
          <p:nvPr/>
        </p:nvSpPr>
        <p:spPr>
          <a:xfrm>
            <a:off x="624133" y="1825625"/>
            <a:ext cx="10212367"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lvl="0">
              <a:lnSpc>
                <a:spcPct val="100000"/>
              </a:lnSpc>
              <a:spcBef>
                <a:spcPts val="600"/>
              </a:spcBef>
              <a:spcAft>
                <a:spcPts val="600"/>
              </a:spcAft>
              <a:buClrTx/>
            </a:pPr>
            <a:r>
              <a:rPr lang="es-US" sz="2000" dirty="0">
                <a:solidFill>
                  <a:sysClr val="windowText" lastClr="000000"/>
                </a:solidFill>
                <a:latin typeface="Montserrat" panose="020B0604020202020204" charset="0"/>
              </a:rPr>
              <a:t>El hogar debe tener a mano la siguiente información:</a:t>
            </a:r>
            <a:endParaRPr lang="es-US" sz="200" dirty="0">
              <a:solidFill>
                <a:sysClr val="windowText" lastClr="000000"/>
              </a:solidFill>
              <a:latin typeface="Calibri" panose="020F0502020204030204"/>
            </a:endParaRPr>
          </a:p>
          <a:p>
            <a:pPr marL="914400" lvl="1">
              <a:lnSpc>
                <a:spcPct val="100000"/>
              </a:lnSpc>
              <a:spcBef>
                <a:spcPts val="600"/>
              </a:spcBef>
              <a:spcAft>
                <a:spcPts val="600"/>
              </a:spcAft>
              <a:buClrTx/>
            </a:pPr>
            <a:r>
              <a:rPr lang="es-US" sz="2000" dirty="0">
                <a:solidFill>
                  <a:sysClr val="windowText" lastClr="000000"/>
                </a:solidFill>
                <a:latin typeface="Montserrat" panose="020B0604020202020204" charset="0"/>
              </a:rPr>
              <a:t>Nombre y apellido del estudiante.</a:t>
            </a:r>
          </a:p>
          <a:p>
            <a:pPr marL="914400" lvl="1">
              <a:lnSpc>
                <a:spcPct val="100000"/>
              </a:lnSpc>
              <a:spcBef>
                <a:spcPts val="600"/>
              </a:spcBef>
              <a:spcAft>
                <a:spcPts val="600"/>
              </a:spcAft>
              <a:buClrTx/>
            </a:pPr>
            <a:r>
              <a:rPr lang="es-US" sz="2000" dirty="0">
                <a:solidFill>
                  <a:sysClr val="windowText" lastClr="000000"/>
                </a:solidFill>
                <a:latin typeface="Montserrat" panose="020B0604020202020204" charset="0"/>
              </a:rPr>
              <a:t>Dirección en el registro (a diferencia de dónde puede vivir el estudiante en la actualidad de manera temporal).</a:t>
            </a:r>
          </a:p>
          <a:p>
            <a:pPr marL="914400" lvl="1">
              <a:lnSpc>
                <a:spcPct val="100000"/>
              </a:lnSpc>
              <a:spcBef>
                <a:spcPts val="600"/>
              </a:spcBef>
              <a:spcAft>
                <a:spcPts val="600"/>
              </a:spcAft>
              <a:buClrTx/>
            </a:pPr>
            <a:r>
              <a:rPr lang="es-US" sz="2000" dirty="0">
                <a:latin typeface="Montserrat" panose="020B0604020202020204"/>
              </a:rPr>
              <a:t>Número telefónico</a:t>
            </a:r>
          </a:p>
          <a:p>
            <a:pPr marL="914400" lvl="1">
              <a:lnSpc>
                <a:spcPct val="100000"/>
              </a:lnSpc>
              <a:spcBef>
                <a:spcPts val="600"/>
              </a:spcBef>
              <a:spcAft>
                <a:spcPts val="600"/>
              </a:spcAft>
              <a:buClrTx/>
            </a:pPr>
            <a:r>
              <a:rPr lang="es-US" sz="2000" dirty="0">
                <a:latin typeface="Montserrat" panose="020B0604020202020204"/>
              </a:rPr>
              <a:t>De ser posible, la identificación de estudiante.</a:t>
            </a:r>
          </a:p>
          <a:p>
            <a:pPr marL="457200" lvl="1" indent="0">
              <a:lnSpc>
                <a:spcPct val="100000"/>
              </a:lnSpc>
              <a:spcBef>
                <a:spcPts val="600"/>
              </a:spcBef>
              <a:spcAft>
                <a:spcPts val="600"/>
              </a:spcAft>
              <a:buClrTx/>
              <a:buNone/>
            </a:pPr>
            <a:endParaRPr lang="es-US" sz="2000" dirty="0">
              <a:latin typeface="Montserrat" panose="020B0604020202020204"/>
            </a:endParaRPr>
          </a:p>
          <a:p>
            <a:pPr marL="461963">
              <a:lnSpc>
                <a:spcPct val="100000"/>
              </a:lnSpc>
              <a:spcBef>
                <a:spcPts val="600"/>
              </a:spcBef>
              <a:spcAft>
                <a:spcPts val="600"/>
              </a:spcAft>
              <a:buClrTx/>
            </a:pPr>
            <a:r>
              <a:rPr lang="es-US" sz="2000" dirty="0">
                <a:solidFill>
                  <a:sysClr val="windowText" lastClr="000000"/>
                </a:solidFill>
                <a:latin typeface="Montserrat" panose="020B0604020202020204" charset="0"/>
              </a:rPr>
              <a:t>Si hay varios niños en el hogar, tenga a mano la identificación de estudiante del niño mayor. Si en el hogar hay varios niños y solo uno es del Distrito Escolar de Filadelfia (SDP, por sus siglas en inglés), le pedimos a la familia que use el registro del SDP.</a:t>
            </a:r>
          </a:p>
          <a:p>
            <a:pPr>
              <a:lnSpc>
                <a:spcPct val="100000"/>
              </a:lnSpc>
              <a:spcBef>
                <a:spcPts val="600"/>
              </a:spcBef>
              <a:spcAft>
                <a:spcPts val="600"/>
              </a:spcAft>
              <a:buClrTx/>
            </a:pPr>
            <a:endParaRPr lang="es-US" sz="2400" dirty="0">
              <a:solidFill>
                <a:sysClr val="windowText" lastClr="000000"/>
              </a:solidFill>
              <a:latin typeface="Montserrat" panose="020B0604020202020204" charset="0"/>
            </a:endParaRPr>
          </a:p>
          <a:p>
            <a:pPr lvl="1">
              <a:lnSpc>
                <a:spcPct val="100000"/>
              </a:lnSpc>
              <a:spcBef>
                <a:spcPts val="600"/>
              </a:spcBef>
              <a:spcAft>
                <a:spcPts val="600"/>
              </a:spcAft>
              <a:buClrTx/>
            </a:pPr>
            <a:endParaRPr lang="es-US" sz="2000" dirty="0">
              <a:solidFill>
                <a:sysClr val="windowText" lastClr="000000"/>
              </a:solidFill>
              <a:latin typeface="Montserrat" panose="020B0604020202020204" charset="0"/>
            </a:endParaRPr>
          </a:p>
          <a:p>
            <a:pPr lvl="1">
              <a:lnSpc>
                <a:spcPct val="100000"/>
              </a:lnSpc>
              <a:spcBef>
                <a:spcPts val="600"/>
              </a:spcBef>
              <a:spcAft>
                <a:spcPts val="600"/>
              </a:spcAft>
              <a:buClrTx/>
            </a:pPr>
            <a:endParaRPr lang="es-US" sz="1600" dirty="0">
              <a:solidFill>
                <a:sysClr val="windowText" lastClr="000000"/>
              </a:solidFill>
              <a:latin typeface="Montserrat" panose="020B0604020202020204" charset="0"/>
            </a:endParaRPr>
          </a:p>
        </p:txBody>
      </p:sp>
    </p:spTree>
    <p:extLst>
      <p:ext uri="{BB962C8B-B14F-4D97-AF65-F5344CB8AC3E}">
        <p14:creationId xmlns:p14="http://schemas.microsoft.com/office/powerpoint/2010/main" val="119407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7C7A-E080-48FA-B159-07942EB0A2F1}"/>
              </a:ext>
            </a:extLst>
          </p:cNvPr>
          <p:cNvSpPr>
            <a:spLocks noGrp="1"/>
          </p:cNvSpPr>
          <p:nvPr>
            <p:ph type="title"/>
          </p:nvPr>
        </p:nvSpPr>
        <p:spPr>
          <a:xfrm>
            <a:off x="464695" y="678663"/>
            <a:ext cx="9555600" cy="728400"/>
          </a:xfrm>
        </p:spPr>
        <p:txBody>
          <a:bodyPr/>
          <a:lstStyle/>
          <a:p>
            <a:r>
              <a:rPr lang="es-US" sz="2400" b="1" dirty="0">
                <a:solidFill>
                  <a:srgbClr val="0070C0"/>
                </a:solidFill>
                <a:latin typeface="Montserrat"/>
                <a:sym typeface="Montserrat"/>
              </a:rPr>
              <a:t>Tengo un código. ¿Cómo me comunico con Comcast?</a:t>
            </a:r>
          </a:p>
        </p:txBody>
      </p:sp>
      <p:sp>
        <p:nvSpPr>
          <p:cNvPr id="3" name="Text Placeholder 2">
            <a:extLst>
              <a:ext uri="{FF2B5EF4-FFF2-40B4-BE49-F238E27FC236}">
                <a16:creationId xmlns:a16="http://schemas.microsoft.com/office/drawing/2014/main" id="{70D8A44F-F3FD-4F14-BB4A-197854BE0CB9}"/>
              </a:ext>
            </a:extLst>
          </p:cNvPr>
          <p:cNvSpPr>
            <a:spLocks noGrp="1"/>
          </p:cNvSpPr>
          <p:nvPr>
            <p:ph type="body" idx="1"/>
          </p:nvPr>
        </p:nvSpPr>
        <p:spPr>
          <a:xfrm>
            <a:off x="464695" y="1287236"/>
            <a:ext cx="10628872" cy="4527901"/>
          </a:xfrm>
        </p:spPr>
        <p:txBody>
          <a:bodyPr/>
          <a:lstStyle/>
          <a:p>
            <a:pPr marL="571500" indent="-342900">
              <a:buFont typeface="Arial" panose="020B0604020202020204" pitchFamily="34" charset="0"/>
              <a:buChar char="•"/>
            </a:pPr>
            <a:r>
              <a:rPr lang="es-US" sz="2000" dirty="0">
                <a:latin typeface="Montserrat" panose="02000505000000020004" pitchFamily="2" charset="0"/>
              </a:rPr>
              <a:t>Si tiene un código de inscripción, puede solicitar Internet Essentials en línea o por teléfono. </a:t>
            </a:r>
          </a:p>
          <a:p>
            <a:pPr marL="571500" indent="-342900">
              <a:buFont typeface="Arial" panose="020B0604020202020204" pitchFamily="34" charset="0"/>
              <a:buChar char="•"/>
            </a:pPr>
            <a:endParaRPr lang="es-US" sz="2000" dirty="0">
              <a:latin typeface="Montserrat" panose="02000505000000020004" pitchFamily="2" charset="0"/>
            </a:endParaRPr>
          </a:p>
          <a:p>
            <a:pPr marL="571500" indent="-342900">
              <a:buFont typeface="Arial" panose="020B0604020202020204" pitchFamily="34" charset="0"/>
              <a:buChar char="•"/>
            </a:pPr>
            <a:r>
              <a:rPr lang="es-US" sz="2000" dirty="0">
                <a:latin typeface="Montserrat" panose="02000505000000020004" pitchFamily="2" charset="0"/>
              </a:rPr>
              <a:t>La manera más rápida y fácil de solicitar Internet Essentials es en línea desde su dispositivo móvil en </a:t>
            </a:r>
            <a:r>
              <a:rPr lang="es-US" sz="2000" dirty="0">
                <a:latin typeface="Montserrat" panose="02000505000000020004" pitchFamily="2" charset="0"/>
                <a:hlinkClick r:id="rId2"/>
              </a:rPr>
              <a:t>www.InternetEssentials.com</a:t>
            </a:r>
            <a:r>
              <a:rPr lang="es-US" sz="2000" dirty="0">
                <a:latin typeface="Montserrat" panose="02000505000000020004" pitchFamily="2" charset="0"/>
              </a:rPr>
              <a:t>; lleva unos cinco minutos. En algunos casos, es posible que se solicite a los individuos que quieran inscribirse a través de InternetEssentials.com que llamen al 1-844-963-0178. </a:t>
            </a:r>
          </a:p>
          <a:p>
            <a:pPr marL="571500" indent="-342900">
              <a:buFont typeface="Arial" panose="020B0604020202020204" pitchFamily="34" charset="0"/>
              <a:buChar char="•"/>
            </a:pPr>
            <a:endParaRPr lang="es-US" sz="2000" dirty="0">
              <a:latin typeface="Montserrat" panose="02000505000000020004" pitchFamily="2" charset="0"/>
            </a:endParaRPr>
          </a:p>
          <a:p>
            <a:pPr marL="571500" indent="-342900">
              <a:buFont typeface="Arial" panose="020B0604020202020204" pitchFamily="34" charset="0"/>
              <a:buChar char="•"/>
            </a:pPr>
            <a:r>
              <a:rPr lang="es-US" sz="2000" dirty="0">
                <a:latin typeface="Montserrat" panose="02000505000000020004" pitchFamily="2" charset="0"/>
              </a:rPr>
              <a:t>También puede comunicarse con Comcast llamando al 1-844-963-0178 para inscribirse.</a:t>
            </a:r>
          </a:p>
          <a:p>
            <a:pPr marL="228600" indent="0"/>
            <a:endParaRPr lang="es-US" sz="2000" dirty="0">
              <a:latin typeface="Montserrat" panose="02000505000000020004" pitchFamily="2" charset="0"/>
            </a:endParaRPr>
          </a:p>
          <a:p>
            <a:pPr marL="571500" indent="-342900">
              <a:buFont typeface="Arial" panose="020B0604020202020204" pitchFamily="34" charset="0"/>
              <a:buChar char="•"/>
            </a:pPr>
            <a:r>
              <a:rPr lang="es-US" sz="2000" dirty="0">
                <a:latin typeface="Montserrat" panose="02000505000000020004" pitchFamily="2" charset="0"/>
              </a:rPr>
              <a:t>Luego de completar exitosamente el proceso de inscripción, Comcast le enviará un módem y un enrutador de wifi junto con las instrucciones para la autoinstalación. </a:t>
            </a:r>
          </a:p>
        </p:txBody>
      </p:sp>
      <p:grpSp>
        <p:nvGrpSpPr>
          <p:cNvPr id="5" name="Group 4">
            <a:extLst>
              <a:ext uri="{FF2B5EF4-FFF2-40B4-BE49-F238E27FC236}">
                <a16:creationId xmlns:a16="http://schemas.microsoft.com/office/drawing/2014/main" id="{14B15F67-9A27-41AB-ACCD-5143A0EC4772}"/>
              </a:ext>
            </a:extLst>
          </p:cNvPr>
          <p:cNvGrpSpPr/>
          <p:nvPr/>
        </p:nvGrpSpPr>
        <p:grpSpPr>
          <a:xfrm>
            <a:off x="10836500" y="167632"/>
            <a:ext cx="1198185" cy="1119604"/>
            <a:chOff x="10683115" y="208929"/>
            <a:chExt cx="1198185" cy="1119604"/>
          </a:xfrm>
        </p:grpSpPr>
        <p:sp>
          <p:nvSpPr>
            <p:cNvPr id="6" name="Oval 5">
              <a:extLst>
                <a:ext uri="{FF2B5EF4-FFF2-40B4-BE49-F238E27FC236}">
                  <a16:creationId xmlns:a16="http://schemas.microsoft.com/office/drawing/2014/main" id="{61B8B80B-9390-4914-BB79-B65FE9295D06}"/>
                </a:ext>
              </a:extLst>
            </p:cNvPr>
            <p:cNvSpPr/>
            <p:nvPr/>
          </p:nvSpPr>
          <p:spPr>
            <a:xfrm>
              <a:off x="10683115" y="208929"/>
              <a:ext cx="1198185" cy="1119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31">
              <a:extLst>
                <a:ext uri="{FF2B5EF4-FFF2-40B4-BE49-F238E27FC236}">
                  <a16:creationId xmlns:a16="http://schemas.microsoft.com/office/drawing/2014/main" id="{36901CC5-6915-4100-8E89-540806828B54}"/>
                </a:ext>
              </a:extLst>
            </p:cNvPr>
            <p:cNvGrpSpPr>
              <a:grpSpLocks noChangeAspect="1"/>
            </p:cNvGrpSpPr>
            <p:nvPr/>
          </p:nvGrpSpPr>
          <p:grpSpPr bwMode="auto">
            <a:xfrm>
              <a:off x="11075485" y="334763"/>
              <a:ext cx="413443" cy="585138"/>
              <a:chOff x="4542" y="442"/>
              <a:chExt cx="301" cy="426"/>
            </a:xfrm>
            <a:solidFill>
              <a:schemeClr val="bg1"/>
            </a:solidFill>
          </p:grpSpPr>
          <p:sp>
            <p:nvSpPr>
              <p:cNvPr id="9" name="Freeform 32">
                <a:extLst>
                  <a:ext uri="{FF2B5EF4-FFF2-40B4-BE49-F238E27FC236}">
                    <a16:creationId xmlns:a16="http://schemas.microsoft.com/office/drawing/2014/main" id="{44CD054F-A87E-46E6-9518-E27FC59B2417}"/>
                  </a:ext>
                </a:extLst>
              </p:cNvPr>
              <p:cNvSpPr>
                <a:spLocks noEditPoints="1"/>
              </p:cNvSpPr>
              <p:nvPr/>
            </p:nvSpPr>
            <p:spPr bwMode="auto">
              <a:xfrm>
                <a:off x="4542" y="442"/>
                <a:ext cx="301" cy="302"/>
              </a:xfrm>
              <a:custGeom>
                <a:avLst/>
                <a:gdLst>
                  <a:gd name="T0" fmla="*/ 102 w 204"/>
                  <a:gd name="T1" fmla="*/ 204 h 204"/>
                  <a:gd name="T2" fmla="*/ 0 w 204"/>
                  <a:gd name="T3" fmla="*/ 102 h 204"/>
                  <a:gd name="T4" fmla="*/ 102 w 204"/>
                  <a:gd name="T5" fmla="*/ 0 h 204"/>
                  <a:gd name="T6" fmla="*/ 204 w 204"/>
                  <a:gd name="T7" fmla="*/ 102 h 204"/>
                  <a:gd name="T8" fmla="*/ 102 w 204"/>
                  <a:gd name="T9" fmla="*/ 204 h 204"/>
                  <a:gd name="T10" fmla="*/ 102 w 204"/>
                  <a:gd name="T11" fmla="*/ 12 h 204"/>
                  <a:gd name="T12" fmla="*/ 12 w 204"/>
                  <a:gd name="T13" fmla="*/ 102 h 204"/>
                  <a:gd name="T14" fmla="*/ 102 w 204"/>
                  <a:gd name="T15" fmla="*/ 192 h 204"/>
                  <a:gd name="T16" fmla="*/ 192 w 204"/>
                  <a:gd name="T17" fmla="*/ 102 h 204"/>
                  <a:gd name="T18" fmla="*/ 102 w 204"/>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33">
                <a:extLst>
                  <a:ext uri="{FF2B5EF4-FFF2-40B4-BE49-F238E27FC236}">
                    <a16:creationId xmlns:a16="http://schemas.microsoft.com/office/drawing/2014/main" id="{26266F95-F7E8-402E-A95C-93049325B550}"/>
                  </a:ext>
                </a:extLst>
              </p:cNvPr>
              <p:cNvSpPr>
                <a:spLocks/>
              </p:cNvSpPr>
              <p:nvPr/>
            </p:nvSpPr>
            <p:spPr bwMode="auto">
              <a:xfrm>
                <a:off x="4639" y="762"/>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34">
                <a:extLst>
                  <a:ext uri="{FF2B5EF4-FFF2-40B4-BE49-F238E27FC236}">
                    <a16:creationId xmlns:a16="http://schemas.microsoft.com/office/drawing/2014/main" id="{42C23EF2-2780-466A-BA3E-773EB5974A31}"/>
                  </a:ext>
                </a:extLst>
              </p:cNvPr>
              <p:cNvSpPr>
                <a:spLocks/>
              </p:cNvSpPr>
              <p:nvPr/>
            </p:nvSpPr>
            <p:spPr bwMode="auto">
              <a:xfrm>
                <a:off x="4639" y="797"/>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35">
                <a:extLst>
                  <a:ext uri="{FF2B5EF4-FFF2-40B4-BE49-F238E27FC236}">
                    <a16:creationId xmlns:a16="http://schemas.microsoft.com/office/drawing/2014/main" id="{2CCC443F-3810-4B71-9D46-4C47B4F30C93}"/>
                  </a:ext>
                </a:extLst>
              </p:cNvPr>
              <p:cNvSpPr>
                <a:spLocks/>
              </p:cNvSpPr>
              <p:nvPr/>
            </p:nvSpPr>
            <p:spPr bwMode="auto">
              <a:xfrm>
                <a:off x="4639" y="833"/>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36">
                <a:extLst>
                  <a:ext uri="{FF2B5EF4-FFF2-40B4-BE49-F238E27FC236}">
                    <a16:creationId xmlns:a16="http://schemas.microsoft.com/office/drawing/2014/main" id="{B05DAE21-74BD-4E53-924E-A0EB2123765D}"/>
                  </a:ext>
                </a:extLst>
              </p:cNvPr>
              <p:cNvSpPr>
                <a:spLocks/>
              </p:cNvSpPr>
              <p:nvPr/>
            </p:nvSpPr>
            <p:spPr bwMode="auto">
              <a:xfrm>
                <a:off x="4684" y="833"/>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37">
                <a:extLst>
                  <a:ext uri="{FF2B5EF4-FFF2-40B4-BE49-F238E27FC236}">
                    <a16:creationId xmlns:a16="http://schemas.microsoft.com/office/drawing/2014/main" id="{9D891761-FDF9-4BC7-8B56-F7EBCF08DBF7}"/>
                  </a:ext>
                </a:extLst>
              </p:cNvPr>
              <p:cNvSpPr>
                <a:spLocks/>
              </p:cNvSpPr>
              <p:nvPr/>
            </p:nvSpPr>
            <p:spPr bwMode="auto">
              <a:xfrm>
                <a:off x="4629" y="637"/>
                <a:ext cx="126" cy="46"/>
              </a:xfrm>
              <a:custGeom>
                <a:avLst/>
                <a:gdLst>
                  <a:gd name="T0" fmla="*/ 61 w 85"/>
                  <a:gd name="T1" fmla="*/ 30 h 31"/>
                  <a:gd name="T2" fmla="*/ 57 w 85"/>
                  <a:gd name="T3" fmla="*/ 29 h 31"/>
                  <a:gd name="T4" fmla="*/ 43 w 85"/>
                  <a:gd name="T5" fmla="*/ 15 h 31"/>
                  <a:gd name="T6" fmla="*/ 29 w 85"/>
                  <a:gd name="T7" fmla="*/ 29 h 31"/>
                  <a:gd name="T8" fmla="*/ 21 w 85"/>
                  <a:gd name="T9" fmla="*/ 29 h 31"/>
                  <a:gd name="T10" fmla="*/ 3 w 85"/>
                  <a:gd name="T11" fmla="*/ 11 h 31"/>
                  <a:gd name="T12" fmla="*/ 3 w 85"/>
                  <a:gd name="T13" fmla="*/ 2 h 31"/>
                  <a:gd name="T14" fmla="*/ 11 w 85"/>
                  <a:gd name="T15" fmla="*/ 2 h 31"/>
                  <a:gd name="T16" fmla="*/ 25 w 85"/>
                  <a:gd name="T17" fmla="*/ 16 h 31"/>
                  <a:gd name="T18" fmla="*/ 39 w 85"/>
                  <a:gd name="T19" fmla="*/ 2 h 31"/>
                  <a:gd name="T20" fmla="*/ 47 w 85"/>
                  <a:gd name="T21" fmla="*/ 2 h 31"/>
                  <a:gd name="T22" fmla="*/ 61 w 85"/>
                  <a:gd name="T23" fmla="*/ 16 h 31"/>
                  <a:gd name="T24" fmla="*/ 75 w 85"/>
                  <a:gd name="T25" fmla="*/ 2 h 31"/>
                  <a:gd name="T26" fmla="*/ 83 w 85"/>
                  <a:gd name="T27" fmla="*/ 2 h 31"/>
                  <a:gd name="T28" fmla="*/ 83 w 85"/>
                  <a:gd name="T29" fmla="*/ 11 h 31"/>
                  <a:gd name="T30" fmla="*/ 65 w 85"/>
                  <a:gd name="T31" fmla="*/ 29 h 31"/>
                  <a:gd name="T32" fmla="*/ 61 w 85"/>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31">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38">
                <a:extLst>
                  <a:ext uri="{FF2B5EF4-FFF2-40B4-BE49-F238E27FC236}">
                    <a16:creationId xmlns:a16="http://schemas.microsoft.com/office/drawing/2014/main" id="{94B63C14-45F6-40F8-BC7C-823BC187378F}"/>
                  </a:ext>
                </a:extLst>
              </p:cNvPr>
              <p:cNvSpPr>
                <a:spLocks/>
              </p:cNvSpPr>
              <p:nvPr/>
            </p:nvSpPr>
            <p:spPr bwMode="auto">
              <a:xfrm>
                <a:off x="4684" y="6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08F24720-CE5C-4339-8167-AE4D49CD40D6}"/>
                </a:ext>
              </a:extLst>
            </p:cNvPr>
            <p:cNvSpPr txBox="1"/>
            <p:nvPr/>
          </p:nvSpPr>
          <p:spPr>
            <a:xfrm>
              <a:off x="10949718" y="911026"/>
              <a:ext cx="774440" cy="371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dirty="0">
                  <a:ln>
                    <a:noFill/>
                  </a:ln>
                  <a:solidFill>
                    <a:srgbClr val="FFFFFF"/>
                  </a:solidFill>
                  <a:effectLst/>
                  <a:uLnTx/>
                  <a:uFillTx/>
                  <a:latin typeface="Open Sans"/>
                  <a:ea typeface="+mn-ea"/>
                  <a:cs typeface="+mn-cs"/>
                </a:rPr>
                <a:t>Preguntas frecuentes</a:t>
              </a:r>
            </a:p>
          </p:txBody>
        </p:sp>
      </p:grpSp>
    </p:spTree>
    <p:extLst>
      <p:ext uri="{BB962C8B-B14F-4D97-AF65-F5344CB8AC3E}">
        <p14:creationId xmlns:p14="http://schemas.microsoft.com/office/powerpoint/2010/main" val="2012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ADF0-77F1-40E4-8B11-4AB56CF4D508}"/>
              </a:ext>
            </a:extLst>
          </p:cNvPr>
          <p:cNvSpPr>
            <a:spLocks noGrp="1"/>
          </p:cNvSpPr>
          <p:nvPr>
            <p:ph type="title"/>
          </p:nvPr>
        </p:nvSpPr>
        <p:spPr>
          <a:xfrm>
            <a:off x="416534" y="499217"/>
            <a:ext cx="10677033" cy="886550"/>
          </a:xfrm>
        </p:spPr>
        <p:txBody>
          <a:bodyPr/>
          <a:lstStyle/>
          <a:p>
            <a:r>
              <a:rPr lang="es-US" sz="2000" b="1" dirty="0">
                <a:solidFill>
                  <a:srgbClr val="1C7AD2"/>
                </a:solidFill>
                <a:latin typeface="Montserrat"/>
              </a:rPr>
              <a:t>¿Requerirá Comcast información personal?  </a:t>
            </a:r>
            <a:br>
              <a:rPr lang="en-US" sz="2000" b="1" dirty="0">
                <a:solidFill>
                  <a:srgbClr val="1C7AD2"/>
                </a:solidFill>
                <a:latin typeface="Montserrat"/>
              </a:rPr>
            </a:br>
            <a:r>
              <a:rPr lang="es-US" sz="2000" b="1" dirty="0">
                <a:solidFill>
                  <a:srgbClr val="1C7AD2"/>
                </a:solidFill>
                <a:latin typeface="Montserrat"/>
              </a:rPr>
              <a:t>¿Necesito compartir mi número de seguro social cuando envíe mi solicitud?</a:t>
            </a:r>
            <a:endParaRPr lang="es-US" sz="2000" dirty="0">
              <a:solidFill>
                <a:srgbClr val="1C7AD2"/>
              </a:solidFill>
              <a:latin typeface="Montserrat"/>
            </a:endParaRPr>
          </a:p>
        </p:txBody>
      </p:sp>
      <p:sp>
        <p:nvSpPr>
          <p:cNvPr id="3" name="Text Placeholder 2">
            <a:extLst>
              <a:ext uri="{FF2B5EF4-FFF2-40B4-BE49-F238E27FC236}">
                <a16:creationId xmlns:a16="http://schemas.microsoft.com/office/drawing/2014/main" id="{010328AD-7A20-401B-884D-DC0F568D3FC2}"/>
              </a:ext>
            </a:extLst>
          </p:cNvPr>
          <p:cNvSpPr>
            <a:spLocks noGrp="1"/>
          </p:cNvSpPr>
          <p:nvPr>
            <p:ph type="body" idx="1"/>
          </p:nvPr>
        </p:nvSpPr>
        <p:spPr>
          <a:xfrm>
            <a:off x="416534" y="1416591"/>
            <a:ext cx="11568429" cy="4585451"/>
          </a:xfrm>
        </p:spPr>
        <p:txBody>
          <a:bodyPr/>
          <a:lstStyle/>
          <a:p>
            <a:pPr marL="571500" indent="-342900">
              <a:buChar char="•"/>
            </a:pPr>
            <a:r>
              <a:rPr lang="es-US" sz="1700" dirty="0">
                <a:latin typeface="Montserrat"/>
              </a:rPr>
              <a:t>Comcast le pedirá su nombre, dirección, correo electrónico, cumpleaños y número de seguro social. </a:t>
            </a:r>
          </a:p>
          <a:p>
            <a:pPr marL="571500" indent="-342900">
              <a:buChar char="•"/>
            </a:pPr>
            <a:endParaRPr lang="es-US" sz="1700" dirty="0">
              <a:latin typeface="Montserrat"/>
            </a:endParaRPr>
          </a:p>
          <a:p>
            <a:pPr marL="571500" indent="-342900">
              <a:buChar char="•"/>
            </a:pPr>
            <a:r>
              <a:rPr lang="es-US" sz="1700" dirty="0">
                <a:latin typeface="Montserrat"/>
              </a:rPr>
              <a:t>Si </a:t>
            </a:r>
            <a:r>
              <a:rPr lang="es-US" sz="1700" u="sng" dirty="0">
                <a:latin typeface="Montserrat"/>
              </a:rPr>
              <a:t>no quiere</a:t>
            </a:r>
            <a:r>
              <a:rPr lang="es-US" sz="1700" dirty="0">
                <a:latin typeface="Montserrat"/>
              </a:rPr>
              <a:t> utilizar su número de seguro social, puede cargar una forma alternativa de identificación. Solo</a:t>
            </a:r>
            <a:r>
              <a:rPr lang="es-US" sz="1700" dirty="0">
                <a:solidFill>
                  <a:srgbClr val="1C7AD2"/>
                </a:solidFill>
                <a:latin typeface="Montserrat"/>
              </a:rPr>
              <a:t> </a:t>
            </a:r>
            <a:r>
              <a:rPr lang="es-US" sz="1700" dirty="0">
                <a:solidFill>
                  <a:schemeClr val="tx1"/>
                </a:solidFill>
                <a:latin typeface="Montserrat"/>
              </a:rPr>
              <a:t>marque la </a:t>
            </a:r>
            <a:r>
              <a:rPr lang="es-US" sz="1700" b="1" dirty="0">
                <a:solidFill>
                  <a:srgbClr val="1C7AD2"/>
                </a:solidFill>
                <a:latin typeface="Montserrat"/>
              </a:rPr>
              <a:t>casilla de identificación alternativa.</a:t>
            </a:r>
            <a:r>
              <a:rPr lang="es-US" sz="1700" dirty="0">
                <a:solidFill>
                  <a:srgbClr val="1C7AD2"/>
                </a:solidFill>
                <a:latin typeface="Montserrat"/>
              </a:rPr>
              <a:t>. </a:t>
            </a:r>
          </a:p>
          <a:p>
            <a:pPr marL="571500" indent="-342900">
              <a:buChar char="•"/>
            </a:pPr>
            <a:endParaRPr lang="es-US" sz="1700" dirty="0">
              <a:solidFill>
                <a:srgbClr val="1C7AD2"/>
              </a:solidFill>
              <a:latin typeface="Montserrat"/>
            </a:endParaRPr>
          </a:p>
          <a:p>
            <a:pPr marL="571500" indent="-342900">
              <a:buChar char="•"/>
            </a:pPr>
            <a:r>
              <a:rPr lang="es-US" sz="1700" dirty="0">
                <a:latin typeface="Montserrat"/>
              </a:rPr>
              <a:t>Se le pedirá que envíe una forma diferente de identificación como una factura de pago de servicios, tarjeta de Medicaid, tarjeta de identificación de la Ciudad de Filadelfia, licencia de conducir de los EE. UU o extranjera, tarjeta de identificación extranjera, tarjeta de matrícula consular, certificado de matrimonio, etc.</a:t>
            </a:r>
          </a:p>
          <a:p>
            <a:pPr marL="571500" indent="-342900">
              <a:buChar char="•"/>
            </a:pPr>
            <a:endParaRPr lang="es-US" sz="1700" dirty="0">
              <a:latin typeface="Montserrat"/>
            </a:endParaRPr>
          </a:p>
          <a:p>
            <a:pPr marL="571500" indent="-342900">
              <a:buChar char="•"/>
            </a:pPr>
            <a:r>
              <a:rPr lang="es-US" sz="1700" dirty="0">
                <a:latin typeface="Montserrat"/>
              </a:rPr>
              <a:t>Para obtener la lista completa de los más de 30 documentos diferentes aceptados ingrese en </a:t>
            </a:r>
            <a:r>
              <a:rPr lang="es-US" sz="1700" dirty="0">
                <a:latin typeface="Montserrat"/>
                <a:hlinkClick r:id="rId2"/>
              </a:rPr>
              <a:t>www.internetessentials.com/get-help.</a:t>
            </a:r>
            <a:r>
              <a:rPr lang="es-US" sz="1700" dirty="0">
                <a:latin typeface="Montserrat"/>
              </a:rPr>
              <a:t>  </a:t>
            </a:r>
          </a:p>
          <a:p>
            <a:pPr marL="571500" indent="-342900">
              <a:buChar char="•"/>
            </a:pPr>
            <a:endParaRPr lang="es-US" sz="1700" dirty="0">
              <a:latin typeface="Montserrat"/>
            </a:endParaRPr>
          </a:p>
          <a:p>
            <a:pPr marL="571500" indent="-342900">
              <a:buChar char="•"/>
            </a:pPr>
            <a:r>
              <a:rPr lang="es-US" sz="1700" dirty="0">
                <a:latin typeface="Montserrat"/>
              </a:rPr>
              <a:t>Le daremos la opción de tomarse una autofoto con su identificación, que es una fotografía suya sosteniendo el documento, o puede dirigirse a una tienda Xfinity para verificar su identificación en persona. Ingrese en Xfinity.com para obtener más información.   </a:t>
            </a:r>
          </a:p>
        </p:txBody>
      </p:sp>
      <p:grpSp>
        <p:nvGrpSpPr>
          <p:cNvPr id="17" name="Group 16">
            <a:extLst>
              <a:ext uri="{FF2B5EF4-FFF2-40B4-BE49-F238E27FC236}">
                <a16:creationId xmlns:a16="http://schemas.microsoft.com/office/drawing/2014/main" id="{12303811-8969-454E-8D4E-B1FF632C3F4D}"/>
              </a:ext>
            </a:extLst>
          </p:cNvPr>
          <p:cNvGrpSpPr/>
          <p:nvPr/>
        </p:nvGrpSpPr>
        <p:grpSpPr>
          <a:xfrm>
            <a:off x="10836500" y="167632"/>
            <a:ext cx="1198185" cy="1119604"/>
            <a:chOff x="10683115" y="208929"/>
            <a:chExt cx="1198185" cy="1119604"/>
          </a:xfrm>
        </p:grpSpPr>
        <p:sp>
          <p:nvSpPr>
            <p:cNvPr id="7" name="Oval 6">
              <a:extLst>
                <a:ext uri="{FF2B5EF4-FFF2-40B4-BE49-F238E27FC236}">
                  <a16:creationId xmlns:a16="http://schemas.microsoft.com/office/drawing/2014/main" id="{A8F5FA33-634D-427A-8CAA-D5B7E4AE08EB}"/>
                </a:ext>
              </a:extLst>
            </p:cNvPr>
            <p:cNvSpPr/>
            <p:nvPr/>
          </p:nvSpPr>
          <p:spPr>
            <a:xfrm>
              <a:off x="10683115" y="208929"/>
              <a:ext cx="1198185" cy="1119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 name="Group 31">
              <a:extLst>
                <a:ext uri="{FF2B5EF4-FFF2-40B4-BE49-F238E27FC236}">
                  <a16:creationId xmlns:a16="http://schemas.microsoft.com/office/drawing/2014/main" id="{239AB7CF-3BF5-4739-BEAE-322AA57D969D}"/>
                </a:ext>
              </a:extLst>
            </p:cNvPr>
            <p:cNvGrpSpPr>
              <a:grpSpLocks noChangeAspect="1"/>
            </p:cNvGrpSpPr>
            <p:nvPr/>
          </p:nvGrpSpPr>
          <p:grpSpPr bwMode="auto">
            <a:xfrm>
              <a:off x="11075485" y="334763"/>
              <a:ext cx="413443" cy="585138"/>
              <a:chOff x="4542" y="442"/>
              <a:chExt cx="301" cy="426"/>
            </a:xfrm>
            <a:solidFill>
              <a:schemeClr val="bg1"/>
            </a:solidFill>
          </p:grpSpPr>
          <p:sp>
            <p:nvSpPr>
              <p:cNvPr id="10" name="Freeform 32">
                <a:extLst>
                  <a:ext uri="{FF2B5EF4-FFF2-40B4-BE49-F238E27FC236}">
                    <a16:creationId xmlns:a16="http://schemas.microsoft.com/office/drawing/2014/main" id="{AF784CE9-2EA6-49D7-879F-71043D1AFD67}"/>
                  </a:ext>
                </a:extLst>
              </p:cNvPr>
              <p:cNvSpPr>
                <a:spLocks noEditPoints="1"/>
              </p:cNvSpPr>
              <p:nvPr/>
            </p:nvSpPr>
            <p:spPr bwMode="auto">
              <a:xfrm>
                <a:off x="4542" y="442"/>
                <a:ext cx="301" cy="302"/>
              </a:xfrm>
              <a:custGeom>
                <a:avLst/>
                <a:gdLst>
                  <a:gd name="T0" fmla="*/ 102 w 204"/>
                  <a:gd name="T1" fmla="*/ 204 h 204"/>
                  <a:gd name="T2" fmla="*/ 0 w 204"/>
                  <a:gd name="T3" fmla="*/ 102 h 204"/>
                  <a:gd name="T4" fmla="*/ 102 w 204"/>
                  <a:gd name="T5" fmla="*/ 0 h 204"/>
                  <a:gd name="T6" fmla="*/ 204 w 204"/>
                  <a:gd name="T7" fmla="*/ 102 h 204"/>
                  <a:gd name="T8" fmla="*/ 102 w 204"/>
                  <a:gd name="T9" fmla="*/ 204 h 204"/>
                  <a:gd name="T10" fmla="*/ 102 w 204"/>
                  <a:gd name="T11" fmla="*/ 12 h 204"/>
                  <a:gd name="T12" fmla="*/ 12 w 204"/>
                  <a:gd name="T13" fmla="*/ 102 h 204"/>
                  <a:gd name="T14" fmla="*/ 102 w 204"/>
                  <a:gd name="T15" fmla="*/ 192 h 204"/>
                  <a:gd name="T16" fmla="*/ 192 w 204"/>
                  <a:gd name="T17" fmla="*/ 102 h 204"/>
                  <a:gd name="T18" fmla="*/ 102 w 204"/>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33">
                <a:extLst>
                  <a:ext uri="{FF2B5EF4-FFF2-40B4-BE49-F238E27FC236}">
                    <a16:creationId xmlns:a16="http://schemas.microsoft.com/office/drawing/2014/main" id="{A718662C-053A-464E-9907-CCF41E2486AE}"/>
                  </a:ext>
                </a:extLst>
              </p:cNvPr>
              <p:cNvSpPr>
                <a:spLocks/>
              </p:cNvSpPr>
              <p:nvPr/>
            </p:nvSpPr>
            <p:spPr bwMode="auto">
              <a:xfrm>
                <a:off x="4639" y="762"/>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34">
                <a:extLst>
                  <a:ext uri="{FF2B5EF4-FFF2-40B4-BE49-F238E27FC236}">
                    <a16:creationId xmlns:a16="http://schemas.microsoft.com/office/drawing/2014/main" id="{D231B990-29C0-41FF-80EA-28FAAEA836E9}"/>
                  </a:ext>
                </a:extLst>
              </p:cNvPr>
              <p:cNvSpPr>
                <a:spLocks/>
              </p:cNvSpPr>
              <p:nvPr/>
            </p:nvSpPr>
            <p:spPr bwMode="auto">
              <a:xfrm>
                <a:off x="4639" y="797"/>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35">
                <a:extLst>
                  <a:ext uri="{FF2B5EF4-FFF2-40B4-BE49-F238E27FC236}">
                    <a16:creationId xmlns:a16="http://schemas.microsoft.com/office/drawing/2014/main" id="{5B374403-B1A5-4E62-B67D-62AFCD03CE92}"/>
                  </a:ext>
                </a:extLst>
              </p:cNvPr>
              <p:cNvSpPr>
                <a:spLocks/>
              </p:cNvSpPr>
              <p:nvPr/>
            </p:nvSpPr>
            <p:spPr bwMode="auto">
              <a:xfrm>
                <a:off x="4639" y="833"/>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36">
                <a:extLst>
                  <a:ext uri="{FF2B5EF4-FFF2-40B4-BE49-F238E27FC236}">
                    <a16:creationId xmlns:a16="http://schemas.microsoft.com/office/drawing/2014/main" id="{31FC9891-67A2-4757-9EA4-1592408C6580}"/>
                  </a:ext>
                </a:extLst>
              </p:cNvPr>
              <p:cNvSpPr>
                <a:spLocks/>
              </p:cNvSpPr>
              <p:nvPr/>
            </p:nvSpPr>
            <p:spPr bwMode="auto">
              <a:xfrm>
                <a:off x="4684" y="833"/>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37">
                <a:extLst>
                  <a:ext uri="{FF2B5EF4-FFF2-40B4-BE49-F238E27FC236}">
                    <a16:creationId xmlns:a16="http://schemas.microsoft.com/office/drawing/2014/main" id="{5F1A2286-856A-4E9F-A587-879CF89E7546}"/>
                  </a:ext>
                </a:extLst>
              </p:cNvPr>
              <p:cNvSpPr>
                <a:spLocks/>
              </p:cNvSpPr>
              <p:nvPr/>
            </p:nvSpPr>
            <p:spPr bwMode="auto">
              <a:xfrm>
                <a:off x="4629" y="637"/>
                <a:ext cx="126" cy="46"/>
              </a:xfrm>
              <a:custGeom>
                <a:avLst/>
                <a:gdLst>
                  <a:gd name="T0" fmla="*/ 61 w 85"/>
                  <a:gd name="T1" fmla="*/ 30 h 31"/>
                  <a:gd name="T2" fmla="*/ 57 w 85"/>
                  <a:gd name="T3" fmla="*/ 29 h 31"/>
                  <a:gd name="T4" fmla="*/ 43 w 85"/>
                  <a:gd name="T5" fmla="*/ 15 h 31"/>
                  <a:gd name="T6" fmla="*/ 29 w 85"/>
                  <a:gd name="T7" fmla="*/ 29 h 31"/>
                  <a:gd name="T8" fmla="*/ 21 w 85"/>
                  <a:gd name="T9" fmla="*/ 29 h 31"/>
                  <a:gd name="T10" fmla="*/ 3 w 85"/>
                  <a:gd name="T11" fmla="*/ 11 h 31"/>
                  <a:gd name="T12" fmla="*/ 3 w 85"/>
                  <a:gd name="T13" fmla="*/ 2 h 31"/>
                  <a:gd name="T14" fmla="*/ 11 w 85"/>
                  <a:gd name="T15" fmla="*/ 2 h 31"/>
                  <a:gd name="T16" fmla="*/ 25 w 85"/>
                  <a:gd name="T17" fmla="*/ 16 h 31"/>
                  <a:gd name="T18" fmla="*/ 39 w 85"/>
                  <a:gd name="T19" fmla="*/ 2 h 31"/>
                  <a:gd name="T20" fmla="*/ 47 w 85"/>
                  <a:gd name="T21" fmla="*/ 2 h 31"/>
                  <a:gd name="T22" fmla="*/ 61 w 85"/>
                  <a:gd name="T23" fmla="*/ 16 h 31"/>
                  <a:gd name="T24" fmla="*/ 75 w 85"/>
                  <a:gd name="T25" fmla="*/ 2 h 31"/>
                  <a:gd name="T26" fmla="*/ 83 w 85"/>
                  <a:gd name="T27" fmla="*/ 2 h 31"/>
                  <a:gd name="T28" fmla="*/ 83 w 85"/>
                  <a:gd name="T29" fmla="*/ 11 h 31"/>
                  <a:gd name="T30" fmla="*/ 65 w 85"/>
                  <a:gd name="T31" fmla="*/ 29 h 31"/>
                  <a:gd name="T32" fmla="*/ 61 w 85"/>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31">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38">
                <a:extLst>
                  <a:ext uri="{FF2B5EF4-FFF2-40B4-BE49-F238E27FC236}">
                    <a16:creationId xmlns:a16="http://schemas.microsoft.com/office/drawing/2014/main" id="{0BA3BDAC-400E-4585-9B23-AD6FE29573C0}"/>
                  </a:ext>
                </a:extLst>
              </p:cNvPr>
              <p:cNvSpPr>
                <a:spLocks/>
              </p:cNvSpPr>
              <p:nvPr/>
            </p:nvSpPr>
            <p:spPr bwMode="auto">
              <a:xfrm>
                <a:off x="4684" y="6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F3A41C60-79D3-499F-AD11-675B48625E7F}"/>
                </a:ext>
              </a:extLst>
            </p:cNvPr>
            <p:cNvSpPr txBox="1"/>
            <p:nvPr/>
          </p:nvSpPr>
          <p:spPr>
            <a:xfrm>
              <a:off x="10949718" y="911026"/>
              <a:ext cx="774440" cy="371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a:ln>
                    <a:noFill/>
                  </a:ln>
                  <a:solidFill>
                    <a:srgbClr val="FFFFFF"/>
                  </a:solidFill>
                  <a:effectLst/>
                  <a:uLnTx/>
                  <a:uFillTx/>
                  <a:latin typeface="Open Sans"/>
                  <a:ea typeface="+mn-ea"/>
                  <a:cs typeface="+mn-cs"/>
                </a:rPr>
                <a:t>Preguntas frecuentes</a:t>
              </a:r>
            </a:p>
          </p:txBody>
        </p:sp>
      </p:grpSp>
    </p:spTree>
    <p:extLst>
      <p:ext uri="{BB962C8B-B14F-4D97-AF65-F5344CB8AC3E}">
        <p14:creationId xmlns:p14="http://schemas.microsoft.com/office/powerpoint/2010/main" val="229649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3"/>
          <p:cNvSpPr txBox="1">
            <a:spLocks noGrp="1"/>
          </p:cNvSpPr>
          <p:nvPr>
            <p:ph type="body" idx="1"/>
          </p:nvPr>
        </p:nvSpPr>
        <p:spPr>
          <a:xfrm>
            <a:off x="206991" y="1328380"/>
            <a:ext cx="6609348" cy="4758699"/>
          </a:xfrm>
          <a:prstGeom prst="rect">
            <a:avLst/>
          </a:prstGeom>
          <a:noFill/>
          <a:ln>
            <a:noFill/>
          </a:ln>
        </p:spPr>
        <p:txBody>
          <a:bodyPr spcFirstLastPara="1" wrap="square" lIns="91425" tIns="91425" rIns="91425" bIns="91425" anchor="t" anchorCtr="0">
            <a:noAutofit/>
          </a:bodyPr>
          <a:lstStyle/>
          <a:p>
            <a:pPr marL="647700" lvl="0" indent="-342900">
              <a:buFont typeface="Arial" panose="020B0604020202020204" pitchFamily="34" charset="0"/>
              <a:buChar char="•"/>
            </a:pPr>
            <a:r>
              <a:rPr lang="es-US" sz="1700" dirty="0">
                <a:latin typeface="Montserrat" panose="02000505000000020004" pitchFamily="2" charset="0"/>
              </a:rPr>
              <a:t>El 47 % de los hogares en los vecindarios en los que predominan las personas latinas, seguido del 52 % de los hogares en los vecindarios en los que predominan las personas de color, tienen acceso a banda ancha, en comparación con el 76 % de los hogares en las zonas en las que predominan las personas blancas (Reserva Federal de Filadelfia, 2020).</a:t>
            </a:r>
          </a:p>
          <a:p>
            <a:pPr marL="608965" lvl="0" indent="-304165" algn="l" rtl="0">
              <a:lnSpc>
                <a:spcPct val="100000"/>
              </a:lnSpc>
              <a:spcBef>
                <a:spcPts val="0"/>
              </a:spcBef>
              <a:spcAft>
                <a:spcPts val="0"/>
              </a:spcAft>
              <a:buClr>
                <a:schemeClr val="dk1"/>
              </a:buClr>
              <a:buSzPts val="1800"/>
              <a:buFont typeface="Arial" panose="020B0604020202020204" pitchFamily="34" charset="0"/>
              <a:buChar char="•"/>
            </a:pPr>
            <a:endParaRPr lang="es-US" sz="1700" dirty="0">
              <a:latin typeface="Montserrat" panose="020B0604020202020204" charset="0"/>
            </a:endParaRPr>
          </a:p>
          <a:p>
            <a:pPr marL="647700" indent="-342900">
              <a:buFont typeface="Arial" panose="020B0604020202020204" pitchFamily="34" charset="0"/>
              <a:buChar char="•"/>
            </a:pPr>
            <a:r>
              <a:rPr lang="es-US" sz="1700" dirty="0">
                <a:latin typeface="Montserrat" panose="020B0604020202020204" charset="0"/>
              </a:rPr>
              <a:t>El 30 % de los hogares con educación de preescolar a grado 12 no tienen Internet de banda ancha (censo de 2018 de los EE. UU.).</a:t>
            </a:r>
          </a:p>
          <a:p>
            <a:pPr marL="304800" lvl="0" indent="0" algn="l" rtl="0">
              <a:lnSpc>
                <a:spcPct val="100000"/>
              </a:lnSpc>
              <a:spcBef>
                <a:spcPts val="0"/>
              </a:spcBef>
              <a:spcAft>
                <a:spcPts val="0"/>
              </a:spcAft>
              <a:buClr>
                <a:schemeClr val="dk1"/>
              </a:buClr>
              <a:buSzPts val="1800"/>
            </a:pPr>
            <a:r>
              <a:rPr lang="es-US" sz="1700" dirty="0">
                <a:latin typeface="Montserrat" panose="020B0604020202020204" charset="0"/>
              </a:rPr>
              <a:t>   </a:t>
            </a:r>
          </a:p>
          <a:p>
            <a:pPr marL="647700" indent="-342900">
              <a:buFont typeface="Arial" panose="020B0604020202020204" pitchFamily="34" charset="0"/>
              <a:buChar char="•"/>
            </a:pPr>
            <a:r>
              <a:rPr lang="es-US" sz="1700" dirty="0">
                <a:latin typeface="Montserrat" panose="020B0604020202020204" charset="0"/>
              </a:rPr>
              <a:t>El mayor determinante del acceso a Internet es el ingreso, ya que el 58 % de los hogares que ganan menos de $70,000 al año no tienen acceso a Internet en sus casas (censo de 2018 de los EE. UU.).</a:t>
            </a:r>
          </a:p>
          <a:p>
            <a:pPr marL="608965" lvl="0" indent="-304165" algn="l" rtl="0">
              <a:lnSpc>
                <a:spcPct val="100000"/>
              </a:lnSpc>
              <a:spcBef>
                <a:spcPts val="0"/>
              </a:spcBef>
              <a:spcAft>
                <a:spcPts val="0"/>
              </a:spcAft>
              <a:buClr>
                <a:schemeClr val="dk1"/>
              </a:buClr>
              <a:buSzPts val="1800"/>
              <a:buNone/>
            </a:pPr>
            <a:endParaRPr sz="1700" b="1" dirty="0"/>
          </a:p>
          <a:p>
            <a:pPr marL="608965" lvl="0" indent="-304165" algn="l" rtl="0">
              <a:lnSpc>
                <a:spcPct val="100000"/>
              </a:lnSpc>
              <a:spcBef>
                <a:spcPts val="0"/>
              </a:spcBef>
              <a:spcAft>
                <a:spcPts val="0"/>
              </a:spcAft>
              <a:buClr>
                <a:schemeClr val="dk1"/>
              </a:buClr>
              <a:buSzPts val="1800"/>
              <a:buNone/>
            </a:pPr>
            <a:endParaRPr sz="1700" b="1" dirty="0"/>
          </a:p>
        </p:txBody>
      </p:sp>
      <p:pic>
        <p:nvPicPr>
          <p:cNvPr id="113" name="Google Shape;113;p3"/>
          <p:cNvPicPr preferRelativeResize="0"/>
          <p:nvPr/>
        </p:nvPicPr>
        <p:blipFill rotWithShape="1">
          <a:blip r:embed="rId3">
            <a:alphaModFix/>
          </a:blip>
          <a:srcRect/>
          <a:stretch/>
        </p:blipFill>
        <p:spPr>
          <a:xfrm>
            <a:off x="6583012" y="815956"/>
            <a:ext cx="5610180" cy="6040269"/>
          </a:xfrm>
          <a:prstGeom prst="rect">
            <a:avLst/>
          </a:prstGeom>
          <a:noFill/>
          <a:ln>
            <a:noFill/>
          </a:ln>
        </p:spPr>
      </p:pic>
      <p:sp>
        <p:nvSpPr>
          <p:cNvPr id="114" name="Google Shape;114;p3"/>
          <p:cNvSpPr txBox="1"/>
          <p:nvPr/>
        </p:nvSpPr>
        <p:spPr>
          <a:xfrm>
            <a:off x="440317" y="379562"/>
            <a:ext cx="907324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3200" b="1" dirty="0">
                <a:solidFill>
                  <a:srgbClr val="2E75B5"/>
                </a:solidFill>
                <a:latin typeface="Montserrat"/>
                <a:ea typeface="Montserrat"/>
                <a:cs typeface="Montserrat"/>
                <a:sym typeface="Montserrat"/>
              </a:rPr>
              <a:t>Comprensión de las desigualdades raciales y del vecindario </a:t>
            </a:r>
            <a:endParaRPr sz="3200" dirty="0">
              <a:solidFill>
                <a:srgbClr val="2E75B5"/>
              </a:solidFill>
              <a:latin typeface="Calibri"/>
              <a:ea typeface="Calibri"/>
              <a:cs typeface="Calibri"/>
              <a:sym typeface="Calibri"/>
            </a:endParaRPr>
          </a:p>
        </p:txBody>
      </p:sp>
      <p:pic>
        <p:nvPicPr>
          <p:cNvPr id="6" name="Google Shape;111;p3">
            <a:extLst>
              <a:ext uri="{FF2B5EF4-FFF2-40B4-BE49-F238E27FC236}">
                <a16:creationId xmlns:a16="http://schemas.microsoft.com/office/drawing/2014/main" id="{45DA487B-F74C-420F-91B9-7736D2C17A76}"/>
              </a:ext>
            </a:extLst>
          </p:cNvPr>
          <p:cNvPicPr preferRelativeResize="0"/>
          <p:nvPr/>
        </p:nvPicPr>
        <p:blipFill rotWithShape="1">
          <a:blip r:embed="rId4">
            <a:alphaModFix/>
          </a:blip>
          <a:srcRect/>
          <a:stretch/>
        </p:blipFill>
        <p:spPr>
          <a:xfrm>
            <a:off x="-376888" y="7527636"/>
            <a:ext cx="12219336" cy="3609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2;g917a4eec68_0_45">
            <a:extLst>
              <a:ext uri="{FF2B5EF4-FFF2-40B4-BE49-F238E27FC236}">
                <a16:creationId xmlns:a16="http://schemas.microsoft.com/office/drawing/2014/main" id="{43A30345-9ED0-43F3-AF3F-9CB5BEF36CB1}"/>
              </a:ext>
            </a:extLst>
          </p:cNvPr>
          <p:cNvSpPr txBox="1">
            <a:spLocks/>
          </p:cNvSpPr>
          <p:nvPr/>
        </p:nvSpPr>
        <p:spPr>
          <a:xfrm>
            <a:off x="324582" y="444306"/>
            <a:ext cx="11542835" cy="6337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0070C0"/>
              </a:buClr>
            </a:pPr>
            <a:r>
              <a:rPr lang="es-US" sz="2700" b="1" dirty="0">
                <a:solidFill>
                  <a:srgbClr val="0070C0"/>
                </a:solidFill>
                <a:latin typeface="Montserrat"/>
                <a:sym typeface="Montserrat"/>
              </a:rPr>
              <a:t>¿Pueden conectarse los hogares que tienen deudas?</a:t>
            </a:r>
          </a:p>
        </p:txBody>
      </p:sp>
      <p:sp>
        <p:nvSpPr>
          <p:cNvPr id="16" name="Text Placeholder 2">
            <a:extLst>
              <a:ext uri="{FF2B5EF4-FFF2-40B4-BE49-F238E27FC236}">
                <a16:creationId xmlns:a16="http://schemas.microsoft.com/office/drawing/2014/main" id="{253C433B-4E61-4F33-8A02-346927CF37EE}"/>
              </a:ext>
            </a:extLst>
          </p:cNvPr>
          <p:cNvSpPr txBox="1">
            <a:spLocks/>
          </p:cNvSpPr>
          <p:nvPr/>
        </p:nvSpPr>
        <p:spPr>
          <a:xfrm>
            <a:off x="324582" y="1058650"/>
            <a:ext cx="10511917" cy="5344159"/>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US" sz="1900" b="0" i="0" u="none" strike="noStrike" kern="1200" cap="none" spc="0" normalizeH="0" baseline="0" noProof="0" dirty="0">
                <a:ln>
                  <a:noFill/>
                </a:ln>
                <a:solidFill>
                  <a:srgbClr val="000000"/>
                </a:solidFill>
                <a:effectLst/>
                <a:uLnTx/>
                <a:uFillTx/>
                <a:latin typeface="Montserrat" panose="020B0604020202020204"/>
                <a:cs typeface="Arial"/>
                <a:sym typeface="Arial"/>
              </a:rPr>
              <a:t>Las deudas impagas a Comcast no bloquearán la posibilidad de la familia de inscribirse en Internet Essentials a través de PHLConnectED. Comcast no se involucrará en procesos de créditos o de cobranzas para deudas previas en servicios de Internet mientras la familia esté inscripta en PHLConnectED. Sin embargo, esto no significa que Comcast no se involucrará en sus procesos estándar de créditos y cobranzas para otras deudas en facturas de televisión por cable o teléfono, por ejemplo.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US" sz="1900" b="0" i="0" u="none" strike="noStrike" kern="1200" cap="none" spc="0" normalizeH="0" baseline="0" noProof="0" dirty="0">
                <a:ln>
                  <a:noFill/>
                </a:ln>
                <a:solidFill>
                  <a:srgbClr val="000000"/>
                </a:solidFill>
                <a:effectLst/>
                <a:uLnTx/>
                <a:uFillTx/>
                <a:latin typeface="Montserrat" panose="020B0604020202020204"/>
                <a:cs typeface="Arial"/>
                <a:sym typeface="Arial"/>
              </a:rPr>
              <a:t>Un saldo vencido con T-Mobile no impedirá que un hogar pueda participar del programa.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9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1" i="1"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900" b="0" i="0" u="none" strike="noStrike" kern="120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9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900" b="1" i="0" u="none" strike="noStrike" kern="0" cap="none" spc="0" normalizeH="0" baseline="0" noProof="0" dirty="0">
              <a:ln>
                <a:noFill/>
              </a:ln>
              <a:solidFill>
                <a:srgbClr val="1C7AD2"/>
              </a:solidFill>
              <a:effectLst/>
              <a:uLnTx/>
              <a:uFillTx/>
              <a:latin typeface="Arial"/>
              <a:cs typeface="Arial"/>
              <a:sym typeface="Arial"/>
            </a:endParaRPr>
          </a:p>
        </p:txBody>
      </p:sp>
      <p:grpSp>
        <p:nvGrpSpPr>
          <p:cNvPr id="5" name="Group 4">
            <a:extLst>
              <a:ext uri="{FF2B5EF4-FFF2-40B4-BE49-F238E27FC236}">
                <a16:creationId xmlns:a16="http://schemas.microsoft.com/office/drawing/2014/main" id="{0B1DDFFA-74A5-4B9F-9F6A-F3D97AFCD63B}"/>
              </a:ext>
            </a:extLst>
          </p:cNvPr>
          <p:cNvGrpSpPr/>
          <p:nvPr/>
        </p:nvGrpSpPr>
        <p:grpSpPr>
          <a:xfrm>
            <a:off x="10836500" y="167632"/>
            <a:ext cx="1198185" cy="1119604"/>
            <a:chOff x="10683115" y="208929"/>
            <a:chExt cx="1198185" cy="1119604"/>
          </a:xfrm>
        </p:grpSpPr>
        <p:sp>
          <p:nvSpPr>
            <p:cNvPr id="6" name="Oval 5">
              <a:extLst>
                <a:ext uri="{FF2B5EF4-FFF2-40B4-BE49-F238E27FC236}">
                  <a16:creationId xmlns:a16="http://schemas.microsoft.com/office/drawing/2014/main" id="{B8CEBB6A-D9F3-4249-BF70-D2A2C470BA5B}"/>
                </a:ext>
              </a:extLst>
            </p:cNvPr>
            <p:cNvSpPr/>
            <p:nvPr/>
          </p:nvSpPr>
          <p:spPr>
            <a:xfrm>
              <a:off x="10683115" y="208929"/>
              <a:ext cx="1198185" cy="1119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31">
              <a:extLst>
                <a:ext uri="{FF2B5EF4-FFF2-40B4-BE49-F238E27FC236}">
                  <a16:creationId xmlns:a16="http://schemas.microsoft.com/office/drawing/2014/main" id="{53749209-2B7B-4C10-8DF0-8510DFBE040C}"/>
                </a:ext>
              </a:extLst>
            </p:cNvPr>
            <p:cNvGrpSpPr>
              <a:grpSpLocks noChangeAspect="1"/>
            </p:cNvGrpSpPr>
            <p:nvPr/>
          </p:nvGrpSpPr>
          <p:grpSpPr bwMode="auto">
            <a:xfrm>
              <a:off x="11075485" y="334763"/>
              <a:ext cx="413443" cy="585138"/>
              <a:chOff x="4542" y="442"/>
              <a:chExt cx="301" cy="426"/>
            </a:xfrm>
            <a:solidFill>
              <a:schemeClr val="bg1"/>
            </a:solidFill>
          </p:grpSpPr>
          <p:sp>
            <p:nvSpPr>
              <p:cNvPr id="9" name="Freeform 32">
                <a:extLst>
                  <a:ext uri="{FF2B5EF4-FFF2-40B4-BE49-F238E27FC236}">
                    <a16:creationId xmlns:a16="http://schemas.microsoft.com/office/drawing/2014/main" id="{5BA7551A-DD16-45C3-9296-67AAC8ADB52E}"/>
                  </a:ext>
                </a:extLst>
              </p:cNvPr>
              <p:cNvSpPr>
                <a:spLocks noEditPoints="1"/>
              </p:cNvSpPr>
              <p:nvPr/>
            </p:nvSpPr>
            <p:spPr bwMode="auto">
              <a:xfrm>
                <a:off x="4542" y="442"/>
                <a:ext cx="301" cy="302"/>
              </a:xfrm>
              <a:custGeom>
                <a:avLst/>
                <a:gdLst>
                  <a:gd name="T0" fmla="*/ 102 w 204"/>
                  <a:gd name="T1" fmla="*/ 204 h 204"/>
                  <a:gd name="T2" fmla="*/ 0 w 204"/>
                  <a:gd name="T3" fmla="*/ 102 h 204"/>
                  <a:gd name="T4" fmla="*/ 102 w 204"/>
                  <a:gd name="T5" fmla="*/ 0 h 204"/>
                  <a:gd name="T6" fmla="*/ 204 w 204"/>
                  <a:gd name="T7" fmla="*/ 102 h 204"/>
                  <a:gd name="T8" fmla="*/ 102 w 204"/>
                  <a:gd name="T9" fmla="*/ 204 h 204"/>
                  <a:gd name="T10" fmla="*/ 102 w 204"/>
                  <a:gd name="T11" fmla="*/ 12 h 204"/>
                  <a:gd name="T12" fmla="*/ 12 w 204"/>
                  <a:gd name="T13" fmla="*/ 102 h 204"/>
                  <a:gd name="T14" fmla="*/ 102 w 204"/>
                  <a:gd name="T15" fmla="*/ 192 h 204"/>
                  <a:gd name="T16" fmla="*/ 192 w 204"/>
                  <a:gd name="T17" fmla="*/ 102 h 204"/>
                  <a:gd name="T18" fmla="*/ 102 w 204"/>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33">
                <a:extLst>
                  <a:ext uri="{FF2B5EF4-FFF2-40B4-BE49-F238E27FC236}">
                    <a16:creationId xmlns:a16="http://schemas.microsoft.com/office/drawing/2014/main" id="{C3422A0C-BAF1-4F79-8CB7-50627CE58625}"/>
                  </a:ext>
                </a:extLst>
              </p:cNvPr>
              <p:cNvSpPr>
                <a:spLocks/>
              </p:cNvSpPr>
              <p:nvPr/>
            </p:nvSpPr>
            <p:spPr bwMode="auto">
              <a:xfrm>
                <a:off x="4639" y="762"/>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34">
                <a:extLst>
                  <a:ext uri="{FF2B5EF4-FFF2-40B4-BE49-F238E27FC236}">
                    <a16:creationId xmlns:a16="http://schemas.microsoft.com/office/drawing/2014/main" id="{ABC0FF79-BE82-43A1-9AED-340D0EDA0BEF}"/>
                  </a:ext>
                </a:extLst>
              </p:cNvPr>
              <p:cNvSpPr>
                <a:spLocks/>
              </p:cNvSpPr>
              <p:nvPr/>
            </p:nvSpPr>
            <p:spPr bwMode="auto">
              <a:xfrm>
                <a:off x="4639" y="797"/>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35">
                <a:extLst>
                  <a:ext uri="{FF2B5EF4-FFF2-40B4-BE49-F238E27FC236}">
                    <a16:creationId xmlns:a16="http://schemas.microsoft.com/office/drawing/2014/main" id="{EADC0ACB-0B38-4804-95F7-1872ACCD7F63}"/>
                  </a:ext>
                </a:extLst>
              </p:cNvPr>
              <p:cNvSpPr>
                <a:spLocks/>
              </p:cNvSpPr>
              <p:nvPr/>
            </p:nvSpPr>
            <p:spPr bwMode="auto">
              <a:xfrm>
                <a:off x="4639" y="833"/>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36">
                <a:extLst>
                  <a:ext uri="{FF2B5EF4-FFF2-40B4-BE49-F238E27FC236}">
                    <a16:creationId xmlns:a16="http://schemas.microsoft.com/office/drawing/2014/main" id="{39661205-C243-4B5F-A926-B078D8123EA3}"/>
                  </a:ext>
                </a:extLst>
              </p:cNvPr>
              <p:cNvSpPr>
                <a:spLocks/>
              </p:cNvSpPr>
              <p:nvPr/>
            </p:nvSpPr>
            <p:spPr bwMode="auto">
              <a:xfrm>
                <a:off x="4684" y="833"/>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37">
                <a:extLst>
                  <a:ext uri="{FF2B5EF4-FFF2-40B4-BE49-F238E27FC236}">
                    <a16:creationId xmlns:a16="http://schemas.microsoft.com/office/drawing/2014/main" id="{8C2DCEEC-2466-45FE-90BF-EBF635726A64}"/>
                  </a:ext>
                </a:extLst>
              </p:cNvPr>
              <p:cNvSpPr>
                <a:spLocks/>
              </p:cNvSpPr>
              <p:nvPr/>
            </p:nvSpPr>
            <p:spPr bwMode="auto">
              <a:xfrm>
                <a:off x="4629" y="637"/>
                <a:ext cx="126" cy="46"/>
              </a:xfrm>
              <a:custGeom>
                <a:avLst/>
                <a:gdLst>
                  <a:gd name="T0" fmla="*/ 61 w 85"/>
                  <a:gd name="T1" fmla="*/ 30 h 31"/>
                  <a:gd name="T2" fmla="*/ 57 w 85"/>
                  <a:gd name="T3" fmla="*/ 29 h 31"/>
                  <a:gd name="T4" fmla="*/ 43 w 85"/>
                  <a:gd name="T5" fmla="*/ 15 h 31"/>
                  <a:gd name="T6" fmla="*/ 29 w 85"/>
                  <a:gd name="T7" fmla="*/ 29 h 31"/>
                  <a:gd name="T8" fmla="*/ 21 w 85"/>
                  <a:gd name="T9" fmla="*/ 29 h 31"/>
                  <a:gd name="T10" fmla="*/ 3 w 85"/>
                  <a:gd name="T11" fmla="*/ 11 h 31"/>
                  <a:gd name="T12" fmla="*/ 3 w 85"/>
                  <a:gd name="T13" fmla="*/ 2 h 31"/>
                  <a:gd name="T14" fmla="*/ 11 w 85"/>
                  <a:gd name="T15" fmla="*/ 2 h 31"/>
                  <a:gd name="T16" fmla="*/ 25 w 85"/>
                  <a:gd name="T17" fmla="*/ 16 h 31"/>
                  <a:gd name="T18" fmla="*/ 39 w 85"/>
                  <a:gd name="T19" fmla="*/ 2 h 31"/>
                  <a:gd name="T20" fmla="*/ 47 w 85"/>
                  <a:gd name="T21" fmla="*/ 2 h 31"/>
                  <a:gd name="T22" fmla="*/ 61 w 85"/>
                  <a:gd name="T23" fmla="*/ 16 h 31"/>
                  <a:gd name="T24" fmla="*/ 75 w 85"/>
                  <a:gd name="T25" fmla="*/ 2 h 31"/>
                  <a:gd name="T26" fmla="*/ 83 w 85"/>
                  <a:gd name="T27" fmla="*/ 2 h 31"/>
                  <a:gd name="T28" fmla="*/ 83 w 85"/>
                  <a:gd name="T29" fmla="*/ 11 h 31"/>
                  <a:gd name="T30" fmla="*/ 65 w 85"/>
                  <a:gd name="T31" fmla="*/ 29 h 31"/>
                  <a:gd name="T32" fmla="*/ 61 w 85"/>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31">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38">
                <a:extLst>
                  <a:ext uri="{FF2B5EF4-FFF2-40B4-BE49-F238E27FC236}">
                    <a16:creationId xmlns:a16="http://schemas.microsoft.com/office/drawing/2014/main" id="{8BE7BB90-D1F5-4F84-882D-5385BDB55402}"/>
                  </a:ext>
                </a:extLst>
              </p:cNvPr>
              <p:cNvSpPr>
                <a:spLocks/>
              </p:cNvSpPr>
              <p:nvPr/>
            </p:nvSpPr>
            <p:spPr bwMode="auto">
              <a:xfrm>
                <a:off x="4684" y="6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2DA28E3-478E-46C9-8BBA-A6B4C368E8C4}"/>
                </a:ext>
              </a:extLst>
            </p:cNvPr>
            <p:cNvSpPr txBox="1"/>
            <p:nvPr/>
          </p:nvSpPr>
          <p:spPr>
            <a:xfrm>
              <a:off x="10949718" y="911026"/>
              <a:ext cx="774440" cy="371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dirty="0">
                  <a:ln>
                    <a:noFill/>
                  </a:ln>
                  <a:solidFill>
                    <a:srgbClr val="FFFFFF"/>
                  </a:solidFill>
                  <a:effectLst/>
                  <a:uLnTx/>
                  <a:uFillTx/>
                  <a:latin typeface="Open Sans"/>
                  <a:ea typeface="+mn-ea"/>
                  <a:cs typeface="+mn-cs"/>
                </a:rPr>
                <a:t>Preguntas frecuentes</a:t>
              </a:r>
            </a:p>
          </p:txBody>
        </p:sp>
      </p:grpSp>
      <p:sp>
        <p:nvSpPr>
          <p:cNvPr id="17" name="Google Shape;162;g917a4eec68_0_45">
            <a:extLst>
              <a:ext uri="{FF2B5EF4-FFF2-40B4-BE49-F238E27FC236}">
                <a16:creationId xmlns:a16="http://schemas.microsoft.com/office/drawing/2014/main" id="{AA54378B-5CA7-4E83-99EB-91585B3C4E4D}"/>
              </a:ext>
            </a:extLst>
          </p:cNvPr>
          <p:cNvSpPr txBox="1">
            <a:spLocks/>
          </p:cNvSpPr>
          <p:nvPr/>
        </p:nvSpPr>
        <p:spPr>
          <a:xfrm>
            <a:off x="324581" y="3952907"/>
            <a:ext cx="11542835" cy="6337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0070C0"/>
              </a:buClr>
            </a:pPr>
            <a:r>
              <a:rPr lang="es-US" sz="2700" b="1" dirty="0">
                <a:solidFill>
                  <a:srgbClr val="0070C0"/>
                </a:solidFill>
                <a:latin typeface="Montserrat"/>
                <a:sym typeface="Montserrat"/>
              </a:rPr>
              <a:t>¿Tiene preguntas acerca de la devolución de equipos?</a:t>
            </a:r>
          </a:p>
        </p:txBody>
      </p:sp>
      <p:sp>
        <p:nvSpPr>
          <p:cNvPr id="3" name="Rectangle 2">
            <a:extLst>
              <a:ext uri="{FF2B5EF4-FFF2-40B4-BE49-F238E27FC236}">
                <a16:creationId xmlns:a16="http://schemas.microsoft.com/office/drawing/2014/main" id="{3CD050FF-F055-4425-B5DC-DA8356948787}"/>
              </a:ext>
            </a:extLst>
          </p:cNvPr>
          <p:cNvSpPr/>
          <p:nvPr/>
        </p:nvSpPr>
        <p:spPr>
          <a:xfrm>
            <a:off x="324580" y="4515042"/>
            <a:ext cx="10511916" cy="1323439"/>
          </a:xfrm>
          <a:prstGeom prst="rect">
            <a:avLst/>
          </a:prstGeom>
        </p:spPr>
        <p:txBody>
          <a:bodyPr wrap="square">
            <a:spAutoFit/>
          </a:bodyPr>
          <a:lstStyle/>
          <a:p>
            <a:pPr marL="285750" lvl="0" indent="-285750">
              <a:buSzPts val="1800"/>
              <a:buFont typeface="Arial"/>
              <a:buChar char="•"/>
            </a:pPr>
            <a:r>
              <a:rPr lang="es-US" sz="2000" dirty="0">
                <a:solidFill>
                  <a:schemeClr val="dk1"/>
                </a:solidFill>
                <a:latin typeface="Montserrat" panose="020B0604020202020204" charset="0"/>
                <a:ea typeface="Montserrat"/>
                <a:cs typeface="Montserrat"/>
                <a:sym typeface="Montserrat"/>
              </a:rPr>
              <a:t>Si un estudiante se gradúa o se va de la Ciudad de Filadelfia, debe devolver su punto de acceso de T-Mobile a su antigua escuela.</a:t>
            </a:r>
            <a:endParaRPr lang="es-US" sz="2000" dirty="0">
              <a:latin typeface="Montserrat" panose="020B0604020202020204" charset="0"/>
            </a:endParaRPr>
          </a:p>
          <a:p>
            <a:pPr marL="285750" lvl="0" indent="-285750">
              <a:buSzPts val="1800"/>
              <a:buFont typeface="Arial"/>
              <a:buChar char="•"/>
            </a:pPr>
            <a:r>
              <a:rPr lang="es-US" sz="2000" dirty="0">
                <a:solidFill>
                  <a:schemeClr val="dk1"/>
                </a:solidFill>
                <a:latin typeface="Montserrat" panose="020B0604020202020204" charset="0"/>
                <a:ea typeface="Montserrat"/>
                <a:cs typeface="Montserrat"/>
                <a:sym typeface="Montserrat"/>
              </a:rPr>
              <a:t>Si una familia no desea pagar por Internet Essentials de Comcast por su cuenta, deberá devolver el equipo para evitar una posible multa.</a:t>
            </a:r>
            <a:endParaRPr lang="es-US" sz="2000" dirty="0">
              <a:latin typeface="Montserrat" panose="020B0604020202020204" charset="0"/>
            </a:endParaRPr>
          </a:p>
        </p:txBody>
      </p:sp>
    </p:spTree>
    <p:extLst>
      <p:ext uri="{BB962C8B-B14F-4D97-AF65-F5344CB8AC3E}">
        <p14:creationId xmlns:p14="http://schemas.microsoft.com/office/powerpoint/2010/main" val="30448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88D-FB2E-43C5-87C8-1A21BB95E286}"/>
              </a:ext>
            </a:extLst>
          </p:cNvPr>
          <p:cNvSpPr>
            <a:spLocks noGrp="1"/>
          </p:cNvSpPr>
          <p:nvPr>
            <p:ph type="title"/>
          </p:nvPr>
        </p:nvSpPr>
        <p:spPr>
          <a:xfrm>
            <a:off x="624133" y="392157"/>
            <a:ext cx="9555600" cy="728400"/>
          </a:xfrm>
        </p:spPr>
        <p:txBody>
          <a:bodyPr/>
          <a:lstStyle/>
          <a:p>
            <a:pPr>
              <a:buClr>
                <a:srgbClr val="0070C0"/>
              </a:buClr>
            </a:pPr>
            <a:r>
              <a:rPr lang="es-US" sz="2700" b="1" dirty="0">
                <a:solidFill>
                  <a:srgbClr val="0070C0"/>
                </a:solidFill>
                <a:latin typeface="Montserrat"/>
                <a:sym typeface="Montserrat"/>
              </a:rPr>
              <a:t>¿Comcast entrará en mi casa?</a:t>
            </a:r>
          </a:p>
        </p:txBody>
      </p:sp>
      <p:grpSp>
        <p:nvGrpSpPr>
          <p:cNvPr id="4" name="Group 3">
            <a:extLst>
              <a:ext uri="{FF2B5EF4-FFF2-40B4-BE49-F238E27FC236}">
                <a16:creationId xmlns:a16="http://schemas.microsoft.com/office/drawing/2014/main" id="{408DBF5D-6F5F-4328-9A6A-990DD95FA94E}"/>
              </a:ext>
            </a:extLst>
          </p:cNvPr>
          <p:cNvGrpSpPr/>
          <p:nvPr/>
        </p:nvGrpSpPr>
        <p:grpSpPr>
          <a:xfrm>
            <a:off x="10836500" y="167632"/>
            <a:ext cx="1198185" cy="1119604"/>
            <a:chOff x="10683115" y="208929"/>
            <a:chExt cx="1198185" cy="1119604"/>
          </a:xfrm>
        </p:grpSpPr>
        <p:sp>
          <p:nvSpPr>
            <p:cNvPr id="5" name="Oval 4">
              <a:extLst>
                <a:ext uri="{FF2B5EF4-FFF2-40B4-BE49-F238E27FC236}">
                  <a16:creationId xmlns:a16="http://schemas.microsoft.com/office/drawing/2014/main" id="{A8143093-AE01-4CE5-BA4D-7B890107BEBA}"/>
                </a:ext>
              </a:extLst>
            </p:cNvPr>
            <p:cNvSpPr/>
            <p:nvPr/>
          </p:nvSpPr>
          <p:spPr>
            <a:xfrm>
              <a:off x="10683115" y="208929"/>
              <a:ext cx="1198185" cy="1119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31">
              <a:extLst>
                <a:ext uri="{FF2B5EF4-FFF2-40B4-BE49-F238E27FC236}">
                  <a16:creationId xmlns:a16="http://schemas.microsoft.com/office/drawing/2014/main" id="{7DC5ABF2-0B9C-4569-A19F-A15D7423C03F}"/>
                </a:ext>
              </a:extLst>
            </p:cNvPr>
            <p:cNvGrpSpPr>
              <a:grpSpLocks noChangeAspect="1"/>
            </p:cNvGrpSpPr>
            <p:nvPr/>
          </p:nvGrpSpPr>
          <p:grpSpPr bwMode="auto">
            <a:xfrm>
              <a:off x="11075485" y="334763"/>
              <a:ext cx="413443" cy="585138"/>
              <a:chOff x="4542" y="442"/>
              <a:chExt cx="301" cy="426"/>
            </a:xfrm>
            <a:solidFill>
              <a:schemeClr val="bg1"/>
            </a:solidFill>
          </p:grpSpPr>
          <p:sp>
            <p:nvSpPr>
              <p:cNvPr id="8" name="Freeform 32">
                <a:extLst>
                  <a:ext uri="{FF2B5EF4-FFF2-40B4-BE49-F238E27FC236}">
                    <a16:creationId xmlns:a16="http://schemas.microsoft.com/office/drawing/2014/main" id="{B6F25D29-C25D-44E1-AEAD-9F42AAA38C85}"/>
                  </a:ext>
                </a:extLst>
              </p:cNvPr>
              <p:cNvSpPr>
                <a:spLocks noEditPoints="1"/>
              </p:cNvSpPr>
              <p:nvPr/>
            </p:nvSpPr>
            <p:spPr bwMode="auto">
              <a:xfrm>
                <a:off x="4542" y="442"/>
                <a:ext cx="301" cy="302"/>
              </a:xfrm>
              <a:custGeom>
                <a:avLst/>
                <a:gdLst>
                  <a:gd name="T0" fmla="*/ 102 w 204"/>
                  <a:gd name="T1" fmla="*/ 204 h 204"/>
                  <a:gd name="T2" fmla="*/ 0 w 204"/>
                  <a:gd name="T3" fmla="*/ 102 h 204"/>
                  <a:gd name="T4" fmla="*/ 102 w 204"/>
                  <a:gd name="T5" fmla="*/ 0 h 204"/>
                  <a:gd name="T6" fmla="*/ 204 w 204"/>
                  <a:gd name="T7" fmla="*/ 102 h 204"/>
                  <a:gd name="T8" fmla="*/ 102 w 204"/>
                  <a:gd name="T9" fmla="*/ 204 h 204"/>
                  <a:gd name="T10" fmla="*/ 102 w 204"/>
                  <a:gd name="T11" fmla="*/ 12 h 204"/>
                  <a:gd name="T12" fmla="*/ 12 w 204"/>
                  <a:gd name="T13" fmla="*/ 102 h 204"/>
                  <a:gd name="T14" fmla="*/ 102 w 204"/>
                  <a:gd name="T15" fmla="*/ 192 h 204"/>
                  <a:gd name="T16" fmla="*/ 192 w 204"/>
                  <a:gd name="T17" fmla="*/ 102 h 204"/>
                  <a:gd name="T18" fmla="*/ 102 w 204"/>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33">
                <a:extLst>
                  <a:ext uri="{FF2B5EF4-FFF2-40B4-BE49-F238E27FC236}">
                    <a16:creationId xmlns:a16="http://schemas.microsoft.com/office/drawing/2014/main" id="{CFAD9375-01F7-4C57-B0F7-F900E077FC81}"/>
                  </a:ext>
                </a:extLst>
              </p:cNvPr>
              <p:cNvSpPr>
                <a:spLocks/>
              </p:cNvSpPr>
              <p:nvPr/>
            </p:nvSpPr>
            <p:spPr bwMode="auto">
              <a:xfrm>
                <a:off x="4639" y="762"/>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34">
                <a:extLst>
                  <a:ext uri="{FF2B5EF4-FFF2-40B4-BE49-F238E27FC236}">
                    <a16:creationId xmlns:a16="http://schemas.microsoft.com/office/drawing/2014/main" id="{71F25337-8049-4715-A718-DB7B7BAD83B5}"/>
                  </a:ext>
                </a:extLst>
              </p:cNvPr>
              <p:cNvSpPr>
                <a:spLocks/>
              </p:cNvSpPr>
              <p:nvPr/>
            </p:nvSpPr>
            <p:spPr bwMode="auto">
              <a:xfrm>
                <a:off x="4639" y="797"/>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35">
                <a:extLst>
                  <a:ext uri="{FF2B5EF4-FFF2-40B4-BE49-F238E27FC236}">
                    <a16:creationId xmlns:a16="http://schemas.microsoft.com/office/drawing/2014/main" id="{8E230BAB-0F20-468E-8B79-E583C451162A}"/>
                  </a:ext>
                </a:extLst>
              </p:cNvPr>
              <p:cNvSpPr>
                <a:spLocks/>
              </p:cNvSpPr>
              <p:nvPr/>
            </p:nvSpPr>
            <p:spPr bwMode="auto">
              <a:xfrm>
                <a:off x="4639" y="833"/>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36">
                <a:extLst>
                  <a:ext uri="{FF2B5EF4-FFF2-40B4-BE49-F238E27FC236}">
                    <a16:creationId xmlns:a16="http://schemas.microsoft.com/office/drawing/2014/main" id="{15A5C837-1C82-4E9D-8F45-CDE57EB6CEEE}"/>
                  </a:ext>
                </a:extLst>
              </p:cNvPr>
              <p:cNvSpPr>
                <a:spLocks/>
              </p:cNvSpPr>
              <p:nvPr/>
            </p:nvSpPr>
            <p:spPr bwMode="auto">
              <a:xfrm>
                <a:off x="4684" y="833"/>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37">
                <a:extLst>
                  <a:ext uri="{FF2B5EF4-FFF2-40B4-BE49-F238E27FC236}">
                    <a16:creationId xmlns:a16="http://schemas.microsoft.com/office/drawing/2014/main" id="{7E894085-4D2D-4E8B-ABEE-892CC925C269}"/>
                  </a:ext>
                </a:extLst>
              </p:cNvPr>
              <p:cNvSpPr>
                <a:spLocks/>
              </p:cNvSpPr>
              <p:nvPr/>
            </p:nvSpPr>
            <p:spPr bwMode="auto">
              <a:xfrm>
                <a:off x="4629" y="637"/>
                <a:ext cx="126" cy="46"/>
              </a:xfrm>
              <a:custGeom>
                <a:avLst/>
                <a:gdLst>
                  <a:gd name="T0" fmla="*/ 61 w 85"/>
                  <a:gd name="T1" fmla="*/ 30 h 31"/>
                  <a:gd name="T2" fmla="*/ 57 w 85"/>
                  <a:gd name="T3" fmla="*/ 29 h 31"/>
                  <a:gd name="T4" fmla="*/ 43 w 85"/>
                  <a:gd name="T5" fmla="*/ 15 h 31"/>
                  <a:gd name="T6" fmla="*/ 29 w 85"/>
                  <a:gd name="T7" fmla="*/ 29 h 31"/>
                  <a:gd name="T8" fmla="*/ 21 w 85"/>
                  <a:gd name="T9" fmla="*/ 29 h 31"/>
                  <a:gd name="T10" fmla="*/ 3 w 85"/>
                  <a:gd name="T11" fmla="*/ 11 h 31"/>
                  <a:gd name="T12" fmla="*/ 3 w 85"/>
                  <a:gd name="T13" fmla="*/ 2 h 31"/>
                  <a:gd name="T14" fmla="*/ 11 w 85"/>
                  <a:gd name="T15" fmla="*/ 2 h 31"/>
                  <a:gd name="T16" fmla="*/ 25 w 85"/>
                  <a:gd name="T17" fmla="*/ 16 h 31"/>
                  <a:gd name="T18" fmla="*/ 39 w 85"/>
                  <a:gd name="T19" fmla="*/ 2 h 31"/>
                  <a:gd name="T20" fmla="*/ 47 w 85"/>
                  <a:gd name="T21" fmla="*/ 2 h 31"/>
                  <a:gd name="T22" fmla="*/ 61 w 85"/>
                  <a:gd name="T23" fmla="*/ 16 h 31"/>
                  <a:gd name="T24" fmla="*/ 75 w 85"/>
                  <a:gd name="T25" fmla="*/ 2 h 31"/>
                  <a:gd name="T26" fmla="*/ 83 w 85"/>
                  <a:gd name="T27" fmla="*/ 2 h 31"/>
                  <a:gd name="T28" fmla="*/ 83 w 85"/>
                  <a:gd name="T29" fmla="*/ 11 h 31"/>
                  <a:gd name="T30" fmla="*/ 65 w 85"/>
                  <a:gd name="T31" fmla="*/ 29 h 31"/>
                  <a:gd name="T32" fmla="*/ 61 w 85"/>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31">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38">
                <a:extLst>
                  <a:ext uri="{FF2B5EF4-FFF2-40B4-BE49-F238E27FC236}">
                    <a16:creationId xmlns:a16="http://schemas.microsoft.com/office/drawing/2014/main" id="{7025AA4C-05C8-4675-BCE9-6DCEB44D8181}"/>
                  </a:ext>
                </a:extLst>
              </p:cNvPr>
              <p:cNvSpPr>
                <a:spLocks/>
              </p:cNvSpPr>
              <p:nvPr/>
            </p:nvSpPr>
            <p:spPr bwMode="auto">
              <a:xfrm>
                <a:off x="4684" y="6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13FDE3D6-95D5-443B-A7DD-EBFE6E4550B3}"/>
                </a:ext>
              </a:extLst>
            </p:cNvPr>
            <p:cNvSpPr txBox="1"/>
            <p:nvPr/>
          </p:nvSpPr>
          <p:spPr>
            <a:xfrm>
              <a:off x="10949718" y="911026"/>
              <a:ext cx="774440" cy="371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dirty="0">
                  <a:ln>
                    <a:noFill/>
                  </a:ln>
                  <a:solidFill>
                    <a:srgbClr val="FFFFFF"/>
                  </a:solidFill>
                  <a:effectLst/>
                  <a:uLnTx/>
                  <a:uFillTx/>
                  <a:latin typeface="Open Sans"/>
                  <a:ea typeface="+mn-ea"/>
                  <a:cs typeface="+mn-cs"/>
                </a:rPr>
                <a:t>Preguntas frecuentes</a:t>
              </a:r>
            </a:p>
          </p:txBody>
        </p:sp>
      </p:grpSp>
      <p:sp>
        <p:nvSpPr>
          <p:cNvPr id="15" name="Text Placeholder 2">
            <a:extLst>
              <a:ext uri="{FF2B5EF4-FFF2-40B4-BE49-F238E27FC236}">
                <a16:creationId xmlns:a16="http://schemas.microsoft.com/office/drawing/2014/main" id="{90D44FB0-D7AB-4786-A0C3-214848DF025F}"/>
              </a:ext>
            </a:extLst>
          </p:cNvPr>
          <p:cNvSpPr txBox="1">
            <a:spLocks/>
          </p:cNvSpPr>
          <p:nvPr/>
        </p:nvSpPr>
        <p:spPr>
          <a:xfrm>
            <a:off x="324582" y="1058650"/>
            <a:ext cx="10511917" cy="5344159"/>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342900">
              <a:spcBef>
                <a:spcPts val="600"/>
              </a:spcBef>
              <a:spcAft>
                <a:spcPts val="600"/>
              </a:spcAft>
              <a:buFont typeface="Arial" panose="020B0604020202020204" pitchFamily="34" charset="0"/>
              <a:buChar char="•"/>
            </a:pPr>
            <a:r>
              <a:rPr lang="es-US" sz="2000" dirty="0">
                <a:latin typeface="Montserrat" panose="02000505000000020004" pitchFamily="2" charset="0"/>
              </a:rPr>
              <a:t>Comcast le brindará un paquete de autoinstalación gratuito con instrucciones para activar la “puerta de enlace”, su enrutador de wifi y su módem. </a:t>
            </a:r>
          </a:p>
          <a:p>
            <a:pPr marL="571500" indent="-342900">
              <a:spcBef>
                <a:spcPts val="600"/>
              </a:spcBef>
              <a:spcAft>
                <a:spcPts val="600"/>
              </a:spcAft>
              <a:buFont typeface="Arial" panose="020B0604020202020204" pitchFamily="34" charset="0"/>
              <a:buChar char="•"/>
            </a:pPr>
            <a:r>
              <a:rPr lang="es-US" sz="2000" dirty="0">
                <a:latin typeface="Montserrat" panose="02000505000000020004" pitchFamily="2" charset="0"/>
              </a:rPr>
              <a:t>Las direcciones que no califiquen para la autoinstalación debido a problemas de conexión física con el exterior de la casa, recibirán una entrega en su hogar o un paquete de instalación profesional (según su ubicación) sin costo adicional. </a:t>
            </a:r>
          </a:p>
          <a:p>
            <a:pPr marL="571500" indent="-342900">
              <a:spcBef>
                <a:spcPts val="600"/>
              </a:spcBef>
              <a:spcAft>
                <a:spcPts val="600"/>
              </a:spcAft>
              <a:buFont typeface="Arial" panose="020B0604020202020204" pitchFamily="34" charset="0"/>
              <a:buChar char="•"/>
            </a:pPr>
            <a:r>
              <a:rPr lang="es-US" sz="2000" dirty="0">
                <a:latin typeface="Montserrat" panose="02000505000000020004" pitchFamily="2" charset="0"/>
              </a:rPr>
              <a:t>Si un cliente expresa que una discapacidad le impedirá instalar el servicio de Internet, será transferido al Centro de Accesibilidad de Excelencia (centro de llamadas), donde se programará una instalación profesional completa sin costo adicional. </a:t>
            </a:r>
          </a:p>
          <a:p>
            <a:pPr marL="571500" indent="-342900">
              <a:spcBef>
                <a:spcPts val="600"/>
              </a:spcBef>
              <a:spcAft>
                <a:spcPts val="600"/>
              </a:spcAft>
              <a:buFont typeface="Arial" panose="020B0604020202020204" pitchFamily="34" charset="0"/>
              <a:buChar char="•"/>
            </a:pPr>
            <a:r>
              <a:rPr lang="es-US" sz="2000" dirty="0">
                <a:latin typeface="Montserrat" panose="02000505000000020004" pitchFamily="2" charset="0"/>
              </a:rPr>
              <a:t>Si un cliente tiene problemas o es incapaz de completar su paquete de autoinstalación, puede recibir una instalación profesional sin costo. </a:t>
            </a: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600"/>
              </a:spcBef>
              <a:spcAft>
                <a:spcPts val="60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charset="0"/>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charset="0"/>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600"/>
              </a:spcBef>
              <a:spcAft>
                <a:spcPts val="60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600"/>
              </a:spcBef>
              <a:spcAft>
                <a:spcPts val="60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2000" b="1" i="1"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60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60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US" sz="2000" b="1" i="0" u="none" strike="noStrike" kern="0" cap="none" spc="0" normalizeH="0" baseline="0" noProof="0" dirty="0">
              <a:ln>
                <a:noFill/>
              </a:ln>
              <a:solidFill>
                <a:srgbClr val="1C7AD2"/>
              </a:solidFill>
              <a:effectLst/>
              <a:uLnTx/>
              <a:uFillTx/>
              <a:latin typeface="Arial"/>
              <a:cs typeface="Arial"/>
              <a:sym typeface="Arial"/>
            </a:endParaRPr>
          </a:p>
        </p:txBody>
      </p:sp>
    </p:spTree>
    <p:extLst>
      <p:ext uri="{BB962C8B-B14F-4D97-AF65-F5344CB8AC3E}">
        <p14:creationId xmlns:p14="http://schemas.microsoft.com/office/powerpoint/2010/main" val="249910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2;g917a4eec68_0_45">
            <a:extLst>
              <a:ext uri="{FF2B5EF4-FFF2-40B4-BE49-F238E27FC236}">
                <a16:creationId xmlns:a16="http://schemas.microsoft.com/office/drawing/2014/main" id="{43A30345-9ED0-43F3-AF3F-9CB5BEF36CB1}"/>
              </a:ext>
            </a:extLst>
          </p:cNvPr>
          <p:cNvSpPr txBox="1">
            <a:spLocks/>
          </p:cNvSpPr>
          <p:nvPr/>
        </p:nvSpPr>
        <p:spPr>
          <a:xfrm>
            <a:off x="314457" y="390740"/>
            <a:ext cx="10522041" cy="6337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0070C0"/>
              </a:buClr>
            </a:pPr>
            <a:r>
              <a:rPr lang="es-US" sz="2700" b="1" dirty="0">
                <a:solidFill>
                  <a:srgbClr val="0070C0"/>
                </a:solidFill>
                <a:latin typeface="Montserrat"/>
                <a:sym typeface="Montserrat"/>
              </a:rPr>
              <a:t>¿Cómo saben los hogares si califican para una conexión por cable o para un punto de acceso?</a:t>
            </a:r>
          </a:p>
        </p:txBody>
      </p:sp>
      <p:sp>
        <p:nvSpPr>
          <p:cNvPr id="16" name="Text Placeholder 2">
            <a:extLst>
              <a:ext uri="{FF2B5EF4-FFF2-40B4-BE49-F238E27FC236}">
                <a16:creationId xmlns:a16="http://schemas.microsoft.com/office/drawing/2014/main" id="{253C433B-4E61-4F33-8A02-346927CF37EE}"/>
              </a:ext>
            </a:extLst>
          </p:cNvPr>
          <p:cNvSpPr txBox="1">
            <a:spLocks/>
          </p:cNvSpPr>
          <p:nvPr/>
        </p:nvSpPr>
        <p:spPr>
          <a:xfrm>
            <a:off x="314457" y="1327017"/>
            <a:ext cx="11723985" cy="1346314"/>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buFont typeface="Arial" panose="020B0604020202020204" pitchFamily="34" charset="0"/>
              <a:buChar char="•"/>
              <a:defRPr/>
            </a:pPr>
            <a:r>
              <a:rPr lang="es-US" sz="2000" kern="1200" dirty="0">
                <a:latin typeface="Montserrat" panose="02000505000000020004" pitchFamily="2" charset="0"/>
              </a:rPr>
              <a:t>La mayoría de los estudiantes con una dirección particular que pueda obtener el servicio de la red por cable de Comcast podrá recibir una conexión de Internet por cable. Los estudiantes que no tengan una vivienda estable o que no tengan una vivienda, o aquellos que vivan en un hogar que no pueda recibir el servicio de conexión por cable de Comcast, tendrán prioridad para recibir el punto de acceso de T-Mobile.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2000" b="1" i="1"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2000" b="1" i="0" u="none" strike="noStrike" kern="0" cap="none" spc="0" normalizeH="0" baseline="0" noProof="0" dirty="0">
              <a:ln>
                <a:noFill/>
              </a:ln>
              <a:solidFill>
                <a:srgbClr val="1C7AD2"/>
              </a:solidFill>
              <a:effectLst/>
              <a:uLnTx/>
              <a:uFillTx/>
              <a:latin typeface="Arial"/>
              <a:cs typeface="Arial"/>
              <a:sym typeface="Arial"/>
            </a:endParaRPr>
          </a:p>
        </p:txBody>
      </p:sp>
      <p:grpSp>
        <p:nvGrpSpPr>
          <p:cNvPr id="5" name="Group 4">
            <a:extLst>
              <a:ext uri="{FF2B5EF4-FFF2-40B4-BE49-F238E27FC236}">
                <a16:creationId xmlns:a16="http://schemas.microsoft.com/office/drawing/2014/main" id="{0B1DDFFA-74A5-4B9F-9F6A-F3D97AFCD63B}"/>
              </a:ext>
            </a:extLst>
          </p:cNvPr>
          <p:cNvGrpSpPr/>
          <p:nvPr/>
        </p:nvGrpSpPr>
        <p:grpSpPr>
          <a:xfrm>
            <a:off x="10836500" y="167632"/>
            <a:ext cx="1198185" cy="1119604"/>
            <a:chOff x="10683115" y="208929"/>
            <a:chExt cx="1198185" cy="1119604"/>
          </a:xfrm>
        </p:grpSpPr>
        <p:sp>
          <p:nvSpPr>
            <p:cNvPr id="6" name="Oval 5">
              <a:extLst>
                <a:ext uri="{FF2B5EF4-FFF2-40B4-BE49-F238E27FC236}">
                  <a16:creationId xmlns:a16="http://schemas.microsoft.com/office/drawing/2014/main" id="{B8CEBB6A-D9F3-4249-BF70-D2A2C470BA5B}"/>
                </a:ext>
              </a:extLst>
            </p:cNvPr>
            <p:cNvSpPr/>
            <p:nvPr/>
          </p:nvSpPr>
          <p:spPr>
            <a:xfrm>
              <a:off x="10683115" y="208929"/>
              <a:ext cx="1198185" cy="1119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31">
              <a:extLst>
                <a:ext uri="{FF2B5EF4-FFF2-40B4-BE49-F238E27FC236}">
                  <a16:creationId xmlns:a16="http://schemas.microsoft.com/office/drawing/2014/main" id="{53749209-2B7B-4C10-8DF0-8510DFBE040C}"/>
                </a:ext>
              </a:extLst>
            </p:cNvPr>
            <p:cNvGrpSpPr>
              <a:grpSpLocks noChangeAspect="1"/>
            </p:cNvGrpSpPr>
            <p:nvPr/>
          </p:nvGrpSpPr>
          <p:grpSpPr bwMode="auto">
            <a:xfrm>
              <a:off x="11075485" y="334763"/>
              <a:ext cx="413443" cy="585138"/>
              <a:chOff x="4542" y="442"/>
              <a:chExt cx="301" cy="426"/>
            </a:xfrm>
            <a:solidFill>
              <a:schemeClr val="bg1"/>
            </a:solidFill>
          </p:grpSpPr>
          <p:sp>
            <p:nvSpPr>
              <p:cNvPr id="9" name="Freeform 32">
                <a:extLst>
                  <a:ext uri="{FF2B5EF4-FFF2-40B4-BE49-F238E27FC236}">
                    <a16:creationId xmlns:a16="http://schemas.microsoft.com/office/drawing/2014/main" id="{5BA7551A-DD16-45C3-9296-67AAC8ADB52E}"/>
                  </a:ext>
                </a:extLst>
              </p:cNvPr>
              <p:cNvSpPr>
                <a:spLocks noEditPoints="1"/>
              </p:cNvSpPr>
              <p:nvPr/>
            </p:nvSpPr>
            <p:spPr bwMode="auto">
              <a:xfrm>
                <a:off x="4542" y="442"/>
                <a:ext cx="301" cy="302"/>
              </a:xfrm>
              <a:custGeom>
                <a:avLst/>
                <a:gdLst>
                  <a:gd name="T0" fmla="*/ 102 w 204"/>
                  <a:gd name="T1" fmla="*/ 204 h 204"/>
                  <a:gd name="T2" fmla="*/ 0 w 204"/>
                  <a:gd name="T3" fmla="*/ 102 h 204"/>
                  <a:gd name="T4" fmla="*/ 102 w 204"/>
                  <a:gd name="T5" fmla="*/ 0 h 204"/>
                  <a:gd name="T6" fmla="*/ 204 w 204"/>
                  <a:gd name="T7" fmla="*/ 102 h 204"/>
                  <a:gd name="T8" fmla="*/ 102 w 204"/>
                  <a:gd name="T9" fmla="*/ 204 h 204"/>
                  <a:gd name="T10" fmla="*/ 102 w 204"/>
                  <a:gd name="T11" fmla="*/ 12 h 204"/>
                  <a:gd name="T12" fmla="*/ 12 w 204"/>
                  <a:gd name="T13" fmla="*/ 102 h 204"/>
                  <a:gd name="T14" fmla="*/ 102 w 204"/>
                  <a:gd name="T15" fmla="*/ 192 h 204"/>
                  <a:gd name="T16" fmla="*/ 192 w 204"/>
                  <a:gd name="T17" fmla="*/ 102 h 204"/>
                  <a:gd name="T18" fmla="*/ 102 w 204"/>
                  <a:gd name="T19"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33">
                <a:extLst>
                  <a:ext uri="{FF2B5EF4-FFF2-40B4-BE49-F238E27FC236}">
                    <a16:creationId xmlns:a16="http://schemas.microsoft.com/office/drawing/2014/main" id="{C3422A0C-BAF1-4F79-8CB7-50627CE58625}"/>
                  </a:ext>
                </a:extLst>
              </p:cNvPr>
              <p:cNvSpPr>
                <a:spLocks/>
              </p:cNvSpPr>
              <p:nvPr/>
            </p:nvSpPr>
            <p:spPr bwMode="auto">
              <a:xfrm>
                <a:off x="4639" y="762"/>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34">
                <a:extLst>
                  <a:ext uri="{FF2B5EF4-FFF2-40B4-BE49-F238E27FC236}">
                    <a16:creationId xmlns:a16="http://schemas.microsoft.com/office/drawing/2014/main" id="{ABC0FF79-BE82-43A1-9AED-340D0EDA0BEF}"/>
                  </a:ext>
                </a:extLst>
              </p:cNvPr>
              <p:cNvSpPr>
                <a:spLocks/>
              </p:cNvSpPr>
              <p:nvPr/>
            </p:nvSpPr>
            <p:spPr bwMode="auto">
              <a:xfrm>
                <a:off x="4639" y="797"/>
                <a:ext cx="107"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35">
                <a:extLst>
                  <a:ext uri="{FF2B5EF4-FFF2-40B4-BE49-F238E27FC236}">
                    <a16:creationId xmlns:a16="http://schemas.microsoft.com/office/drawing/2014/main" id="{EADC0ACB-0B38-4804-95F7-1872ACCD7F63}"/>
                  </a:ext>
                </a:extLst>
              </p:cNvPr>
              <p:cNvSpPr>
                <a:spLocks/>
              </p:cNvSpPr>
              <p:nvPr/>
            </p:nvSpPr>
            <p:spPr bwMode="auto">
              <a:xfrm>
                <a:off x="4639" y="833"/>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36">
                <a:extLst>
                  <a:ext uri="{FF2B5EF4-FFF2-40B4-BE49-F238E27FC236}">
                    <a16:creationId xmlns:a16="http://schemas.microsoft.com/office/drawing/2014/main" id="{39661205-C243-4B5F-A926-B078D8123EA3}"/>
                  </a:ext>
                </a:extLst>
              </p:cNvPr>
              <p:cNvSpPr>
                <a:spLocks/>
              </p:cNvSpPr>
              <p:nvPr/>
            </p:nvSpPr>
            <p:spPr bwMode="auto">
              <a:xfrm>
                <a:off x="4684" y="833"/>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37">
                <a:extLst>
                  <a:ext uri="{FF2B5EF4-FFF2-40B4-BE49-F238E27FC236}">
                    <a16:creationId xmlns:a16="http://schemas.microsoft.com/office/drawing/2014/main" id="{8C2DCEEC-2466-45FE-90BF-EBF635726A64}"/>
                  </a:ext>
                </a:extLst>
              </p:cNvPr>
              <p:cNvSpPr>
                <a:spLocks/>
              </p:cNvSpPr>
              <p:nvPr/>
            </p:nvSpPr>
            <p:spPr bwMode="auto">
              <a:xfrm>
                <a:off x="4629" y="637"/>
                <a:ext cx="126" cy="46"/>
              </a:xfrm>
              <a:custGeom>
                <a:avLst/>
                <a:gdLst>
                  <a:gd name="T0" fmla="*/ 61 w 85"/>
                  <a:gd name="T1" fmla="*/ 30 h 31"/>
                  <a:gd name="T2" fmla="*/ 57 w 85"/>
                  <a:gd name="T3" fmla="*/ 29 h 31"/>
                  <a:gd name="T4" fmla="*/ 43 w 85"/>
                  <a:gd name="T5" fmla="*/ 15 h 31"/>
                  <a:gd name="T6" fmla="*/ 29 w 85"/>
                  <a:gd name="T7" fmla="*/ 29 h 31"/>
                  <a:gd name="T8" fmla="*/ 21 w 85"/>
                  <a:gd name="T9" fmla="*/ 29 h 31"/>
                  <a:gd name="T10" fmla="*/ 3 w 85"/>
                  <a:gd name="T11" fmla="*/ 11 h 31"/>
                  <a:gd name="T12" fmla="*/ 3 w 85"/>
                  <a:gd name="T13" fmla="*/ 2 h 31"/>
                  <a:gd name="T14" fmla="*/ 11 w 85"/>
                  <a:gd name="T15" fmla="*/ 2 h 31"/>
                  <a:gd name="T16" fmla="*/ 25 w 85"/>
                  <a:gd name="T17" fmla="*/ 16 h 31"/>
                  <a:gd name="T18" fmla="*/ 39 w 85"/>
                  <a:gd name="T19" fmla="*/ 2 h 31"/>
                  <a:gd name="T20" fmla="*/ 47 w 85"/>
                  <a:gd name="T21" fmla="*/ 2 h 31"/>
                  <a:gd name="T22" fmla="*/ 61 w 85"/>
                  <a:gd name="T23" fmla="*/ 16 h 31"/>
                  <a:gd name="T24" fmla="*/ 75 w 85"/>
                  <a:gd name="T25" fmla="*/ 2 h 31"/>
                  <a:gd name="T26" fmla="*/ 83 w 85"/>
                  <a:gd name="T27" fmla="*/ 2 h 31"/>
                  <a:gd name="T28" fmla="*/ 83 w 85"/>
                  <a:gd name="T29" fmla="*/ 11 h 31"/>
                  <a:gd name="T30" fmla="*/ 65 w 85"/>
                  <a:gd name="T31" fmla="*/ 29 h 31"/>
                  <a:gd name="T32" fmla="*/ 61 w 85"/>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31">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38">
                <a:extLst>
                  <a:ext uri="{FF2B5EF4-FFF2-40B4-BE49-F238E27FC236}">
                    <a16:creationId xmlns:a16="http://schemas.microsoft.com/office/drawing/2014/main" id="{8BE7BB90-D1F5-4F84-882D-5385BDB55402}"/>
                  </a:ext>
                </a:extLst>
              </p:cNvPr>
              <p:cNvSpPr>
                <a:spLocks/>
              </p:cNvSpPr>
              <p:nvPr/>
            </p:nvSpPr>
            <p:spPr bwMode="auto">
              <a:xfrm>
                <a:off x="4684" y="6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2DA28E3-478E-46C9-8BBA-A6B4C368E8C4}"/>
                </a:ext>
              </a:extLst>
            </p:cNvPr>
            <p:cNvSpPr txBox="1"/>
            <p:nvPr/>
          </p:nvSpPr>
          <p:spPr>
            <a:xfrm>
              <a:off x="10949718" y="911026"/>
              <a:ext cx="774440" cy="371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dirty="0">
                  <a:ln>
                    <a:noFill/>
                  </a:ln>
                  <a:solidFill>
                    <a:srgbClr val="FFFFFF"/>
                  </a:solidFill>
                  <a:effectLst/>
                  <a:uLnTx/>
                  <a:uFillTx/>
                  <a:latin typeface="Open Sans"/>
                  <a:ea typeface="+mn-ea"/>
                  <a:cs typeface="+mn-cs"/>
                </a:rPr>
                <a:t>Preguntas frecuentes</a:t>
              </a:r>
            </a:p>
          </p:txBody>
        </p:sp>
      </p:grpSp>
      <p:sp>
        <p:nvSpPr>
          <p:cNvPr id="17" name="Text Placeholder 2">
            <a:extLst>
              <a:ext uri="{FF2B5EF4-FFF2-40B4-BE49-F238E27FC236}">
                <a16:creationId xmlns:a16="http://schemas.microsoft.com/office/drawing/2014/main" id="{B2812835-6711-4A2A-83CC-6289A09497AB}"/>
              </a:ext>
            </a:extLst>
          </p:cNvPr>
          <p:cNvSpPr txBox="1">
            <a:spLocks/>
          </p:cNvSpPr>
          <p:nvPr/>
        </p:nvSpPr>
        <p:spPr>
          <a:xfrm>
            <a:off x="310700" y="3560622"/>
            <a:ext cx="11723985" cy="5344159"/>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buFont typeface="Arial" panose="020B0604020202020204" pitchFamily="34" charset="0"/>
              <a:buChar char="•"/>
              <a:defRPr/>
            </a:pPr>
            <a:r>
              <a:rPr lang="es-US" sz="2000" kern="1200" dirty="0">
                <a:latin typeface="Montserrat" panose="02000505000000020004" pitchFamily="2" charset="0"/>
              </a:rPr>
              <a:t>Las familias y los estudiantes elegibles podrán inscribirse a Internet Essentials de Comcast sin costo alguno hasta junio del 2022 o, según sea necesario, recibir acceso a un punto de acceso gratuito de T-Mobile hasta junio de 2022.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Montserrat" panose="020B0604020202020204"/>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2000" b="1" i="1"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18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S" sz="2000" b="1" i="0" u="none" strike="noStrike" kern="0" cap="none" spc="0" normalizeH="0" baseline="0" noProof="0" dirty="0">
              <a:ln>
                <a:noFill/>
              </a:ln>
              <a:solidFill>
                <a:srgbClr val="1C7AD2"/>
              </a:solidFill>
              <a:effectLst/>
              <a:uLnTx/>
              <a:uFillTx/>
              <a:latin typeface="Arial"/>
              <a:cs typeface="Arial"/>
              <a:sym typeface="Arial"/>
            </a:endParaRPr>
          </a:p>
        </p:txBody>
      </p:sp>
      <p:sp>
        <p:nvSpPr>
          <p:cNvPr id="18" name="Google Shape;162;g917a4eec68_0_45">
            <a:extLst>
              <a:ext uri="{FF2B5EF4-FFF2-40B4-BE49-F238E27FC236}">
                <a16:creationId xmlns:a16="http://schemas.microsoft.com/office/drawing/2014/main" id="{760D97E2-C720-419E-8A4E-9DE8D6E235C9}"/>
              </a:ext>
            </a:extLst>
          </p:cNvPr>
          <p:cNvSpPr txBox="1">
            <a:spLocks/>
          </p:cNvSpPr>
          <p:nvPr/>
        </p:nvSpPr>
        <p:spPr>
          <a:xfrm>
            <a:off x="310700" y="2975884"/>
            <a:ext cx="10522040" cy="6337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Clr>
                <a:srgbClr val="0070C0"/>
              </a:buClr>
            </a:pPr>
            <a:r>
              <a:rPr lang="es-US" sz="2700" b="1" dirty="0">
                <a:solidFill>
                  <a:srgbClr val="0070C0"/>
                </a:solidFill>
                <a:latin typeface="Montserrat"/>
                <a:sym typeface="Montserrat"/>
              </a:rPr>
              <a:t>¿Se acabará el Internet Essentials de un hogar? ¿Cuándo? </a:t>
            </a:r>
          </a:p>
        </p:txBody>
      </p:sp>
    </p:spTree>
    <p:extLst>
      <p:ext uri="{BB962C8B-B14F-4D97-AF65-F5344CB8AC3E}">
        <p14:creationId xmlns:p14="http://schemas.microsoft.com/office/powerpoint/2010/main" val="23217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1537967" y="418531"/>
            <a:ext cx="9555600" cy="728400"/>
          </a:xfrm>
          <a:prstGeom prst="rect">
            <a:avLst/>
          </a:prstGeom>
          <a:noFill/>
          <a:ln>
            <a:noFill/>
          </a:ln>
        </p:spPr>
        <p:txBody>
          <a:bodyPr spcFirstLastPara="1" wrap="square" lIns="91425" tIns="91425" rIns="91425" bIns="91425" anchor="t" anchorCtr="0">
            <a:noAutofit/>
          </a:bodyPr>
          <a:lstStyle/>
          <a:p>
            <a:pPr lvl="0" algn="r">
              <a:buClrTx/>
              <a:buSzTx/>
              <a:defRPr/>
            </a:pPr>
            <a:r>
              <a:rPr lang="es-US" sz="2600" b="1" kern="1200" dirty="0">
                <a:solidFill>
                  <a:srgbClr val="1C7AD2"/>
                </a:solidFill>
                <a:latin typeface="Montserrat"/>
                <a:cs typeface="Arial"/>
                <a:sym typeface="Arial"/>
              </a:rPr>
              <a:t>Equidad digital en toda la ciudad: Tres estrategias clave</a:t>
            </a:r>
            <a:endParaRPr lang="es-US" sz="2600" kern="1200" dirty="0">
              <a:solidFill>
                <a:srgbClr val="000000"/>
              </a:solidFill>
              <a:latin typeface="Montserrat"/>
            </a:endParaRPr>
          </a:p>
        </p:txBody>
      </p:sp>
      <p:sp>
        <p:nvSpPr>
          <p:cNvPr id="121" name="Google Shape;121;p7"/>
          <p:cNvSpPr txBox="1"/>
          <p:nvPr/>
        </p:nvSpPr>
        <p:spPr>
          <a:xfrm>
            <a:off x="1537967" y="1219786"/>
            <a:ext cx="9567200" cy="7284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s-US" sz="2200" b="0" i="0" u="none" strike="noStrike" kern="0" cap="none" spc="0" normalizeH="0" baseline="0" noProof="0" dirty="0">
                <a:ln>
                  <a:noFill/>
                </a:ln>
                <a:solidFill>
                  <a:srgbClr val="000000"/>
                </a:solidFill>
                <a:effectLst/>
                <a:uLnTx/>
                <a:uFillTx/>
                <a:latin typeface="Montserrat" panose="020B0604020202020204" charset="0"/>
                <a:ea typeface="Open Sans"/>
                <a:cs typeface="Open Sans"/>
                <a:sym typeface="Open Sans"/>
              </a:rPr>
              <a:t>Nuestro objetivo es identificar e implementar </a:t>
            </a:r>
            <a:r>
              <a:rPr kumimoji="0" lang="es-US" sz="2200" b="1" i="0" u="none" strike="noStrike" kern="0" cap="none" spc="0" normalizeH="0" baseline="0" noProof="0" dirty="0">
                <a:ln>
                  <a:noFill/>
                </a:ln>
                <a:solidFill>
                  <a:srgbClr val="000000"/>
                </a:solidFill>
                <a:effectLst/>
                <a:uLnTx/>
                <a:uFillTx/>
                <a:latin typeface="Montserrat" panose="020B0604020202020204" charset="0"/>
                <a:ea typeface="Open Sans"/>
                <a:cs typeface="Open Sans"/>
                <a:sym typeface="Open Sans"/>
              </a:rPr>
              <a:t>soluciones digitales asequibles, simples y seguras</a:t>
            </a:r>
            <a:r>
              <a:rPr kumimoji="0" lang="es-US" sz="2200" b="0" i="0" u="none" strike="noStrike" kern="0" cap="none" spc="0" normalizeH="0" baseline="0" noProof="0" dirty="0">
                <a:ln>
                  <a:noFill/>
                </a:ln>
                <a:solidFill>
                  <a:srgbClr val="000000"/>
                </a:solidFill>
                <a:effectLst/>
                <a:uLnTx/>
                <a:uFillTx/>
                <a:latin typeface="Montserrat" panose="020B0604020202020204" charset="0"/>
                <a:ea typeface="Open Sans"/>
                <a:cs typeface="Open Sans"/>
                <a:sym typeface="Open Sans"/>
              </a:rPr>
              <a:t> para todos los residentes. </a:t>
            </a:r>
            <a:endParaRPr kumimoji="0" sz="2200" b="0" i="0" u="none" strike="noStrike" kern="0" cap="none" spc="0" normalizeH="0" baseline="0" noProof="0" dirty="0">
              <a:ln>
                <a:noFill/>
              </a:ln>
              <a:solidFill>
                <a:srgbClr val="000000"/>
              </a:solidFill>
              <a:effectLst/>
              <a:uLnTx/>
              <a:uFillTx/>
              <a:latin typeface="Montserrat" panose="020B0604020202020204" charset="0"/>
              <a:ea typeface="Calibri"/>
              <a:cs typeface="Calibri"/>
              <a:sym typeface="Calibri"/>
            </a:endParaRPr>
          </a:p>
        </p:txBody>
      </p:sp>
      <p:graphicFrame>
        <p:nvGraphicFramePr>
          <p:cNvPr id="6" name="Google Shape;122;p7">
            <a:extLst>
              <a:ext uri="{FF2B5EF4-FFF2-40B4-BE49-F238E27FC236}">
                <a16:creationId xmlns:a16="http://schemas.microsoft.com/office/drawing/2014/main" id="{A6CCA6A4-AAFB-49DD-B181-2CACF59693BA}"/>
              </a:ext>
            </a:extLst>
          </p:cNvPr>
          <p:cNvGraphicFramePr/>
          <p:nvPr>
            <p:extLst>
              <p:ext uri="{D42A27DB-BD31-4B8C-83A1-F6EECF244321}">
                <p14:modId xmlns:p14="http://schemas.microsoft.com/office/powerpoint/2010/main" val="4596304"/>
              </p:ext>
            </p:extLst>
          </p:nvPr>
        </p:nvGraphicFramePr>
        <p:xfrm>
          <a:off x="1537967" y="2189512"/>
          <a:ext cx="9876976" cy="2478975"/>
        </p:xfrm>
        <a:graphic>
          <a:graphicData uri="http://schemas.openxmlformats.org/drawingml/2006/table">
            <a:tbl>
              <a:tblPr>
                <a:noFill/>
              </a:tblPr>
              <a:tblGrid>
                <a:gridCol w="665040">
                  <a:extLst>
                    <a:ext uri="{9D8B030D-6E8A-4147-A177-3AD203B41FA5}">
                      <a16:colId xmlns:a16="http://schemas.microsoft.com/office/drawing/2014/main" val="20000"/>
                    </a:ext>
                  </a:extLst>
                </a:gridCol>
                <a:gridCol w="9211936">
                  <a:extLst>
                    <a:ext uri="{9D8B030D-6E8A-4147-A177-3AD203B41FA5}">
                      <a16:colId xmlns:a16="http://schemas.microsoft.com/office/drawing/2014/main" val="20001"/>
                    </a:ext>
                  </a:extLst>
                </a:gridCol>
              </a:tblGrid>
              <a:tr h="1097250">
                <a:tc>
                  <a:txBody>
                    <a:bodyPr/>
                    <a:lstStyle/>
                    <a:p>
                      <a:pPr marL="0" marR="0" lvl="0" indent="0" algn="ctr" rtl="0">
                        <a:spcBef>
                          <a:spcPts val="0"/>
                        </a:spcBef>
                        <a:spcAft>
                          <a:spcPts val="0"/>
                        </a:spcAft>
                        <a:buClr>
                          <a:srgbClr val="FFFFFF"/>
                        </a:buClr>
                        <a:buSzPts val="2000"/>
                        <a:buFont typeface="Montserrat"/>
                        <a:buNone/>
                      </a:pPr>
                      <a:r>
                        <a:rPr lang="es-US" sz="1700" b="1">
                          <a:solidFill>
                            <a:srgbClr val="FFFFFF"/>
                          </a:solidFill>
                          <a:latin typeface="Montserrat" panose="020B0604020202020204" charset="0"/>
                          <a:ea typeface="Montserrat"/>
                          <a:cs typeface="Calibri" panose="020F0502020204030204" pitchFamily="34" charset="0"/>
                          <a:sym typeface="Montserrat"/>
                        </a:rPr>
                        <a:t>1</a:t>
                      </a:r>
                      <a:endParaRPr sz="1700" b="1">
                        <a:solidFill>
                          <a:srgbClr val="FFFFFF"/>
                        </a:solidFill>
                        <a:latin typeface="Montserrat" panose="020B0604020202020204" charset="0"/>
                        <a:ea typeface="Montserrat"/>
                        <a:cs typeface="Calibri" panose="020F0502020204030204" pitchFamily="34" charset="0"/>
                        <a:sym typeface="Montserrat"/>
                      </a:endParaRPr>
                    </a:p>
                  </a:txBody>
                  <a:tcPr marL="121900" marR="121900" marT="121900" marB="1219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2176D2"/>
                    </a:solidFill>
                  </a:tcPr>
                </a:tc>
                <a:tc>
                  <a:txBody>
                    <a:bodyPr/>
                    <a:lstStyle/>
                    <a:p>
                      <a:pPr marL="0" marR="0" lvl="0" indent="0" algn="l" rtl="0">
                        <a:spcBef>
                          <a:spcPts val="0"/>
                        </a:spcBef>
                        <a:spcAft>
                          <a:spcPts val="0"/>
                        </a:spcAft>
                        <a:buFont typeface="Open Sans"/>
                        <a:buNone/>
                      </a:pPr>
                      <a:r>
                        <a:rPr lang="es-US" sz="1700" b="0" dirty="0">
                          <a:solidFill>
                            <a:srgbClr val="666666"/>
                          </a:solidFill>
                          <a:latin typeface="Montserrat" panose="020B0604020202020204" charset="0"/>
                          <a:ea typeface="Open Sans"/>
                          <a:cs typeface="Calibri" panose="020F0502020204030204" pitchFamily="34" charset="0"/>
                        </a:rPr>
                        <a:t>Asegurarnos de que los </a:t>
                      </a:r>
                      <a:r>
                        <a:rPr lang="es-US" sz="1700" b="1" dirty="0">
                          <a:solidFill>
                            <a:srgbClr val="666666"/>
                          </a:solidFill>
                          <a:latin typeface="Montserrat" panose="020B0604020202020204" charset="0"/>
                          <a:ea typeface="Open Sans"/>
                          <a:cs typeface="Calibri" panose="020F0502020204030204" pitchFamily="34" charset="0"/>
                          <a:sym typeface="Open Sans"/>
                        </a:rPr>
                        <a:t>estudiantes de jardín de infantes, primaria y secundaria </a:t>
                      </a:r>
                      <a:r>
                        <a:rPr lang="es-US" sz="1700" b="0" dirty="0">
                          <a:solidFill>
                            <a:srgbClr val="666666"/>
                          </a:solidFill>
                          <a:latin typeface="Montserrat" panose="020B0604020202020204" charset="0"/>
                          <a:ea typeface="Open Sans"/>
                          <a:cs typeface="Calibri" panose="020F0502020204030204" pitchFamily="34" charset="0"/>
                          <a:sym typeface="Open Sans"/>
                        </a:rPr>
                        <a:t>tengan un acceso constante </a:t>
                      </a:r>
                      <a:r>
                        <a:rPr lang="es-US" sz="1700" b="1" dirty="0">
                          <a:solidFill>
                            <a:srgbClr val="666666"/>
                          </a:solidFill>
                          <a:latin typeface="Montserrat" panose="020B0604020202020204" charset="0"/>
                          <a:ea typeface="Open Sans"/>
                          <a:cs typeface="Calibri" panose="020F0502020204030204" pitchFamily="34" charset="0"/>
                          <a:sym typeface="Open Sans"/>
                        </a:rPr>
                        <a:t>a la tecnología, a Internet y al soporte técnico </a:t>
                      </a:r>
                      <a:r>
                        <a:rPr lang="es-US" sz="1700" b="0" dirty="0">
                          <a:solidFill>
                            <a:srgbClr val="666666"/>
                          </a:solidFill>
                          <a:latin typeface="Montserrat" panose="020B0604020202020204" charset="0"/>
                          <a:ea typeface="Open Sans"/>
                          <a:cs typeface="Calibri" panose="020F0502020204030204" pitchFamily="34" charset="0"/>
                          <a:sym typeface="Open Sans"/>
                        </a:rPr>
                        <a:t>que se requiere para el aprendizaje a distancia en el otoño de 2020 y más adelante.</a:t>
                      </a:r>
                    </a:p>
                  </a:txBody>
                  <a:tcPr marL="121900" marR="121900" marT="121900" marB="1219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1381725">
                <a:tc>
                  <a:txBody>
                    <a:bodyPr/>
                    <a:lstStyle/>
                    <a:p>
                      <a:pPr marL="0" marR="0" lvl="0" indent="0" algn="ctr" rtl="0">
                        <a:spcBef>
                          <a:spcPts val="0"/>
                        </a:spcBef>
                        <a:spcAft>
                          <a:spcPts val="0"/>
                        </a:spcAft>
                        <a:buClr>
                          <a:srgbClr val="FFFFFF"/>
                        </a:buClr>
                        <a:buSzPts val="2000"/>
                        <a:buFont typeface="Montserrat"/>
                        <a:buNone/>
                      </a:pPr>
                      <a:r>
                        <a:rPr lang="es-US" sz="1700" b="1">
                          <a:solidFill>
                            <a:srgbClr val="FFFFFF"/>
                          </a:solidFill>
                          <a:latin typeface="Montserrat" panose="020B0604020202020204" charset="0"/>
                          <a:ea typeface="Montserrat"/>
                          <a:cs typeface="Calibri" panose="020F0502020204030204" pitchFamily="34" charset="0"/>
                          <a:sym typeface="Montserrat"/>
                        </a:rPr>
                        <a:t>2</a:t>
                      </a:r>
                      <a:endParaRPr sz="1700" b="1">
                        <a:solidFill>
                          <a:srgbClr val="FFFFFF"/>
                        </a:solidFill>
                        <a:latin typeface="Montserrat" panose="020B0604020202020204" charset="0"/>
                        <a:ea typeface="Montserrat"/>
                        <a:cs typeface="Calibri" panose="020F0502020204030204" pitchFamily="34" charset="0"/>
                        <a:sym typeface="Montserrat"/>
                      </a:endParaRPr>
                    </a:p>
                  </a:txBody>
                  <a:tcPr marL="121900" marR="121900" marT="121900" marB="1219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2176D2"/>
                    </a:solidFill>
                  </a:tcPr>
                </a:tc>
                <a:tc>
                  <a:txBody>
                    <a:bodyPr/>
                    <a:lstStyle/>
                    <a:p>
                      <a:pPr marL="0" marR="0" lvl="0" indent="0" algn="l" rtl="0">
                        <a:spcBef>
                          <a:spcPts val="0"/>
                        </a:spcBef>
                        <a:spcAft>
                          <a:spcPts val="0"/>
                        </a:spcAft>
                        <a:buFont typeface="Open Sans"/>
                        <a:buNone/>
                      </a:pPr>
                      <a:r>
                        <a:rPr lang="es-US" sz="1700" dirty="0">
                          <a:solidFill>
                            <a:srgbClr val="666666"/>
                          </a:solidFill>
                          <a:latin typeface="Montserrat" panose="020B0604020202020204" charset="0"/>
                          <a:ea typeface="Open Sans"/>
                          <a:cs typeface="Calibri" panose="020F0502020204030204" pitchFamily="34" charset="0"/>
                        </a:rPr>
                        <a:t>Reinventar</a:t>
                      </a:r>
                      <a:r>
                        <a:rPr lang="es-US" sz="1700" dirty="0">
                          <a:solidFill>
                            <a:srgbClr val="666666"/>
                          </a:solidFill>
                          <a:latin typeface="Montserrat" panose="020B0604020202020204" charset="0"/>
                          <a:ea typeface="Open Sans"/>
                          <a:cs typeface="Calibri" panose="020F0502020204030204" pitchFamily="34" charset="0"/>
                          <a:sym typeface="Open Sans"/>
                        </a:rPr>
                        <a:t> </a:t>
                      </a:r>
                      <a:r>
                        <a:rPr lang="es-US" sz="1700" b="1" dirty="0">
                          <a:solidFill>
                            <a:srgbClr val="666666"/>
                          </a:solidFill>
                          <a:latin typeface="Montserrat" panose="020B0604020202020204" charset="0"/>
                          <a:ea typeface="Open Sans"/>
                          <a:cs typeface="Calibri" panose="020F0502020204030204" pitchFamily="34" charset="0"/>
                          <a:sym typeface="Open Sans"/>
                        </a:rPr>
                        <a:t>los centros tecnológicos públicos </a:t>
                      </a:r>
                      <a:r>
                        <a:rPr lang="es-US" sz="1700" b="0" dirty="0">
                          <a:solidFill>
                            <a:srgbClr val="666666"/>
                          </a:solidFill>
                          <a:latin typeface="Montserrat" panose="020B0604020202020204" charset="0"/>
                          <a:ea typeface="Open Sans"/>
                          <a:cs typeface="Calibri" panose="020F0502020204030204" pitchFamily="34" charset="0"/>
                          <a:sym typeface="Open Sans"/>
                        </a:rPr>
                        <a:t>como los</a:t>
                      </a:r>
                      <a:r>
                        <a:rPr lang="es-US" sz="1700" dirty="0">
                          <a:solidFill>
                            <a:srgbClr val="666666"/>
                          </a:solidFill>
                          <a:latin typeface="Montserrat" panose="020B0604020202020204" charset="0"/>
                          <a:ea typeface="Open Sans"/>
                          <a:cs typeface="Calibri" panose="020F0502020204030204" pitchFamily="34" charset="0"/>
                          <a:sym typeface="Open Sans"/>
                        </a:rPr>
                        <a:t> KEYSPOTS en el contexto de un presupuesto municipal restringido, los requisitos de distanciamiento social y el incremento </a:t>
                      </a:r>
                      <a:r>
                        <a:rPr lang="es-US" sz="1700" dirty="0">
                          <a:solidFill>
                            <a:srgbClr val="666666"/>
                          </a:solidFill>
                          <a:latin typeface="Montserrat" panose="020B0604020202020204" charset="0"/>
                          <a:ea typeface="Open Sans"/>
                          <a:cs typeface="Calibri" panose="020F0502020204030204" pitchFamily="34" charset="0"/>
                        </a:rPr>
                        <a:t>en las demandas para el aprendizaje a distancia</a:t>
                      </a:r>
                      <a:r>
                        <a:rPr lang="es-US" sz="1700" dirty="0">
                          <a:solidFill>
                            <a:srgbClr val="666666"/>
                          </a:solidFill>
                          <a:latin typeface="Montserrat" panose="020B0604020202020204" charset="0"/>
                          <a:ea typeface="Open Sans"/>
                          <a:cs typeface="Calibri" panose="020F0502020204030204" pitchFamily="34" charset="0"/>
                          <a:sym typeface="Open Sans"/>
                        </a:rPr>
                        <a:t> </a:t>
                      </a:r>
                      <a:r>
                        <a:rPr lang="es-US" sz="1700" dirty="0">
                          <a:solidFill>
                            <a:srgbClr val="666666"/>
                          </a:solidFill>
                          <a:latin typeface="Montserrat" panose="020B0604020202020204" charset="0"/>
                          <a:ea typeface="Open Sans"/>
                          <a:cs typeface="Calibri" panose="020F0502020204030204" pitchFamily="34" charset="0"/>
                        </a:rPr>
                        <a:t>para</a:t>
                      </a:r>
                      <a:r>
                        <a:rPr lang="es-US" sz="1700" dirty="0">
                          <a:solidFill>
                            <a:srgbClr val="666666"/>
                          </a:solidFill>
                          <a:latin typeface="Montserrat" panose="020B0604020202020204" charset="0"/>
                          <a:ea typeface="Open Sans"/>
                          <a:cs typeface="Calibri" panose="020F0502020204030204" pitchFamily="34" charset="0"/>
                          <a:sym typeface="Open Sans"/>
                        </a:rPr>
                        <a:t> estudiantes y familias.</a:t>
                      </a:r>
                      <a:r>
                        <a:rPr lang="es-US" sz="1700" dirty="0">
                          <a:solidFill>
                            <a:srgbClr val="666666"/>
                          </a:solidFill>
                          <a:latin typeface="Montserrat" panose="020B0604020202020204" charset="0"/>
                          <a:ea typeface="Open Sans"/>
                          <a:cs typeface="Calibri" panose="020F0502020204030204" pitchFamily="34" charset="0"/>
                        </a:rPr>
                        <a:t> </a:t>
                      </a:r>
                      <a:endParaRPr sz="1700" dirty="0">
                        <a:solidFill>
                          <a:srgbClr val="666666"/>
                        </a:solidFill>
                        <a:latin typeface="Montserrat" panose="020B0604020202020204" charset="0"/>
                        <a:ea typeface="Open Sans"/>
                        <a:cs typeface="Calibri" panose="020F0502020204030204" pitchFamily="34" charset="0"/>
                        <a:sym typeface="Open Sans"/>
                      </a:endParaRPr>
                    </a:p>
                  </a:txBody>
                  <a:tcPr marL="121900" marR="121900" marT="121900" marB="1219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graphicFrame>
        <p:nvGraphicFramePr>
          <p:cNvPr id="7" name="Google Shape;123;p7">
            <a:extLst>
              <a:ext uri="{FF2B5EF4-FFF2-40B4-BE49-F238E27FC236}">
                <a16:creationId xmlns:a16="http://schemas.microsoft.com/office/drawing/2014/main" id="{81663875-D32F-4652-9461-774C7BC5E105}"/>
              </a:ext>
            </a:extLst>
          </p:cNvPr>
          <p:cNvGraphicFramePr/>
          <p:nvPr>
            <p:extLst>
              <p:ext uri="{D42A27DB-BD31-4B8C-83A1-F6EECF244321}">
                <p14:modId xmlns:p14="http://schemas.microsoft.com/office/powerpoint/2010/main" val="1570264312"/>
              </p:ext>
            </p:extLst>
          </p:nvPr>
        </p:nvGraphicFramePr>
        <p:xfrm>
          <a:off x="1537967" y="4503870"/>
          <a:ext cx="9876976" cy="1280120"/>
        </p:xfrm>
        <a:graphic>
          <a:graphicData uri="http://schemas.openxmlformats.org/drawingml/2006/table">
            <a:tbl>
              <a:tblPr>
                <a:noFill/>
              </a:tblPr>
              <a:tblGrid>
                <a:gridCol w="665040">
                  <a:extLst>
                    <a:ext uri="{9D8B030D-6E8A-4147-A177-3AD203B41FA5}">
                      <a16:colId xmlns:a16="http://schemas.microsoft.com/office/drawing/2014/main" val="20000"/>
                    </a:ext>
                  </a:extLst>
                </a:gridCol>
                <a:gridCol w="9211936">
                  <a:extLst>
                    <a:ext uri="{9D8B030D-6E8A-4147-A177-3AD203B41FA5}">
                      <a16:colId xmlns:a16="http://schemas.microsoft.com/office/drawing/2014/main" val="20001"/>
                    </a:ext>
                  </a:extLst>
                </a:gridCol>
              </a:tblGrid>
              <a:tr h="1097250">
                <a:tc>
                  <a:txBody>
                    <a:bodyPr/>
                    <a:lstStyle/>
                    <a:p>
                      <a:pPr marL="0" marR="0" lvl="0" indent="0" algn="ctr" rtl="0">
                        <a:spcBef>
                          <a:spcPts val="0"/>
                        </a:spcBef>
                        <a:spcAft>
                          <a:spcPts val="0"/>
                        </a:spcAft>
                        <a:buClr>
                          <a:srgbClr val="FFFFFF"/>
                        </a:buClr>
                        <a:buSzPts val="2000"/>
                        <a:buFont typeface="Montserrat"/>
                        <a:buNone/>
                      </a:pPr>
                      <a:r>
                        <a:rPr lang="es-US" sz="1700" b="1">
                          <a:solidFill>
                            <a:srgbClr val="FFFFFF"/>
                          </a:solidFill>
                          <a:latin typeface="Montserrat" panose="020B0604020202020204" charset="0"/>
                          <a:ea typeface="Montserrat"/>
                          <a:cs typeface="Calibri" panose="020F0502020204030204" pitchFamily="34" charset="0"/>
                          <a:sym typeface="Montserrat"/>
                        </a:rPr>
                        <a:t>3</a:t>
                      </a:r>
                      <a:endParaRPr sz="1700" b="1">
                        <a:solidFill>
                          <a:srgbClr val="FFFFFF"/>
                        </a:solidFill>
                        <a:latin typeface="Montserrat" panose="020B0604020202020204" charset="0"/>
                        <a:ea typeface="Montserrat"/>
                        <a:cs typeface="Calibri" panose="020F0502020204030204" pitchFamily="34" charset="0"/>
                        <a:sym typeface="Montserrat"/>
                      </a:endParaRPr>
                    </a:p>
                  </a:txBody>
                  <a:tcPr marL="121900" marR="121900" marT="121900" marB="1219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2176D2"/>
                    </a:solidFill>
                  </a:tcPr>
                </a:tc>
                <a:tc>
                  <a:txBody>
                    <a:bodyPr/>
                    <a:lstStyle/>
                    <a:p>
                      <a:pPr marL="0" marR="0" lvl="0" indent="0" algn="l" rtl="0">
                        <a:spcBef>
                          <a:spcPts val="0"/>
                        </a:spcBef>
                        <a:spcAft>
                          <a:spcPts val="0"/>
                        </a:spcAft>
                        <a:buFont typeface="Open Sans"/>
                        <a:buNone/>
                      </a:pPr>
                      <a:r>
                        <a:rPr lang="es-US" sz="1700" b="0" dirty="0">
                          <a:solidFill>
                            <a:srgbClr val="666666"/>
                          </a:solidFill>
                          <a:latin typeface="Montserrat" panose="020B0604020202020204" charset="0"/>
                          <a:ea typeface="Open Sans"/>
                          <a:cs typeface="Calibri" panose="020F0502020204030204" pitchFamily="34" charset="0"/>
                        </a:rPr>
                        <a:t>Brindarles</a:t>
                      </a:r>
                      <a:r>
                        <a:rPr lang="es-US" sz="1700" b="0" dirty="0">
                          <a:solidFill>
                            <a:srgbClr val="666666"/>
                          </a:solidFill>
                          <a:latin typeface="Montserrat" panose="020B0604020202020204" charset="0"/>
                          <a:ea typeface="Open Sans"/>
                          <a:cs typeface="Calibri" panose="020F0502020204030204" pitchFamily="34" charset="0"/>
                          <a:sym typeface="Open Sans"/>
                        </a:rPr>
                        <a:t> a los ciudadanos de Filadelfia </a:t>
                      </a:r>
                      <a:r>
                        <a:rPr lang="es-US" sz="1700" b="1" dirty="0">
                          <a:solidFill>
                            <a:srgbClr val="666666"/>
                          </a:solidFill>
                          <a:latin typeface="Montserrat" panose="020B0604020202020204" charset="0"/>
                          <a:ea typeface="Open Sans"/>
                          <a:cs typeface="Calibri" panose="020F0502020204030204" pitchFamily="34" charset="0"/>
                          <a:sym typeface="Open Sans"/>
                        </a:rPr>
                        <a:t>un acceso a Internet </a:t>
                      </a:r>
                      <a:r>
                        <a:rPr lang="es-US" sz="1700" b="1" dirty="0">
                          <a:solidFill>
                            <a:srgbClr val="666666"/>
                          </a:solidFill>
                          <a:latin typeface="Montserrat" panose="020B0604020202020204" charset="0"/>
                          <a:ea typeface="Open Sans"/>
                          <a:cs typeface="Calibri" panose="020F0502020204030204" pitchFamily="34" charset="0"/>
                        </a:rPr>
                        <a:t>asequible</a:t>
                      </a:r>
                      <a:r>
                        <a:rPr lang="es-US" sz="1700" b="1" dirty="0">
                          <a:solidFill>
                            <a:srgbClr val="666666"/>
                          </a:solidFill>
                          <a:latin typeface="Montserrat" panose="020B0604020202020204" charset="0"/>
                          <a:ea typeface="Open Sans"/>
                          <a:cs typeface="Calibri" panose="020F0502020204030204" pitchFamily="34" charset="0"/>
                          <a:sym typeface="Open Sans"/>
                        </a:rPr>
                        <a:t> </a:t>
                      </a:r>
                      <a:r>
                        <a:rPr lang="es-US" sz="1700" b="1" dirty="0">
                          <a:solidFill>
                            <a:srgbClr val="666666"/>
                          </a:solidFill>
                          <a:latin typeface="Montserrat" panose="020B0604020202020204" charset="0"/>
                          <a:ea typeface="Open Sans"/>
                          <a:cs typeface="Calibri" panose="020F0502020204030204" pitchFamily="34" charset="0"/>
                        </a:rPr>
                        <a:t>y fiable </a:t>
                      </a:r>
                      <a:r>
                        <a:rPr lang="es-US" sz="1700" b="0" dirty="0">
                          <a:solidFill>
                            <a:srgbClr val="666666"/>
                          </a:solidFill>
                          <a:latin typeface="Montserrat" panose="020B0604020202020204" charset="0"/>
                          <a:ea typeface="Open Sans"/>
                          <a:cs typeface="Calibri" panose="020F0502020204030204" pitchFamily="34" charset="0"/>
                        </a:rPr>
                        <a:t>para</a:t>
                      </a:r>
                      <a:r>
                        <a:rPr lang="es-US" sz="1700" b="0" dirty="0">
                          <a:solidFill>
                            <a:srgbClr val="666666"/>
                          </a:solidFill>
                          <a:latin typeface="Montserrat" panose="020B0604020202020204" charset="0"/>
                          <a:ea typeface="Open Sans"/>
                          <a:cs typeface="Calibri" panose="020F0502020204030204" pitchFamily="34" charset="0"/>
                          <a:sym typeface="Open Sans"/>
                        </a:rPr>
                        <a:t> que puedan participar plenamente en la fuerza laboral, la educación, la capacitación, la atención médica, los beneficios públicos y los servicios en línea esenciales.</a:t>
                      </a:r>
                      <a:r>
                        <a:rPr lang="es-US" sz="1700" b="0" dirty="0">
                          <a:solidFill>
                            <a:srgbClr val="666666"/>
                          </a:solidFill>
                          <a:latin typeface="Montserrat" panose="020B0604020202020204" charset="0"/>
                          <a:ea typeface="Open Sans"/>
                          <a:cs typeface="Calibri" panose="020F0502020204030204" pitchFamily="34" charset="0"/>
                        </a:rPr>
                        <a:t> </a:t>
                      </a:r>
                      <a:endParaRPr sz="1700" b="0" dirty="0">
                        <a:solidFill>
                          <a:srgbClr val="666666"/>
                        </a:solidFill>
                        <a:latin typeface="Montserrat" panose="020B0604020202020204" charset="0"/>
                        <a:ea typeface="Open Sans"/>
                        <a:cs typeface="Calibri" panose="020F0502020204030204" pitchFamily="34" charset="0"/>
                        <a:sym typeface="Open Sans"/>
                      </a:endParaRPr>
                    </a:p>
                  </a:txBody>
                  <a:tcPr marL="121900" marR="121900" marT="121900" marB="12190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8373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2" name="Google Shape;213;g9479a0bb59_0_21">
            <a:extLst>
              <a:ext uri="{FF2B5EF4-FFF2-40B4-BE49-F238E27FC236}">
                <a16:creationId xmlns:a16="http://schemas.microsoft.com/office/drawing/2014/main" id="{29685BAE-AC83-41F6-81A5-81EC1D8CE4BD}"/>
              </a:ext>
            </a:extLst>
          </p:cNvPr>
          <p:cNvSpPr/>
          <p:nvPr/>
        </p:nvSpPr>
        <p:spPr>
          <a:xfrm>
            <a:off x="0" y="193473"/>
            <a:ext cx="12192000" cy="276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213;g9479a0bb59_0_21">
            <a:extLst>
              <a:ext uri="{FF2B5EF4-FFF2-40B4-BE49-F238E27FC236}">
                <a16:creationId xmlns:a16="http://schemas.microsoft.com/office/drawing/2014/main" id="{5FD90CDB-2644-4BFE-B810-1657D1B92C42}"/>
              </a:ext>
            </a:extLst>
          </p:cNvPr>
          <p:cNvSpPr/>
          <p:nvPr/>
        </p:nvSpPr>
        <p:spPr>
          <a:xfrm>
            <a:off x="0" y="6076923"/>
            <a:ext cx="12192000" cy="276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130;p12">
            <a:extLst>
              <a:ext uri="{FF2B5EF4-FFF2-40B4-BE49-F238E27FC236}">
                <a16:creationId xmlns:a16="http://schemas.microsoft.com/office/drawing/2014/main" id="{7E35E8B3-000A-434B-A9FC-154A313877F7}"/>
              </a:ext>
            </a:extLst>
          </p:cNvPr>
          <p:cNvSpPr txBox="1">
            <a:spLocks/>
          </p:cNvSpPr>
          <p:nvPr/>
        </p:nvSpPr>
        <p:spPr>
          <a:xfrm>
            <a:off x="646817" y="763957"/>
            <a:ext cx="4542076" cy="5242260"/>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F3864"/>
              </a:buClr>
              <a:buSzTx/>
              <a:buFont typeface="Arial"/>
              <a:buNone/>
              <a:tabLst/>
              <a:defRPr/>
            </a:pPr>
            <a:r>
              <a:rPr kumimoji="0" lang="es-US" sz="4800" b="1" i="0" u="none" strike="noStrike" kern="0" cap="none" spc="0" normalizeH="0" baseline="0" noProof="0">
                <a:ln>
                  <a:noFill/>
                </a:ln>
                <a:solidFill>
                  <a:srgbClr val="1F3864"/>
                </a:solidFill>
                <a:effectLst/>
                <a:uLnTx/>
                <a:uFillTx/>
                <a:latin typeface="Montserrat" panose="00000500000000000000" charset="0"/>
                <a:ea typeface="Montserrat"/>
                <a:cs typeface="Montserrat"/>
                <a:sym typeface="Montserrat"/>
              </a:rPr>
              <a:t> </a:t>
            </a:r>
            <a:br>
              <a:rPr kumimoji="0" lang="en-US" sz="4800" b="1" i="0" u="none" strike="noStrike" kern="0" cap="none" spc="0" normalizeH="0" baseline="0" noProof="0">
                <a:ln>
                  <a:noFill/>
                </a:ln>
                <a:solidFill>
                  <a:srgbClr val="000000"/>
                </a:solidFill>
                <a:effectLst/>
                <a:uLnTx/>
                <a:uFillTx/>
                <a:latin typeface="Montserrat" panose="00000500000000000000" charset="0"/>
                <a:ea typeface="Montserrat"/>
                <a:cs typeface="Montserrat"/>
                <a:sym typeface="Arial"/>
              </a:rPr>
            </a:br>
            <a:r>
              <a:rPr kumimoji="0" lang="es-US" sz="4000" b="1" i="0" u="none" strike="noStrike" kern="0" cap="none" spc="0" normalizeH="0" baseline="0" noProof="0">
                <a:ln>
                  <a:noFill/>
                </a:ln>
                <a:solidFill>
                  <a:srgbClr val="000000"/>
                </a:solidFill>
                <a:effectLst/>
                <a:uLnTx/>
                <a:uFillTx/>
                <a:latin typeface="Montserrat" panose="00000500000000000000" charset="0"/>
                <a:ea typeface="Montserrat"/>
                <a:cs typeface="Montserrat"/>
                <a:sym typeface="Montserrat"/>
              </a:rPr>
              <a:t>Soluciones </a:t>
            </a:r>
            <a:r>
              <a:rPr kumimoji="0" lang="es-US" sz="4000" b="1" i="0" u="none" strike="noStrike" kern="0" cap="none" spc="0" normalizeH="0" baseline="0" noProof="0">
                <a:ln>
                  <a:noFill/>
                </a:ln>
                <a:solidFill>
                  <a:srgbClr val="1F3864"/>
                </a:solidFill>
                <a:effectLst/>
                <a:uLnTx/>
                <a:uFillTx/>
                <a:latin typeface="Montserrat" panose="00000500000000000000" charset="0"/>
                <a:ea typeface="Montserrat"/>
                <a:cs typeface="Montserrat"/>
                <a:sym typeface="Montserrat"/>
              </a:rPr>
              <a:t>para estudiantes de jardín de infantes, primaria y secundaria:</a:t>
            </a:r>
            <a:r>
              <a:rPr kumimoji="0" lang="es-US" sz="4000" b="1" i="0" u="none" strike="noStrike" kern="0" cap="none" spc="0" normalizeH="0" baseline="0" noProof="0">
                <a:ln>
                  <a:noFill/>
                </a:ln>
                <a:solidFill>
                  <a:srgbClr val="000000"/>
                </a:solidFill>
                <a:effectLst/>
                <a:uLnTx/>
                <a:uFillTx/>
                <a:latin typeface="Montserrat" panose="00000500000000000000" charset="0"/>
                <a:ea typeface="Montserrat"/>
                <a:cs typeface="Montserrat"/>
                <a:sym typeface="Montserrat"/>
              </a:rPr>
              <a:t> </a:t>
            </a:r>
            <a:endParaRPr kumimoji="0" lang="es-US" sz="4000" b="1" i="0" u="none" strike="noStrike" kern="0" cap="none" spc="0" normalizeH="0" baseline="0" noProof="0">
              <a:ln>
                <a:noFill/>
              </a:ln>
              <a:solidFill>
                <a:srgbClr val="1F3864"/>
              </a:solidFill>
              <a:effectLst/>
              <a:uLnTx/>
              <a:uFillTx/>
              <a:latin typeface="Montserrat" panose="00000500000000000000" charset="0"/>
              <a:ea typeface="Montserrat"/>
              <a:cs typeface="Montserrat"/>
              <a:sym typeface="Arial"/>
            </a:endParaRPr>
          </a:p>
          <a:p>
            <a:pPr marL="0" marR="0" lvl="0" indent="0" algn="l" defTabSz="914400" rtl="0" eaLnBrk="1" fontAlgn="auto" latinLnBrk="0" hangingPunct="1">
              <a:lnSpc>
                <a:spcPct val="90000"/>
              </a:lnSpc>
              <a:spcBef>
                <a:spcPts val="0"/>
              </a:spcBef>
              <a:spcAft>
                <a:spcPts val="0"/>
              </a:spcAft>
              <a:buClr>
                <a:srgbClr val="1F3864"/>
              </a:buClr>
              <a:buSzPts val="2400"/>
              <a:buFont typeface="Montserrat"/>
              <a:buNone/>
              <a:tabLst/>
              <a:defRPr/>
            </a:pPr>
            <a:r>
              <a:rPr kumimoji="0" lang="es-US" sz="4000" b="1" i="0" u="none" strike="noStrike" kern="0" cap="none" spc="0" normalizeH="0" baseline="0" noProof="0">
                <a:ln>
                  <a:noFill/>
                </a:ln>
                <a:solidFill>
                  <a:srgbClr val="1C7AD2"/>
                </a:solidFill>
                <a:effectLst/>
                <a:uLnTx/>
                <a:uFillTx/>
                <a:latin typeface="Montserrat" panose="00000500000000000000" charset="0"/>
                <a:ea typeface="Montserrat"/>
                <a:cs typeface="Montserrat"/>
                <a:sym typeface="Montserrat"/>
              </a:rPr>
              <a:t>PHLConnectED</a:t>
            </a:r>
            <a:br>
              <a:rPr kumimoji="0" lang="en-US" sz="4000" b="1" i="0" u="none" strike="noStrike" kern="0" cap="none" spc="0" normalizeH="0" baseline="0" noProof="0">
                <a:ln>
                  <a:noFill/>
                </a:ln>
                <a:solidFill>
                  <a:srgbClr val="000000"/>
                </a:solidFill>
                <a:effectLst/>
                <a:uLnTx/>
                <a:uFillTx/>
                <a:latin typeface="Montserrat" panose="00000500000000000000" charset="0"/>
                <a:cs typeface="Arial"/>
                <a:sym typeface="Arial"/>
              </a:rPr>
            </a:br>
            <a:endParaRPr kumimoji="0" lang="es-US" sz="6000" b="1" i="0" u="none" strike="noStrike" kern="0" cap="none" spc="0" normalizeH="0" baseline="0" noProof="0">
              <a:ln>
                <a:noFill/>
              </a:ln>
              <a:solidFill>
                <a:srgbClr val="1F3864"/>
              </a:solidFill>
              <a:effectLst/>
              <a:uLnTx/>
              <a:uFillTx/>
              <a:latin typeface="Montserrat" panose="00000500000000000000" charset="0"/>
              <a:ea typeface="Calibri"/>
              <a:cs typeface="Calibri"/>
              <a:sym typeface="Calibri"/>
            </a:endParaRPr>
          </a:p>
        </p:txBody>
      </p:sp>
      <p:grpSp>
        <p:nvGrpSpPr>
          <p:cNvPr id="27" name="Group 26">
            <a:extLst>
              <a:ext uri="{FF2B5EF4-FFF2-40B4-BE49-F238E27FC236}">
                <a16:creationId xmlns:a16="http://schemas.microsoft.com/office/drawing/2014/main" id="{13C97BB7-A793-4787-B6E1-1B63F39BC943}"/>
              </a:ext>
            </a:extLst>
          </p:cNvPr>
          <p:cNvGrpSpPr/>
          <p:nvPr/>
        </p:nvGrpSpPr>
        <p:grpSpPr>
          <a:xfrm>
            <a:off x="5346835" y="449746"/>
            <a:ext cx="6017271" cy="901991"/>
            <a:chOff x="5571974" y="1301382"/>
            <a:chExt cx="7362446" cy="1103633"/>
          </a:xfrm>
        </p:grpSpPr>
        <p:sp>
          <p:nvSpPr>
            <p:cNvPr id="28" name="Google Shape;132;p12">
              <a:extLst>
                <a:ext uri="{FF2B5EF4-FFF2-40B4-BE49-F238E27FC236}">
                  <a16:creationId xmlns:a16="http://schemas.microsoft.com/office/drawing/2014/main" id="{D16F4E8A-C04D-48BD-B73C-2E548D18F981}"/>
                </a:ext>
              </a:extLst>
            </p:cNvPr>
            <p:cNvSpPr/>
            <p:nvPr/>
          </p:nvSpPr>
          <p:spPr>
            <a:xfrm>
              <a:off x="5571974" y="1301382"/>
              <a:ext cx="1352724" cy="1103633"/>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9" name="Google Shape;133;p12">
              <a:extLst>
                <a:ext uri="{FF2B5EF4-FFF2-40B4-BE49-F238E27FC236}">
                  <a16:creationId xmlns:a16="http://schemas.microsoft.com/office/drawing/2014/main" id="{A62B68C5-7019-4022-B61A-B817E8286F43}"/>
                </a:ext>
              </a:extLst>
            </p:cNvPr>
            <p:cNvSpPr/>
            <p:nvPr/>
          </p:nvSpPr>
          <p:spPr>
            <a:xfrm>
              <a:off x="5926258" y="1549700"/>
              <a:ext cx="644154" cy="606998"/>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0" name="Google Shape;135;p12">
              <a:extLst>
                <a:ext uri="{FF2B5EF4-FFF2-40B4-BE49-F238E27FC236}">
                  <a16:creationId xmlns:a16="http://schemas.microsoft.com/office/drawing/2014/main" id="{91622BD3-6951-430F-8D84-4F499B71CFDB}"/>
                </a:ext>
              </a:extLst>
            </p:cNvPr>
            <p:cNvSpPr txBox="1"/>
            <p:nvPr/>
          </p:nvSpPr>
          <p:spPr>
            <a:xfrm>
              <a:off x="6924698" y="1301382"/>
              <a:ext cx="6009722" cy="1103633"/>
            </a:xfrm>
            <a:prstGeom prst="rect">
              <a:avLst/>
            </a:prstGeom>
            <a:noFill/>
            <a:ln>
              <a:noFill/>
            </a:ln>
          </p:spPr>
          <p:txBody>
            <a:bodyPr spcFirstLastPara="1" wrap="square" lIns="130625" tIns="130625" rIns="130625" bIns="1306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Tx/>
                <a:buNone/>
                <a:tabLst/>
                <a:defRPr/>
              </a:pPr>
              <a:r>
                <a:rPr kumimoji="0" lang="es-US" sz="1700" b="1" i="0" u="none" strike="noStrike" kern="0" cap="none" spc="0" normalizeH="0" baseline="0" noProof="0">
                  <a:ln>
                    <a:noFill/>
                  </a:ln>
                  <a:solidFill>
                    <a:srgbClr val="ED7D31"/>
                  </a:solidFill>
                  <a:effectLst/>
                  <a:uLnTx/>
                  <a:uFillTx/>
                  <a:latin typeface="Calibri"/>
                  <a:ea typeface="Calibri"/>
                  <a:cs typeface="Calibri"/>
                  <a:sym typeface="Calibri"/>
                </a:rPr>
                <a:t>Comcast conectado al servicio de Internet </a:t>
              </a:r>
              <a:r>
                <a:rPr kumimoji="0" lang="es-US" sz="1700" b="0" i="0" u="none" strike="noStrike" kern="0" cap="none" spc="0" normalizeH="0" baseline="0" noProof="0">
                  <a:ln>
                    <a:noFill/>
                  </a:ln>
                  <a:solidFill>
                    <a:srgbClr val="000000"/>
                  </a:solidFill>
                  <a:effectLst/>
                  <a:uLnTx/>
                  <a:uFillTx/>
                  <a:latin typeface="Calibri"/>
                  <a:ea typeface="Calibri"/>
                  <a:cs typeface="Calibri"/>
                  <a:sym typeface="Calibri"/>
                </a:rPr>
                <a:t>residencial para todos los hogares sin acceso.</a:t>
              </a:r>
              <a:endParaRPr kumimoji="0" sz="1700" b="0" i="0" u="none" strike="noStrike" kern="0" cap="none" spc="0" normalizeH="0" baseline="0" noProof="0">
                <a:ln>
                  <a:noFill/>
                </a:ln>
                <a:solidFill>
                  <a:srgbClr val="000000"/>
                </a:solidFill>
                <a:effectLst/>
                <a:uLnTx/>
                <a:uFillTx/>
                <a:latin typeface="Calibri"/>
                <a:ea typeface="+mn-ea"/>
                <a:cs typeface="Calibri"/>
                <a:sym typeface="Arial"/>
              </a:endParaRPr>
            </a:p>
          </p:txBody>
        </p:sp>
      </p:grpSp>
      <p:grpSp>
        <p:nvGrpSpPr>
          <p:cNvPr id="31" name="Group 30">
            <a:extLst>
              <a:ext uri="{FF2B5EF4-FFF2-40B4-BE49-F238E27FC236}">
                <a16:creationId xmlns:a16="http://schemas.microsoft.com/office/drawing/2014/main" id="{E31CC9D1-C07E-4C4C-8D9E-FB011C250464}"/>
              </a:ext>
            </a:extLst>
          </p:cNvPr>
          <p:cNvGrpSpPr/>
          <p:nvPr/>
        </p:nvGrpSpPr>
        <p:grpSpPr>
          <a:xfrm>
            <a:off x="5346833" y="1636199"/>
            <a:ext cx="5675314" cy="901991"/>
            <a:chOff x="5571974" y="2680924"/>
            <a:chExt cx="6944043" cy="1103634"/>
          </a:xfrm>
        </p:grpSpPr>
        <p:sp>
          <p:nvSpPr>
            <p:cNvPr id="32" name="Google Shape;136;p12">
              <a:extLst>
                <a:ext uri="{FF2B5EF4-FFF2-40B4-BE49-F238E27FC236}">
                  <a16:creationId xmlns:a16="http://schemas.microsoft.com/office/drawing/2014/main" id="{B1C0E35E-0AD2-45A1-8367-0221BE8565DC}"/>
                </a:ext>
              </a:extLst>
            </p:cNvPr>
            <p:cNvSpPr/>
            <p:nvPr/>
          </p:nvSpPr>
          <p:spPr>
            <a:xfrm>
              <a:off x="5571974" y="2680925"/>
              <a:ext cx="1352724" cy="1103633"/>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3" name="Google Shape;137;p12">
              <a:extLst>
                <a:ext uri="{FF2B5EF4-FFF2-40B4-BE49-F238E27FC236}">
                  <a16:creationId xmlns:a16="http://schemas.microsoft.com/office/drawing/2014/main" id="{7A94CC36-7F96-4B62-AB27-8C57CB0EA853}"/>
                </a:ext>
              </a:extLst>
            </p:cNvPr>
            <p:cNvSpPr/>
            <p:nvPr/>
          </p:nvSpPr>
          <p:spPr>
            <a:xfrm>
              <a:off x="5926258" y="2929242"/>
              <a:ext cx="644154" cy="60699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4" name="Google Shape;138;p12">
              <a:extLst>
                <a:ext uri="{FF2B5EF4-FFF2-40B4-BE49-F238E27FC236}">
                  <a16:creationId xmlns:a16="http://schemas.microsoft.com/office/drawing/2014/main" id="{BBD6C64D-D137-4A24-91E6-1FB73C91ED9D}"/>
                </a:ext>
              </a:extLst>
            </p:cNvPr>
            <p:cNvSpPr/>
            <p:nvPr/>
          </p:nvSpPr>
          <p:spPr>
            <a:xfrm>
              <a:off x="6924698" y="2680924"/>
              <a:ext cx="4911701" cy="110363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5" name="Google Shape;139;p12">
              <a:extLst>
                <a:ext uri="{FF2B5EF4-FFF2-40B4-BE49-F238E27FC236}">
                  <a16:creationId xmlns:a16="http://schemas.microsoft.com/office/drawing/2014/main" id="{90C1517E-0296-441A-8820-123E654329CF}"/>
                </a:ext>
              </a:extLst>
            </p:cNvPr>
            <p:cNvSpPr txBox="1"/>
            <p:nvPr/>
          </p:nvSpPr>
          <p:spPr>
            <a:xfrm>
              <a:off x="6924697" y="2680925"/>
              <a:ext cx="5591320" cy="1103633"/>
            </a:xfrm>
            <a:prstGeom prst="rect">
              <a:avLst/>
            </a:prstGeom>
            <a:noFill/>
            <a:ln>
              <a:noFill/>
            </a:ln>
          </p:spPr>
          <p:txBody>
            <a:bodyPr spcFirstLastPara="1" wrap="square" lIns="130625" tIns="130625" rIns="130625" bIns="1306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Tx/>
                <a:buNone/>
                <a:tabLst/>
                <a:defRPr/>
              </a:pPr>
              <a:r>
                <a:rPr kumimoji="0" lang="es-US" sz="1700" b="1" i="0" u="none" strike="noStrike" kern="0" cap="none" spc="0" normalizeH="0" baseline="0" noProof="0">
                  <a:ln>
                    <a:noFill/>
                  </a:ln>
                  <a:solidFill>
                    <a:srgbClr val="70AD47"/>
                  </a:solidFill>
                  <a:effectLst/>
                  <a:uLnTx/>
                  <a:uFillTx/>
                  <a:latin typeface="Calibri"/>
                  <a:ea typeface="Calibri"/>
                  <a:cs typeface="Calibri"/>
                  <a:sym typeface="Calibri"/>
                </a:rPr>
                <a:t>Puntos de acceso wifi de T-Mobile</a:t>
              </a:r>
              <a:r>
                <a:rPr kumimoji="0" lang="es-US" sz="1700" b="0" i="0" u="none" strike="noStrike" kern="0" cap="none" spc="0" normalizeH="0" baseline="0" noProof="0">
                  <a:ln>
                    <a:noFill/>
                  </a:ln>
                  <a:solidFill>
                    <a:srgbClr val="000000"/>
                  </a:solidFill>
                  <a:effectLst/>
                  <a:uLnTx/>
                  <a:uFillTx/>
                  <a:latin typeface="Calibri"/>
                  <a:ea typeface="Calibri"/>
                  <a:cs typeface="Calibri"/>
                  <a:sym typeface="Calibri"/>
                </a:rPr>
                <a:t> para aquellas personas que necesitan una solución para su conexión a Internet móvil. </a:t>
              </a:r>
              <a:endParaRPr kumimoji="0" sz="1700" b="0" i="0" u="none" strike="noStrike" kern="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grpSp>
      <p:grpSp>
        <p:nvGrpSpPr>
          <p:cNvPr id="36" name="Group 35">
            <a:extLst>
              <a:ext uri="{FF2B5EF4-FFF2-40B4-BE49-F238E27FC236}">
                <a16:creationId xmlns:a16="http://schemas.microsoft.com/office/drawing/2014/main" id="{E10D3617-5972-4D01-B7FA-3875693A169C}"/>
              </a:ext>
            </a:extLst>
          </p:cNvPr>
          <p:cNvGrpSpPr/>
          <p:nvPr/>
        </p:nvGrpSpPr>
        <p:grpSpPr>
          <a:xfrm>
            <a:off x="5346836" y="2822652"/>
            <a:ext cx="5119868" cy="901991"/>
            <a:chOff x="5932488" y="3360077"/>
            <a:chExt cx="5119868" cy="901991"/>
          </a:xfrm>
        </p:grpSpPr>
        <p:sp>
          <p:nvSpPr>
            <p:cNvPr id="37" name="Google Shape;140;p12">
              <a:extLst>
                <a:ext uri="{FF2B5EF4-FFF2-40B4-BE49-F238E27FC236}">
                  <a16:creationId xmlns:a16="http://schemas.microsoft.com/office/drawing/2014/main" id="{93AEC9A8-17FC-48D8-A7D9-2B5C6A08E396}"/>
                </a:ext>
              </a:extLst>
            </p:cNvPr>
            <p:cNvSpPr/>
            <p:nvPr/>
          </p:nvSpPr>
          <p:spPr>
            <a:xfrm>
              <a:off x="5932488" y="3360077"/>
              <a:ext cx="1105571" cy="901991"/>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8" name="Google Shape;141;p12">
              <a:extLst>
                <a:ext uri="{FF2B5EF4-FFF2-40B4-BE49-F238E27FC236}">
                  <a16:creationId xmlns:a16="http://schemas.microsoft.com/office/drawing/2014/main" id="{062387CC-8DB6-4A6F-BCEE-47A0E1AF1558}"/>
                </a:ext>
              </a:extLst>
            </p:cNvPr>
            <p:cNvSpPr/>
            <p:nvPr/>
          </p:nvSpPr>
          <p:spPr>
            <a:xfrm>
              <a:off x="6222042" y="3563025"/>
              <a:ext cx="526462" cy="49609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9" name="Google Shape;142;p12">
              <a:extLst>
                <a:ext uri="{FF2B5EF4-FFF2-40B4-BE49-F238E27FC236}">
                  <a16:creationId xmlns:a16="http://schemas.microsoft.com/office/drawing/2014/main" id="{91CD5219-97B6-4CE9-8249-A52EE4C58A0A}"/>
                </a:ext>
              </a:extLst>
            </p:cNvPr>
            <p:cNvSpPr/>
            <p:nvPr/>
          </p:nvSpPr>
          <p:spPr>
            <a:xfrm>
              <a:off x="7038059" y="3360077"/>
              <a:ext cx="4014297" cy="901991"/>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0" name="Google Shape;143;p12">
              <a:extLst>
                <a:ext uri="{FF2B5EF4-FFF2-40B4-BE49-F238E27FC236}">
                  <a16:creationId xmlns:a16="http://schemas.microsoft.com/office/drawing/2014/main" id="{51402352-3BF8-4B69-992A-42113E3CE6F7}"/>
                </a:ext>
              </a:extLst>
            </p:cNvPr>
            <p:cNvSpPr txBox="1"/>
            <p:nvPr/>
          </p:nvSpPr>
          <p:spPr>
            <a:xfrm>
              <a:off x="7038060" y="3360077"/>
              <a:ext cx="3996654" cy="901991"/>
            </a:xfrm>
            <a:prstGeom prst="rect">
              <a:avLst/>
            </a:prstGeom>
            <a:noFill/>
            <a:ln>
              <a:noFill/>
            </a:ln>
          </p:spPr>
          <p:txBody>
            <a:bodyPr spcFirstLastPara="1" wrap="square" lIns="130625" tIns="130625" rIns="130625" bIns="1306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Tx/>
                <a:buNone/>
                <a:tabLst/>
                <a:defRPr/>
              </a:pPr>
              <a:r>
                <a:rPr kumimoji="0" lang="es-US" sz="1700" b="0" i="0" u="none" strike="noStrike" kern="0" cap="none" spc="0" normalizeH="0" baseline="0" noProof="0">
                  <a:ln>
                    <a:noFill/>
                  </a:ln>
                  <a:solidFill>
                    <a:srgbClr val="000000"/>
                  </a:solidFill>
                  <a:effectLst/>
                  <a:uLnTx/>
                  <a:uFillTx/>
                  <a:latin typeface="Calibri"/>
                  <a:ea typeface="Calibri"/>
                  <a:cs typeface="Calibri"/>
                  <a:sym typeface="Calibri"/>
                </a:rPr>
                <a:t>Las escuelas </a:t>
              </a:r>
              <a:r>
                <a:rPr kumimoji="0" lang="es-US" sz="1700" b="1" i="0" u="none" strike="noStrike" kern="0" cap="none" spc="0" normalizeH="0" baseline="0" noProof="0">
                  <a:ln>
                    <a:noFill/>
                  </a:ln>
                  <a:solidFill>
                    <a:srgbClr val="FFC000"/>
                  </a:solidFill>
                  <a:effectLst/>
                  <a:uLnTx/>
                  <a:uFillTx/>
                  <a:latin typeface="Calibri"/>
                  <a:ea typeface="Calibri"/>
                  <a:cs typeface="Calibri"/>
                  <a:sym typeface="Calibri"/>
                </a:rPr>
                <a:t>brindarán los dispositivos para el aprendizaje </a:t>
              </a:r>
              <a:r>
                <a:rPr kumimoji="0" lang="es-US" sz="1700" b="0" i="0" u="none" strike="noStrike" kern="0" cap="none" spc="0" normalizeH="0" baseline="0" noProof="0">
                  <a:ln>
                    <a:noFill/>
                  </a:ln>
                  <a:solidFill>
                    <a:srgbClr val="000000"/>
                  </a:solidFill>
                  <a:effectLst/>
                  <a:uLnTx/>
                  <a:uFillTx/>
                  <a:latin typeface="Calibri"/>
                  <a:ea typeface="Calibri"/>
                  <a:cs typeface="Calibri"/>
                  <a:sym typeface="Calibri"/>
                </a:rPr>
                <a:t>(Chromebooks, ordenadores portátiles, iPads, etc.).</a:t>
              </a:r>
              <a:endParaRPr kumimoji="0" sz="17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 name="Group 40">
            <a:extLst>
              <a:ext uri="{FF2B5EF4-FFF2-40B4-BE49-F238E27FC236}">
                <a16:creationId xmlns:a16="http://schemas.microsoft.com/office/drawing/2014/main" id="{A0054CE0-0A29-45E2-AB28-80587C168ECD}"/>
              </a:ext>
            </a:extLst>
          </p:cNvPr>
          <p:cNvGrpSpPr/>
          <p:nvPr/>
        </p:nvGrpSpPr>
        <p:grpSpPr>
          <a:xfrm>
            <a:off x="5346834" y="5195560"/>
            <a:ext cx="6651400" cy="901991"/>
            <a:chOff x="5571974" y="5440007"/>
            <a:chExt cx="8138336" cy="1103633"/>
          </a:xfrm>
        </p:grpSpPr>
        <p:sp>
          <p:nvSpPr>
            <p:cNvPr id="42" name="Google Shape;144;p12">
              <a:extLst>
                <a:ext uri="{FF2B5EF4-FFF2-40B4-BE49-F238E27FC236}">
                  <a16:creationId xmlns:a16="http://schemas.microsoft.com/office/drawing/2014/main" id="{5BECC813-8A02-4CDC-97F6-6EE9E75F72C8}"/>
                </a:ext>
              </a:extLst>
            </p:cNvPr>
            <p:cNvSpPr/>
            <p:nvPr/>
          </p:nvSpPr>
          <p:spPr>
            <a:xfrm>
              <a:off x="5571974" y="5440007"/>
              <a:ext cx="1352724" cy="1103633"/>
            </a:xfrm>
            <a:prstGeom prst="roundRect">
              <a:avLst>
                <a:gd name="adj" fmla="val 10000"/>
              </a:avLst>
            </a:prstGeom>
            <a:solidFill>
              <a:srgbClr val="95CA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3" name="Google Shape;145;p12">
              <a:extLst>
                <a:ext uri="{FF2B5EF4-FFF2-40B4-BE49-F238E27FC236}">
                  <a16:creationId xmlns:a16="http://schemas.microsoft.com/office/drawing/2014/main" id="{9C6AE582-DB85-4D82-A1AF-22538C5B38B7}"/>
                </a:ext>
              </a:extLst>
            </p:cNvPr>
            <p:cNvSpPr/>
            <p:nvPr/>
          </p:nvSpPr>
          <p:spPr>
            <a:xfrm>
              <a:off x="5926258" y="5688325"/>
              <a:ext cx="644154" cy="606998"/>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4" name="Google Shape;146;p12">
              <a:extLst>
                <a:ext uri="{FF2B5EF4-FFF2-40B4-BE49-F238E27FC236}">
                  <a16:creationId xmlns:a16="http://schemas.microsoft.com/office/drawing/2014/main" id="{471BF63F-AC68-4EE2-ACF0-160685464C10}"/>
                </a:ext>
              </a:extLst>
            </p:cNvPr>
            <p:cNvSpPr/>
            <p:nvPr/>
          </p:nvSpPr>
          <p:spPr>
            <a:xfrm>
              <a:off x="6924698" y="5440007"/>
              <a:ext cx="4911701" cy="110363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5" name="Google Shape;147;p12">
              <a:extLst>
                <a:ext uri="{FF2B5EF4-FFF2-40B4-BE49-F238E27FC236}">
                  <a16:creationId xmlns:a16="http://schemas.microsoft.com/office/drawing/2014/main" id="{E03AB1CE-17F4-4234-AF34-489CB22BF79B}"/>
                </a:ext>
              </a:extLst>
            </p:cNvPr>
            <p:cNvSpPr txBox="1"/>
            <p:nvPr/>
          </p:nvSpPr>
          <p:spPr>
            <a:xfrm>
              <a:off x="6924693" y="5440007"/>
              <a:ext cx="6785617" cy="1103633"/>
            </a:xfrm>
            <a:prstGeom prst="rect">
              <a:avLst/>
            </a:prstGeom>
            <a:noFill/>
            <a:ln>
              <a:noFill/>
            </a:ln>
          </p:spPr>
          <p:txBody>
            <a:bodyPr spcFirstLastPara="1" wrap="square" lIns="130625" tIns="130625" rIns="130625" bIns="1306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Tx/>
                <a:buNone/>
                <a:tabLst/>
                <a:defRPr/>
              </a:pPr>
              <a:r>
                <a:rPr kumimoji="0" lang="es-US" sz="1700" b="0" i="0" u="none" strike="noStrike" kern="0" cap="none" spc="0" normalizeH="0" baseline="0" noProof="0">
                  <a:ln>
                    <a:noFill/>
                  </a:ln>
                  <a:solidFill>
                    <a:srgbClr val="000000"/>
                  </a:solidFill>
                  <a:effectLst/>
                  <a:uLnTx/>
                  <a:uFillTx/>
                  <a:latin typeface="Calibri"/>
                  <a:ea typeface="Calibri"/>
                  <a:cs typeface="Calibri"/>
                  <a:sym typeface="Calibri"/>
                </a:rPr>
                <a:t>Las organizaciones de la ciudad y la comunidad ayudarán con la </a:t>
              </a:r>
              <a:r>
                <a:rPr kumimoji="0" lang="es-US" sz="1700" b="1" i="0" u="none" strike="noStrike" kern="0" cap="none" spc="0" normalizeH="0" baseline="0" noProof="0">
                  <a:ln>
                    <a:noFill/>
                  </a:ln>
                  <a:solidFill>
                    <a:srgbClr val="7EB7EA"/>
                  </a:solidFill>
                  <a:effectLst/>
                  <a:uLnTx/>
                  <a:uFillTx/>
                  <a:latin typeface="Calibri"/>
                  <a:ea typeface="Calibri"/>
                  <a:cs typeface="Calibri"/>
                  <a:sym typeface="Calibri"/>
                </a:rPr>
                <a:t>navegación digital</a:t>
              </a:r>
              <a:r>
                <a:rPr kumimoji="0" lang="es-US" sz="1700" b="0" i="0" u="none" strike="noStrike" kern="0" cap="none" spc="0" normalizeH="0" baseline="0" noProof="0">
                  <a:ln>
                    <a:noFill/>
                  </a:ln>
                  <a:solidFill>
                    <a:srgbClr val="000000"/>
                  </a:solidFill>
                  <a:effectLst/>
                  <a:uLnTx/>
                  <a:uFillTx/>
                  <a:latin typeface="Calibri"/>
                  <a:ea typeface="Calibri"/>
                  <a:cs typeface="Calibri"/>
                  <a:sym typeface="Calibri"/>
                </a:rPr>
                <a:t> mediante la resolución de problemas tecnológicos comunes antes y después de que las familias tengan Internet. </a:t>
              </a:r>
              <a:endParaRPr kumimoji="0" sz="1700" b="0" i="0" u="none" strike="noStrike" kern="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grpSp>
      <p:grpSp>
        <p:nvGrpSpPr>
          <p:cNvPr id="46" name="Group 45">
            <a:extLst>
              <a:ext uri="{FF2B5EF4-FFF2-40B4-BE49-F238E27FC236}">
                <a16:creationId xmlns:a16="http://schemas.microsoft.com/office/drawing/2014/main" id="{93D536DB-F096-4D6A-B172-0887B949DF54}"/>
              </a:ext>
            </a:extLst>
          </p:cNvPr>
          <p:cNvGrpSpPr/>
          <p:nvPr/>
        </p:nvGrpSpPr>
        <p:grpSpPr>
          <a:xfrm>
            <a:off x="5346835" y="4009105"/>
            <a:ext cx="6225438" cy="901991"/>
            <a:chOff x="5932487" y="4546530"/>
            <a:chExt cx="6225438" cy="901991"/>
          </a:xfrm>
        </p:grpSpPr>
        <p:grpSp>
          <p:nvGrpSpPr>
            <p:cNvPr id="47" name="Group 46">
              <a:extLst>
                <a:ext uri="{FF2B5EF4-FFF2-40B4-BE49-F238E27FC236}">
                  <a16:creationId xmlns:a16="http://schemas.microsoft.com/office/drawing/2014/main" id="{D82F6F38-D785-44C8-BF6F-4004CE9C2591}"/>
                </a:ext>
              </a:extLst>
            </p:cNvPr>
            <p:cNvGrpSpPr/>
            <p:nvPr/>
          </p:nvGrpSpPr>
          <p:grpSpPr>
            <a:xfrm>
              <a:off x="5932487" y="4546530"/>
              <a:ext cx="6225438" cy="901991"/>
              <a:chOff x="5571974" y="4060466"/>
              <a:chExt cx="7617149" cy="1103633"/>
            </a:xfrm>
          </p:grpSpPr>
          <p:sp>
            <p:nvSpPr>
              <p:cNvPr id="49" name="Google Shape;140;p12">
                <a:extLst>
                  <a:ext uri="{FF2B5EF4-FFF2-40B4-BE49-F238E27FC236}">
                    <a16:creationId xmlns:a16="http://schemas.microsoft.com/office/drawing/2014/main" id="{FFCEF6D9-F685-4389-BDE7-6902368CCB0A}"/>
                  </a:ext>
                </a:extLst>
              </p:cNvPr>
              <p:cNvSpPr/>
              <p:nvPr/>
            </p:nvSpPr>
            <p:spPr>
              <a:xfrm>
                <a:off x="5571974" y="4060466"/>
                <a:ext cx="1352724" cy="1103633"/>
              </a:xfrm>
              <a:prstGeom prst="roundRect">
                <a:avLst>
                  <a:gd name="adj" fmla="val 10000"/>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50" name="Google Shape;142;p12">
                <a:extLst>
                  <a:ext uri="{FF2B5EF4-FFF2-40B4-BE49-F238E27FC236}">
                    <a16:creationId xmlns:a16="http://schemas.microsoft.com/office/drawing/2014/main" id="{B1CB1876-9063-4ACE-9F76-E6EB972B129E}"/>
                  </a:ext>
                </a:extLst>
              </p:cNvPr>
              <p:cNvSpPr/>
              <p:nvPr/>
            </p:nvSpPr>
            <p:spPr>
              <a:xfrm>
                <a:off x="6924698" y="4060466"/>
                <a:ext cx="4911701" cy="110363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51" name="Google Shape;143;p12">
                <a:extLst>
                  <a:ext uri="{FF2B5EF4-FFF2-40B4-BE49-F238E27FC236}">
                    <a16:creationId xmlns:a16="http://schemas.microsoft.com/office/drawing/2014/main" id="{313ACB18-84C5-4E8A-A3FD-76A4F63EF25C}"/>
                  </a:ext>
                </a:extLst>
              </p:cNvPr>
              <p:cNvSpPr txBox="1"/>
              <p:nvPr/>
            </p:nvSpPr>
            <p:spPr>
              <a:xfrm>
                <a:off x="6924697" y="4060466"/>
                <a:ext cx="6264426" cy="1103633"/>
              </a:xfrm>
              <a:prstGeom prst="rect">
                <a:avLst/>
              </a:prstGeom>
              <a:noFill/>
              <a:ln>
                <a:noFill/>
              </a:ln>
            </p:spPr>
            <p:txBody>
              <a:bodyPr spcFirstLastPara="1" wrap="square" lIns="130625" tIns="130625" rIns="130625" bIns="1306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r>
                  <a:rPr kumimoji="0" lang="es-US" sz="1700" b="1" i="0" u="none" strike="noStrike" kern="0" cap="none" spc="0" normalizeH="0" baseline="0" noProof="0">
                    <a:ln>
                      <a:noFill/>
                    </a:ln>
                    <a:solidFill>
                      <a:srgbClr val="4472C4"/>
                    </a:solidFill>
                    <a:effectLst/>
                    <a:uLnTx/>
                    <a:uFillTx/>
                    <a:latin typeface="Calibri" panose="020F0502020204030204" pitchFamily="34" charset="0"/>
                    <a:ea typeface="Calibri"/>
                    <a:cs typeface="Calibri" panose="020F0502020204030204" pitchFamily="34" charset="0"/>
                    <a:sym typeface="Calibri"/>
                  </a:rPr>
                  <a:t>Línea directa 211</a:t>
                </a:r>
                <a:r>
                  <a:rPr kumimoji="0" lang="es-US" sz="1700" b="0" i="0" u="none" strike="noStrike" kern="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sym typeface="Calibri"/>
                  </a:rPr>
                  <a:t> para que las familias soliciten información acerca del programa y para que puedan conectarse.</a:t>
                </a:r>
                <a:endParaRPr kumimoji="0" sz="1700" b="0" i="0" u="none" strike="noStrike" kern="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grpSp>
        <p:pic>
          <p:nvPicPr>
            <p:cNvPr id="48" name="Graphic 47" descr="Call center">
              <a:extLst>
                <a:ext uri="{FF2B5EF4-FFF2-40B4-BE49-F238E27FC236}">
                  <a16:creationId xmlns:a16="http://schemas.microsoft.com/office/drawing/2014/main" id="{6233FA9F-54FF-4DD2-9E51-985161D7F5CF}"/>
                </a:ext>
              </a:extLst>
            </p:cNvPr>
            <p:cNvPicPr>
              <a:picLocks noChangeAspect="1"/>
            </p:cNvPicPr>
            <p:nvPr/>
          </p:nvPicPr>
          <p:blipFill>
            <a:blip r:embed="rId7">
              <a:alphaModFix/>
              <a:extLst>
                <a:ext uri="{96DAC541-7B7A-43D3-8B79-37D633B846F1}">
                  <asvg:svgBlip xmlns:asvg="http://schemas.microsoft.com/office/drawing/2016/SVG/main" r:embed="rId8"/>
                </a:ext>
              </a:extLst>
            </a:blip>
            <a:stretch>
              <a:fillRect/>
            </a:stretch>
          </p:blipFill>
          <p:spPr>
            <a:xfrm>
              <a:off x="6222042" y="4734294"/>
              <a:ext cx="526462" cy="526462"/>
            </a:xfrm>
            <a:prstGeom prst="rect">
              <a:avLst/>
            </a:prstGeom>
          </p:spPr>
        </p:pic>
      </p:grpSp>
    </p:spTree>
    <p:extLst>
      <p:ext uri="{BB962C8B-B14F-4D97-AF65-F5344CB8AC3E}">
        <p14:creationId xmlns:p14="http://schemas.microsoft.com/office/powerpoint/2010/main" val="58932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5" name="Google Shape;245;g92985adb20_19_101"/>
          <p:cNvGrpSpPr/>
          <p:nvPr/>
        </p:nvGrpSpPr>
        <p:grpSpPr>
          <a:xfrm>
            <a:off x="11103103" y="293466"/>
            <a:ext cx="774440" cy="947372"/>
            <a:chOff x="10949718" y="334763"/>
            <a:chExt cx="774440" cy="947372"/>
          </a:xfrm>
        </p:grpSpPr>
        <p:grpSp>
          <p:nvGrpSpPr>
            <p:cNvPr id="246" name="Google Shape;246;g92985adb20_19_101"/>
            <p:cNvGrpSpPr/>
            <p:nvPr/>
          </p:nvGrpSpPr>
          <p:grpSpPr>
            <a:xfrm>
              <a:off x="11075485" y="334763"/>
              <a:ext cx="413443" cy="585138"/>
              <a:chOff x="4542" y="442"/>
              <a:chExt cx="301" cy="426"/>
            </a:xfrm>
          </p:grpSpPr>
          <p:sp>
            <p:nvSpPr>
              <p:cNvPr id="247" name="Google Shape;247;g92985adb20_19_101"/>
              <p:cNvSpPr/>
              <p:nvPr/>
            </p:nvSpPr>
            <p:spPr>
              <a:xfrm>
                <a:off x="4542" y="442"/>
                <a:ext cx="301" cy="302"/>
              </a:xfrm>
              <a:custGeom>
                <a:avLst/>
                <a:gdLst/>
                <a:ahLst/>
                <a:cxnLst/>
                <a:rect l="l" t="t" r="r" b="b"/>
                <a:pathLst>
                  <a:path w="204" h="204" extrusionOk="0">
                    <a:moveTo>
                      <a:pt x="102" y="204"/>
                    </a:moveTo>
                    <a:cubicBezTo>
                      <a:pt x="46" y="204"/>
                      <a:pt x="0" y="159"/>
                      <a:pt x="0" y="102"/>
                    </a:cubicBezTo>
                    <a:cubicBezTo>
                      <a:pt x="0" y="46"/>
                      <a:pt x="46" y="0"/>
                      <a:pt x="102" y="0"/>
                    </a:cubicBezTo>
                    <a:cubicBezTo>
                      <a:pt x="158" y="0"/>
                      <a:pt x="204" y="46"/>
                      <a:pt x="204" y="102"/>
                    </a:cubicBezTo>
                    <a:cubicBezTo>
                      <a:pt x="204" y="159"/>
                      <a:pt x="158" y="204"/>
                      <a:pt x="102" y="204"/>
                    </a:cubicBezTo>
                    <a:close/>
                    <a:moveTo>
                      <a:pt x="102" y="12"/>
                    </a:moveTo>
                    <a:cubicBezTo>
                      <a:pt x="52" y="12"/>
                      <a:pt x="12" y="53"/>
                      <a:pt x="12" y="102"/>
                    </a:cubicBezTo>
                    <a:cubicBezTo>
                      <a:pt x="12" y="152"/>
                      <a:pt x="52" y="192"/>
                      <a:pt x="102" y="192"/>
                    </a:cubicBezTo>
                    <a:cubicBezTo>
                      <a:pt x="151" y="192"/>
                      <a:pt x="192" y="152"/>
                      <a:pt x="192" y="102"/>
                    </a:cubicBezTo>
                    <a:cubicBezTo>
                      <a:pt x="192" y="53"/>
                      <a:pt x="151" y="12"/>
                      <a:pt x="102"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8" name="Google Shape;248;g92985adb20_19_101"/>
              <p:cNvSpPr/>
              <p:nvPr/>
            </p:nvSpPr>
            <p:spPr>
              <a:xfrm>
                <a:off x="4639" y="762"/>
                <a:ext cx="107" cy="17"/>
              </a:xfrm>
              <a:custGeom>
                <a:avLst/>
                <a:gdLst/>
                <a:ahLst/>
                <a:cxnLst/>
                <a:rect l="l" t="t" r="r" b="b"/>
                <a:pathLst>
                  <a:path w="72" h="12" extrusionOk="0">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9" name="Google Shape;249;g92985adb20_19_101"/>
              <p:cNvSpPr/>
              <p:nvPr/>
            </p:nvSpPr>
            <p:spPr>
              <a:xfrm>
                <a:off x="4639" y="797"/>
                <a:ext cx="107" cy="18"/>
              </a:xfrm>
              <a:custGeom>
                <a:avLst/>
                <a:gdLst/>
                <a:ahLst/>
                <a:cxnLst/>
                <a:rect l="l" t="t" r="r" b="b"/>
                <a:pathLst>
                  <a:path w="72" h="12" extrusionOk="0">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0" name="Google Shape;250;g92985adb20_19_101"/>
              <p:cNvSpPr/>
              <p:nvPr/>
            </p:nvSpPr>
            <p:spPr>
              <a:xfrm>
                <a:off x="4639" y="833"/>
                <a:ext cx="107" cy="17"/>
              </a:xfrm>
              <a:custGeom>
                <a:avLst/>
                <a:gdLst/>
                <a:ahLst/>
                <a:cxnLst/>
                <a:rect l="l" t="t" r="r" b="b"/>
                <a:pathLst>
                  <a:path w="72" h="12" extrusionOk="0">
                    <a:moveTo>
                      <a:pt x="66" y="12"/>
                    </a:moveTo>
                    <a:cubicBezTo>
                      <a:pt x="6" y="12"/>
                      <a:pt x="6" y="12"/>
                      <a:pt x="6" y="12"/>
                    </a:cubicBezTo>
                    <a:cubicBezTo>
                      <a:pt x="3" y="12"/>
                      <a:pt x="0" y="10"/>
                      <a:pt x="0" y="6"/>
                    </a:cubicBezTo>
                    <a:cubicBezTo>
                      <a:pt x="0" y="3"/>
                      <a:pt x="3" y="0"/>
                      <a:pt x="6" y="0"/>
                    </a:cubicBezTo>
                    <a:cubicBezTo>
                      <a:pt x="66" y="0"/>
                      <a:pt x="66" y="0"/>
                      <a:pt x="66" y="0"/>
                    </a:cubicBezTo>
                    <a:cubicBezTo>
                      <a:pt x="69" y="0"/>
                      <a:pt x="72" y="3"/>
                      <a:pt x="72" y="6"/>
                    </a:cubicBezTo>
                    <a:cubicBezTo>
                      <a:pt x="72" y="10"/>
                      <a:pt x="69" y="12"/>
                      <a:pt x="66"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1" name="Google Shape;251;g92985adb20_19_101"/>
              <p:cNvSpPr/>
              <p:nvPr/>
            </p:nvSpPr>
            <p:spPr>
              <a:xfrm>
                <a:off x="4684" y="833"/>
                <a:ext cx="17" cy="35"/>
              </a:xfrm>
              <a:custGeom>
                <a:avLst/>
                <a:gdLst/>
                <a:ahLst/>
                <a:cxnLst/>
                <a:rect l="l" t="t" r="r" b="b"/>
                <a:pathLst>
                  <a:path w="12" h="24" extrusionOk="0">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2" name="Google Shape;252;g92985adb20_19_101"/>
              <p:cNvSpPr/>
              <p:nvPr/>
            </p:nvSpPr>
            <p:spPr>
              <a:xfrm>
                <a:off x="4629" y="637"/>
                <a:ext cx="126" cy="46"/>
              </a:xfrm>
              <a:custGeom>
                <a:avLst/>
                <a:gdLst/>
                <a:ahLst/>
                <a:cxnLst/>
                <a:rect l="l" t="t" r="r" b="b"/>
                <a:pathLst>
                  <a:path w="85" h="31" extrusionOk="0">
                    <a:moveTo>
                      <a:pt x="61" y="30"/>
                    </a:moveTo>
                    <a:cubicBezTo>
                      <a:pt x="59" y="30"/>
                      <a:pt x="58" y="30"/>
                      <a:pt x="57" y="29"/>
                    </a:cubicBezTo>
                    <a:cubicBezTo>
                      <a:pt x="43" y="15"/>
                      <a:pt x="43" y="15"/>
                      <a:pt x="43" y="15"/>
                    </a:cubicBezTo>
                    <a:cubicBezTo>
                      <a:pt x="29" y="29"/>
                      <a:pt x="29" y="29"/>
                      <a:pt x="29" y="29"/>
                    </a:cubicBezTo>
                    <a:cubicBezTo>
                      <a:pt x="27" y="31"/>
                      <a:pt x="23" y="31"/>
                      <a:pt x="21" y="29"/>
                    </a:cubicBezTo>
                    <a:cubicBezTo>
                      <a:pt x="3" y="11"/>
                      <a:pt x="3" y="11"/>
                      <a:pt x="3" y="11"/>
                    </a:cubicBezTo>
                    <a:cubicBezTo>
                      <a:pt x="0" y="8"/>
                      <a:pt x="0" y="5"/>
                      <a:pt x="3" y="2"/>
                    </a:cubicBezTo>
                    <a:cubicBezTo>
                      <a:pt x="5" y="0"/>
                      <a:pt x="9" y="0"/>
                      <a:pt x="11" y="2"/>
                    </a:cubicBezTo>
                    <a:cubicBezTo>
                      <a:pt x="25" y="16"/>
                      <a:pt x="25" y="16"/>
                      <a:pt x="25" y="16"/>
                    </a:cubicBezTo>
                    <a:cubicBezTo>
                      <a:pt x="39" y="2"/>
                      <a:pt x="39" y="2"/>
                      <a:pt x="39" y="2"/>
                    </a:cubicBezTo>
                    <a:cubicBezTo>
                      <a:pt x="41" y="0"/>
                      <a:pt x="45" y="0"/>
                      <a:pt x="47" y="2"/>
                    </a:cubicBezTo>
                    <a:cubicBezTo>
                      <a:pt x="61" y="16"/>
                      <a:pt x="61" y="16"/>
                      <a:pt x="61" y="16"/>
                    </a:cubicBezTo>
                    <a:cubicBezTo>
                      <a:pt x="75" y="2"/>
                      <a:pt x="75" y="2"/>
                      <a:pt x="75" y="2"/>
                    </a:cubicBezTo>
                    <a:cubicBezTo>
                      <a:pt x="77" y="0"/>
                      <a:pt x="81" y="0"/>
                      <a:pt x="83" y="2"/>
                    </a:cubicBezTo>
                    <a:cubicBezTo>
                      <a:pt x="85" y="5"/>
                      <a:pt x="85" y="8"/>
                      <a:pt x="83" y="11"/>
                    </a:cubicBezTo>
                    <a:cubicBezTo>
                      <a:pt x="65" y="29"/>
                      <a:pt x="65" y="29"/>
                      <a:pt x="65" y="29"/>
                    </a:cubicBezTo>
                    <a:cubicBezTo>
                      <a:pt x="64" y="30"/>
                      <a:pt x="62" y="30"/>
                      <a:pt x="61"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3" name="Google Shape;253;g92985adb20_19_101"/>
              <p:cNvSpPr/>
              <p:nvPr/>
            </p:nvSpPr>
            <p:spPr>
              <a:xfrm>
                <a:off x="4684" y="637"/>
                <a:ext cx="17" cy="107"/>
              </a:xfrm>
              <a:custGeom>
                <a:avLst/>
                <a:gdLst/>
                <a:ahLst/>
                <a:cxnLst/>
                <a:rect l="l" t="t" r="r" b="b"/>
                <a:pathLst>
                  <a:path w="12" h="72" extrusionOk="0">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54" name="Google Shape;254;g92985adb20_19_101"/>
            <p:cNvSpPr txBox="1"/>
            <p:nvPr/>
          </p:nvSpPr>
          <p:spPr>
            <a:xfrm>
              <a:off x="10949718" y="911026"/>
              <a:ext cx="774440" cy="37110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US" sz="1800" b="1" i="0" u="none" strike="noStrike" kern="0" cap="none" spc="0" normalizeH="0" baseline="0" noProof="0">
                  <a:ln>
                    <a:noFill/>
                  </a:ln>
                  <a:solidFill>
                    <a:srgbClr val="FFFFFF"/>
                  </a:solidFill>
                  <a:effectLst/>
                  <a:uLnTx/>
                  <a:uFillTx/>
                  <a:latin typeface="Open Sans"/>
                  <a:ea typeface="Open Sans"/>
                  <a:cs typeface="Open Sans"/>
                  <a:sym typeface="Open Sans"/>
                </a:rPr>
                <a:t>Preguntas frecuentes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5" name="Google Shape;255;g92985adb20_19_101"/>
          <p:cNvSpPr txBox="1">
            <a:spLocks noGrp="1"/>
          </p:cNvSpPr>
          <p:nvPr>
            <p:ph type="title" idx="4294967295"/>
          </p:nvPr>
        </p:nvSpPr>
        <p:spPr>
          <a:xfrm>
            <a:off x="324575" y="500200"/>
            <a:ext cx="11160000" cy="5223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400"/>
              <a:buFont typeface="Calibri"/>
              <a:buNone/>
            </a:pPr>
            <a:r>
              <a:rPr lang="es-US" sz="2700" b="1" dirty="0">
                <a:solidFill>
                  <a:schemeClr val="accent1"/>
                </a:solidFill>
                <a:latin typeface="Montserrat"/>
                <a:ea typeface="Montserrat"/>
                <a:cs typeface="Montserrat"/>
                <a:sym typeface="Montserrat"/>
              </a:rPr>
              <a:t>¿Quién califica para conectarse a través de PHLConnectED? </a:t>
            </a:r>
            <a:endParaRPr sz="2700" b="1" dirty="0">
              <a:solidFill>
                <a:schemeClr val="accent1"/>
              </a:solidFill>
              <a:latin typeface="Montserrat"/>
              <a:ea typeface="Montserrat"/>
              <a:cs typeface="Montserrat"/>
              <a:sym typeface="Montserrat"/>
            </a:endParaRPr>
          </a:p>
        </p:txBody>
      </p:sp>
      <p:sp>
        <p:nvSpPr>
          <p:cNvPr id="19" name="Google Shape;244;g92985adb20_19_101">
            <a:extLst>
              <a:ext uri="{FF2B5EF4-FFF2-40B4-BE49-F238E27FC236}">
                <a16:creationId xmlns:a16="http://schemas.microsoft.com/office/drawing/2014/main" id="{050625E8-758F-4156-B20C-039995FB7C89}"/>
              </a:ext>
            </a:extLst>
          </p:cNvPr>
          <p:cNvSpPr txBox="1"/>
          <p:nvPr/>
        </p:nvSpPr>
        <p:spPr>
          <a:xfrm>
            <a:off x="424543" y="1184022"/>
            <a:ext cx="11723985" cy="5223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US" sz="1800" b="0" i="0" u="none" strike="noStrike" kern="0" cap="none" spc="0" normalizeH="0" baseline="0" noProof="0" dirty="0">
                <a:ln>
                  <a:noFill/>
                </a:ln>
                <a:solidFill>
                  <a:srgbClr val="000000"/>
                </a:solidFill>
                <a:effectLst/>
                <a:uLnTx/>
                <a:uFillTx/>
                <a:latin typeface="Montserrat"/>
                <a:ea typeface="Montserrat"/>
                <a:cs typeface="Montserrat"/>
                <a:sym typeface="Montserrat"/>
              </a:rPr>
              <a:t>La elegibilidad inicial del programa es para las familias de </a:t>
            </a:r>
            <a:r>
              <a:rPr kumimoji="0" lang="es-US" sz="1800" b="1" i="0" u="none" strike="noStrike" kern="0" cap="none" spc="0" normalizeH="0" baseline="0" noProof="0" dirty="0">
                <a:ln>
                  <a:noFill/>
                </a:ln>
                <a:solidFill>
                  <a:srgbClr val="000000"/>
                </a:solidFill>
                <a:effectLst/>
                <a:uLnTx/>
                <a:uFillTx/>
                <a:latin typeface="Montserrat"/>
                <a:ea typeface="Montserrat"/>
                <a:cs typeface="Montserrat"/>
                <a:sym typeface="Montserrat"/>
              </a:rPr>
              <a:t>Filadelfia</a:t>
            </a:r>
            <a:r>
              <a:rPr kumimoji="0" lang="es-US" sz="1800" b="0" i="0" u="none" strike="noStrike" kern="0" cap="none" spc="0" normalizeH="0" baseline="0" noProof="0" dirty="0">
                <a:ln>
                  <a:noFill/>
                </a:ln>
                <a:solidFill>
                  <a:srgbClr val="000000"/>
                </a:solidFill>
                <a:effectLst/>
                <a:uLnTx/>
                <a:uFillTx/>
                <a:latin typeface="Montserrat"/>
                <a:ea typeface="Montserrat"/>
                <a:cs typeface="Montserrat"/>
                <a:sym typeface="Montserrat"/>
              </a:rPr>
              <a:t> </a:t>
            </a:r>
            <a:r>
              <a:rPr kumimoji="0" lang="es-US" sz="1800" b="1" i="0" u="none" strike="noStrike" kern="0" cap="none" spc="0" normalizeH="0" baseline="0" noProof="0" dirty="0">
                <a:ln>
                  <a:noFill/>
                </a:ln>
                <a:solidFill>
                  <a:srgbClr val="000000"/>
                </a:solidFill>
                <a:effectLst/>
                <a:uLnTx/>
                <a:uFillTx/>
                <a:latin typeface="Montserrat"/>
                <a:ea typeface="Montserrat"/>
                <a:cs typeface="Montserrat"/>
                <a:sym typeface="Montserrat"/>
              </a:rPr>
              <a:t>con estudiantes de jardín de infantes, primaria y secundaria </a:t>
            </a:r>
            <a:r>
              <a:rPr kumimoji="0" lang="es-US" sz="1800" b="0" i="0" u="none" strike="noStrike" kern="0" cap="none" spc="0" normalizeH="0" baseline="0" noProof="0" dirty="0">
                <a:ln>
                  <a:noFill/>
                </a:ln>
                <a:solidFill>
                  <a:srgbClr val="000000"/>
                </a:solidFill>
                <a:effectLst/>
                <a:uLnTx/>
                <a:uFillTx/>
                <a:latin typeface="Montserrat"/>
                <a:ea typeface="Montserrat"/>
                <a:cs typeface="Montserrat"/>
                <a:sym typeface="Montserrat"/>
              </a:rPr>
              <a:t>que reúnan uno de los siguientes requisitos:</a:t>
            </a:r>
            <a:endParaRPr kumimoji="0" sz="5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1C7AD2"/>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1C7AD2"/>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60B307E5-CF11-489F-8575-DABEB0F2C3A5}"/>
              </a:ext>
            </a:extLst>
          </p:cNvPr>
          <p:cNvSpPr txBox="1"/>
          <p:nvPr/>
        </p:nvSpPr>
        <p:spPr>
          <a:xfrm>
            <a:off x="1100138" y="1867845"/>
            <a:ext cx="657225" cy="1015663"/>
          </a:xfrm>
          <a:prstGeom prst="rect">
            <a:avLst/>
          </a:prstGeom>
          <a:noFill/>
        </p:spPr>
        <p:txBody>
          <a:bodyPr wrap="square" rtlCol="0">
            <a:spAutoFit/>
          </a:bodyPr>
          <a:lstStyle/>
          <a:p>
            <a:r>
              <a:rPr lang="es-US" sz="6000" dirty="0">
                <a:latin typeface="Montserrat" panose="020B0604020202020204" charset="0"/>
              </a:rPr>
              <a:t>1</a:t>
            </a:r>
          </a:p>
        </p:txBody>
      </p:sp>
      <p:sp>
        <p:nvSpPr>
          <p:cNvPr id="21" name="Google Shape;244;g92985adb20_19_101">
            <a:extLst>
              <a:ext uri="{FF2B5EF4-FFF2-40B4-BE49-F238E27FC236}">
                <a16:creationId xmlns:a16="http://schemas.microsoft.com/office/drawing/2014/main" id="{8799CC14-DEB9-4745-97E3-EA55D8AFBF51}"/>
              </a:ext>
            </a:extLst>
          </p:cNvPr>
          <p:cNvSpPr txBox="1"/>
          <p:nvPr/>
        </p:nvSpPr>
        <p:spPr>
          <a:xfrm>
            <a:off x="1757363" y="2025106"/>
            <a:ext cx="9666553" cy="455461"/>
          </a:xfrm>
          <a:prstGeom prst="rect">
            <a:avLst/>
          </a:prstGeom>
          <a:noFill/>
          <a:ln>
            <a:noFill/>
          </a:ln>
        </p:spPr>
        <p:txBody>
          <a:bodyPr spcFirstLastPara="1" wrap="square" lIns="91425" tIns="45700" rIns="91425" bIns="45700" anchor="t" anchorCtr="0">
            <a:noAutofit/>
          </a:bodyPr>
          <a:lstStyle/>
          <a:p>
            <a:pPr lvl="0">
              <a:defRPr/>
            </a:pPr>
            <a:r>
              <a:rPr lang="es-US" sz="2400" dirty="0">
                <a:latin typeface="Montserrat"/>
                <a:ea typeface="Montserrat"/>
                <a:cs typeface="Montserrat"/>
                <a:sym typeface="Montserrat"/>
              </a:rPr>
              <a:t>Familias que no tengan acceso a Internet de banda ancha (por cable o en el hogar).</a:t>
            </a:r>
          </a:p>
        </p:txBody>
      </p:sp>
      <p:sp>
        <p:nvSpPr>
          <p:cNvPr id="22" name="TextBox 21">
            <a:extLst>
              <a:ext uri="{FF2B5EF4-FFF2-40B4-BE49-F238E27FC236}">
                <a16:creationId xmlns:a16="http://schemas.microsoft.com/office/drawing/2014/main" id="{A937896D-3DBE-43F5-A7AC-1DF23FEC1344}"/>
              </a:ext>
            </a:extLst>
          </p:cNvPr>
          <p:cNvSpPr txBox="1"/>
          <p:nvPr/>
        </p:nvSpPr>
        <p:spPr>
          <a:xfrm>
            <a:off x="1100137" y="2883508"/>
            <a:ext cx="814387" cy="1015663"/>
          </a:xfrm>
          <a:prstGeom prst="rect">
            <a:avLst/>
          </a:prstGeom>
          <a:noFill/>
        </p:spPr>
        <p:txBody>
          <a:bodyPr wrap="square" rtlCol="0">
            <a:spAutoFit/>
          </a:bodyPr>
          <a:lstStyle/>
          <a:p>
            <a:r>
              <a:rPr lang="es-US" sz="6000" dirty="0">
                <a:latin typeface="Montserrat" panose="020B0604020202020204" charset="0"/>
              </a:rPr>
              <a:t>2</a:t>
            </a:r>
          </a:p>
        </p:txBody>
      </p:sp>
      <p:sp>
        <p:nvSpPr>
          <p:cNvPr id="23" name="Google Shape;244;g92985adb20_19_101">
            <a:extLst>
              <a:ext uri="{FF2B5EF4-FFF2-40B4-BE49-F238E27FC236}">
                <a16:creationId xmlns:a16="http://schemas.microsoft.com/office/drawing/2014/main" id="{3F687A9A-8F68-44A4-9DC8-5D1D454B65ED}"/>
              </a:ext>
            </a:extLst>
          </p:cNvPr>
          <p:cNvSpPr txBox="1"/>
          <p:nvPr/>
        </p:nvSpPr>
        <p:spPr>
          <a:xfrm>
            <a:off x="1757363" y="3201270"/>
            <a:ext cx="9604743" cy="455462"/>
          </a:xfrm>
          <a:prstGeom prst="rect">
            <a:avLst/>
          </a:prstGeom>
          <a:noFill/>
          <a:ln>
            <a:noFill/>
          </a:ln>
        </p:spPr>
        <p:txBody>
          <a:bodyPr spcFirstLastPara="1" wrap="square" lIns="91425" tIns="45700" rIns="91425" bIns="45700" anchor="t" anchorCtr="0">
            <a:noAutofit/>
          </a:bodyPr>
          <a:lstStyle/>
          <a:p>
            <a:pPr lvl="0">
              <a:defRPr/>
            </a:pPr>
            <a:r>
              <a:rPr lang="es-US" sz="2400" dirty="0">
                <a:latin typeface="Montserrat"/>
                <a:ea typeface="Montserrat"/>
                <a:cs typeface="Montserrat"/>
                <a:sym typeface="Montserrat"/>
              </a:rPr>
              <a:t>Familias que solo tengan acceso a Internet a través de un teléfono celular.</a:t>
            </a:r>
          </a:p>
        </p:txBody>
      </p:sp>
      <p:sp>
        <p:nvSpPr>
          <p:cNvPr id="24" name="TextBox 23">
            <a:extLst>
              <a:ext uri="{FF2B5EF4-FFF2-40B4-BE49-F238E27FC236}">
                <a16:creationId xmlns:a16="http://schemas.microsoft.com/office/drawing/2014/main" id="{87B47CB4-81F0-492C-89BF-96476ABB5914}"/>
              </a:ext>
            </a:extLst>
          </p:cNvPr>
          <p:cNvSpPr txBox="1"/>
          <p:nvPr/>
        </p:nvSpPr>
        <p:spPr>
          <a:xfrm>
            <a:off x="1100136" y="4269201"/>
            <a:ext cx="814387" cy="1015663"/>
          </a:xfrm>
          <a:prstGeom prst="rect">
            <a:avLst/>
          </a:prstGeom>
          <a:noFill/>
        </p:spPr>
        <p:txBody>
          <a:bodyPr wrap="square" rtlCol="0">
            <a:spAutoFit/>
          </a:bodyPr>
          <a:lstStyle/>
          <a:p>
            <a:r>
              <a:rPr lang="es-US" sz="6000" dirty="0">
                <a:latin typeface="Montserrat" panose="020B0604020202020204" charset="0"/>
              </a:rPr>
              <a:t>3</a:t>
            </a:r>
          </a:p>
        </p:txBody>
      </p:sp>
      <p:sp>
        <p:nvSpPr>
          <p:cNvPr id="25" name="Google Shape;244;g92985adb20_19_101">
            <a:extLst>
              <a:ext uri="{FF2B5EF4-FFF2-40B4-BE49-F238E27FC236}">
                <a16:creationId xmlns:a16="http://schemas.microsoft.com/office/drawing/2014/main" id="{C5E50048-8573-4272-A29A-DF62D27B9703}"/>
              </a:ext>
            </a:extLst>
          </p:cNvPr>
          <p:cNvSpPr txBox="1"/>
          <p:nvPr/>
        </p:nvSpPr>
        <p:spPr>
          <a:xfrm>
            <a:off x="1757363" y="4377434"/>
            <a:ext cx="10120180" cy="907430"/>
          </a:xfrm>
          <a:prstGeom prst="rect">
            <a:avLst/>
          </a:prstGeom>
          <a:noFill/>
          <a:ln>
            <a:noFill/>
          </a:ln>
        </p:spPr>
        <p:txBody>
          <a:bodyPr spcFirstLastPara="1" wrap="square" lIns="91425" tIns="45700" rIns="91425" bIns="45700" anchor="t" anchorCtr="0">
            <a:noAutofit/>
          </a:bodyPr>
          <a:lstStyle/>
          <a:p>
            <a:r>
              <a:rPr lang="es-US" sz="2400" dirty="0">
                <a:latin typeface="Montserrat" panose="020B0604020202020204" charset="0"/>
              </a:rPr>
              <a:t>Familias que no tengan una vivienda, que vivan en viviendas temporales, viviendas inestables o viviendas en donde una conexión por cable no sea posible.</a:t>
            </a:r>
          </a:p>
        </p:txBody>
      </p:sp>
      <p:sp>
        <p:nvSpPr>
          <p:cNvPr id="26" name="Google Shape;244;g92985adb20_19_101">
            <a:extLst>
              <a:ext uri="{FF2B5EF4-FFF2-40B4-BE49-F238E27FC236}">
                <a16:creationId xmlns:a16="http://schemas.microsoft.com/office/drawing/2014/main" id="{E9F58B63-2CBC-468C-8B9F-B3E0FE0925C6}"/>
              </a:ext>
            </a:extLst>
          </p:cNvPr>
          <p:cNvSpPr txBox="1"/>
          <p:nvPr/>
        </p:nvSpPr>
        <p:spPr>
          <a:xfrm>
            <a:off x="424543" y="5554542"/>
            <a:ext cx="11723985" cy="522377"/>
          </a:xfrm>
          <a:prstGeom prst="rect">
            <a:avLst/>
          </a:prstGeom>
          <a:noFill/>
          <a:ln>
            <a:noFill/>
          </a:ln>
        </p:spPr>
        <p:txBody>
          <a:bodyPr spcFirstLastPara="1" wrap="square" lIns="91425" tIns="45700" rIns="91425" bIns="45700" anchor="t" anchorCtr="0">
            <a:noAutofit/>
          </a:bodyPr>
          <a:lstStyle/>
          <a:p>
            <a:r>
              <a:rPr lang="es-US" sz="1800" b="1" dirty="0">
                <a:solidFill>
                  <a:srgbClr val="1C7AD2"/>
                </a:solidFill>
                <a:latin typeface="Montserrat" panose="020B0604020202020204" charset="0"/>
              </a:rPr>
              <a:t>Esperamos ampliar la elegibilidad en las semanas próximas al período de inscripción inicial.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1C7AD2"/>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1C7AD2"/>
              </a:solidFill>
              <a:effectLst/>
              <a:uLnTx/>
              <a:uFillTx/>
              <a:latin typeface="Arial"/>
              <a:ea typeface="Arial"/>
              <a:cs typeface="Arial"/>
              <a:sym typeface="Arial"/>
            </a:endParaRPr>
          </a:p>
        </p:txBody>
      </p:sp>
    </p:spTree>
    <p:extLst>
      <p:ext uri="{BB962C8B-B14F-4D97-AF65-F5344CB8AC3E}">
        <p14:creationId xmlns:p14="http://schemas.microsoft.com/office/powerpoint/2010/main" val="73542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Google Shape;97;p1">
            <a:extLst>
              <a:ext uri="{FF2B5EF4-FFF2-40B4-BE49-F238E27FC236}">
                <a16:creationId xmlns:a16="http://schemas.microsoft.com/office/drawing/2014/main" id="{C0356EB6-9D98-4016-86EA-D8BFBF5721D9}"/>
              </a:ext>
            </a:extLst>
          </p:cNvPr>
          <p:cNvSpPr txBox="1"/>
          <p:nvPr/>
        </p:nvSpPr>
        <p:spPr>
          <a:xfrm>
            <a:off x="90312" y="2180695"/>
            <a:ext cx="12192000" cy="10665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s-US" sz="5900" b="1" dirty="0">
                <a:solidFill>
                  <a:srgbClr val="FFFFFF"/>
                </a:solidFill>
                <a:latin typeface="Montserrat"/>
                <a:ea typeface="Montserrat"/>
                <a:cs typeface="Montserrat"/>
                <a:sym typeface="Montserrat"/>
              </a:rPr>
              <a:t>Línea directa 211 y </a:t>
            </a:r>
          </a:p>
          <a:p>
            <a:pPr marL="0" marR="0" lvl="0" indent="0" algn="ctr" rtl="0">
              <a:spcBef>
                <a:spcPts val="0"/>
              </a:spcBef>
              <a:spcAft>
                <a:spcPts val="0"/>
              </a:spcAft>
              <a:buNone/>
            </a:pPr>
            <a:r>
              <a:rPr lang="es-US" sz="5900" b="1" dirty="0">
                <a:solidFill>
                  <a:srgbClr val="FFFFFF"/>
                </a:solidFill>
                <a:latin typeface="Montserrat"/>
                <a:ea typeface="Montserrat"/>
                <a:cs typeface="Montserrat"/>
                <a:sym typeface="Montserrat"/>
              </a:rPr>
              <a:t>los flujos de procesos </a:t>
            </a:r>
            <a:endParaRPr sz="5900" b="1" dirty="0">
              <a:solidFill>
                <a:srgbClr val="FFFFFF"/>
              </a:solidFill>
              <a:latin typeface="Montserrat"/>
              <a:ea typeface="Montserrat"/>
              <a:cs typeface="Montserrat"/>
              <a:sym typeface="Montserrat"/>
            </a:endParaRPr>
          </a:p>
          <a:p>
            <a:pPr marL="0" marR="0" lvl="0" indent="0" algn="ctr" rtl="0">
              <a:spcBef>
                <a:spcPts val="0"/>
              </a:spcBef>
              <a:spcAft>
                <a:spcPts val="0"/>
              </a:spcAft>
              <a:buNone/>
            </a:pPr>
            <a:endParaRPr sz="5900" b="1" dirty="0">
              <a:solidFill>
                <a:srgbClr val="FFFFFF"/>
              </a:solidFill>
              <a:latin typeface="Montserrat"/>
              <a:ea typeface="Montserrat"/>
              <a:cs typeface="Montserrat"/>
              <a:sym typeface="Montserrat"/>
            </a:endParaRPr>
          </a:p>
          <a:p>
            <a:pPr marL="0" marR="0" lvl="0" indent="0" algn="ctr" rtl="0">
              <a:spcBef>
                <a:spcPts val="0"/>
              </a:spcBef>
              <a:spcAft>
                <a:spcPts val="0"/>
              </a:spcAft>
              <a:buNone/>
            </a:pPr>
            <a:endParaRPr sz="5900" b="1" dirty="0">
              <a:solidFill>
                <a:srgbClr val="FFFFFF"/>
              </a:solidFill>
              <a:latin typeface="Montserrat"/>
              <a:ea typeface="Montserrat"/>
              <a:cs typeface="Montserrat"/>
              <a:sym typeface="Montserrat"/>
            </a:endParaRPr>
          </a:p>
          <a:p>
            <a:pPr marL="0" marR="0" lvl="0" indent="0" algn="ctr" rtl="0">
              <a:spcBef>
                <a:spcPts val="0"/>
              </a:spcBef>
              <a:spcAft>
                <a:spcPts val="0"/>
              </a:spcAft>
              <a:buNone/>
            </a:pPr>
            <a:endParaRPr sz="5900" b="1"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393875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g94a322ca42_0_23"/>
          <p:cNvSpPr txBox="1">
            <a:spLocks noGrp="1"/>
          </p:cNvSpPr>
          <p:nvPr>
            <p:ph type="title" idx="4294967295"/>
          </p:nvPr>
        </p:nvSpPr>
        <p:spPr>
          <a:xfrm>
            <a:off x="526350" y="500200"/>
            <a:ext cx="11160000" cy="68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400"/>
              <a:buFont typeface="Calibri"/>
              <a:buNone/>
            </a:pPr>
            <a:r>
              <a:rPr lang="es-US" sz="2500" b="1" dirty="0">
                <a:solidFill>
                  <a:schemeClr val="accent1"/>
                </a:solidFill>
                <a:latin typeface="Montserrat"/>
                <a:ea typeface="Montserrat"/>
                <a:cs typeface="Montserrat"/>
                <a:sym typeface="Montserrat"/>
              </a:rPr>
              <a:t>¿Cuáles son los principales roles y funciones de la línea directa 211?</a:t>
            </a:r>
            <a:endParaRPr sz="2500" b="1" dirty="0">
              <a:solidFill>
                <a:schemeClr val="accent1"/>
              </a:solidFill>
              <a:latin typeface="Montserrat"/>
              <a:ea typeface="Montserrat"/>
              <a:cs typeface="Montserrat"/>
              <a:sym typeface="Montserrat"/>
            </a:endParaRPr>
          </a:p>
          <a:p>
            <a:pPr lvl="0">
              <a:lnSpc>
                <a:spcPct val="100000"/>
              </a:lnSpc>
              <a:buClr>
                <a:srgbClr val="000000"/>
              </a:buClr>
              <a:buSzTx/>
              <a:defRPr/>
            </a:pPr>
            <a:endParaRPr lang="es-US" sz="2500" b="1" dirty="0">
              <a:solidFill>
                <a:schemeClr val="accent1"/>
              </a:solidFill>
              <a:latin typeface="Montserrat"/>
              <a:ea typeface="Montserrat"/>
              <a:cs typeface="Montserrat"/>
              <a:sym typeface="Montserrat"/>
            </a:endParaRPr>
          </a:p>
          <a:p>
            <a:pPr marL="0" lvl="0" indent="0" algn="l" rtl="0">
              <a:lnSpc>
                <a:spcPct val="100000"/>
              </a:lnSpc>
              <a:spcBef>
                <a:spcPts val="0"/>
              </a:spcBef>
              <a:spcAft>
                <a:spcPts val="0"/>
              </a:spcAft>
              <a:buClr>
                <a:schemeClr val="accent1"/>
              </a:buClr>
              <a:buSzPts val="2400"/>
              <a:buFont typeface="Calibri"/>
              <a:buNone/>
            </a:pPr>
            <a:endParaRPr sz="2500" b="1" dirty="0">
              <a:solidFill>
                <a:schemeClr val="accent1"/>
              </a:solidFill>
              <a:latin typeface="Montserrat"/>
              <a:ea typeface="Montserrat"/>
              <a:cs typeface="Montserrat"/>
              <a:sym typeface="Montserrat"/>
            </a:endParaRPr>
          </a:p>
          <a:p>
            <a:pPr marL="0" lvl="0" indent="0" algn="l" rtl="0">
              <a:lnSpc>
                <a:spcPct val="100000"/>
              </a:lnSpc>
              <a:spcBef>
                <a:spcPts val="0"/>
              </a:spcBef>
              <a:spcAft>
                <a:spcPts val="0"/>
              </a:spcAft>
              <a:buClr>
                <a:schemeClr val="accent1"/>
              </a:buClr>
              <a:buSzPts val="2400"/>
              <a:buFont typeface="Calibri"/>
              <a:buNone/>
            </a:pPr>
            <a:endParaRPr sz="2500" b="1" dirty="0">
              <a:solidFill>
                <a:schemeClr val="accent1"/>
              </a:solidFill>
              <a:latin typeface="Montserrat"/>
              <a:ea typeface="Montserrat"/>
              <a:cs typeface="Montserrat"/>
              <a:sym typeface="Montserrat"/>
            </a:endParaRPr>
          </a:p>
        </p:txBody>
      </p:sp>
      <p:sp>
        <p:nvSpPr>
          <p:cNvPr id="3" name="TextBox 2">
            <a:extLst>
              <a:ext uri="{FF2B5EF4-FFF2-40B4-BE49-F238E27FC236}">
                <a16:creationId xmlns:a16="http://schemas.microsoft.com/office/drawing/2014/main" id="{878B0984-3F54-4B1E-A271-45DDE1F437C6}"/>
              </a:ext>
            </a:extLst>
          </p:cNvPr>
          <p:cNvSpPr txBox="1"/>
          <p:nvPr/>
        </p:nvSpPr>
        <p:spPr>
          <a:xfrm>
            <a:off x="524656" y="1417193"/>
            <a:ext cx="2897334" cy="2123658"/>
          </a:xfrm>
          <a:prstGeom prst="rect">
            <a:avLst/>
          </a:prstGeom>
          <a:noFill/>
          <a:ln>
            <a:solidFill>
              <a:srgbClr val="55A9FD"/>
            </a:solidFill>
          </a:ln>
        </p:spPr>
        <p:txBody>
          <a:bodyPr wrap="square" rtlCol="0">
            <a:spAutoFit/>
          </a:bodyPr>
          <a:lstStyle/>
          <a:p>
            <a:endParaRPr lang="es-US" sz="1200" dirty="0">
              <a:latin typeface="Montserrat" panose="020B0604020202020204" charset="0"/>
            </a:endParaRPr>
          </a:p>
          <a:p>
            <a:r>
              <a:rPr lang="es-US" sz="1200" dirty="0">
                <a:latin typeface="Montserrat" panose="020B0604020202020204" charset="0"/>
              </a:rPr>
              <a:t>La línea directa 211 es operada por United Way. </a:t>
            </a:r>
          </a:p>
          <a:p>
            <a:endParaRPr lang="es-US" sz="1200" dirty="0">
              <a:latin typeface="Montserrat" panose="020B0604020202020204" charset="0"/>
            </a:endParaRPr>
          </a:p>
          <a:p>
            <a:r>
              <a:rPr lang="es-US" sz="1200" b="1" dirty="0">
                <a:latin typeface="Montserrat" panose="020B0604020202020204" charset="0"/>
              </a:rPr>
              <a:t>Horario de atención</a:t>
            </a:r>
            <a:r>
              <a:rPr lang="es-US" sz="1200" dirty="0">
                <a:latin typeface="Montserrat" panose="020B0604020202020204" charset="0"/>
              </a:rPr>
              <a:t>: las 24 horas del día, los 7 días de la semana.</a:t>
            </a:r>
          </a:p>
          <a:p>
            <a:endParaRPr lang="es-US" sz="1200" dirty="0">
              <a:latin typeface="Montserrat" panose="020B0604020202020204" charset="0"/>
            </a:endParaRPr>
          </a:p>
          <a:p>
            <a:r>
              <a:rPr lang="es-US" sz="1200" b="1" dirty="0">
                <a:latin typeface="Montserrat" panose="020B0604020202020204" charset="0"/>
              </a:rPr>
              <a:t>Idiomas</a:t>
            </a:r>
            <a:r>
              <a:rPr lang="es-US" sz="1200" dirty="0">
                <a:latin typeface="Montserrat" panose="020B0604020202020204" charset="0"/>
              </a:rPr>
              <a:t>: más de 150 idiomas.</a:t>
            </a:r>
          </a:p>
          <a:p>
            <a:endParaRPr lang="es-US" sz="1200" dirty="0">
              <a:latin typeface="Montserrat" panose="020B0604020202020204" charset="0"/>
            </a:endParaRPr>
          </a:p>
          <a:p>
            <a:r>
              <a:rPr lang="es-US" sz="1200" b="1" dirty="0">
                <a:latin typeface="Montserrat" panose="020B0604020202020204" charset="0"/>
              </a:rPr>
              <a:t>Duración promedio de una llamada</a:t>
            </a:r>
            <a:r>
              <a:rPr lang="es-US" sz="1200" dirty="0">
                <a:latin typeface="Montserrat" panose="020B0604020202020204" charset="0"/>
              </a:rPr>
              <a:t>: 6 minutos.</a:t>
            </a:r>
          </a:p>
        </p:txBody>
      </p:sp>
      <p:sp>
        <p:nvSpPr>
          <p:cNvPr id="2" name="TextBox 1">
            <a:extLst>
              <a:ext uri="{FF2B5EF4-FFF2-40B4-BE49-F238E27FC236}">
                <a16:creationId xmlns:a16="http://schemas.microsoft.com/office/drawing/2014/main" id="{6EC900B3-6001-481D-BCD8-6818EAC13517}"/>
              </a:ext>
            </a:extLst>
          </p:cNvPr>
          <p:cNvSpPr txBox="1"/>
          <p:nvPr/>
        </p:nvSpPr>
        <p:spPr>
          <a:xfrm>
            <a:off x="524657" y="1181100"/>
            <a:ext cx="2897334" cy="307777"/>
          </a:xfrm>
          <a:prstGeom prst="rect">
            <a:avLst/>
          </a:prstGeom>
          <a:solidFill>
            <a:schemeClr val="bg1"/>
          </a:solidFill>
        </p:spPr>
        <p:txBody>
          <a:bodyPr wrap="square" rtlCol="0">
            <a:spAutoFit/>
          </a:bodyPr>
          <a:lstStyle/>
          <a:p>
            <a:r>
              <a:rPr lang="es-US" b="1" dirty="0">
                <a:latin typeface="Montserrat" panose="020B0604020202020204" charset="0"/>
              </a:rPr>
              <a:t>Información sobre la línea 211</a:t>
            </a:r>
          </a:p>
        </p:txBody>
      </p:sp>
      <p:sp>
        <p:nvSpPr>
          <p:cNvPr id="6" name="Title 1">
            <a:extLst>
              <a:ext uri="{FF2B5EF4-FFF2-40B4-BE49-F238E27FC236}">
                <a16:creationId xmlns:a16="http://schemas.microsoft.com/office/drawing/2014/main" id="{D7EDCB0A-1395-4643-8904-973EA4E05A76}"/>
              </a:ext>
            </a:extLst>
          </p:cNvPr>
          <p:cNvSpPr txBox="1">
            <a:spLocks/>
          </p:cNvSpPr>
          <p:nvPr/>
        </p:nvSpPr>
        <p:spPr>
          <a:xfrm>
            <a:off x="420453" y="4084722"/>
            <a:ext cx="3105741" cy="7118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pPr>
              <a:buClr>
                <a:srgbClr val="000000"/>
              </a:buClr>
              <a:buSzTx/>
              <a:buFont typeface="Arial"/>
              <a:buNone/>
            </a:pPr>
            <a:r>
              <a:rPr lang="es-US" sz="2500" b="1" kern="0" dirty="0">
                <a:solidFill>
                  <a:srgbClr val="2E75B5"/>
                </a:solidFill>
                <a:latin typeface="Montserrat"/>
              </a:rPr>
              <a:t>Indique a todas las familias que marquen 2-1-1 y seleccionen la opción 1.</a:t>
            </a:r>
          </a:p>
        </p:txBody>
      </p:sp>
      <p:sp>
        <p:nvSpPr>
          <p:cNvPr id="7" name="TextBox 6">
            <a:extLst>
              <a:ext uri="{FF2B5EF4-FFF2-40B4-BE49-F238E27FC236}">
                <a16:creationId xmlns:a16="http://schemas.microsoft.com/office/drawing/2014/main" id="{6B459F64-14F3-4A8C-B890-AAFF272FB52A}"/>
              </a:ext>
            </a:extLst>
          </p:cNvPr>
          <p:cNvSpPr txBox="1"/>
          <p:nvPr/>
        </p:nvSpPr>
        <p:spPr bwMode="gray">
          <a:xfrm>
            <a:off x="3881333" y="1298594"/>
            <a:ext cx="8000759" cy="5084469"/>
          </a:xfrm>
          <a:prstGeom prst="rect">
            <a:avLst/>
          </a:prstGeom>
          <a:noFill/>
          <a:ln w="25400" cap="flat" cmpd="sng" algn="ctr">
            <a:noFill/>
            <a:prstDash val="solid"/>
          </a:ln>
          <a:effectLst/>
        </p:spPr>
        <p:txBody>
          <a:bodyPr wrap="square" lIns="0" tIns="0" rIns="0" bIns="0" rtlCol="0" anchor="t">
            <a:sp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marL="342900" marR="0" lvl="0" indent="-342900" algn="l" defTabSz="914400" rtl="0" eaLnBrk="0" fontAlgn="auto" latinLnBrk="0" hangingPunct="0">
              <a:lnSpc>
                <a:spcPct val="110000"/>
              </a:lnSpc>
              <a:spcBef>
                <a:spcPts val="600"/>
              </a:spcBef>
              <a:spcAft>
                <a:spcPts val="0"/>
              </a:spcAft>
              <a:buClrTx/>
              <a:buSzTx/>
              <a:buFont typeface="+mj-lt"/>
              <a:buAutoNum type="arabicPeriod"/>
              <a:tabLst/>
              <a:defRPr/>
            </a:pPr>
            <a:r>
              <a:rPr kumimoji="0" lang="es-US" sz="1600" b="1" i="0" u="none" strike="noStrike" kern="1200" cap="none" spc="-20" normalizeH="0" baseline="0" noProof="0" dirty="0">
                <a:ln>
                  <a:noFill/>
                </a:ln>
                <a:effectLst/>
                <a:uLnTx/>
                <a:uFillTx/>
                <a:latin typeface="Montserrat" panose="020B0604020202020204"/>
                <a:ea typeface="Roboto Light" panose="02000000000000000000" pitchFamily="2" charset="0"/>
                <a:cs typeface="+mn-cs"/>
              </a:rPr>
              <a:t>Brinde información </a:t>
            </a:r>
            <a:r>
              <a:rPr lang="es-US" sz="1600" kern="1200" spc="-20" dirty="0">
                <a:latin typeface="Montserrat" panose="020B0604020202020204"/>
                <a:ea typeface="Roboto Light" panose="02000000000000000000" pitchFamily="2" charset="0"/>
                <a:cs typeface="+mn-cs"/>
              </a:rPr>
              <a:t>básica</a:t>
            </a:r>
            <a:r>
              <a:rPr kumimoji="0" lang="es-US" sz="1600" b="1" i="0" u="none" strike="noStrike" kern="1200" cap="none" spc="-20" normalizeH="0" baseline="0" noProof="0" dirty="0">
                <a:ln>
                  <a:noFill/>
                </a:ln>
                <a:effectLst/>
                <a:uLnTx/>
                <a:uFillTx/>
                <a:latin typeface="Montserrat" panose="020B0604020202020204"/>
                <a:ea typeface="Roboto Light" panose="02000000000000000000" pitchFamily="2" charset="0"/>
                <a:cs typeface="+mn-cs"/>
              </a:rPr>
              <a:t> </a:t>
            </a:r>
            <a:r>
              <a:rPr kumimoji="0" lang="es-US" sz="1600" b="0" i="0" u="none" strike="noStrike" kern="1200" cap="none" spc="-20" normalizeH="0" baseline="0" noProof="0" dirty="0">
                <a:ln>
                  <a:noFill/>
                </a:ln>
                <a:effectLst/>
                <a:uLnTx/>
                <a:uFillTx/>
                <a:latin typeface="Montserrat" panose="020B0604020202020204"/>
                <a:ea typeface="Roboto Light" panose="02000000000000000000" pitchFamily="2" charset="0"/>
                <a:cs typeface="+mn-cs"/>
              </a:rPr>
              <a:t>sobre PHLConnectED a las familias que lo soliciten.</a:t>
            </a:r>
          </a:p>
          <a:p>
            <a:pPr marL="342900" marR="0" lvl="0" indent="-342900" algn="l" defTabSz="914400" rtl="0" eaLnBrk="0" fontAlgn="auto" latinLnBrk="0" hangingPunct="0">
              <a:lnSpc>
                <a:spcPct val="110000"/>
              </a:lnSpc>
              <a:spcBef>
                <a:spcPts val="600"/>
              </a:spcBef>
              <a:spcAft>
                <a:spcPts val="0"/>
              </a:spcAft>
              <a:buClrTx/>
              <a:buSzTx/>
              <a:buFont typeface="+mj-lt"/>
              <a:buAutoNum type="arabicPeriod"/>
              <a:tabLst/>
              <a:defRPr/>
            </a:pPr>
            <a:r>
              <a:rPr kumimoji="0" lang="es-US" sz="1600" b="1"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Recopile información </a:t>
            </a:r>
            <a:r>
              <a:rPr kumimoji="0" lang="es-US" sz="1600" b="0"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para saber quién ha recibido y quién no ha recibido acceso a Internet.</a:t>
            </a:r>
          </a:p>
          <a:p>
            <a:pPr marL="342900" marR="0" lvl="0" indent="-342900" algn="l" defTabSz="914400" rtl="0" eaLnBrk="0" fontAlgn="auto" latinLnBrk="0" hangingPunct="0">
              <a:lnSpc>
                <a:spcPct val="110000"/>
              </a:lnSpc>
              <a:spcBef>
                <a:spcPts val="600"/>
              </a:spcBef>
              <a:spcAft>
                <a:spcPts val="0"/>
              </a:spcAft>
              <a:buClrTx/>
              <a:buSzTx/>
              <a:buFont typeface="+mj-lt"/>
              <a:buAutoNum type="arabicPeriod"/>
              <a:tabLst/>
              <a:defRPr/>
            </a:pPr>
            <a:r>
              <a:rPr kumimoji="0" lang="es-US" sz="1600" b="1"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Preseleccione </a:t>
            </a:r>
            <a:r>
              <a:rPr kumimoji="0" lang="es-US" sz="1600" b="0"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a las personas que llaman para ver si califican.</a:t>
            </a:r>
          </a:p>
          <a:p>
            <a:pPr marL="342900" marR="0" lvl="0" indent="-342900" algn="l" defTabSz="914400" rtl="0" eaLnBrk="0" fontAlgn="auto" latinLnBrk="0" hangingPunct="0">
              <a:lnSpc>
                <a:spcPct val="110000"/>
              </a:lnSpc>
              <a:spcBef>
                <a:spcPts val="600"/>
              </a:spcBef>
              <a:spcAft>
                <a:spcPts val="0"/>
              </a:spcAft>
              <a:buClrTx/>
              <a:buSzTx/>
              <a:buFont typeface="+mj-lt"/>
              <a:buAutoNum type="arabicPeriod"/>
              <a:tabLst/>
              <a:defRPr/>
            </a:pPr>
            <a:r>
              <a:rPr kumimoji="0" lang="es-US" sz="1600" b="1"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Derívelos </a:t>
            </a:r>
            <a:r>
              <a:rPr kumimoji="0" lang="es-US" sz="1600" b="0"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al número de la escuela correcto para obtener un código o un punto de acceso.</a:t>
            </a:r>
          </a:p>
          <a:p>
            <a:pPr marL="342900" marR="0" lvl="0" indent="-342900" algn="l" defTabSz="914400" rtl="0" eaLnBrk="0" fontAlgn="auto" latinLnBrk="0" hangingPunct="0">
              <a:lnSpc>
                <a:spcPct val="110000"/>
              </a:lnSpc>
              <a:spcBef>
                <a:spcPts val="600"/>
              </a:spcBef>
              <a:spcAft>
                <a:spcPts val="0"/>
              </a:spcAft>
              <a:buClrTx/>
              <a:buSzTx/>
              <a:buFont typeface="+mj-lt"/>
              <a:buAutoNum type="arabicPeriod"/>
              <a:tabLst/>
              <a:defRPr/>
            </a:pPr>
            <a:r>
              <a:rPr kumimoji="0" lang="es-US" sz="1600" b="1"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Haga un seguimiento </a:t>
            </a:r>
            <a:r>
              <a:rPr kumimoji="0" lang="es-US" sz="1600" b="0"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para asegurarse de que la conexión se haya realizado.</a:t>
            </a:r>
          </a:p>
          <a:p>
            <a:pPr marL="342900" marR="0" lvl="0" indent="-342900" algn="l" defTabSz="914400" rtl="0" eaLnBrk="0" fontAlgn="auto" latinLnBrk="0" hangingPunct="0">
              <a:lnSpc>
                <a:spcPct val="110000"/>
              </a:lnSpc>
              <a:spcBef>
                <a:spcPts val="600"/>
              </a:spcBef>
              <a:spcAft>
                <a:spcPts val="0"/>
              </a:spcAft>
              <a:buClrTx/>
              <a:buSzTx/>
              <a:buFont typeface="+mj-lt"/>
              <a:buAutoNum type="arabicPeriod"/>
              <a:tabLst/>
              <a:defRPr/>
            </a:pPr>
            <a:r>
              <a:rPr kumimoji="0" lang="es-US" sz="1600" b="1"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Derívelos </a:t>
            </a:r>
            <a:r>
              <a:rPr kumimoji="0" lang="es-US" sz="1600" b="0" i="0" u="none" strike="noStrike" kern="1200" cap="none" spc="-20" normalizeH="0" baseline="0" noProof="0" dirty="0">
                <a:ln>
                  <a:noFill/>
                </a:ln>
                <a:solidFill>
                  <a:prstClr val="black"/>
                </a:solidFill>
                <a:effectLst/>
                <a:uLnTx/>
                <a:uFillTx/>
                <a:latin typeface="Montserrat" panose="020B0604020202020204"/>
                <a:ea typeface="Roboto Light" panose="02000000000000000000" pitchFamily="2" charset="0"/>
                <a:cs typeface="+mn-cs"/>
              </a:rPr>
              <a:t>para que obtengan ayuda adicional:</a:t>
            </a:r>
          </a:p>
          <a:p>
            <a:pPr marL="1200150" marR="0" lvl="1" indent="-5143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600" b="0" i="0" u="none" strike="noStrike" kern="1200" cap="none" spc="0" normalizeH="0" baseline="0" noProof="0" dirty="0">
                <a:ln>
                  <a:noFill/>
                </a:ln>
                <a:solidFill>
                  <a:srgbClr val="000000"/>
                </a:solidFill>
                <a:effectLst/>
                <a:uLnTx/>
                <a:uFillTx/>
                <a:latin typeface="Montserrat" panose="020B0604020202020204" charset="0"/>
                <a:ea typeface="+mn-ea"/>
                <a:cs typeface="+mn-cs"/>
              </a:rPr>
              <a:t>Comcast.</a:t>
            </a:r>
          </a:p>
          <a:p>
            <a:pPr marL="1200150" marR="0" lvl="1" indent="-5143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600" b="0" i="0" u="none" strike="noStrike" kern="1200" cap="none" spc="0" normalizeH="0" baseline="0" noProof="0" dirty="0">
                <a:ln>
                  <a:noFill/>
                </a:ln>
                <a:solidFill>
                  <a:srgbClr val="000000"/>
                </a:solidFill>
                <a:effectLst/>
                <a:uLnTx/>
                <a:uFillTx/>
                <a:latin typeface="Montserrat" panose="020B0604020202020204" charset="0"/>
                <a:ea typeface="+mn-ea"/>
                <a:cs typeface="+mn-cs"/>
              </a:rPr>
              <a:t>T-Mobile.</a:t>
            </a:r>
          </a:p>
          <a:p>
            <a:pPr marL="1200150" marR="0" lvl="1" indent="-5143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600" b="0" i="0" u="none" strike="noStrike" kern="1200" cap="none" spc="0" normalizeH="0" baseline="0" noProof="0" dirty="0">
                <a:ln>
                  <a:noFill/>
                </a:ln>
                <a:solidFill>
                  <a:srgbClr val="000000"/>
                </a:solidFill>
                <a:effectLst/>
                <a:uLnTx/>
                <a:uFillTx/>
                <a:latin typeface="Montserrat" panose="020B0604020202020204" charset="0"/>
                <a:ea typeface="+mn-ea"/>
                <a:cs typeface="+mn-cs"/>
              </a:rPr>
              <a:t>Asesores digitales.</a:t>
            </a:r>
          </a:p>
          <a:p>
            <a:pPr marL="1200150" marR="0" lvl="1" indent="-5143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600" b="0" i="0" u="none" strike="noStrike" kern="1200" cap="none" spc="0" normalizeH="0" baseline="0" noProof="0" dirty="0">
                <a:ln>
                  <a:noFill/>
                </a:ln>
                <a:solidFill>
                  <a:srgbClr val="000000"/>
                </a:solidFill>
                <a:effectLst/>
                <a:uLnTx/>
                <a:uFillTx/>
                <a:latin typeface="Montserrat" panose="020B0604020202020204" charset="0"/>
                <a:ea typeface="+mn-ea"/>
                <a:cs typeface="+mn-cs"/>
              </a:rPr>
              <a:t>Sitios de acceso.</a:t>
            </a:r>
          </a:p>
          <a:p>
            <a:pPr marL="1200150" marR="0" lvl="1" indent="-5143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600" b="0" i="0" u="none" strike="noStrike" kern="1200" cap="none" spc="0" normalizeH="0" baseline="0" noProof="0" dirty="0">
                <a:ln>
                  <a:noFill/>
                </a:ln>
                <a:solidFill>
                  <a:srgbClr val="000000"/>
                </a:solidFill>
                <a:effectLst/>
                <a:uLnTx/>
                <a:uFillTx/>
                <a:latin typeface="Montserrat" panose="020B0604020202020204" charset="0"/>
                <a:ea typeface="+mn-ea"/>
                <a:cs typeface="+mn-cs"/>
              </a:rPr>
              <a:t>Ayuda para el aprendizaje a distancia.</a:t>
            </a:r>
          </a:p>
          <a:p>
            <a:pPr marL="1200150" marR="0" lvl="1" indent="-5143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600" b="0" i="0" u="none" strike="noStrike" kern="1200" cap="none" spc="0" normalizeH="0" baseline="0" noProof="0" dirty="0">
                <a:ln>
                  <a:noFill/>
                </a:ln>
                <a:solidFill>
                  <a:srgbClr val="000000"/>
                </a:solidFill>
                <a:effectLst/>
                <a:uLnTx/>
                <a:uFillTx/>
                <a:latin typeface="Montserrat" panose="020B0604020202020204" charset="0"/>
                <a:ea typeface="+mn-ea"/>
                <a:cs typeface="+mn-cs"/>
              </a:rPr>
              <a:t>Alimentos, beneficios, etc.</a:t>
            </a:r>
            <a:r>
              <a:rPr lang="es-US" sz="1600" kern="1200" dirty="0">
                <a:latin typeface="Montserrat" panose="020B0604020202020204" charset="0"/>
                <a:ea typeface="+mn-ea"/>
                <a:cs typeface="+mn-cs"/>
              </a:rPr>
              <a:t>.</a:t>
            </a:r>
            <a:endParaRPr kumimoji="0" lang="es-US" sz="1600" b="0" i="0" u="none" strike="noStrike" kern="1200" cap="none" spc="0" normalizeH="0" baseline="0" noProof="0" dirty="0">
              <a:ln>
                <a:noFill/>
              </a:ln>
              <a:solidFill>
                <a:srgbClr val="000000"/>
              </a:solidFill>
              <a:effectLst/>
              <a:uLnTx/>
              <a:uFillTx/>
              <a:latin typeface="Montserrat" panose="020B0604020202020204" charset="0"/>
              <a:ea typeface="+mn-ea"/>
              <a:cs typeface="+mn-cs"/>
            </a:endParaRPr>
          </a:p>
          <a:p>
            <a:pPr marL="685800" marR="0" lvl="1" indent="0" algn="l" defTabSz="914400" rtl="0" eaLnBrk="1" fontAlgn="auto" latinLnBrk="0" hangingPunct="1">
              <a:lnSpc>
                <a:spcPct val="100000"/>
              </a:lnSpc>
              <a:spcBef>
                <a:spcPts val="600"/>
              </a:spcBef>
              <a:spcAft>
                <a:spcPts val="0"/>
              </a:spcAft>
              <a:buClrTx/>
              <a:buSzTx/>
              <a:buFontTx/>
              <a:buNone/>
              <a:tabLst/>
              <a:defRPr/>
            </a:pPr>
            <a:endParaRPr kumimoji="0" lang="es-US" sz="1600" b="0" i="0" u="none" strike="noStrike" kern="1200" cap="none" spc="0" normalizeH="0" baseline="0" noProof="0" dirty="0">
              <a:ln>
                <a:noFill/>
              </a:ln>
              <a:solidFill>
                <a:srgbClr val="000000"/>
              </a:solidFill>
              <a:effectLst/>
              <a:uLnTx/>
              <a:uFillTx/>
              <a:latin typeface="Montserrat" panose="020B0604020202020204"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4" name="Rectangle 3">
            <a:extLst>
              <a:ext uri="{FF2B5EF4-FFF2-40B4-BE49-F238E27FC236}">
                <a16:creationId xmlns:a16="http://schemas.microsoft.com/office/drawing/2014/main" id="{78055B0F-DF59-4AD9-A655-AB4C890396D8}"/>
              </a:ext>
            </a:extLst>
          </p:cNvPr>
          <p:cNvSpPr/>
          <p:nvPr/>
        </p:nvSpPr>
        <p:spPr>
          <a:xfrm>
            <a:off x="0" y="5949108"/>
            <a:ext cx="12192000" cy="40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69" name="Google Shape;269;g94a322ca42_0_23"/>
          <p:cNvSpPr txBox="1">
            <a:spLocks noGrp="1"/>
          </p:cNvSpPr>
          <p:nvPr>
            <p:ph type="title" idx="4294967295"/>
          </p:nvPr>
        </p:nvSpPr>
        <p:spPr>
          <a:xfrm>
            <a:off x="526350" y="500200"/>
            <a:ext cx="9807472" cy="680900"/>
          </a:xfrm>
          <a:prstGeom prst="rect">
            <a:avLst/>
          </a:prstGeom>
          <a:noFill/>
          <a:ln>
            <a:noFill/>
          </a:ln>
        </p:spPr>
        <p:txBody>
          <a:bodyPr spcFirstLastPara="1" wrap="square" lIns="91425" tIns="91425" rIns="91425" bIns="91425" anchor="t" anchorCtr="0">
            <a:noAutofit/>
          </a:bodyPr>
          <a:lstStyle/>
          <a:p>
            <a:pPr lvl="0">
              <a:lnSpc>
                <a:spcPct val="100000"/>
              </a:lnSpc>
              <a:buClr>
                <a:schemeClr val="accent1"/>
              </a:buClr>
              <a:buSzPts val="2400"/>
            </a:pPr>
            <a:r>
              <a:rPr lang="es-US" sz="2700" b="1" dirty="0">
                <a:solidFill>
                  <a:schemeClr val="accent1"/>
                </a:solidFill>
                <a:latin typeface="Montserrat"/>
                <a:ea typeface="Montserrat"/>
                <a:cs typeface="Montserrat"/>
                <a:sym typeface="Montserrat"/>
              </a:rPr>
              <a:t>Cuándo llamar al 2-1-1</a:t>
            </a:r>
          </a:p>
          <a:p>
            <a:pPr marL="0" lvl="0" indent="0" algn="l" rtl="0">
              <a:lnSpc>
                <a:spcPct val="100000"/>
              </a:lnSpc>
              <a:spcBef>
                <a:spcPts val="0"/>
              </a:spcBef>
              <a:spcAft>
                <a:spcPts val="0"/>
              </a:spcAft>
              <a:buClr>
                <a:schemeClr val="accent1"/>
              </a:buClr>
              <a:buSzPts val="2400"/>
              <a:buFont typeface="Calibri"/>
              <a:buNone/>
            </a:pPr>
            <a:endParaRPr sz="2700" b="1" dirty="0">
              <a:solidFill>
                <a:schemeClr val="accent1"/>
              </a:solidFill>
              <a:latin typeface="Montserrat"/>
              <a:ea typeface="Montserrat"/>
              <a:cs typeface="Montserrat"/>
              <a:sym typeface="Montserrat"/>
            </a:endParaRPr>
          </a:p>
          <a:p>
            <a:pPr marL="0" lvl="0" indent="0" algn="l" rtl="0">
              <a:lnSpc>
                <a:spcPct val="100000"/>
              </a:lnSpc>
              <a:spcBef>
                <a:spcPts val="0"/>
              </a:spcBef>
              <a:spcAft>
                <a:spcPts val="0"/>
              </a:spcAft>
              <a:buClr>
                <a:schemeClr val="accent1"/>
              </a:buClr>
              <a:buSzPts val="2400"/>
              <a:buFont typeface="Calibri"/>
              <a:buNone/>
            </a:pPr>
            <a:endParaRPr sz="3200" b="1" dirty="0">
              <a:solidFill>
                <a:schemeClr val="accent1"/>
              </a:solidFill>
              <a:latin typeface="Montserrat"/>
              <a:ea typeface="Montserrat"/>
              <a:cs typeface="Montserrat"/>
              <a:sym typeface="Montserrat"/>
            </a:endParaRPr>
          </a:p>
        </p:txBody>
      </p:sp>
      <p:cxnSp>
        <p:nvCxnSpPr>
          <p:cNvPr id="20" name="Straight Connector 19">
            <a:extLst>
              <a:ext uri="{FF2B5EF4-FFF2-40B4-BE49-F238E27FC236}">
                <a16:creationId xmlns:a16="http://schemas.microsoft.com/office/drawing/2014/main" id="{02E3EDF2-B4BB-4B44-9A31-7E41D9B500CC}"/>
              </a:ext>
            </a:extLst>
          </p:cNvPr>
          <p:cNvCxnSpPr/>
          <p:nvPr/>
        </p:nvCxnSpPr>
        <p:spPr>
          <a:xfrm rot="623184" flipV="1">
            <a:off x="1042175" y="2185464"/>
            <a:ext cx="4590861" cy="3851395"/>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031D37F2-81D2-4833-9803-1CCA17B78564}"/>
              </a:ext>
            </a:extLst>
          </p:cNvPr>
          <p:cNvSpPr/>
          <p:nvPr/>
        </p:nvSpPr>
        <p:spPr>
          <a:xfrm rot="623184">
            <a:off x="3596370" y="3101486"/>
            <a:ext cx="1150433" cy="1150733"/>
          </a:xfrm>
          <a:prstGeom prst="ellipse">
            <a:avLst/>
          </a:prstGeom>
          <a:solidFill>
            <a:srgbClr val="C4C4C4">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bg-BG" sz="18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2" name="Oval 21">
            <a:extLst>
              <a:ext uri="{FF2B5EF4-FFF2-40B4-BE49-F238E27FC236}">
                <a16:creationId xmlns:a16="http://schemas.microsoft.com/office/drawing/2014/main" id="{D5EB7FA3-6D64-4660-9B2B-985C6CCDE6C6}"/>
              </a:ext>
            </a:extLst>
          </p:cNvPr>
          <p:cNvSpPr/>
          <p:nvPr/>
        </p:nvSpPr>
        <p:spPr>
          <a:xfrm rot="623184">
            <a:off x="3689329" y="3194469"/>
            <a:ext cx="964514" cy="964766"/>
          </a:xfrm>
          <a:prstGeom prst="ellipse">
            <a:avLst/>
          </a:prstGeom>
          <a:solidFill>
            <a:srgbClr val="54BC4D"/>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3" name="_s1031">
            <a:extLst>
              <a:ext uri="{FF2B5EF4-FFF2-40B4-BE49-F238E27FC236}">
                <a16:creationId xmlns:a16="http://schemas.microsoft.com/office/drawing/2014/main" id="{64D3C91D-4419-4AF2-9247-970E6B2EA5DF}"/>
              </a:ext>
            </a:extLst>
          </p:cNvPr>
          <p:cNvSpPr>
            <a:spLocks noChangeArrowheads="1"/>
          </p:cNvSpPr>
          <p:nvPr/>
        </p:nvSpPr>
        <p:spPr bwMode="auto">
          <a:xfrm>
            <a:off x="2545192" y="4217514"/>
            <a:ext cx="1854200" cy="457200"/>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US" sz="1800" b="0" i="0" u="none" strike="noStrike" kern="1200" cap="none" spc="0" normalizeH="0" baseline="0" noProof="0">
              <a:ln>
                <a:noFill/>
              </a:ln>
              <a:solidFill>
                <a:prstClr val="black"/>
              </a:solidFill>
              <a:effectLst/>
              <a:uLnTx/>
              <a:uFillTx/>
              <a:latin typeface="Graphik"/>
              <a:ea typeface="+mn-ea"/>
              <a:cs typeface="Arial"/>
              <a:sym typeface="Arial"/>
            </a:endParaRPr>
          </a:p>
        </p:txBody>
      </p:sp>
      <p:sp>
        <p:nvSpPr>
          <p:cNvPr id="24" name="AutoShape 4">
            <a:extLst>
              <a:ext uri="{FF2B5EF4-FFF2-40B4-BE49-F238E27FC236}">
                <a16:creationId xmlns:a16="http://schemas.microsoft.com/office/drawing/2014/main" id="{05756055-685F-45D0-B295-91CD68DB0378}"/>
              </a:ext>
            </a:extLst>
          </p:cNvPr>
          <p:cNvSpPr>
            <a:spLocks noChangeArrowheads="1"/>
          </p:cNvSpPr>
          <p:nvPr/>
        </p:nvSpPr>
        <p:spPr bwMode="auto">
          <a:xfrm>
            <a:off x="4020826" y="4392849"/>
            <a:ext cx="7823757" cy="615553"/>
          </a:xfrm>
          <a:prstGeom prst="rect">
            <a:avLst/>
          </a:prstGeom>
          <a:noFill/>
          <a:ln w="9525" algn="ctr">
            <a:noFill/>
            <a:miter lim="800000"/>
            <a:headEnd/>
            <a:tailEnd/>
          </a:ln>
        </p:spPr>
        <p:txBody>
          <a:bodyPr wrap="square" lIns="0" tIns="0" rIns="0" bIns="0" anchor="ctr">
            <a:spAutoFit/>
          </a:bodyPr>
          <a:lstStyle/>
          <a:p>
            <a:pPr marL="0" marR="0" lvl="0" indent="0" algn="l" defTabSz="914400" rtl="0" eaLnBrk="0" fontAlgn="auto" latinLnBrk="0" hangingPunct="0">
              <a:lnSpc>
                <a:spcPct val="100000"/>
              </a:lnSpc>
              <a:spcBef>
                <a:spcPts val="200"/>
              </a:spcBef>
              <a:spcAft>
                <a:spcPts val="200"/>
              </a:spcAft>
              <a:buClrTx/>
              <a:buSzTx/>
              <a:buFont typeface="Arial"/>
              <a:buNone/>
              <a:tabLst/>
              <a:defRPr/>
            </a:pPr>
            <a:r>
              <a:rPr kumimoji="0" lang="es-US" sz="2000" b="1" i="0" u="none" strike="noStrike" kern="1200" cap="none" spc="0" normalizeH="0" baseline="0" noProof="0">
                <a:ln>
                  <a:noFill/>
                </a:ln>
                <a:solidFill>
                  <a:srgbClr val="FFC000"/>
                </a:solidFill>
                <a:effectLst/>
                <a:uLnTx/>
                <a:uFillTx/>
                <a:latin typeface="Calibri" panose="020F0502020204030204" pitchFamily="34" charset="0"/>
                <a:ea typeface="+mn-ea"/>
                <a:cs typeface="Calibri" panose="020F0502020204030204" pitchFamily="34" charset="0"/>
                <a:sym typeface="Arial"/>
              </a:rPr>
              <a:t>CUANDO SOLICITE AYUDA TÉCNICA SERÁ DERIVADO A LOS ASESORES DIGITALES O A OTRAS LÍNEAS DIRECTAS PARA RECIBIR AYUDA.</a:t>
            </a:r>
          </a:p>
        </p:txBody>
      </p:sp>
      <p:sp>
        <p:nvSpPr>
          <p:cNvPr id="25" name="AutoShape 5">
            <a:extLst>
              <a:ext uri="{FF2B5EF4-FFF2-40B4-BE49-F238E27FC236}">
                <a16:creationId xmlns:a16="http://schemas.microsoft.com/office/drawing/2014/main" id="{10DAF111-A5C4-4220-B478-C93A594A3898}"/>
              </a:ext>
            </a:extLst>
          </p:cNvPr>
          <p:cNvSpPr>
            <a:spLocks noChangeArrowheads="1"/>
          </p:cNvSpPr>
          <p:nvPr/>
        </p:nvSpPr>
        <p:spPr bwMode="auto">
          <a:xfrm>
            <a:off x="2438442" y="5368690"/>
            <a:ext cx="7592363" cy="307777"/>
          </a:xfrm>
          <a:prstGeom prst="rect">
            <a:avLst/>
          </a:prstGeom>
          <a:noFill/>
          <a:ln w="9525" algn="ctr">
            <a:noFill/>
            <a:miter lim="800000"/>
            <a:headEnd/>
            <a:tailEnd/>
          </a:ln>
        </p:spPr>
        <p:txBody>
          <a:bodyPr wrap="square" lIns="0" tIns="0" rIns="0" bIns="0" anchor="ctr">
            <a:spAutoFit/>
          </a:bodyPr>
          <a:lstStyle/>
          <a:p>
            <a:pPr marL="0" marR="0" lvl="0" indent="0" algn="l" defTabSz="914400" rtl="0" eaLnBrk="0" fontAlgn="auto" latinLnBrk="0" hangingPunct="0">
              <a:lnSpc>
                <a:spcPct val="100000"/>
              </a:lnSpc>
              <a:spcBef>
                <a:spcPts val="200"/>
              </a:spcBef>
              <a:spcAft>
                <a:spcPts val="200"/>
              </a:spcAft>
              <a:buClrTx/>
              <a:buSzTx/>
              <a:buFontTx/>
              <a:buNone/>
              <a:tabLst/>
              <a:defRPr/>
            </a:pPr>
            <a:r>
              <a:rPr kumimoji="0" lang="es-US" sz="2000" b="1" i="0" u="none" strike="noStrike" kern="1200" cap="none" spc="0" normalizeH="0" baseline="0" noProof="0">
                <a:ln>
                  <a:noFill/>
                </a:ln>
                <a:solidFill>
                  <a:srgbClr val="95CAFE"/>
                </a:solidFill>
                <a:effectLst/>
                <a:uLnTx/>
                <a:uFillTx/>
                <a:latin typeface="Calibri"/>
                <a:ea typeface="+mn-ea"/>
                <a:cs typeface="Calibri"/>
                <a:sym typeface="Arial"/>
              </a:rPr>
              <a:t>RECIBA AYUDA PARA CONFIGURAR Y UTILIZAR SU SOLUCIÓN DE INTERNET.</a:t>
            </a:r>
            <a:endParaRPr kumimoji="0" lang="es-US" sz="2000" b="1" i="0" u="none" strike="noStrike" kern="1200" cap="none" spc="0" normalizeH="0" baseline="0" noProof="0">
              <a:ln>
                <a:noFill/>
              </a:ln>
              <a:solidFill>
                <a:srgbClr val="95CAFE"/>
              </a:solidFill>
              <a:effectLst/>
              <a:uLnTx/>
              <a:uFillTx/>
              <a:latin typeface="Calibri" panose="020F0502020204030204" pitchFamily="34" charset="0"/>
              <a:ea typeface="+mn-ea"/>
              <a:cs typeface="Calibri" panose="020F0502020204030204" pitchFamily="34" charset="0"/>
              <a:sym typeface="Arial"/>
            </a:endParaRPr>
          </a:p>
        </p:txBody>
      </p:sp>
      <p:sp>
        <p:nvSpPr>
          <p:cNvPr id="26" name="AutoShape 11">
            <a:extLst>
              <a:ext uri="{FF2B5EF4-FFF2-40B4-BE49-F238E27FC236}">
                <a16:creationId xmlns:a16="http://schemas.microsoft.com/office/drawing/2014/main" id="{433C0451-7EEA-43BA-84F3-85D4127A346B}"/>
              </a:ext>
            </a:extLst>
          </p:cNvPr>
          <p:cNvSpPr>
            <a:spLocks noChangeArrowheads="1"/>
          </p:cNvSpPr>
          <p:nvPr/>
        </p:nvSpPr>
        <p:spPr bwMode="auto">
          <a:xfrm>
            <a:off x="5499011" y="3510526"/>
            <a:ext cx="6163600" cy="615553"/>
          </a:xfrm>
          <a:prstGeom prst="rect">
            <a:avLst/>
          </a:prstGeom>
          <a:noFill/>
          <a:ln w="9525" algn="ctr">
            <a:noFill/>
            <a:miter lim="800000"/>
            <a:headEnd/>
            <a:tailEnd/>
          </a:ln>
        </p:spPr>
        <p:txBody>
          <a:bodyPr wrap="square" lIns="0" tIns="0" rIns="0" bIns="0" anchor="ctr">
            <a:spAutoFit/>
          </a:bodyPr>
          <a:lstStyle/>
          <a:p>
            <a:pPr marL="0" marR="0" lvl="0" indent="0" algn="l" defTabSz="914400" rtl="0" eaLnBrk="0" fontAlgn="auto" latinLnBrk="0" hangingPunct="0">
              <a:lnSpc>
                <a:spcPct val="100000"/>
              </a:lnSpc>
              <a:spcBef>
                <a:spcPts val="200"/>
              </a:spcBef>
              <a:spcAft>
                <a:spcPts val="200"/>
              </a:spcAft>
              <a:buClrTx/>
              <a:buSzTx/>
              <a:buFontTx/>
              <a:buNone/>
              <a:tabLst/>
              <a:defRPr/>
            </a:pPr>
            <a:r>
              <a:rPr kumimoji="0" lang="es-US" sz="2000" b="1" i="0" u="none" strike="noStrike" kern="1200" cap="none" spc="0" normalizeH="0" baseline="0" noProof="0">
                <a:ln>
                  <a:noFill/>
                </a:ln>
                <a:solidFill>
                  <a:srgbClr val="54BC4D"/>
                </a:solidFill>
                <a:effectLst/>
                <a:uLnTx/>
                <a:uFillTx/>
                <a:latin typeface="Calibri" panose="020F0502020204030204" pitchFamily="34" charset="0"/>
                <a:ea typeface="+mn-ea"/>
                <a:cs typeface="Calibri" panose="020F0502020204030204" pitchFamily="34" charset="0"/>
                <a:sym typeface="Arial"/>
              </a:rPr>
              <a:t>RECIBA INSTRUCCIONES PARA OBTENER EL CÓDIGO DE INSCRIPCIÓN DE COMCAST O EL PUNTO DE ACCESO DE T-MOBILE. </a:t>
            </a:r>
          </a:p>
        </p:txBody>
      </p:sp>
      <p:sp>
        <p:nvSpPr>
          <p:cNvPr id="27" name="AutoShape 13">
            <a:extLst>
              <a:ext uri="{FF2B5EF4-FFF2-40B4-BE49-F238E27FC236}">
                <a16:creationId xmlns:a16="http://schemas.microsoft.com/office/drawing/2014/main" id="{637BDDA8-B2B1-498D-B1EC-6D8FDC34A7AB}"/>
              </a:ext>
            </a:extLst>
          </p:cNvPr>
          <p:cNvSpPr>
            <a:spLocks noChangeArrowheads="1"/>
          </p:cNvSpPr>
          <p:nvPr/>
        </p:nvSpPr>
        <p:spPr bwMode="auto">
          <a:xfrm>
            <a:off x="7156637" y="2409880"/>
            <a:ext cx="4702976" cy="615553"/>
          </a:xfrm>
          <a:prstGeom prst="rect">
            <a:avLst/>
          </a:prstGeom>
          <a:noFill/>
          <a:ln w="9525" algn="ctr">
            <a:noFill/>
            <a:miter lim="800000"/>
            <a:headEnd/>
            <a:tailEnd/>
          </a:ln>
        </p:spPr>
        <p:txBody>
          <a:bodyPr wrap="square" lIns="0" tIns="0" rIns="0" bIns="0" anchor="ctr">
            <a:spAutoFit/>
          </a:bodyPr>
          <a:lstStyle/>
          <a:p>
            <a:pPr marL="0" marR="0" lvl="0" indent="0" algn="l" defTabSz="914400" rtl="0" eaLnBrk="0" fontAlgn="auto" latinLnBrk="0" hangingPunct="0">
              <a:lnSpc>
                <a:spcPct val="100000"/>
              </a:lnSpc>
              <a:spcBef>
                <a:spcPts val="200"/>
              </a:spcBef>
              <a:spcAft>
                <a:spcPts val="200"/>
              </a:spcAft>
              <a:buClrTx/>
              <a:buSzTx/>
              <a:buFontTx/>
              <a:buNone/>
              <a:tabLst/>
              <a:defRPr/>
            </a:pPr>
            <a:r>
              <a:rPr kumimoji="0" lang="es-US" sz="2000" b="1" i="0" u="none" strike="noStrike" kern="1200" cap="none" spc="0" normalizeH="0" baseline="0" noProof="0">
                <a:ln>
                  <a:noFill/>
                </a:ln>
                <a:solidFill>
                  <a:srgbClr val="FC9401"/>
                </a:solidFill>
                <a:effectLst/>
                <a:uLnTx/>
                <a:uFillTx/>
                <a:latin typeface="Calibri"/>
                <a:ea typeface="+mn-ea"/>
                <a:cs typeface="Calibri"/>
                <a:sym typeface="Arial"/>
              </a:rPr>
              <a:t>OBTENGA MÁS INFORMACIÓN SOBRE PHLCONNECTED Y AVERIGUE SI CALIFICA.</a:t>
            </a:r>
          </a:p>
        </p:txBody>
      </p:sp>
      <p:sp>
        <p:nvSpPr>
          <p:cNvPr id="28" name="Oval 27">
            <a:extLst>
              <a:ext uri="{FF2B5EF4-FFF2-40B4-BE49-F238E27FC236}">
                <a16:creationId xmlns:a16="http://schemas.microsoft.com/office/drawing/2014/main" id="{24B9AD97-6A99-44D5-9AB8-4F531945131C}"/>
              </a:ext>
            </a:extLst>
          </p:cNvPr>
          <p:cNvSpPr/>
          <p:nvPr/>
        </p:nvSpPr>
        <p:spPr>
          <a:xfrm rot="623184">
            <a:off x="426693" y="4853717"/>
            <a:ext cx="1150433" cy="1150733"/>
          </a:xfrm>
          <a:prstGeom prst="ellipse">
            <a:avLst/>
          </a:prstGeom>
          <a:solidFill>
            <a:srgbClr val="C4C4C4">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bg-BG" sz="18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9" name="Oval 28">
            <a:extLst>
              <a:ext uri="{FF2B5EF4-FFF2-40B4-BE49-F238E27FC236}">
                <a16:creationId xmlns:a16="http://schemas.microsoft.com/office/drawing/2014/main" id="{088B0247-F880-4B4F-8A7A-421F1B2AD946}"/>
              </a:ext>
            </a:extLst>
          </p:cNvPr>
          <p:cNvSpPr/>
          <p:nvPr/>
        </p:nvSpPr>
        <p:spPr>
          <a:xfrm rot="623184">
            <a:off x="519652" y="4946700"/>
            <a:ext cx="964514" cy="964766"/>
          </a:xfrm>
          <a:prstGeom prst="ellipse">
            <a:avLst/>
          </a:prstGeom>
          <a:solidFill>
            <a:srgbClr val="95CAFE"/>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0" name="Oval 29">
            <a:extLst>
              <a:ext uri="{FF2B5EF4-FFF2-40B4-BE49-F238E27FC236}">
                <a16:creationId xmlns:a16="http://schemas.microsoft.com/office/drawing/2014/main" id="{8248A6E0-8880-4AE3-828A-25661D144330}"/>
              </a:ext>
            </a:extLst>
          </p:cNvPr>
          <p:cNvSpPr/>
          <p:nvPr/>
        </p:nvSpPr>
        <p:spPr>
          <a:xfrm rot="623184">
            <a:off x="5136937" y="2148780"/>
            <a:ext cx="1150433" cy="1150733"/>
          </a:xfrm>
          <a:prstGeom prst="ellipse">
            <a:avLst/>
          </a:prstGeom>
          <a:solidFill>
            <a:srgbClr val="C4C4C4">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1" name="Oval 30">
            <a:extLst>
              <a:ext uri="{FF2B5EF4-FFF2-40B4-BE49-F238E27FC236}">
                <a16:creationId xmlns:a16="http://schemas.microsoft.com/office/drawing/2014/main" id="{F2491E0F-DAC4-460C-A64E-F65FB6598B89}"/>
              </a:ext>
            </a:extLst>
          </p:cNvPr>
          <p:cNvSpPr/>
          <p:nvPr/>
        </p:nvSpPr>
        <p:spPr>
          <a:xfrm rot="623184">
            <a:off x="5229896" y="2241763"/>
            <a:ext cx="964514" cy="964766"/>
          </a:xfrm>
          <a:prstGeom prst="ellipse">
            <a:avLst/>
          </a:prstGeom>
          <a:solidFill>
            <a:srgbClr val="FC940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2" name="Oval 31">
            <a:extLst>
              <a:ext uri="{FF2B5EF4-FFF2-40B4-BE49-F238E27FC236}">
                <a16:creationId xmlns:a16="http://schemas.microsoft.com/office/drawing/2014/main" id="{3D20F6DE-BBAF-4BFA-B9C6-5D52522A6082}"/>
              </a:ext>
            </a:extLst>
          </p:cNvPr>
          <p:cNvSpPr/>
          <p:nvPr/>
        </p:nvSpPr>
        <p:spPr>
          <a:xfrm rot="623184">
            <a:off x="1989930" y="3972669"/>
            <a:ext cx="1150433" cy="1150733"/>
          </a:xfrm>
          <a:prstGeom prst="ellipse">
            <a:avLst/>
          </a:prstGeom>
          <a:solidFill>
            <a:srgbClr val="C4C4C4">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bg-BG" sz="18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3" name="Oval 32">
            <a:extLst>
              <a:ext uri="{FF2B5EF4-FFF2-40B4-BE49-F238E27FC236}">
                <a16:creationId xmlns:a16="http://schemas.microsoft.com/office/drawing/2014/main" id="{153B13DD-6827-4BBD-BC54-B864B4A8A2E0}"/>
              </a:ext>
            </a:extLst>
          </p:cNvPr>
          <p:cNvSpPr/>
          <p:nvPr/>
        </p:nvSpPr>
        <p:spPr>
          <a:xfrm rot="623184">
            <a:off x="2082889" y="4065652"/>
            <a:ext cx="964514" cy="9647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cxnSp>
        <p:nvCxnSpPr>
          <p:cNvPr id="34" name="Straight Arrow Connector 33">
            <a:extLst>
              <a:ext uri="{FF2B5EF4-FFF2-40B4-BE49-F238E27FC236}">
                <a16:creationId xmlns:a16="http://schemas.microsoft.com/office/drawing/2014/main" id="{8EF6AA00-A0BA-40FD-9B3E-431B28C30DBF}"/>
              </a:ext>
            </a:extLst>
          </p:cNvPr>
          <p:cNvCxnSpPr>
            <a:cxnSpLocks/>
          </p:cNvCxnSpPr>
          <p:nvPr/>
        </p:nvCxnSpPr>
        <p:spPr>
          <a:xfrm>
            <a:off x="6096000" y="2680633"/>
            <a:ext cx="997881" cy="0"/>
          </a:xfrm>
          <a:prstGeom prst="straightConnector1">
            <a:avLst/>
          </a:prstGeom>
          <a:ln w="9525">
            <a:solidFill>
              <a:srgbClr val="FC940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A6A3BBD-BC94-4C47-8903-249CCD6C9619}"/>
              </a:ext>
            </a:extLst>
          </p:cNvPr>
          <p:cNvCxnSpPr>
            <a:cxnSpLocks/>
          </p:cNvCxnSpPr>
          <p:nvPr/>
        </p:nvCxnSpPr>
        <p:spPr>
          <a:xfrm flipV="1">
            <a:off x="4621699" y="3754076"/>
            <a:ext cx="841863" cy="0"/>
          </a:xfrm>
          <a:prstGeom prst="straightConnector1">
            <a:avLst/>
          </a:prstGeom>
          <a:ln w="9525">
            <a:solidFill>
              <a:srgbClr val="54BC4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7418378-02D7-4A44-BA6B-27278C69D99E}"/>
              </a:ext>
            </a:extLst>
          </p:cNvPr>
          <p:cNvCxnSpPr>
            <a:cxnSpLocks/>
          </p:cNvCxnSpPr>
          <p:nvPr/>
        </p:nvCxnSpPr>
        <p:spPr>
          <a:xfrm>
            <a:off x="2880273" y="4665799"/>
            <a:ext cx="1060773" cy="0"/>
          </a:xfrm>
          <a:prstGeom prst="straightConnector1">
            <a:avLst/>
          </a:prstGeom>
          <a:ln w="95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823F135-0435-4E6A-9BAB-B581712BB0FC}"/>
              </a:ext>
            </a:extLst>
          </p:cNvPr>
          <p:cNvCxnSpPr>
            <a:cxnSpLocks/>
          </p:cNvCxnSpPr>
          <p:nvPr/>
        </p:nvCxnSpPr>
        <p:spPr>
          <a:xfrm flipV="1">
            <a:off x="1466931" y="5506610"/>
            <a:ext cx="841863" cy="0"/>
          </a:xfrm>
          <a:prstGeom prst="straightConnector1">
            <a:avLst/>
          </a:prstGeom>
          <a:ln w="9525">
            <a:solidFill>
              <a:srgbClr val="95CAFE"/>
            </a:solidFill>
            <a:tailEnd type="triangle"/>
          </a:ln>
        </p:spPr>
        <p:style>
          <a:lnRef idx="1">
            <a:schemeClr val="accent1"/>
          </a:lnRef>
          <a:fillRef idx="0">
            <a:schemeClr val="accent1"/>
          </a:fillRef>
          <a:effectRef idx="0">
            <a:schemeClr val="accent1"/>
          </a:effectRef>
          <a:fontRef idx="minor">
            <a:schemeClr val="tx1"/>
          </a:fontRef>
        </p:style>
      </p:cxnSp>
      <p:pic>
        <p:nvPicPr>
          <p:cNvPr id="38" name="Graphic 37" descr="Wireless">
            <a:extLst>
              <a:ext uri="{FF2B5EF4-FFF2-40B4-BE49-F238E27FC236}">
                <a16:creationId xmlns:a16="http://schemas.microsoft.com/office/drawing/2014/main" id="{091FF0DF-63E2-4D6F-9BE9-08FF610296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69539">
            <a:off x="636303" y="5100446"/>
            <a:ext cx="614122" cy="614122"/>
          </a:xfrm>
          <a:prstGeom prst="rect">
            <a:avLst/>
          </a:prstGeom>
        </p:spPr>
      </p:pic>
      <p:pic>
        <p:nvPicPr>
          <p:cNvPr id="39" name="Graphic 38" descr="Speaker Phone">
            <a:extLst>
              <a:ext uri="{FF2B5EF4-FFF2-40B4-BE49-F238E27FC236}">
                <a16:creationId xmlns:a16="http://schemas.microsoft.com/office/drawing/2014/main" id="{1C064094-505E-46D3-A4AB-D6B7DB5CD2D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20769539">
            <a:off x="2251685" y="4242917"/>
            <a:ext cx="614122" cy="614122"/>
          </a:xfrm>
          <a:prstGeom prst="rect">
            <a:avLst/>
          </a:prstGeom>
        </p:spPr>
      </p:pic>
      <p:pic>
        <p:nvPicPr>
          <p:cNvPr id="40" name="Graphic 39" descr="Checklist RTL">
            <a:extLst>
              <a:ext uri="{FF2B5EF4-FFF2-40B4-BE49-F238E27FC236}">
                <a16:creationId xmlns:a16="http://schemas.microsoft.com/office/drawing/2014/main" id="{4DD7C721-9F3C-4B0C-8AD0-DDE63517E4E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862780" y="3377899"/>
            <a:ext cx="614122" cy="614122"/>
          </a:xfrm>
          <a:prstGeom prst="rect">
            <a:avLst/>
          </a:prstGeom>
        </p:spPr>
      </p:pic>
      <p:pic>
        <p:nvPicPr>
          <p:cNvPr id="41" name="Graphic 40" descr="Lightbulb">
            <a:extLst>
              <a:ext uri="{FF2B5EF4-FFF2-40B4-BE49-F238E27FC236}">
                <a16:creationId xmlns:a16="http://schemas.microsoft.com/office/drawing/2014/main" id="{2480743D-A19A-40EE-AB06-7A229C8BABC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407276" y="2425242"/>
            <a:ext cx="614122" cy="614122"/>
          </a:xfrm>
          <a:prstGeom prst="rect">
            <a:avLst/>
          </a:prstGeom>
        </p:spPr>
      </p:pic>
      <p:pic>
        <p:nvPicPr>
          <p:cNvPr id="42" name="Picture 41" descr="Coronavirus school cancellations are ramping up. Here's how to keep your kid  occupied at home. - Vox">
            <a:extLst>
              <a:ext uri="{FF2B5EF4-FFF2-40B4-BE49-F238E27FC236}">
                <a16:creationId xmlns:a16="http://schemas.microsoft.com/office/drawing/2014/main" id="{1648A14B-8F26-4348-9F77-7C33A372E5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7560" r="28074" b="3452"/>
          <a:stretch>
            <a:fillRect/>
          </a:stretch>
        </p:blipFill>
        <p:spPr bwMode="auto">
          <a:xfrm>
            <a:off x="398515" y="1167088"/>
            <a:ext cx="2205147" cy="2205145"/>
          </a:xfrm>
          <a:custGeom>
            <a:avLst/>
            <a:gdLst>
              <a:gd name="connsiteX0" fmla="*/ 1951536 w 3903072"/>
              <a:gd name="connsiteY0" fmla="*/ 0 h 3903068"/>
              <a:gd name="connsiteX1" fmla="*/ 3903072 w 3903072"/>
              <a:gd name="connsiteY1" fmla="*/ 1951534 h 3903068"/>
              <a:gd name="connsiteX2" fmla="*/ 1951536 w 3903072"/>
              <a:gd name="connsiteY2" fmla="*/ 3903068 h 3903068"/>
              <a:gd name="connsiteX3" fmla="*/ 0 w 3903072"/>
              <a:gd name="connsiteY3" fmla="*/ 1951534 h 3903068"/>
              <a:gd name="connsiteX4" fmla="*/ 1951536 w 3903072"/>
              <a:gd name="connsiteY4" fmla="*/ 0 h 3903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3072" h="3903068">
                <a:moveTo>
                  <a:pt x="1951536" y="0"/>
                </a:moveTo>
                <a:cubicBezTo>
                  <a:pt x="3029340" y="0"/>
                  <a:pt x="3903072" y="873732"/>
                  <a:pt x="3903072" y="1951534"/>
                </a:cubicBezTo>
                <a:cubicBezTo>
                  <a:pt x="3903072" y="3029336"/>
                  <a:pt x="3029340" y="3903068"/>
                  <a:pt x="1951536" y="3903068"/>
                </a:cubicBezTo>
                <a:cubicBezTo>
                  <a:pt x="873732" y="3903068"/>
                  <a:pt x="0" y="3029336"/>
                  <a:pt x="0" y="1951534"/>
                </a:cubicBezTo>
                <a:cubicBezTo>
                  <a:pt x="0" y="873732"/>
                  <a:pt x="873732" y="0"/>
                  <a:pt x="19515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4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30" name="Rectangle 29">
            <a:extLst>
              <a:ext uri="{FF2B5EF4-FFF2-40B4-BE49-F238E27FC236}">
                <a16:creationId xmlns:a16="http://schemas.microsoft.com/office/drawing/2014/main" id="{6E6F39EB-8533-4273-BC3D-2E0833CDF2A2}"/>
              </a:ext>
            </a:extLst>
          </p:cNvPr>
          <p:cNvSpPr/>
          <p:nvPr/>
        </p:nvSpPr>
        <p:spPr>
          <a:xfrm>
            <a:off x="0" y="5790543"/>
            <a:ext cx="12192000" cy="705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2" name="Google Shape;269;g94a322ca42_0_23">
            <a:extLst>
              <a:ext uri="{FF2B5EF4-FFF2-40B4-BE49-F238E27FC236}">
                <a16:creationId xmlns:a16="http://schemas.microsoft.com/office/drawing/2014/main" id="{4757CD2A-65F5-49E2-9412-E8C6F90D0A45}"/>
              </a:ext>
            </a:extLst>
          </p:cNvPr>
          <p:cNvSpPr txBox="1">
            <a:spLocks/>
          </p:cNvSpPr>
          <p:nvPr/>
        </p:nvSpPr>
        <p:spPr>
          <a:xfrm>
            <a:off x="267077" y="282170"/>
            <a:ext cx="11160000" cy="9331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chemeClr val="accent1"/>
              </a:buClr>
              <a:buSzPts val="2400"/>
            </a:pPr>
            <a:r>
              <a:rPr lang="es-US" sz="2700" b="1" dirty="0">
                <a:solidFill>
                  <a:schemeClr val="accent1"/>
                </a:solidFill>
                <a:latin typeface="Montserrat"/>
                <a:ea typeface="Montserrat"/>
                <a:cs typeface="Montserrat"/>
                <a:sym typeface="Montserrat"/>
              </a:rPr>
              <a:t>PHLConnectED</a:t>
            </a:r>
          </a:p>
          <a:p>
            <a:pPr>
              <a:lnSpc>
                <a:spcPct val="100000"/>
              </a:lnSpc>
              <a:buClr>
                <a:schemeClr val="accent1"/>
              </a:buClr>
              <a:buSzPts val="2400"/>
            </a:pPr>
            <a:r>
              <a:rPr lang="es-US" sz="2700" b="1" dirty="0">
                <a:solidFill>
                  <a:srgbClr val="55A9FD"/>
                </a:solidFill>
                <a:latin typeface="Montserrat"/>
                <a:ea typeface="Montserrat"/>
                <a:cs typeface="Montserrat"/>
                <a:sym typeface="Montserrat"/>
              </a:rPr>
              <a:t>Existen dos caminos para ingresar al programa</a:t>
            </a:r>
            <a:endParaRPr lang="es-US" dirty="0">
              <a:solidFill>
                <a:srgbClr val="55A9FD"/>
              </a:solidFill>
            </a:endParaRPr>
          </a:p>
          <a:p>
            <a:pPr>
              <a:lnSpc>
                <a:spcPct val="100000"/>
              </a:lnSpc>
              <a:buClr>
                <a:srgbClr val="000000"/>
              </a:buClr>
              <a:buSzTx/>
              <a:defRPr/>
            </a:pPr>
            <a:endParaRPr lang="es-US" sz="2700" b="1" dirty="0">
              <a:solidFill>
                <a:schemeClr val="accent1"/>
              </a:solidFill>
              <a:latin typeface="Montserrat"/>
              <a:ea typeface="Montserrat"/>
              <a:cs typeface="Montserrat"/>
              <a:sym typeface="Montserrat"/>
            </a:endParaRPr>
          </a:p>
          <a:p>
            <a:pPr>
              <a:lnSpc>
                <a:spcPct val="100000"/>
              </a:lnSpc>
              <a:buClr>
                <a:schemeClr val="accent1"/>
              </a:buClr>
              <a:buSzPts val="2400"/>
            </a:pPr>
            <a:endParaRPr lang="es-US" sz="3200" b="1" dirty="0">
              <a:solidFill>
                <a:schemeClr val="accent1"/>
              </a:solidFill>
              <a:latin typeface="Montserrat"/>
              <a:ea typeface="Montserrat"/>
              <a:cs typeface="Montserrat"/>
              <a:sym typeface="Montserrat"/>
            </a:endParaRPr>
          </a:p>
        </p:txBody>
      </p:sp>
      <p:sp>
        <p:nvSpPr>
          <p:cNvPr id="39" name="Google Shape;190;g917a4eec68_0_45">
            <a:extLst>
              <a:ext uri="{FF2B5EF4-FFF2-40B4-BE49-F238E27FC236}">
                <a16:creationId xmlns:a16="http://schemas.microsoft.com/office/drawing/2014/main" id="{D60A8CC0-702E-46D4-B795-FBEF05EE955B}"/>
              </a:ext>
            </a:extLst>
          </p:cNvPr>
          <p:cNvSpPr/>
          <p:nvPr/>
        </p:nvSpPr>
        <p:spPr>
          <a:xfrm>
            <a:off x="128073" y="3603794"/>
            <a:ext cx="6969104" cy="2666782"/>
          </a:xfrm>
          <a:prstGeom prst="rect">
            <a:avLst/>
          </a:prstGeom>
          <a:solidFill>
            <a:srgbClr val="E1EAF5"/>
          </a:solidFill>
          <a:ln w="12700" cap="flat" cmpd="sng">
            <a:solidFill>
              <a:srgbClr val="31538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42" name="Google Shape;192;g917a4eec68_0_45">
            <a:extLst>
              <a:ext uri="{FF2B5EF4-FFF2-40B4-BE49-F238E27FC236}">
                <a16:creationId xmlns:a16="http://schemas.microsoft.com/office/drawing/2014/main" id="{FB99808E-12DB-4D51-BBE1-E34720ED2B68}"/>
              </a:ext>
            </a:extLst>
          </p:cNvPr>
          <p:cNvSpPr/>
          <p:nvPr/>
        </p:nvSpPr>
        <p:spPr>
          <a:xfrm>
            <a:off x="123368" y="4769052"/>
            <a:ext cx="1614335" cy="84491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Montserrat"/>
              <a:buNone/>
              <a:tabLst/>
              <a:defRPr/>
            </a:pPr>
            <a:r>
              <a:rPr lang="es-US" dirty="0">
                <a:latin typeface="Montserrat"/>
                <a:ea typeface="+mn-ea"/>
                <a:sym typeface="Montserrat"/>
              </a:rPr>
              <a:t>Desde su hogar </a:t>
            </a:r>
            <a:r>
              <a:rPr lang="es-US" b="1" dirty="0">
                <a:latin typeface="Montserrat"/>
                <a:ea typeface="+mn-ea"/>
                <a:sym typeface="Montserrat"/>
              </a:rPr>
              <a:t>llame a la línea directa 211</a:t>
            </a:r>
            <a:r>
              <a:rPr lang="es-US" dirty="0">
                <a:latin typeface="Montserrat"/>
                <a:ea typeface="+mn-ea"/>
                <a:sym typeface="Montserrat"/>
              </a:rPr>
              <a:t>.</a:t>
            </a:r>
            <a:endParaRPr kumimoji="0" lang="es-US" sz="1400" i="0" u="none" strike="noStrike" kern="0" cap="none" spc="0" normalizeH="0" baseline="0" noProof="0" dirty="0">
              <a:ln>
                <a:noFill/>
              </a:ln>
              <a:solidFill>
                <a:srgbClr val="000000"/>
              </a:solidFill>
              <a:effectLst/>
              <a:uLnTx/>
              <a:uFillTx/>
              <a:latin typeface="Montserrat"/>
              <a:ea typeface="+mn-ea"/>
              <a:cs typeface="Arial"/>
              <a:sym typeface="Arial"/>
            </a:endParaRPr>
          </a:p>
        </p:txBody>
      </p:sp>
      <p:sp>
        <p:nvSpPr>
          <p:cNvPr id="43" name="Google Shape;196;g917a4eec68_0_45">
            <a:extLst>
              <a:ext uri="{FF2B5EF4-FFF2-40B4-BE49-F238E27FC236}">
                <a16:creationId xmlns:a16="http://schemas.microsoft.com/office/drawing/2014/main" id="{BA64B422-13E7-4C0C-A30D-2A171941A76F}"/>
              </a:ext>
            </a:extLst>
          </p:cNvPr>
          <p:cNvSpPr/>
          <p:nvPr/>
        </p:nvSpPr>
        <p:spPr>
          <a:xfrm>
            <a:off x="291176" y="3678033"/>
            <a:ext cx="5112587" cy="584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s-US" sz="1700" b="1" i="0" u="none" strike="noStrike" kern="0" cap="none" spc="0" normalizeH="0" baseline="0" noProof="0" dirty="0">
                <a:ln>
                  <a:noFill/>
                </a:ln>
                <a:solidFill>
                  <a:srgbClr val="000000"/>
                </a:solidFill>
                <a:effectLst/>
                <a:uLnTx/>
                <a:uFillTx/>
                <a:latin typeface="Montserrat"/>
                <a:ea typeface="Montserrat"/>
                <a:cs typeface="Montserrat"/>
                <a:sym typeface="Montserrat"/>
              </a:rPr>
              <a:t>OPTION 2: AYUDA EN LA LÍNEA DIRECTA 211</a:t>
            </a:r>
            <a:endParaRPr kumimoji="0" lang="es-US" sz="1700" b="1" i="0" u="none" strike="noStrike" kern="0" cap="none" spc="0" normalizeH="0" baseline="0" noProof="0" dirty="0">
              <a:ln>
                <a:noFill/>
              </a:ln>
              <a:solidFill>
                <a:srgbClr val="000000"/>
              </a:solidFill>
              <a:effectLst/>
              <a:uLnTx/>
              <a:uFillTx/>
              <a:latin typeface="Montserrat"/>
              <a:ea typeface="Montserrat"/>
              <a:cs typeface="Montserrat"/>
              <a:sym typeface="Arial"/>
            </a:endParaRPr>
          </a:p>
        </p:txBody>
      </p:sp>
      <p:sp>
        <p:nvSpPr>
          <p:cNvPr id="49" name="Google Shape;197;g917a4eec68_0_45">
            <a:extLst>
              <a:ext uri="{FF2B5EF4-FFF2-40B4-BE49-F238E27FC236}">
                <a16:creationId xmlns:a16="http://schemas.microsoft.com/office/drawing/2014/main" id="{BFF7C192-1917-4C8D-8F66-A77C24D8F34B}"/>
              </a:ext>
            </a:extLst>
          </p:cNvPr>
          <p:cNvSpPr/>
          <p:nvPr/>
        </p:nvSpPr>
        <p:spPr>
          <a:xfrm>
            <a:off x="3491203" y="4769051"/>
            <a:ext cx="1870514" cy="1806779"/>
          </a:xfrm>
          <a:prstGeom prst="rect">
            <a:avLst/>
          </a:prstGeom>
          <a:noFill/>
          <a:ln>
            <a:noFill/>
          </a:ln>
        </p:spPr>
        <p:txBody>
          <a:bodyPr spcFirstLastPara="1" wrap="square" lIns="91425" tIns="45700" rIns="91425" bIns="45700" anchor="t" anchorCtr="0">
            <a:noAutofit/>
          </a:bodyPr>
          <a:lstStyle/>
          <a:p>
            <a:pPr lvl="0" algn="ctr">
              <a:buSzPts val="1400"/>
              <a:defRPr/>
            </a:pPr>
            <a:r>
              <a:rPr lang="es-US" dirty="0">
                <a:latin typeface="Montserrat"/>
                <a:ea typeface="+mn-ea"/>
                <a:sym typeface="Montserrat"/>
              </a:rPr>
              <a:t>La línea directa recopila información básica, describe el programa y brinda </a:t>
            </a:r>
            <a:r>
              <a:rPr lang="es-US" b="1" dirty="0">
                <a:latin typeface="Montserrat"/>
                <a:ea typeface="+mn-ea"/>
                <a:sym typeface="Montserrat"/>
              </a:rPr>
              <a:t>los pasos a seguir</a:t>
            </a:r>
            <a:r>
              <a:rPr lang="es-US" dirty="0">
                <a:latin typeface="Montserrat"/>
                <a:ea typeface="+mn-ea"/>
                <a:sym typeface="Montserrat"/>
              </a:rPr>
              <a:t>.</a:t>
            </a:r>
            <a:endParaRPr kumimoji="0" sz="1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0" name="Google Shape;197;g917a4eec68_0_45">
            <a:extLst>
              <a:ext uri="{FF2B5EF4-FFF2-40B4-BE49-F238E27FC236}">
                <a16:creationId xmlns:a16="http://schemas.microsoft.com/office/drawing/2014/main" id="{A2F9205B-ABC5-4CC7-B84A-7694A4087C0A}"/>
              </a:ext>
            </a:extLst>
          </p:cNvPr>
          <p:cNvSpPr/>
          <p:nvPr/>
        </p:nvSpPr>
        <p:spPr>
          <a:xfrm>
            <a:off x="1737703" y="4769051"/>
            <a:ext cx="1753500" cy="173102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Montserrat"/>
              <a:buNone/>
              <a:tabLst/>
              <a:defRPr/>
            </a:pPr>
            <a:r>
              <a:rPr lang="es-US" dirty="0">
                <a:latin typeface="Montserrat"/>
                <a:ea typeface="+mn-ea"/>
                <a:sym typeface="Montserrat"/>
              </a:rPr>
              <a:t>La línea directa realiza </a:t>
            </a:r>
            <a:r>
              <a:rPr lang="es-US" b="1" dirty="0">
                <a:latin typeface="Montserrat"/>
                <a:ea typeface="+mn-ea"/>
                <a:sym typeface="Montserrat"/>
              </a:rPr>
              <a:t>preguntas preliminares </a:t>
            </a:r>
            <a:r>
              <a:rPr lang="es-US" dirty="0">
                <a:latin typeface="Montserrat"/>
                <a:ea typeface="+mn-ea"/>
                <a:sym typeface="Montserrat"/>
              </a:rPr>
              <a:t>para confirmar la elegibilidad.</a:t>
            </a:r>
            <a:endParaRPr kumimoji="0" sz="140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3" name="Google Shape;194;g917a4eec68_0_45">
            <a:extLst>
              <a:ext uri="{FF2B5EF4-FFF2-40B4-BE49-F238E27FC236}">
                <a16:creationId xmlns:a16="http://schemas.microsoft.com/office/drawing/2014/main" id="{D368BCB9-73A6-47AD-827D-F9059814F548}"/>
              </a:ext>
            </a:extLst>
          </p:cNvPr>
          <p:cNvSpPr/>
          <p:nvPr/>
        </p:nvSpPr>
        <p:spPr>
          <a:xfrm>
            <a:off x="5959264" y="4118600"/>
            <a:ext cx="558300" cy="523200"/>
          </a:xfrm>
          <a:prstGeom prst="ellipse">
            <a:avLst/>
          </a:prstGeom>
          <a:solidFill>
            <a:schemeClr val="lt1"/>
          </a:solidFill>
          <a:ln w="44450" cap="flat" cmpd="sng">
            <a:solidFill>
              <a:srgbClr val="F2F2F2"/>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168DCB"/>
              </a:buClr>
              <a:buSzPts val="2400"/>
              <a:buFont typeface="Arial"/>
              <a:buNone/>
              <a:tabLst/>
              <a:defRPr/>
            </a:pPr>
            <a:r>
              <a:rPr kumimoji="0" lang="es-US" sz="2400" b="1" i="0" u="none" strike="noStrike" kern="0" cap="none" spc="0" normalizeH="0" baseline="0" noProof="0" dirty="0">
                <a:ln>
                  <a:noFill/>
                </a:ln>
                <a:solidFill>
                  <a:schemeClr val="tx1"/>
                </a:solidFill>
                <a:effectLst/>
                <a:uLnTx/>
                <a:uFillTx/>
                <a:latin typeface="Arial"/>
                <a:ea typeface="+mn-ea"/>
                <a:cs typeface="Arial"/>
                <a:sym typeface="Arial"/>
              </a:rPr>
              <a:t>4</a:t>
            </a:r>
            <a:endParaRPr kumimoji="0" sz="1400" b="0" i="0" u="none" strike="noStrike" kern="0" cap="none" spc="0" normalizeH="0" baseline="0" noProof="0" dirty="0">
              <a:ln>
                <a:noFill/>
              </a:ln>
              <a:solidFill>
                <a:schemeClr val="tx1"/>
              </a:solidFill>
              <a:effectLst/>
              <a:uLnTx/>
              <a:uFillTx/>
              <a:latin typeface="Arial"/>
              <a:ea typeface="+mn-ea"/>
              <a:cs typeface="Arial"/>
              <a:sym typeface="Arial"/>
            </a:endParaRPr>
          </a:p>
        </p:txBody>
      </p:sp>
      <p:sp>
        <p:nvSpPr>
          <p:cNvPr id="54" name="Google Shape;164;g917a4eec68_0_45">
            <a:extLst>
              <a:ext uri="{FF2B5EF4-FFF2-40B4-BE49-F238E27FC236}">
                <a16:creationId xmlns:a16="http://schemas.microsoft.com/office/drawing/2014/main" id="{7F800F97-8F24-4710-8192-F4965788E372}"/>
              </a:ext>
            </a:extLst>
          </p:cNvPr>
          <p:cNvSpPr/>
          <p:nvPr/>
        </p:nvSpPr>
        <p:spPr>
          <a:xfrm>
            <a:off x="10499074" y="1219630"/>
            <a:ext cx="1401747" cy="1442116"/>
          </a:xfrm>
          <a:prstGeom prst="rect">
            <a:avLst/>
          </a:prstGeom>
          <a:solidFill>
            <a:srgbClr val="FDD294">
              <a:alpha val="97250"/>
            </a:srgbClr>
          </a:solidFill>
          <a:ln w="12700" cap="flat" cmpd="sng">
            <a:solidFill>
              <a:srgbClr val="31538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196;g917a4eec68_0_45">
            <a:extLst>
              <a:ext uri="{FF2B5EF4-FFF2-40B4-BE49-F238E27FC236}">
                <a16:creationId xmlns:a16="http://schemas.microsoft.com/office/drawing/2014/main" id="{17B20C30-20E4-4DF0-8504-E0D3C814BC8B}"/>
              </a:ext>
            </a:extLst>
          </p:cNvPr>
          <p:cNvSpPr/>
          <p:nvPr/>
        </p:nvSpPr>
        <p:spPr>
          <a:xfrm>
            <a:off x="10499075" y="1215292"/>
            <a:ext cx="1401746" cy="145079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s-US" sz="1600" b="1" i="0" u="none" strike="noStrike" kern="0" cap="none" spc="0" normalizeH="0" baseline="0" noProof="0" dirty="0">
                <a:ln>
                  <a:noFill/>
                </a:ln>
                <a:solidFill>
                  <a:srgbClr val="000000"/>
                </a:solidFill>
                <a:effectLst/>
                <a:uLnTx/>
                <a:uFillTx/>
                <a:latin typeface="Montserrat"/>
                <a:cs typeface="Arial"/>
                <a:sym typeface="Montserrat"/>
              </a:rPr>
              <a:t>Comcast por cable en el hogar de Internet Essentials</a:t>
            </a:r>
            <a:endParaRPr kumimoji="0" lang="es-US" sz="1600" b="1" i="0" u="none" strike="noStrike" kern="0" cap="none" spc="0" normalizeH="0" baseline="0" noProof="0" dirty="0">
              <a:ln>
                <a:noFill/>
              </a:ln>
              <a:solidFill>
                <a:srgbClr val="000000"/>
              </a:solidFill>
              <a:effectLst/>
              <a:uLnTx/>
              <a:uFillTx/>
              <a:latin typeface="Montserrat"/>
              <a:cs typeface="Arial"/>
              <a:sym typeface="Arial"/>
            </a:endParaRPr>
          </a:p>
        </p:txBody>
      </p:sp>
      <p:sp>
        <p:nvSpPr>
          <p:cNvPr id="56" name="Google Shape;164;g917a4eec68_0_45">
            <a:extLst>
              <a:ext uri="{FF2B5EF4-FFF2-40B4-BE49-F238E27FC236}">
                <a16:creationId xmlns:a16="http://schemas.microsoft.com/office/drawing/2014/main" id="{6256FD7A-99F5-4C7A-ADD1-8EADC8799BDA}"/>
              </a:ext>
            </a:extLst>
          </p:cNvPr>
          <p:cNvSpPr/>
          <p:nvPr/>
        </p:nvSpPr>
        <p:spPr>
          <a:xfrm>
            <a:off x="10493091" y="4828460"/>
            <a:ext cx="1401747" cy="1442116"/>
          </a:xfrm>
          <a:prstGeom prst="rect">
            <a:avLst/>
          </a:prstGeom>
          <a:solidFill>
            <a:srgbClr val="FDD294">
              <a:alpha val="97250"/>
            </a:srgbClr>
          </a:solidFill>
          <a:ln w="12700" cap="flat" cmpd="sng">
            <a:solidFill>
              <a:srgbClr val="31538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 name="Google Shape;196;g917a4eec68_0_45">
            <a:extLst>
              <a:ext uri="{FF2B5EF4-FFF2-40B4-BE49-F238E27FC236}">
                <a16:creationId xmlns:a16="http://schemas.microsoft.com/office/drawing/2014/main" id="{D6CCEB37-23EF-4E8E-86D4-4388DF02761B}"/>
              </a:ext>
            </a:extLst>
          </p:cNvPr>
          <p:cNvSpPr/>
          <p:nvPr/>
        </p:nvSpPr>
        <p:spPr>
          <a:xfrm>
            <a:off x="10493091" y="4819784"/>
            <a:ext cx="1401746" cy="145079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s-US" sz="1600" b="1" i="0" u="none" strike="noStrike" kern="0" cap="none" spc="0" normalizeH="0" baseline="0" noProof="0" dirty="0">
                <a:ln>
                  <a:noFill/>
                </a:ln>
                <a:solidFill>
                  <a:srgbClr val="000000"/>
                </a:solidFill>
                <a:effectLst/>
                <a:uLnTx/>
                <a:uFillTx/>
                <a:latin typeface="Montserrat"/>
                <a:cs typeface="Arial"/>
                <a:sym typeface="Montserrat"/>
              </a:rPr>
              <a:t>Punto de acceso de T-Mobile</a:t>
            </a:r>
          </a:p>
        </p:txBody>
      </p:sp>
      <p:cxnSp>
        <p:nvCxnSpPr>
          <p:cNvPr id="58" name="Straight Arrow Connector 57">
            <a:extLst>
              <a:ext uri="{FF2B5EF4-FFF2-40B4-BE49-F238E27FC236}">
                <a16:creationId xmlns:a16="http://schemas.microsoft.com/office/drawing/2014/main" id="{118F9A04-9745-49AB-BA72-35152E787E12}"/>
              </a:ext>
            </a:extLst>
          </p:cNvPr>
          <p:cNvCxnSpPr>
            <a:cxnSpLocks/>
            <a:stCxn id="33" idx="3"/>
            <a:endCxn id="55" idx="1"/>
          </p:cNvCxnSpPr>
          <p:nvPr/>
        </p:nvCxnSpPr>
        <p:spPr>
          <a:xfrm flipV="1">
            <a:off x="8620664" y="1940688"/>
            <a:ext cx="1878411" cy="1562229"/>
          </a:xfrm>
          <a:prstGeom prst="straightConnector1">
            <a:avLst/>
          </a:prstGeom>
          <a:ln w="19050">
            <a:solidFill>
              <a:schemeClr val="tx1">
                <a:lumMod val="95000"/>
                <a:lumOff val="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8809023-71B4-4FE9-B1E7-71E1C5CAF6BD}"/>
              </a:ext>
            </a:extLst>
          </p:cNvPr>
          <p:cNvCxnSpPr>
            <a:cxnSpLocks/>
            <a:stCxn id="33" idx="3"/>
            <a:endCxn id="56" idx="1"/>
          </p:cNvCxnSpPr>
          <p:nvPr/>
        </p:nvCxnSpPr>
        <p:spPr>
          <a:xfrm>
            <a:off x="8620664" y="3502917"/>
            <a:ext cx="1872427" cy="2046601"/>
          </a:xfrm>
          <a:prstGeom prst="straightConnector1">
            <a:avLst/>
          </a:prstGeom>
          <a:ln w="19050">
            <a:solidFill>
              <a:schemeClr val="tx1">
                <a:lumMod val="95000"/>
                <a:lumOff val="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4945701B-B32C-429F-B6DD-6681B6A703B1}"/>
              </a:ext>
            </a:extLst>
          </p:cNvPr>
          <p:cNvSpPr/>
          <p:nvPr/>
        </p:nvSpPr>
        <p:spPr>
          <a:xfrm>
            <a:off x="8892612" y="3502917"/>
            <a:ext cx="1345252" cy="2046601"/>
          </a:xfrm>
          <a:prstGeom prst="rect">
            <a:avLst/>
          </a:prstGeom>
          <a:solidFill>
            <a:srgbClr val="F4C40C">
              <a:alpha val="97250"/>
            </a:srgbClr>
          </a:solidFill>
          <a:ln w="12700" cap="flat" cmpd="sng">
            <a:solidFill>
              <a:srgbClr val="31538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s-US" sz="1100" b="0" i="0" u="none" strike="noStrike" kern="0" cap="none" spc="0" normalizeH="0" baseline="0" noProof="0" dirty="0">
                <a:ln>
                  <a:noFill/>
                </a:ln>
                <a:solidFill>
                  <a:srgbClr val="000000"/>
                </a:solidFill>
                <a:effectLst/>
                <a:uLnTx/>
                <a:uFillTx/>
                <a:latin typeface="Montserrat" panose="020B0604020202020204" charset="0"/>
                <a:cs typeface="Calibri"/>
                <a:sym typeface="Arial"/>
              </a:rPr>
              <a:t>Se priorizará a los estudiantes que vivan en viviendas inestables o que no tengan una vivienda para que reciban un punto de acceso de T-Mobile. </a:t>
            </a:r>
          </a:p>
        </p:txBody>
      </p:sp>
      <p:sp>
        <p:nvSpPr>
          <p:cNvPr id="61" name="Google Shape;197;g917a4eec68_0_45">
            <a:extLst>
              <a:ext uri="{FF2B5EF4-FFF2-40B4-BE49-F238E27FC236}">
                <a16:creationId xmlns:a16="http://schemas.microsoft.com/office/drawing/2014/main" id="{760FD7AC-3F26-4E7F-964B-F098E711279F}"/>
              </a:ext>
            </a:extLst>
          </p:cNvPr>
          <p:cNvSpPr/>
          <p:nvPr/>
        </p:nvSpPr>
        <p:spPr>
          <a:xfrm>
            <a:off x="5303157" y="4767798"/>
            <a:ext cx="1870514" cy="193402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Montserrat"/>
              <a:buNone/>
              <a:tabLst/>
              <a:defRPr/>
            </a:pPr>
            <a:r>
              <a:rPr lang="es-US" dirty="0">
                <a:latin typeface="Montserrat"/>
                <a:ea typeface="+mn-ea"/>
                <a:sym typeface="Montserrat"/>
              </a:rPr>
              <a:t>Los hogares que califiquen deben comunicarse con su </a:t>
            </a:r>
            <a:r>
              <a:rPr lang="es-US" b="1" dirty="0">
                <a:latin typeface="Montserrat"/>
                <a:ea typeface="+mn-ea"/>
                <a:sym typeface="Montserrat"/>
              </a:rPr>
              <a:t>Agencia de Educación Local</a:t>
            </a:r>
            <a:r>
              <a:rPr lang="es-US" dirty="0">
                <a:latin typeface="Montserrat"/>
                <a:ea typeface="+mn-ea"/>
                <a:sym typeface="Montserrat"/>
              </a:rPr>
              <a:t>. </a:t>
            </a:r>
            <a:endParaRPr kumimoji="0" sz="1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 name="Google Shape;194;g917a4eec68_0_45">
            <a:extLst>
              <a:ext uri="{FF2B5EF4-FFF2-40B4-BE49-F238E27FC236}">
                <a16:creationId xmlns:a16="http://schemas.microsoft.com/office/drawing/2014/main" id="{33F65DA3-7286-4ECF-953F-B96672E9C85E}"/>
              </a:ext>
            </a:extLst>
          </p:cNvPr>
          <p:cNvSpPr/>
          <p:nvPr/>
        </p:nvSpPr>
        <p:spPr>
          <a:xfrm>
            <a:off x="2330818" y="4118600"/>
            <a:ext cx="558300" cy="523200"/>
          </a:xfrm>
          <a:prstGeom prst="ellipse">
            <a:avLst/>
          </a:prstGeom>
          <a:solidFill>
            <a:schemeClr val="lt1"/>
          </a:solidFill>
          <a:ln w="44450" cap="flat" cmpd="sng">
            <a:solidFill>
              <a:srgbClr val="F2F2F2"/>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168DCB"/>
              </a:buClr>
              <a:buSzPts val="2400"/>
              <a:buFont typeface="Arial"/>
              <a:buNone/>
              <a:tabLst/>
              <a:defRPr/>
            </a:pPr>
            <a:r>
              <a:rPr kumimoji="0" lang="es-US" sz="2400" b="1" i="0" u="none" strike="noStrike" kern="0" cap="none" spc="0" normalizeH="0" baseline="0" noProof="0" dirty="0">
                <a:ln>
                  <a:noFill/>
                </a:ln>
                <a:solidFill>
                  <a:schemeClr val="tx1"/>
                </a:solidFill>
                <a:effectLst/>
                <a:uLnTx/>
                <a:uFillTx/>
                <a:latin typeface="Arial"/>
                <a:cs typeface="Arial"/>
                <a:sym typeface="Arial"/>
              </a:rPr>
              <a:t>2</a:t>
            </a:r>
            <a:endParaRPr kumimoji="0" sz="1400" b="0" i="0" u="none" strike="noStrike" kern="0" cap="none" spc="0" normalizeH="0" baseline="0" noProof="0" dirty="0">
              <a:ln>
                <a:noFill/>
              </a:ln>
              <a:solidFill>
                <a:schemeClr val="tx1"/>
              </a:solidFill>
              <a:effectLst/>
              <a:uLnTx/>
              <a:uFillTx/>
              <a:latin typeface="Arial"/>
              <a:ea typeface="+mn-ea"/>
              <a:cs typeface="Arial"/>
              <a:sym typeface="Arial"/>
            </a:endParaRPr>
          </a:p>
        </p:txBody>
      </p:sp>
      <p:sp>
        <p:nvSpPr>
          <p:cNvPr id="67" name="Google Shape;193;g917a4eec68_0_45">
            <a:extLst>
              <a:ext uri="{FF2B5EF4-FFF2-40B4-BE49-F238E27FC236}">
                <a16:creationId xmlns:a16="http://schemas.microsoft.com/office/drawing/2014/main" id="{0F4EB346-B560-460C-B358-D1396C79A1E9}"/>
              </a:ext>
            </a:extLst>
          </p:cNvPr>
          <p:cNvSpPr/>
          <p:nvPr/>
        </p:nvSpPr>
        <p:spPr>
          <a:xfrm>
            <a:off x="720968" y="4118600"/>
            <a:ext cx="558300" cy="523200"/>
          </a:xfrm>
          <a:prstGeom prst="ellipse">
            <a:avLst/>
          </a:prstGeom>
          <a:solidFill>
            <a:schemeClr val="lt1"/>
          </a:solidFill>
          <a:ln w="44450" cap="flat" cmpd="sng">
            <a:solidFill>
              <a:srgbClr val="F2F2F2"/>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168DCB"/>
              </a:buClr>
              <a:buSzPts val="2400"/>
              <a:buFont typeface="Arial"/>
              <a:buNone/>
              <a:tabLst/>
              <a:defRPr/>
            </a:pPr>
            <a:r>
              <a:rPr kumimoji="0" lang="es-US" sz="2400" b="1" i="0" u="none" strike="noStrike" kern="0" cap="none" spc="0" normalizeH="0" baseline="0" noProof="0" dirty="0">
                <a:ln>
                  <a:noFill/>
                </a:ln>
                <a:solidFill>
                  <a:schemeClr val="tx1"/>
                </a:solidFill>
                <a:effectLst/>
                <a:uLnTx/>
                <a:uFillTx/>
                <a:latin typeface="Arial"/>
                <a:cs typeface="Arial"/>
                <a:sym typeface="Arial"/>
              </a:rPr>
              <a:t>1</a:t>
            </a:r>
            <a:endParaRPr kumimoji="0" sz="1400" b="0" i="0" u="none" strike="noStrike" kern="0" cap="none" spc="0" normalizeH="0" baseline="0" noProof="0" dirty="0">
              <a:ln>
                <a:noFill/>
              </a:ln>
              <a:solidFill>
                <a:schemeClr val="tx1"/>
              </a:solidFill>
              <a:effectLst/>
              <a:uLnTx/>
              <a:uFillTx/>
              <a:latin typeface="Arial"/>
              <a:ea typeface="+mn-ea"/>
              <a:cs typeface="Arial"/>
              <a:sym typeface="Arial"/>
            </a:endParaRPr>
          </a:p>
        </p:txBody>
      </p:sp>
      <p:sp>
        <p:nvSpPr>
          <p:cNvPr id="71" name="Google Shape;194;g917a4eec68_0_45">
            <a:extLst>
              <a:ext uri="{FF2B5EF4-FFF2-40B4-BE49-F238E27FC236}">
                <a16:creationId xmlns:a16="http://schemas.microsoft.com/office/drawing/2014/main" id="{ACA86848-6BE5-4973-A825-58EDDCA24CC8}"/>
              </a:ext>
            </a:extLst>
          </p:cNvPr>
          <p:cNvSpPr/>
          <p:nvPr/>
        </p:nvSpPr>
        <p:spPr>
          <a:xfrm>
            <a:off x="4126696" y="4118600"/>
            <a:ext cx="558300" cy="523200"/>
          </a:xfrm>
          <a:prstGeom prst="ellipse">
            <a:avLst/>
          </a:prstGeom>
          <a:solidFill>
            <a:schemeClr val="lt1"/>
          </a:solidFill>
          <a:ln w="44450" cap="flat" cmpd="sng">
            <a:solidFill>
              <a:srgbClr val="F2F2F2"/>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168DCB"/>
              </a:buClr>
              <a:buSzPts val="2400"/>
              <a:buFont typeface="Arial"/>
              <a:buNone/>
              <a:tabLst/>
              <a:defRPr/>
            </a:pPr>
            <a:r>
              <a:rPr kumimoji="0" lang="es-US" sz="2400" b="1" i="0" u="none" strike="noStrike" kern="0" cap="none" spc="0" normalizeH="0" baseline="0" noProof="0" dirty="0">
                <a:ln>
                  <a:noFill/>
                </a:ln>
                <a:solidFill>
                  <a:schemeClr val="tx1"/>
                </a:solidFill>
                <a:effectLst/>
                <a:uLnTx/>
                <a:uFillTx/>
                <a:latin typeface="Arial"/>
                <a:ea typeface="+mn-ea"/>
                <a:cs typeface="Arial"/>
                <a:sym typeface="Arial"/>
              </a:rPr>
              <a:t>3</a:t>
            </a:r>
            <a:endParaRPr kumimoji="0" sz="1400" b="0" i="0" u="none" strike="noStrike" kern="0" cap="none" spc="0" normalizeH="0" baseline="0" noProof="0" dirty="0">
              <a:ln>
                <a:noFill/>
              </a:ln>
              <a:solidFill>
                <a:schemeClr val="tx1"/>
              </a:solidFill>
              <a:effectLst/>
              <a:uLnTx/>
              <a:uFillTx/>
              <a:latin typeface="Arial"/>
              <a:ea typeface="+mn-ea"/>
              <a:cs typeface="Arial"/>
              <a:sym typeface="Arial"/>
            </a:endParaRPr>
          </a:p>
        </p:txBody>
      </p:sp>
      <p:cxnSp>
        <p:nvCxnSpPr>
          <p:cNvPr id="73" name="Straight Arrow Connector 72">
            <a:extLst>
              <a:ext uri="{FF2B5EF4-FFF2-40B4-BE49-F238E27FC236}">
                <a16:creationId xmlns:a16="http://schemas.microsoft.com/office/drawing/2014/main" id="{683BF04A-5C73-42D4-A3BE-263B42A39309}"/>
              </a:ext>
            </a:extLst>
          </p:cNvPr>
          <p:cNvCxnSpPr>
            <a:cxnSpLocks/>
            <a:stCxn id="67" idx="6"/>
            <a:endCxn id="63" idx="2"/>
          </p:cNvCxnSpPr>
          <p:nvPr/>
        </p:nvCxnSpPr>
        <p:spPr>
          <a:xfrm>
            <a:off x="1279268" y="4380200"/>
            <a:ext cx="1051550" cy="0"/>
          </a:xfrm>
          <a:prstGeom prst="straightConnector1">
            <a:avLst/>
          </a:prstGeom>
          <a:noFill/>
          <a:ln w="38100" cap="flat" cmpd="sng">
            <a:solidFill>
              <a:schemeClr val="tx1">
                <a:lumMod val="95000"/>
                <a:lumOff val="5000"/>
              </a:schemeClr>
            </a:solidFill>
            <a:prstDash val="solid"/>
            <a:miter lim="800000"/>
            <a:headEnd type="none" w="sm" len="sm"/>
            <a:tailEnd type="triangle" w="med" len="med"/>
          </a:ln>
        </p:spPr>
      </p:cxnSp>
      <p:cxnSp>
        <p:nvCxnSpPr>
          <p:cNvPr id="74" name="Straight Arrow Connector 73">
            <a:extLst>
              <a:ext uri="{FF2B5EF4-FFF2-40B4-BE49-F238E27FC236}">
                <a16:creationId xmlns:a16="http://schemas.microsoft.com/office/drawing/2014/main" id="{EB5AC949-3802-4738-8FBD-2944C91B2D49}"/>
              </a:ext>
            </a:extLst>
          </p:cNvPr>
          <p:cNvCxnSpPr>
            <a:cxnSpLocks/>
            <a:stCxn id="63" idx="6"/>
            <a:endCxn id="71" idx="2"/>
          </p:cNvCxnSpPr>
          <p:nvPr/>
        </p:nvCxnSpPr>
        <p:spPr>
          <a:xfrm>
            <a:off x="2889118" y="4380200"/>
            <a:ext cx="1237578" cy="0"/>
          </a:xfrm>
          <a:prstGeom prst="straightConnector1">
            <a:avLst/>
          </a:prstGeom>
          <a:noFill/>
          <a:ln w="38100" cap="flat" cmpd="sng">
            <a:solidFill>
              <a:schemeClr val="tx1">
                <a:lumMod val="95000"/>
                <a:lumOff val="5000"/>
              </a:schemeClr>
            </a:solidFill>
            <a:prstDash val="solid"/>
            <a:miter lim="800000"/>
            <a:headEnd type="none" w="sm" len="sm"/>
            <a:tailEnd type="triangle" w="med" len="med"/>
          </a:ln>
        </p:spPr>
      </p:cxnSp>
      <p:cxnSp>
        <p:nvCxnSpPr>
          <p:cNvPr id="75" name="Straight Arrow Connector 74">
            <a:extLst>
              <a:ext uri="{FF2B5EF4-FFF2-40B4-BE49-F238E27FC236}">
                <a16:creationId xmlns:a16="http://schemas.microsoft.com/office/drawing/2014/main" id="{60815285-9AFB-45E0-A95B-A9073D653BE0}"/>
              </a:ext>
            </a:extLst>
          </p:cNvPr>
          <p:cNvCxnSpPr>
            <a:cxnSpLocks/>
            <a:stCxn id="71" idx="6"/>
            <a:endCxn id="53" idx="2"/>
          </p:cNvCxnSpPr>
          <p:nvPr/>
        </p:nvCxnSpPr>
        <p:spPr>
          <a:xfrm>
            <a:off x="4684996" y="4380200"/>
            <a:ext cx="1274268" cy="0"/>
          </a:xfrm>
          <a:prstGeom prst="straightConnector1">
            <a:avLst/>
          </a:prstGeom>
          <a:noFill/>
          <a:ln w="38100" cap="flat" cmpd="sng">
            <a:solidFill>
              <a:schemeClr val="tx1">
                <a:lumMod val="95000"/>
                <a:lumOff val="5000"/>
              </a:schemeClr>
            </a:solidFill>
            <a:prstDash val="solid"/>
            <a:miter lim="800000"/>
            <a:headEnd type="none" w="sm" len="sm"/>
            <a:tailEnd type="triangle" w="med" len="med"/>
          </a:ln>
        </p:spPr>
      </p:cxnSp>
      <p:sp>
        <p:nvSpPr>
          <p:cNvPr id="82" name="Google Shape;190;g917a4eec68_0_45">
            <a:extLst>
              <a:ext uri="{FF2B5EF4-FFF2-40B4-BE49-F238E27FC236}">
                <a16:creationId xmlns:a16="http://schemas.microsoft.com/office/drawing/2014/main" id="{8286780E-69D4-4EA1-B807-651FB75C35D0}"/>
              </a:ext>
            </a:extLst>
          </p:cNvPr>
          <p:cNvSpPr/>
          <p:nvPr/>
        </p:nvSpPr>
        <p:spPr>
          <a:xfrm>
            <a:off x="128073" y="1276122"/>
            <a:ext cx="6969104" cy="2113196"/>
          </a:xfrm>
          <a:prstGeom prst="rect">
            <a:avLst/>
          </a:prstGeom>
          <a:solidFill>
            <a:schemeClr val="accent4">
              <a:lumMod val="40000"/>
              <a:lumOff val="60000"/>
            </a:schemeClr>
          </a:solidFill>
          <a:ln w="12700" cap="flat" cmpd="sng">
            <a:solidFill>
              <a:srgbClr val="31538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lvl="0" algn="ctr">
              <a:buSzPts val="1400"/>
              <a:defRPr/>
            </a:pPr>
            <a:endParaRPr lang="es-US" b="1" dirty="0">
              <a:latin typeface="Montserrat"/>
            </a:endParaRPr>
          </a:p>
        </p:txBody>
      </p:sp>
      <p:sp>
        <p:nvSpPr>
          <p:cNvPr id="83" name="Google Shape;193;g917a4eec68_0_45">
            <a:extLst>
              <a:ext uri="{FF2B5EF4-FFF2-40B4-BE49-F238E27FC236}">
                <a16:creationId xmlns:a16="http://schemas.microsoft.com/office/drawing/2014/main" id="{88073952-5BCD-4432-9403-9E9894430E12}"/>
              </a:ext>
            </a:extLst>
          </p:cNvPr>
          <p:cNvSpPr/>
          <p:nvPr/>
        </p:nvSpPr>
        <p:spPr>
          <a:xfrm>
            <a:off x="1684160" y="2011161"/>
            <a:ext cx="558300" cy="523200"/>
          </a:xfrm>
          <a:prstGeom prst="ellipse">
            <a:avLst/>
          </a:prstGeom>
          <a:solidFill>
            <a:schemeClr val="lt1"/>
          </a:solidFill>
          <a:ln w="44450" cap="flat" cmpd="sng">
            <a:solidFill>
              <a:srgbClr val="F2F2F2"/>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168DCB"/>
              </a:buClr>
              <a:buSzPts val="2400"/>
              <a:buFont typeface="Arial"/>
              <a:buNone/>
              <a:tabLst/>
              <a:defRPr/>
            </a:pPr>
            <a:r>
              <a:rPr kumimoji="0" lang="es-US" sz="2400" b="1" i="0" u="none" strike="noStrike" kern="0" cap="none" spc="0" normalizeH="0" baseline="0" noProof="0" dirty="0">
                <a:ln>
                  <a:noFill/>
                </a:ln>
                <a:solidFill>
                  <a:schemeClr val="tx1"/>
                </a:solidFill>
                <a:effectLst/>
                <a:uLnTx/>
                <a:uFillTx/>
                <a:latin typeface="Arial"/>
                <a:cs typeface="Arial"/>
                <a:sym typeface="Arial"/>
              </a:rPr>
              <a:t>1</a:t>
            </a:r>
            <a:endParaRPr kumimoji="0" sz="1400" b="0" i="0" u="none" strike="noStrike" kern="0" cap="none" spc="0" normalizeH="0" baseline="0" noProof="0" dirty="0">
              <a:ln>
                <a:noFill/>
              </a:ln>
              <a:solidFill>
                <a:schemeClr val="tx1"/>
              </a:solidFill>
              <a:effectLst/>
              <a:uLnTx/>
              <a:uFillTx/>
              <a:latin typeface="Arial"/>
              <a:ea typeface="+mn-ea"/>
              <a:cs typeface="Arial"/>
              <a:sym typeface="Arial"/>
            </a:endParaRPr>
          </a:p>
        </p:txBody>
      </p:sp>
      <p:sp>
        <p:nvSpPr>
          <p:cNvPr id="84" name="TextBox 83">
            <a:extLst>
              <a:ext uri="{FF2B5EF4-FFF2-40B4-BE49-F238E27FC236}">
                <a16:creationId xmlns:a16="http://schemas.microsoft.com/office/drawing/2014/main" id="{FFC68C99-8617-4C59-B527-6563CAD7ECD6}"/>
              </a:ext>
            </a:extLst>
          </p:cNvPr>
          <p:cNvSpPr txBox="1"/>
          <p:nvPr/>
        </p:nvSpPr>
        <p:spPr>
          <a:xfrm>
            <a:off x="996116" y="2692774"/>
            <a:ext cx="2079310" cy="492443"/>
          </a:xfrm>
          <a:prstGeom prst="rect">
            <a:avLst/>
          </a:prstGeom>
          <a:noFill/>
        </p:spPr>
        <p:txBody>
          <a:bodyPr wrap="square" rtlCol="0">
            <a:spAutoFit/>
          </a:bodyPr>
          <a:lstStyle/>
          <a:p>
            <a:pPr lvl="0" algn="ctr">
              <a:buSzPts val="1400"/>
              <a:defRPr/>
            </a:pPr>
            <a:r>
              <a:rPr lang="es-US" sz="1300" dirty="0">
                <a:latin typeface="Montserrat"/>
                <a:ea typeface="Montserrat"/>
                <a:cs typeface="Montserrat"/>
                <a:sym typeface="Montserrat"/>
              </a:rPr>
              <a:t>La escuela </a:t>
            </a:r>
            <a:r>
              <a:rPr lang="es-US" sz="1300" b="1" dirty="0">
                <a:latin typeface="Montserrat"/>
                <a:ea typeface="Montserrat"/>
                <a:cs typeface="Montserrat"/>
                <a:sym typeface="Montserrat"/>
              </a:rPr>
              <a:t>identifica</a:t>
            </a:r>
            <a:r>
              <a:rPr lang="es-US" sz="1300" dirty="0">
                <a:latin typeface="Montserrat"/>
                <a:ea typeface="Montserrat"/>
                <a:cs typeface="Montserrat"/>
                <a:sym typeface="Montserrat"/>
              </a:rPr>
              <a:t> a las familias elegibles</a:t>
            </a:r>
          </a:p>
        </p:txBody>
      </p:sp>
      <p:sp>
        <p:nvSpPr>
          <p:cNvPr id="85" name="Google Shape;194;g917a4eec68_0_45">
            <a:extLst>
              <a:ext uri="{FF2B5EF4-FFF2-40B4-BE49-F238E27FC236}">
                <a16:creationId xmlns:a16="http://schemas.microsoft.com/office/drawing/2014/main" id="{E97F5E59-A757-4612-B347-D2513F497A62}"/>
              </a:ext>
            </a:extLst>
          </p:cNvPr>
          <p:cNvSpPr/>
          <p:nvPr/>
        </p:nvSpPr>
        <p:spPr>
          <a:xfrm>
            <a:off x="5008794" y="2011161"/>
            <a:ext cx="558300" cy="523200"/>
          </a:xfrm>
          <a:prstGeom prst="ellipse">
            <a:avLst/>
          </a:prstGeom>
          <a:solidFill>
            <a:schemeClr val="lt1"/>
          </a:solidFill>
          <a:ln w="44450" cap="flat" cmpd="sng">
            <a:solidFill>
              <a:srgbClr val="F2F2F2"/>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168DCB"/>
              </a:buClr>
              <a:buSzPts val="2400"/>
              <a:buFont typeface="Arial"/>
              <a:buNone/>
              <a:tabLst/>
              <a:defRPr/>
            </a:pPr>
            <a:r>
              <a:rPr kumimoji="0" lang="es-US" sz="2400" b="1" i="0" u="none" strike="noStrike" kern="0" cap="none" spc="0" normalizeH="0" baseline="0" noProof="0" dirty="0">
                <a:ln>
                  <a:noFill/>
                </a:ln>
                <a:solidFill>
                  <a:schemeClr val="tx1"/>
                </a:solidFill>
                <a:effectLst/>
                <a:uLnTx/>
                <a:uFillTx/>
                <a:latin typeface="Arial"/>
                <a:cs typeface="Arial"/>
                <a:sym typeface="Arial"/>
              </a:rPr>
              <a:t>2</a:t>
            </a:r>
            <a:endParaRPr kumimoji="0" sz="1400" b="0" i="0" u="none" strike="noStrike" kern="0" cap="none" spc="0" normalizeH="0" baseline="0" noProof="0" dirty="0">
              <a:ln>
                <a:noFill/>
              </a:ln>
              <a:solidFill>
                <a:schemeClr val="tx1"/>
              </a:solidFill>
              <a:effectLst/>
              <a:uLnTx/>
              <a:uFillTx/>
              <a:latin typeface="Arial"/>
              <a:ea typeface="+mn-ea"/>
              <a:cs typeface="Arial"/>
              <a:sym typeface="Arial"/>
            </a:endParaRPr>
          </a:p>
        </p:txBody>
      </p:sp>
      <p:cxnSp>
        <p:nvCxnSpPr>
          <p:cNvPr id="87" name="Straight Arrow Connector 86">
            <a:extLst>
              <a:ext uri="{FF2B5EF4-FFF2-40B4-BE49-F238E27FC236}">
                <a16:creationId xmlns:a16="http://schemas.microsoft.com/office/drawing/2014/main" id="{4B6A54D8-2700-436A-970C-0E4A71871EFA}"/>
              </a:ext>
            </a:extLst>
          </p:cNvPr>
          <p:cNvCxnSpPr>
            <a:cxnSpLocks/>
            <a:stCxn id="83" idx="6"/>
            <a:endCxn id="85" idx="2"/>
          </p:cNvCxnSpPr>
          <p:nvPr/>
        </p:nvCxnSpPr>
        <p:spPr>
          <a:xfrm>
            <a:off x="2242460" y="2272761"/>
            <a:ext cx="2766334" cy="0"/>
          </a:xfrm>
          <a:prstGeom prst="straightConnector1">
            <a:avLst/>
          </a:prstGeom>
          <a:noFill/>
          <a:ln w="38100" cap="flat" cmpd="sng">
            <a:solidFill>
              <a:schemeClr val="tx1">
                <a:lumMod val="95000"/>
                <a:lumOff val="5000"/>
              </a:schemeClr>
            </a:solidFill>
            <a:prstDash val="solid"/>
            <a:miter lim="800000"/>
            <a:headEnd type="none" w="sm" len="sm"/>
            <a:tailEnd type="triangle" w="med" len="med"/>
          </a:ln>
        </p:spPr>
      </p:cxnSp>
      <p:sp>
        <p:nvSpPr>
          <p:cNvPr id="90" name="Google Shape;196;g917a4eec68_0_45">
            <a:extLst>
              <a:ext uri="{FF2B5EF4-FFF2-40B4-BE49-F238E27FC236}">
                <a16:creationId xmlns:a16="http://schemas.microsoft.com/office/drawing/2014/main" id="{DE2D36B9-ADCE-4614-A7AC-27AD345C81A8}"/>
              </a:ext>
            </a:extLst>
          </p:cNvPr>
          <p:cNvSpPr/>
          <p:nvPr/>
        </p:nvSpPr>
        <p:spPr>
          <a:xfrm>
            <a:off x="291176" y="1299210"/>
            <a:ext cx="6462376" cy="584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s-US" sz="1800" b="1" i="0" u="none" strike="noStrike" kern="0" cap="none" spc="0" normalizeH="0" baseline="0" noProof="0" dirty="0">
                <a:ln>
                  <a:noFill/>
                </a:ln>
                <a:solidFill>
                  <a:srgbClr val="000000"/>
                </a:solidFill>
                <a:effectLst/>
                <a:uLnTx/>
                <a:uFillTx/>
                <a:latin typeface="Montserrat"/>
                <a:ea typeface="Montserrat"/>
                <a:cs typeface="Montserrat"/>
                <a:sym typeface="Montserrat"/>
              </a:rPr>
              <a:t>OPTION 1: DIFUSIÓN PROACTIVA DE LA AGENCIA DE EDUCACIÓN LOCAL</a:t>
            </a:r>
            <a:endParaRPr kumimoji="0" lang="es-US" sz="1800" b="1" i="0" u="none" strike="noStrike" kern="0" cap="none" spc="0" normalizeH="0" baseline="0" noProof="0" dirty="0">
              <a:ln>
                <a:noFill/>
              </a:ln>
              <a:solidFill>
                <a:srgbClr val="000000"/>
              </a:solidFill>
              <a:effectLst/>
              <a:uLnTx/>
              <a:uFillTx/>
              <a:latin typeface="Montserrat"/>
              <a:ea typeface="Montserrat"/>
              <a:cs typeface="Montserrat"/>
              <a:sym typeface="Arial"/>
            </a:endParaRPr>
          </a:p>
        </p:txBody>
      </p:sp>
      <p:sp>
        <p:nvSpPr>
          <p:cNvPr id="33" name="Google Shape;164;g917a4eec68_0_45">
            <a:extLst>
              <a:ext uri="{FF2B5EF4-FFF2-40B4-BE49-F238E27FC236}">
                <a16:creationId xmlns:a16="http://schemas.microsoft.com/office/drawing/2014/main" id="{769956A0-FC92-4C59-8F1C-042A75A84B36}"/>
              </a:ext>
            </a:extLst>
          </p:cNvPr>
          <p:cNvSpPr/>
          <p:nvPr/>
        </p:nvSpPr>
        <p:spPr>
          <a:xfrm>
            <a:off x="7292240" y="2836869"/>
            <a:ext cx="1328424" cy="1332096"/>
          </a:xfrm>
          <a:prstGeom prst="rect">
            <a:avLst/>
          </a:prstGeom>
          <a:solidFill>
            <a:srgbClr val="FDD294">
              <a:alpha val="97250"/>
            </a:srgbClr>
          </a:solidFill>
          <a:ln w="12700" cap="flat" cmpd="sng">
            <a:solidFill>
              <a:srgbClr val="31538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s-US" b="1" i="0" u="none" strike="noStrike" kern="0" cap="none" spc="0" normalizeH="0" baseline="0" noProof="0" dirty="0">
                <a:ln>
                  <a:noFill/>
                </a:ln>
                <a:solidFill>
                  <a:schemeClr val="tx1"/>
                </a:solidFill>
                <a:effectLst/>
                <a:uLnTx/>
                <a:uFillTx/>
                <a:latin typeface="Montserrat" panose="020B0604020202020204" charset="0"/>
                <a:ea typeface="Calibri"/>
                <a:cs typeface="Calibri"/>
                <a:sym typeface="Calibri"/>
              </a:rPr>
              <a:t>La Agencia de Educación Local confirma la elegibilidad</a:t>
            </a:r>
            <a:endParaRPr kumimoji="0" b="1" i="0" u="none" strike="noStrike" kern="0" cap="none" spc="0" normalizeH="0" baseline="0" noProof="0" dirty="0">
              <a:ln>
                <a:noFill/>
              </a:ln>
              <a:solidFill>
                <a:schemeClr val="tx1"/>
              </a:solidFill>
              <a:effectLst/>
              <a:uLnTx/>
              <a:uFillTx/>
              <a:latin typeface="Montserrat" panose="020B0604020202020204" charset="0"/>
              <a:ea typeface="Calibri"/>
              <a:cs typeface="Calibri"/>
              <a:sym typeface="Calibri"/>
            </a:endParaRPr>
          </a:p>
        </p:txBody>
      </p:sp>
      <p:sp>
        <p:nvSpPr>
          <p:cNvPr id="52" name="TextBox 51">
            <a:extLst>
              <a:ext uri="{FF2B5EF4-FFF2-40B4-BE49-F238E27FC236}">
                <a16:creationId xmlns:a16="http://schemas.microsoft.com/office/drawing/2014/main" id="{57EB17F6-7F98-48D5-9093-6D7B7F715471}"/>
              </a:ext>
            </a:extLst>
          </p:cNvPr>
          <p:cNvSpPr txBox="1"/>
          <p:nvPr/>
        </p:nvSpPr>
        <p:spPr>
          <a:xfrm>
            <a:off x="3491203" y="2636193"/>
            <a:ext cx="3334025" cy="692497"/>
          </a:xfrm>
          <a:prstGeom prst="rect">
            <a:avLst/>
          </a:prstGeom>
          <a:noFill/>
        </p:spPr>
        <p:txBody>
          <a:bodyPr wrap="square" rtlCol="0">
            <a:spAutoFit/>
          </a:bodyPr>
          <a:lstStyle/>
          <a:p>
            <a:pPr lvl="0" algn="ctr">
              <a:buSzPts val="1400"/>
              <a:defRPr/>
            </a:pPr>
            <a:r>
              <a:rPr lang="es-US" sz="1300" b="1" dirty="0">
                <a:latin typeface="Montserrat"/>
                <a:ea typeface="Montserrat"/>
                <a:cs typeface="Montserrat"/>
                <a:sym typeface="Montserrat"/>
              </a:rPr>
              <a:t>Comunicación</a:t>
            </a:r>
            <a:r>
              <a:rPr lang="es-US" sz="1300" dirty="0">
                <a:latin typeface="Montserrat"/>
                <a:ea typeface="Montserrat"/>
                <a:cs typeface="Montserrat"/>
                <a:sym typeface="Montserrat"/>
              </a:rPr>
              <a:t> con las familias por estatuto o distrito (llamada, mensaje de texto o correo electrónico)</a:t>
            </a:r>
            <a:endParaRPr lang="es-US" sz="1300" dirty="0">
              <a:latin typeface="Montserrat"/>
            </a:endParaRPr>
          </a:p>
        </p:txBody>
      </p:sp>
      <p:cxnSp>
        <p:nvCxnSpPr>
          <p:cNvPr id="81" name="Connector: Elbow 80">
            <a:extLst>
              <a:ext uri="{FF2B5EF4-FFF2-40B4-BE49-F238E27FC236}">
                <a16:creationId xmlns:a16="http://schemas.microsoft.com/office/drawing/2014/main" id="{B528DB24-911B-4FEA-B1ED-77CC84DB411E}"/>
              </a:ext>
            </a:extLst>
          </p:cNvPr>
          <p:cNvCxnSpPr>
            <a:cxnSpLocks/>
            <a:stCxn id="39" idx="3"/>
            <a:endCxn id="33" idx="2"/>
          </p:cNvCxnSpPr>
          <p:nvPr/>
        </p:nvCxnSpPr>
        <p:spPr>
          <a:xfrm flipV="1">
            <a:off x="7097177" y="4168965"/>
            <a:ext cx="859275" cy="768220"/>
          </a:xfrm>
          <a:prstGeom prst="bentConnector2">
            <a:avLst/>
          </a:prstGeom>
          <a:ln w="19050">
            <a:solidFill>
              <a:schemeClr val="tx1">
                <a:lumMod val="95000"/>
                <a:lumOff val="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D6E0B517-A57E-4C30-90BD-DCD68D829364}"/>
              </a:ext>
            </a:extLst>
          </p:cNvPr>
          <p:cNvCxnSpPr>
            <a:cxnSpLocks/>
            <a:stCxn id="82" idx="3"/>
            <a:endCxn id="33" idx="0"/>
          </p:cNvCxnSpPr>
          <p:nvPr/>
        </p:nvCxnSpPr>
        <p:spPr>
          <a:xfrm>
            <a:off x="7097177" y="2332720"/>
            <a:ext cx="859275" cy="504149"/>
          </a:xfrm>
          <a:prstGeom prst="bentConnector2">
            <a:avLst/>
          </a:prstGeom>
          <a:ln w="19050">
            <a:solidFill>
              <a:schemeClr val="tx1">
                <a:lumMod val="95000"/>
                <a:lumOff val="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11335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HL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L Theme" id="{61DA6197-9046-439D-8489-65D472424F87}" vid="{F0D79706-41D9-43FF-9B7C-BE468F3587C1}"/>
    </a:ext>
  </a:extLst>
</a:theme>
</file>

<file path=ppt/theme/theme4.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968F4CB25A044FA72631DB5B41558D" ma:contentTypeVersion="9" ma:contentTypeDescription="Create a new document." ma:contentTypeScope="" ma:versionID="e5b3dc7211bcc53ec3681b3892671f06">
  <xsd:schema xmlns:xsd="http://www.w3.org/2001/XMLSchema" xmlns:xs="http://www.w3.org/2001/XMLSchema" xmlns:p="http://schemas.microsoft.com/office/2006/metadata/properties" xmlns:ns2="5d23b625-662c-4589-8d91-15d00947bb38" xmlns:ns3="3a0d4df6-299c-4e7d-87f4-9a57b1db65fa" targetNamespace="http://schemas.microsoft.com/office/2006/metadata/properties" ma:root="true" ma:fieldsID="bfb0aaded288bb49c62b9dfc44b4033c" ns2:_="" ns3:_="">
    <xsd:import namespace="5d23b625-662c-4589-8d91-15d00947bb38"/>
    <xsd:import namespace="3a0d4df6-299c-4e7d-87f4-9a57b1db65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3b625-662c-4589-8d91-15d00947b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0d4df6-299c-4e7d-87f4-9a57b1db65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a0d4df6-299c-4e7d-87f4-9a57b1db65fa">
      <UserInfo>
        <DisplayName>Mark Wheeler</DisplayName>
        <AccountId>16</AccountId>
        <AccountType/>
      </UserInfo>
      <UserInfo>
        <DisplayName>Maari Porter</DisplayName>
        <AccountId>26</AccountId>
        <AccountType/>
      </UserInfo>
    </SharedWithUsers>
  </documentManagement>
</p:properties>
</file>

<file path=customXml/itemProps1.xml><?xml version="1.0" encoding="utf-8"?>
<ds:datastoreItem xmlns:ds="http://schemas.openxmlformats.org/officeDocument/2006/customXml" ds:itemID="{01899CA1-C2A7-4E68-8E27-BA9DC89DC807}">
  <ds:schemaRefs>
    <ds:schemaRef ds:uri="http://schemas.microsoft.com/sharepoint/v3/contenttype/forms"/>
  </ds:schemaRefs>
</ds:datastoreItem>
</file>

<file path=customXml/itemProps2.xml><?xml version="1.0" encoding="utf-8"?>
<ds:datastoreItem xmlns:ds="http://schemas.openxmlformats.org/officeDocument/2006/customXml" ds:itemID="{1B7F6A4D-C1AB-4C26-9280-2D9585C5B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23b625-662c-4589-8d91-15d00947bb38"/>
    <ds:schemaRef ds:uri="3a0d4df6-299c-4e7d-87f4-9a57b1db65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67ED32-1BD4-4A11-8808-E3C52F45FAD8}">
  <ds:schemaRefs>
    <ds:schemaRef ds:uri="http://schemas.microsoft.com/office/2006/metadata/properties"/>
    <ds:schemaRef ds:uri="http://schemas.microsoft.com/office/infopath/2007/PartnerControls"/>
    <ds:schemaRef ds:uri="3a0d4df6-299c-4e7d-87f4-9a57b1db65fa"/>
  </ds:schemaRefs>
</ds:datastoreItem>
</file>

<file path=docProps/app.xml><?xml version="1.0" encoding="utf-8"?>
<Properties xmlns="http://schemas.openxmlformats.org/officeDocument/2006/extended-properties" xmlns:vt="http://schemas.openxmlformats.org/officeDocument/2006/docPropsVTypes">
  <TotalTime>619</TotalTime>
  <Words>2135</Words>
  <Application>Microsoft Office PowerPoint</Application>
  <PresentationFormat>Widescreen</PresentationFormat>
  <Paragraphs>265</Paragraphs>
  <Slides>22</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Calibri</vt:lpstr>
      <vt:lpstr>Monsterrat</vt:lpstr>
      <vt:lpstr>Arial Black</vt:lpstr>
      <vt:lpstr>Open Sans</vt:lpstr>
      <vt:lpstr>Graphik</vt:lpstr>
      <vt:lpstr>Graphik Black</vt:lpstr>
      <vt:lpstr>Arial</vt:lpstr>
      <vt:lpstr>Times New Roman</vt:lpstr>
      <vt:lpstr>Montserrat</vt:lpstr>
      <vt:lpstr>office theme</vt:lpstr>
      <vt:lpstr>1_office theme</vt:lpstr>
      <vt:lpstr>PHL Theme</vt:lpstr>
      <vt:lpstr>2_office theme</vt:lpstr>
      <vt:lpstr>PowerPoint Presentation</vt:lpstr>
      <vt:lpstr>PowerPoint Presentation</vt:lpstr>
      <vt:lpstr>Equidad digital en toda la ciudad: Tres estrategias clave</vt:lpstr>
      <vt:lpstr>PowerPoint Presentation</vt:lpstr>
      <vt:lpstr>¿Quién califica para conectarse a través de PHLConnectED? </vt:lpstr>
      <vt:lpstr>PowerPoint Presentation</vt:lpstr>
      <vt:lpstr>¿Cuáles son los principales roles y funciones de la línea directa 211?   </vt:lpstr>
      <vt:lpstr>Cuándo llamar al 2-1-1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soy un hablante de inglés nativo y necesito hablar con alguien en (español, vietnamita, ruso, etc.). ¿A qué número puedo llamar? </vt:lpstr>
      <vt:lpstr>¿Qué información debo tener a mano cuando llame a la línea directa 211 para determinar si soy elegible para el programa?</vt:lpstr>
      <vt:lpstr>Tengo un código. ¿Cómo me comunico con Comcast?</vt:lpstr>
      <vt:lpstr>¿Requerirá Comcast información personal?   ¿Necesito compartir mi número de seguro social cuando envíe mi solicitud?</vt:lpstr>
      <vt:lpstr>PowerPoint Presentation</vt:lpstr>
      <vt:lpstr>¿Comcast entrará en mi casa?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Juliet Fink-Yates</dc:creator>
  <cp:lastModifiedBy>Labonno Islam</cp:lastModifiedBy>
  <cp:revision>6</cp:revision>
  <dcterms:created xsi:type="dcterms:W3CDTF">2020-07-20T16:56:04Z</dcterms:created>
  <dcterms:modified xsi:type="dcterms:W3CDTF">2020-10-21T20:21:52Z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0x01010060968F4CB25A044FA72631DB5B41558D</vt:lpwstr>
  </property>
</Properties>
</file>