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5143500" cx="9144000"/>
  <p:notesSz cx="6858000" cy="9144000"/>
  <p:embeddedFontLst>
    <p:embeddedFont>
      <p:font typeface="Roboto"/>
      <p:regular r:id="rId71"/>
      <p:bold r:id="rId72"/>
      <p:italic r:id="rId73"/>
      <p:boldItalic r:id="rId74"/>
    </p:embeddedFont>
    <p:embeddedFont>
      <p:font typeface="Montserrat"/>
      <p:regular r:id="rId75"/>
      <p:bold r:id="rId76"/>
      <p:italic r:id="rId77"/>
      <p:boldItalic r:id="rId78"/>
    </p:embeddedFont>
    <p:embeddedFont>
      <p:font typeface="Open Sans"/>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OpenSans-bold.fntdata"/><Relationship Id="rId82" Type="http://schemas.openxmlformats.org/officeDocument/2006/relationships/font" Target="fonts/OpenSans-boldItalic.fntdata"/><Relationship Id="rId81" Type="http://schemas.openxmlformats.org/officeDocument/2006/relationships/font" Target="fonts/OpenSans-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Roboto-italic.fntdata"/><Relationship Id="rId72" Type="http://schemas.openxmlformats.org/officeDocument/2006/relationships/font" Target="fonts/Roboto-bold.fntdata"/><Relationship Id="rId31" Type="http://schemas.openxmlformats.org/officeDocument/2006/relationships/slide" Target="slides/slide26.xml"/><Relationship Id="rId75" Type="http://schemas.openxmlformats.org/officeDocument/2006/relationships/font" Target="fonts/Montserrat-regular.fntdata"/><Relationship Id="rId30" Type="http://schemas.openxmlformats.org/officeDocument/2006/relationships/slide" Target="slides/slide25.xml"/><Relationship Id="rId74" Type="http://schemas.openxmlformats.org/officeDocument/2006/relationships/font" Target="fonts/Roboto-boldItalic.fntdata"/><Relationship Id="rId33" Type="http://schemas.openxmlformats.org/officeDocument/2006/relationships/slide" Target="slides/slide28.xml"/><Relationship Id="rId77" Type="http://schemas.openxmlformats.org/officeDocument/2006/relationships/font" Target="fonts/Montserrat-italic.fntdata"/><Relationship Id="rId32" Type="http://schemas.openxmlformats.org/officeDocument/2006/relationships/slide" Target="slides/slide27.xml"/><Relationship Id="rId76" Type="http://schemas.openxmlformats.org/officeDocument/2006/relationships/font" Target="fonts/Montserrat-bold.fntdata"/><Relationship Id="rId35" Type="http://schemas.openxmlformats.org/officeDocument/2006/relationships/slide" Target="slides/slide30.xml"/><Relationship Id="rId79" Type="http://schemas.openxmlformats.org/officeDocument/2006/relationships/font" Target="fonts/OpenSans-regular.fntdata"/><Relationship Id="rId34" Type="http://schemas.openxmlformats.org/officeDocument/2006/relationships/slide" Target="slides/slide29.xml"/><Relationship Id="rId78" Type="http://schemas.openxmlformats.org/officeDocument/2006/relationships/font" Target="fonts/Montserrat-boldItalic.fntdata"/><Relationship Id="rId71" Type="http://schemas.openxmlformats.org/officeDocument/2006/relationships/font" Target="fonts/Roboto-regular.fntdata"/><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72255a762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2255a762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72255a7620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72255a7620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730e675702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730e675702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72255a762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72255a762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72255a7620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72255a7620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72255a762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72255a762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Try to find another image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726dbe0583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726dbe0583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72255a7620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72255a7620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Try to find another image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730e675702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730e675702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72cb978365_7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72cb978365_7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73574fcd7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73574fcd7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Suggested language for script: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 vous avez un bandana ou un tissu de rechange et quelques cravates de cheveux ou élastiques à la maison, essayez ce masque facile de bricolage pour le visage.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Simply place a piece of paper towel or coffee filter in the middle of the fabric, and then fold each side of the of the bandana horizontally over the filter.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Loop fabric through two hair ties or rubber bands. Place hair ties or rubber bands 6 inches apart on the fabric.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Fold the sides of the fabric to the middle vertically and tuck to hold in place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Place hair ties or rubber bands behind your ears so the fabric mask covers your face</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Source: https://www.countryliving.com/diy-crafts/a32110323/how-to-make-no-sew-bandana-face-mask/</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7206c452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7206c452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72255a7620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72255a7620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85a9c58de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85a9c58de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74d9fb929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74d9fb92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84badebd2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84badebd2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726dbe0583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726dbe0583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72a57fa63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72a57fa63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726dbe0583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726dbe0583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85a9c58de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85a9c58de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72255a7620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72255a7620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72a57fa6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72a57fa6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72cb978365_5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72cb978365_5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72cb978365_5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72cb978365_5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72cb978365_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72cb978365_5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85a9c58dec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85a9c58dec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74d9fb9294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74d9fb9294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g74d9fb9294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74d9fb9294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74d9fb929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74d9fb929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72cb978365_7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72cb978365_7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73be87173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73be87173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g85a9c58dec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85a9c58dec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85a9c58dec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85a9c58dec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72a57fa63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72a57fa63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g73be87173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73be87173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85a9c58dec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85a9c58dec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g72cb978365_5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72cb978365_5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g72cb978365_5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72cb978365_5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5" name="Shape 505"/>
        <p:cNvGrpSpPr/>
        <p:nvPr/>
      </p:nvGrpSpPr>
      <p:grpSpPr>
        <a:xfrm>
          <a:off x="0" y="0"/>
          <a:ext cx="0" cy="0"/>
          <a:chOff x="0" y="0"/>
          <a:chExt cx="0" cy="0"/>
        </a:xfrm>
      </p:grpSpPr>
      <p:sp>
        <p:nvSpPr>
          <p:cNvPr id="506" name="Google Shape;506;g73574fcd7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73574fcd7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g73be87173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73be87173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g72e85a4a4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72e85a4a4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2" name="Shape 532"/>
        <p:cNvGrpSpPr/>
        <p:nvPr/>
      </p:nvGrpSpPr>
      <p:grpSpPr>
        <a:xfrm>
          <a:off x="0" y="0"/>
          <a:ext cx="0" cy="0"/>
          <a:chOff x="0" y="0"/>
          <a:chExt cx="0" cy="0"/>
        </a:xfrm>
      </p:grpSpPr>
      <p:sp>
        <p:nvSpPr>
          <p:cNvPr id="533" name="Google Shape;533;g73574fcd72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73574fcd7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g84ddc97ba2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84ddc97ba2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Google Shape;554;g72cb978365_5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72cb978365_5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726dbe058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726dbe058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Google Shape;565;g74d9fb9294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74d9fb9294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g73574fcd72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73574fcd7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g84ddc97ba2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84ddc97ba2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0" name="Shape 590"/>
        <p:cNvGrpSpPr/>
        <p:nvPr/>
      </p:nvGrpSpPr>
      <p:grpSpPr>
        <a:xfrm>
          <a:off x="0" y="0"/>
          <a:ext cx="0" cy="0"/>
          <a:chOff x="0" y="0"/>
          <a:chExt cx="0" cy="0"/>
        </a:xfrm>
      </p:grpSpPr>
      <p:sp>
        <p:nvSpPr>
          <p:cNvPr id="591" name="Google Shape;591;g84ddc97ba2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84ddc97ba2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0" name="Shape 600"/>
        <p:cNvGrpSpPr/>
        <p:nvPr/>
      </p:nvGrpSpPr>
      <p:grpSpPr>
        <a:xfrm>
          <a:off x="0" y="0"/>
          <a:ext cx="0" cy="0"/>
          <a:chOff x="0" y="0"/>
          <a:chExt cx="0" cy="0"/>
        </a:xfrm>
      </p:grpSpPr>
      <p:sp>
        <p:nvSpPr>
          <p:cNvPr id="601" name="Google Shape;601;g74d9fb9294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74d9fb9294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g72cb978365_5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72cb978365_5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2" name="Shape 622"/>
        <p:cNvGrpSpPr/>
        <p:nvPr/>
      </p:nvGrpSpPr>
      <p:grpSpPr>
        <a:xfrm>
          <a:off x="0" y="0"/>
          <a:ext cx="0" cy="0"/>
          <a:chOff x="0" y="0"/>
          <a:chExt cx="0" cy="0"/>
        </a:xfrm>
      </p:grpSpPr>
      <p:sp>
        <p:nvSpPr>
          <p:cNvPr id="623" name="Google Shape;623;g84ddc97ba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84ddc97ba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g72cb978365_5_125: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33" name="Google Shape;633;g72cb978365_5_125: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8" name="Shape 648"/>
        <p:cNvGrpSpPr/>
        <p:nvPr/>
      </p:nvGrpSpPr>
      <p:grpSpPr>
        <a:xfrm>
          <a:off x="0" y="0"/>
          <a:ext cx="0" cy="0"/>
          <a:chOff x="0" y="0"/>
          <a:chExt cx="0" cy="0"/>
        </a:xfrm>
      </p:grpSpPr>
      <p:sp>
        <p:nvSpPr>
          <p:cNvPr id="649" name="Google Shape;649;g72cb978365_5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72cb978365_5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5" name="Shape 655"/>
        <p:cNvGrpSpPr/>
        <p:nvPr/>
      </p:nvGrpSpPr>
      <p:grpSpPr>
        <a:xfrm>
          <a:off x="0" y="0"/>
          <a:ext cx="0" cy="0"/>
          <a:chOff x="0" y="0"/>
          <a:chExt cx="0" cy="0"/>
        </a:xfrm>
      </p:grpSpPr>
      <p:sp>
        <p:nvSpPr>
          <p:cNvPr id="656" name="Google Shape;656;g72cb978365_7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72cb978365_7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72976822e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72976822e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6" name="Shape 666"/>
        <p:cNvGrpSpPr/>
        <p:nvPr/>
      </p:nvGrpSpPr>
      <p:grpSpPr>
        <a:xfrm>
          <a:off x="0" y="0"/>
          <a:ext cx="0" cy="0"/>
          <a:chOff x="0" y="0"/>
          <a:chExt cx="0" cy="0"/>
        </a:xfrm>
      </p:grpSpPr>
      <p:sp>
        <p:nvSpPr>
          <p:cNvPr id="667" name="Google Shape;667;g73574fcd72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73574fcd72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g84ddc97ba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84ddc97ba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Google Shape;699;g72cb978365_5_94: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00" name="Google Shape;700;g72cb978365_5_94: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4" name="Shape 714"/>
        <p:cNvGrpSpPr/>
        <p:nvPr/>
      </p:nvGrpSpPr>
      <p:grpSpPr>
        <a:xfrm>
          <a:off x="0" y="0"/>
          <a:ext cx="0" cy="0"/>
          <a:chOff x="0" y="0"/>
          <a:chExt cx="0" cy="0"/>
        </a:xfrm>
      </p:grpSpPr>
      <p:sp>
        <p:nvSpPr>
          <p:cNvPr id="715" name="Google Shape;715;g85a9c58dec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85a9c58dec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g73574fcd72_0_91: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31" name="Google Shape;731;g73574fcd72_0_91: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7" name="Shape 737"/>
        <p:cNvGrpSpPr/>
        <p:nvPr/>
      </p:nvGrpSpPr>
      <p:grpSpPr>
        <a:xfrm>
          <a:off x="0" y="0"/>
          <a:ext cx="0" cy="0"/>
          <a:chOff x="0" y="0"/>
          <a:chExt cx="0" cy="0"/>
        </a:xfrm>
      </p:grpSpPr>
      <p:sp>
        <p:nvSpPr>
          <p:cNvPr id="738" name="Google Shape;738;g726ab9e0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726ab9e0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72255a7620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72255a7620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726dbe058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726dbe058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726dbe0583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726dbe0583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0" name="Shape 50"/>
        <p:cNvGrpSpPr/>
        <p:nvPr/>
      </p:nvGrpSpPr>
      <p:grpSpPr>
        <a:xfrm>
          <a:off x="0" y="0"/>
          <a:ext cx="0" cy="0"/>
          <a:chOff x="0" y="0"/>
          <a:chExt cx="0" cy="0"/>
        </a:xfrm>
      </p:grpSpPr>
      <p:sp>
        <p:nvSpPr>
          <p:cNvPr id="51" name="Google Shape;51;p13"/>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13"/>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13"/>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13"/>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13"/>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15.png"/><Relationship Id="rId5"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4.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4.png"/><Relationship Id="rId4" Type="http://schemas.openxmlformats.org/officeDocument/2006/relationships/image" Target="../media/image40.png"/><Relationship Id="rId5"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3.pn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24.png"/><Relationship Id="rId8"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91.pn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90.png"/><Relationship Id="rId4" Type="http://schemas.openxmlformats.org/officeDocument/2006/relationships/image" Target="../media/image58.png"/><Relationship Id="rId5"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7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8.jpg"/><Relationship Id="rId4"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2.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7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92.jp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63.png"/><Relationship Id="rId4" Type="http://schemas.openxmlformats.org/officeDocument/2006/relationships/image" Target="../media/image60.jpg"/><Relationship Id="rId5" Type="http://schemas.openxmlformats.org/officeDocument/2006/relationships/image" Target="../media/image61.jpg"/><Relationship Id="rId6" Type="http://schemas.openxmlformats.org/officeDocument/2006/relationships/image" Target="../media/image6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7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64.png"/><Relationship Id="rId4" Type="http://schemas.openxmlformats.org/officeDocument/2006/relationships/image" Target="../media/image79.jpg"/><Relationship Id="rId5" Type="http://schemas.openxmlformats.org/officeDocument/2006/relationships/image" Target="../media/image8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hyperlink" Target="http://www.pavoterservices.pa.gov/" TargetMode="External"/><Relationship Id="rId4" Type="http://schemas.openxmlformats.org/officeDocument/2006/relationships/image" Target="../media/image6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85.png"/><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73.png"/><Relationship Id="rId4" Type="http://schemas.openxmlformats.org/officeDocument/2006/relationships/image" Target="../media/image82.png"/><Relationship Id="rId5" Type="http://schemas.openxmlformats.org/officeDocument/2006/relationships/image" Target="../media/image76.png"/><Relationship Id="rId6" Type="http://schemas.openxmlformats.org/officeDocument/2006/relationships/image" Target="../media/image7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94.png"/><Relationship Id="rId4" Type="http://schemas.openxmlformats.org/officeDocument/2006/relationships/hyperlink" Target="mailto:philly311@phila.gov" TargetMode="External"/><Relationship Id="rId5" Type="http://schemas.openxmlformats.org/officeDocument/2006/relationships/image" Target="../media/image7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 Id="rId3" Type="http://schemas.openxmlformats.org/officeDocument/2006/relationships/image" Target="../media/image95.png"/><Relationship Id="rId4" Type="http://schemas.openxmlformats.org/officeDocument/2006/relationships/image" Target="../media/image8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75.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8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mt="93000"/>
          </a:blip>
          <a:srcRect b="1247" l="308" r="317" t="5633"/>
          <a:stretch/>
        </p:blipFill>
        <p:spPr>
          <a:xfrm>
            <a:off x="-177825" y="-109825"/>
            <a:ext cx="9379596" cy="5848448"/>
          </a:xfrm>
          <a:prstGeom prst="rect">
            <a:avLst/>
          </a:prstGeom>
          <a:noFill/>
          <a:ln>
            <a:noFill/>
          </a:ln>
        </p:spPr>
      </p:pic>
      <p:sp>
        <p:nvSpPr>
          <p:cNvPr id="61" name="Google Shape;61;p14"/>
          <p:cNvSpPr txBox="1"/>
          <p:nvPr>
            <p:ph idx="1" type="subTitle"/>
          </p:nvPr>
        </p:nvSpPr>
        <p:spPr>
          <a:xfrm>
            <a:off x="-394650" y="271275"/>
            <a:ext cx="9693900" cy="53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rgbClr val="0F4D90"/>
                </a:solidFill>
                <a:highlight>
                  <a:srgbClr val="FFFFFF"/>
                </a:highlight>
                <a:latin typeface="Montserrat"/>
                <a:ea typeface="Montserrat"/>
                <a:cs typeface="Montserrat"/>
                <a:sym typeface="Montserrat"/>
              </a:rPr>
              <a:t>Formation des capitaines d'intervention communautaire COVID-19  </a:t>
            </a:r>
            <a:r>
              <a:rPr b="1" lang="en" sz="3000">
                <a:solidFill>
                  <a:srgbClr val="FFFFFF"/>
                </a:solidFill>
                <a:highlight>
                  <a:srgbClr val="FFFFFF"/>
                </a:highlight>
                <a:latin typeface="Montserrat"/>
                <a:ea typeface="Montserrat"/>
                <a:cs typeface="Montserrat"/>
                <a:sym typeface="Montserrat"/>
              </a:rPr>
              <a:t>_</a:t>
            </a:r>
            <a:endParaRPr b="1" sz="3000">
              <a:solidFill>
                <a:srgbClr val="FFFFFF"/>
              </a:solidFill>
              <a:highlight>
                <a:srgbClr val="FFFFFF"/>
              </a:highlight>
              <a:latin typeface="Montserrat"/>
              <a:ea typeface="Montserrat"/>
              <a:cs typeface="Montserrat"/>
              <a:sym typeface="Montserrat"/>
            </a:endParaRPr>
          </a:p>
          <a:p>
            <a:pPr indent="0" lvl="0" marL="0" rtl="0" algn="ctr">
              <a:spcBef>
                <a:spcPts val="0"/>
              </a:spcBef>
              <a:spcAft>
                <a:spcPts val="0"/>
              </a:spcAft>
              <a:buNone/>
            </a:pPr>
            <a:r>
              <a:t/>
            </a:r>
            <a:endParaRPr b="1" sz="3000">
              <a:solidFill>
                <a:srgbClr val="0F4D90"/>
              </a:solidFill>
              <a:highlight>
                <a:srgbClr val="FFFFFF"/>
              </a:highlight>
              <a:latin typeface="Montserrat"/>
              <a:ea typeface="Montserrat"/>
              <a:cs typeface="Montserrat"/>
              <a:sym typeface="Montserrat"/>
            </a:endParaRPr>
          </a:p>
        </p:txBody>
      </p:sp>
      <p:sp>
        <p:nvSpPr>
          <p:cNvPr id="62" name="Google Shape;62;p14"/>
          <p:cNvSpPr txBox="1"/>
          <p:nvPr/>
        </p:nvSpPr>
        <p:spPr>
          <a:xfrm>
            <a:off x="4899450" y="1367750"/>
            <a:ext cx="27207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highlight>
                  <a:srgbClr val="FFFFFF"/>
                </a:highlight>
                <a:latin typeface="Montserrat"/>
                <a:ea typeface="Montserrat"/>
                <a:cs typeface="Montserrat"/>
                <a:sym typeface="Montserrat"/>
              </a:rPr>
              <a:t>_ </a:t>
            </a:r>
            <a:r>
              <a:rPr b="1" lang="en">
                <a:solidFill>
                  <a:srgbClr val="0F4D90"/>
                </a:solidFill>
                <a:highlight>
                  <a:srgbClr val="FFFFFF"/>
                </a:highlight>
                <a:latin typeface="Montserrat"/>
                <a:ea typeface="Montserrat"/>
                <a:cs typeface="Montserrat"/>
                <a:sym typeface="Montserrat"/>
              </a:rPr>
              <a:t>Actualisé le 21 mai, 2020</a:t>
            </a:r>
            <a:r>
              <a:rPr b="1" lang="en">
                <a:solidFill>
                  <a:srgbClr val="0F4D90"/>
                </a:solidFill>
                <a:highlight>
                  <a:srgbClr val="FFFFFF"/>
                </a:highlight>
                <a:latin typeface="Montserrat"/>
                <a:ea typeface="Montserrat"/>
                <a:cs typeface="Montserrat"/>
                <a:sym typeface="Montserrat"/>
              </a:rPr>
              <a:t> </a:t>
            </a:r>
            <a:r>
              <a:rPr b="1" lang="en">
                <a:solidFill>
                  <a:srgbClr val="FFFFFF"/>
                </a:solidFill>
                <a:highlight>
                  <a:srgbClr val="FFFFFF"/>
                </a:highlight>
                <a:latin typeface="Montserrat"/>
                <a:ea typeface="Montserrat"/>
                <a:cs typeface="Montserrat"/>
                <a:sym typeface="Montserrat"/>
              </a:rPr>
              <a:t>_</a:t>
            </a:r>
            <a:endParaRPr b="1">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3"/>
          <p:cNvSpPr txBox="1"/>
          <p:nvPr/>
        </p:nvSpPr>
        <p:spPr>
          <a:xfrm>
            <a:off x="395700" y="315650"/>
            <a:ext cx="8239500" cy="4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SYMPTÔMES DU COVID-19</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1700">
              <a:solidFill>
                <a:srgbClr val="FFFFFF"/>
              </a:solidFill>
              <a:latin typeface="Montserrat"/>
              <a:ea typeface="Montserrat"/>
              <a:cs typeface="Montserrat"/>
              <a:sym typeface="Montserrat"/>
            </a:endParaRPr>
          </a:p>
        </p:txBody>
      </p:sp>
      <p:sp>
        <p:nvSpPr>
          <p:cNvPr id="165" name="Google Shape;165;p23"/>
          <p:cNvSpPr txBox="1"/>
          <p:nvPr/>
        </p:nvSpPr>
        <p:spPr>
          <a:xfrm>
            <a:off x="4257300" y="1768025"/>
            <a:ext cx="4377900" cy="176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rgbClr val="002060"/>
                </a:solidFill>
                <a:latin typeface="Montserrat"/>
                <a:ea typeface="Montserrat"/>
                <a:cs typeface="Montserrat"/>
                <a:sym typeface="Montserrat"/>
              </a:rPr>
              <a:t>La plupart des personnes qui tombent malades du coronavirus COVID-19 commenceront à ressentir des symptômes entre </a:t>
            </a:r>
            <a:r>
              <a:rPr b="1" lang="en" sz="2000">
                <a:solidFill>
                  <a:srgbClr val="002060"/>
                </a:solidFill>
                <a:latin typeface="Montserrat"/>
                <a:ea typeface="Montserrat"/>
                <a:cs typeface="Montserrat"/>
                <a:sym typeface="Montserrat"/>
              </a:rPr>
              <a:t>2 et 14 jours après l'avoir attrapé.</a:t>
            </a:r>
            <a:endParaRPr b="1" sz="2000">
              <a:solidFill>
                <a:srgbClr val="002060"/>
              </a:solidFill>
              <a:latin typeface="Montserrat"/>
              <a:ea typeface="Montserrat"/>
              <a:cs typeface="Montserrat"/>
              <a:sym typeface="Montserrat"/>
            </a:endParaRPr>
          </a:p>
        </p:txBody>
      </p:sp>
      <p:pic>
        <p:nvPicPr>
          <p:cNvPr id="166" name="Google Shape;166;p23"/>
          <p:cNvPicPr preferRelativeResize="0"/>
          <p:nvPr/>
        </p:nvPicPr>
        <p:blipFill rotWithShape="1">
          <a:blip r:embed="rId3">
            <a:alphaModFix/>
          </a:blip>
          <a:srcRect b="0" l="2115" r="4295" t="0"/>
          <a:stretch/>
        </p:blipFill>
        <p:spPr>
          <a:xfrm>
            <a:off x="584900" y="1361000"/>
            <a:ext cx="3156526" cy="3259074"/>
          </a:xfrm>
          <a:prstGeom prst="rect">
            <a:avLst/>
          </a:prstGeom>
          <a:noFill/>
          <a:ln>
            <a:noFill/>
          </a:ln>
        </p:spPr>
      </p:pic>
      <p:sp>
        <p:nvSpPr>
          <p:cNvPr id="167" name="Google Shape;167;p23"/>
          <p:cNvSpPr txBox="1"/>
          <p:nvPr/>
        </p:nvSpPr>
        <p:spPr>
          <a:xfrm>
            <a:off x="2065850" y="47874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4"/>
          <p:cNvSpPr txBox="1"/>
          <p:nvPr/>
        </p:nvSpPr>
        <p:spPr>
          <a:xfrm>
            <a:off x="395700" y="315650"/>
            <a:ext cx="8239500" cy="4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SYMPTÔMES DU COVID-19</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1700">
              <a:solidFill>
                <a:srgbClr val="FFFFFF"/>
              </a:solidFill>
              <a:latin typeface="Montserrat"/>
              <a:ea typeface="Montserrat"/>
              <a:cs typeface="Montserrat"/>
              <a:sym typeface="Montserrat"/>
            </a:endParaRPr>
          </a:p>
        </p:txBody>
      </p:sp>
      <p:sp>
        <p:nvSpPr>
          <p:cNvPr id="174" name="Google Shape;174;p24"/>
          <p:cNvSpPr txBox="1"/>
          <p:nvPr/>
        </p:nvSpPr>
        <p:spPr>
          <a:xfrm>
            <a:off x="572850" y="1386025"/>
            <a:ext cx="4656000" cy="284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000">
                <a:solidFill>
                  <a:srgbClr val="002060"/>
                </a:solidFill>
                <a:latin typeface="Montserrat"/>
                <a:ea typeface="Montserrat"/>
                <a:cs typeface="Montserrat"/>
                <a:sym typeface="Montserrat"/>
              </a:rPr>
              <a:t>De nombreuses personnes infectées peuvent être </a:t>
            </a:r>
            <a:r>
              <a:rPr b="1" lang="en" sz="2000">
                <a:solidFill>
                  <a:srgbClr val="002060"/>
                </a:solidFill>
                <a:latin typeface="Montserrat"/>
                <a:ea typeface="Montserrat"/>
                <a:cs typeface="Montserrat"/>
                <a:sym typeface="Montserrat"/>
              </a:rPr>
              <a:t>asymptomatiques, </a:t>
            </a:r>
            <a:r>
              <a:rPr lang="en" sz="2000">
                <a:solidFill>
                  <a:srgbClr val="002060"/>
                </a:solidFill>
                <a:latin typeface="Montserrat"/>
                <a:ea typeface="Montserrat"/>
                <a:cs typeface="Montserrat"/>
                <a:sym typeface="Montserrat"/>
              </a:rPr>
              <a:t>mais elles </a:t>
            </a:r>
            <a:endParaRPr sz="20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2000">
                <a:solidFill>
                  <a:srgbClr val="002060"/>
                </a:solidFill>
                <a:latin typeface="Montserrat"/>
                <a:ea typeface="Montserrat"/>
                <a:cs typeface="Montserrat"/>
                <a:sym typeface="Montserrat"/>
              </a:rPr>
              <a:t>sont toujours porteuses du virus </a:t>
            </a:r>
            <a:endParaRPr sz="20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2000">
                <a:solidFill>
                  <a:srgbClr val="002060"/>
                </a:solidFill>
                <a:latin typeface="Montserrat"/>
                <a:ea typeface="Montserrat"/>
                <a:cs typeface="Montserrat"/>
                <a:sym typeface="Montserrat"/>
              </a:rPr>
              <a:t>et peuvent être </a:t>
            </a:r>
            <a:r>
              <a:rPr b="1" lang="en" sz="2000">
                <a:solidFill>
                  <a:srgbClr val="002060"/>
                </a:solidFill>
                <a:latin typeface="Montserrat"/>
                <a:ea typeface="Montserrat"/>
                <a:cs typeface="Montserrat"/>
                <a:sym typeface="Montserrat"/>
              </a:rPr>
              <a:t>contagieuses </a:t>
            </a:r>
            <a:r>
              <a:rPr lang="en" sz="2000">
                <a:solidFill>
                  <a:srgbClr val="002060"/>
                </a:solidFill>
                <a:latin typeface="Montserrat"/>
                <a:ea typeface="Montserrat"/>
                <a:cs typeface="Montserrat"/>
                <a:sym typeface="Montserrat"/>
              </a:rPr>
              <a:t>pour d'autres personnes autour d'elles.</a:t>
            </a:r>
            <a:endParaRPr sz="20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rgbClr val="002060"/>
              </a:solidFill>
              <a:latin typeface="Montserrat"/>
              <a:ea typeface="Montserrat"/>
              <a:cs typeface="Montserrat"/>
              <a:sym typeface="Montserrat"/>
            </a:endParaRPr>
          </a:p>
        </p:txBody>
      </p:sp>
      <p:sp>
        <p:nvSpPr>
          <p:cNvPr id="175" name="Google Shape;175;p24"/>
          <p:cNvSpPr txBox="1"/>
          <p:nvPr/>
        </p:nvSpPr>
        <p:spPr>
          <a:xfrm>
            <a:off x="2065850" y="47874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endParaRPr>
          </a:p>
        </p:txBody>
      </p:sp>
      <p:pic>
        <p:nvPicPr>
          <p:cNvPr id="176" name="Google Shape;176;p24"/>
          <p:cNvPicPr preferRelativeResize="0"/>
          <p:nvPr/>
        </p:nvPicPr>
        <p:blipFill rotWithShape="1">
          <a:blip r:embed="rId3">
            <a:alphaModFix/>
          </a:blip>
          <a:srcRect b="30328" l="26895" r="0" t="0"/>
          <a:stretch/>
        </p:blipFill>
        <p:spPr>
          <a:xfrm>
            <a:off x="5065850" y="1840312"/>
            <a:ext cx="3614211" cy="19375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5"/>
          <p:cNvSpPr txBox="1"/>
          <p:nvPr>
            <p:ph idx="1" type="body"/>
          </p:nvPr>
        </p:nvSpPr>
        <p:spPr>
          <a:xfrm>
            <a:off x="395650" y="1094550"/>
            <a:ext cx="4851600" cy="96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002060"/>
                </a:solidFill>
                <a:latin typeface="Montserrat"/>
                <a:ea typeface="Montserrat"/>
                <a:cs typeface="Montserrat"/>
                <a:sym typeface="Montserrat"/>
              </a:rPr>
              <a:t>Le coronavirus se propage dans l'air lorsque les gouttelettes respiratoires d'une personne infectée contenant le virus voyagent à travers </a:t>
            </a:r>
            <a:r>
              <a:rPr b="1" lang="en">
                <a:solidFill>
                  <a:srgbClr val="002060"/>
                </a:solidFill>
                <a:latin typeface="Montserrat"/>
                <a:ea typeface="Montserrat"/>
                <a:cs typeface="Montserrat"/>
                <a:sym typeface="Montserrat"/>
              </a:rPr>
              <a:t>la toux</a:t>
            </a:r>
            <a:r>
              <a:rPr lang="en">
                <a:solidFill>
                  <a:srgbClr val="002060"/>
                </a:solidFill>
                <a:latin typeface="Montserrat"/>
                <a:ea typeface="Montserrat"/>
                <a:cs typeface="Montserrat"/>
                <a:sym typeface="Montserrat"/>
              </a:rPr>
              <a:t>, l</a:t>
            </a:r>
            <a:r>
              <a:rPr b="1" lang="en">
                <a:solidFill>
                  <a:srgbClr val="002060"/>
                </a:solidFill>
                <a:latin typeface="Montserrat"/>
                <a:ea typeface="Montserrat"/>
                <a:cs typeface="Montserrat"/>
                <a:sym typeface="Montserrat"/>
              </a:rPr>
              <a:t>es éternuements </a:t>
            </a:r>
            <a:r>
              <a:rPr lang="en">
                <a:solidFill>
                  <a:srgbClr val="002060"/>
                </a:solidFill>
                <a:latin typeface="Montserrat"/>
                <a:ea typeface="Montserrat"/>
                <a:cs typeface="Montserrat"/>
                <a:sym typeface="Montserrat"/>
              </a:rPr>
              <a:t>ou </a:t>
            </a:r>
            <a:r>
              <a:rPr b="1" lang="en">
                <a:solidFill>
                  <a:srgbClr val="002060"/>
                </a:solidFill>
                <a:latin typeface="Montserrat"/>
                <a:ea typeface="Montserrat"/>
                <a:cs typeface="Montserrat"/>
                <a:sym typeface="Montserrat"/>
              </a:rPr>
              <a:t>quand il/elle parle</a:t>
            </a:r>
            <a:r>
              <a:rPr lang="en">
                <a:solidFill>
                  <a:srgbClr val="002060"/>
                </a:solidFill>
                <a:latin typeface="Montserrat"/>
                <a:ea typeface="Montserrat"/>
                <a:cs typeface="Montserrat"/>
                <a:sym typeface="Montserrat"/>
              </a:rPr>
              <a:t>.</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b="1">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Times New Roman"/>
              <a:ea typeface="Times New Roman"/>
              <a:cs typeface="Times New Roman"/>
              <a:sym typeface="Times New Roman"/>
            </a:endParaRPr>
          </a:p>
          <a:p>
            <a:pPr indent="0" lvl="0" marL="0" rtl="0" algn="l">
              <a:spcBef>
                <a:spcPts val="0"/>
              </a:spcBef>
              <a:spcAft>
                <a:spcPts val="1600"/>
              </a:spcAft>
              <a:buNone/>
            </a:pPr>
            <a:r>
              <a:t/>
            </a:r>
            <a:endParaRPr b="1">
              <a:solidFill>
                <a:srgbClr val="002060"/>
              </a:solidFill>
              <a:latin typeface="Open Sans"/>
              <a:ea typeface="Open Sans"/>
              <a:cs typeface="Open Sans"/>
              <a:sym typeface="Open Sans"/>
            </a:endParaRPr>
          </a:p>
        </p:txBody>
      </p:sp>
      <p:sp>
        <p:nvSpPr>
          <p:cNvPr id="182" name="Google Shape;182;p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5"/>
          <p:cNvSpPr txBox="1"/>
          <p:nvPr/>
        </p:nvSpPr>
        <p:spPr>
          <a:xfrm>
            <a:off x="395650" y="301600"/>
            <a:ext cx="8089200" cy="9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COMMENT LE CORONAVIRUS SE PROPAGE-T-IL ?</a:t>
            </a:r>
            <a:endParaRPr b="1" sz="2400">
              <a:solidFill>
                <a:srgbClr val="FFFFFF"/>
              </a:solidFill>
              <a:latin typeface="Montserrat"/>
              <a:ea typeface="Montserrat"/>
              <a:cs typeface="Montserrat"/>
              <a:sym typeface="Montserrat"/>
            </a:endParaRPr>
          </a:p>
        </p:txBody>
      </p:sp>
      <p:pic>
        <p:nvPicPr>
          <p:cNvPr id="184" name="Google Shape;184;p25"/>
          <p:cNvPicPr preferRelativeResize="0"/>
          <p:nvPr/>
        </p:nvPicPr>
        <p:blipFill>
          <a:blip r:embed="rId3">
            <a:alphaModFix/>
          </a:blip>
          <a:stretch>
            <a:fillRect/>
          </a:stretch>
        </p:blipFill>
        <p:spPr>
          <a:xfrm>
            <a:off x="6732425" y="976146"/>
            <a:ext cx="1902775" cy="1902750"/>
          </a:xfrm>
          <a:prstGeom prst="rect">
            <a:avLst/>
          </a:prstGeom>
          <a:noFill/>
          <a:ln>
            <a:noFill/>
          </a:ln>
        </p:spPr>
      </p:pic>
      <p:pic>
        <p:nvPicPr>
          <p:cNvPr id="185" name="Google Shape;185;p25"/>
          <p:cNvPicPr preferRelativeResize="0"/>
          <p:nvPr/>
        </p:nvPicPr>
        <p:blipFill>
          <a:blip r:embed="rId4">
            <a:alphaModFix/>
          </a:blip>
          <a:stretch>
            <a:fillRect/>
          </a:stretch>
        </p:blipFill>
        <p:spPr>
          <a:xfrm>
            <a:off x="5882050" y="925350"/>
            <a:ext cx="1212200" cy="1212200"/>
          </a:xfrm>
          <a:prstGeom prst="rect">
            <a:avLst/>
          </a:prstGeom>
          <a:noFill/>
          <a:ln>
            <a:noFill/>
          </a:ln>
        </p:spPr>
      </p:pic>
      <p:pic>
        <p:nvPicPr>
          <p:cNvPr id="186" name="Google Shape;186;p25"/>
          <p:cNvPicPr preferRelativeResize="0"/>
          <p:nvPr/>
        </p:nvPicPr>
        <p:blipFill>
          <a:blip r:embed="rId5">
            <a:alphaModFix/>
          </a:blip>
          <a:stretch>
            <a:fillRect/>
          </a:stretch>
        </p:blipFill>
        <p:spPr>
          <a:xfrm>
            <a:off x="5044364" y="2176400"/>
            <a:ext cx="1170675" cy="1132300"/>
          </a:xfrm>
          <a:prstGeom prst="rect">
            <a:avLst/>
          </a:prstGeom>
          <a:noFill/>
          <a:ln>
            <a:noFill/>
          </a:ln>
        </p:spPr>
      </p:pic>
      <p:pic>
        <p:nvPicPr>
          <p:cNvPr id="187" name="Google Shape;187;p25"/>
          <p:cNvPicPr preferRelativeResize="0"/>
          <p:nvPr/>
        </p:nvPicPr>
        <p:blipFill>
          <a:blip r:embed="rId6">
            <a:alphaModFix/>
          </a:blip>
          <a:stretch>
            <a:fillRect/>
          </a:stretch>
        </p:blipFill>
        <p:spPr>
          <a:xfrm>
            <a:off x="6732426" y="3259424"/>
            <a:ext cx="1744800" cy="1772725"/>
          </a:xfrm>
          <a:prstGeom prst="rect">
            <a:avLst/>
          </a:prstGeom>
          <a:noFill/>
          <a:ln>
            <a:noFill/>
          </a:ln>
        </p:spPr>
      </p:pic>
      <p:sp>
        <p:nvSpPr>
          <p:cNvPr id="188" name="Google Shape;188;p25"/>
          <p:cNvSpPr txBox="1"/>
          <p:nvPr/>
        </p:nvSpPr>
        <p:spPr>
          <a:xfrm>
            <a:off x="395650" y="3347550"/>
            <a:ext cx="6568500" cy="104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002060"/>
                </a:solidFill>
                <a:latin typeface="Montserrat"/>
                <a:ea typeface="Montserrat"/>
                <a:cs typeface="Montserrat"/>
                <a:sym typeface="Montserrat"/>
              </a:rPr>
              <a:t>Le coronavirus se propage également par </a:t>
            </a:r>
            <a:r>
              <a:rPr b="1" lang="en" sz="1800">
                <a:solidFill>
                  <a:srgbClr val="002060"/>
                </a:solidFill>
                <a:latin typeface="Montserrat"/>
                <a:ea typeface="Montserrat"/>
                <a:cs typeface="Montserrat"/>
                <a:sym typeface="Montserrat"/>
              </a:rPr>
              <a:t>contact personnel étroit</a:t>
            </a:r>
            <a:r>
              <a:rPr lang="en" sz="1800">
                <a:solidFill>
                  <a:srgbClr val="002060"/>
                </a:solidFill>
                <a:latin typeface="Montserrat"/>
                <a:ea typeface="Montserrat"/>
                <a:cs typeface="Montserrat"/>
                <a:sym typeface="Montserrat"/>
              </a:rPr>
              <a:t>, comme toucher, serrer la main ou partager des objets.</a:t>
            </a:r>
            <a:endParaRPr sz="18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rgbClr val="00206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2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6"/>
          <p:cNvSpPr txBox="1"/>
          <p:nvPr/>
        </p:nvSpPr>
        <p:spPr>
          <a:xfrm>
            <a:off x="395650" y="302000"/>
            <a:ext cx="81489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Montserrat"/>
                <a:ea typeface="Montserrat"/>
                <a:cs typeface="Montserrat"/>
                <a:sym typeface="Montserrat"/>
              </a:rPr>
              <a:t>POUR EMPÊCHER LA PROPAGATION DU COVID</a:t>
            </a:r>
            <a:r>
              <a:rPr b="1" lang="en" sz="1800">
                <a:solidFill>
                  <a:srgbClr val="FFFFFF"/>
                </a:solidFill>
                <a:latin typeface="Montserrat"/>
                <a:ea typeface="Montserrat"/>
                <a:cs typeface="Montserrat"/>
                <a:sym typeface="Montserrat"/>
              </a:rPr>
              <a:t>-19</a:t>
            </a:r>
            <a:endParaRPr b="1" sz="1800">
              <a:solidFill>
                <a:srgbClr val="FFFFFF"/>
              </a:solidFill>
              <a:latin typeface="Montserrat"/>
              <a:ea typeface="Montserrat"/>
              <a:cs typeface="Montserrat"/>
              <a:sym typeface="Montserrat"/>
            </a:endParaRPr>
          </a:p>
        </p:txBody>
      </p:sp>
      <p:pic>
        <p:nvPicPr>
          <p:cNvPr id="195" name="Google Shape;195;p26"/>
          <p:cNvPicPr preferRelativeResize="0"/>
          <p:nvPr/>
        </p:nvPicPr>
        <p:blipFill>
          <a:blip r:embed="rId3">
            <a:alphaModFix/>
          </a:blip>
          <a:stretch>
            <a:fillRect/>
          </a:stretch>
        </p:blipFill>
        <p:spPr>
          <a:xfrm>
            <a:off x="586657" y="1253313"/>
            <a:ext cx="844524" cy="859013"/>
          </a:xfrm>
          <a:prstGeom prst="rect">
            <a:avLst/>
          </a:prstGeom>
          <a:noFill/>
          <a:ln>
            <a:noFill/>
          </a:ln>
        </p:spPr>
      </p:pic>
      <p:pic>
        <p:nvPicPr>
          <p:cNvPr id="196" name="Google Shape;196;p26"/>
          <p:cNvPicPr preferRelativeResize="0"/>
          <p:nvPr/>
        </p:nvPicPr>
        <p:blipFill>
          <a:blip r:embed="rId4">
            <a:alphaModFix/>
          </a:blip>
          <a:stretch>
            <a:fillRect/>
          </a:stretch>
        </p:blipFill>
        <p:spPr>
          <a:xfrm>
            <a:off x="560428" y="3427982"/>
            <a:ext cx="896954" cy="912342"/>
          </a:xfrm>
          <a:prstGeom prst="rect">
            <a:avLst/>
          </a:prstGeom>
          <a:noFill/>
          <a:ln>
            <a:noFill/>
          </a:ln>
        </p:spPr>
      </p:pic>
      <p:pic>
        <p:nvPicPr>
          <p:cNvPr id="197" name="Google Shape;197;p26"/>
          <p:cNvPicPr preferRelativeResize="0"/>
          <p:nvPr/>
        </p:nvPicPr>
        <p:blipFill>
          <a:blip r:embed="rId5">
            <a:alphaModFix/>
          </a:blip>
          <a:stretch>
            <a:fillRect/>
          </a:stretch>
        </p:blipFill>
        <p:spPr>
          <a:xfrm>
            <a:off x="519125" y="2271973"/>
            <a:ext cx="979561" cy="996366"/>
          </a:xfrm>
          <a:prstGeom prst="rect">
            <a:avLst/>
          </a:prstGeom>
          <a:noFill/>
          <a:ln>
            <a:noFill/>
          </a:ln>
        </p:spPr>
      </p:pic>
      <p:sp>
        <p:nvSpPr>
          <p:cNvPr id="198" name="Google Shape;198;p26"/>
          <p:cNvSpPr txBox="1"/>
          <p:nvPr/>
        </p:nvSpPr>
        <p:spPr>
          <a:xfrm>
            <a:off x="1853126" y="1108400"/>
            <a:ext cx="5870100" cy="31224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1000"/>
              </a:spcBef>
              <a:spcAft>
                <a:spcPts val="0"/>
              </a:spcAft>
              <a:buClr>
                <a:srgbClr val="002060"/>
              </a:buClr>
              <a:buSzPts val="1700"/>
              <a:buFont typeface="Montserrat"/>
              <a:buChar char="●"/>
            </a:pPr>
            <a:r>
              <a:rPr b="1" lang="en" sz="1700">
                <a:solidFill>
                  <a:srgbClr val="002060"/>
                </a:solidFill>
                <a:latin typeface="Montserrat"/>
                <a:ea typeface="Montserrat"/>
                <a:cs typeface="Montserrat"/>
                <a:sym typeface="Montserrat"/>
              </a:rPr>
              <a:t>Lavez-vous</a:t>
            </a:r>
            <a:r>
              <a:rPr lang="en" sz="1700">
                <a:solidFill>
                  <a:srgbClr val="002060"/>
                </a:solidFill>
                <a:latin typeface="Montserrat"/>
                <a:ea typeface="Montserrat"/>
                <a:cs typeface="Montserrat"/>
                <a:sym typeface="Montserrat"/>
              </a:rPr>
              <a:t> souvent </a:t>
            </a:r>
            <a:r>
              <a:rPr b="1" lang="en" sz="1700">
                <a:solidFill>
                  <a:srgbClr val="002060"/>
                </a:solidFill>
                <a:latin typeface="Montserrat"/>
                <a:ea typeface="Montserrat"/>
                <a:cs typeface="Montserrat"/>
                <a:sym typeface="Montserrat"/>
              </a:rPr>
              <a:t>les mains</a:t>
            </a:r>
            <a:r>
              <a:rPr lang="en" sz="1700">
                <a:solidFill>
                  <a:srgbClr val="002060"/>
                </a:solidFill>
                <a:latin typeface="Montserrat"/>
                <a:ea typeface="Montserrat"/>
                <a:cs typeface="Montserrat"/>
                <a:sym typeface="Montserrat"/>
              </a:rPr>
              <a:t> avec du savon et de l'eau pendant au moins 20 secondes</a:t>
            </a:r>
            <a:endParaRPr sz="1700">
              <a:solidFill>
                <a:srgbClr val="002060"/>
              </a:solidFill>
              <a:latin typeface="Montserrat"/>
              <a:ea typeface="Montserrat"/>
              <a:cs typeface="Montserrat"/>
              <a:sym typeface="Montserrat"/>
            </a:endParaRPr>
          </a:p>
          <a:p>
            <a:pPr indent="0" lvl="0" marL="457200" rtl="0" algn="l">
              <a:lnSpc>
                <a:spcPct val="150000"/>
              </a:lnSpc>
              <a:spcBef>
                <a:spcPts val="1000"/>
              </a:spcBef>
              <a:spcAft>
                <a:spcPts val="0"/>
              </a:spcAft>
              <a:buNone/>
            </a:pPr>
            <a:r>
              <a:t/>
            </a:r>
            <a:endParaRPr sz="1700">
              <a:solidFill>
                <a:srgbClr val="002060"/>
              </a:solidFill>
              <a:latin typeface="Montserrat"/>
              <a:ea typeface="Montserrat"/>
              <a:cs typeface="Montserrat"/>
              <a:sym typeface="Montserrat"/>
            </a:endParaRPr>
          </a:p>
          <a:p>
            <a:pPr indent="-336550" lvl="0" marL="457200" rtl="0" algn="l">
              <a:lnSpc>
                <a:spcPct val="115000"/>
              </a:lnSpc>
              <a:spcBef>
                <a:spcPts val="0"/>
              </a:spcBef>
              <a:spcAft>
                <a:spcPts val="0"/>
              </a:spcAft>
              <a:buClr>
                <a:srgbClr val="002060"/>
              </a:buClr>
              <a:buSzPts val="1700"/>
              <a:buFont typeface="Open Sans"/>
              <a:buChar char="●"/>
            </a:pPr>
            <a:r>
              <a:rPr lang="en" sz="1700">
                <a:solidFill>
                  <a:srgbClr val="002060"/>
                </a:solidFill>
                <a:latin typeface="Montserrat"/>
                <a:ea typeface="Montserrat"/>
                <a:cs typeface="Montserrat"/>
                <a:sym typeface="Montserrat"/>
              </a:rPr>
              <a:t>Pratiquer la </a:t>
            </a:r>
            <a:r>
              <a:rPr b="1" lang="en" sz="1700">
                <a:solidFill>
                  <a:srgbClr val="002060"/>
                </a:solidFill>
                <a:latin typeface="Montserrat"/>
                <a:ea typeface="Montserrat"/>
                <a:cs typeface="Montserrat"/>
                <a:sym typeface="Montserrat"/>
              </a:rPr>
              <a:t>distance physicale</a:t>
            </a:r>
            <a:r>
              <a:rPr lang="en" sz="1700">
                <a:solidFill>
                  <a:srgbClr val="002060"/>
                </a:solidFill>
                <a:latin typeface="Montserrat"/>
                <a:ea typeface="Montserrat"/>
                <a:cs typeface="Montserrat"/>
                <a:sym typeface="Montserrat"/>
              </a:rPr>
              <a:t> même en quarantaine</a:t>
            </a:r>
            <a:endParaRPr sz="1700">
              <a:solidFill>
                <a:srgbClr val="002060"/>
              </a:solidFill>
              <a:latin typeface="Montserrat"/>
              <a:ea typeface="Montserrat"/>
              <a:cs typeface="Montserrat"/>
              <a:sym typeface="Montserrat"/>
            </a:endParaRPr>
          </a:p>
          <a:p>
            <a:pPr indent="0" lvl="0" marL="457200" rtl="0" algn="l">
              <a:lnSpc>
                <a:spcPct val="150000"/>
              </a:lnSpc>
              <a:spcBef>
                <a:spcPts val="1000"/>
              </a:spcBef>
              <a:spcAft>
                <a:spcPts val="0"/>
              </a:spcAft>
              <a:buNone/>
            </a:pPr>
            <a:r>
              <a:t/>
            </a:r>
            <a:endParaRPr sz="1700">
              <a:solidFill>
                <a:srgbClr val="002060"/>
              </a:solidFill>
              <a:latin typeface="Montserrat"/>
              <a:ea typeface="Montserrat"/>
              <a:cs typeface="Montserrat"/>
              <a:sym typeface="Montserrat"/>
            </a:endParaRPr>
          </a:p>
          <a:p>
            <a:pPr indent="-336550" lvl="0" marL="457200" rtl="0" algn="l">
              <a:lnSpc>
                <a:spcPct val="115000"/>
              </a:lnSpc>
              <a:spcBef>
                <a:spcPts val="1000"/>
              </a:spcBef>
              <a:spcAft>
                <a:spcPts val="0"/>
              </a:spcAft>
              <a:buClr>
                <a:srgbClr val="002060"/>
              </a:buClr>
              <a:buSzPts val="1700"/>
              <a:buFont typeface="Montserrat"/>
              <a:buChar char="●"/>
            </a:pPr>
            <a:r>
              <a:rPr lang="en" sz="1700">
                <a:solidFill>
                  <a:srgbClr val="002060"/>
                </a:solidFill>
                <a:latin typeface="Montserrat"/>
                <a:ea typeface="Montserrat"/>
                <a:cs typeface="Montserrat"/>
                <a:sym typeface="Montserrat"/>
              </a:rPr>
              <a:t>Restez à la maison le plus possible pendant la durée de l’épidémie pour éviter tout contact avec les autres</a:t>
            </a:r>
            <a:endParaRPr sz="1700">
              <a:solidFill>
                <a:srgbClr val="002060"/>
              </a:solidFill>
              <a:latin typeface="Montserrat"/>
              <a:ea typeface="Montserrat"/>
              <a:cs typeface="Montserrat"/>
              <a:sym typeface="Montserrat"/>
            </a:endParaRPr>
          </a:p>
          <a:p>
            <a:pPr indent="0" lvl="0" marL="0" rtl="0" algn="l">
              <a:lnSpc>
                <a:spcPct val="150000"/>
              </a:lnSpc>
              <a:spcBef>
                <a:spcPts val="1000"/>
              </a:spcBef>
              <a:spcAft>
                <a:spcPts val="1000"/>
              </a:spcAft>
              <a:buNone/>
            </a:pPr>
            <a:r>
              <a:t/>
            </a:r>
            <a:endParaRPr sz="1700">
              <a:solidFill>
                <a:srgbClr val="00206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7"/>
          <p:cNvSpPr txBox="1"/>
          <p:nvPr/>
        </p:nvSpPr>
        <p:spPr>
          <a:xfrm>
            <a:off x="395650" y="301600"/>
            <a:ext cx="8137200" cy="46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DISTANCE PHYSICALE</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205" name="Google Shape;205;p27"/>
          <p:cNvSpPr txBox="1"/>
          <p:nvPr>
            <p:ph idx="1" type="body"/>
          </p:nvPr>
        </p:nvSpPr>
        <p:spPr>
          <a:xfrm>
            <a:off x="395650" y="1533650"/>
            <a:ext cx="3869700" cy="1848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400" u="sng">
                <a:solidFill>
                  <a:srgbClr val="002060"/>
                </a:solidFill>
                <a:latin typeface="Montserrat"/>
                <a:ea typeface="Montserrat"/>
                <a:cs typeface="Montserrat"/>
                <a:sym typeface="Montserrat"/>
              </a:rPr>
              <a:t>Distance physicale:</a:t>
            </a:r>
            <a:r>
              <a:rPr lang="en" sz="2400" u="sng">
                <a:solidFill>
                  <a:srgbClr val="002060"/>
                </a:solidFill>
                <a:latin typeface="Montserrat"/>
                <a:ea typeface="Montserrat"/>
                <a:cs typeface="Montserrat"/>
                <a:sym typeface="Montserrat"/>
              </a:rPr>
              <a:t> </a:t>
            </a:r>
            <a:endParaRPr sz="2400" u="sng">
              <a:solidFill>
                <a:srgbClr val="002060"/>
              </a:solidFill>
              <a:latin typeface="Montserrat"/>
              <a:ea typeface="Montserrat"/>
              <a:cs typeface="Montserrat"/>
              <a:sym typeface="Montserrat"/>
            </a:endParaRPr>
          </a:p>
          <a:p>
            <a:pPr indent="0" lvl="0" marL="0" rtl="0" algn="l">
              <a:lnSpc>
                <a:spcPct val="150000"/>
              </a:lnSpc>
              <a:spcBef>
                <a:spcPts val="0"/>
              </a:spcBef>
              <a:spcAft>
                <a:spcPts val="0"/>
              </a:spcAft>
              <a:buNone/>
            </a:pPr>
            <a:r>
              <a:rPr lang="en">
                <a:solidFill>
                  <a:srgbClr val="002060"/>
                </a:solidFill>
                <a:latin typeface="Montserrat"/>
                <a:ea typeface="Montserrat"/>
                <a:cs typeface="Montserrat"/>
                <a:sym typeface="Montserrat"/>
              </a:rPr>
              <a:t>éviter tout contact étroit avec les individus afin d'éviter d'attraper le virus vous-même et d'éviter de le transmettre potentiellement à d'autres.</a:t>
            </a:r>
            <a:endParaRPr b="1">
              <a:solidFill>
                <a:srgbClr val="002060"/>
              </a:solidFill>
              <a:latin typeface="Montserrat"/>
              <a:ea typeface="Montserrat"/>
              <a:cs typeface="Montserrat"/>
              <a:sym typeface="Montserrat"/>
            </a:endParaRPr>
          </a:p>
        </p:txBody>
      </p:sp>
      <p:pic>
        <p:nvPicPr>
          <p:cNvPr id="206" name="Google Shape;206;p27"/>
          <p:cNvPicPr preferRelativeResize="0"/>
          <p:nvPr/>
        </p:nvPicPr>
        <p:blipFill>
          <a:blip r:embed="rId3">
            <a:alphaModFix/>
          </a:blip>
          <a:stretch>
            <a:fillRect/>
          </a:stretch>
        </p:blipFill>
        <p:spPr>
          <a:xfrm>
            <a:off x="4340100" y="1396250"/>
            <a:ext cx="4295100" cy="2863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28"/>
          <p:cNvSpPr txBox="1"/>
          <p:nvPr>
            <p:ph idx="1" type="body"/>
          </p:nvPr>
        </p:nvSpPr>
        <p:spPr>
          <a:xfrm>
            <a:off x="395650" y="1323575"/>
            <a:ext cx="4609800" cy="4325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400" u="sng">
                <a:solidFill>
                  <a:srgbClr val="002060"/>
                </a:solidFill>
                <a:latin typeface="Montserrat"/>
                <a:ea typeface="Montserrat"/>
                <a:cs typeface="Montserrat"/>
                <a:sym typeface="Montserrat"/>
              </a:rPr>
              <a:t>La distance physicale:</a:t>
            </a:r>
            <a:endParaRPr sz="24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Open Sans"/>
              <a:buChar char="●"/>
            </a:pPr>
            <a:r>
              <a:rPr b="1" lang="en">
                <a:solidFill>
                  <a:srgbClr val="002060"/>
                </a:solidFill>
                <a:latin typeface="Montserrat"/>
                <a:ea typeface="Montserrat"/>
                <a:cs typeface="Montserrat"/>
                <a:sym typeface="Montserrat"/>
              </a:rPr>
              <a:t>ralentit la propagation</a:t>
            </a:r>
            <a:r>
              <a:rPr lang="en">
                <a:solidFill>
                  <a:srgbClr val="002060"/>
                </a:solidFill>
                <a:latin typeface="Montserrat"/>
                <a:ea typeface="Montserrat"/>
                <a:cs typeface="Montserrat"/>
                <a:sym typeface="Montserrat"/>
              </a:rPr>
              <a:t> du virus dans nos communautés,</a:t>
            </a:r>
            <a:endParaRPr>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Open Sans"/>
              <a:buChar char="●"/>
            </a:pPr>
            <a:r>
              <a:rPr b="1" lang="en">
                <a:solidFill>
                  <a:srgbClr val="002060"/>
                </a:solidFill>
                <a:latin typeface="Montserrat"/>
                <a:ea typeface="Montserrat"/>
                <a:cs typeface="Montserrat"/>
                <a:sym typeface="Montserrat"/>
              </a:rPr>
              <a:t>protège le système de santé </a:t>
            </a:r>
            <a:r>
              <a:rPr lang="en">
                <a:solidFill>
                  <a:srgbClr val="002060"/>
                </a:solidFill>
                <a:latin typeface="Montserrat"/>
                <a:ea typeface="Montserrat"/>
                <a:cs typeface="Montserrat"/>
                <a:sym typeface="Montserrat"/>
              </a:rPr>
              <a:t>contre les débordements</a:t>
            </a:r>
            <a:endParaRPr>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Open Sans"/>
              <a:buChar char="●"/>
            </a:pPr>
            <a:r>
              <a:rPr b="1" lang="en">
                <a:solidFill>
                  <a:srgbClr val="002060"/>
                </a:solidFill>
                <a:latin typeface="Montserrat"/>
                <a:ea typeface="Montserrat"/>
                <a:cs typeface="Montserrat"/>
                <a:sym typeface="Montserrat"/>
              </a:rPr>
              <a:t>évite d'autres retards</a:t>
            </a:r>
            <a:r>
              <a:rPr lang="en">
                <a:solidFill>
                  <a:srgbClr val="002060"/>
                </a:solidFill>
                <a:latin typeface="Montserrat"/>
                <a:ea typeface="Montserrat"/>
                <a:cs typeface="Montserrat"/>
                <a:sym typeface="Montserrat"/>
              </a:rPr>
              <a:t> dans notre vie quotidienne que la maladie pourrait causer</a:t>
            </a:r>
            <a:endParaRPr>
              <a:solidFill>
                <a:srgbClr val="002060"/>
              </a:solidFill>
              <a:latin typeface="Montserrat"/>
              <a:ea typeface="Montserrat"/>
              <a:cs typeface="Montserrat"/>
              <a:sym typeface="Montserrat"/>
            </a:endParaRPr>
          </a:p>
          <a:p>
            <a:pPr indent="0" lvl="0" marL="0" rtl="0" algn="l">
              <a:lnSpc>
                <a:spcPct val="115000"/>
              </a:lnSpc>
              <a:spcBef>
                <a:spcPts val="1000"/>
              </a:spcBef>
              <a:spcAft>
                <a:spcPts val="1000"/>
              </a:spcAft>
              <a:buNone/>
            </a:pPr>
            <a:r>
              <a:t/>
            </a:r>
            <a:endParaRPr>
              <a:solidFill>
                <a:srgbClr val="002060"/>
              </a:solidFill>
              <a:latin typeface="Montserrat"/>
              <a:ea typeface="Montserrat"/>
              <a:cs typeface="Montserrat"/>
              <a:sym typeface="Montserrat"/>
            </a:endParaRPr>
          </a:p>
        </p:txBody>
      </p:sp>
      <p:sp>
        <p:nvSpPr>
          <p:cNvPr id="212" name="Google Shape;212;p2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8"/>
          <p:cNvSpPr txBox="1"/>
          <p:nvPr/>
        </p:nvSpPr>
        <p:spPr>
          <a:xfrm>
            <a:off x="395650" y="301600"/>
            <a:ext cx="81522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LA DISTANCE PHYSICALE EST CRUCIALE</a:t>
            </a:r>
            <a:endParaRPr b="1" sz="2200">
              <a:solidFill>
                <a:srgbClr val="FFFFFF"/>
              </a:solidFill>
              <a:latin typeface="Montserrat"/>
              <a:ea typeface="Montserrat"/>
              <a:cs typeface="Montserrat"/>
              <a:sym typeface="Montserrat"/>
            </a:endParaRPr>
          </a:p>
        </p:txBody>
      </p:sp>
      <p:pic>
        <p:nvPicPr>
          <p:cNvPr id="214" name="Google Shape;214;p28"/>
          <p:cNvPicPr preferRelativeResize="0"/>
          <p:nvPr/>
        </p:nvPicPr>
        <p:blipFill>
          <a:blip r:embed="rId3">
            <a:alphaModFix/>
          </a:blip>
          <a:stretch>
            <a:fillRect/>
          </a:stretch>
        </p:blipFill>
        <p:spPr>
          <a:xfrm>
            <a:off x="5375075" y="1113850"/>
            <a:ext cx="2915800" cy="2915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29"/>
          <p:cNvSpPr txBox="1"/>
          <p:nvPr>
            <p:ph idx="1" type="body"/>
          </p:nvPr>
        </p:nvSpPr>
        <p:spPr>
          <a:xfrm>
            <a:off x="4170275" y="1565225"/>
            <a:ext cx="4338600" cy="130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02060"/>
                </a:solidFill>
                <a:latin typeface="Montserrat"/>
                <a:ea typeface="Montserrat"/>
                <a:cs typeface="Montserrat"/>
                <a:sym typeface="Montserrat"/>
              </a:rPr>
              <a:t>LA </a:t>
            </a:r>
            <a:r>
              <a:rPr b="1" lang="en" sz="2400">
                <a:solidFill>
                  <a:srgbClr val="002060"/>
                </a:solidFill>
                <a:latin typeface="Montserrat"/>
                <a:ea typeface="Montserrat"/>
                <a:cs typeface="Montserrat"/>
                <a:sym typeface="Montserrat"/>
              </a:rPr>
              <a:t>QUARANTAINE</a:t>
            </a:r>
            <a:r>
              <a:rPr b="1" lang="en" sz="2400">
                <a:solidFill>
                  <a:srgbClr val="002060"/>
                </a:solidFill>
                <a:latin typeface="Montserrat"/>
                <a:ea typeface="Montserrat"/>
                <a:cs typeface="Montserrat"/>
                <a:sym typeface="Montserrat"/>
              </a:rPr>
              <a:t>: </a:t>
            </a:r>
            <a:r>
              <a:rPr lang="en" sz="1600">
                <a:solidFill>
                  <a:srgbClr val="002060"/>
                </a:solidFill>
                <a:latin typeface="Montserrat"/>
                <a:ea typeface="Montserrat"/>
                <a:cs typeface="Montserrat"/>
                <a:sym typeface="Montserrat"/>
              </a:rPr>
              <a:t>Rester à la maison et loin des autres pendant au moins deux semaines</a:t>
            </a:r>
            <a:endParaRPr sz="16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1600"/>
              </a:spcAft>
              <a:buNone/>
            </a:pPr>
            <a:r>
              <a:t/>
            </a:r>
            <a:endParaRPr b="1">
              <a:solidFill>
                <a:srgbClr val="002060"/>
              </a:solidFill>
              <a:latin typeface="Montserrat"/>
              <a:ea typeface="Montserrat"/>
              <a:cs typeface="Montserrat"/>
              <a:sym typeface="Montserrat"/>
            </a:endParaRPr>
          </a:p>
        </p:txBody>
      </p:sp>
      <p:sp>
        <p:nvSpPr>
          <p:cNvPr id="220" name="Google Shape;220;p2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9"/>
          <p:cNvSpPr txBox="1"/>
          <p:nvPr/>
        </p:nvSpPr>
        <p:spPr>
          <a:xfrm>
            <a:off x="395650" y="301600"/>
            <a:ext cx="8239500" cy="5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EMPÊCHER LA PROPAGATION DU COVID-19 </a:t>
            </a:r>
            <a:endParaRPr b="1" sz="2400">
              <a:solidFill>
                <a:srgbClr val="FFFFFF"/>
              </a:solidFill>
              <a:latin typeface="Montserrat"/>
              <a:ea typeface="Montserrat"/>
              <a:cs typeface="Montserrat"/>
              <a:sym typeface="Montserrat"/>
            </a:endParaRPr>
          </a:p>
        </p:txBody>
      </p:sp>
      <p:sp>
        <p:nvSpPr>
          <p:cNvPr id="222" name="Google Shape;222;p29"/>
          <p:cNvSpPr txBox="1"/>
          <p:nvPr/>
        </p:nvSpPr>
        <p:spPr>
          <a:xfrm>
            <a:off x="4218125" y="2980650"/>
            <a:ext cx="4242900" cy="61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b="1" lang="en" sz="2400">
                <a:solidFill>
                  <a:srgbClr val="002060"/>
                </a:solidFill>
                <a:latin typeface="Montserrat"/>
                <a:ea typeface="Montserrat"/>
                <a:cs typeface="Montserrat"/>
                <a:sym typeface="Montserrat"/>
              </a:rPr>
              <a:t>AUTO-ISOLEMENT</a:t>
            </a:r>
            <a:r>
              <a:rPr b="1" lang="en" sz="2400">
                <a:solidFill>
                  <a:srgbClr val="002060"/>
                </a:solidFill>
                <a:latin typeface="Montserrat"/>
                <a:ea typeface="Montserrat"/>
                <a:cs typeface="Montserrat"/>
                <a:sym typeface="Montserrat"/>
              </a:rPr>
              <a:t>: </a:t>
            </a:r>
            <a:r>
              <a:rPr lang="en" sz="1600">
                <a:solidFill>
                  <a:srgbClr val="002060"/>
                </a:solidFill>
                <a:latin typeface="Montserrat"/>
                <a:ea typeface="Montserrat"/>
                <a:cs typeface="Montserrat"/>
                <a:sym typeface="Montserrat"/>
              </a:rPr>
              <a:t>La séparation des personnes malades des autres personnes non malades.</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endParaRPr>
          </a:p>
        </p:txBody>
      </p:sp>
      <p:pic>
        <p:nvPicPr>
          <p:cNvPr id="223" name="Google Shape;223;p29"/>
          <p:cNvPicPr preferRelativeResize="0"/>
          <p:nvPr/>
        </p:nvPicPr>
        <p:blipFill>
          <a:blip r:embed="rId3">
            <a:alphaModFix/>
          </a:blip>
          <a:stretch>
            <a:fillRect/>
          </a:stretch>
        </p:blipFill>
        <p:spPr>
          <a:xfrm>
            <a:off x="280725" y="1931975"/>
            <a:ext cx="3713700" cy="2060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0"/>
          <p:cNvSpPr txBox="1"/>
          <p:nvPr/>
        </p:nvSpPr>
        <p:spPr>
          <a:xfrm>
            <a:off x="395650" y="301600"/>
            <a:ext cx="81522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EMPÊCHER LA PROPAGATION DU COVID-19</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300">
              <a:solidFill>
                <a:srgbClr val="FFFFFF"/>
              </a:solidFill>
              <a:latin typeface="Montserrat"/>
              <a:ea typeface="Montserrat"/>
              <a:cs typeface="Montserrat"/>
              <a:sym typeface="Montserrat"/>
            </a:endParaRPr>
          </a:p>
        </p:txBody>
      </p:sp>
      <p:sp>
        <p:nvSpPr>
          <p:cNvPr id="230" name="Google Shape;230;p30"/>
          <p:cNvSpPr txBox="1"/>
          <p:nvPr/>
        </p:nvSpPr>
        <p:spPr>
          <a:xfrm>
            <a:off x="518400" y="982000"/>
            <a:ext cx="75984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Même si nous devons pratiquer la distance physique pour assurer notre sécurité et celle des autres, </a:t>
            </a:r>
            <a:r>
              <a:rPr b="1" lang="en" sz="1600">
                <a:solidFill>
                  <a:srgbClr val="002060"/>
                </a:solidFill>
                <a:latin typeface="Montserrat"/>
                <a:ea typeface="Montserrat"/>
                <a:cs typeface="Montserrat"/>
                <a:sym typeface="Montserrat"/>
              </a:rPr>
              <a:t>maintenir un contact social</a:t>
            </a:r>
            <a:r>
              <a:rPr lang="en" sz="1600">
                <a:solidFill>
                  <a:srgbClr val="002060"/>
                </a:solidFill>
                <a:latin typeface="Montserrat"/>
                <a:ea typeface="Montserrat"/>
                <a:cs typeface="Montserrat"/>
                <a:sym typeface="Montserrat"/>
              </a:rPr>
              <a:t> avec les amis et la famille est important.</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rgbClr val="002060"/>
                </a:solidFill>
                <a:latin typeface="Montserrat"/>
                <a:ea typeface="Montserrat"/>
                <a:cs typeface="Montserrat"/>
                <a:sym typeface="Montserrat"/>
              </a:rPr>
              <a:t>RESTEZ EN CONTACT</a:t>
            </a:r>
            <a:endParaRPr b="1"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rgbClr val="002060"/>
                </a:solidFill>
                <a:latin typeface="Montserrat"/>
                <a:ea typeface="Montserrat"/>
                <a:cs typeface="Montserrat"/>
                <a:sym typeface="Montserrat"/>
              </a:rPr>
              <a:t> VIRTUELLEMENT:</a:t>
            </a:r>
            <a:endParaRPr b="1"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-la messagerie texte</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-Appels téléphoniques</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-temps de face / chat vidéo</a:t>
            </a:r>
            <a:endParaRPr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600">
                <a:solidFill>
                  <a:srgbClr val="002060"/>
                </a:solidFill>
                <a:latin typeface="Montserrat"/>
                <a:ea typeface="Montserrat"/>
                <a:cs typeface="Montserrat"/>
                <a:sym typeface="Montserrat"/>
              </a:rPr>
              <a:t>-des médias sociaux</a:t>
            </a:r>
            <a:endParaRPr sz="1600">
              <a:solidFill>
                <a:srgbClr val="002060"/>
              </a:solidFill>
              <a:latin typeface="Montserrat"/>
              <a:ea typeface="Montserrat"/>
              <a:cs typeface="Montserrat"/>
              <a:sym typeface="Montserrat"/>
            </a:endParaRPr>
          </a:p>
        </p:txBody>
      </p:sp>
      <p:pic>
        <p:nvPicPr>
          <p:cNvPr id="231" name="Google Shape;231;p30"/>
          <p:cNvPicPr preferRelativeResize="0"/>
          <p:nvPr/>
        </p:nvPicPr>
        <p:blipFill>
          <a:blip r:embed="rId3">
            <a:alphaModFix/>
          </a:blip>
          <a:stretch>
            <a:fillRect/>
          </a:stretch>
        </p:blipFill>
        <p:spPr>
          <a:xfrm>
            <a:off x="3791941" y="2167262"/>
            <a:ext cx="1359601" cy="1462275"/>
          </a:xfrm>
          <a:prstGeom prst="rect">
            <a:avLst/>
          </a:prstGeom>
          <a:noFill/>
          <a:ln>
            <a:noFill/>
          </a:ln>
        </p:spPr>
      </p:pic>
      <p:pic>
        <p:nvPicPr>
          <p:cNvPr id="232" name="Google Shape;232;p30"/>
          <p:cNvPicPr preferRelativeResize="0"/>
          <p:nvPr/>
        </p:nvPicPr>
        <p:blipFill>
          <a:blip r:embed="rId4">
            <a:alphaModFix/>
          </a:blip>
          <a:stretch>
            <a:fillRect/>
          </a:stretch>
        </p:blipFill>
        <p:spPr>
          <a:xfrm>
            <a:off x="5468186" y="1975350"/>
            <a:ext cx="1538075" cy="1654175"/>
          </a:xfrm>
          <a:prstGeom prst="rect">
            <a:avLst/>
          </a:prstGeom>
          <a:noFill/>
          <a:ln>
            <a:noFill/>
          </a:ln>
        </p:spPr>
      </p:pic>
      <p:pic>
        <p:nvPicPr>
          <p:cNvPr id="233" name="Google Shape;233;p30"/>
          <p:cNvPicPr preferRelativeResize="0"/>
          <p:nvPr/>
        </p:nvPicPr>
        <p:blipFill>
          <a:blip r:embed="rId5">
            <a:alphaModFix/>
          </a:blip>
          <a:stretch>
            <a:fillRect/>
          </a:stretch>
        </p:blipFill>
        <p:spPr>
          <a:xfrm>
            <a:off x="7322900" y="2027295"/>
            <a:ext cx="1441475" cy="1550275"/>
          </a:xfrm>
          <a:prstGeom prst="rect">
            <a:avLst/>
          </a:prstGeom>
          <a:noFill/>
          <a:ln>
            <a:noFill/>
          </a:ln>
        </p:spPr>
      </p:pic>
      <p:sp>
        <p:nvSpPr>
          <p:cNvPr id="234" name="Google Shape;234;p30"/>
          <p:cNvSpPr txBox="1"/>
          <p:nvPr/>
        </p:nvSpPr>
        <p:spPr>
          <a:xfrm>
            <a:off x="3517800" y="3800750"/>
            <a:ext cx="51174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002060"/>
                </a:solidFill>
                <a:latin typeface="Montserrat"/>
                <a:ea typeface="Montserrat"/>
                <a:cs typeface="Montserrat"/>
                <a:sym typeface="Montserrat"/>
              </a:rPr>
              <a:t>N'oubliez pas que nous vivons tous cette crise de différentes manières.</a:t>
            </a:r>
            <a:endParaRPr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500">
                <a:solidFill>
                  <a:srgbClr val="002060"/>
                </a:solidFill>
                <a:latin typeface="Montserrat"/>
                <a:ea typeface="Montserrat"/>
                <a:cs typeface="Montserrat"/>
                <a:sym typeface="Montserrat"/>
              </a:rPr>
              <a:t>C'est le bon moment pour vérifier les êtres chers.</a:t>
            </a:r>
            <a:endParaRPr sz="1500">
              <a:solidFill>
                <a:srgbClr val="002060"/>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1"/>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EMPÊCHER LA PROPAGATION DU COVID-19</a:t>
            </a:r>
            <a:endParaRPr b="1" sz="24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241" name="Google Shape;241;p31"/>
          <p:cNvSpPr txBox="1"/>
          <p:nvPr/>
        </p:nvSpPr>
        <p:spPr>
          <a:xfrm>
            <a:off x="608100" y="964725"/>
            <a:ext cx="8748300" cy="3779400"/>
          </a:xfrm>
          <a:prstGeom prst="rect">
            <a:avLst/>
          </a:prstGeom>
          <a:noFill/>
          <a:ln>
            <a:noFill/>
          </a:ln>
        </p:spPr>
        <p:txBody>
          <a:bodyPr anchorCtr="0" anchor="t" bIns="91425" lIns="91425" spcFirstLastPara="1" rIns="91425" wrap="square" tIns="91425">
            <a:noAutofit/>
          </a:bodyPr>
          <a:lstStyle/>
          <a:p>
            <a:pPr indent="-514350" lvl="0" marL="0" rtl="0" algn="l">
              <a:lnSpc>
                <a:spcPct val="115000"/>
              </a:lnSpc>
              <a:spcBef>
                <a:spcPts val="0"/>
              </a:spcBef>
              <a:spcAft>
                <a:spcPts val="0"/>
              </a:spcAft>
              <a:buNone/>
            </a:pPr>
            <a:r>
              <a:rPr b="1" lang="en" sz="2000">
                <a:solidFill>
                  <a:srgbClr val="002060"/>
                </a:solidFill>
                <a:highlight>
                  <a:schemeClr val="lt1"/>
                </a:highlight>
                <a:latin typeface="Montserrat"/>
                <a:ea typeface="Montserrat"/>
                <a:cs typeface="Montserrat"/>
                <a:sym typeface="Montserrat"/>
              </a:rPr>
              <a:t>    </a:t>
            </a:r>
            <a:r>
              <a:rPr b="1" lang="en" sz="1900">
                <a:solidFill>
                  <a:srgbClr val="002060"/>
                </a:solidFill>
                <a:highlight>
                  <a:schemeClr val="lt1"/>
                </a:highlight>
                <a:latin typeface="Montserrat"/>
                <a:ea typeface="Montserrat"/>
                <a:cs typeface="Montserrat"/>
                <a:sym typeface="Montserrat"/>
              </a:rPr>
              <a:t>  Si vous devez quitter votre maison, portez un masque </a:t>
            </a:r>
            <a:endParaRPr b="1" sz="1900">
              <a:solidFill>
                <a:srgbClr val="002060"/>
              </a:solidFill>
              <a:highlight>
                <a:schemeClr val="lt1"/>
              </a:highlight>
              <a:latin typeface="Montserrat"/>
              <a:ea typeface="Montserrat"/>
              <a:cs typeface="Montserrat"/>
              <a:sym typeface="Montserrat"/>
            </a:endParaRPr>
          </a:p>
          <a:p>
            <a:pPr indent="-514350" lvl="0" marL="0" rtl="0" algn="l">
              <a:lnSpc>
                <a:spcPct val="115000"/>
              </a:lnSpc>
              <a:spcBef>
                <a:spcPts val="0"/>
              </a:spcBef>
              <a:spcAft>
                <a:spcPts val="0"/>
              </a:spcAft>
              <a:buNone/>
            </a:pPr>
            <a:r>
              <a:t/>
            </a:r>
            <a:endParaRPr i="1" sz="1700">
              <a:solidFill>
                <a:srgbClr val="002060"/>
              </a:solidFill>
              <a:highlight>
                <a:schemeClr val="lt1"/>
              </a:highlight>
              <a:latin typeface="Montserrat"/>
              <a:ea typeface="Montserrat"/>
              <a:cs typeface="Montserrat"/>
              <a:sym typeface="Montserrat"/>
            </a:endParaRPr>
          </a:p>
          <a:p>
            <a:pPr indent="57150" lvl="0" marL="0" rtl="0" algn="l">
              <a:lnSpc>
                <a:spcPct val="115000"/>
              </a:lnSpc>
              <a:spcBef>
                <a:spcPts val="0"/>
              </a:spcBef>
              <a:spcAft>
                <a:spcPts val="0"/>
              </a:spcAft>
              <a:buClr>
                <a:schemeClr val="dk1"/>
              </a:buClr>
              <a:buSzPts val="1100"/>
              <a:buFont typeface="Arial"/>
              <a:buNone/>
            </a:pPr>
            <a:r>
              <a:rPr lang="en" sz="1700" u="sng">
                <a:solidFill>
                  <a:srgbClr val="002060"/>
                </a:solidFill>
                <a:highlight>
                  <a:schemeClr val="lt1"/>
                </a:highlight>
                <a:latin typeface="Montserrat"/>
                <a:ea typeface="Montserrat"/>
                <a:cs typeface="Montserrat"/>
                <a:sym typeface="Montserrat"/>
              </a:rPr>
              <a:t>Portez une masque si vous: </a:t>
            </a:r>
            <a:endParaRPr sz="1700" u="sng">
              <a:solidFill>
                <a:srgbClr val="002060"/>
              </a:solidFill>
              <a:highlight>
                <a:schemeClr val="lt1"/>
              </a:highlight>
              <a:latin typeface="Montserrat"/>
              <a:ea typeface="Montserrat"/>
              <a:cs typeface="Montserrat"/>
              <a:sym typeface="Montserrat"/>
            </a:endParaRPr>
          </a:p>
          <a:p>
            <a:pPr indent="57150" lvl="0" marL="0" rtl="0" algn="l">
              <a:lnSpc>
                <a:spcPct val="100000"/>
              </a:lnSpc>
              <a:spcBef>
                <a:spcPts val="500"/>
              </a:spcBef>
              <a:spcAft>
                <a:spcPts val="0"/>
              </a:spcAft>
              <a:buNone/>
            </a:pPr>
            <a:r>
              <a:rPr lang="en" sz="1700">
                <a:solidFill>
                  <a:srgbClr val="002060"/>
                </a:solidFill>
                <a:highlight>
                  <a:schemeClr val="lt1"/>
                </a:highlight>
                <a:latin typeface="Montserrat"/>
                <a:ea typeface="Montserrat"/>
                <a:cs typeface="Montserrat"/>
                <a:sym typeface="Montserrat"/>
              </a:rPr>
              <a:t>🛒  </a:t>
            </a:r>
            <a:r>
              <a:rPr lang="en" sz="1600">
                <a:solidFill>
                  <a:srgbClr val="002060"/>
                </a:solidFill>
                <a:highlight>
                  <a:schemeClr val="lt1"/>
                </a:highlight>
                <a:latin typeface="Montserrat"/>
                <a:ea typeface="Montserrat"/>
                <a:cs typeface="Montserrat"/>
                <a:sym typeface="Montserrat"/>
              </a:rPr>
              <a:t>faites du shopping dans une entreprise essentielle, comme une épicerie</a:t>
            </a:r>
            <a:endParaRPr sz="1600">
              <a:solidFill>
                <a:srgbClr val="002060"/>
              </a:solidFill>
              <a:highlight>
                <a:schemeClr val="lt1"/>
              </a:highlight>
              <a:latin typeface="Montserrat"/>
              <a:ea typeface="Montserrat"/>
              <a:cs typeface="Montserrat"/>
              <a:sym typeface="Montserrat"/>
            </a:endParaRPr>
          </a:p>
          <a:p>
            <a:pPr indent="57150" lvl="0" marL="0" rtl="0" algn="l">
              <a:lnSpc>
                <a:spcPct val="100000"/>
              </a:lnSpc>
              <a:spcBef>
                <a:spcPts val="500"/>
              </a:spcBef>
              <a:spcAft>
                <a:spcPts val="0"/>
              </a:spcAft>
              <a:buNone/>
            </a:pPr>
            <a:r>
              <a:t/>
            </a:r>
            <a:endParaRPr sz="1600">
              <a:solidFill>
                <a:srgbClr val="002060"/>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700">
                <a:solidFill>
                  <a:srgbClr val="002060"/>
                </a:solidFill>
                <a:highlight>
                  <a:schemeClr val="lt1"/>
                </a:highlight>
                <a:latin typeface="Montserrat"/>
                <a:ea typeface="Montserrat"/>
                <a:cs typeface="Montserrat"/>
                <a:sym typeface="Montserrat"/>
              </a:rPr>
              <a:t>👩‍⚕️  </a:t>
            </a:r>
            <a:r>
              <a:rPr lang="en" sz="1700">
                <a:solidFill>
                  <a:srgbClr val="002060"/>
                </a:solidFill>
                <a:highlight>
                  <a:schemeClr val="lt1"/>
                </a:highlight>
                <a:latin typeface="Montserrat"/>
                <a:ea typeface="Montserrat"/>
                <a:cs typeface="Montserrat"/>
                <a:sym typeface="Montserrat"/>
              </a:rPr>
              <a:t>visitez d'un fournisseur de soins de santé</a:t>
            </a:r>
            <a:endParaRPr sz="1700">
              <a:solidFill>
                <a:srgbClr val="002060"/>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700">
                <a:solidFill>
                  <a:srgbClr val="002060"/>
                </a:solidFill>
                <a:highlight>
                  <a:schemeClr val="lt1"/>
                </a:highlight>
                <a:latin typeface="Montserrat"/>
                <a:ea typeface="Montserrat"/>
                <a:cs typeface="Montserrat"/>
                <a:sym typeface="Montserrat"/>
              </a:rPr>
              <a:t>🚍  </a:t>
            </a:r>
            <a:r>
              <a:rPr lang="en" sz="1700">
                <a:solidFill>
                  <a:srgbClr val="002060"/>
                </a:solidFill>
                <a:highlight>
                  <a:schemeClr val="lt1"/>
                </a:highlight>
                <a:latin typeface="Montserrat"/>
                <a:ea typeface="Montserrat"/>
                <a:cs typeface="Montserrat"/>
                <a:sym typeface="Montserrat"/>
              </a:rPr>
              <a:t>utilisez les transports en commun</a:t>
            </a:r>
            <a:endParaRPr sz="1700">
              <a:solidFill>
                <a:srgbClr val="002060"/>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700">
                <a:solidFill>
                  <a:srgbClr val="002060"/>
                </a:solidFill>
                <a:highlight>
                  <a:schemeClr val="lt1"/>
                </a:highlight>
                <a:latin typeface="Montserrat"/>
                <a:ea typeface="Montserrat"/>
                <a:cs typeface="Montserrat"/>
                <a:sym typeface="Montserrat"/>
              </a:rPr>
              <a:t>👨🏽‍💼  </a:t>
            </a:r>
            <a:r>
              <a:rPr lang="en" sz="1700">
                <a:solidFill>
                  <a:srgbClr val="002060"/>
                </a:solidFill>
                <a:highlight>
                  <a:schemeClr val="lt1"/>
                </a:highlight>
                <a:latin typeface="Montserrat"/>
                <a:ea typeface="Montserrat"/>
                <a:cs typeface="Montserrat"/>
                <a:sym typeface="Montserrat"/>
              </a:rPr>
              <a:t>interagissez avec les clients des entreprises essentielles</a:t>
            </a:r>
            <a:endParaRPr sz="1700">
              <a:solidFill>
                <a:srgbClr val="002060"/>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500"/>
              </a:spcAft>
              <a:buNone/>
            </a:pPr>
            <a:r>
              <a:rPr lang="en" sz="1700">
                <a:solidFill>
                  <a:srgbClr val="002060"/>
                </a:solidFill>
                <a:highlight>
                  <a:schemeClr val="lt1"/>
                </a:highlight>
                <a:latin typeface="Montserrat"/>
                <a:ea typeface="Montserrat"/>
                <a:cs typeface="Montserrat"/>
                <a:sym typeface="Montserrat"/>
              </a:rPr>
              <a:t>🤒  vous</a:t>
            </a:r>
            <a:r>
              <a:rPr lang="en" sz="1700">
                <a:solidFill>
                  <a:srgbClr val="002060"/>
                </a:solidFill>
                <a:highlight>
                  <a:schemeClr val="lt1"/>
                </a:highlight>
                <a:latin typeface="Montserrat"/>
                <a:ea typeface="Montserrat"/>
                <a:cs typeface="Montserrat"/>
                <a:sym typeface="Montserrat"/>
              </a:rPr>
              <a:t> sentez malade, toussez ou éternuez</a:t>
            </a:r>
            <a:endParaRPr sz="1700">
              <a:solidFill>
                <a:srgbClr val="00206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2"/>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Comment faire un masque facial</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pic>
        <p:nvPicPr>
          <p:cNvPr id="248" name="Google Shape;248;p32"/>
          <p:cNvPicPr preferRelativeResize="0"/>
          <p:nvPr/>
        </p:nvPicPr>
        <p:blipFill>
          <a:blip r:embed="rId3">
            <a:alphaModFix/>
          </a:blip>
          <a:stretch>
            <a:fillRect/>
          </a:stretch>
        </p:blipFill>
        <p:spPr>
          <a:xfrm>
            <a:off x="779100" y="949300"/>
            <a:ext cx="7482752" cy="4007949"/>
          </a:xfrm>
          <a:prstGeom prst="rect">
            <a:avLst/>
          </a:prstGeom>
          <a:noFill/>
          <a:ln>
            <a:noFill/>
          </a:ln>
        </p:spPr>
      </p:pic>
      <p:sp>
        <p:nvSpPr>
          <p:cNvPr id="249" name="Google Shape;249;p32"/>
          <p:cNvSpPr txBox="1"/>
          <p:nvPr/>
        </p:nvSpPr>
        <p:spPr>
          <a:xfrm>
            <a:off x="6478150" y="4487150"/>
            <a:ext cx="30000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Montserrat"/>
                <a:ea typeface="Montserrat"/>
                <a:cs typeface="Montserrat"/>
                <a:sym typeface="Montserrat"/>
              </a:rPr>
              <a:t>bit.ly/FoldedFaceMask</a:t>
            </a:r>
            <a:endParaRPr b="1" sz="12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txBox="1"/>
          <p:nvPr/>
        </p:nvSpPr>
        <p:spPr>
          <a:xfrm>
            <a:off x="395650" y="1494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1000"/>
              </a:spcAft>
              <a:buClr>
                <a:schemeClr val="dk1"/>
              </a:buClr>
              <a:buSzPts val="1100"/>
              <a:buFont typeface="Arial"/>
              <a:buNone/>
            </a:pPr>
            <a:r>
              <a:rPr b="1" lang="en" sz="2400">
                <a:solidFill>
                  <a:schemeClr val="lt1"/>
                </a:solidFill>
                <a:latin typeface="Montserrat"/>
                <a:ea typeface="Montserrat"/>
                <a:cs typeface="Montserrat"/>
                <a:sym typeface="Montserrat"/>
              </a:rPr>
              <a:t>COVID-19: CE QUE VOUS DEVEZ SAVOIR</a:t>
            </a:r>
            <a:endParaRPr b="1" sz="2400">
              <a:solidFill>
                <a:schemeClr val="lt1"/>
              </a:solidFill>
              <a:latin typeface="Montserrat"/>
              <a:ea typeface="Montserrat"/>
              <a:cs typeface="Montserrat"/>
              <a:sym typeface="Montserrat"/>
            </a:endParaRPr>
          </a:p>
        </p:txBody>
      </p:sp>
      <p:sp>
        <p:nvSpPr>
          <p:cNvPr id="69" name="Google Shape;69;p15"/>
          <p:cNvSpPr txBox="1"/>
          <p:nvPr/>
        </p:nvSpPr>
        <p:spPr>
          <a:xfrm>
            <a:off x="194550" y="505500"/>
            <a:ext cx="6172200" cy="39741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t/>
            </a:r>
            <a:endParaRPr b="1" sz="24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rgbClr val="002060"/>
              </a:buClr>
              <a:buSzPts val="1900"/>
              <a:buFont typeface="Montserrat"/>
              <a:buChar char="●"/>
            </a:pPr>
            <a:r>
              <a:rPr lang="en" sz="1900">
                <a:solidFill>
                  <a:srgbClr val="002060"/>
                </a:solidFill>
                <a:latin typeface="Montserrat"/>
                <a:ea typeface="Montserrat"/>
                <a:cs typeface="Montserrat"/>
                <a:sym typeface="Montserrat"/>
              </a:rPr>
              <a:t>Qu'est-ce que le coronavirus / covid-19?</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rgbClr val="002060"/>
              </a:buClr>
              <a:buSzPts val="1900"/>
              <a:buFont typeface="Montserrat"/>
              <a:buChar char="●"/>
            </a:pPr>
            <a:r>
              <a:rPr lang="en" sz="1900">
                <a:solidFill>
                  <a:srgbClr val="002060"/>
                </a:solidFill>
                <a:latin typeface="Montserrat"/>
                <a:ea typeface="Montserrat"/>
                <a:cs typeface="Montserrat"/>
                <a:sym typeface="Montserrat"/>
              </a:rPr>
              <a:t>M</a:t>
            </a:r>
            <a:r>
              <a:rPr lang="en" sz="1900">
                <a:solidFill>
                  <a:srgbClr val="002060"/>
                </a:solidFill>
                <a:latin typeface="Montserrat"/>
                <a:ea typeface="Montserrat"/>
                <a:cs typeface="Montserrat"/>
                <a:sym typeface="Montserrat"/>
              </a:rPr>
              <a:t>ise à jour quotidienne du covid-19</a:t>
            </a:r>
            <a:r>
              <a:rPr lang="en" sz="1900">
                <a:solidFill>
                  <a:srgbClr val="002060"/>
                </a:solidFill>
                <a:latin typeface="Montserrat"/>
                <a:ea typeface="Montserrat"/>
                <a:cs typeface="Montserrat"/>
                <a:sym typeface="Montserrat"/>
              </a:rPr>
              <a:t>	</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rgbClr val="002060"/>
              </a:buClr>
              <a:buSzPts val="1900"/>
              <a:buFont typeface="Montserrat"/>
              <a:buChar char="●"/>
            </a:pPr>
            <a:r>
              <a:rPr lang="en" sz="1900">
                <a:solidFill>
                  <a:srgbClr val="002060"/>
                </a:solidFill>
                <a:latin typeface="Montserrat"/>
                <a:ea typeface="Montserrat"/>
                <a:cs typeface="Montserrat"/>
                <a:sym typeface="Montserrat"/>
              </a:rPr>
              <a:t>C</a:t>
            </a:r>
            <a:r>
              <a:rPr lang="en" sz="1900">
                <a:solidFill>
                  <a:srgbClr val="002060"/>
                </a:solidFill>
                <a:latin typeface="Montserrat"/>
                <a:ea typeface="Montserrat"/>
                <a:cs typeface="Montserrat"/>
                <a:sym typeface="Montserrat"/>
              </a:rPr>
              <a:t>omment le coronavirus se propage-t-il?</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rgbClr val="002060"/>
              </a:buClr>
              <a:buSzPts val="1900"/>
              <a:buFont typeface="Montserrat"/>
              <a:buChar char="●"/>
            </a:pPr>
            <a:r>
              <a:rPr lang="en" sz="1900">
                <a:solidFill>
                  <a:srgbClr val="002060"/>
                </a:solidFill>
                <a:latin typeface="Montserrat"/>
                <a:ea typeface="Montserrat"/>
                <a:cs typeface="Montserrat"/>
                <a:sym typeface="Montserrat"/>
              </a:rPr>
              <a:t>Traitement</a:t>
            </a:r>
            <a:r>
              <a:rPr lang="en" sz="1900">
                <a:solidFill>
                  <a:srgbClr val="002060"/>
                </a:solidFill>
                <a:latin typeface="Montserrat"/>
                <a:ea typeface="Montserrat"/>
                <a:cs typeface="Montserrat"/>
                <a:sym typeface="Montserrat"/>
              </a:rPr>
              <a:t>	</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0"/>
              </a:spcAft>
              <a:buClr>
                <a:schemeClr val="dk1"/>
              </a:buClr>
              <a:buSzPts val="1900"/>
              <a:buFont typeface="Montserrat"/>
              <a:buChar char="●"/>
            </a:pPr>
            <a:r>
              <a:rPr lang="en" sz="1900">
                <a:solidFill>
                  <a:srgbClr val="002060"/>
                </a:solidFill>
                <a:latin typeface="Montserrat"/>
                <a:ea typeface="Montserrat"/>
                <a:cs typeface="Montserrat"/>
                <a:sym typeface="Montserrat"/>
              </a:rPr>
              <a:t>Votre rôle en tant que Capitaine d'Intervention Communautaire au COVID-19</a:t>
            </a:r>
            <a:endParaRPr sz="1900">
              <a:solidFill>
                <a:srgbClr val="002060"/>
              </a:solidFill>
              <a:latin typeface="Montserrat"/>
              <a:ea typeface="Montserrat"/>
              <a:cs typeface="Montserrat"/>
              <a:sym typeface="Montserrat"/>
            </a:endParaRPr>
          </a:p>
          <a:p>
            <a:pPr indent="-349250" lvl="0" marL="457200" rtl="0" algn="l">
              <a:lnSpc>
                <a:spcPct val="115000"/>
              </a:lnSpc>
              <a:spcBef>
                <a:spcPts val="1000"/>
              </a:spcBef>
              <a:spcAft>
                <a:spcPts val="1000"/>
              </a:spcAft>
              <a:buClr>
                <a:srgbClr val="002060"/>
              </a:buClr>
              <a:buSzPts val="1900"/>
              <a:buFont typeface="Montserrat"/>
              <a:buChar char="●"/>
            </a:pPr>
            <a:r>
              <a:rPr lang="en" sz="1900">
                <a:solidFill>
                  <a:srgbClr val="002060"/>
                </a:solidFill>
                <a:latin typeface="Montserrat"/>
                <a:ea typeface="Montserrat"/>
                <a:cs typeface="Montserrat"/>
                <a:sym typeface="Montserrat"/>
              </a:rPr>
              <a:t>Ressources communautaires	</a:t>
            </a:r>
            <a:endParaRPr sz="1900">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3"/>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Empêcher la propagation du COVID-19</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pic>
        <p:nvPicPr>
          <p:cNvPr id="256" name="Google Shape;256;p33"/>
          <p:cNvPicPr preferRelativeResize="0"/>
          <p:nvPr/>
        </p:nvPicPr>
        <p:blipFill rotWithShape="1">
          <a:blip r:embed="rId3">
            <a:alphaModFix/>
          </a:blip>
          <a:srcRect b="59120" l="23618" r="23943" t="0"/>
          <a:stretch/>
        </p:blipFill>
        <p:spPr>
          <a:xfrm>
            <a:off x="196762" y="934450"/>
            <a:ext cx="2278875" cy="1702251"/>
          </a:xfrm>
          <a:prstGeom prst="rect">
            <a:avLst/>
          </a:prstGeom>
          <a:noFill/>
          <a:ln>
            <a:noFill/>
          </a:ln>
        </p:spPr>
      </p:pic>
      <p:sp>
        <p:nvSpPr>
          <p:cNvPr id="257" name="Google Shape;257;p33"/>
          <p:cNvSpPr txBox="1"/>
          <p:nvPr/>
        </p:nvSpPr>
        <p:spPr>
          <a:xfrm>
            <a:off x="2629200" y="1326900"/>
            <a:ext cx="6281100" cy="130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100">
                <a:solidFill>
                  <a:srgbClr val="2176D2"/>
                </a:solidFill>
                <a:highlight>
                  <a:srgbClr val="FFFFFF"/>
                </a:highlight>
                <a:latin typeface="Montserrat"/>
                <a:ea typeface="Montserrat"/>
                <a:cs typeface="Montserrat"/>
                <a:sym typeface="Montserrat"/>
              </a:rPr>
              <a:t>Votre masque me protège;</a:t>
            </a:r>
            <a:endParaRPr b="1" sz="3100">
              <a:solidFill>
                <a:srgbClr val="2176D2"/>
              </a:solidFill>
              <a:highlight>
                <a:srgbClr val="FFFFFF"/>
              </a:highlight>
              <a:latin typeface="Montserrat"/>
              <a:ea typeface="Montserrat"/>
              <a:cs typeface="Montserrat"/>
              <a:sym typeface="Montserrat"/>
            </a:endParaRPr>
          </a:p>
          <a:p>
            <a:pPr indent="0" lvl="0" marL="0" rtl="0" algn="ctr">
              <a:spcBef>
                <a:spcPts val="0"/>
              </a:spcBef>
              <a:spcAft>
                <a:spcPts val="0"/>
              </a:spcAft>
              <a:buNone/>
            </a:pPr>
            <a:r>
              <a:rPr b="1" lang="en" sz="3100">
                <a:solidFill>
                  <a:srgbClr val="2176D2"/>
                </a:solidFill>
                <a:highlight>
                  <a:srgbClr val="FFFFFF"/>
                </a:highlight>
                <a:latin typeface="Montserrat"/>
                <a:ea typeface="Montserrat"/>
                <a:cs typeface="Montserrat"/>
                <a:sym typeface="Montserrat"/>
              </a:rPr>
              <a:t>mon masque te protège</a:t>
            </a:r>
            <a:endParaRPr b="1" sz="3100">
              <a:solidFill>
                <a:srgbClr val="2176D2"/>
              </a:solidFill>
              <a:highlight>
                <a:srgbClr val="FFFFFF"/>
              </a:highlight>
              <a:latin typeface="Montserrat"/>
              <a:ea typeface="Montserrat"/>
              <a:cs typeface="Montserrat"/>
              <a:sym typeface="Montserrat"/>
            </a:endParaRPr>
          </a:p>
        </p:txBody>
      </p:sp>
      <p:sp>
        <p:nvSpPr>
          <p:cNvPr id="258" name="Google Shape;258;p33"/>
          <p:cNvSpPr txBox="1"/>
          <p:nvPr/>
        </p:nvSpPr>
        <p:spPr>
          <a:xfrm>
            <a:off x="2857950" y="2636700"/>
            <a:ext cx="5823600" cy="8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02060"/>
                </a:solidFill>
                <a:highlight>
                  <a:srgbClr val="FFFFFF"/>
                </a:highlight>
                <a:latin typeface="Montserrat"/>
                <a:ea typeface="Montserrat"/>
                <a:cs typeface="Montserrat"/>
                <a:sym typeface="Montserrat"/>
              </a:rPr>
              <a:t>Découvrez comment fabriquer un masque de protection à la maison en visitant</a:t>
            </a:r>
            <a:r>
              <a:rPr lang="en" sz="1800">
                <a:solidFill>
                  <a:srgbClr val="002060"/>
                </a:solidFill>
                <a:highlight>
                  <a:srgbClr val="FFFFFF"/>
                </a:highlight>
                <a:latin typeface="Montserrat"/>
                <a:ea typeface="Montserrat"/>
                <a:cs typeface="Montserrat"/>
                <a:sym typeface="Montserrat"/>
              </a:rPr>
              <a:t> </a:t>
            </a:r>
            <a:r>
              <a:rPr b="1" lang="en" sz="1800" u="sng">
                <a:solidFill>
                  <a:srgbClr val="002060"/>
                </a:solidFill>
                <a:highlight>
                  <a:srgbClr val="FFFFFF"/>
                </a:highlight>
                <a:latin typeface="Montserrat"/>
                <a:ea typeface="Montserrat"/>
                <a:cs typeface="Montserrat"/>
                <a:sym typeface="Montserrat"/>
              </a:rPr>
              <a:t>bit.ly/CDCFaceCover (in English)</a:t>
            </a:r>
            <a:endParaRPr b="1" sz="1800" u="sng">
              <a:solidFill>
                <a:srgbClr val="002060"/>
              </a:solidFill>
            </a:endParaRPr>
          </a:p>
        </p:txBody>
      </p:sp>
      <p:pic>
        <p:nvPicPr>
          <p:cNvPr id="259" name="Google Shape;259;p33"/>
          <p:cNvPicPr preferRelativeResize="0"/>
          <p:nvPr/>
        </p:nvPicPr>
        <p:blipFill>
          <a:blip r:embed="rId4">
            <a:alphaModFix/>
          </a:blip>
          <a:stretch>
            <a:fillRect/>
          </a:stretch>
        </p:blipFill>
        <p:spPr>
          <a:xfrm>
            <a:off x="443813" y="2740401"/>
            <a:ext cx="1784750" cy="2273850"/>
          </a:xfrm>
          <a:prstGeom prst="rect">
            <a:avLst/>
          </a:prstGeom>
          <a:noFill/>
          <a:ln>
            <a:noFill/>
          </a:ln>
        </p:spPr>
      </p:pic>
      <p:sp>
        <p:nvSpPr>
          <p:cNvPr id="260" name="Google Shape;260;p33"/>
          <p:cNvSpPr txBox="1"/>
          <p:nvPr/>
        </p:nvSpPr>
        <p:spPr>
          <a:xfrm>
            <a:off x="3169000" y="3742600"/>
            <a:ext cx="5322600" cy="3000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500">
                <a:solidFill>
                  <a:srgbClr val="2176D2"/>
                </a:solidFill>
                <a:highlight>
                  <a:schemeClr val="lt1"/>
                </a:highlight>
                <a:latin typeface="Montserrat"/>
                <a:ea typeface="Montserrat"/>
                <a:cs typeface="Montserrat"/>
                <a:sym typeface="Montserrat"/>
              </a:rPr>
              <a:t>Les amis ne voient pas d'amis sans leur masque</a:t>
            </a:r>
            <a:endParaRPr b="1" sz="2500">
              <a:solidFill>
                <a:srgbClr val="2176D2"/>
              </a:solidFill>
              <a:highlight>
                <a:schemeClr val="lt1"/>
              </a:highlight>
              <a:latin typeface="Montserrat"/>
              <a:ea typeface="Montserrat"/>
              <a:cs typeface="Montserrat"/>
              <a:sym typeface="Montserrat"/>
            </a:endParaRPr>
          </a:p>
          <a:p>
            <a:pPr indent="0" lvl="0" marL="0" rtl="0" algn="ctr">
              <a:spcBef>
                <a:spcPts val="0"/>
              </a:spcBef>
              <a:spcAft>
                <a:spcPts val="0"/>
              </a:spcAft>
              <a:buNone/>
            </a:pPr>
            <a:r>
              <a:t/>
            </a:r>
            <a:endParaRPr b="1" sz="2800">
              <a:solidFill>
                <a:srgbClr val="2176D2"/>
              </a:solidFill>
              <a:highlight>
                <a:schemeClr val="lt1"/>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57"/>
                                        </p:tgtEl>
                                        <p:attrNameLst>
                                          <p:attrName>style.visibility</p:attrName>
                                        </p:attrNameLst>
                                      </p:cBhvr>
                                      <p:to>
                                        <p:strVal val="visible"/>
                                      </p:to>
                                    </p:set>
                                    <p:anim calcmode="lin" valueType="num">
                                      <p:cBhvr additive="base">
                                        <p:cTn dur="1000"/>
                                        <p:tgtEl>
                                          <p:spTgt spid="25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pic>
        <p:nvPicPr>
          <p:cNvPr id="265" name="Google Shape;265;p34"/>
          <p:cNvPicPr preferRelativeResize="0"/>
          <p:nvPr/>
        </p:nvPicPr>
        <p:blipFill rotWithShape="1">
          <a:blip r:embed="rId3">
            <a:alphaModFix/>
          </a:blip>
          <a:srcRect b="52886" l="5791" r="50400" t="18589"/>
          <a:stretch/>
        </p:blipFill>
        <p:spPr>
          <a:xfrm>
            <a:off x="262550" y="853750"/>
            <a:ext cx="2888003" cy="2458375"/>
          </a:xfrm>
          <a:prstGeom prst="rect">
            <a:avLst/>
          </a:prstGeom>
          <a:noFill/>
          <a:ln>
            <a:noFill/>
          </a:ln>
        </p:spPr>
      </p:pic>
      <p:sp>
        <p:nvSpPr>
          <p:cNvPr id="266" name="Google Shape;266;p34"/>
          <p:cNvSpPr/>
          <p:nvPr/>
        </p:nvSpPr>
        <p:spPr>
          <a:xfrm>
            <a:off x="0" y="1160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    D</a:t>
            </a:r>
            <a:r>
              <a:rPr b="1" lang="en" sz="2400">
                <a:solidFill>
                  <a:schemeClr val="lt1"/>
                </a:solidFill>
                <a:latin typeface="Montserrat"/>
                <a:ea typeface="Montserrat"/>
                <a:cs typeface="Montserrat"/>
                <a:sym typeface="Montserrat"/>
              </a:rPr>
              <a:t>roits essentiels des travailleurs:</a:t>
            </a:r>
            <a:endParaRPr b="1" sz="2400">
              <a:solidFill>
                <a:schemeClr val="lt1"/>
              </a:solidFill>
              <a:latin typeface="Montserrat"/>
              <a:ea typeface="Montserrat"/>
              <a:cs typeface="Montserrat"/>
              <a:sym typeface="Montserrat"/>
            </a:endParaRPr>
          </a:p>
        </p:txBody>
      </p:sp>
      <p:sp>
        <p:nvSpPr>
          <p:cNvPr id="267" name="Google Shape;267;p34"/>
          <p:cNvSpPr txBox="1"/>
          <p:nvPr/>
        </p:nvSpPr>
        <p:spPr>
          <a:xfrm>
            <a:off x="3150550" y="690775"/>
            <a:ext cx="38667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a:solidFill>
                  <a:srgbClr val="0F4D90"/>
                </a:solidFill>
                <a:latin typeface="Montserrat"/>
                <a:ea typeface="Montserrat"/>
                <a:cs typeface="Montserrat"/>
                <a:sym typeface="Montserrat"/>
              </a:rPr>
              <a:t>Votre employeur est tenu de:</a:t>
            </a:r>
            <a:endParaRPr b="1" i="1">
              <a:solidFill>
                <a:srgbClr val="0F4D90"/>
              </a:solidFill>
              <a:latin typeface="Montserrat"/>
              <a:ea typeface="Montserrat"/>
              <a:cs typeface="Montserrat"/>
              <a:sym typeface="Montserrat"/>
            </a:endParaRPr>
          </a:p>
        </p:txBody>
      </p:sp>
      <p:pic>
        <p:nvPicPr>
          <p:cNvPr id="268" name="Google Shape;268;p34"/>
          <p:cNvPicPr preferRelativeResize="0"/>
          <p:nvPr/>
        </p:nvPicPr>
        <p:blipFill rotWithShape="1">
          <a:blip r:embed="rId4">
            <a:alphaModFix/>
          </a:blip>
          <a:srcRect b="24569" l="50213" r="5680" t="18634"/>
          <a:stretch/>
        </p:blipFill>
        <p:spPr>
          <a:xfrm>
            <a:off x="6075663" y="842700"/>
            <a:ext cx="2506127" cy="4219677"/>
          </a:xfrm>
          <a:prstGeom prst="rect">
            <a:avLst/>
          </a:prstGeom>
          <a:noFill/>
          <a:ln>
            <a:noFill/>
          </a:ln>
        </p:spPr>
      </p:pic>
      <p:pic>
        <p:nvPicPr>
          <p:cNvPr id="269" name="Google Shape;269;p34"/>
          <p:cNvPicPr preferRelativeResize="0"/>
          <p:nvPr/>
        </p:nvPicPr>
        <p:blipFill rotWithShape="1">
          <a:blip r:embed="rId5">
            <a:alphaModFix/>
          </a:blip>
          <a:srcRect b="24982" l="6236" r="50061" t="48099"/>
          <a:stretch/>
        </p:blipFill>
        <p:spPr>
          <a:xfrm>
            <a:off x="3220650" y="1069450"/>
            <a:ext cx="2784925" cy="2242673"/>
          </a:xfrm>
          <a:prstGeom prst="rect">
            <a:avLst/>
          </a:prstGeom>
          <a:noFill/>
          <a:ln>
            <a:noFill/>
          </a:ln>
        </p:spPr>
      </p:pic>
      <p:pic>
        <p:nvPicPr>
          <p:cNvPr id="270" name="Google Shape;270;p34"/>
          <p:cNvPicPr preferRelativeResize="0"/>
          <p:nvPr/>
        </p:nvPicPr>
        <p:blipFill rotWithShape="1">
          <a:blip r:embed="rId6">
            <a:alphaModFix/>
          </a:blip>
          <a:srcRect b="4406" l="5369" r="5145" t="74944"/>
          <a:stretch/>
        </p:blipFill>
        <p:spPr>
          <a:xfrm>
            <a:off x="262550" y="3329729"/>
            <a:ext cx="5743027" cy="173264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3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400">
                <a:solidFill>
                  <a:srgbClr val="FFFFFF"/>
                </a:solidFill>
              </a:rPr>
              <a:t>Amendes et pénalités</a:t>
            </a:r>
            <a:endParaRPr b="1" sz="2400">
              <a:solidFill>
                <a:srgbClr val="FFFFFF"/>
              </a:solidFill>
            </a:endParaRPr>
          </a:p>
          <a:p>
            <a:pPr indent="0" lvl="0" marL="0" rtl="0" algn="l">
              <a:spcBef>
                <a:spcPts val="0"/>
              </a:spcBef>
              <a:spcAft>
                <a:spcPts val="0"/>
              </a:spcAft>
              <a:buNone/>
            </a:pPr>
            <a:r>
              <a:t/>
            </a:r>
            <a:endParaRPr b="1" sz="2400">
              <a:solidFill>
                <a:srgbClr val="FFFFFF"/>
              </a:solidFill>
            </a:endParaRPr>
          </a:p>
        </p:txBody>
      </p:sp>
      <p:sp>
        <p:nvSpPr>
          <p:cNvPr id="277" name="Google Shape;277;p35"/>
          <p:cNvSpPr txBox="1"/>
          <p:nvPr/>
        </p:nvSpPr>
        <p:spPr>
          <a:xfrm>
            <a:off x="395650" y="1100150"/>
            <a:ext cx="6186000" cy="953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2500">
                <a:solidFill>
                  <a:srgbClr val="0F4D90"/>
                </a:solidFill>
                <a:latin typeface="Montserrat"/>
                <a:ea typeface="Montserrat"/>
                <a:cs typeface="Montserrat"/>
                <a:sym typeface="Montserrat"/>
              </a:rPr>
              <a:t>Les sanctions pour violation des ordonnances COVID-19 de la Ville comprennent:</a:t>
            </a:r>
            <a:endParaRPr b="1" sz="2500">
              <a:solidFill>
                <a:srgbClr val="0F4D9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2500">
              <a:solidFill>
                <a:srgbClr val="0F4D90"/>
              </a:solidFill>
              <a:latin typeface="Montserrat"/>
              <a:ea typeface="Montserrat"/>
              <a:cs typeface="Montserrat"/>
              <a:sym typeface="Montserrat"/>
            </a:endParaRPr>
          </a:p>
        </p:txBody>
      </p:sp>
      <p:sp>
        <p:nvSpPr>
          <p:cNvPr id="278" name="Google Shape;278;p35"/>
          <p:cNvSpPr txBox="1"/>
          <p:nvPr/>
        </p:nvSpPr>
        <p:spPr>
          <a:xfrm>
            <a:off x="335300" y="2373450"/>
            <a:ext cx="8377800" cy="2226600"/>
          </a:xfrm>
          <a:prstGeom prst="rect">
            <a:avLst/>
          </a:prstGeom>
          <a:noFill/>
          <a:ln>
            <a:noFill/>
          </a:ln>
        </p:spPr>
        <p:txBody>
          <a:bodyPr anchorCtr="0" anchor="t" bIns="91425" lIns="91425" spcFirstLastPara="1" rIns="91425" wrap="square" tIns="91425">
            <a:noAutofit/>
          </a:bodyPr>
          <a:lstStyle/>
          <a:p>
            <a:pPr indent="-320675" lvl="0" marL="457200" rtl="0" algn="l">
              <a:lnSpc>
                <a:spcPct val="115000"/>
              </a:lnSpc>
              <a:spcBef>
                <a:spcPts val="0"/>
              </a:spcBef>
              <a:spcAft>
                <a:spcPts val="0"/>
              </a:spcAft>
              <a:buClr>
                <a:srgbClr val="444444"/>
              </a:buClr>
              <a:buSzPts val="1450"/>
              <a:buFont typeface="Open Sans"/>
              <a:buChar char="●"/>
            </a:pPr>
            <a:r>
              <a:rPr b="1" lang="en" sz="1450" u="sng">
                <a:solidFill>
                  <a:srgbClr val="444444"/>
                </a:solidFill>
                <a:highlight>
                  <a:srgbClr val="FFFFFF"/>
                </a:highlight>
                <a:latin typeface="Open Sans"/>
                <a:ea typeface="Open Sans"/>
                <a:cs typeface="Open Sans"/>
                <a:sym typeface="Open Sans"/>
              </a:rPr>
              <a:t>Pour les entreprises: </a:t>
            </a:r>
            <a:r>
              <a:rPr lang="en" sz="1450">
                <a:solidFill>
                  <a:srgbClr val="444444"/>
                </a:solidFill>
                <a:highlight>
                  <a:srgbClr val="FFFFFF"/>
                </a:highlight>
                <a:latin typeface="Open Sans"/>
                <a:ea typeface="Open Sans"/>
                <a:cs typeface="Open Sans"/>
                <a:sym typeface="Open Sans"/>
              </a:rPr>
              <a:t>la pénalité pour une violation des ordonnances d'exploitation commerciale ou de tout autre règlement concernant ces ordonnances est désormais de $2 000  par infraction.</a:t>
            </a:r>
            <a:endParaRPr b="1" sz="1450" u="sng">
              <a:solidFill>
                <a:srgbClr val="444444"/>
              </a:solidFill>
              <a:highlight>
                <a:srgbClr val="FFFFFF"/>
              </a:highlight>
              <a:latin typeface="Open Sans"/>
              <a:ea typeface="Open Sans"/>
              <a:cs typeface="Open Sans"/>
              <a:sym typeface="Open Sans"/>
            </a:endParaRPr>
          </a:p>
          <a:p>
            <a:pPr indent="-320675" lvl="0" marL="457200" rtl="0" algn="l">
              <a:lnSpc>
                <a:spcPct val="115000"/>
              </a:lnSpc>
              <a:spcBef>
                <a:spcPts val="0"/>
              </a:spcBef>
              <a:spcAft>
                <a:spcPts val="0"/>
              </a:spcAft>
              <a:buClr>
                <a:srgbClr val="444444"/>
              </a:buClr>
              <a:buSzPts val="1450"/>
              <a:buFont typeface="Open Sans"/>
              <a:buChar char="●"/>
            </a:pPr>
            <a:r>
              <a:rPr b="1" lang="en" sz="1450" u="sng">
                <a:solidFill>
                  <a:srgbClr val="444444"/>
                </a:solidFill>
                <a:highlight>
                  <a:srgbClr val="FFFFFF"/>
                </a:highlight>
                <a:latin typeface="Open Sans"/>
                <a:ea typeface="Open Sans"/>
                <a:cs typeface="Open Sans"/>
                <a:sym typeface="Open Sans"/>
              </a:rPr>
              <a:t>Pour les particuliers: </a:t>
            </a:r>
            <a:r>
              <a:rPr lang="en" sz="1450">
                <a:solidFill>
                  <a:srgbClr val="444444"/>
                </a:solidFill>
                <a:highlight>
                  <a:srgbClr val="FFFFFF"/>
                </a:highlight>
                <a:latin typeface="Open Sans"/>
                <a:ea typeface="Open Sans"/>
                <a:cs typeface="Open Sans"/>
                <a:sym typeface="Open Sans"/>
              </a:rPr>
              <a:t>La sanction pour violation des ordonnances est une amende de $500 par violation.</a:t>
            </a:r>
            <a:endParaRPr sz="1450">
              <a:solidFill>
                <a:srgbClr val="444444"/>
              </a:solidFill>
              <a:highlight>
                <a:srgbClr val="FFFFFF"/>
              </a:highlight>
              <a:latin typeface="Open Sans"/>
              <a:ea typeface="Open Sans"/>
              <a:cs typeface="Open Sans"/>
              <a:sym typeface="Open Sans"/>
            </a:endParaRPr>
          </a:p>
          <a:p>
            <a:pPr indent="0" lvl="0" marL="0" rtl="0" algn="l">
              <a:lnSpc>
                <a:spcPct val="115000"/>
              </a:lnSpc>
              <a:spcBef>
                <a:spcPts val="0"/>
              </a:spcBef>
              <a:spcAft>
                <a:spcPts val="0"/>
              </a:spcAft>
              <a:buNone/>
            </a:pPr>
            <a:r>
              <a:t/>
            </a:r>
            <a:endParaRPr b="1" sz="1450" u="sng">
              <a:solidFill>
                <a:srgbClr val="444444"/>
              </a:solidFill>
              <a:highlight>
                <a:srgbClr val="FFFFFF"/>
              </a:highlight>
              <a:latin typeface="Open Sans"/>
              <a:ea typeface="Open Sans"/>
              <a:cs typeface="Open Sans"/>
              <a:sym typeface="Open Sans"/>
            </a:endParaRPr>
          </a:p>
          <a:p>
            <a:pPr indent="-320675" lvl="0" marL="457200" rtl="0" algn="l">
              <a:lnSpc>
                <a:spcPct val="115000"/>
              </a:lnSpc>
              <a:spcBef>
                <a:spcPts val="0"/>
              </a:spcBef>
              <a:spcAft>
                <a:spcPts val="0"/>
              </a:spcAft>
              <a:buClr>
                <a:srgbClr val="444444"/>
              </a:buClr>
              <a:buSzPts val="1450"/>
              <a:buFont typeface="Open Sans"/>
              <a:buChar char="●"/>
            </a:pPr>
            <a:r>
              <a:rPr lang="en" sz="1450">
                <a:solidFill>
                  <a:srgbClr val="444444"/>
                </a:solidFill>
                <a:highlight>
                  <a:srgbClr val="FFFFFF"/>
                </a:highlight>
                <a:latin typeface="Open Sans"/>
                <a:ea typeface="Open Sans"/>
                <a:cs typeface="Open Sans"/>
                <a:sym typeface="Open Sans"/>
              </a:rPr>
              <a:t>Les agents chargés de l'application des lois ont également le pouvoir discrétionnaire d'autoriser le paiement de montants moindres en cas de violation des ordonnances afin d'éviter d'être traduits en justice.</a:t>
            </a:r>
            <a:endParaRPr sz="1450">
              <a:solidFill>
                <a:srgbClr val="444444"/>
              </a:solidFill>
              <a:highlight>
                <a:srgbClr val="FFFFFF"/>
              </a:highlight>
              <a:latin typeface="Open Sans"/>
              <a:ea typeface="Open Sans"/>
              <a:cs typeface="Open Sans"/>
              <a:sym typeface="Open Sans"/>
            </a:endParaRPr>
          </a:p>
          <a:p>
            <a:pPr indent="0" lvl="0" marL="457200" rtl="0" algn="l">
              <a:lnSpc>
                <a:spcPct val="160000"/>
              </a:lnSpc>
              <a:spcBef>
                <a:spcPts val="0"/>
              </a:spcBef>
              <a:spcAft>
                <a:spcPts val="1200"/>
              </a:spcAft>
              <a:buNone/>
            </a:pPr>
            <a:r>
              <a:t/>
            </a:r>
            <a:endParaRPr sz="1450">
              <a:solidFill>
                <a:srgbClr val="444444"/>
              </a:solidFill>
              <a:highlight>
                <a:srgbClr val="FFFFFF"/>
              </a:highlight>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36"/>
          <p:cNvSpPr txBox="1"/>
          <p:nvPr>
            <p:ph idx="1" type="body"/>
          </p:nvPr>
        </p:nvSpPr>
        <p:spPr>
          <a:xfrm>
            <a:off x="395650" y="1189138"/>
            <a:ext cx="5008200" cy="332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002060"/>
                </a:solidFill>
                <a:latin typeface="Montserrat"/>
                <a:ea typeface="Montserrat"/>
                <a:cs typeface="Montserrat"/>
                <a:sym typeface="Montserrat"/>
              </a:rPr>
              <a:t>Appelez votre prestataire de soins de santé si vous:</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900">
              <a:solidFill>
                <a:srgbClr val="002060"/>
              </a:solidFill>
              <a:latin typeface="Montserrat"/>
              <a:ea typeface="Montserrat"/>
              <a:cs typeface="Montserrat"/>
              <a:sym typeface="Montserrat"/>
            </a:endParaRPr>
          </a:p>
          <a:p>
            <a:pPr indent="0" lvl="0" marL="0" rtl="0" algn="l">
              <a:spcBef>
                <a:spcPts val="0"/>
              </a:spcBef>
              <a:spcAft>
                <a:spcPts val="0"/>
              </a:spcAft>
              <a:buNone/>
            </a:pPr>
            <a:r>
              <a:rPr b="1" lang="en" sz="1900">
                <a:solidFill>
                  <a:srgbClr val="002060"/>
                </a:solidFill>
                <a:latin typeface="Montserrat"/>
                <a:ea typeface="Montserrat"/>
                <a:cs typeface="Montserrat"/>
                <a:sym typeface="Montserrat"/>
              </a:rPr>
              <a:t>●    </a:t>
            </a:r>
            <a:r>
              <a:rPr lang="en" sz="1900">
                <a:solidFill>
                  <a:srgbClr val="002060"/>
                </a:solidFill>
                <a:latin typeface="Montserrat"/>
                <a:ea typeface="Montserrat"/>
                <a:cs typeface="Montserrat"/>
                <a:sym typeface="Montserrat"/>
              </a:rPr>
              <a:t>Avez un des symptômes communs,</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    Avez été en contact avec une personne qui a été testée positive au COVID-19</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b="1">
              <a:solidFill>
                <a:srgbClr val="002060"/>
              </a:solidFill>
              <a:latin typeface="Montserrat"/>
              <a:ea typeface="Montserrat"/>
              <a:cs typeface="Montserrat"/>
              <a:sym typeface="Montserrat"/>
            </a:endParaRPr>
          </a:p>
        </p:txBody>
      </p:sp>
      <p:sp>
        <p:nvSpPr>
          <p:cNvPr id="284" name="Google Shape;284;p3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À FAIRE SI VOUS PENSEZ ÊTRE MALADE </a:t>
            </a:r>
            <a:endParaRPr b="1" sz="2400">
              <a:solidFill>
                <a:srgbClr val="FFFFFF"/>
              </a:solidFill>
            </a:endParaRPr>
          </a:p>
        </p:txBody>
      </p:sp>
      <p:pic>
        <p:nvPicPr>
          <p:cNvPr id="286" name="Google Shape;286;p36"/>
          <p:cNvPicPr preferRelativeResize="0"/>
          <p:nvPr/>
        </p:nvPicPr>
        <p:blipFill rotWithShape="1">
          <a:blip r:embed="rId3">
            <a:alphaModFix/>
          </a:blip>
          <a:srcRect b="8585" l="28971" r="29433" t="9728"/>
          <a:stretch/>
        </p:blipFill>
        <p:spPr>
          <a:xfrm>
            <a:off x="5972075" y="1429488"/>
            <a:ext cx="2349550" cy="2464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37"/>
          <p:cNvSpPr txBox="1"/>
          <p:nvPr>
            <p:ph idx="1" type="body"/>
          </p:nvPr>
        </p:nvSpPr>
        <p:spPr>
          <a:xfrm>
            <a:off x="263300" y="1447925"/>
            <a:ext cx="5164200" cy="205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000">
                <a:solidFill>
                  <a:srgbClr val="002060"/>
                </a:solidFill>
                <a:latin typeface="Montserrat"/>
                <a:ea typeface="Montserrat"/>
                <a:cs typeface="Montserrat"/>
                <a:sym typeface="Montserrat"/>
              </a:rPr>
              <a:t>Si vous n'avez pas deux symptômes ou plus et ne correspondez pas aux critères de préoccupation, vous n'avez probablement PAS besoin d'être testé pour le coronavirus.</a:t>
            </a:r>
            <a:endParaRPr sz="20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p:txBody>
      </p:sp>
      <p:sp>
        <p:nvSpPr>
          <p:cNvPr id="292" name="Google Shape;292;p3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À FAIRE SI VOUS PENSEZ ÊTRE MALADE </a:t>
            </a:r>
            <a:endParaRPr b="1" sz="2400">
              <a:solidFill>
                <a:srgbClr val="FFFFFF"/>
              </a:solidFill>
            </a:endParaRPr>
          </a:p>
        </p:txBody>
      </p:sp>
      <p:sp>
        <p:nvSpPr>
          <p:cNvPr id="294" name="Google Shape;294;p37"/>
          <p:cNvSpPr/>
          <p:nvPr/>
        </p:nvSpPr>
        <p:spPr>
          <a:xfrm>
            <a:off x="5427500" y="1109525"/>
            <a:ext cx="3493800" cy="33252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55CC"/>
              </a:solidFill>
            </a:endParaRPr>
          </a:p>
        </p:txBody>
      </p:sp>
      <p:grpSp>
        <p:nvGrpSpPr>
          <p:cNvPr id="295" name="Google Shape;295;p37"/>
          <p:cNvGrpSpPr/>
          <p:nvPr/>
        </p:nvGrpSpPr>
        <p:grpSpPr>
          <a:xfrm>
            <a:off x="5722100" y="1812025"/>
            <a:ext cx="3199200" cy="2694300"/>
            <a:chOff x="5722100" y="1812025"/>
            <a:chExt cx="3199200" cy="2694300"/>
          </a:xfrm>
        </p:grpSpPr>
        <p:sp>
          <p:nvSpPr>
            <p:cNvPr id="296" name="Google Shape;296;p37"/>
            <p:cNvSpPr txBox="1"/>
            <p:nvPr/>
          </p:nvSpPr>
          <p:spPr>
            <a:xfrm>
              <a:off x="5722100" y="1812025"/>
              <a:ext cx="3199200" cy="82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FFFFFF"/>
                  </a:solidFill>
                  <a:latin typeface="Montserrat"/>
                  <a:ea typeface="Montserrat"/>
                  <a:cs typeface="Montserrat"/>
                  <a:sym typeface="Montserrat"/>
                </a:rPr>
                <a:t>Appelez</a:t>
              </a:r>
              <a:r>
                <a:rPr b="1" lang="en" sz="2400">
                  <a:solidFill>
                    <a:srgbClr val="FFEFA2"/>
                  </a:solidFill>
                  <a:latin typeface="Montserrat"/>
                  <a:ea typeface="Montserrat"/>
                  <a:cs typeface="Montserrat"/>
                  <a:sym typeface="Montserrat"/>
                </a:rPr>
                <a:t> Philly 311</a:t>
              </a:r>
              <a:endParaRPr b="1" sz="2400">
                <a:solidFill>
                  <a:srgbClr val="FFEFA2"/>
                </a:solidFill>
                <a:latin typeface="Montserrat"/>
                <a:ea typeface="Montserrat"/>
                <a:cs typeface="Montserrat"/>
                <a:sym typeface="Montserrat"/>
              </a:endParaRPr>
            </a:p>
          </p:txBody>
        </p:sp>
        <p:sp>
          <p:nvSpPr>
            <p:cNvPr id="297" name="Google Shape;297;p37"/>
            <p:cNvSpPr txBox="1"/>
            <p:nvPr/>
          </p:nvSpPr>
          <p:spPr>
            <a:xfrm>
              <a:off x="5821700" y="2225725"/>
              <a:ext cx="3000000" cy="228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latin typeface="Montserrat"/>
                  <a:ea typeface="Montserrat"/>
                  <a:cs typeface="Montserrat"/>
                  <a:sym typeface="Montserrat"/>
                </a:rPr>
                <a:t>pour parler à un francophone qui pourrait vous guider</a:t>
              </a:r>
              <a:endParaRPr sz="2200">
                <a:solidFill>
                  <a:srgbClr val="FFFFFF"/>
                </a:solidFill>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38"/>
          <p:cNvSpPr txBox="1"/>
          <p:nvPr>
            <p:ph idx="1" type="body"/>
          </p:nvPr>
        </p:nvSpPr>
        <p:spPr>
          <a:xfrm>
            <a:off x="227700" y="933425"/>
            <a:ext cx="8688600" cy="88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600">
                <a:solidFill>
                  <a:srgbClr val="002060"/>
                </a:solidFill>
                <a:latin typeface="Montserrat"/>
                <a:ea typeface="Montserrat"/>
                <a:cs typeface="Montserrat"/>
                <a:sym typeface="Montserrat"/>
              </a:rPr>
              <a:t>Il n'</a:t>
            </a:r>
            <a:r>
              <a:rPr b="1" lang="en" sz="1600">
                <a:solidFill>
                  <a:srgbClr val="002060"/>
                </a:solidFill>
                <a:latin typeface="Montserrat"/>
                <a:ea typeface="Montserrat"/>
                <a:cs typeface="Montserrat"/>
                <a:sym typeface="Montserrat"/>
              </a:rPr>
              <a:t>y a pas de médicament ou de cure</a:t>
            </a:r>
            <a:r>
              <a:rPr lang="en" sz="1600">
                <a:solidFill>
                  <a:srgbClr val="002060"/>
                </a:solidFill>
                <a:latin typeface="Montserrat"/>
                <a:ea typeface="Montserrat"/>
                <a:cs typeface="Montserrat"/>
                <a:sym typeface="Montserrat"/>
              </a:rPr>
              <a:t> qui fonctionne spécifiquement pour combattre le coronavirus COVID-19. </a:t>
            </a:r>
            <a:endParaRPr sz="16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p:txBody>
      </p:sp>
      <p:sp>
        <p:nvSpPr>
          <p:cNvPr id="303" name="Google Shape;303;p3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TRAITEMENT DU COVID-19</a:t>
            </a:r>
            <a:endParaRPr b="1" sz="2400">
              <a:solidFill>
                <a:srgbClr val="FFFFFF"/>
              </a:solidFill>
              <a:latin typeface="Montserrat"/>
              <a:ea typeface="Montserrat"/>
              <a:cs typeface="Montserrat"/>
              <a:sym typeface="Montserrat"/>
            </a:endParaRPr>
          </a:p>
        </p:txBody>
      </p:sp>
      <p:pic>
        <p:nvPicPr>
          <p:cNvPr id="305" name="Google Shape;305;p38"/>
          <p:cNvPicPr preferRelativeResize="0"/>
          <p:nvPr/>
        </p:nvPicPr>
        <p:blipFill>
          <a:blip r:embed="rId3">
            <a:alphaModFix/>
          </a:blip>
          <a:stretch>
            <a:fillRect/>
          </a:stretch>
        </p:blipFill>
        <p:spPr>
          <a:xfrm>
            <a:off x="4096643" y="1705213"/>
            <a:ext cx="950719" cy="759812"/>
          </a:xfrm>
          <a:prstGeom prst="rect">
            <a:avLst/>
          </a:prstGeom>
          <a:noFill/>
          <a:ln>
            <a:noFill/>
          </a:ln>
        </p:spPr>
      </p:pic>
      <p:pic>
        <p:nvPicPr>
          <p:cNvPr id="306" name="Google Shape;306;p38"/>
          <p:cNvPicPr preferRelativeResize="0"/>
          <p:nvPr/>
        </p:nvPicPr>
        <p:blipFill>
          <a:blip r:embed="rId4">
            <a:alphaModFix/>
          </a:blip>
          <a:stretch>
            <a:fillRect/>
          </a:stretch>
        </p:blipFill>
        <p:spPr>
          <a:xfrm>
            <a:off x="5959201" y="1640678"/>
            <a:ext cx="1112274" cy="888900"/>
          </a:xfrm>
          <a:prstGeom prst="rect">
            <a:avLst/>
          </a:prstGeom>
          <a:noFill/>
          <a:ln>
            <a:noFill/>
          </a:ln>
        </p:spPr>
      </p:pic>
      <p:pic>
        <p:nvPicPr>
          <p:cNvPr id="307" name="Google Shape;307;p38"/>
          <p:cNvPicPr preferRelativeResize="0"/>
          <p:nvPr/>
        </p:nvPicPr>
        <p:blipFill>
          <a:blip r:embed="rId5">
            <a:alphaModFix/>
          </a:blip>
          <a:stretch>
            <a:fillRect/>
          </a:stretch>
        </p:blipFill>
        <p:spPr>
          <a:xfrm>
            <a:off x="2031600" y="1705225"/>
            <a:ext cx="836175" cy="759800"/>
          </a:xfrm>
          <a:prstGeom prst="rect">
            <a:avLst/>
          </a:prstGeom>
          <a:noFill/>
          <a:ln>
            <a:noFill/>
          </a:ln>
        </p:spPr>
      </p:pic>
      <p:sp>
        <p:nvSpPr>
          <p:cNvPr id="308" name="Google Shape;308;p38"/>
          <p:cNvSpPr txBox="1"/>
          <p:nvPr/>
        </p:nvSpPr>
        <p:spPr>
          <a:xfrm>
            <a:off x="1446075" y="2529575"/>
            <a:ext cx="2150400" cy="4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002060"/>
                </a:solidFill>
                <a:latin typeface="Montserrat"/>
                <a:ea typeface="Montserrat"/>
                <a:cs typeface="Montserrat"/>
                <a:sym typeface="Montserrat"/>
              </a:rPr>
              <a:t>Restez à la maison</a:t>
            </a:r>
            <a:endParaRPr>
              <a:solidFill>
                <a:srgbClr val="002060"/>
              </a:solidFill>
            </a:endParaRPr>
          </a:p>
        </p:txBody>
      </p:sp>
      <p:sp>
        <p:nvSpPr>
          <p:cNvPr id="309" name="Google Shape;309;p38"/>
          <p:cNvSpPr txBox="1"/>
          <p:nvPr/>
        </p:nvSpPr>
        <p:spPr>
          <a:xfrm>
            <a:off x="3806400" y="2529575"/>
            <a:ext cx="1531200" cy="4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002060"/>
                </a:solidFill>
                <a:latin typeface="Montserrat"/>
                <a:ea typeface="Montserrat"/>
                <a:cs typeface="Montserrat"/>
                <a:sym typeface="Montserrat"/>
              </a:rPr>
              <a:t>Reposez-vous.</a:t>
            </a:r>
            <a:endParaRPr>
              <a:solidFill>
                <a:srgbClr val="002060"/>
              </a:solidFill>
            </a:endParaRPr>
          </a:p>
        </p:txBody>
      </p:sp>
      <p:sp>
        <p:nvSpPr>
          <p:cNvPr id="310" name="Google Shape;310;p38"/>
          <p:cNvSpPr txBox="1"/>
          <p:nvPr/>
        </p:nvSpPr>
        <p:spPr>
          <a:xfrm>
            <a:off x="5899476" y="2571750"/>
            <a:ext cx="1112400" cy="44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002060"/>
                </a:solidFill>
                <a:latin typeface="Montserrat"/>
                <a:ea typeface="Montserrat"/>
                <a:cs typeface="Montserrat"/>
                <a:sym typeface="Montserrat"/>
              </a:rPr>
              <a:t>H</a:t>
            </a:r>
            <a:r>
              <a:rPr b="1" lang="en">
                <a:solidFill>
                  <a:srgbClr val="002060"/>
                </a:solidFill>
                <a:latin typeface="Montserrat"/>
                <a:ea typeface="Montserrat"/>
                <a:cs typeface="Montserrat"/>
                <a:sym typeface="Montserrat"/>
              </a:rPr>
              <a:t>ydrate</a:t>
            </a:r>
            <a:endParaRPr>
              <a:solidFill>
                <a:srgbClr val="002060"/>
              </a:solidFill>
            </a:endParaRPr>
          </a:p>
        </p:txBody>
      </p:sp>
      <p:sp>
        <p:nvSpPr>
          <p:cNvPr id="311" name="Google Shape;311;p38"/>
          <p:cNvSpPr txBox="1"/>
          <p:nvPr/>
        </p:nvSpPr>
        <p:spPr>
          <a:xfrm>
            <a:off x="1062125" y="3006325"/>
            <a:ext cx="6671100" cy="1845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sz="1500" u="sng">
                <a:solidFill>
                  <a:srgbClr val="002060"/>
                </a:solidFill>
                <a:latin typeface="Montserrat"/>
                <a:ea typeface="Montserrat"/>
                <a:cs typeface="Montserrat"/>
                <a:sym typeface="Montserrat"/>
              </a:rPr>
              <a:t>CAS LÉGERS:</a:t>
            </a:r>
            <a:endParaRPr b="1" sz="1500" u="sng">
              <a:solidFill>
                <a:srgbClr val="002060"/>
              </a:solidFill>
              <a:latin typeface="Montserrat"/>
              <a:ea typeface="Montserrat"/>
              <a:cs typeface="Montserrat"/>
              <a:sym typeface="Montserrat"/>
            </a:endParaRPr>
          </a:p>
          <a:p>
            <a:pPr indent="0" lvl="0" marL="0" rtl="0" algn="ctr">
              <a:lnSpc>
                <a:spcPct val="100000"/>
              </a:lnSpc>
              <a:spcBef>
                <a:spcPts val="0"/>
              </a:spcBef>
              <a:spcAft>
                <a:spcPts val="0"/>
              </a:spcAft>
              <a:buNone/>
            </a:pPr>
            <a:r>
              <a:rPr lang="en" sz="1600">
                <a:solidFill>
                  <a:srgbClr val="002060"/>
                </a:solidFill>
                <a:latin typeface="Montserrat"/>
                <a:ea typeface="Montserrat"/>
                <a:cs typeface="Montserrat"/>
                <a:sym typeface="Montserrat"/>
              </a:rPr>
              <a:t>La plupart des personnes atteintes du coronavirus COVID-19 s'améliorent en se reposant, en buvant des liquides et en prenant un médicament en vente libre contre le rhume/la fièvre.</a:t>
            </a:r>
            <a:endParaRPr sz="1600">
              <a:solidFill>
                <a:srgbClr val="002060"/>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1600">
              <a:solidFill>
                <a:srgbClr val="002060"/>
              </a:solidFill>
              <a:latin typeface="Montserrat"/>
              <a:ea typeface="Montserrat"/>
              <a:cs typeface="Montserrat"/>
              <a:sym typeface="Montserrat"/>
            </a:endParaRPr>
          </a:p>
          <a:p>
            <a:pPr indent="0" lvl="0" marL="0" rtl="0" algn="ctr">
              <a:lnSpc>
                <a:spcPct val="100000"/>
              </a:lnSpc>
              <a:spcBef>
                <a:spcPts val="0"/>
              </a:spcBef>
              <a:spcAft>
                <a:spcPts val="0"/>
              </a:spcAft>
              <a:buNone/>
            </a:pPr>
            <a:r>
              <a:rPr lang="en" sz="1600">
                <a:solidFill>
                  <a:srgbClr val="002060"/>
                </a:solidFill>
                <a:latin typeface="Montserrat"/>
                <a:ea typeface="Montserrat"/>
                <a:cs typeface="Montserrat"/>
                <a:sym typeface="Montserrat"/>
              </a:rPr>
              <a:t>Les cas légers semblent se rétablir en </a:t>
            </a:r>
            <a:r>
              <a:rPr b="1" lang="en" sz="1600">
                <a:solidFill>
                  <a:srgbClr val="002060"/>
                </a:solidFill>
                <a:latin typeface="Montserrat"/>
                <a:ea typeface="Montserrat"/>
                <a:cs typeface="Montserrat"/>
                <a:sym typeface="Montserrat"/>
              </a:rPr>
              <a:t>une à deux semaines.</a:t>
            </a:r>
            <a:endParaRPr b="1" sz="1600">
              <a:solidFill>
                <a:srgbClr val="002060"/>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2000">
              <a:solidFill>
                <a:srgbClr val="002060"/>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t/>
            </a:r>
            <a:endParaRPr b="1" sz="2000">
              <a:solidFill>
                <a:schemeClr val="dk1"/>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3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TRAITEMENT DU COVID-19</a:t>
            </a:r>
            <a:endParaRPr b="1" sz="2400">
              <a:solidFill>
                <a:srgbClr val="FFFFFF"/>
              </a:solidFill>
              <a:latin typeface="Montserrat"/>
              <a:ea typeface="Montserrat"/>
              <a:cs typeface="Montserrat"/>
              <a:sym typeface="Montserrat"/>
            </a:endParaRPr>
          </a:p>
        </p:txBody>
      </p:sp>
      <p:sp>
        <p:nvSpPr>
          <p:cNvPr id="318" name="Google Shape;318;p39"/>
          <p:cNvSpPr txBox="1"/>
          <p:nvPr/>
        </p:nvSpPr>
        <p:spPr>
          <a:xfrm>
            <a:off x="523025" y="1347900"/>
            <a:ext cx="4399500" cy="2447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800" u="sng">
                <a:solidFill>
                  <a:srgbClr val="002060"/>
                </a:solidFill>
                <a:latin typeface="Montserrat"/>
                <a:ea typeface="Montserrat"/>
                <a:cs typeface="Montserrat"/>
                <a:sym typeface="Montserrat"/>
              </a:rPr>
              <a:t>CAS GRAVES :</a:t>
            </a:r>
            <a:endParaRPr b="1" sz="1800" u="sng">
              <a:solidFill>
                <a:srgbClr val="002060"/>
              </a:solidFill>
              <a:latin typeface="Montserrat"/>
              <a:ea typeface="Montserrat"/>
              <a:cs typeface="Montserrat"/>
              <a:sym typeface="Montserrat"/>
            </a:endParaRPr>
          </a:p>
          <a:p>
            <a:pPr indent="0" lvl="0" marL="0" rtl="0" algn="l">
              <a:lnSpc>
                <a:spcPct val="150000"/>
              </a:lnSpc>
              <a:spcBef>
                <a:spcPts val="0"/>
              </a:spcBef>
              <a:spcAft>
                <a:spcPts val="0"/>
              </a:spcAft>
              <a:buClr>
                <a:schemeClr val="dk1"/>
              </a:buClr>
              <a:buSzPts val="1100"/>
              <a:buFont typeface="Arial"/>
              <a:buNone/>
            </a:pPr>
            <a:r>
              <a:rPr lang="en" sz="1800">
                <a:solidFill>
                  <a:srgbClr val="002060"/>
                </a:solidFill>
                <a:latin typeface="Montserrat"/>
                <a:ea typeface="Montserrat"/>
                <a:cs typeface="Montserrat"/>
                <a:sym typeface="Montserrat"/>
              </a:rPr>
              <a:t>Il n'y a pas de remède spécifique, mais l'hôpital surveillera le système respiratoire de personnes avec de cas graves et des procédures adéquates et une quarantaine y seront pratiquées.</a:t>
            </a:r>
            <a:endParaRPr sz="1800">
              <a:solidFill>
                <a:srgbClr val="002060"/>
              </a:solidFill>
              <a:latin typeface="Montserrat"/>
              <a:ea typeface="Montserrat"/>
              <a:cs typeface="Montserrat"/>
              <a:sym typeface="Montserrat"/>
            </a:endParaRPr>
          </a:p>
          <a:p>
            <a:pPr indent="0" lvl="0" marL="0" rtl="0" algn="ctr">
              <a:lnSpc>
                <a:spcPct val="150000"/>
              </a:lnSpc>
              <a:spcBef>
                <a:spcPts val="0"/>
              </a:spcBef>
              <a:spcAft>
                <a:spcPts val="0"/>
              </a:spcAft>
              <a:buClr>
                <a:schemeClr val="dk1"/>
              </a:buClr>
              <a:buSzPts val="1100"/>
              <a:buFont typeface="Arial"/>
              <a:buNone/>
            </a:pPr>
            <a:r>
              <a:t/>
            </a:r>
            <a:endParaRPr sz="1800">
              <a:solidFill>
                <a:srgbClr val="002060"/>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 sz="1800">
                <a:solidFill>
                  <a:schemeClr val="dk1"/>
                </a:solidFill>
                <a:latin typeface="Montserrat"/>
                <a:ea typeface="Montserrat"/>
                <a:cs typeface="Montserrat"/>
                <a:sym typeface="Montserrat"/>
              </a:rPr>
              <a:t>.</a:t>
            </a:r>
            <a:endParaRPr sz="1800">
              <a:latin typeface="Montserrat"/>
              <a:ea typeface="Montserrat"/>
              <a:cs typeface="Montserrat"/>
              <a:sym typeface="Montserrat"/>
            </a:endParaRPr>
          </a:p>
        </p:txBody>
      </p:sp>
      <p:pic>
        <p:nvPicPr>
          <p:cNvPr id="319" name="Google Shape;319;p39"/>
          <p:cNvPicPr preferRelativeResize="0"/>
          <p:nvPr/>
        </p:nvPicPr>
        <p:blipFill rotWithShape="1">
          <a:blip r:embed="rId3">
            <a:alphaModFix/>
          </a:blip>
          <a:srcRect b="0" l="21830" r="21830" t="0"/>
          <a:stretch/>
        </p:blipFill>
        <p:spPr>
          <a:xfrm>
            <a:off x="5207200" y="1334725"/>
            <a:ext cx="3001700" cy="3001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4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MYTHES DU TRAITEMENT COVID-19</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pic>
        <p:nvPicPr>
          <p:cNvPr id="326" name="Google Shape;326;p40"/>
          <p:cNvPicPr preferRelativeResize="0"/>
          <p:nvPr/>
        </p:nvPicPr>
        <p:blipFill>
          <a:blip r:embed="rId3">
            <a:alphaModFix/>
          </a:blip>
          <a:stretch>
            <a:fillRect/>
          </a:stretch>
        </p:blipFill>
        <p:spPr>
          <a:xfrm>
            <a:off x="6209300" y="282875"/>
            <a:ext cx="512250" cy="512250"/>
          </a:xfrm>
          <a:prstGeom prst="rect">
            <a:avLst/>
          </a:prstGeom>
          <a:noFill/>
          <a:ln>
            <a:noFill/>
          </a:ln>
        </p:spPr>
      </p:pic>
      <p:sp>
        <p:nvSpPr>
          <p:cNvPr id="327" name="Google Shape;327;p40"/>
          <p:cNvSpPr txBox="1"/>
          <p:nvPr/>
        </p:nvSpPr>
        <p:spPr>
          <a:xfrm>
            <a:off x="415650" y="749300"/>
            <a:ext cx="4107300" cy="157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000000"/>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2600" u="sng">
                <a:latin typeface="Montserrat"/>
                <a:ea typeface="Montserrat"/>
                <a:cs typeface="Montserrat"/>
                <a:sym typeface="Montserrat"/>
              </a:rPr>
              <a:t>NE CONSOMMEZ PAS DE DÉSINFECTANTS.</a:t>
            </a:r>
            <a:endParaRPr b="1" sz="2600" u="sng">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2800" u="sng">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2800" u="sng">
              <a:latin typeface="Montserrat"/>
              <a:ea typeface="Montserrat"/>
              <a:cs typeface="Montserrat"/>
              <a:sym typeface="Montserrat"/>
            </a:endParaRPr>
          </a:p>
          <a:p>
            <a:pPr indent="0" lvl="0" marL="0" rtl="0" algn="l">
              <a:lnSpc>
                <a:spcPct val="115000"/>
              </a:lnSpc>
              <a:spcBef>
                <a:spcPts val="0"/>
              </a:spcBef>
              <a:spcAft>
                <a:spcPts val="0"/>
              </a:spcAft>
              <a:buNone/>
            </a:pPr>
            <a:r>
              <a:t/>
            </a:r>
            <a:endParaRPr>
              <a:solidFill>
                <a:srgbClr val="000000"/>
              </a:solidFill>
              <a:latin typeface="Montserrat"/>
              <a:ea typeface="Montserrat"/>
              <a:cs typeface="Montserrat"/>
              <a:sym typeface="Montserrat"/>
            </a:endParaRPr>
          </a:p>
          <a:p>
            <a:pPr indent="0" lvl="0" marL="0" rtl="0" algn="l">
              <a:lnSpc>
                <a:spcPct val="115000"/>
              </a:lnSpc>
              <a:spcBef>
                <a:spcPts val="0"/>
              </a:spcBef>
              <a:spcAft>
                <a:spcPts val="1600"/>
              </a:spcAft>
              <a:buNone/>
            </a:pPr>
            <a:r>
              <a:t/>
            </a:r>
            <a:endParaRPr b="1">
              <a:solidFill>
                <a:srgbClr val="000000"/>
              </a:solidFill>
              <a:latin typeface="Montserrat"/>
              <a:ea typeface="Montserrat"/>
              <a:cs typeface="Montserrat"/>
              <a:sym typeface="Montserrat"/>
            </a:endParaRPr>
          </a:p>
        </p:txBody>
      </p:sp>
      <p:sp>
        <p:nvSpPr>
          <p:cNvPr id="328" name="Google Shape;328;p40"/>
          <p:cNvSpPr txBox="1"/>
          <p:nvPr/>
        </p:nvSpPr>
        <p:spPr>
          <a:xfrm>
            <a:off x="238000" y="2029800"/>
            <a:ext cx="4265100" cy="142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000000"/>
              </a:solidFill>
              <a:latin typeface="Montserrat"/>
              <a:ea typeface="Montserrat"/>
              <a:cs typeface="Montserrat"/>
              <a:sym typeface="Montserrat"/>
            </a:endParaRPr>
          </a:p>
          <a:p>
            <a:pPr indent="0" lvl="0" marL="0" rtl="0" algn="ctr">
              <a:lnSpc>
                <a:spcPct val="100000"/>
              </a:lnSpc>
              <a:spcBef>
                <a:spcPts val="0"/>
              </a:spcBef>
              <a:spcAft>
                <a:spcPts val="0"/>
              </a:spcAft>
              <a:buClr>
                <a:schemeClr val="dk1"/>
              </a:buClr>
              <a:buSzPts val="1100"/>
              <a:buFont typeface="Arial"/>
              <a:buNone/>
            </a:pPr>
            <a:r>
              <a:rPr b="1" lang="en" sz="2400">
                <a:latin typeface="Montserrat"/>
                <a:ea typeface="Montserrat"/>
                <a:cs typeface="Montserrat"/>
                <a:sym typeface="Montserrat"/>
              </a:rPr>
              <a:t>L'injection ou l'ingestion de nettoyants et de désinfectants ménagers peut causer des lésions corporelles graves ou la mort.</a:t>
            </a:r>
            <a:endParaRPr b="1" sz="2400">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2400">
              <a:latin typeface="Montserrat"/>
              <a:ea typeface="Montserrat"/>
              <a:cs typeface="Montserrat"/>
              <a:sym typeface="Montserrat"/>
            </a:endParaRPr>
          </a:p>
        </p:txBody>
      </p:sp>
      <p:pic>
        <p:nvPicPr>
          <p:cNvPr id="329" name="Google Shape;329;p40"/>
          <p:cNvPicPr preferRelativeResize="0"/>
          <p:nvPr/>
        </p:nvPicPr>
        <p:blipFill rotWithShape="1">
          <a:blip r:embed="rId4">
            <a:alphaModFix/>
          </a:blip>
          <a:srcRect b="15707" l="0" r="4278" t="24523"/>
          <a:stretch/>
        </p:blipFill>
        <p:spPr>
          <a:xfrm>
            <a:off x="4834225" y="1206814"/>
            <a:ext cx="3692576" cy="3074279"/>
          </a:xfrm>
          <a:prstGeom prst="rect">
            <a:avLst/>
          </a:prstGeom>
          <a:noFill/>
          <a:ln>
            <a:noFill/>
          </a:ln>
        </p:spPr>
      </p:pic>
      <p:sp>
        <p:nvSpPr>
          <p:cNvPr id="330" name="Google Shape;330;p40"/>
          <p:cNvSpPr txBox="1"/>
          <p:nvPr/>
        </p:nvSpPr>
        <p:spPr>
          <a:xfrm>
            <a:off x="6030300" y="14959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0">
                <a:solidFill>
                  <a:srgbClr val="FF0000"/>
                </a:solidFill>
                <a:latin typeface="Montserrat"/>
                <a:ea typeface="Montserrat"/>
                <a:cs typeface="Montserrat"/>
                <a:sym typeface="Montserrat"/>
              </a:rPr>
              <a:t>X</a:t>
            </a:r>
            <a:endParaRPr b="1" sz="15000">
              <a:solidFill>
                <a:srgbClr val="FF0000"/>
              </a:solidFill>
              <a:latin typeface="Montserrat"/>
              <a:ea typeface="Montserrat"/>
              <a:cs typeface="Montserrat"/>
              <a:sym typeface="Montserrat"/>
            </a:endParaRPr>
          </a:p>
        </p:txBody>
      </p:sp>
      <p:sp>
        <p:nvSpPr>
          <p:cNvPr id="331" name="Google Shape;331;p40"/>
          <p:cNvSpPr/>
          <p:nvPr/>
        </p:nvSpPr>
        <p:spPr>
          <a:xfrm>
            <a:off x="-19650" y="4578325"/>
            <a:ext cx="9183300" cy="3978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332" name="Google Shape;332;p40"/>
          <p:cNvSpPr txBox="1"/>
          <p:nvPr/>
        </p:nvSpPr>
        <p:spPr>
          <a:xfrm>
            <a:off x="73600" y="4552975"/>
            <a:ext cx="9415200" cy="44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chemeClr val="lt1"/>
                </a:solidFill>
                <a:latin typeface="Montserrat"/>
                <a:ea typeface="Montserrat"/>
                <a:cs typeface="Montserrat"/>
                <a:sym typeface="Montserrat"/>
              </a:rPr>
              <a:t>SUIVEZ SEULEMENT LES CONSEILS DE TRAITEMENT DES PROFESSIONNELS MÉDICAUX CERTIFIÉS</a:t>
            </a:r>
            <a:endParaRPr b="1" sz="13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6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1600">
              <a:solidFill>
                <a:srgbClr val="FFFFFF"/>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41"/>
          <p:cNvSpPr txBox="1"/>
          <p:nvPr>
            <p:ph idx="1" type="body"/>
          </p:nvPr>
        </p:nvSpPr>
        <p:spPr>
          <a:xfrm>
            <a:off x="346200" y="1517650"/>
            <a:ext cx="8005200" cy="365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374650" lvl="0" marL="457200" rtl="0" algn="l">
              <a:spcBef>
                <a:spcPts val="0"/>
              </a:spcBef>
              <a:spcAft>
                <a:spcPts val="0"/>
              </a:spcAft>
              <a:buClr>
                <a:srgbClr val="002060"/>
              </a:buClr>
              <a:buSzPts val="2300"/>
              <a:buFont typeface="Montserrat"/>
              <a:buChar char="●"/>
            </a:pPr>
            <a:r>
              <a:rPr b="1" lang="en" sz="2300">
                <a:solidFill>
                  <a:srgbClr val="002060"/>
                </a:solidFill>
                <a:latin typeface="Montserrat"/>
                <a:ea typeface="Montserrat"/>
                <a:cs typeface="Montserrat"/>
                <a:sym typeface="Montserrat"/>
              </a:rPr>
              <a:t>bit.ly/cdc-french</a:t>
            </a:r>
            <a:endParaRPr sz="2300">
              <a:solidFill>
                <a:srgbClr val="002060"/>
              </a:solidFill>
              <a:latin typeface="Montserrat"/>
              <a:ea typeface="Montserrat"/>
              <a:cs typeface="Montserrat"/>
              <a:sym typeface="Montserrat"/>
            </a:endParaRPr>
          </a:p>
          <a:p>
            <a:pPr indent="-374650" lvl="0" marL="457200" rtl="0" algn="l">
              <a:spcBef>
                <a:spcPts val="1000"/>
              </a:spcBef>
              <a:spcAft>
                <a:spcPts val="0"/>
              </a:spcAft>
              <a:buClr>
                <a:srgbClr val="002060"/>
              </a:buClr>
              <a:buSzPts val="2300"/>
              <a:buFont typeface="Montserrat"/>
              <a:buChar char="●"/>
            </a:pPr>
            <a:r>
              <a:rPr b="1" lang="en" sz="2300">
                <a:solidFill>
                  <a:srgbClr val="002060"/>
                </a:solidFill>
                <a:latin typeface="Montserrat"/>
                <a:ea typeface="Montserrat"/>
                <a:cs typeface="Montserrat"/>
                <a:sym typeface="Montserrat"/>
              </a:rPr>
              <a:t>bit.ly/pagov-coronavirus-translated</a:t>
            </a:r>
            <a:endParaRPr sz="2300">
              <a:solidFill>
                <a:srgbClr val="002060"/>
              </a:solidFill>
              <a:latin typeface="Montserrat"/>
              <a:ea typeface="Montserrat"/>
              <a:cs typeface="Montserrat"/>
              <a:sym typeface="Montserrat"/>
            </a:endParaRPr>
          </a:p>
          <a:p>
            <a:pPr indent="-374650" lvl="0" marL="457200" rtl="0" algn="l">
              <a:spcBef>
                <a:spcPts val="1000"/>
              </a:spcBef>
              <a:spcAft>
                <a:spcPts val="0"/>
              </a:spcAft>
              <a:buClr>
                <a:srgbClr val="002060"/>
              </a:buClr>
              <a:buSzPts val="2300"/>
              <a:buFont typeface="Montserrat"/>
              <a:buChar char="●"/>
            </a:pPr>
            <a:r>
              <a:rPr b="1" lang="en" sz="2300">
                <a:solidFill>
                  <a:srgbClr val="002060"/>
                </a:solidFill>
                <a:latin typeface="Montserrat"/>
                <a:ea typeface="Montserrat"/>
                <a:cs typeface="Montserrat"/>
                <a:sym typeface="Montserrat"/>
              </a:rPr>
              <a:t>bit.ly/philagov-coronavirus-french</a:t>
            </a:r>
            <a:endParaRPr b="1" sz="2300">
              <a:solidFill>
                <a:srgbClr val="002060"/>
              </a:solidFill>
              <a:latin typeface="Montserrat"/>
              <a:ea typeface="Montserrat"/>
              <a:cs typeface="Montserrat"/>
              <a:sym typeface="Montserrat"/>
            </a:endParaRPr>
          </a:p>
          <a:p>
            <a:pPr indent="0" lvl="0" marL="0" rtl="0" algn="ctr">
              <a:spcBef>
                <a:spcPts val="1000"/>
              </a:spcBef>
              <a:spcAft>
                <a:spcPts val="0"/>
              </a:spcAft>
              <a:buNone/>
            </a:pPr>
            <a:r>
              <a:t/>
            </a:r>
            <a:endParaRPr sz="24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1400">
              <a:solidFill>
                <a:srgbClr val="002060"/>
              </a:solidFill>
              <a:latin typeface="Montserrat"/>
              <a:ea typeface="Montserrat"/>
              <a:cs typeface="Montserrat"/>
              <a:sym typeface="Montserrat"/>
            </a:endParaRPr>
          </a:p>
          <a:p>
            <a:pPr indent="0" lvl="0" marL="0" rtl="0" algn="l">
              <a:spcBef>
                <a:spcPts val="0"/>
              </a:spcBef>
              <a:spcAft>
                <a:spcPts val="1600"/>
              </a:spcAft>
              <a:buNone/>
            </a:pPr>
            <a:r>
              <a:t/>
            </a:r>
            <a:endParaRPr b="1" sz="1400">
              <a:solidFill>
                <a:srgbClr val="002060"/>
              </a:solidFill>
              <a:latin typeface="Montserrat"/>
              <a:ea typeface="Montserrat"/>
              <a:cs typeface="Montserrat"/>
              <a:sym typeface="Montserrat"/>
            </a:endParaRPr>
          </a:p>
        </p:txBody>
      </p:sp>
      <p:sp>
        <p:nvSpPr>
          <p:cNvPr id="338" name="Google Shape;338;p4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FFFFFF"/>
                </a:solidFill>
                <a:latin typeface="Montserrat"/>
                <a:ea typeface="Montserrat"/>
                <a:cs typeface="Montserrat"/>
                <a:sym typeface="Montserrat"/>
              </a:rPr>
              <a:t>OÙ TROUVER DES INFORMATIONS SUR LE COVID-19 </a:t>
            </a:r>
            <a:endParaRPr b="1" sz="1900">
              <a:solidFill>
                <a:srgbClr val="FFFFFF"/>
              </a:solidFill>
              <a:latin typeface="Montserrat"/>
              <a:ea typeface="Montserrat"/>
              <a:cs typeface="Montserrat"/>
              <a:sym typeface="Montserrat"/>
            </a:endParaRPr>
          </a:p>
        </p:txBody>
      </p:sp>
      <p:sp>
        <p:nvSpPr>
          <p:cNvPr id="340" name="Google Shape;340;p41"/>
          <p:cNvSpPr txBox="1"/>
          <p:nvPr/>
        </p:nvSpPr>
        <p:spPr>
          <a:xfrm>
            <a:off x="346200" y="3493413"/>
            <a:ext cx="6264000" cy="820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rgbClr val="002060"/>
                </a:solidFill>
                <a:latin typeface="Montserrat"/>
                <a:ea typeface="Montserrat"/>
                <a:cs typeface="Montserrat"/>
                <a:sym typeface="Montserrat"/>
              </a:rPr>
              <a:t>Rappelez-vous</a:t>
            </a:r>
            <a:r>
              <a:rPr lang="en" sz="1800">
                <a:solidFill>
                  <a:srgbClr val="002060"/>
                </a:solidFill>
                <a:latin typeface="Montserrat"/>
                <a:ea typeface="Montserrat"/>
                <a:cs typeface="Montserrat"/>
                <a:sym typeface="Montserrat"/>
              </a:rPr>
              <a:t> que la désinformation en ce moment peut faire beaucoup pour augmenter la panique et rendre plus difficile pour les gens d'accéder à l'information exacte dont ils ont besoin.</a:t>
            </a:r>
            <a:endParaRPr sz="18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41" name="Google Shape;341;p41"/>
          <p:cNvPicPr preferRelativeResize="0"/>
          <p:nvPr/>
        </p:nvPicPr>
        <p:blipFill>
          <a:blip r:embed="rId3">
            <a:alphaModFix/>
          </a:blip>
          <a:stretch>
            <a:fillRect/>
          </a:stretch>
        </p:blipFill>
        <p:spPr>
          <a:xfrm>
            <a:off x="6969100" y="2915500"/>
            <a:ext cx="1976025" cy="1976025"/>
          </a:xfrm>
          <a:prstGeom prst="rect">
            <a:avLst/>
          </a:prstGeom>
          <a:noFill/>
          <a:ln>
            <a:noFill/>
          </a:ln>
        </p:spPr>
      </p:pic>
      <p:sp>
        <p:nvSpPr>
          <p:cNvPr id="342" name="Google Shape;342;p41"/>
          <p:cNvSpPr txBox="1"/>
          <p:nvPr/>
        </p:nvSpPr>
        <p:spPr>
          <a:xfrm>
            <a:off x="395650" y="994750"/>
            <a:ext cx="7447800" cy="52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rgbClr val="002060"/>
                </a:solidFill>
                <a:latin typeface="Montserrat"/>
                <a:ea typeface="Montserrat"/>
                <a:cs typeface="Montserrat"/>
                <a:sym typeface="Montserrat"/>
              </a:rPr>
              <a:t>Pour trouver des informations les plus récentes sur le coronavirus COVID-19, reportez-vous à :</a:t>
            </a:r>
            <a:endParaRPr sz="17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4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900">
                <a:solidFill>
                  <a:schemeClr val="lt1"/>
                </a:solidFill>
                <a:latin typeface="Montserrat"/>
                <a:ea typeface="Montserrat"/>
                <a:cs typeface="Montserrat"/>
                <a:sym typeface="Montserrat"/>
              </a:rPr>
              <a:t>OÙ TROUVER DES INFORMATIONS SUR LE COVID-19 </a:t>
            </a:r>
            <a:endParaRPr b="1" sz="1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pic>
        <p:nvPicPr>
          <p:cNvPr id="349" name="Google Shape;349;p42"/>
          <p:cNvPicPr preferRelativeResize="0"/>
          <p:nvPr/>
        </p:nvPicPr>
        <p:blipFill>
          <a:blip r:embed="rId3">
            <a:alphaModFix/>
          </a:blip>
          <a:stretch>
            <a:fillRect/>
          </a:stretch>
        </p:blipFill>
        <p:spPr>
          <a:xfrm>
            <a:off x="142375" y="980850"/>
            <a:ext cx="6097141" cy="4007949"/>
          </a:xfrm>
          <a:prstGeom prst="rect">
            <a:avLst/>
          </a:prstGeom>
          <a:noFill/>
          <a:ln>
            <a:noFill/>
          </a:ln>
        </p:spPr>
      </p:pic>
      <p:sp>
        <p:nvSpPr>
          <p:cNvPr id="350" name="Google Shape;350;p42"/>
          <p:cNvSpPr txBox="1"/>
          <p:nvPr/>
        </p:nvSpPr>
        <p:spPr>
          <a:xfrm>
            <a:off x="6432350" y="1085875"/>
            <a:ext cx="2369400" cy="248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solidFill>
                  <a:srgbClr val="002060"/>
                </a:solidFill>
                <a:latin typeface="Montserrat"/>
                <a:ea typeface="Montserrat"/>
                <a:cs typeface="Montserrat"/>
                <a:sym typeface="Montserrat"/>
              </a:rPr>
              <a:t>Pour des mises à jour sur comment rester en bonne santé pendant la pandémie, envoyez un SMS à </a:t>
            </a:r>
            <a:r>
              <a:rPr b="1" lang="en" sz="1600">
                <a:solidFill>
                  <a:srgbClr val="002060"/>
                </a:solidFill>
                <a:latin typeface="Montserrat"/>
                <a:ea typeface="Montserrat"/>
                <a:cs typeface="Montserrat"/>
                <a:sym typeface="Montserrat"/>
              </a:rPr>
              <a:t>COVIDPHL</a:t>
            </a:r>
            <a:endParaRPr b="1"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600">
                <a:solidFill>
                  <a:srgbClr val="002060"/>
                </a:solidFill>
                <a:latin typeface="Montserrat"/>
                <a:ea typeface="Montserrat"/>
                <a:cs typeface="Montserrat"/>
                <a:sym typeface="Montserrat"/>
              </a:rPr>
              <a:t>au </a:t>
            </a:r>
            <a:r>
              <a:rPr b="1" lang="en" sz="1600">
                <a:solidFill>
                  <a:srgbClr val="002060"/>
                </a:solidFill>
                <a:latin typeface="Montserrat"/>
                <a:ea typeface="Montserrat"/>
                <a:cs typeface="Montserrat"/>
                <a:sym typeface="Montserrat"/>
              </a:rPr>
              <a:t>888-777</a:t>
            </a:r>
            <a:r>
              <a:rPr lang="en" sz="1600">
                <a:solidFill>
                  <a:srgbClr val="002060"/>
                </a:solidFill>
                <a:latin typeface="Montserrat"/>
                <a:ea typeface="Montserrat"/>
                <a:cs typeface="Montserrat"/>
                <a:sym typeface="Montserrat"/>
              </a:rPr>
              <a:t> (anglais et espagnol uniquement). </a:t>
            </a:r>
            <a:r>
              <a:rPr b="1" lang="en" sz="1600">
                <a:solidFill>
                  <a:srgbClr val="002060"/>
                </a:solidFill>
                <a:latin typeface="Montserrat"/>
                <a:ea typeface="Montserrat"/>
                <a:cs typeface="Montserrat"/>
                <a:sym typeface="Montserrat"/>
              </a:rPr>
              <a:t>Appelez Philly311 pour une assistance en français.</a:t>
            </a:r>
            <a:endParaRPr b="1" sz="16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800">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800">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latin typeface="Montserrat"/>
              <a:ea typeface="Montserrat"/>
              <a:cs typeface="Montserrat"/>
              <a:sym typeface="Montserrat"/>
            </a:endParaRPr>
          </a:p>
        </p:txBody>
      </p:sp>
      <p:sp>
        <p:nvSpPr>
          <p:cNvPr id="351" name="Google Shape;351;p42"/>
          <p:cNvSpPr/>
          <p:nvPr/>
        </p:nvSpPr>
        <p:spPr>
          <a:xfrm>
            <a:off x="3582450" y="1581075"/>
            <a:ext cx="940500" cy="16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0"/>
                                        </p:tgtEl>
                                        <p:attrNameLst>
                                          <p:attrName>style.visibility</p:attrName>
                                        </p:attrNameLst>
                                      </p:cBhvr>
                                      <p:to>
                                        <p:strVal val="visible"/>
                                      </p:to>
                                    </p:set>
                                    <p:anim calcmode="lin" valueType="num">
                                      <p:cBhvr additive="base">
                                        <p:cTn dur="1000"/>
                                        <p:tgtEl>
                                          <p:spTgt spid="35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6"/>
          <p:cNvSpPr/>
          <p:nvPr/>
        </p:nvSpPr>
        <p:spPr>
          <a:xfrm>
            <a:off x="7448966" y="3510513"/>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p:nvPr/>
        </p:nvSpPr>
        <p:spPr>
          <a:xfrm>
            <a:off x="6543058" y="2865817"/>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p:nvPr/>
        </p:nvSpPr>
        <p:spPr>
          <a:xfrm>
            <a:off x="7505893" y="2175261"/>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6470638" y="1587077"/>
            <a:ext cx="554400" cy="438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0" name="Google Shape;80;p16"/>
          <p:cNvSpPr txBox="1"/>
          <p:nvPr/>
        </p:nvSpPr>
        <p:spPr>
          <a:xfrm>
            <a:off x="188350" y="1116900"/>
            <a:ext cx="5575200" cy="3620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Partager des informations mises à jour sur la pandémie de COVID-19</a:t>
            </a:r>
            <a:endParaRPr sz="1800">
              <a:solidFill>
                <a:srgbClr val="00206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Vérifiez vos voisins</a:t>
            </a:r>
            <a:endParaRPr sz="1800">
              <a:solidFill>
                <a:srgbClr val="00206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Encouragez vos pairs à suivre les directives du CDC</a:t>
            </a:r>
            <a:endParaRPr sz="1800">
              <a:solidFill>
                <a:srgbClr val="00206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Fournir un soutien informationnel et aider les pairs à trouver des services</a:t>
            </a:r>
            <a:endParaRPr sz="1800">
              <a:solidFill>
                <a:srgbClr val="00206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highlight>
                  <a:srgbClr val="FFFFFF"/>
                </a:highlight>
                <a:latin typeface="Montserrat"/>
                <a:ea typeface="Montserrat"/>
                <a:cs typeface="Montserrat"/>
                <a:sym typeface="Montserrat"/>
              </a:rPr>
              <a:t>Fournir un soutien aux personnes qui ont besoin de services de traduction / d'accès linguistique</a:t>
            </a:r>
            <a:endParaRPr sz="1800">
              <a:solidFill>
                <a:srgbClr val="002060"/>
              </a:solidFill>
              <a:highlight>
                <a:srgbClr val="FFFFFF"/>
              </a:highlight>
              <a:latin typeface="Montserrat"/>
              <a:ea typeface="Montserrat"/>
              <a:cs typeface="Montserrat"/>
              <a:sym typeface="Montserrat"/>
            </a:endParaRPr>
          </a:p>
          <a:p>
            <a:pPr indent="0" lvl="0" marL="0" rtl="0" algn="l">
              <a:lnSpc>
                <a:spcPct val="150000"/>
              </a:lnSpc>
              <a:spcBef>
                <a:spcPts val="1000"/>
              </a:spcBef>
              <a:spcAft>
                <a:spcPts val="1000"/>
              </a:spcAft>
              <a:buNone/>
            </a:pPr>
            <a:r>
              <a:t/>
            </a:r>
            <a:endParaRPr sz="1800">
              <a:solidFill>
                <a:srgbClr val="002060"/>
              </a:solidFill>
              <a:latin typeface="Montserrat"/>
              <a:ea typeface="Montserrat"/>
              <a:cs typeface="Montserrat"/>
              <a:sym typeface="Montserrat"/>
            </a:endParaRPr>
          </a:p>
        </p:txBody>
      </p:sp>
      <p:sp>
        <p:nvSpPr>
          <p:cNvPr id="81" name="Google Shape;81;p16"/>
          <p:cNvSpPr txBox="1"/>
          <p:nvPr/>
        </p:nvSpPr>
        <p:spPr>
          <a:xfrm>
            <a:off x="175050" y="321000"/>
            <a:ext cx="8285100" cy="50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800">
                <a:solidFill>
                  <a:srgbClr val="FFFFFF"/>
                </a:solidFill>
                <a:latin typeface="Montserrat"/>
                <a:ea typeface="Montserrat"/>
                <a:cs typeface="Montserrat"/>
                <a:sym typeface="Montserrat"/>
              </a:rPr>
              <a:t>Votre rôle en tant que Capitaine d'Intervention Communautaire </a:t>
            </a:r>
            <a:endParaRPr b="1" sz="18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2000">
              <a:solidFill>
                <a:srgbClr val="FFFFFF"/>
              </a:solidFill>
              <a:latin typeface="Montserrat"/>
              <a:ea typeface="Montserrat"/>
              <a:cs typeface="Montserrat"/>
              <a:sym typeface="Montserrat"/>
            </a:endParaRPr>
          </a:p>
        </p:txBody>
      </p:sp>
      <p:pic>
        <p:nvPicPr>
          <p:cNvPr id="82" name="Google Shape;82;p16"/>
          <p:cNvPicPr preferRelativeResize="0"/>
          <p:nvPr/>
        </p:nvPicPr>
        <p:blipFill>
          <a:blip r:embed="rId3">
            <a:alphaModFix/>
          </a:blip>
          <a:stretch>
            <a:fillRect/>
          </a:stretch>
        </p:blipFill>
        <p:spPr>
          <a:xfrm>
            <a:off x="7719765" y="1538389"/>
            <a:ext cx="554235" cy="542833"/>
          </a:xfrm>
          <a:prstGeom prst="rect">
            <a:avLst/>
          </a:prstGeom>
          <a:noFill/>
          <a:ln>
            <a:noFill/>
          </a:ln>
        </p:spPr>
      </p:pic>
      <p:pic>
        <p:nvPicPr>
          <p:cNvPr id="83" name="Google Shape;83;p16"/>
          <p:cNvPicPr preferRelativeResize="0"/>
          <p:nvPr/>
        </p:nvPicPr>
        <p:blipFill>
          <a:blip r:embed="rId3">
            <a:alphaModFix/>
          </a:blip>
          <a:stretch>
            <a:fillRect/>
          </a:stretch>
        </p:blipFill>
        <p:spPr>
          <a:xfrm>
            <a:off x="6454946" y="2033790"/>
            <a:ext cx="554235" cy="542833"/>
          </a:xfrm>
          <a:prstGeom prst="rect">
            <a:avLst/>
          </a:prstGeom>
          <a:noFill/>
          <a:ln>
            <a:noFill/>
          </a:ln>
        </p:spPr>
      </p:pic>
      <p:pic>
        <p:nvPicPr>
          <p:cNvPr id="84" name="Google Shape;84;p16"/>
          <p:cNvPicPr preferRelativeResize="0"/>
          <p:nvPr/>
        </p:nvPicPr>
        <p:blipFill>
          <a:blip r:embed="rId3">
            <a:alphaModFix/>
          </a:blip>
          <a:stretch>
            <a:fillRect/>
          </a:stretch>
        </p:blipFill>
        <p:spPr>
          <a:xfrm>
            <a:off x="7555991" y="2816682"/>
            <a:ext cx="554235" cy="542833"/>
          </a:xfrm>
          <a:prstGeom prst="rect">
            <a:avLst/>
          </a:prstGeom>
          <a:noFill/>
          <a:ln>
            <a:noFill/>
          </a:ln>
        </p:spPr>
      </p:pic>
      <p:pic>
        <p:nvPicPr>
          <p:cNvPr id="85" name="Google Shape;85;p16"/>
          <p:cNvPicPr preferRelativeResize="0"/>
          <p:nvPr/>
        </p:nvPicPr>
        <p:blipFill>
          <a:blip r:embed="rId3">
            <a:alphaModFix/>
          </a:blip>
          <a:stretch>
            <a:fillRect/>
          </a:stretch>
        </p:blipFill>
        <p:spPr>
          <a:xfrm>
            <a:off x="6355900" y="3458148"/>
            <a:ext cx="554235" cy="542833"/>
          </a:xfrm>
          <a:prstGeom prst="rect">
            <a:avLst/>
          </a:prstGeom>
          <a:noFill/>
          <a:ln>
            <a:noFill/>
          </a:ln>
        </p:spPr>
      </p:pic>
      <p:pic>
        <p:nvPicPr>
          <p:cNvPr id="86" name="Google Shape;86;p16"/>
          <p:cNvPicPr preferRelativeResize="0"/>
          <p:nvPr/>
        </p:nvPicPr>
        <p:blipFill>
          <a:blip r:embed="rId4">
            <a:alphaModFix/>
          </a:blip>
          <a:stretch>
            <a:fillRect/>
          </a:stretch>
        </p:blipFill>
        <p:spPr>
          <a:xfrm rot="1908389">
            <a:off x="7028710" y="1730616"/>
            <a:ext cx="611236" cy="605826"/>
          </a:xfrm>
          <a:prstGeom prst="rect">
            <a:avLst/>
          </a:prstGeom>
          <a:noFill/>
          <a:ln>
            <a:noFill/>
          </a:ln>
        </p:spPr>
      </p:pic>
      <p:pic>
        <p:nvPicPr>
          <p:cNvPr id="87" name="Google Shape;87;p16"/>
          <p:cNvPicPr preferRelativeResize="0"/>
          <p:nvPr/>
        </p:nvPicPr>
        <p:blipFill>
          <a:blip r:embed="rId4">
            <a:alphaModFix/>
          </a:blip>
          <a:stretch>
            <a:fillRect/>
          </a:stretch>
        </p:blipFill>
        <p:spPr>
          <a:xfrm rot="-5725633">
            <a:off x="7033184" y="2400715"/>
            <a:ext cx="602288" cy="614720"/>
          </a:xfrm>
          <a:prstGeom prst="rect">
            <a:avLst/>
          </a:prstGeom>
          <a:noFill/>
          <a:ln>
            <a:noFill/>
          </a:ln>
        </p:spPr>
      </p:pic>
      <p:pic>
        <p:nvPicPr>
          <p:cNvPr id="88" name="Google Shape;88;p16"/>
          <p:cNvPicPr preferRelativeResize="0"/>
          <p:nvPr/>
        </p:nvPicPr>
        <p:blipFill>
          <a:blip r:embed="rId3">
            <a:alphaModFix/>
          </a:blip>
          <a:stretch>
            <a:fillRect/>
          </a:stretch>
        </p:blipFill>
        <p:spPr>
          <a:xfrm>
            <a:off x="7719765" y="3980917"/>
            <a:ext cx="554235" cy="542833"/>
          </a:xfrm>
          <a:prstGeom prst="rect">
            <a:avLst/>
          </a:prstGeom>
          <a:noFill/>
          <a:ln>
            <a:noFill/>
          </a:ln>
        </p:spPr>
      </p:pic>
      <p:pic>
        <p:nvPicPr>
          <p:cNvPr id="89" name="Google Shape;89;p16"/>
          <p:cNvPicPr preferRelativeResize="0"/>
          <p:nvPr/>
        </p:nvPicPr>
        <p:blipFill>
          <a:blip r:embed="rId4">
            <a:alphaModFix/>
          </a:blip>
          <a:stretch>
            <a:fillRect/>
          </a:stretch>
        </p:blipFill>
        <p:spPr>
          <a:xfrm rot="1228010">
            <a:off x="6938091" y="3168671"/>
            <a:ext cx="613239" cy="603797"/>
          </a:xfrm>
          <a:prstGeom prst="rect">
            <a:avLst/>
          </a:prstGeom>
          <a:noFill/>
          <a:ln>
            <a:noFill/>
          </a:ln>
        </p:spPr>
      </p:pic>
      <p:pic>
        <p:nvPicPr>
          <p:cNvPr id="90" name="Google Shape;90;p16"/>
          <p:cNvPicPr preferRelativeResize="0"/>
          <p:nvPr/>
        </p:nvPicPr>
        <p:blipFill>
          <a:blip r:embed="rId4">
            <a:alphaModFix/>
          </a:blip>
          <a:stretch>
            <a:fillRect/>
          </a:stretch>
        </p:blipFill>
        <p:spPr>
          <a:xfrm rot="3608700">
            <a:off x="7115747" y="1221002"/>
            <a:ext cx="605240" cy="611815"/>
          </a:xfrm>
          <a:prstGeom prst="rect">
            <a:avLst/>
          </a:prstGeom>
          <a:noFill/>
          <a:ln>
            <a:noFill/>
          </a:ln>
        </p:spPr>
      </p:pic>
      <p:pic>
        <p:nvPicPr>
          <p:cNvPr id="91" name="Google Shape;91;p16"/>
          <p:cNvPicPr preferRelativeResize="0"/>
          <p:nvPr/>
        </p:nvPicPr>
        <p:blipFill>
          <a:blip r:embed="rId3">
            <a:alphaModFix/>
          </a:blip>
          <a:stretch>
            <a:fillRect/>
          </a:stretch>
        </p:blipFill>
        <p:spPr>
          <a:xfrm>
            <a:off x="6543091" y="903350"/>
            <a:ext cx="554235" cy="542833"/>
          </a:xfrm>
          <a:prstGeom prst="rect">
            <a:avLst/>
          </a:prstGeom>
          <a:noFill/>
          <a:ln>
            <a:noFill/>
          </a:ln>
        </p:spPr>
      </p:pic>
      <p:pic>
        <p:nvPicPr>
          <p:cNvPr id="92" name="Google Shape;92;p16"/>
          <p:cNvPicPr preferRelativeResize="0"/>
          <p:nvPr/>
        </p:nvPicPr>
        <p:blipFill>
          <a:blip r:embed="rId4">
            <a:alphaModFix/>
          </a:blip>
          <a:stretch>
            <a:fillRect/>
          </a:stretch>
        </p:blipFill>
        <p:spPr>
          <a:xfrm rot="-6645075">
            <a:off x="6942849" y="3830048"/>
            <a:ext cx="603723" cy="613311"/>
          </a:xfrm>
          <a:prstGeom prst="rect">
            <a:avLst/>
          </a:prstGeom>
          <a:noFill/>
          <a:ln>
            <a:noFill/>
          </a:ln>
        </p:spPr>
      </p:pic>
      <p:pic>
        <p:nvPicPr>
          <p:cNvPr id="93" name="Google Shape;93;p16"/>
          <p:cNvPicPr preferRelativeResize="0"/>
          <p:nvPr/>
        </p:nvPicPr>
        <p:blipFill>
          <a:blip r:embed="rId5">
            <a:alphaModFix/>
          </a:blip>
          <a:stretch>
            <a:fillRect/>
          </a:stretch>
        </p:blipFill>
        <p:spPr>
          <a:xfrm>
            <a:off x="7502484" y="3576594"/>
            <a:ext cx="447267" cy="438085"/>
          </a:xfrm>
          <a:prstGeom prst="rect">
            <a:avLst/>
          </a:prstGeom>
          <a:noFill/>
          <a:ln>
            <a:noFill/>
          </a:ln>
        </p:spPr>
      </p:pic>
      <p:pic>
        <p:nvPicPr>
          <p:cNvPr id="94" name="Google Shape;94;p16"/>
          <p:cNvPicPr preferRelativeResize="0"/>
          <p:nvPr/>
        </p:nvPicPr>
        <p:blipFill>
          <a:blip r:embed="rId6">
            <a:alphaModFix/>
          </a:blip>
          <a:stretch>
            <a:fillRect/>
          </a:stretch>
        </p:blipFill>
        <p:spPr>
          <a:xfrm>
            <a:off x="6596564" y="2918231"/>
            <a:ext cx="447267" cy="438063"/>
          </a:xfrm>
          <a:prstGeom prst="rect">
            <a:avLst/>
          </a:prstGeom>
          <a:noFill/>
          <a:ln>
            <a:noFill/>
          </a:ln>
        </p:spPr>
      </p:pic>
      <p:pic>
        <p:nvPicPr>
          <p:cNvPr id="95" name="Google Shape;95;p16"/>
          <p:cNvPicPr preferRelativeResize="0"/>
          <p:nvPr/>
        </p:nvPicPr>
        <p:blipFill>
          <a:blip r:embed="rId7">
            <a:alphaModFix/>
          </a:blip>
          <a:stretch>
            <a:fillRect/>
          </a:stretch>
        </p:blipFill>
        <p:spPr>
          <a:xfrm>
            <a:off x="7556002" y="2227628"/>
            <a:ext cx="447267" cy="438047"/>
          </a:xfrm>
          <a:prstGeom prst="rect">
            <a:avLst/>
          </a:prstGeom>
          <a:noFill/>
          <a:ln>
            <a:noFill/>
          </a:ln>
        </p:spPr>
      </p:pic>
      <p:pic>
        <p:nvPicPr>
          <p:cNvPr id="96" name="Google Shape;96;p16"/>
          <p:cNvPicPr preferRelativeResize="0"/>
          <p:nvPr/>
        </p:nvPicPr>
        <p:blipFill>
          <a:blip r:embed="rId8">
            <a:alphaModFix/>
          </a:blip>
          <a:stretch>
            <a:fillRect/>
          </a:stretch>
        </p:blipFill>
        <p:spPr>
          <a:xfrm>
            <a:off x="6602242" y="1646023"/>
            <a:ext cx="315278" cy="3087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pic>
        <p:nvPicPr>
          <p:cNvPr id="356" name="Google Shape;356;p43"/>
          <p:cNvPicPr preferRelativeResize="0"/>
          <p:nvPr/>
        </p:nvPicPr>
        <p:blipFill rotWithShape="1">
          <a:blip r:embed="rId3">
            <a:alphaModFix/>
          </a:blip>
          <a:srcRect b="13164" l="0" r="0" t="0"/>
          <a:stretch/>
        </p:blipFill>
        <p:spPr>
          <a:xfrm>
            <a:off x="6012475" y="1127713"/>
            <a:ext cx="2622726" cy="2277424"/>
          </a:xfrm>
          <a:prstGeom prst="rect">
            <a:avLst/>
          </a:prstGeom>
          <a:noFill/>
          <a:ln>
            <a:noFill/>
          </a:ln>
        </p:spPr>
      </p:pic>
      <p:sp>
        <p:nvSpPr>
          <p:cNvPr id="357" name="Google Shape;357;p43"/>
          <p:cNvSpPr txBox="1"/>
          <p:nvPr>
            <p:ph idx="1" type="body"/>
          </p:nvPr>
        </p:nvSpPr>
        <p:spPr>
          <a:xfrm>
            <a:off x="676975" y="1127275"/>
            <a:ext cx="5437500" cy="192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900">
                <a:solidFill>
                  <a:srgbClr val="002060"/>
                </a:solidFill>
                <a:highlight>
                  <a:srgbClr val="FFFFFF"/>
                </a:highlight>
                <a:latin typeface="Montserrat"/>
                <a:ea typeface="Montserrat"/>
                <a:cs typeface="Montserrat"/>
                <a:sym typeface="Montserrat"/>
              </a:rPr>
              <a:t>COVID-19 affecte </a:t>
            </a:r>
            <a:r>
              <a:rPr b="1" lang="en" sz="1900">
                <a:solidFill>
                  <a:srgbClr val="002060"/>
                </a:solidFill>
                <a:highlight>
                  <a:srgbClr val="FFFFFF"/>
                </a:highlight>
                <a:latin typeface="Montserrat"/>
                <a:ea typeface="Montserrat"/>
                <a:cs typeface="Montserrat"/>
                <a:sym typeface="Montserrat"/>
              </a:rPr>
              <a:t>tous les Philadelphiens.</a:t>
            </a:r>
            <a:endParaRPr b="1" sz="1900">
              <a:solidFill>
                <a:srgbClr val="002060"/>
              </a:solidFill>
              <a:highlight>
                <a:srgbClr val="FFFFFF"/>
              </a:highlight>
              <a:latin typeface="Montserrat"/>
              <a:ea typeface="Montserrat"/>
              <a:cs typeface="Montserrat"/>
              <a:sym typeface="Montserrat"/>
            </a:endParaRPr>
          </a:p>
          <a:p>
            <a:pPr indent="0" lvl="0" marL="0" rtl="0" algn="l">
              <a:lnSpc>
                <a:spcPct val="100000"/>
              </a:lnSpc>
              <a:spcBef>
                <a:spcPts val="1200"/>
              </a:spcBef>
              <a:spcAft>
                <a:spcPts val="0"/>
              </a:spcAft>
              <a:buClr>
                <a:schemeClr val="dk1"/>
              </a:buClr>
              <a:buSzPts val="1100"/>
              <a:buFont typeface="Arial"/>
              <a:buNone/>
            </a:pPr>
            <a:r>
              <a:rPr lang="en">
                <a:solidFill>
                  <a:srgbClr val="002060"/>
                </a:solidFill>
                <a:highlight>
                  <a:srgbClr val="FFFFFF"/>
                </a:highlight>
                <a:latin typeface="Montserrat"/>
                <a:ea typeface="Montserrat"/>
                <a:cs typeface="Montserrat"/>
                <a:sym typeface="Montserrat"/>
              </a:rPr>
              <a:t>Le virus ne fait pas de distinction entre la race, la nationalité ou le statut d'immigration.</a:t>
            </a:r>
            <a:endParaRPr>
              <a:solidFill>
                <a:srgbClr val="002060"/>
              </a:solidFill>
              <a:highlight>
                <a:srgbClr val="FFFFFF"/>
              </a:highlight>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t/>
            </a:r>
            <a:endParaRPr sz="2000">
              <a:solidFill>
                <a:srgbClr val="002060"/>
              </a:solidFill>
              <a:highlight>
                <a:srgbClr val="FFFFFF"/>
              </a:highlight>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t/>
            </a:r>
            <a:endParaRPr sz="2000">
              <a:solidFill>
                <a:srgbClr val="002060"/>
              </a:solidFill>
              <a:highlight>
                <a:srgbClr val="FFFFFF"/>
              </a:highlight>
              <a:latin typeface="Montserrat"/>
              <a:ea typeface="Montserrat"/>
              <a:cs typeface="Montserrat"/>
              <a:sym typeface="Montserrat"/>
            </a:endParaRPr>
          </a:p>
          <a:p>
            <a:pPr indent="0" lvl="0" marL="0" rtl="0" algn="l">
              <a:spcBef>
                <a:spcPts val="1200"/>
              </a:spcBef>
              <a:spcAft>
                <a:spcPts val="1200"/>
              </a:spcAft>
              <a:buClr>
                <a:schemeClr val="dk1"/>
              </a:buClr>
              <a:buSzPts val="1100"/>
              <a:buFont typeface="Arial"/>
              <a:buNone/>
            </a:pPr>
            <a:r>
              <a:t/>
            </a:r>
            <a:endParaRPr sz="2000">
              <a:solidFill>
                <a:srgbClr val="000000"/>
              </a:solidFill>
              <a:highlight>
                <a:srgbClr val="FFFFFF"/>
              </a:highlight>
              <a:latin typeface="Montserrat"/>
              <a:ea typeface="Montserrat"/>
              <a:cs typeface="Montserrat"/>
              <a:sym typeface="Montserrat"/>
            </a:endParaRPr>
          </a:p>
        </p:txBody>
      </p:sp>
      <p:sp>
        <p:nvSpPr>
          <p:cNvPr id="358" name="Google Shape;358;p4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3"/>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rPr>
              <a:t>LE STATUT DE CITOYENNETÉ ET L’ACCÈS AUX SOINS MÉDICAUX</a:t>
            </a:r>
            <a:endParaRPr b="1" sz="2000">
              <a:solidFill>
                <a:srgbClr val="FFFFFF"/>
              </a:solidFill>
            </a:endParaRPr>
          </a:p>
        </p:txBody>
      </p:sp>
      <p:sp>
        <p:nvSpPr>
          <p:cNvPr id="360" name="Google Shape;360;p43"/>
          <p:cNvSpPr txBox="1"/>
          <p:nvPr/>
        </p:nvSpPr>
        <p:spPr>
          <a:xfrm>
            <a:off x="581525" y="2464075"/>
            <a:ext cx="5738100" cy="583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1200"/>
              </a:spcAft>
              <a:buNone/>
            </a:pPr>
            <a:r>
              <a:rPr b="1" i="1" lang="en" sz="2100" u="sng">
                <a:solidFill>
                  <a:srgbClr val="002060"/>
                </a:solidFill>
                <a:highlight>
                  <a:srgbClr val="FFFFFF"/>
                </a:highlight>
                <a:latin typeface="Montserrat"/>
                <a:ea typeface="Montserrat"/>
                <a:cs typeface="Montserrat"/>
                <a:sym typeface="Montserrat"/>
              </a:rPr>
              <a:t>Tout le monde </a:t>
            </a:r>
            <a:r>
              <a:rPr b="1" i="1" lang="en" sz="2100">
                <a:solidFill>
                  <a:srgbClr val="002060"/>
                </a:solidFill>
                <a:highlight>
                  <a:srgbClr val="FFFFFF"/>
                </a:highlight>
                <a:latin typeface="Montserrat"/>
                <a:ea typeface="Montserrat"/>
                <a:cs typeface="Montserrat"/>
                <a:sym typeface="Montserrat"/>
              </a:rPr>
              <a:t>devrait consulter un médecin quand il en a besoin.</a:t>
            </a:r>
            <a:endParaRPr sz="2100">
              <a:solidFill>
                <a:srgbClr val="002060"/>
              </a:solidFill>
              <a:highlight>
                <a:srgbClr val="FFFFFF"/>
              </a:highlight>
              <a:latin typeface="Montserrat"/>
              <a:ea typeface="Montserrat"/>
              <a:cs typeface="Montserrat"/>
              <a:sym typeface="Montserrat"/>
            </a:endParaRPr>
          </a:p>
        </p:txBody>
      </p:sp>
      <p:sp>
        <p:nvSpPr>
          <p:cNvPr id="361" name="Google Shape;361;p43"/>
          <p:cNvSpPr txBox="1"/>
          <p:nvPr/>
        </p:nvSpPr>
        <p:spPr>
          <a:xfrm>
            <a:off x="886625" y="3517150"/>
            <a:ext cx="7204500" cy="30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900">
                <a:solidFill>
                  <a:srgbClr val="002060"/>
                </a:solidFill>
                <a:latin typeface="Montserrat"/>
                <a:ea typeface="Montserrat"/>
                <a:cs typeface="Montserrat"/>
                <a:sym typeface="Montserrat"/>
              </a:rPr>
              <a:t>Trouvez un centre communautaire qui offre des services gratuitement ou à faible coût ici:</a:t>
            </a:r>
            <a:endParaRPr sz="1900">
              <a:solidFill>
                <a:srgbClr val="002060"/>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n" sz="1900" u="sng">
                <a:solidFill>
                  <a:srgbClr val="002060"/>
                </a:solidFill>
                <a:latin typeface="Montserrat"/>
                <a:ea typeface="Montserrat"/>
                <a:cs typeface="Montserrat"/>
                <a:sym typeface="Montserrat"/>
              </a:rPr>
              <a:t>https://bit.ly/PhilaHealthCenters</a:t>
            </a:r>
            <a:endParaRPr b="1" sz="1900" u="sng">
              <a:solidFill>
                <a:srgbClr val="00206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60"/>
                                        </p:tgtEl>
                                        <p:attrNameLst>
                                          <p:attrName>style.visibility</p:attrName>
                                        </p:attrNameLst>
                                      </p:cBhvr>
                                      <p:to>
                                        <p:strVal val="visible"/>
                                      </p:to>
                                    </p:set>
                                    <p:anim calcmode="lin" valueType="num">
                                      <p:cBhvr additive="base">
                                        <p:cTn dur="1000"/>
                                        <p:tgtEl>
                                          <p:spTgt spid="36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4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4"/>
          <p:cNvSpPr txBox="1"/>
          <p:nvPr/>
        </p:nvSpPr>
        <p:spPr>
          <a:xfrm>
            <a:off x="395650" y="301600"/>
            <a:ext cx="82395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900">
                <a:solidFill>
                  <a:srgbClr val="FFFFFF"/>
                </a:solidFill>
                <a:latin typeface="Montserrat"/>
                <a:ea typeface="Montserrat"/>
                <a:cs typeface="Montserrat"/>
                <a:sym typeface="Montserrat"/>
              </a:rPr>
              <a:t>QUE FAIRE SI VOUS VOYEZ OU VIVEZ UN CRIME DE HAINE</a:t>
            </a:r>
            <a:endParaRPr b="1" sz="19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368" name="Google Shape;368;p44"/>
          <p:cNvSpPr/>
          <p:nvPr/>
        </p:nvSpPr>
        <p:spPr>
          <a:xfrm>
            <a:off x="0" y="4344600"/>
            <a:ext cx="5648700" cy="798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4"/>
          <p:cNvSpPr/>
          <p:nvPr/>
        </p:nvSpPr>
        <p:spPr>
          <a:xfrm>
            <a:off x="0" y="1140300"/>
            <a:ext cx="9144000" cy="7989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4"/>
          <p:cNvSpPr/>
          <p:nvPr/>
        </p:nvSpPr>
        <p:spPr>
          <a:xfrm>
            <a:off x="5648700" y="4344600"/>
            <a:ext cx="3495300" cy="8313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4"/>
          <p:cNvSpPr txBox="1"/>
          <p:nvPr/>
        </p:nvSpPr>
        <p:spPr>
          <a:xfrm>
            <a:off x="136350" y="1217775"/>
            <a:ext cx="8362500" cy="5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002060"/>
                </a:solidFill>
                <a:latin typeface="Montserrat"/>
                <a:ea typeface="Montserrat"/>
                <a:cs typeface="Montserrat"/>
                <a:sym typeface="Montserrat"/>
              </a:rPr>
              <a:t>Il est illégal d'attaquer verbalement ou physiquement une personne en raison de son appartenance ethnique ou de son hypothèse d'infection au COVID-19.</a:t>
            </a:r>
            <a:endParaRPr b="1"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372" name="Google Shape;372;p44"/>
          <p:cNvSpPr txBox="1"/>
          <p:nvPr/>
        </p:nvSpPr>
        <p:spPr>
          <a:xfrm>
            <a:off x="332150" y="2188300"/>
            <a:ext cx="8362500" cy="74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Il y a eu récemment des actes de haine et de partialité contre des individus en supposant qu'ils sont porteurs du virus COVID-19.</a:t>
            </a:r>
            <a:endParaRPr/>
          </a:p>
          <a:p>
            <a:pPr indent="0" lvl="0" marL="0" rtl="0" algn="l">
              <a:spcBef>
                <a:spcPts val="0"/>
              </a:spcBef>
              <a:spcAft>
                <a:spcPts val="0"/>
              </a:spcAft>
              <a:buNone/>
            </a:pPr>
            <a:r>
              <a:t/>
            </a:r>
            <a:endParaRPr/>
          </a:p>
        </p:txBody>
      </p:sp>
      <p:sp>
        <p:nvSpPr>
          <p:cNvPr id="373" name="Google Shape;373;p44"/>
          <p:cNvSpPr txBox="1"/>
          <p:nvPr/>
        </p:nvSpPr>
        <p:spPr>
          <a:xfrm>
            <a:off x="449375" y="2930775"/>
            <a:ext cx="8239500" cy="5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Il est maintenant temps pour tous les Philadelphiens de se protéger mutuellement, afin que nous puissions traverser cette pandémie ensemble! si tu vois quelque chose, dis quelque chose.</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374" name="Google Shape;374;p44"/>
          <p:cNvSpPr txBox="1"/>
          <p:nvPr/>
        </p:nvSpPr>
        <p:spPr>
          <a:xfrm>
            <a:off x="566625" y="3810000"/>
            <a:ext cx="7385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rgbClr val="002060"/>
                </a:solidFill>
              </a:rPr>
              <a:t>Si vous êtes témoin ou êtes victime d'un crime, vous devez appeler le 911.</a:t>
            </a:r>
            <a:endParaRPr b="1" sz="1500">
              <a:solidFill>
                <a:srgbClr val="002060"/>
              </a:solidFill>
            </a:endParaRPr>
          </a:p>
          <a:p>
            <a:pPr indent="0" lvl="0" marL="0" rtl="0" algn="l">
              <a:spcBef>
                <a:spcPts val="0"/>
              </a:spcBef>
              <a:spcAft>
                <a:spcPts val="0"/>
              </a:spcAft>
              <a:buNone/>
            </a:pPr>
            <a:r>
              <a:t/>
            </a:r>
            <a:endParaRPr/>
          </a:p>
        </p:txBody>
      </p:sp>
      <p:sp>
        <p:nvSpPr>
          <p:cNvPr id="375" name="Google Shape;375;p44"/>
          <p:cNvSpPr txBox="1"/>
          <p:nvPr/>
        </p:nvSpPr>
        <p:spPr>
          <a:xfrm>
            <a:off x="5862900" y="4344600"/>
            <a:ext cx="3066900" cy="58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rgbClr val="002060"/>
                </a:solidFill>
              </a:rPr>
              <a:t>Faites des rapports anonymes à la hotline du PCHR au 215-686-2856.</a:t>
            </a:r>
            <a:endParaRPr b="1">
              <a:solidFill>
                <a:srgbClr val="002060"/>
              </a:solidFill>
            </a:endParaRPr>
          </a:p>
          <a:p>
            <a:pPr indent="0" lvl="0" marL="0" rtl="0" algn="l">
              <a:spcBef>
                <a:spcPts val="0"/>
              </a:spcBef>
              <a:spcAft>
                <a:spcPts val="0"/>
              </a:spcAft>
              <a:buNone/>
            </a:pPr>
            <a:r>
              <a:t/>
            </a:r>
            <a:endParaRPr/>
          </a:p>
        </p:txBody>
      </p:sp>
      <p:sp>
        <p:nvSpPr>
          <p:cNvPr id="376" name="Google Shape;376;p44"/>
          <p:cNvSpPr txBox="1"/>
          <p:nvPr/>
        </p:nvSpPr>
        <p:spPr>
          <a:xfrm>
            <a:off x="262500" y="4287150"/>
            <a:ext cx="5600400" cy="5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100">
                <a:solidFill>
                  <a:srgbClr val="FFE599"/>
                </a:solidFill>
              </a:rPr>
              <a:t>Pour signaler des crimes de haine et des incidents de partialité, contactez le</a:t>
            </a:r>
            <a:endParaRPr sz="1100">
              <a:solidFill>
                <a:srgbClr val="FFE599"/>
              </a:solidFill>
            </a:endParaRPr>
          </a:p>
          <a:p>
            <a:pPr indent="0" lvl="0" marL="0" rtl="0" algn="l">
              <a:lnSpc>
                <a:spcPct val="100000"/>
              </a:lnSpc>
              <a:spcBef>
                <a:spcPts val="0"/>
              </a:spcBef>
              <a:spcAft>
                <a:spcPts val="0"/>
              </a:spcAft>
              <a:buNone/>
            </a:pPr>
            <a:r>
              <a:rPr lang="en" sz="1100">
                <a:solidFill>
                  <a:srgbClr val="FFE599"/>
                </a:solidFill>
              </a:rPr>
              <a:t>Commission de Philadelphie sur les relations humaines à:</a:t>
            </a:r>
            <a:endParaRPr sz="1100">
              <a:solidFill>
                <a:srgbClr val="FFE599"/>
              </a:solidFill>
            </a:endParaRPr>
          </a:p>
          <a:p>
            <a:pPr indent="0" lvl="0" marL="0" rtl="0" algn="l">
              <a:lnSpc>
                <a:spcPct val="100000"/>
              </a:lnSpc>
              <a:spcBef>
                <a:spcPts val="0"/>
              </a:spcBef>
              <a:spcAft>
                <a:spcPts val="0"/>
              </a:spcAft>
              <a:buNone/>
            </a:pPr>
            <a:r>
              <a:rPr lang="en" sz="1100">
                <a:solidFill>
                  <a:srgbClr val="FFE599"/>
                </a:solidFill>
              </a:rPr>
              <a:t>215-686-4670 ou pchr@phila.gov.</a:t>
            </a:r>
            <a:endParaRPr sz="1100">
              <a:solidFill>
                <a:srgbClr val="FFE599"/>
              </a:solidFill>
            </a:endParaRPr>
          </a:p>
          <a:p>
            <a:pPr indent="0" lvl="0" marL="0" rtl="0" algn="l">
              <a:lnSpc>
                <a:spcPct val="100000"/>
              </a:lnSpc>
              <a:spcBef>
                <a:spcPts val="0"/>
              </a:spcBef>
              <a:spcAft>
                <a:spcPts val="0"/>
              </a:spcAft>
              <a:buClr>
                <a:schemeClr val="dk1"/>
              </a:buClr>
              <a:buSzPts val="1100"/>
              <a:buFont typeface="Arial"/>
              <a:buNone/>
            </a:pPr>
            <a:r>
              <a:rPr lang="en" sz="1100">
                <a:solidFill>
                  <a:srgbClr val="FFE599"/>
                </a:solidFill>
              </a:rPr>
              <a:t>Trouvez plus d'informations sur www.phila.gov/humanrelations</a:t>
            </a:r>
            <a:endParaRPr sz="1100">
              <a:solidFill>
                <a:srgbClr val="FFE599"/>
              </a:solidFill>
            </a:endParaRPr>
          </a:p>
          <a:p>
            <a:pPr indent="0" lvl="0" marL="0" rtl="0" algn="l">
              <a:spcBef>
                <a:spcPts val="0"/>
              </a:spcBef>
              <a:spcAft>
                <a:spcPts val="0"/>
              </a:spcAft>
              <a:buNone/>
            </a:pPr>
            <a:r>
              <a:t/>
            </a:r>
            <a:endParaRPr sz="13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4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5"/>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400">
                <a:solidFill>
                  <a:srgbClr val="FFFFFF"/>
                </a:solidFill>
              </a:rPr>
              <a:t>RESSOURCES POUR LA COMMUNAUTÉ LGBTQ +</a:t>
            </a:r>
            <a:endParaRPr b="1" sz="2400">
              <a:solidFill>
                <a:srgbClr val="FFFFFF"/>
              </a:solidFill>
            </a:endParaRPr>
          </a:p>
          <a:p>
            <a:pPr indent="0" lvl="0" marL="0" rtl="0" algn="l">
              <a:spcBef>
                <a:spcPts val="0"/>
              </a:spcBef>
              <a:spcAft>
                <a:spcPts val="0"/>
              </a:spcAft>
              <a:buNone/>
            </a:pPr>
            <a:r>
              <a:t/>
            </a:r>
            <a:endParaRPr b="1" sz="2400">
              <a:solidFill>
                <a:srgbClr val="FFFFFF"/>
              </a:solidFill>
            </a:endParaRPr>
          </a:p>
        </p:txBody>
      </p:sp>
      <p:pic>
        <p:nvPicPr>
          <p:cNvPr id="383" name="Google Shape;383;p45"/>
          <p:cNvPicPr preferRelativeResize="0"/>
          <p:nvPr/>
        </p:nvPicPr>
        <p:blipFill>
          <a:blip r:embed="rId3">
            <a:alphaModFix/>
          </a:blip>
          <a:stretch>
            <a:fillRect/>
          </a:stretch>
        </p:blipFill>
        <p:spPr>
          <a:xfrm>
            <a:off x="4214675" y="911500"/>
            <a:ext cx="4460473" cy="2973649"/>
          </a:xfrm>
          <a:prstGeom prst="rect">
            <a:avLst/>
          </a:prstGeom>
          <a:noFill/>
          <a:ln>
            <a:noFill/>
          </a:ln>
        </p:spPr>
      </p:pic>
      <p:sp>
        <p:nvSpPr>
          <p:cNvPr id="384" name="Google Shape;384;p45"/>
          <p:cNvSpPr txBox="1"/>
          <p:nvPr/>
        </p:nvSpPr>
        <p:spPr>
          <a:xfrm>
            <a:off x="279150" y="3885150"/>
            <a:ext cx="8585700" cy="97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highlight>
                  <a:srgbClr val="FFFFFF"/>
                </a:highlight>
                <a:latin typeface="Montserrat"/>
                <a:ea typeface="Montserrat"/>
                <a:cs typeface="Montserrat"/>
                <a:sym typeface="Montserrat"/>
              </a:rPr>
              <a:t>Trouvez des ressources amies LGBTQ + pour rester en sécurité et en bonne santé pendant la pandémie:</a:t>
            </a:r>
            <a:endParaRPr sz="1600">
              <a:highlight>
                <a:srgbClr val="FFFFFF"/>
              </a:highlight>
              <a:latin typeface="Montserrat"/>
              <a:ea typeface="Montserrat"/>
              <a:cs typeface="Montserrat"/>
              <a:sym typeface="Montserrat"/>
            </a:endParaRPr>
          </a:p>
          <a:p>
            <a:pPr indent="0" lvl="0" marL="0" rtl="0" algn="ctr">
              <a:lnSpc>
                <a:spcPct val="115000"/>
              </a:lnSpc>
              <a:spcBef>
                <a:spcPts val="0"/>
              </a:spcBef>
              <a:spcAft>
                <a:spcPts val="1200"/>
              </a:spcAft>
              <a:buNone/>
            </a:pPr>
            <a:r>
              <a:rPr b="1" lang="en" sz="2000">
                <a:solidFill>
                  <a:srgbClr val="2176D2"/>
                </a:solidFill>
                <a:highlight>
                  <a:srgbClr val="FFFFFF"/>
                </a:highlight>
                <a:latin typeface="Montserrat"/>
                <a:ea typeface="Montserrat"/>
                <a:cs typeface="Montserrat"/>
                <a:sym typeface="Montserrat"/>
              </a:rPr>
              <a:t>Visit bit.ly/COVIDLGBTQ </a:t>
            </a:r>
            <a:endParaRPr b="1" sz="2000">
              <a:solidFill>
                <a:srgbClr val="2176D2"/>
              </a:solidFill>
              <a:highlight>
                <a:srgbClr val="FFFFFF"/>
              </a:highlight>
              <a:latin typeface="Montserrat"/>
              <a:ea typeface="Montserrat"/>
              <a:cs typeface="Montserrat"/>
              <a:sym typeface="Montserrat"/>
            </a:endParaRPr>
          </a:p>
        </p:txBody>
      </p:sp>
      <p:sp>
        <p:nvSpPr>
          <p:cNvPr id="385" name="Google Shape;385;p45"/>
          <p:cNvSpPr txBox="1"/>
          <p:nvPr/>
        </p:nvSpPr>
        <p:spPr>
          <a:xfrm>
            <a:off x="428950" y="1300950"/>
            <a:ext cx="4404900" cy="1775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b="1" lang="en" sz="3000">
                <a:solidFill>
                  <a:srgbClr val="0F4D90"/>
                </a:solidFill>
                <a:highlight>
                  <a:srgbClr val="FFFFFF"/>
                </a:highlight>
                <a:latin typeface="Montserrat"/>
                <a:ea typeface="Montserrat"/>
                <a:cs typeface="Montserrat"/>
                <a:sym typeface="Montserrat"/>
              </a:rPr>
              <a:t>EVERYONE should feel safe when seeking support or medical care. </a:t>
            </a:r>
            <a:endParaRPr b="1" sz="3000">
              <a:solidFill>
                <a:srgbClr val="0F4D90"/>
              </a:solidFill>
              <a:highlight>
                <a:srgbClr val="FFFFFF"/>
              </a:highlight>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4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6"/>
          <p:cNvSpPr txBox="1"/>
          <p:nvPr/>
        </p:nvSpPr>
        <p:spPr>
          <a:xfrm>
            <a:off x="395650" y="301600"/>
            <a:ext cx="82395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FFFFFF"/>
                </a:solidFill>
                <a:latin typeface="Montserrat"/>
                <a:ea typeface="Montserrat"/>
                <a:cs typeface="Montserrat"/>
                <a:sym typeface="Montserrat"/>
              </a:rPr>
              <a:t>ÊTES-VOUS DANS UNE MAISON SÉCURITAIRE?</a:t>
            </a:r>
            <a:endParaRPr b="1" sz="19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9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392" name="Google Shape;392;p46"/>
          <p:cNvSpPr/>
          <p:nvPr/>
        </p:nvSpPr>
        <p:spPr>
          <a:xfrm>
            <a:off x="0" y="4344600"/>
            <a:ext cx="9144000" cy="798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6"/>
          <p:cNvSpPr txBox="1"/>
          <p:nvPr/>
        </p:nvSpPr>
        <p:spPr>
          <a:xfrm>
            <a:off x="995025" y="1046200"/>
            <a:ext cx="6869100" cy="5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002060"/>
                </a:solidFill>
                <a:latin typeface="Montserrat"/>
                <a:ea typeface="Montserrat"/>
                <a:cs typeface="Montserrat"/>
                <a:sym typeface="Montserrat"/>
              </a:rPr>
              <a:t>Si vous ou votre proche êtes en danger immédiat, veuillez contacter la police au 911.</a:t>
            </a:r>
            <a:endParaRPr b="1" sz="17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
        <p:nvSpPr>
          <p:cNvPr id="394" name="Google Shape;394;p46"/>
          <p:cNvSpPr txBox="1"/>
          <p:nvPr/>
        </p:nvSpPr>
        <p:spPr>
          <a:xfrm>
            <a:off x="334150" y="1949725"/>
            <a:ext cx="8362500" cy="741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900">
                <a:solidFill>
                  <a:srgbClr val="0F4D90"/>
                </a:solidFill>
              </a:rPr>
              <a:t>Si vous pensez que votre relation est abusive ou si vous connaissez quelqu'un qui, selon vous, est victime de violence, appelez le service d'assistance téléphonique 24h / 24 de Philadelphie sur la violence domestique au (866) 723-3014.</a:t>
            </a:r>
            <a:endParaRPr sz="1900">
              <a:solidFill>
                <a:srgbClr val="0F4D90"/>
              </a:solidFill>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
        <p:nvSpPr>
          <p:cNvPr id="395" name="Google Shape;395;p46"/>
          <p:cNvSpPr txBox="1"/>
          <p:nvPr/>
        </p:nvSpPr>
        <p:spPr>
          <a:xfrm>
            <a:off x="254800" y="4068825"/>
            <a:ext cx="8521200" cy="51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800">
              <a:solidFill>
                <a:srgbClr val="FFE599"/>
              </a:solidFill>
            </a:endParaRPr>
          </a:p>
          <a:p>
            <a:pPr indent="0" lvl="0" marL="0" rtl="0" algn="l">
              <a:lnSpc>
                <a:spcPct val="100000"/>
              </a:lnSpc>
              <a:spcBef>
                <a:spcPts val="0"/>
              </a:spcBef>
              <a:spcAft>
                <a:spcPts val="0"/>
              </a:spcAft>
              <a:buNone/>
            </a:pPr>
            <a:r>
              <a:rPr b="1" lang="en" sz="1800">
                <a:solidFill>
                  <a:srgbClr val="FFE599"/>
                </a:solidFill>
              </a:rPr>
              <a:t>Pour plus d'informations et des ressources supplémentaires, visitez:</a:t>
            </a:r>
            <a:endParaRPr b="1" sz="1800">
              <a:solidFill>
                <a:srgbClr val="FFE599"/>
              </a:solidFill>
            </a:endParaRPr>
          </a:p>
          <a:p>
            <a:pPr indent="0" lvl="0" marL="0" rtl="0" algn="l">
              <a:lnSpc>
                <a:spcPct val="115000"/>
              </a:lnSpc>
              <a:spcBef>
                <a:spcPts val="0"/>
              </a:spcBef>
              <a:spcAft>
                <a:spcPts val="0"/>
              </a:spcAft>
              <a:buNone/>
            </a:pPr>
            <a:r>
              <a:rPr lang="en" sz="1800">
                <a:solidFill>
                  <a:srgbClr val="FFE599"/>
                </a:solidFill>
              </a:rPr>
              <a:t>bit.ly/HealthyMinds-SurvivorResources</a:t>
            </a:r>
            <a:endParaRPr sz="1800">
              <a:solidFill>
                <a:srgbClr val="FFE599"/>
              </a:solidFill>
            </a:endParaRPr>
          </a:p>
          <a:p>
            <a:pPr indent="0" lvl="0" marL="0" rtl="0" algn="l">
              <a:lnSpc>
                <a:spcPct val="100000"/>
              </a:lnSpc>
              <a:spcBef>
                <a:spcPts val="0"/>
              </a:spcBef>
              <a:spcAft>
                <a:spcPts val="0"/>
              </a:spcAft>
              <a:buNone/>
            </a:pPr>
            <a:r>
              <a:t/>
            </a:r>
            <a:endParaRPr sz="1100">
              <a:solidFill>
                <a:srgbClr val="FFE599"/>
              </a:solidFill>
            </a:endParaRPr>
          </a:p>
          <a:p>
            <a:pPr indent="0" lvl="0" marL="0" rtl="0" algn="l">
              <a:spcBef>
                <a:spcPts val="0"/>
              </a:spcBef>
              <a:spcAft>
                <a:spcPts val="0"/>
              </a:spcAft>
              <a:buNone/>
            </a:pPr>
            <a:r>
              <a:t/>
            </a:r>
            <a:endParaRPr sz="1300"/>
          </a:p>
        </p:txBody>
      </p:sp>
      <p:sp>
        <p:nvSpPr>
          <p:cNvPr id="396" name="Google Shape;396;p46"/>
          <p:cNvSpPr/>
          <p:nvPr/>
        </p:nvSpPr>
        <p:spPr>
          <a:xfrm>
            <a:off x="0" y="3588000"/>
            <a:ext cx="9144000" cy="7566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6"/>
          <p:cNvSpPr txBox="1"/>
          <p:nvPr/>
        </p:nvSpPr>
        <p:spPr>
          <a:xfrm>
            <a:off x="262500" y="3709650"/>
            <a:ext cx="8649000" cy="51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700">
                <a:solidFill>
                  <a:srgbClr val="002060"/>
                </a:solidFill>
              </a:rPr>
              <a:t>Ligne d'assistance nationale sur la violence domestique</a:t>
            </a:r>
            <a:r>
              <a:rPr lang="en" sz="1700">
                <a:solidFill>
                  <a:srgbClr val="002060"/>
                </a:solidFill>
              </a:rPr>
              <a:t>: 1-800-799-SAFE (7233)</a:t>
            </a:r>
            <a:endParaRPr sz="1700">
              <a:solidFill>
                <a:srgbClr val="002060"/>
              </a:solidFill>
            </a:endParaRPr>
          </a:p>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4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7"/>
          <p:cNvSpPr txBox="1"/>
          <p:nvPr/>
        </p:nvSpPr>
        <p:spPr>
          <a:xfrm>
            <a:off x="395650" y="301600"/>
            <a:ext cx="82395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FFFFFF"/>
                </a:solidFill>
                <a:latin typeface="Montserrat"/>
                <a:ea typeface="Montserrat"/>
                <a:cs typeface="Montserrat"/>
                <a:sym typeface="Montserrat"/>
              </a:rPr>
              <a:t>QUE FAIRE SI VOUS SUSPECTEZ LA VIOLENCE D'ENFANTS</a:t>
            </a:r>
            <a:endParaRPr b="1" sz="19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9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9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404" name="Google Shape;404;p47"/>
          <p:cNvSpPr/>
          <p:nvPr/>
        </p:nvSpPr>
        <p:spPr>
          <a:xfrm>
            <a:off x="4466350" y="1115125"/>
            <a:ext cx="4168800" cy="37194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 sz="2000">
                <a:solidFill>
                  <a:schemeClr val="lt1"/>
                </a:solidFill>
                <a:latin typeface="Montserrat"/>
                <a:ea typeface="Montserrat"/>
                <a:cs typeface="Montserrat"/>
                <a:sym typeface="Montserrat"/>
              </a:rPr>
              <a:t>TROUVER DU SOUTIEN:</a:t>
            </a:r>
            <a:endParaRPr b="1" i="1" sz="20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highlight>
                  <a:srgbClr val="0F4D90"/>
                </a:highlight>
                <a:latin typeface="Montserrat"/>
                <a:ea typeface="Montserrat"/>
                <a:cs typeface="Montserrat"/>
                <a:sym typeface="Montserrat"/>
              </a:rPr>
              <a:t>Philadelphia Hotline (24/7)</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latin typeface="Montserrat"/>
                <a:ea typeface="Montserrat"/>
                <a:cs typeface="Montserrat"/>
                <a:sym typeface="Montserrat"/>
              </a:rPr>
              <a:t>(215) 683-6100</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highlight>
                  <a:srgbClr val="0F4D90"/>
                </a:highlight>
                <a:latin typeface="Montserrat"/>
                <a:ea typeface="Montserrat"/>
                <a:cs typeface="Montserrat"/>
                <a:sym typeface="Montserrat"/>
              </a:rPr>
              <a:t>Pennsylvania Hotline (24/7): </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latin typeface="Montserrat"/>
                <a:ea typeface="Montserrat"/>
                <a:cs typeface="Montserrat"/>
                <a:sym typeface="Montserrat"/>
              </a:rPr>
              <a:t>(800) 932-0313 or email safe2saypa.org</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highlight>
                  <a:srgbClr val="0F4D90"/>
                </a:highlight>
                <a:latin typeface="Montserrat"/>
                <a:ea typeface="Montserrat"/>
                <a:cs typeface="Montserrat"/>
                <a:sym typeface="Montserrat"/>
              </a:rPr>
              <a:t>Children Crisis Treatment Center:</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latin typeface="Montserrat"/>
                <a:ea typeface="Montserrat"/>
                <a:cs typeface="Montserrat"/>
                <a:sym typeface="Montserrat"/>
              </a:rPr>
              <a:t>215-496-0707</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highlight>
                  <a:srgbClr val="0F4D90"/>
                </a:highlight>
                <a:latin typeface="Montserrat"/>
                <a:ea typeface="Montserrat"/>
                <a:cs typeface="Montserrat"/>
                <a:sym typeface="Montserrat"/>
              </a:rPr>
              <a:t>Philadelphia Children’s Alliance:</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latin typeface="Montserrat"/>
                <a:ea typeface="Montserrat"/>
                <a:cs typeface="Montserrat"/>
                <a:sym typeface="Montserrat"/>
              </a:rPr>
              <a:t>215-387-9500</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a:solidFill>
                  <a:schemeClr val="lt1"/>
                </a:solidFill>
                <a:highlight>
                  <a:srgbClr val="0F4D90"/>
                </a:highlight>
                <a:latin typeface="Montserrat"/>
                <a:ea typeface="Montserrat"/>
                <a:cs typeface="Montserrat"/>
                <a:sym typeface="Montserrat"/>
              </a:rPr>
              <a:t>CHOP (CARE) Clinic: </a:t>
            </a:r>
            <a:endParaRPr/>
          </a:p>
        </p:txBody>
      </p:sp>
      <p:sp>
        <p:nvSpPr>
          <p:cNvPr id="405" name="Google Shape;405;p47"/>
          <p:cNvSpPr txBox="1"/>
          <p:nvPr/>
        </p:nvSpPr>
        <p:spPr>
          <a:xfrm>
            <a:off x="395650" y="1046200"/>
            <a:ext cx="4270800" cy="58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00">
                <a:solidFill>
                  <a:schemeClr val="dk1"/>
                </a:solidFill>
                <a:highlight>
                  <a:schemeClr val="lt1"/>
                </a:highlight>
                <a:latin typeface="Montserrat"/>
                <a:ea typeface="Montserrat"/>
                <a:cs typeface="Montserrat"/>
                <a:sym typeface="Montserrat"/>
              </a:rPr>
              <a:t>Le stress élevé, la perte d'emplois, </a:t>
            </a:r>
            <a:endParaRPr b="1" sz="1500">
              <a:solidFill>
                <a:schemeClr val="dk1"/>
              </a:solidFill>
              <a:highlight>
                <a:schemeClr val="lt1"/>
              </a:highlight>
              <a:latin typeface="Montserrat"/>
              <a:ea typeface="Montserrat"/>
              <a:cs typeface="Montserrat"/>
              <a:sym typeface="Montserrat"/>
            </a:endParaRPr>
          </a:p>
          <a:p>
            <a:pPr indent="0" lvl="0" marL="0" rtl="0" algn="l">
              <a:lnSpc>
                <a:spcPct val="100000"/>
              </a:lnSpc>
              <a:spcBef>
                <a:spcPts val="0"/>
              </a:spcBef>
              <a:spcAft>
                <a:spcPts val="0"/>
              </a:spcAft>
              <a:buNone/>
            </a:pPr>
            <a:r>
              <a:rPr b="1" lang="en" sz="1500">
                <a:solidFill>
                  <a:schemeClr val="dk1"/>
                </a:solidFill>
                <a:highlight>
                  <a:schemeClr val="lt1"/>
                </a:highlight>
                <a:latin typeface="Montserrat"/>
                <a:ea typeface="Montserrat"/>
                <a:cs typeface="Montserrat"/>
                <a:sym typeface="Montserrat"/>
              </a:rPr>
              <a:t>les pressions financières, ainsi que les longues heures ensemble, ont augmenté les cas de violence au foyer, et les femmes et les enfants sont souvent les principales victimes.</a:t>
            </a:r>
            <a:endParaRPr b="1" sz="1500">
              <a:solidFill>
                <a:schemeClr val="dk1"/>
              </a:solidFill>
              <a:highlight>
                <a:schemeClr val="lt1"/>
              </a:highlight>
              <a:latin typeface="Montserrat"/>
              <a:ea typeface="Montserrat"/>
              <a:cs typeface="Montserrat"/>
              <a:sym typeface="Montserrat"/>
            </a:endParaRPr>
          </a:p>
          <a:p>
            <a:pPr indent="0" lvl="0" marL="0" marR="0" rtl="0" algn="l">
              <a:spcBef>
                <a:spcPts val="0"/>
              </a:spcBef>
              <a:spcAft>
                <a:spcPts val="0"/>
              </a:spcAft>
              <a:buNone/>
            </a:pPr>
            <a:r>
              <a:t/>
            </a:r>
            <a:endParaRPr b="1" sz="1700">
              <a:solidFill>
                <a:schemeClr val="dk1"/>
              </a:solidFill>
              <a:highlight>
                <a:schemeClr val="lt1"/>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7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
        <p:nvSpPr>
          <p:cNvPr id="406" name="Google Shape;406;p47"/>
          <p:cNvSpPr txBox="1"/>
          <p:nvPr/>
        </p:nvSpPr>
        <p:spPr>
          <a:xfrm>
            <a:off x="395650" y="2604175"/>
            <a:ext cx="4006200" cy="74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0F4D90"/>
                </a:solidFill>
              </a:rPr>
              <a:t>Depuis le maintien à domicile, les signalements de maltraitance d'enfants ont diminué. De nombreux autres cas ne sont pas signalés maintenant que les enfants ne disposent pas d'espaces hors de danger pour parler aux adultes ou demander de l'aide.</a:t>
            </a:r>
            <a:endParaRPr sz="1700">
              <a:solidFill>
                <a:srgbClr val="0F4D90"/>
              </a:solidFill>
            </a:endParaRPr>
          </a:p>
          <a:p>
            <a:pPr indent="0" lvl="0" marL="0" rtl="0" algn="ctr">
              <a:lnSpc>
                <a:spcPct val="115000"/>
              </a:lnSpc>
              <a:spcBef>
                <a:spcPts val="0"/>
              </a:spcBef>
              <a:spcAft>
                <a:spcPts val="0"/>
              </a:spcAft>
              <a:buNone/>
            </a:pPr>
            <a:r>
              <a:t/>
            </a:r>
            <a:endParaRPr sz="1900">
              <a:solidFill>
                <a:srgbClr val="0F4D90"/>
              </a:solidFill>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4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4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AU LOGEMENT</a:t>
            </a:r>
            <a:endParaRPr b="1" sz="2400">
              <a:solidFill>
                <a:srgbClr val="FFFFFF"/>
              </a:solidFill>
              <a:latin typeface="Montserrat"/>
              <a:ea typeface="Montserrat"/>
              <a:cs typeface="Montserrat"/>
              <a:sym typeface="Montserrat"/>
            </a:endParaRPr>
          </a:p>
        </p:txBody>
      </p:sp>
      <p:sp>
        <p:nvSpPr>
          <p:cNvPr id="413" name="Google Shape;413;p48"/>
          <p:cNvSpPr txBox="1"/>
          <p:nvPr/>
        </p:nvSpPr>
        <p:spPr>
          <a:xfrm>
            <a:off x="395650" y="991625"/>
            <a:ext cx="4176300" cy="277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sz="1800">
                <a:solidFill>
                  <a:srgbClr val="002060"/>
                </a:solidFill>
                <a:highlight>
                  <a:srgbClr val="FFFFFF"/>
                </a:highlight>
                <a:latin typeface="Montserrat"/>
                <a:ea typeface="Montserrat"/>
                <a:cs typeface="Montserrat"/>
                <a:sym typeface="Montserrat"/>
              </a:rPr>
              <a:t>Les tribunaux municipaux de Philadelphie </a:t>
            </a:r>
            <a:r>
              <a:rPr b="1" lang="en" sz="1800">
                <a:solidFill>
                  <a:srgbClr val="002060"/>
                </a:solidFill>
                <a:highlight>
                  <a:srgbClr val="FFFFFF"/>
                </a:highlight>
                <a:latin typeface="Montserrat"/>
                <a:ea typeface="Montserrat"/>
                <a:cs typeface="Montserrat"/>
                <a:sym typeface="Montserrat"/>
              </a:rPr>
              <a:t>n'émettront pas</a:t>
            </a:r>
            <a:r>
              <a:rPr lang="en" sz="1800">
                <a:solidFill>
                  <a:srgbClr val="002060"/>
                </a:solidFill>
                <a:highlight>
                  <a:srgbClr val="FFFFFF"/>
                </a:highlight>
                <a:latin typeface="Montserrat"/>
                <a:ea typeface="Montserrat"/>
                <a:cs typeface="Montserrat"/>
                <a:sym typeface="Montserrat"/>
              </a:rPr>
              <a:t> d'expulsions pour les deux prochaines semaines.</a:t>
            </a:r>
            <a:endParaRPr sz="1800">
              <a:solidFill>
                <a:srgbClr val="00206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800">
              <a:solidFill>
                <a:srgbClr val="00206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None/>
            </a:pPr>
            <a:r>
              <a:rPr lang="en" sz="1800">
                <a:solidFill>
                  <a:srgbClr val="002060"/>
                </a:solidFill>
                <a:highlight>
                  <a:srgbClr val="FFFFFF"/>
                </a:highlight>
                <a:latin typeface="Montserrat"/>
                <a:ea typeface="Montserrat"/>
                <a:cs typeface="Montserrat"/>
                <a:sym typeface="Montserrat"/>
              </a:rPr>
              <a:t>Pour recevoir un soutien en matière de logement d’urgence, contactez le Bureau des services aux sans-abri et demandez un interprète.</a:t>
            </a:r>
            <a:endParaRPr sz="1800">
              <a:solidFill>
                <a:srgbClr val="002060"/>
              </a:solidFill>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8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sp>
        <p:nvSpPr>
          <p:cNvPr id="414" name="Google Shape;414;p48"/>
          <p:cNvSpPr/>
          <p:nvPr/>
        </p:nvSpPr>
        <p:spPr>
          <a:xfrm>
            <a:off x="3551075" y="3934300"/>
            <a:ext cx="5648700" cy="798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8"/>
          <p:cNvSpPr txBox="1"/>
          <p:nvPr/>
        </p:nvSpPr>
        <p:spPr>
          <a:xfrm>
            <a:off x="3636850" y="3920175"/>
            <a:ext cx="5751300" cy="798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000">
                <a:solidFill>
                  <a:srgbClr val="FFFFFF"/>
                </a:solidFill>
                <a:latin typeface="Montserrat"/>
                <a:ea typeface="Montserrat"/>
                <a:cs typeface="Montserrat"/>
                <a:sym typeface="Montserrat"/>
              </a:rPr>
              <a:t>ÊTES-VOUS DANS UN ENVIRONNEMENT DOMESTIQUE SÛR?</a:t>
            </a:r>
            <a:endParaRPr b="1" sz="1000">
              <a:solidFill>
                <a:srgbClr val="FFFFFF"/>
              </a:solidFill>
              <a:latin typeface="Montserrat"/>
              <a:ea typeface="Montserrat"/>
              <a:cs typeface="Montserrat"/>
              <a:sym typeface="Montserrat"/>
            </a:endParaRPr>
          </a:p>
          <a:p>
            <a:pPr indent="0" lvl="0" marL="0" marR="0" rtl="0" algn="l">
              <a:lnSpc>
                <a:spcPct val="150000"/>
              </a:lnSpc>
              <a:spcBef>
                <a:spcPts val="0"/>
              </a:spcBef>
              <a:spcAft>
                <a:spcPts val="0"/>
              </a:spcAft>
              <a:buNone/>
            </a:pPr>
            <a:r>
              <a:rPr lang="en" sz="1200">
                <a:solidFill>
                  <a:srgbClr val="FFFFFF"/>
                </a:solidFill>
                <a:latin typeface="Montserrat"/>
                <a:ea typeface="Montserrat"/>
                <a:cs typeface="Montserrat"/>
                <a:sym typeface="Montserrat"/>
              </a:rPr>
              <a:t>Call Philadelphia’s 24/7 Domestic Violence Hotline at </a:t>
            </a:r>
            <a:r>
              <a:rPr b="1" lang="en" sz="1200">
                <a:solidFill>
                  <a:srgbClr val="FFFFFF"/>
                </a:solidFill>
                <a:latin typeface="Montserrat"/>
                <a:ea typeface="Montserrat"/>
                <a:cs typeface="Montserrat"/>
                <a:sym typeface="Montserrat"/>
              </a:rPr>
              <a:t>1-866-723-3014.</a:t>
            </a:r>
            <a:r>
              <a:rPr lang="en" sz="1200">
                <a:solidFill>
                  <a:srgbClr val="FFFFFF"/>
                </a:solidFill>
                <a:latin typeface="Montserrat"/>
                <a:ea typeface="Montserrat"/>
                <a:cs typeface="Montserrat"/>
                <a:sym typeface="Montserrat"/>
              </a:rPr>
              <a:t> </a:t>
            </a:r>
            <a:endParaRPr b="1" sz="1200">
              <a:solidFill>
                <a:srgbClr val="FFFFFF"/>
              </a:solidFill>
              <a:latin typeface="Montserrat"/>
              <a:ea typeface="Montserrat"/>
              <a:cs typeface="Montserrat"/>
              <a:sym typeface="Montserrat"/>
            </a:endParaRPr>
          </a:p>
        </p:txBody>
      </p:sp>
      <p:pic>
        <p:nvPicPr>
          <p:cNvPr id="416" name="Google Shape;416;p48"/>
          <p:cNvPicPr preferRelativeResize="0"/>
          <p:nvPr/>
        </p:nvPicPr>
        <p:blipFill>
          <a:blip r:embed="rId3">
            <a:alphaModFix/>
          </a:blip>
          <a:stretch>
            <a:fillRect/>
          </a:stretch>
        </p:blipFill>
        <p:spPr>
          <a:xfrm>
            <a:off x="4990113" y="991625"/>
            <a:ext cx="2770625" cy="2770625"/>
          </a:xfrm>
          <a:prstGeom prst="rect">
            <a:avLst/>
          </a:prstGeom>
          <a:noFill/>
          <a:ln>
            <a:noFill/>
          </a:ln>
        </p:spPr>
      </p:pic>
      <p:sp>
        <p:nvSpPr>
          <p:cNvPr id="417" name="Google Shape;417;p48"/>
          <p:cNvSpPr/>
          <p:nvPr/>
        </p:nvSpPr>
        <p:spPr>
          <a:xfrm>
            <a:off x="0" y="3934300"/>
            <a:ext cx="3551100" cy="7989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8"/>
          <p:cNvSpPr txBox="1"/>
          <p:nvPr/>
        </p:nvSpPr>
        <p:spPr>
          <a:xfrm>
            <a:off x="180900" y="3920175"/>
            <a:ext cx="34560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200">
                <a:solidFill>
                  <a:srgbClr val="2176D2"/>
                </a:solidFill>
                <a:latin typeface="Montserrat"/>
                <a:ea typeface="Montserrat"/>
                <a:cs typeface="Montserrat"/>
                <a:sym typeface="Montserrat"/>
              </a:rPr>
              <a:t>VOIR QUELQU'UN A BESOIN D'ABRI?</a:t>
            </a:r>
            <a:endParaRPr b="1" sz="12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 sz="1200">
                <a:solidFill>
                  <a:srgbClr val="2176D2"/>
                </a:solidFill>
                <a:latin typeface="Montserrat"/>
                <a:ea typeface="Montserrat"/>
                <a:cs typeface="Montserrat"/>
                <a:sym typeface="Montserrat"/>
              </a:rPr>
              <a:t>call</a:t>
            </a:r>
            <a:r>
              <a:rPr b="1" lang="en" sz="1200">
                <a:solidFill>
                  <a:srgbClr val="2176D2"/>
                </a:solidFill>
                <a:latin typeface="Montserrat"/>
                <a:ea typeface="Montserrat"/>
                <a:cs typeface="Montserrat"/>
                <a:sym typeface="Montserrat"/>
              </a:rPr>
              <a:t> (215) 232-1984 </a:t>
            </a:r>
            <a:r>
              <a:rPr lang="en" sz="1200">
                <a:solidFill>
                  <a:srgbClr val="2176D2"/>
                </a:solidFill>
                <a:latin typeface="Montserrat"/>
                <a:ea typeface="Montserrat"/>
                <a:cs typeface="Montserrat"/>
                <a:sym typeface="Montserrat"/>
              </a:rPr>
              <a:t>to request outreach.</a:t>
            </a:r>
            <a:endParaRPr b="1" sz="1200">
              <a:solidFill>
                <a:srgbClr val="2176D2"/>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49"/>
          <p:cNvSpPr/>
          <p:nvPr/>
        </p:nvSpPr>
        <p:spPr>
          <a:xfrm>
            <a:off x="0" y="4319400"/>
            <a:ext cx="9144000" cy="4107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4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ALIMENTAIRE</a:t>
            </a:r>
            <a:endParaRPr b="1" sz="2400">
              <a:solidFill>
                <a:srgbClr val="FFFFFF"/>
              </a:solidFill>
              <a:latin typeface="Montserrat"/>
              <a:ea typeface="Montserrat"/>
              <a:cs typeface="Montserrat"/>
              <a:sym typeface="Montserrat"/>
            </a:endParaRPr>
          </a:p>
        </p:txBody>
      </p:sp>
      <p:sp>
        <p:nvSpPr>
          <p:cNvPr id="426" name="Google Shape;426;p49"/>
          <p:cNvSpPr txBox="1"/>
          <p:nvPr/>
        </p:nvSpPr>
        <p:spPr>
          <a:xfrm>
            <a:off x="149525" y="912775"/>
            <a:ext cx="5925000" cy="3861300"/>
          </a:xfrm>
          <a:prstGeom prst="rect">
            <a:avLst/>
          </a:prstGeom>
          <a:noFill/>
          <a:ln>
            <a:noFill/>
          </a:ln>
        </p:spPr>
        <p:txBody>
          <a:bodyPr anchorCtr="0" anchor="t" bIns="91425" lIns="91425" spcFirstLastPara="1" rIns="91425" wrap="square" tIns="91425">
            <a:noAutofit/>
          </a:bodyPr>
          <a:lstStyle/>
          <a:p>
            <a:pPr indent="0" lvl="0" marL="457200" rtl="0" algn="l">
              <a:lnSpc>
                <a:spcPct val="150000"/>
              </a:lnSpc>
              <a:spcBef>
                <a:spcPts val="0"/>
              </a:spcBef>
              <a:spcAft>
                <a:spcPts val="0"/>
              </a:spcAft>
              <a:buNone/>
            </a:pPr>
            <a:r>
              <a:t/>
            </a:r>
            <a:endParaRPr sz="1500">
              <a:solidFill>
                <a:srgbClr val="002060"/>
              </a:solidFill>
              <a:highlight>
                <a:srgbClr val="FFFFFF"/>
              </a:highlight>
              <a:latin typeface="Montserrat"/>
              <a:ea typeface="Montserrat"/>
              <a:cs typeface="Montserrat"/>
              <a:sym typeface="Montserrat"/>
            </a:endParaRPr>
          </a:p>
          <a:p>
            <a:pPr indent="-323850" lvl="0" marL="457200" rtl="0" algn="l">
              <a:lnSpc>
                <a:spcPct val="150000"/>
              </a:lnSpc>
              <a:spcBef>
                <a:spcPts val="1200"/>
              </a:spcBef>
              <a:spcAft>
                <a:spcPts val="0"/>
              </a:spcAft>
              <a:buClr>
                <a:srgbClr val="002060"/>
              </a:buClr>
              <a:buSzPts val="1500"/>
              <a:buFont typeface="Montserrat"/>
              <a:buChar char="●"/>
            </a:pPr>
            <a:r>
              <a:rPr lang="en" sz="1500">
                <a:solidFill>
                  <a:srgbClr val="002060"/>
                </a:solidFill>
                <a:highlight>
                  <a:srgbClr val="FFFFFF"/>
                </a:highlight>
                <a:latin typeface="Montserrat"/>
                <a:ea typeface="Montserrat"/>
                <a:cs typeface="Montserrat"/>
                <a:sym typeface="Montserrat"/>
              </a:rPr>
              <a:t>Les sites de distribution de repas sont ouverts les lundis et jeudis de 10h à 12h</a:t>
            </a:r>
            <a:endParaRPr sz="1500">
              <a:solidFill>
                <a:srgbClr val="002060"/>
              </a:solidFill>
              <a:highlight>
                <a:srgbClr val="FFFFFF"/>
              </a:highlight>
              <a:latin typeface="Montserrat"/>
              <a:ea typeface="Montserrat"/>
              <a:cs typeface="Montserrat"/>
              <a:sym typeface="Montserrat"/>
            </a:endParaRPr>
          </a:p>
          <a:p>
            <a:pPr indent="-323850" lvl="0" marL="457200" rtl="0" algn="l">
              <a:lnSpc>
                <a:spcPct val="150000"/>
              </a:lnSpc>
              <a:spcBef>
                <a:spcPts val="0"/>
              </a:spcBef>
              <a:spcAft>
                <a:spcPts val="0"/>
              </a:spcAft>
              <a:buClr>
                <a:srgbClr val="002060"/>
              </a:buClr>
              <a:buSzPts val="1500"/>
              <a:buFont typeface="Montserrat"/>
              <a:buChar char="●"/>
            </a:pPr>
            <a:r>
              <a:rPr lang="en" sz="1500">
                <a:solidFill>
                  <a:srgbClr val="002060"/>
                </a:solidFill>
                <a:highlight>
                  <a:srgbClr val="FFFFFF"/>
                </a:highlight>
                <a:latin typeface="Montserrat"/>
                <a:ea typeface="Montserrat"/>
                <a:cs typeface="Montserrat"/>
                <a:sym typeface="Montserrat"/>
              </a:rPr>
              <a:t>Les résidents peuvent ramasser une boîte par ménage</a:t>
            </a:r>
            <a:r>
              <a:rPr lang="en" sz="1500">
                <a:solidFill>
                  <a:srgbClr val="002060"/>
                </a:solidFill>
                <a:highlight>
                  <a:srgbClr val="FFFFFF"/>
                </a:highlight>
                <a:latin typeface="Montserrat"/>
                <a:ea typeface="Montserrat"/>
                <a:cs typeface="Montserrat"/>
                <a:sym typeface="Montserrat"/>
              </a:rPr>
              <a:t> </a:t>
            </a:r>
            <a:endParaRPr sz="1500">
              <a:solidFill>
                <a:srgbClr val="002060"/>
              </a:solidFill>
              <a:highlight>
                <a:srgbClr val="FFFFFF"/>
              </a:highlight>
              <a:latin typeface="Montserrat"/>
              <a:ea typeface="Montserrat"/>
              <a:cs typeface="Montserrat"/>
              <a:sym typeface="Montserrat"/>
            </a:endParaRPr>
          </a:p>
          <a:p>
            <a:pPr indent="-323850" lvl="0" marL="457200" rtl="0" algn="l">
              <a:lnSpc>
                <a:spcPct val="150000"/>
              </a:lnSpc>
              <a:spcBef>
                <a:spcPts val="0"/>
              </a:spcBef>
              <a:spcAft>
                <a:spcPts val="0"/>
              </a:spcAft>
              <a:buClr>
                <a:srgbClr val="002060"/>
              </a:buClr>
              <a:buSzPts val="1500"/>
              <a:buFont typeface="Montserrat"/>
              <a:buChar char="●"/>
            </a:pPr>
            <a:r>
              <a:rPr lang="en" sz="1500">
                <a:solidFill>
                  <a:srgbClr val="002060"/>
                </a:solidFill>
                <a:highlight>
                  <a:srgbClr val="FFFFFF"/>
                </a:highlight>
                <a:latin typeface="Montserrat"/>
                <a:ea typeface="Montserrat"/>
                <a:cs typeface="Montserrat"/>
                <a:sym typeface="Montserrat"/>
              </a:rPr>
              <a:t>Les résidents n'ont pas besoin de présenter une pièce d'identité ou une preuve de revenu pour l'admissibilité.</a:t>
            </a:r>
            <a:endParaRPr sz="1500">
              <a:solidFill>
                <a:srgbClr val="002060"/>
              </a:solidFill>
              <a:highlight>
                <a:srgbClr val="FFFFFF"/>
              </a:highlight>
              <a:latin typeface="Montserrat"/>
              <a:ea typeface="Montserrat"/>
              <a:cs typeface="Montserrat"/>
              <a:sym typeface="Montserrat"/>
            </a:endParaRPr>
          </a:p>
          <a:p>
            <a:pPr indent="-323850" lvl="0" marL="457200" rtl="0" algn="l">
              <a:lnSpc>
                <a:spcPct val="150000"/>
              </a:lnSpc>
              <a:spcBef>
                <a:spcPts val="0"/>
              </a:spcBef>
              <a:spcAft>
                <a:spcPts val="0"/>
              </a:spcAft>
              <a:buClr>
                <a:srgbClr val="002060"/>
              </a:buClr>
              <a:buSzPts val="1500"/>
              <a:buFont typeface="Montserrat"/>
              <a:buChar char="●"/>
            </a:pPr>
            <a:r>
              <a:rPr lang="en" sz="1500">
                <a:solidFill>
                  <a:srgbClr val="002060"/>
                </a:solidFill>
                <a:highlight>
                  <a:srgbClr val="FFFFFF"/>
                </a:highlight>
                <a:latin typeface="Montserrat"/>
                <a:ea typeface="Montserrat"/>
                <a:cs typeface="Montserrat"/>
                <a:sym typeface="Montserrat"/>
              </a:rPr>
              <a:t>Les sites de restauration sont soutenus </a:t>
            </a:r>
            <a:r>
              <a:rPr lang="en" sz="1500">
                <a:solidFill>
                  <a:srgbClr val="002060"/>
                </a:solidFill>
                <a:highlight>
                  <a:srgbClr val="FFFFFF"/>
                </a:highlight>
                <a:latin typeface="Montserrat"/>
                <a:ea typeface="Montserrat"/>
                <a:cs typeface="Montserrat"/>
                <a:sym typeface="Montserrat"/>
              </a:rPr>
              <a:t>par la municipalité,</a:t>
            </a:r>
            <a:r>
              <a:rPr lang="en" sz="1500">
                <a:solidFill>
                  <a:srgbClr val="002060"/>
                </a:solidFill>
                <a:highlight>
                  <a:srgbClr val="FFFFFF"/>
                </a:highlight>
                <a:latin typeface="Montserrat"/>
                <a:ea typeface="Montserrat"/>
                <a:cs typeface="Montserrat"/>
                <a:sym typeface="Montserrat"/>
              </a:rPr>
              <a:t> Share Food Program et Philabundance.</a:t>
            </a:r>
            <a:endParaRPr sz="1500">
              <a:solidFill>
                <a:srgbClr val="00206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1200"/>
              </a:spcAft>
              <a:buNone/>
            </a:pPr>
            <a:r>
              <a:t/>
            </a:r>
            <a:endParaRPr sz="1600" u="sng">
              <a:latin typeface="Montserrat"/>
              <a:ea typeface="Montserrat"/>
              <a:cs typeface="Montserrat"/>
              <a:sym typeface="Montserrat"/>
            </a:endParaRPr>
          </a:p>
        </p:txBody>
      </p:sp>
      <p:pic>
        <p:nvPicPr>
          <p:cNvPr id="427" name="Google Shape;427;p49"/>
          <p:cNvPicPr preferRelativeResize="0"/>
          <p:nvPr/>
        </p:nvPicPr>
        <p:blipFill>
          <a:blip r:embed="rId3">
            <a:alphaModFix/>
          </a:blip>
          <a:stretch>
            <a:fillRect/>
          </a:stretch>
        </p:blipFill>
        <p:spPr>
          <a:xfrm>
            <a:off x="6074525" y="1311275"/>
            <a:ext cx="2671676" cy="2455999"/>
          </a:xfrm>
          <a:prstGeom prst="rect">
            <a:avLst/>
          </a:prstGeom>
          <a:noFill/>
          <a:ln>
            <a:noFill/>
          </a:ln>
        </p:spPr>
      </p:pic>
      <p:sp>
        <p:nvSpPr>
          <p:cNvPr id="428" name="Google Shape;428;p49"/>
          <p:cNvSpPr txBox="1"/>
          <p:nvPr/>
        </p:nvSpPr>
        <p:spPr>
          <a:xfrm>
            <a:off x="629725" y="4247800"/>
            <a:ext cx="71751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sz="1600">
                <a:solidFill>
                  <a:schemeClr val="lt1"/>
                </a:solidFill>
                <a:latin typeface="Montserrat"/>
                <a:ea typeface="Montserrat"/>
                <a:cs typeface="Montserrat"/>
                <a:sym typeface="Montserrat"/>
              </a:rPr>
              <a:t>Apprendre encore plus</a:t>
            </a:r>
            <a:r>
              <a:rPr b="1" lang="en" sz="1600">
                <a:solidFill>
                  <a:schemeClr val="lt1"/>
                </a:solidFill>
                <a:latin typeface="Montserrat"/>
                <a:ea typeface="Montserrat"/>
                <a:cs typeface="Montserrat"/>
                <a:sym typeface="Montserrat"/>
              </a:rPr>
              <a:t>: </a:t>
            </a:r>
            <a:r>
              <a:rPr b="1" lang="en" sz="1600" u="sng">
                <a:solidFill>
                  <a:schemeClr val="lt1"/>
                </a:solidFill>
                <a:latin typeface="Montserrat"/>
                <a:ea typeface="Montserrat"/>
                <a:cs typeface="Montserrat"/>
                <a:sym typeface="Montserrat"/>
              </a:rPr>
              <a:t>bit.ly/ressources_alimentaires</a:t>
            </a:r>
            <a:endParaRPr b="1" sz="1600" u="sng">
              <a:solidFill>
                <a:schemeClr val="lt1"/>
              </a:solidFill>
              <a:latin typeface="Montserrat"/>
              <a:ea typeface="Montserrat"/>
              <a:cs typeface="Montserrat"/>
              <a:sym typeface="Montserrat"/>
            </a:endParaRPr>
          </a:p>
        </p:txBody>
      </p:sp>
      <p:pic>
        <p:nvPicPr>
          <p:cNvPr id="429" name="Google Shape;429;p49"/>
          <p:cNvPicPr preferRelativeResize="0"/>
          <p:nvPr/>
        </p:nvPicPr>
        <p:blipFill rotWithShape="1">
          <a:blip r:embed="rId4">
            <a:alphaModFix/>
          </a:blip>
          <a:srcRect b="0" l="12201" r="13987" t="0"/>
          <a:stretch/>
        </p:blipFill>
        <p:spPr>
          <a:xfrm>
            <a:off x="6037650" y="1210450"/>
            <a:ext cx="2851949" cy="3028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5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ALIMENTAIRE POUR LES </a:t>
            </a:r>
            <a:r>
              <a:rPr b="1" lang="en" sz="2400">
                <a:solidFill>
                  <a:srgbClr val="FFFFFF"/>
                </a:solidFill>
                <a:latin typeface="Montserrat"/>
                <a:ea typeface="Montserrat"/>
                <a:cs typeface="Montserrat"/>
                <a:sym typeface="Montserrat"/>
              </a:rPr>
              <a:t>AÎNÉS</a:t>
            </a:r>
            <a:endParaRPr b="1" sz="2400">
              <a:solidFill>
                <a:srgbClr val="FFFFFF"/>
              </a:solidFill>
              <a:latin typeface="Montserrat"/>
              <a:ea typeface="Montserrat"/>
              <a:cs typeface="Montserrat"/>
              <a:sym typeface="Montserrat"/>
            </a:endParaRPr>
          </a:p>
        </p:txBody>
      </p:sp>
      <p:sp>
        <p:nvSpPr>
          <p:cNvPr id="436" name="Google Shape;436;p50"/>
          <p:cNvSpPr txBox="1"/>
          <p:nvPr/>
        </p:nvSpPr>
        <p:spPr>
          <a:xfrm>
            <a:off x="629725" y="4247800"/>
            <a:ext cx="71751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b="1" sz="1600" u="sng">
              <a:solidFill>
                <a:schemeClr val="lt1"/>
              </a:solidFill>
              <a:latin typeface="Montserrat"/>
              <a:ea typeface="Montserrat"/>
              <a:cs typeface="Montserrat"/>
              <a:sym typeface="Montserrat"/>
            </a:endParaRPr>
          </a:p>
        </p:txBody>
      </p:sp>
      <p:sp>
        <p:nvSpPr>
          <p:cNvPr id="437" name="Google Shape;437;p50"/>
          <p:cNvSpPr txBox="1"/>
          <p:nvPr/>
        </p:nvSpPr>
        <p:spPr>
          <a:xfrm>
            <a:off x="4152975" y="1161613"/>
            <a:ext cx="35784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F4D90"/>
                </a:solidFill>
                <a:latin typeface="Montserrat"/>
                <a:ea typeface="Montserrat"/>
                <a:cs typeface="Montserrat"/>
                <a:sym typeface="Montserrat"/>
              </a:rPr>
              <a:t>Les personnes âgées (60+) doivent appeler à l'avance pour réserver un repas.</a:t>
            </a:r>
            <a:endParaRPr b="1" sz="18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438" name="Google Shape;438;p50"/>
          <p:cNvPicPr preferRelativeResize="0"/>
          <p:nvPr/>
        </p:nvPicPr>
        <p:blipFill>
          <a:blip r:embed="rId3">
            <a:alphaModFix/>
          </a:blip>
          <a:stretch>
            <a:fillRect/>
          </a:stretch>
        </p:blipFill>
        <p:spPr>
          <a:xfrm>
            <a:off x="395650" y="1174150"/>
            <a:ext cx="2858301" cy="2801875"/>
          </a:xfrm>
          <a:prstGeom prst="rect">
            <a:avLst/>
          </a:prstGeom>
          <a:noFill/>
          <a:ln>
            <a:noFill/>
          </a:ln>
        </p:spPr>
      </p:pic>
      <p:sp>
        <p:nvSpPr>
          <p:cNvPr id="439" name="Google Shape;439;p50"/>
          <p:cNvSpPr txBox="1"/>
          <p:nvPr/>
        </p:nvSpPr>
        <p:spPr>
          <a:xfrm>
            <a:off x="4320050" y="2339025"/>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002060"/>
                </a:solidFill>
                <a:latin typeface="Montserrat"/>
                <a:ea typeface="Montserrat"/>
                <a:cs typeface="Montserrat"/>
                <a:sym typeface="Montserrat"/>
              </a:rPr>
              <a:t>Pour trouver le numéro de téléphone d'un site près de chez vous, visitez </a:t>
            </a:r>
            <a:r>
              <a:rPr b="1" lang="en" sz="1600" u="sng">
                <a:solidFill>
                  <a:srgbClr val="002060"/>
                </a:solidFill>
                <a:latin typeface="Montserrat"/>
                <a:ea typeface="Montserrat"/>
                <a:cs typeface="Montserrat"/>
                <a:sym typeface="Montserrat"/>
              </a:rPr>
              <a:t>bit.ly/PhillySeniorMeals</a:t>
            </a:r>
            <a:endParaRPr b="1" sz="1600" u="sng">
              <a:solidFill>
                <a:srgbClr val="002060"/>
              </a:solidFill>
              <a:latin typeface="Montserrat"/>
              <a:ea typeface="Montserrat"/>
              <a:cs typeface="Montserrat"/>
              <a:sym typeface="Montserrat"/>
            </a:endParaRPr>
          </a:p>
        </p:txBody>
      </p:sp>
      <p:sp>
        <p:nvSpPr>
          <p:cNvPr id="440" name="Google Shape;440;p50"/>
          <p:cNvSpPr/>
          <p:nvPr/>
        </p:nvSpPr>
        <p:spPr>
          <a:xfrm>
            <a:off x="0" y="4361100"/>
            <a:ext cx="9144000" cy="782400"/>
          </a:xfrm>
          <a:prstGeom prst="rect">
            <a:avLst/>
          </a:prstGeom>
          <a:solidFill>
            <a:srgbClr val="F3C613">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1" name="Google Shape;441;p50"/>
          <p:cNvPicPr preferRelativeResize="0"/>
          <p:nvPr/>
        </p:nvPicPr>
        <p:blipFill>
          <a:blip r:embed="rId4">
            <a:alphaModFix/>
          </a:blip>
          <a:stretch>
            <a:fillRect/>
          </a:stretch>
        </p:blipFill>
        <p:spPr>
          <a:xfrm>
            <a:off x="1788900" y="4243813"/>
            <a:ext cx="950925" cy="950925"/>
          </a:xfrm>
          <a:prstGeom prst="rect">
            <a:avLst/>
          </a:prstGeom>
          <a:noFill/>
          <a:ln>
            <a:noFill/>
          </a:ln>
        </p:spPr>
      </p:pic>
      <p:pic>
        <p:nvPicPr>
          <p:cNvPr id="442" name="Google Shape;442;p50"/>
          <p:cNvPicPr preferRelativeResize="0"/>
          <p:nvPr/>
        </p:nvPicPr>
        <p:blipFill rotWithShape="1">
          <a:blip r:embed="rId5">
            <a:alphaModFix/>
          </a:blip>
          <a:srcRect b="1700" l="0" r="0" t="0"/>
          <a:stretch/>
        </p:blipFill>
        <p:spPr>
          <a:xfrm>
            <a:off x="395650" y="3845475"/>
            <a:ext cx="1393251" cy="1369550"/>
          </a:xfrm>
          <a:prstGeom prst="rect">
            <a:avLst/>
          </a:prstGeom>
          <a:noFill/>
          <a:ln>
            <a:noFill/>
          </a:ln>
        </p:spPr>
      </p:pic>
      <p:sp>
        <p:nvSpPr>
          <p:cNvPr id="443" name="Google Shape;443;p50"/>
          <p:cNvSpPr txBox="1"/>
          <p:nvPr/>
        </p:nvSpPr>
        <p:spPr>
          <a:xfrm>
            <a:off x="3018375" y="4361100"/>
            <a:ext cx="5847600" cy="45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002060"/>
                </a:solidFill>
                <a:latin typeface="Montserrat"/>
                <a:ea typeface="Montserrat"/>
                <a:cs typeface="Montserrat"/>
                <a:sym typeface="Montserrat"/>
              </a:rPr>
              <a:t>Pour réserver un repas dans une autre langue que l'anglais,</a:t>
            </a:r>
            <a:endParaRPr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n" sz="1500">
                <a:solidFill>
                  <a:srgbClr val="002060"/>
                </a:solidFill>
                <a:latin typeface="Montserrat"/>
                <a:ea typeface="Montserrat"/>
                <a:cs typeface="Montserrat"/>
                <a:sym typeface="Montserrat"/>
              </a:rPr>
              <a:t>appelez le service d'assistance PCA: 215-765-9040</a:t>
            </a:r>
            <a:endParaRPr b="1" sz="15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444" name="Google Shape;444;p50"/>
          <p:cNvSpPr txBox="1"/>
          <p:nvPr/>
        </p:nvSpPr>
        <p:spPr>
          <a:xfrm>
            <a:off x="3795000" y="3612225"/>
            <a:ext cx="3914400" cy="45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a:solidFill>
                  <a:srgbClr val="002060"/>
                </a:solidFill>
                <a:latin typeface="Montserrat"/>
                <a:ea typeface="Montserrat"/>
                <a:cs typeface="Montserrat"/>
                <a:sym typeface="Montserrat"/>
              </a:rPr>
              <a:t>*Le site n'est pas disponible en français, malheureusement*</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sp>
        <p:nvSpPr>
          <p:cNvPr id="449" name="Google Shape;449;p5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a:t>
            </a:r>
            <a:endParaRPr/>
          </a:p>
        </p:txBody>
      </p:sp>
      <p:sp>
        <p:nvSpPr>
          <p:cNvPr id="450" name="Google Shape;450;p51"/>
          <p:cNvSpPr txBox="1"/>
          <p:nvPr/>
        </p:nvSpPr>
        <p:spPr>
          <a:xfrm>
            <a:off x="395650" y="301600"/>
            <a:ext cx="80772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EBT PANDÉMIQUE POUR ÉTUDIANTS</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451" name="Google Shape;451;p51"/>
          <p:cNvSpPr txBox="1"/>
          <p:nvPr/>
        </p:nvSpPr>
        <p:spPr>
          <a:xfrm>
            <a:off x="182550" y="1193125"/>
            <a:ext cx="3688200" cy="2041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800">
                <a:solidFill>
                  <a:srgbClr val="0F4D90"/>
                </a:solidFill>
                <a:highlight>
                  <a:srgbClr val="FFFFFF"/>
                </a:highlight>
                <a:latin typeface="Montserrat"/>
                <a:ea typeface="Montserrat"/>
                <a:cs typeface="Montserrat"/>
                <a:sym typeface="Montserrat"/>
              </a:rPr>
              <a:t>Le </a:t>
            </a:r>
            <a:r>
              <a:rPr b="1" lang="en" sz="1800">
                <a:solidFill>
                  <a:srgbClr val="0F4D90"/>
                </a:solidFill>
                <a:highlight>
                  <a:srgbClr val="FFFFFF"/>
                </a:highlight>
                <a:latin typeface="Montserrat"/>
                <a:ea typeface="Montserrat"/>
                <a:cs typeface="Montserrat"/>
                <a:sym typeface="Montserrat"/>
              </a:rPr>
              <a:t>transfert électronique des avantages en cas de pandémie (P-EBT)</a:t>
            </a:r>
            <a:r>
              <a:rPr lang="en" sz="1800">
                <a:solidFill>
                  <a:srgbClr val="0F4D90"/>
                </a:solidFill>
                <a:highlight>
                  <a:srgbClr val="FFFFFF"/>
                </a:highlight>
                <a:latin typeface="Montserrat"/>
                <a:ea typeface="Montserrat"/>
                <a:cs typeface="Montserrat"/>
                <a:sym typeface="Montserrat"/>
              </a:rPr>
              <a:t> fournira aux élèves qui auraient reçu des repas gratuits ou à prix réduit à l'école 365 $ ajoutés à leur carte EBT.</a:t>
            </a:r>
            <a:endParaRPr sz="1800">
              <a:solidFill>
                <a:srgbClr val="0F4D90"/>
              </a:solidFill>
              <a:highlight>
                <a:srgbClr val="FFFFFF"/>
              </a:highlight>
              <a:latin typeface="Montserrat"/>
              <a:ea typeface="Montserrat"/>
              <a:cs typeface="Montserrat"/>
              <a:sym typeface="Montserrat"/>
            </a:endParaRPr>
          </a:p>
          <a:p>
            <a:pPr indent="0" lvl="0" marL="0" rtl="0" algn="ctr">
              <a:lnSpc>
                <a:spcPct val="115000"/>
              </a:lnSpc>
              <a:spcBef>
                <a:spcPts val="0"/>
              </a:spcBef>
              <a:spcAft>
                <a:spcPts val="0"/>
              </a:spcAft>
              <a:buNone/>
            </a:pPr>
            <a:r>
              <a:t/>
            </a:r>
            <a:endParaRPr sz="1800">
              <a:solidFill>
                <a:srgbClr val="0F4D90"/>
              </a:solidFill>
              <a:highlight>
                <a:srgbClr val="FFFFFF"/>
              </a:highlight>
              <a:latin typeface="Montserrat"/>
              <a:ea typeface="Montserrat"/>
              <a:cs typeface="Montserrat"/>
              <a:sym typeface="Montserrat"/>
            </a:endParaRPr>
          </a:p>
        </p:txBody>
      </p:sp>
      <p:sp>
        <p:nvSpPr>
          <p:cNvPr id="452" name="Google Shape;452;p51"/>
          <p:cNvSpPr txBox="1"/>
          <p:nvPr/>
        </p:nvSpPr>
        <p:spPr>
          <a:xfrm>
            <a:off x="284050" y="3997250"/>
            <a:ext cx="8300400" cy="847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800">
                <a:solidFill>
                  <a:srgbClr val="0F4D90"/>
                </a:solidFill>
                <a:highlight>
                  <a:srgbClr val="FFFFFF"/>
                </a:highlight>
                <a:latin typeface="Montserrat"/>
                <a:ea typeface="Montserrat"/>
                <a:cs typeface="Montserrat"/>
                <a:sym typeface="Montserrat"/>
              </a:rPr>
              <a:t>Les familles qui n'ont pas de carte EBT active recevront les fonds à leur adresse, comme indiqué dans les registres du district scolaire.</a:t>
            </a:r>
            <a:endParaRPr sz="1800">
              <a:solidFill>
                <a:srgbClr val="0F4D90"/>
              </a:solidFill>
              <a:highlight>
                <a:srgbClr val="FFFFFF"/>
              </a:highlight>
              <a:latin typeface="Montserrat"/>
              <a:ea typeface="Montserrat"/>
              <a:cs typeface="Montserrat"/>
              <a:sym typeface="Montserrat"/>
            </a:endParaRPr>
          </a:p>
          <a:p>
            <a:pPr indent="0" lvl="0" marL="0" rtl="0" algn="ctr">
              <a:lnSpc>
                <a:spcPct val="115000"/>
              </a:lnSpc>
              <a:spcBef>
                <a:spcPts val="0"/>
              </a:spcBef>
              <a:spcAft>
                <a:spcPts val="0"/>
              </a:spcAft>
              <a:buNone/>
            </a:pPr>
            <a:r>
              <a:t/>
            </a:r>
            <a:endParaRPr sz="1800">
              <a:solidFill>
                <a:srgbClr val="0F4D90"/>
              </a:solidFill>
              <a:highlight>
                <a:srgbClr val="FFFFFF"/>
              </a:highlight>
              <a:latin typeface="Montserrat"/>
              <a:ea typeface="Montserrat"/>
              <a:cs typeface="Montserrat"/>
              <a:sym typeface="Montserrat"/>
            </a:endParaRPr>
          </a:p>
        </p:txBody>
      </p:sp>
      <p:pic>
        <p:nvPicPr>
          <p:cNvPr id="453" name="Google Shape;453;p51"/>
          <p:cNvPicPr preferRelativeResize="0"/>
          <p:nvPr/>
        </p:nvPicPr>
        <p:blipFill>
          <a:blip r:embed="rId3">
            <a:alphaModFix/>
          </a:blip>
          <a:stretch>
            <a:fillRect/>
          </a:stretch>
        </p:blipFill>
        <p:spPr>
          <a:xfrm>
            <a:off x="3947325" y="1147000"/>
            <a:ext cx="4687875" cy="26408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5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a:t>
            </a:r>
            <a:endParaRPr/>
          </a:p>
        </p:txBody>
      </p:sp>
      <p:sp>
        <p:nvSpPr>
          <p:cNvPr id="459" name="Google Shape;459;p52"/>
          <p:cNvSpPr txBox="1"/>
          <p:nvPr/>
        </p:nvSpPr>
        <p:spPr>
          <a:xfrm>
            <a:off x="180850" y="360950"/>
            <a:ext cx="80694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SOUTIEN AUX PERSONNES HANDICAPÉES</a:t>
            </a:r>
            <a:endParaRPr b="1" sz="2400">
              <a:solidFill>
                <a:schemeClr val="lt1"/>
              </a:solidFill>
              <a:latin typeface="Montserrat"/>
              <a:ea typeface="Montserrat"/>
              <a:cs typeface="Montserrat"/>
              <a:sym typeface="Montserrat"/>
            </a:endParaRPr>
          </a:p>
          <a:p>
            <a:pPr indent="0" lvl="0" marL="0" rtl="0" algn="l">
              <a:spcBef>
                <a:spcPts val="0"/>
              </a:spcBef>
              <a:spcAft>
                <a:spcPts val="0"/>
              </a:spcAft>
              <a:buClr>
                <a:srgbClr val="000000"/>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460" name="Google Shape;460;p52"/>
          <p:cNvSpPr txBox="1"/>
          <p:nvPr/>
        </p:nvSpPr>
        <p:spPr>
          <a:xfrm>
            <a:off x="297450" y="1146800"/>
            <a:ext cx="5929800" cy="136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2400">
                <a:solidFill>
                  <a:srgbClr val="0F4D90"/>
                </a:solidFill>
                <a:latin typeface="Montserrat"/>
                <a:ea typeface="Montserrat"/>
                <a:cs typeface="Montserrat"/>
                <a:sym typeface="Montserrat"/>
              </a:rPr>
              <a:t>Destinataires de Medicaid:</a:t>
            </a:r>
            <a:endParaRPr b="1" i="1" sz="2400">
              <a:solidFill>
                <a:srgbClr val="0F4D90"/>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700">
                <a:solidFill>
                  <a:srgbClr val="0F4D90"/>
                </a:solidFill>
                <a:latin typeface="Montserrat"/>
                <a:ea typeface="Montserrat"/>
                <a:cs typeface="Montserrat"/>
                <a:sym typeface="Montserrat"/>
              </a:rPr>
              <a:t>Vous pourriez être admissible à recevoir des repas livrés à domicile dans le cadre de vos prestations</a:t>
            </a:r>
            <a:r>
              <a:rPr b="1" lang="en">
                <a:solidFill>
                  <a:srgbClr val="0F4D90"/>
                </a:solidFill>
                <a:latin typeface="Montserrat"/>
                <a:ea typeface="Montserrat"/>
                <a:cs typeface="Montserrat"/>
                <a:sym typeface="Montserrat"/>
              </a:rPr>
              <a:t>. Contactez votre coordonnateur de soutien ou appelez la ligne d'assistance du CCH au 1-844-824-3655</a:t>
            </a:r>
            <a:endParaRPr b="1">
              <a:solidFill>
                <a:srgbClr val="0F4D9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a:solidFill>
                <a:srgbClr val="0F4D90"/>
              </a:solidFill>
              <a:latin typeface="Montserrat"/>
              <a:ea typeface="Montserrat"/>
              <a:cs typeface="Montserrat"/>
              <a:sym typeface="Montserrat"/>
            </a:endParaRPr>
          </a:p>
        </p:txBody>
      </p:sp>
      <p:pic>
        <p:nvPicPr>
          <p:cNvPr id="461" name="Google Shape;461;p52"/>
          <p:cNvPicPr preferRelativeResize="0"/>
          <p:nvPr/>
        </p:nvPicPr>
        <p:blipFill>
          <a:blip r:embed="rId3">
            <a:alphaModFix/>
          </a:blip>
          <a:stretch>
            <a:fillRect/>
          </a:stretch>
        </p:blipFill>
        <p:spPr>
          <a:xfrm>
            <a:off x="6203400" y="1134262"/>
            <a:ext cx="2474725" cy="2474725"/>
          </a:xfrm>
          <a:prstGeom prst="rect">
            <a:avLst/>
          </a:prstGeom>
          <a:noFill/>
          <a:ln>
            <a:noFill/>
          </a:ln>
        </p:spPr>
      </p:pic>
      <p:sp>
        <p:nvSpPr>
          <p:cNvPr id="462" name="Google Shape;462;p52"/>
          <p:cNvSpPr txBox="1"/>
          <p:nvPr/>
        </p:nvSpPr>
        <p:spPr>
          <a:xfrm>
            <a:off x="5940763" y="38069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0F4D90"/>
                </a:solidFill>
                <a:latin typeface="Montserrat"/>
                <a:ea typeface="Montserrat"/>
                <a:cs typeface="Montserrat"/>
                <a:sym typeface="Montserrat"/>
              </a:rPr>
              <a:t>Appelez ou envoyer un text: </a:t>
            </a:r>
            <a:r>
              <a:rPr lang="en" sz="1300">
                <a:solidFill>
                  <a:srgbClr val="0F4D90"/>
                </a:solidFill>
                <a:latin typeface="Montserrat"/>
                <a:ea typeface="Montserrat"/>
                <a:cs typeface="Montserrat"/>
                <a:sym typeface="Montserrat"/>
              </a:rPr>
              <a:t>215-709-9619</a:t>
            </a:r>
            <a:endParaRPr sz="1300">
              <a:solidFill>
                <a:srgbClr val="0F4D9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300">
                <a:solidFill>
                  <a:srgbClr val="0F4D90"/>
                </a:solidFill>
                <a:latin typeface="Montserrat"/>
                <a:ea typeface="Montserrat"/>
                <a:cs typeface="Montserrat"/>
                <a:sym typeface="Montserrat"/>
              </a:rPr>
              <a:t>Courriel: </a:t>
            </a:r>
            <a:r>
              <a:rPr lang="en" sz="1300">
                <a:solidFill>
                  <a:srgbClr val="0F4D90"/>
                </a:solidFill>
                <a:latin typeface="Montserrat"/>
                <a:ea typeface="Montserrat"/>
                <a:cs typeface="Montserrat"/>
                <a:sym typeface="Montserrat"/>
              </a:rPr>
              <a:t>food@libertyresources.org</a:t>
            </a:r>
            <a:endParaRPr sz="1300">
              <a:solidFill>
                <a:srgbClr val="0F4D9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a:p>
        </p:txBody>
      </p:sp>
      <p:sp>
        <p:nvSpPr>
          <p:cNvPr id="463" name="Google Shape;463;p52"/>
          <p:cNvSpPr txBox="1"/>
          <p:nvPr/>
        </p:nvSpPr>
        <p:spPr>
          <a:xfrm>
            <a:off x="297450" y="3342450"/>
            <a:ext cx="51678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1700">
                <a:solidFill>
                  <a:srgbClr val="0F4D90"/>
                </a:solidFill>
                <a:highlight>
                  <a:srgbClr val="FFFFFF"/>
                </a:highlight>
                <a:latin typeface="Montserrat"/>
                <a:ea typeface="Montserrat"/>
                <a:cs typeface="Montserrat"/>
                <a:sym typeface="Montserrat"/>
              </a:rPr>
              <a:t>Si vous avez </a:t>
            </a:r>
            <a:r>
              <a:rPr b="1" lang="en" sz="1700">
                <a:solidFill>
                  <a:srgbClr val="0F4D90"/>
                </a:solidFill>
                <a:highlight>
                  <a:srgbClr val="FFFFFF"/>
                </a:highlight>
                <a:latin typeface="Montserrat"/>
                <a:ea typeface="Montserrat"/>
                <a:cs typeface="Montserrat"/>
                <a:sym typeface="Montserrat"/>
              </a:rPr>
              <a:t>besoin de nourriture et ne pouvez pas quitter votre domicile en raison d'un handicap</a:t>
            </a:r>
            <a:r>
              <a:rPr lang="en" sz="1700">
                <a:solidFill>
                  <a:srgbClr val="0F4D90"/>
                </a:solidFill>
                <a:highlight>
                  <a:srgbClr val="FFFFFF"/>
                </a:highlight>
                <a:latin typeface="Montserrat"/>
                <a:ea typeface="Montserrat"/>
                <a:cs typeface="Montserrat"/>
                <a:sym typeface="Montserrat"/>
              </a:rPr>
              <a:t>, appelez Liberty Resources pour organiser une livraison hebdomadaire gratuite de nourriture en mai.</a:t>
            </a:r>
            <a:endParaRPr sz="1700">
              <a:solidFill>
                <a:srgbClr val="0F4D90"/>
              </a:solidFill>
              <a:highlight>
                <a:srgbClr val="FFFFFF"/>
              </a:highlight>
              <a:latin typeface="Montserrat"/>
              <a:ea typeface="Montserrat"/>
              <a:cs typeface="Montserrat"/>
              <a:sym typeface="Montserrat"/>
            </a:endParaRPr>
          </a:p>
          <a:p>
            <a:pPr indent="0" lvl="0" marL="0" rtl="0" algn="ctr">
              <a:lnSpc>
                <a:spcPct val="115000"/>
              </a:lnSpc>
              <a:spcBef>
                <a:spcPts val="0"/>
              </a:spcBef>
              <a:spcAft>
                <a:spcPts val="0"/>
              </a:spcAft>
              <a:buNone/>
            </a:pPr>
            <a:r>
              <a:t/>
            </a:r>
            <a:endParaRPr sz="1700">
              <a:solidFill>
                <a:srgbClr val="0F4D90"/>
              </a:solidFill>
              <a:highlight>
                <a:srgbClr val="FFFFFF"/>
              </a:highlight>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pic>
        <p:nvPicPr>
          <p:cNvPr id="101" name="Google Shape;101;p17"/>
          <p:cNvPicPr preferRelativeResize="0"/>
          <p:nvPr/>
        </p:nvPicPr>
        <p:blipFill rotWithShape="1">
          <a:blip r:embed="rId3">
            <a:alphaModFix/>
          </a:blip>
          <a:srcRect b="0" l="0" r="16562" t="0"/>
          <a:stretch/>
        </p:blipFill>
        <p:spPr>
          <a:xfrm>
            <a:off x="3203875" y="1130775"/>
            <a:ext cx="5156300" cy="3469600"/>
          </a:xfrm>
          <a:prstGeom prst="rect">
            <a:avLst/>
          </a:prstGeom>
          <a:noFill/>
          <a:ln>
            <a:noFill/>
          </a:ln>
        </p:spPr>
      </p:pic>
      <p:sp>
        <p:nvSpPr>
          <p:cNvPr id="102" name="Google Shape;102;p17"/>
          <p:cNvSpPr txBox="1"/>
          <p:nvPr>
            <p:ph idx="1" type="body"/>
          </p:nvPr>
        </p:nvSpPr>
        <p:spPr>
          <a:xfrm>
            <a:off x="395650" y="1285425"/>
            <a:ext cx="29970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002060"/>
                </a:solidFill>
                <a:latin typeface="Montserrat"/>
                <a:ea typeface="Montserrat"/>
                <a:cs typeface="Montserrat"/>
                <a:sym typeface="Montserrat"/>
              </a:rPr>
              <a:t>Le COVID-19 coronavirus</a:t>
            </a:r>
            <a:r>
              <a:rPr lang="en" sz="2400">
                <a:solidFill>
                  <a:srgbClr val="002060"/>
                </a:solidFill>
                <a:latin typeface="Montserrat"/>
                <a:ea typeface="Montserrat"/>
                <a:cs typeface="Montserrat"/>
                <a:sym typeface="Montserrat"/>
              </a:rPr>
              <a:t> est considéré comme un nouveau virus dont la découverte remonte à fin d’octobre 2019.</a:t>
            </a:r>
            <a:endParaRPr sz="2400">
              <a:solidFill>
                <a:srgbClr val="002060"/>
              </a:solidFill>
              <a:latin typeface="Montserrat"/>
              <a:ea typeface="Montserrat"/>
              <a:cs typeface="Montserrat"/>
              <a:sym typeface="Montserrat"/>
            </a:endParaRPr>
          </a:p>
        </p:txBody>
      </p:sp>
      <p:sp>
        <p:nvSpPr>
          <p:cNvPr id="103" name="Google Shape;103;p1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7"/>
          <p:cNvSpPr txBox="1"/>
          <p:nvPr/>
        </p:nvSpPr>
        <p:spPr>
          <a:xfrm>
            <a:off x="395650" y="301600"/>
            <a:ext cx="8114100" cy="4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QU'EST-CE QUE LE CORONAVIRUS / COVID-19?</a:t>
            </a:r>
            <a:endParaRPr b="1" sz="24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Google Shape;468;p5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5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AUX GARDIENS D’ENFANTS</a:t>
            </a:r>
            <a:endParaRPr b="1" sz="2400">
              <a:solidFill>
                <a:srgbClr val="FFFFFF"/>
              </a:solidFill>
              <a:latin typeface="Montserrat"/>
              <a:ea typeface="Montserrat"/>
              <a:cs typeface="Montserrat"/>
              <a:sym typeface="Montserrat"/>
            </a:endParaRPr>
          </a:p>
        </p:txBody>
      </p:sp>
      <p:sp>
        <p:nvSpPr>
          <p:cNvPr id="470" name="Google Shape;470;p53"/>
          <p:cNvSpPr txBox="1"/>
          <p:nvPr/>
        </p:nvSpPr>
        <p:spPr>
          <a:xfrm>
            <a:off x="629725" y="4247800"/>
            <a:ext cx="71751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t/>
            </a:r>
            <a:endParaRPr b="1" sz="1600" u="sng">
              <a:solidFill>
                <a:schemeClr val="lt1"/>
              </a:solidFill>
              <a:latin typeface="Montserrat"/>
              <a:ea typeface="Montserrat"/>
              <a:cs typeface="Montserrat"/>
              <a:sym typeface="Montserrat"/>
            </a:endParaRPr>
          </a:p>
        </p:txBody>
      </p:sp>
      <p:sp>
        <p:nvSpPr>
          <p:cNvPr id="471" name="Google Shape;471;p53"/>
          <p:cNvSpPr txBox="1"/>
          <p:nvPr/>
        </p:nvSpPr>
        <p:spPr>
          <a:xfrm>
            <a:off x="475177" y="1095925"/>
            <a:ext cx="40968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F4D90"/>
                </a:solidFill>
                <a:latin typeface="Montserrat"/>
                <a:ea typeface="Montserrat"/>
                <a:cs typeface="Montserrat"/>
                <a:sym typeface="Montserrat"/>
              </a:rPr>
              <a:t>Les résidents peuvent prendre gratuitement de la nourriture et des fournitures pour bébé.</a:t>
            </a:r>
            <a:endParaRPr b="1" sz="18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72" name="Google Shape;472;p53"/>
          <p:cNvSpPr txBox="1"/>
          <p:nvPr/>
        </p:nvSpPr>
        <p:spPr>
          <a:xfrm>
            <a:off x="475175" y="2215025"/>
            <a:ext cx="39423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rgbClr val="002060"/>
                </a:solidFill>
                <a:latin typeface="Montserrat"/>
                <a:ea typeface="Montserrat"/>
                <a:cs typeface="Montserrat"/>
                <a:sym typeface="Montserrat"/>
              </a:rPr>
              <a:t>La </a:t>
            </a:r>
            <a:r>
              <a:rPr lang="en" sz="1600">
                <a:solidFill>
                  <a:srgbClr val="002060"/>
                </a:solidFill>
                <a:latin typeface="Montserrat"/>
                <a:ea typeface="Montserrat"/>
                <a:cs typeface="Montserrat"/>
                <a:sym typeface="Montserrat"/>
              </a:rPr>
              <a:t>majorité</a:t>
            </a:r>
            <a:r>
              <a:rPr lang="en" sz="1600">
                <a:solidFill>
                  <a:srgbClr val="002060"/>
                </a:solidFill>
                <a:latin typeface="Montserrat"/>
                <a:ea typeface="Montserrat"/>
                <a:cs typeface="Montserrat"/>
                <a:sym typeface="Montserrat"/>
              </a:rPr>
              <a:t> des sites nécessitent des rendez-vous - assurez-vous d'appeler à l'avance.</a:t>
            </a:r>
            <a:endParaRPr sz="1600">
              <a:solidFill>
                <a:srgbClr val="002060"/>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sz="1600">
              <a:solidFill>
                <a:srgbClr val="002060"/>
              </a:solidFill>
              <a:latin typeface="Montserrat"/>
              <a:ea typeface="Montserrat"/>
              <a:cs typeface="Montserrat"/>
              <a:sym typeface="Montserrat"/>
            </a:endParaRPr>
          </a:p>
          <a:p>
            <a:pPr indent="0" lvl="0" marL="0" rtl="0" algn="ctr">
              <a:spcBef>
                <a:spcPts val="0"/>
              </a:spcBef>
              <a:spcAft>
                <a:spcPts val="0"/>
              </a:spcAft>
              <a:buNone/>
            </a:pPr>
            <a:r>
              <a:t/>
            </a:r>
            <a:endParaRPr sz="1600">
              <a:solidFill>
                <a:srgbClr val="002060"/>
              </a:solidFill>
              <a:latin typeface="Montserrat"/>
              <a:ea typeface="Montserrat"/>
              <a:cs typeface="Montserrat"/>
              <a:sym typeface="Montserrat"/>
            </a:endParaRPr>
          </a:p>
        </p:txBody>
      </p:sp>
      <p:sp>
        <p:nvSpPr>
          <p:cNvPr id="473" name="Google Shape;473;p53"/>
          <p:cNvSpPr txBox="1"/>
          <p:nvPr/>
        </p:nvSpPr>
        <p:spPr>
          <a:xfrm>
            <a:off x="475175" y="3246025"/>
            <a:ext cx="4188900" cy="78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0F4D90"/>
                </a:solidFill>
                <a:highlight>
                  <a:schemeClr val="lt1"/>
                </a:highlight>
                <a:latin typeface="Montserrat"/>
                <a:ea typeface="Montserrat"/>
                <a:cs typeface="Montserrat"/>
                <a:sym typeface="Montserrat"/>
              </a:rPr>
              <a:t>Pour trouver un site près de chez vous et pour d'autres ressources pour les gardiens, visitez </a:t>
            </a:r>
            <a:r>
              <a:rPr b="1" lang="en" sz="1600">
                <a:solidFill>
                  <a:srgbClr val="0F4D90"/>
                </a:solidFill>
                <a:highlight>
                  <a:schemeClr val="lt1"/>
                </a:highlight>
                <a:latin typeface="Montserrat"/>
                <a:ea typeface="Montserrat"/>
                <a:cs typeface="Montserrat"/>
                <a:sym typeface="Montserrat"/>
              </a:rPr>
              <a:t>bit.ly/PhillyBabyCare</a:t>
            </a:r>
            <a:endParaRPr b="1" sz="1600">
              <a:solidFill>
                <a:srgbClr val="0F4D90"/>
              </a:solidFill>
              <a:highlight>
                <a:schemeClr val="lt1"/>
              </a:highlight>
              <a:latin typeface="Montserrat"/>
              <a:ea typeface="Montserrat"/>
              <a:cs typeface="Montserrat"/>
              <a:sym typeface="Montserrat"/>
            </a:endParaRPr>
          </a:p>
          <a:p>
            <a:pPr indent="0" lvl="0" marL="0" rtl="0" algn="ctr">
              <a:lnSpc>
                <a:spcPct val="115000"/>
              </a:lnSpc>
              <a:spcBef>
                <a:spcPts val="0"/>
              </a:spcBef>
              <a:spcAft>
                <a:spcPts val="0"/>
              </a:spcAft>
              <a:buNone/>
            </a:pPr>
            <a:r>
              <a:t/>
            </a:r>
            <a:endParaRPr sz="1800">
              <a:solidFill>
                <a:srgbClr val="0F4D90"/>
              </a:solidFill>
              <a:highlight>
                <a:schemeClr val="lt1"/>
              </a:highlight>
              <a:latin typeface="Montserrat"/>
              <a:ea typeface="Montserrat"/>
              <a:cs typeface="Montserrat"/>
              <a:sym typeface="Montserrat"/>
            </a:endParaRPr>
          </a:p>
          <a:p>
            <a:pPr indent="0" lvl="0" marL="0" rtl="0" algn="ctr">
              <a:lnSpc>
                <a:spcPct val="115000"/>
              </a:lnSpc>
              <a:spcBef>
                <a:spcPts val="0"/>
              </a:spcBef>
              <a:spcAft>
                <a:spcPts val="0"/>
              </a:spcAft>
              <a:buNone/>
            </a:pPr>
            <a:r>
              <a:t/>
            </a:r>
            <a:endParaRPr sz="1800">
              <a:solidFill>
                <a:srgbClr val="0F4D90"/>
              </a:solidFill>
              <a:highlight>
                <a:schemeClr val="lt1"/>
              </a:highlight>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t/>
            </a:r>
            <a:endParaRPr sz="1800">
              <a:solidFill>
                <a:srgbClr val="0F4D90"/>
              </a:solidFill>
              <a:highlight>
                <a:schemeClr val="lt1"/>
              </a:highlight>
              <a:latin typeface="Montserrat"/>
              <a:ea typeface="Montserrat"/>
              <a:cs typeface="Montserrat"/>
              <a:sym typeface="Montserrat"/>
            </a:endParaRPr>
          </a:p>
        </p:txBody>
      </p:sp>
      <p:sp>
        <p:nvSpPr>
          <p:cNvPr id="474" name="Google Shape;474;p53"/>
          <p:cNvSpPr/>
          <p:nvPr/>
        </p:nvSpPr>
        <p:spPr>
          <a:xfrm>
            <a:off x="5102700" y="1614175"/>
            <a:ext cx="3532500" cy="3435000"/>
          </a:xfrm>
          <a:prstGeom prst="teardrop">
            <a:avLst>
              <a:gd fmla="val 100000" name="adj"/>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5" name="Google Shape;475;p53"/>
          <p:cNvPicPr preferRelativeResize="0"/>
          <p:nvPr/>
        </p:nvPicPr>
        <p:blipFill>
          <a:blip r:embed="rId3">
            <a:alphaModFix/>
          </a:blip>
          <a:stretch>
            <a:fillRect/>
          </a:stretch>
        </p:blipFill>
        <p:spPr>
          <a:xfrm>
            <a:off x="7150450" y="414925"/>
            <a:ext cx="1800100" cy="1800100"/>
          </a:xfrm>
          <a:prstGeom prst="rect">
            <a:avLst/>
          </a:prstGeom>
          <a:noFill/>
          <a:ln>
            <a:noFill/>
          </a:ln>
        </p:spPr>
      </p:pic>
      <p:sp>
        <p:nvSpPr>
          <p:cNvPr id="476" name="Google Shape;476;p53"/>
          <p:cNvSpPr txBox="1"/>
          <p:nvPr/>
        </p:nvSpPr>
        <p:spPr>
          <a:xfrm>
            <a:off x="5216075" y="2061550"/>
            <a:ext cx="3532500" cy="782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700">
                <a:solidFill>
                  <a:srgbClr val="002060"/>
                </a:solidFill>
              </a:rPr>
              <a:t>Téléchargez l'application </a:t>
            </a:r>
            <a:endParaRPr sz="1700">
              <a:solidFill>
                <a:srgbClr val="002060"/>
              </a:solidFill>
            </a:endParaRPr>
          </a:p>
          <a:p>
            <a:pPr indent="0" lvl="0" marL="0" rtl="0" algn="ctr">
              <a:lnSpc>
                <a:spcPct val="115000"/>
              </a:lnSpc>
              <a:spcBef>
                <a:spcPts val="0"/>
              </a:spcBef>
              <a:spcAft>
                <a:spcPts val="0"/>
              </a:spcAft>
              <a:buNone/>
            </a:pPr>
            <a:r>
              <a:rPr b="1" lang="en" sz="1700">
                <a:solidFill>
                  <a:srgbClr val="002060"/>
                </a:solidFill>
              </a:rPr>
              <a:t>Pacify</a:t>
            </a:r>
            <a:r>
              <a:rPr lang="en" sz="1700">
                <a:solidFill>
                  <a:srgbClr val="002060"/>
                </a:solidFill>
              </a:rPr>
              <a:t> pour accéder </a:t>
            </a:r>
            <a:endParaRPr sz="1700">
              <a:solidFill>
                <a:srgbClr val="002060"/>
              </a:solidFill>
            </a:endParaRPr>
          </a:p>
          <a:p>
            <a:pPr indent="0" lvl="0" marL="0" rtl="0" algn="ctr">
              <a:lnSpc>
                <a:spcPct val="115000"/>
              </a:lnSpc>
              <a:spcBef>
                <a:spcPts val="0"/>
              </a:spcBef>
              <a:spcAft>
                <a:spcPts val="0"/>
              </a:spcAft>
              <a:buClr>
                <a:schemeClr val="dk1"/>
              </a:buClr>
              <a:buSzPts val="1100"/>
              <a:buFont typeface="Arial"/>
              <a:buNone/>
            </a:pPr>
            <a:r>
              <a:rPr lang="en" sz="1700">
                <a:solidFill>
                  <a:srgbClr val="002060"/>
                </a:solidFill>
              </a:rPr>
              <a:t>gratuitement au support d'allaitement virtuel</a:t>
            </a:r>
            <a:endParaRPr sz="1700">
              <a:solidFill>
                <a:srgbClr val="002060"/>
              </a:solidFill>
            </a:endParaRPr>
          </a:p>
          <a:p>
            <a:pPr indent="0" lvl="0" marL="0" rtl="0" algn="ctr">
              <a:spcBef>
                <a:spcPts val="0"/>
              </a:spcBef>
              <a:spcAft>
                <a:spcPts val="0"/>
              </a:spcAft>
              <a:buNone/>
            </a:pPr>
            <a:r>
              <a:t/>
            </a:r>
            <a:endParaRPr/>
          </a:p>
        </p:txBody>
      </p:sp>
      <p:sp>
        <p:nvSpPr>
          <p:cNvPr id="477" name="Google Shape;477;p53"/>
          <p:cNvSpPr txBox="1"/>
          <p:nvPr/>
        </p:nvSpPr>
        <p:spPr>
          <a:xfrm>
            <a:off x="5627075" y="3340438"/>
            <a:ext cx="2710500" cy="49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rgbClr val="0F4D90"/>
                </a:solidFill>
              </a:rPr>
              <a:t>Utilisez le code d'accès </a:t>
            </a:r>
            <a:r>
              <a:rPr b="1" lang="en" sz="1700">
                <a:solidFill>
                  <a:srgbClr val="0F4D90"/>
                </a:solidFill>
              </a:rPr>
              <a:t>PHILLY</a:t>
            </a:r>
            <a:endParaRPr b="1" sz="1700">
              <a:solidFill>
                <a:srgbClr val="0F4D90"/>
              </a:solidFill>
            </a:endParaRPr>
          </a:p>
          <a:p>
            <a:pPr indent="0" lvl="0" marL="0" rtl="0" algn="ctr">
              <a:lnSpc>
                <a:spcPct val="115000"/>
              </a:lnSpc>
              <a:spcBef>
                <a:spcPts val="0"/>
              </a:spcBef>
              <a:spcAft>
                <a:spcPts val="0"/>
              </a:spcAft>
              <a:buClr>
                <a:schemeClr val="dk1"/>
              </a:buClr>
              <a:buSzPts val="1100"/>
              <a:buFont typeface="Arial"/>
              <a:buNone/>
            </a:pPr>
            <a:r>
              <a:rPr lang="en" sz="1700">
                <a:solidFill>
                  <a:srgbClr val="0F4D90"/>
                </a:solidFill>
              </a:rPr>
              <a:t>pour un accès gratuit 24h/7</a:t>
            </a:r>
            <a:endParaRPr sz="1700">
              <a:solidFill>
                <a:srgbClr val="0F4D90"/>
              </a:solidFill>
            </a:endParaRPr>
          </a:p>
          <a:p>
            <a:pPr indent="0" lvl="0" marL="0" rtl="0" algn="ctr">
              <a:spcBef>
                <a:spcPts val="0"/>
              </a:spcBef>
              <a:spcAft>
                <a:spcPts val="0"/>
              </a:spcAft>
              <a:buNone/>
            </a:pPr>
            <a:r>
              <a:t/>
            </a:r>
            <a:endParaRPr sz="1700">
              <a:solidFill>
                <a:srgbClr val="0F4D9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Google Shape;482;p5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5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STEP UP TO THE PLATE MEAL SITES</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484" name="Google Shape;484;p54"/>
          <p:cNvSpPr txBox="1"/>
          <p:nvPr/>
        </p:nvSpPr>
        <p:spPr>
          <a:xfrm>
            <a:off x="94350" y="956188"/>
            <a:ext cx="8955300" cy="2527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Les organisations locales et les donateurs se sont réunis pour créer </a:t>
            </a:r>
            <a:r>
              <a:rPr b="1" lang="en" sz="1500">
                <a:solidFill>
                  <a:srgbClr val="171717"/>
                </a:solidFill>
                <a:highlight>
                  <a:srgbClr val="FFFFFF"/>
                </a:highlight>
                <a:latin typeface="Montserrat"/>
                <a:ea typeface="Montserrat"/>
                <a:cs typeface="Montserrat"/>
                <a:sym typeface="Montserrat"/>
              </a:rPr>
              <a:t>Step Up to the Plate: </a:t>
            </a:r>
            <a:r>
              <a:rPr lang="en" sz="1500">
                <a:solidFill>
                  <a:srgbClr val="171717"/>
                </a:solidFill>
                <a:highlight>
                  <a:srgbClr val="FFFFFF"/>
                </a:highlight>
                <a:latin typeface="Montserrat"/>
                <a:ea typeface="Montserrat"/>
                <a:cs typeface="Montserrat"/>
                <a:sym typeface="Montserrat"/>
              </a:rPr>
              <a:t>deux sites extérieurs où les personnes sans-abri peuvent recevoir un service de restauration et accéder aux ressources liées à la crise COVID-19.</a:t>
            </a:r>
            <a:endParaRPr sz="1500">
              <a:solidFill>
                <a:srgbClr val="171717"/>
              </a:solidFill>
              <a:highlight>
                <a:srgbClr val="FFFFFF"/>
              </a:highlight>
              <a:latin typeface="Montserrat"/>
              <a:ea typeface="Montserrat"/>
              <a:cs typeface="Montserrat"/>
              <a:sym typeface="Montserrat"/>
            </a:endParaRPr>
          </a:p>
          <a:p>
            <a:pPr indent="0" lvl="0" marL="0" rtl="0" algn="ctr">
              <a:lnSpc>
                <a:spcPct val="150000"/>
              </a:lnSpc>
              <a:spcBef>
                <a:spcPts val="1200"/>
              </a:spcBef>
              <a:spcAft>
                <a:spcPts val="0"/>
              </a:spcAft>
              <a:buNone/>
            </a:pPr>
            <a:r>
              <a:rPr b="1" lang="en" sz="1700">
                <a:solidFill>
                  <a:srgbClr val="171717"/>
                </a:solidFill>
                <a:highlight>
                  <a:srgbClr val="FFFFFF"/>
                </a:highlight>
                <a:latin typeface="Montserrat"/>
                <a:ea typeface="Montserrat"/>
                <a:cs typeface="Montserrat"/>
                <a:sym typeface="Montserrat"/>
              </a:rPr>
              <a:t>Les sites sont situés à:</a:t>
            </a:r>
            <a:endParaRPr b="1" sz="1700">
              <a:solidFill>
                <a:srgbClr val="171717"/>
              </a:solidFill>
              <a:highlight>
                <a:srgbClr val="FFFFFF"/>
              </a:highlight>
              <a:latin typeface="Montserrat"/>
              <a:ea typeface="Montserrat"/>
              <a:cs typeface="Montserrat"/>
              <a:sym typeface="Montserrat"/>
            </a:endParaRPr>
          </a:p>
          <a:p>
            <a:pPr indent="0" lvl="0" marL="0" rtl="0" algn="l">
              <a:lnSpc>
                <a:spcPct val="150000"/>
              </a:lnSpc>
              <a:spcBef>
                <a:spcPts val="1200"/>
              </a:spcBef>
              <a:spcAft>
                <a:spcPts val="0"/>
              </a:spcAft>
              <a:buNone/>
            </a:pPr>
            <a:r>
              <a:rPr b="1" lang="en">
                <a:solidFill>
                  <a:srgbClr val="171717"/>
                </a:solidFill>
                <a:highlight>
                  <a:srgbClr val="FFFFFF"/>
                </a:highlight>
                <a:latin typeface="Montserrat"/>
                <a:ea typeface="Montserrat"/>
                <a:cs typeface="Montserrat"/>
                <a:sym typeface="Montserrat"/>
              </a:rPr>
              <a:t>North Apron of City Hall</a:t>
            </a:r>
            <a:r>
              <a:rPr lang="en">
                <a:solidFill>
                  <a:srgbClr val="171717"/>
                </a:solidFill>
                <a:highlight>
                  <a:srgbClr val="FFFFFF"/>
                </a:highlight>
                <a:latin typeface="Montserrat"/>
                <a:ea typeface="Montserrat"/>
                <a:cs typeface="Montserrat"/>
                <a:sym typeface="Montserrat"/>
              </a:rPr>
              <a:t> </a:t>
            </a:r>
            <a:r>
              <a:rPr lang="en">
                <a:solidFill>
                  <a:srgbClr val="171717"/>
                </a:solidFill>
                <a:highlight>
                  <a:srgbClr val="FFFFFF"/>
                </a:highlight>
                <a:latin typeface="Montserrat"/>
                <a:ea typeface="Montserrat"/>
                <a:cs typeface="Montserrat"/>
                <a:sym typeface="Montserrat"/>
              </a:rPr>
              <a:t> (situé près de la clinique médicale extérieure Hub of Hope de Project HOME)</a:t>
            </a:r>
            <a:endParaRPr>
              <a:solidFill>
                <a:srgbClr val="171717"/>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500">
                <a:solidFill>
                  <a:srgbClr val="171717"/>
                </a:solidFill>
                <a:highlight>
                  <a:srgbClr val="FFFFFF"/>
                </a:highlight>
                <a:latin typeface="Montserrat"/>
                <a:ea typeface="Montserrat"/>
                <a:cs typeface="Montserrat"/>
                <a:sym typeface="Montserrat"/>
              </a:rPr>
              <a:t>Intersection des </a:t>
            </a:r>
            <a:r>
              <a:rPr b="1" lang="en" sz="1500">
                <a:solidFill>
                  <a:srgbClr val="171717"/>
                </a:solidFill>
                <a:highlight>
                  <a:srgbClr val="FFFFFF"/>
                </a:highlight>
                <a:latin typeface="Montserrat"/>
                <a:ea typeface="Montserrat"/>
                <a:cs typeface="Montserrat"/>
                <a:sym typeface="Montserrat"/>
              </a:rPr>
              <a:t>rues East Clearfield et Ruth à Kensington</a:t>
            </a:r>
            <a:r>
              <a:rPr lang="en" sz="1500">
                <a:solidFill>
                  <a:srgbClr val="171717"/>
                </a:solidFill>
                <a:highlight>
                  <a:srgbClr val="FFFFFF"/>
                </a:highlight>
                <a:latin typeface="Montserrat"/>
                <a:ea typeface="Montserrat"/>
                <a:cs typeface="Montserrat"/>
                <a:sym typeface="Montserrat"/>
              </a:rPr>
              <a:t>, près de Prevention Point</a:t>
            </a:r>
            <a:endParaRPr sz="1500">
              <a:solidFill>
                <a:srgbClr val="171717"/>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500">
              <a:solidFill>
                <a:srgbClr val="171717"/>
              </a:solidFill>
              <a:highlight>
                <a:srgbClr val="FFFFFF"/>
              </a:highlight>
              <a:latin typeface="Montserrat"/>
              <a:ea typeface="Montserrat"/>
              <a:cs typeface="Montserrat"/>
              <a:sym typeface="Montserrat"/>
            </a:endParaRPr>
          </a:p>
          <a:p>
            <a:pPr indent="0" lvl="0" marL="0" rtl="0" algn="ctr">
              <a:lnSpc>
                <a:spcPct val="150000"/>
              </a:lnSpc>
              <a:spcBef>
                <a:spcPts val="0"/>
              </a:spcBef>
              <a:spcAft>
                <a:spcPts val="0"/>
              </a:spcAft>
              <a:buNone/>
            </a:pPr>
            <a:r>
              <a:t/>
            </a:r>
            <a:endParaRPr sz="1500">
              <a:solidFill>
                <a:srgbClr val="171717"/>
              </a:solidFill>
              <a:highlight>
                <a:srgbClr val="FFFFFF"/>
              </a:highlight>
              <a:latin typeface="Montserrat"/>
              <a:ea typeface="Montserrat"/>
              <a:cs typeface="Montserrat"/>
              <a:sym typeface="Montserrat"/>
            </a:endParaRPr>
          </a:p>
        </p:txBody>
      </p:sp>
      <p:pic>
        <p:nvPicPr>
          <p:cNvPr id="485" name="Google Shape;485;p54"/>
          <p:cNvPicPr preferRelativeResize="0"/>
          <p:nvPr/>
        </p:nvPicPr>
        <p:blipFill>
          <a:blip r:embed="rId3">
            <a:alphaModFix/>
          </a:blip>
          <a:stretch>
            <a:fillRect/>
          </a:stretch>
        </p:blipFill>
        <p:spPr>
          <a:xfrm>
            <a:off x="1304400" y="3722825"/>
            <a:ext cx="6143651" cy="1361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5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5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AU CHÔMAGE</a:t>
            </a:r>
            <a:endParaRPr b="1" sz="2400">
              <a:solidFill>
                <a:srgbClr val="FFFFFF"/>
              </a:solidFill>
              <a:latin typeface="Montserrat"/>
              <a:ea typeface="Montserrat"/>
              <a:cs typeface="Montserrat"/>
              <a:sym typeface="Montserrat"/>
            </a:endParaRPr>
          </a:p>
        </p:txBody>
      </p:sp>
      <p:sp>
        <p:nvSpPr>
          <p:cNvPr id="492" name="Google Shape;492;p55"/>
          <p:cNvSpPr/>
          <p:nvPr/>
        </p:nvSpPr>
        <p:spPr>
          <a:xfrm>
            <a:off x="6309925" y="2856750"/>
            <a:ext cx="2879100" cy="7953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55"/>
          <p:cNvSpPr txBox="1"/>
          <p:nvPr/>
        </p:nvSpPr>
        <p:spPr>
          <a:xfrm>
            <a:off x="6387925" y="2906225"/>
            <a:ext cx="27231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900"/>
              </a:spcAft>
              <a:buNone/>
            </a:pPr>
            <a:r>
              <a:rPr lang="en" sz="1200">
                <a:solidFill>
                  <a:srgbClr val="FFFFFF"/>
                </a:solidFill>
                <a:latin typeface="Montserrat"/>
                <a:ea typeface="Montserrat"/>
                <a:cs typeface="Montserrat"/>
                <a:sym typeface="Montserrat"/>
              </a:rPr>
              <a:t>POUR APPRENDRE ENCORE PLUS, VISITEZ: </a:t>
            </a:r>
            <a:r>
              <a:rPr b="1" lang="en" sz="1200">
                <a:solidFill>
                  <a:srgbClr val="FFFFFF"/>
                </a:solidFill>
                <a:latin typeface="Montserrat"/>
                <a:ea typeface="Montserrat"/>
                <a:cs typeface="Montserrat"/>
                <a:sym typeface="Montserrat"/>
              </a:rPr>
              <a:t>bit.ly/workers-comp-french</a:t>
            </a:r>
            <a:endParaRPr b="1">
              <a:solidFill>
                <a:srgbClr val="FFFFFF"/>
              </a:solidFill>
            </a:endParaRPr>
          </a:p>
        </p:txBody>
      </p:sp>
      <p:sp>
        <p:nvSpPr>
          <p:cNvPr id="494" name="Google Shape;494;p55"/>
          <p:cNvSpPr txBox="1"/>
          <p:nvPr/>
        </p:nvSpPr>
        <p:spPr>
          <a:xfrm>
            <a:off x="1067550" y="906950"/>
            <a:ext cx="7008900" cy="837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1900"/>
              </a:spcAft>
              <a:buNone/>
            </a:pPr>
            <a:r>
              <a:rPr b="1" lang="en" sz="1500">
                <a:solidFill>
                  <a:srgbClr val="002060"/>
                </a:solidFill>
                <a:latin typeface="Montserrat"/>
                <a:ea typeface="Montserrat"/>
                <a:cs typeface="Montserrat"/>
                <a:sym typeface="Montserrat"/>
              </a:rPr>
              <a:t>Les employés en Pennsylvanie qui sont sans emploi à cause du COVID-19 peuvent être éligibles aux prestations de chômage et d'indemnisation des accidents du travail.</a:t>
            </a:r>
            <a:endParaRPr b="1" sz="1500">
              <a:solidFill>
                <a:srgbClr val="002060"/>
              </a:solidFill>
              <a:latin typeface="Montserrat"/>
              <a:ea typeface="Montserrat"/>
              <a:cs typeface="Montserrat"/>
              <a:sym typeface="Montserrat"/>
            </a:endParaRPr>
          </a:p>
        </p:txBody>
      </p:sp>
      <p:pic>
        <p:nvPicPr>
          <p:cNvPr id="495" name="Google Shape;495;p55"/>
          <p:cNvPicPr preferRelativeResize="0"/>
          <p:nvPr/>
        </p:nvPicPr>
        <p:blipFill>
          <a:blip r:embed="rId3">
            <a:alphaModFix/>
          </a:blip>
          <a:stretch>
            <a:fillRect/>
          </a:stretch>
        </p:blipFill>
        <p:spPr>
          <a:xfrm>
            <a:off x="152400" y="2222600"/>
            <a:ext cx="5456525" cy="2768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sp>
        <p:nvSpPr>
          <p:cNvPr id="500" name="Google Shape;500;p5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56"/>
          <p:cNvSpPr txBox="1"/>
          <p:nvPr/>
        </p:nvSpPr>
        <p:spPr>
          <a:xfrm>
            <a:off x="395650" y="301600"/>
            <a:ext cx="7868400" cy="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FAQ SUR LES CONTRÔLES DE STIMULATION</a:t>
            </a:r>
            <a:endParaRPr b="1" sz="2400">
              <a:solidFill>
                <a:srgbClr val="FFFFFF"/>
              </a:solidFill>
              <a:latin typeface="Montserrat"/>
              <a:ea typeface="Montserrat"/>
              <a:cs typeface="Montserrat"/>
              <a:sym typeface="Montserrat"/>
            </a:endParaRPr>
          </a:p>
        </p:txBody>
      </p:sp>
      <p:sp>
        <p:nvSpPr>
          <p:cNvPr id="502" name="Google Shape;502;p56"/>
          <p:cNvSpPr txBox="1"/>
          <p:nvPr/>
        </p:nvSpPr>
        <p:spPr>
          <a:xfrm>
            <a:off x="395650" y="830750"/>
            <a:ext cx="5631000" cy="394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rgbClr val="002060"/>
                </a:solidFill>
                <a:latin typeface="Montserrat"/>
                <a:ea typeface="Montserrat"/>
                <a:cs typeface="Montserrat"/>
                <a:sym typeface="Montserrat"/>
              </a:rPr>
              <a:t>Qui?</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rgbClr val="002060"/>
                </a:solidFill>
                <a:latin typeface="Montserrat"/>
                <a:ea typeface="Montserrat"/>
                <a:cs typeface="Montserrat"/>
                <a:sym typeface="Montserrat"/>
              </a:rPr>
              <a:t>Chaque résident américain documenté qui n'est pas revendiqué comme personne à charge par une autre personne recevra un paiement unique.</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1" lang="en" sz="1800">
                <a:solidFill>
                  <a:srgbClr val="002060"/>
                </a:solidFill>
                <a:latin typeface="Montserrat"/>
                <a:ea typeface="Montserrat"/>
                <a:cs typeface="Montserrat"/>
                <a:sym typeface="Montserrat"/>
              </a:rPr>
              <a:t>Quoi?</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rgbClr val="002060"/>
                </a:solidFill>
                <a:latin typeface="Montserrat"/>
                <a:ea typeface="Montserrat"/>
                <a:cs typeface="Montserrat"/>
                <a:sym typeface="Montserrat"/>
              </a:rPr>
              <a:t>La plupart des adultes recevront un paiement de 1 200 $. Pour les personnes qui gagnent 75 000 $ ou plus par année, les paiements seront moindres. Les ménages recevront 500 $ supplémentaires par enfant de moins de 16 ans.</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rgbClr val="002060"/>
                </a:solidFill>
                <a:latin typeface="Montserrat"/>
                <a:ea typeface="Montserrat"/>
                <a:cs typeface="Montserrat"/>
                <a:sym typeface="Montserrat"/>
              </a:rPr>
              <a:t>Comment?</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200">
                <a:solidFill>
                  <a:srgbClr val="002060"/>
                </a:solidFill>
                <a:latin typeface="Montserrat"/>
                <a:ea typeface="Montserrat"/>
                <a:cs typeface="Montserrat"/>
                <a:sym typeface="Montserrat"/>
              </a:rPr>
              <a:t>Si l'Internal Revenue Service (IRS) a vos informations de compte bancaire de votre déclaration de revenus 2019 ou 2018, il vous transférera l'argent par dépôt direct.</a:t>
            </a:r>
            <a:endParaRPr sz="1200">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rPr lang="en" sz="1200">
                <a:solidFill>
                  <a:srgbClr val="002060"/>
                </a:solidFill>
                <a:latin typeface="Montserrat"/>
                <a:ea typeface="Montserrat"/>
                <a:cs typeface="Montserrat"/>
                <a:sym typeface="Montserrat"/>
              </a:rPr>
              <a:t>Pour apprendre encore plus, visite </a:t>
            </a:r>
            <a:r>
              <a:rPr b="1" lang="en" sz="1200" u="sng">
                <a:solidFill>
                  <a:srgbClr val="002060"/>
                </a:solidFill>
                <a:latin typeface="Montserrat"/>
                <a:ea typeface="Montserrat"/>
                <a:cs typeface="Montserrat"/>
                <a:sym typeface="Montserrat"/>
              </a:rPr>
              <a:t>www.irs.gov/coronavirus/get-my-payment</a:t>
            </a:r>
            <a:endParaRPr b="1" sz="1200" u="sng">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p:txBody>
      </p:sp>
      <p:pic>
        <p:nvPicPr>
          <p:cNvPr id="503" name="Google Shape;503;p56"/>
          <p:cNvPicPr preferRelativeResize="0"/>
          <p:nvPr/>
        </p:nvPicPr>
        <p:blipFill rotWithShape="1">
          <a:blip r:embed="rId3">
            <a:alphaModFix/>
          </a:blip>
          <a:srcRect b="3777" l="13559" r="15819" t="36734"/>
          <a:stretch/>
        </p:blipFill>
        <p:spPr>
          <a:xfrm>
            <a:off x="6215150" y="1177425"/>
            <a:ext cx="2420050" cy="1146625"/>
          </a:xfrm>
          <a:prstGeom prst="rect">
            <a:avLst/>
          </a:prstGeom>
          <a:noFill/>
          <a:ln>
            <a:noFill/>
          </a:ln>
        </p:spPr>
      </p:pic>
      <p:sp>
        <p:nvSpPr>
          <p:cNvPr id="504" name="Google Shape;504;p56"/>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8" name="Shape 508"/>
        <p:cNvGrpSpPr/>
        <p:nvPr/>
      </p:nvGrpSpPr>
      <p:grpSpPr>
        <a:xfrm>
          <a:off x="0" y="0"/>
          <a:ext cx="0" cy="0"/>
          <a:chOff x="0" y="0"/>
          <a:chExt cx="0" cy="0"/>
        </a:xfrm>
      </p:grpSpPr>
      <p:sp>
        <p:nvSpPr>
          <p:cNvPr id="509" name="Google Shape;509;p5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57"/>
          <p:cNvSpPr txBox="1"/>
          <p:nvPr/>
        </p:nvSpPr>
        <p:spPr>
          <a:xfrm>
            <a:off x="395650" y="301600"/>
            <a:ext cx="7868400" cy="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FAQ SUR LES CONTRÔLES DE STIMULATION</a:t>
            </a:r>
            <a:endParaRPr b="1" sz="2400">
              <a:solidFill>
                <a:srgbClr val="FFFFFF"/>
              </a:solidFill>
              <a:latin typeface="Montserrat"/>
              <a:ea typeface="Montserrat"/>
              <a:cs typeface="Montserrat"/>
              <a:sym typeface="Montserrat"/>
            </a:endParaRPr>
          </a:p>
        </p:txBody>
      </p:sp>
      <p:sp>
        <p:nvSpPr>
          <p:cNvPr id="511" name="Google Shape;511;p57"/>
          <p:cNvSpPr txBox="1"/>
          <p:nvPr/>
        </p:nvSpPr>
        <p:spPr>
          <a:xfrm>
            <a:off x="395650" y="925700"/>
            <a:ext cx="5310300" cy="394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rgbClr val="002060"/>
                </a:solidFill>
                <a:latin typeface="Montserrat"/>
                <a:ea typeface="Montserrat"/>
                <a:cs typeface="Montserrat"/>
                <a:sym typeface="Montserrat"/>
              </a:rPr>
              <a:t>Quand?</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300">
                <a:solidFill>
                  <a:srgbClr val="002060"/>
                </a:solidFill>
                <a:latin typeface="Montserrat"/>
                <a:ea typeface="Montserrat"/>
                <a:cs typeface="Montserrat"/>
                <a:sym typeface="Montserrat"/>
              </a:rPr>
              <a:t>La première vague de chèques de relance sera envoyée la semaine du 13 avril aux contribuables qui ont leurs informations du dépôt direct dans l'IRS de leurs déclarations de revenus 2018 ou 2019. Les personnes bénéficiant de la sécurité sociale devraient également avoir leurs informations en dossier.</a:t>
            </a:r>
            <a:endParaRPr sz="15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6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300">
                <a:solidFill>
                  <a:srgbClr val="002060"/>
                </a:solidFill>
                <a:latin typeface="Montserrat"/>
                <a:ea typeface="Montserrat"/>
                <a:cs typeface="Montserrat"/>
                <a:sym typeface="Montserrat"/>
              </a:rPr>
              <a:t>Pour les personnes qui n'ont pas d'informations de dépôt direct dans le dossier auprès de l'IRS, les chèques papier commencent à sortir en mai.</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300">
                <a:solidFill>
                  <a:srgbClr val="002060"/>
                </a:solidFill>
                <a:latin typeface="Montserrat"/>
                <a:ea typeface="Montserrat"/>
                <a:cs typeface="Montserrat"/>
                <a:sym typeface="Montserrat"/>
              </a:rPr>
              <a:t>Le Trésor espère pouvoir envoyer 5 millions de chèques chaque semaine.</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300">
                <a:solidFill>
                  <a:srgbClr val="002060"/>
                </a:solidFill>
                <a:latin typeface="Montserrat"/>
                <a:ea typeface="Montserrat"/>
                <a:cs typeface="Montserrat"/>
                <a:sym typeface="Montserrat"/>
              </a:rPr>
              <a:t>Ces informations peuvent être modifiées à la discrétion du Trésor / IRS</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p:txBody>
      </p:sp>
      <p:pic>
        <p:nvPicPr>
          <p:cNvPr id="512" name="Google Shape;512;p57"/>
          <p:cNvPicPr preferRelativeResize="0"/>
          <p:nvPr/>
        </p:nvPicPr>
        <p:blipFill>
          <a:blip r:embed="rId3">
            <a:alphaModFix/>
          </a:blip>
          <a:stretch>
            <a:fillRect/>
          </a:stretch>
        </p:blipFill>
        <p:spPr>
          <a:xfrm>
            <a:off x="6108800" y="2716024"/>
            <a:ext cx="2577400" cy="1480875"/>
          </a:xfrm>
          <a:prstGeom prst="rect">
            <a:avLst/>
          </a:prstGeom>
          <a:noFill/>
          <a:ln>
            <a:noFill/>
          </a:ln>
        </p:spPr>
      </p:pic>
      <p:sp>
        <p:nvSpPr>
          <p:cNvPr id="513" name="Google Shape;513;p57"/>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7" name="Shape 517"/>
        <p:cNvGrpSpPr/>
        <p:nvPr/>
      </p:nvGrpSpPr>
      <p:grpSpPr>
        <a:xfrm>
          <a:off x="0" y="0"/>
          <a:ext cx="0" cy="0"/>
          <a:chOff x="0" y="0"/>
          <a:chExt cx="0" cy="0"/>
        </a:xfrm>
      </p:grpSpPr>
      <p:sp>
        <p:nvSpPr>
          <p:cNvPr id="518" name="Google Shape;518;p5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58"/>
          <p:cNvSpPr txBox="1"/>
          <p:nvPr/>
        </p:nvSpPr>
        <p:spPr>
          <a:xfrm>
            <a:off x="395650" y="301600"/>
            <a:ext cx="7868400" cy="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FAQ SUR LES CONTRÔLES DE STIMULATION</a:t>
            </a:r>
            <a:endParaRPr b="1" sz="2400">
              <a:solidFill>
                <a:srgbClr val="FFFFFF"/>
              </a:solidFill>
              <a:latin typeface="Montserrat"/>
              <a:ea typeface="Montserrat"/>
              <a:cs typeface="Montserrat"/>
              <a:sym typeface="Montserrat"/>
            </a:endParaRPr>
          </a:p>
        </p:txBody>
      </p:sp>
      <p:sp>
        <p:nvSpPr>
          <p:cNvPr id="520" name="Google Shape;520;p58"/>
          <p:cNvSpPr txBox="1"/>
          <p:nvPr/>
        </p:nvSpPr>
        <p:spPr>
          <a:xfrm>
            <a:off x="395650" y="925700"/>
            <a:ext cx="6157800" cy="394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rgbClr val="002060"/>
                </a:solidFill>
                <a:latin typeface="Montserrat"/>
                <a:ea typeface="Montserrat"/>
                <a:cs typeface="Montserrat"/>
                <a:sym typeface="Montserrat"/>
              </a:rPr>
              <a:t>Le chèque de relance est-il imposable?</a:t>
            </a:r>
            <a:endParaRPr b="1" i="1" sz="18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500">
                <a:solidFill>
                  <a:srgbClr val="002060"/>
                </a:solidFill>
                <a:latin typeface="Montserrat"/>
                <a:ea typeface="Montserrat"/>
                <a:cs typeface="Montserrat"/>
                <a:sym typeface="Montserrat"/>
              </a:rPr>
              <a:t>Non. Le montant qu'une personne reçoit dans le cadre d'un plan </a:t>
            </a:r>
            <a:endParaRPr sz="15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500">
                <a:solidFill>
                  <a:srgbClr val="002060"/>
                </a:solidFill>
                <a:latin typeface="Montserrat"/>
                <a:ea typeface="Montserrat"/>
                <a:cs typeface="Montserrat"/>
                <a:sym typeface="Montserrat"/>
              </a:rPr>
              <a:t>de relance fédéral ne compte pas comme revenu imposable.</a:t>
            </a:r>
            <a:endParaRPr sz="15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rgbClr val="002060"/>
                </a:solidFill>
                <a:latin typeface="Montserrat"/>
                <a:ea typeface="Montserrat"/>
                <a:cs typeface="Montserrat"/>
                <a:sym typeface="Montserrat"/>
              </a:rPr>
              <a:t>Dois-je rembourser le chèque de relance?</a:t>
            </a:r>
            <a:endParaRPr sz="16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500">
                <a:solidFill>
                  <a:srgbClr val="002060"/>
                </a:solidFill>
                <a:latin typeface="Montserrat"/>
                <a:ea typeface="Montserrat"/>
                <a:cs typeface="Montserrat"/>
                <a:sym typeface="Montserrat"/>
              </a:rPr>
              <a:t>Non. Vous n'aurez pas à rembourser le chèque de relance sur vos déclarations de revenus l'année prochaine.</a:t>
            </a:r>
            <a:endParaRPr sz="15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3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rgbClr val="002060"/>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rgbClr val="002060"/>
              </a:solidFill>
              <a:latin typeface="Montserrat"/>
              <a:ea typeface="Montserrat"/>
              <a:cs typeface="Montserrat"/>
              <a:sym typeface="Montserrat"/>
            </a:endParaRPr>
          </a:p>
        </p:txBody>
      </p:sp>
      <p:sp>
        <p:nvSpPr>
          <p:cNvPr id="521" name="Google Shape;521;p58"/>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sp>
        <p:nvSpPr>
          <p:cNvPr id="526" name="Google Shape;526;p5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5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ÉVITEZ LES ARNAQUES DE STIMULATION</a:t>
            </a:r>
            <a:endParaRPr b="1" sz="2400">
              <a:solidFill>
                <a:srgbClr val="FFFFFF"/>
              </a:solidFill>
              <a:latin typeface="Montserrat"/>
              <a:ea typeface="Montserrat"/>
              <a:cs typeface="Montserrat"/>
              <a:sym typeface="Montserrat"/>
            </a:endParaRPr>
          </a:p>
        </p:txBody>
      </p:sp>
      <p:sp>
        <p:nvSpPr>
          <p:cNvPr id="528" name="Google Shape;528;p59"/>
          <p:cNvSpPr txBox="1"/>
          <p:nvPr/>
        </p:nvSpPr>
        <p:spPr>
          <a:xfrm>
            <a:off x="524550" y="1171875"/>
            <a:ext cx="7901700" cy="11967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None/>
            </a:pPr>
            <a:r>
              <a:rPr lang="en" sz="2400">
                <a:solidFill>
                  <a:srgbClr val="002060"/>
                </a:solidFill>
                <a:highlight>
                  <a:srgbClr val="FFFFFF"/>
                </a:highlight>
                <a:latin typeface="Montserrat"/>
                <a:ea typeface="Montserrat"/>
                <a:cs typeface="Montserrat"/>
                <a:sym typeface="Montserrat"/>
              </a:rPr>
              <a:t>Vous ne devez pas fournir votre dépôt direct ou d'autres informations bancaires à quiconque les contacte par téléphone, par e-mail ou SMS, ou sur les réseaux sociaux.</a:t>
            </a:r>
            <a:endParaRPr sz="2400">
              <a:solidFill>
                <a:srgbClr val="002060"/>
              </a:solidFill>
              <a:highlight>
                <a:srgbClr val="FFFFFF"/>
              </a:highlight>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800">
              <a:solidFill>
                <a:srgbClr val="3C4043"/>
              </a:solidFill>
              <a:highlight>
                <a:srgbClr val="FFFFFF"/>
              </a:highlight>
              <a:latin typeface="Montserrat"/>
              <a:ea typeface="Montserrat"/>
              <a:cs typeface="Montserrat"/>
              <a:sym typeface="Montserrat"/>
            </a:endParaRPr>
          </a:p>
        </p:txBody>
      </p:sp>
      <p:sp>
        <p:nvSpPr>
          <p:cNvPr id="529" name="Google Shape;529;p59"/>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30" name="Google Shape;530;p59"/>
          <p:cNvPicPr preferRelativeResize="0"/>
          <p:nvPr/>
        </p:nvPicPr>
        <p:blipFill>
          <a:blip r:embed="rId3">
            <a:alphaModFix/>
          </a:blip>
          <a:stretch>
            <a:fillRect/>
          </a:stretch>
        </p:blipFill>
        <p:spPr>
          <a:xfrm>
            <a:off x="1519050" y="3391075"/>
            <a:ext cx="1298675" cy="1298675"/>
          </a:xfrm>
          <a:prstGeom prst="rect">
            <a:avLst/>
          </a:prstGeom>
          <a:noFill/>
          <a:ln>
            <a:noFill/>
          </a:ln>
        </p:spPr>
      </p:pic>
      <p:sp>
        <p:nvSpPr>
          <p:cNvPr id="531" name="Google Shape;531;p59"/>
          <p:cNvSpPr txBox="1"/>
          <p:nvPr/>
        </p:nvSpPr>
        <p:spPr>
          <a:xfrm>
            <a:off x="2817725" y="3493050"/>
            <a:ext cx="5376000" cy="11967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Clr>
                <a:schemeClr val="dk1"/>
              </a:buClr>
              <a:buSzPts val="1100"/>
              <a:buFont typeface="Arial"/>
              <a:buNone/>
            </a:pPr>
            <a:r>
              <a:rPr lang="en" sz="1800">
                <a:solidFill>
                  <a:srgbClr val="002060"/>
                </a:solidFill>
                <a:highlight>
                  <a:schemeClr val="lt1"/>
                </a:highlight>
                <a:latin typeface="Montserrat"/>
                <a:ea typeface="Montserrat"/>
                <a:cs typeface="Montserrat"/>
                <a:sym typeface="Montserrat"/>
              </a:rPr>
              <a:t>Pour signaler une arnaque, contactez l'Unité de détection et d'analyse de la fraude en envoyant un courriel à PA-PVPITFRAUD@pa.gov.</a:t>
            </a:r>
            <a:endParaRPr sz="1800">
              <a:solidFill>
                <a:srgbClr val="002060"/>
              </a:solidFill>
              <a:highlight>
                <a:schemeClr val="lt1"/>
              </a:highlight>
              <a:latin typeface="Montserrat"/>
              <a:ea typeface="Montserrat"/>
              <a:cs typeface="Montserrat"/>
              <a:sym typeface="Montserrat"/>
            </a:endParaRPr>
          </a:p>
          <a:p>
            <a:pPr indent="0" lvl="0" marL="0" marR="9728" rtl="0" algn="ctr">
              <a:lnSpc>
                <a:spcPct val="115000"/>
              </a:lnSpc>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marR="9728" rtl="0" algn="ctr">
              <a:lnSpc>
                <a:spcPct val="115000"/>
              </a:lnSpc>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marR="9728" rtl="0" algn="ctr">
              <a:lnSpc>
                <a:spcPct val="115000"/>
              </a:lnSpc>
              <a:spcBef>
                <a:spcPts val="0"/>
              </a:spcBef>
              <a:spcAft>
                <a:spcPts val="0"/>
              </a:spcAft>
              <a:buNone/>
            </a:pPr>
            <a:r>
              <a:t/>
            </a:r>
            <a:endParaRPr sz="1800">
              <a:solidFill>
                <a:srgbClr val="3C4043"/>
              </a:solidFill>
              <a:highlight>
                <a:schemeClr val="lt1"/>
              </a:highlight>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sp>
        <p:nvSpPr>
          <p:cNvPr id="536" name="Google Shape;536;p6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6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aux artistes</a:t>
            </a:r>
            <a:endParaRPr b="1" sz="2400">
              <a:solidFill>
                <a:srgbClr val="FFFFFF"/>
              </a:solidFill>
              <a:latin typeface="Montserrat"/>
              <a:ea typeface="Montserrat"/>
              <a:cs typeface="Montserrat"/>
              <a:sym typeface="Montserrat"/>
            </a:endParaRPr>
          </a:p>
        </p:txBody>
      </p:sp>
      <p:cxnSp>
        <p:nvCxnSpPr>
          <p:cNvPr id="538" name="Google Shape;538;p60"/>
          <p:cNvCxnSpPr/>
          <p:nvPr/>
        </p:nvCxnSpPr>
        <p:spPr>
          <a:xfrm flipH="1" rot="10800000">
            <a:off x="0" y="4237575"/>
            <a:ext cx="4946400" cy="21900"/>
          </a:xfrm>
          <a:prstGeom prst="straightConnector1">
            <a:avLst/>
          </a:prstGeom>
          <a:noFill/>
          <a:ln cap="flat" cmpd="sng" w="38100">
            <a:solidFill>
              <a:srgbClr val="2176D2"/>
            </a:solidFill>
            <a:prstDash val="solid"/>
            <a:round/>
            <a:headEnd len="med" w="med" type="none"/>
            <a:tailEnd len="med" w="med" type="none"/>
          </a:ln>
        </p:spPr>
      </p:cxnSp>
      <p:sp>
        <p:nvSpPr>
          <p:cNvPr id="539" name="Google Shape;539;p60"/>
          <p:cNvSpPr txBox="1"/>
          <p:nvPr/>
        </p:nvSpPr>
        <p:spPr>
          <a:xfrm>
            <a:off x="417675" y="1169525"/>
            <a:ext cx="4845300" cy="29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060"/>
                </a:solidFill>
                <a:latin typeface="Montserrat"/>
                <a:ea typeface="Montserrat"/>
                <a:cs typeface="Montserrat"/>
                <a:sym typeface="Montserrat"/>
              </a:rPr>
              <a:t>Le programme </a:t>
            </a:r>
            <a:r>
              <a:rPr b="1" lang="en">
                <a:solidFill>
                  <a:srgbClr val="002060"/>
                </a:solidFill>
                <a:latin typeface="Montserrat"/>
                <a:ea typeface="Montserrat"/>
                <a:cs typeface="Montserrat"/>
                <a:sym typeface="Montserrat"/>
              </a:rPr>
              <a:t>COVID-19 Arts Aid PHL</a:t>
            </a:r>
            <a:r>
              <a:rPr lang="en">
                <a:solidFill>
                  <a:srgbClr val="002060"/>
                </a:solidFill>
                <a:latin typeface="Montserrat"/>
                <a:ea typeface="Montserrat"/>
                <a:cs typeface="Montserrat"/>
                <a:sym typeface="Montserrat"/>
              </a:rPr>
              <a:t> fournira </a:t>
            </a:r>
            <a:r>
              <a:rPr b="1" lang="en">
                <a:solidFill>
                  <a:srgbClr val="002060"/>
                </a:solidFill>
                <a:latin typeface="Montserrat"/>
                <a:ea typeface="Montserrat"/>
                <a:cs typeface="Montserrat"/>
                <a:sym typeface="Montserrat"/>
              </a:rPr>
              <a:t>jusqu'à $500 </a:t>
            </a:r>
            <a:r>
              <a:rPr lang="en">
                <a:solidFill>
                  <a:srgbClr val="002060"/>
                </a:solidFill>
                <a:latin typeface="Montserrat"/>
                <a:ea typeface="Montserrat"/>
                <a:cs typeface="Montserrat"/>
                <a:sym typeface="Montserrat"/>
              </a:rPr>
              <a:t>aux artistes qui travaillent et jusqu'à 1 000 $ aux petites organisations artistiques et culturelles de Philadelphie et des comtés environnants.</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rPr lang="en">
                <a:solidFill>
                  <a:srgbClr val="002060"/>
                </a:solidFill>
                <a:latin typeface="Montserrat"/>
                <a:ea typeface="Montserrat"/>
                <a:cs typeface="Montserrat"/>
                <a:sym typeface="Montserrat"/>
              </a:rPr>
              <a:t>Il se concentrera sur les organisations culturelles du Grand Philadelphie avec des budgets de $250 000 ou moins et les artistes qui travaillent et dont le soutien est urgent et vital pour leur survie. Bien que le financement initial soit limité, les subventions seront accordées sur une base continue à mesure que des fonds supplémentaires seront reçus.</a:t>
            </a:r>
            <a:endParaRPr>
              <a:solidFill>
                <a:srgbClr val="002060"/>
              </a:solidFill>
              <a:latin typeface="Montserrat"/>
              <a:ea typeface="Montserrat"/>
              <a:cs typeface="Montserrat"/>
              <a:sym typeface="Montserrat"/>
            </a:endParaRPr>
          </a:p>
        </p:txBody>
      </p:sp>
      <p:pic>
        <p:nvPicPr>
          <p:cNvPr id="540" name="Google Shape;540;p60"/>
          <p:cNvPicPr preferRelativeResize="0"/>
          <p:nvPr/>
        </p:nvPicPr>
        <p:blipFill>
          <a:blip r:embed="rId3">
            <a:alphaModFix/>
          </a:blip>
          <a:stretch>
            <a:fillRect/>
          </a:stretch>
        </p:blipFill>
        <p:spPr>
          <a:xfrm>
            <a:off x="5716200" y="1451238"/>
            <a:ext cx="3002851" cy="3002851"/>
          </a:xfrm>
          <a:prstGeom prst="rect">
            <a:avLst/>
          </a:prstGeom>
          <a:noFill/>
          <a:ln>
            <a:noFill/>
          </a:ln>
        </p:spPr>
      </p:pic>
      <p:sp>
        <p:nvSpPr>
          <p:cNvPr id="541" name="Google Shape;541;p60"/>
          <p:cNvSpPr txBox="1"/>
          <p:nvPr/>
        </p:nvSpPr>
        <p:spPr>
          <a:xfrm>
            <a:off x="417675" y="4320275"/>
            <a:ext cx="46551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2176D2"/>
                </a:solidFill>
                <a:latin typeface="Montserrat"/>
                <a:ea typeface="Montserrat"/>
                <a:cs typeface="Montserrat"/>
                <a:sym typeface="Montserrat"/>
              </a:rPr>
              <a:t>POUR EN SAVOIR PLUS ET POSTULEZ, VISITEZ</a:t>
            </a:r>
            <a:endParaRPr b="1">
              <a:solidFill>
                <a:srgbClr val="2176D2"/>
              </a:solidFill>
              <a:latin typeface="Montserrat"/>
              <a:ea typeface="Montserrat"/>
              <a:cs typeface="Montserrat"/>
              <a:sym typeface="Montserrat"/>
            </a:endParaRPr>
          </a:p>
          <a:p>
            <a:pPr indent="0" lvl="0" marL="0" rtl="0" algn="l">
              <a:spcBef>
                <a:spcPts val="0"/>
              </a:spcBef>
              <a:spcAft>
                <a:spcPts val="0"/>
              </a:spcAft>
              <a:buNone/>
            </a:pPr>
            <a:r>
              <a:rPr b="1" lang="en" u="sng">
                <a:solidFill>
                  <a:srgbClr val="2176D2"/>
                </a:solidFill>
                <a:latin typeface="Montserrat"/>
                <a:ea typeface="Montserrat"/>
                <a:cs typeface="Montserrat"/>
                <a:sym typeface="Montserrat"/>
              </a:rPr>
              <a:t>creativephl.org/artsaidphl</a:t>
            </a:r>
            <a:endParaRPr u="sng"/>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6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6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Soutien aux artistes</a:t>
            </a:r>
            <a:endParaRPr b="1" sz="2400">
              <a:solidFill>
                <a:srgbClr val="FFFFFF"/>
              </a:solidFill>
              <a:latin typeface="Montserrat"/>
              <a:ea typeface="Montserrat"/>
              <a:cs typeface="Montserrat"/>
              <a:sym typeface="Montserrat"/>
            </a:endParaRPr>
          </a:p>
        </p:txBody>
      </p:sp>
      <p:cxnSp>
        <p:nvCxnSpPr>
          <p:cNvPr id="548" name="Google Shape;548;p61"/>
          <p:cNvCxnSpPr/>
          <p:nvPr/>
        </p:nvCxnSpPr>
        <p:spPr>
          <a:xfrm flipH="1" rot="10800000">
            <a:off x="3113125" y="3566875"/>
            <a:ext cx="6030900" cy="28200"/>
          </a:xfrm>
          <a:prstGeom prst="straightConnector1">
            <a:avLst/>
          </a:prstGeom>
          <a:noFill/>
          <a:ln cap="flat" cmpd="sng" w="38100">
            <a:solidFill>
              <a:srgbClr val="2176D2"/>
            </a:solidFill>
            <a:prstDash val="solid"/>
            <a:round/>
            <a:headEnd len="med" w="med" type="none"/>
            <a:tailEnd len="med" w="med" type="none"/>
          </a:ln>
        </p:spPr>
      </p:cxnSp>
      <p:pic>
        <p:nvPicPr>
          <p:cNvPr id="549" name="Google Shape;549;p61"/>
          <p:cNvPicPr preferRelativeResize="0"/>
          <p:nvPr/>
        </p:nvPicPr>
        <p:blipFill>
          <a:blip r:embed="rId3">
            <a:alphaModFix/>
          </a:blip>
          <a:stretch>
            <a:fillRect/>
          </a:stretch>
        </p:blipFill>
        <p:spPr>
          <a:xfrm>
            <a:off x="6854525" y="1282063"/>
            <a:ext cx="2191250" cy="1660375"/>
          </a:xfrm>
          <a:prstGeom prst="rect">
            <a:avLst/>
          </a:prstGeom>
          <a:noFill/>
          <a:ln>
            <a:noFill/>
          </a:ln>
        </p:spPr>
      </p:pic>
      <p:pic>
        <p:nvPicPr>
          <p:cNvPr id="550" name="Google Shape;550;p61"/>
          <p:cNvPicPr preferRelativeResize="0"/>
          <p:nvPr/>
        </p:nvPicPr>
        <p:blipFill>
          <a:blip r:embed="rId4">
            <a:alphaModFix/>
          </a:blip>
          <a:stretch>
            <a:fillRect/>
          </a:stretch>
        </p:blipFill>
        <p:spPr>
          <a:xfrm>
            <a:off x="212825" y="3461650"/>
            <a:ext cx="2191250" cy="1421557"/>
          </a:xfrm>
          <a:prstGeom prst="rect">
            <a:avLst/>
          </a:prstGeom>
          <a:noFill/>
          <a:ln>
            <a:noFill/>
          </a:ln>
        </p:spPr>
      </p:pic>
      <p:sp>
        <p:nvSpPr>
          <p:cNvPr id="551" name="Google Shape;551;p61"/>
          <p:cNvSpPr txBox="1"/>
          <p:nvPr/>
        </p:nvSpPr>
        <p:spPr>
          <a:xfrm>
            <a:off x="252875" y="1500638"/>
            <a:ext cx="6225600" cy="10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00000"/>
                </a:solidFill>
                <a:highlight>
                  <a:srgbClr val="FFFFFF"/>
                </a:highlight>
                <a:latin typeface="Montserrat"/>
                <a:ea typeface="Montserrat"/>
                <a:cs typeface="Montserrat"/>
                <a:sym typeface="Montserrat"/>
              </a:rPr>
              <a:t>Theatre Philadelphia Emergency Relief: </a:t>
            </a:r>
            <a:endParaRPr b="1" sz="1600">
              <a:solidFill>
                <a:srgbClr val="00000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a:highlight>
                  <a:srgbClr val="FFFFFF"/>
                </a:highlight>
                <a:latin typeface="Montserrat"/>
                <a:ea typeface="Montserrat"/>
                <a:cs typeface="Montserrat"/>
                <a:sym typeface="Montserrat"/>
              </a:rPr>
              <a:t>Micro-subventions de 300 $ aux personnes dont le revenu a été affecté par COVID-19. Les candidatures sont ouvertes à TOUS les individus qui travaillent dans l'industrie du théâtre. Les micro-subventions sont le premier arrivé, premier servi.</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1200">
                <a:solidFill>
                  <a:srgbClr val="2176D2"/>
                </a:solidFill>
                <a:latin typeface="Montserrat"/>
                <a:ea typeface="Montserrat"/>
                <a:cs typeface="Montserrat"/>
                <a:sym typeface="Montserrat"/>
              </a:rPr>
              <a:t>POUR APPRENDRE PLUS</a:t>
            </a:r>
            <a:r>
              <a:rPr b="1" lang="en" sz="1200">
                <a:solidFill>
                  <a:srgbClr val="2176D2"/>
                </a:solidFill>
                <a:latin typeface="Montserrat"/>
                <a:ea typeface="Montserrat"/>
                <a:cs typeface="Montserrat"/>
                <a:sym typeface="Montserrat"/>
              </a:rPr>
              <a:t> ET POSTULEZ, VISITEZ theatrephiladelphia.org/</a:t>
            </a:r>
            <a:endParaRPr>
              <a:solidFill>
                <a:srgbClr val="000000"/>
              </a:solidFill>
              <a:highlight>
                <a:srgbClr val="FFFFFF"/>
              </a:highlight>
              <a:latin typeface="Montserrat"/>
              <a:ea typeface="Montserrat"/>
              <a:cs typeface="Montserrat"/>
              <a:sym typeface="Montserrat"/>
            </a:endParaRPr>
          </a:p>
        </p:txBody>
      </p:sp>
      <p:sp>
        <p:nvSpPr>
          <p:cNvPr id="552" name="Google Shape;552;p61"/>
          <p:cNvSpPr txBox="1"/>
          <p:nvPr/>
        </p:nvSpPr>
        <p:spPr>
          <a:xfrm>
            <a:off x="2632300" y="3634700"/>
            <a:ext cx="6134400" cy="9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00000"/>
                </a:solidFill>
                <a:highlight>
                  <a:srgbClr val="FFFFFF"/>
                </a:highlight>
                <a:latin typeface="Montserrat"/>
                <a:ea typeface="Montserrat"/>
                <a:cs typeface="Montserrat"/>
                <a:sym typeface="Montserrat"/>
              </a:rPr>
              <a:t>Emergency Gap Fund for Philly’s Black Working Artists</a:t>
            </a:r>
            <a:endParaRPr b="1" sz="1600">
              <a:solidFill>
                <a:srgbClr val="00000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a:highlight>
                  <a:srgbClr val="FFFFFF"/>
                </a:highlight>
                <a:latin typeface="Montserrat"/>
                <a:ea typeface="Montserrat"/>
                <a:cs typeface="Montserrat"/>
                <a:sym typeface="Montserrat"/>
              </a:rPr>
              <a:t>Subventions uniques de 500 $ pour aider les artistes noirs travaillant à Philadelphie à rester stables et en sécurité tout en résistant à l'impact de la crise COVID-19.</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1200">
                <a:solidFill>
                  <a:srgbClr val="2176D2"/>
                </a:solidFill>
                <a:latin typeface="Montserrat"/>
                <a:ea typeface="Montserrat"/>
                <a:cs typeface="Montserrat"/>
                <a:sym typeface="Montserrat"/>
              </a:rPr>
              <a:t>POUR APPRENDRE PLUS ET POSTULEZ</a:t>
            </a:r>
            <a:r>
              <a:rPr b="1" lang="en" sz="1200">
                <a:solidFill>
                  <a:srgbClr val="2176D2"/>
                </a:solidFill>
                <a:latin typeface="Montserrat"/>
                <a:ea typeface="Montserrat"/>
                <a:cs typeface="Montserrat"/>
                <a:sym typeface="Montserrat"/>
              </a:rPr>
              <a:t>, VISITEZ villagearts.org</a:t>
            </a:r>
            <a:endParaRPr b="1" sz="1200">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a:solidFill>
                <a:srgbClr val="000000"/>
              </a:solidFill>
              <a:highlight>
                <a:srgbClr val="FFFFFF"/>
              </a:highlight>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6" name="Shape 556"/>
        <p:cNvGrpSpPr/>
        <p:nvPr/>
      </p:nvGrpSpPr>
      <p:grpSpPr>
        <a:xfrm>
          <a:off x="0" y="0"/>
          <a:ext cx="0" cy="0"/>
          <a:chOff x="0" y="0"/>
          <a:chExt cx="0" cy="0"/>
        </a:xfrm>
      </p:grpSpPr>
      <p:sp>
        <p:nvSpPr>
          <p:cNvPr id="557" name="Google Shape;557;p6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6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ACCÈS À INTERNET</a:t>
            </a:r>
            <a:endParaRPr b="1" sz="2400">
              <a:solidFill>
                <a:srgbClr val="FFFFFF"/>
              </a:solidFill>
              <a:latin typeface="Montserrat"/>
              <a:ea typeface="Montserrat"/>
              <a:cs typeface="Montserrat"/>
              <a:sym typeface="Montserrat"/>
            </a:endParaRPr>
          </a:p>
        </p:txBody>
      </p:sp>
      <p:sp>
        <p:nvSpPr>
          <p:cNvPr id="559" name="Google Shape;559;p62"/>
          <p:cNvSpPr txBox="1"/>
          <p:nvPr/>
        </p:nvSpPr>
        <p:spPr>
          <a:xfrm>
            <a:off x="395650" y="1241125"/>
            <a:ext cx="54282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002060"/>
                </a:solidFill>
                <a:latin typeface="Montserrat"/>
                <a:ea typeface="Montserrat"/>
                <a:cs typeface="Montserrat"/>
                <a:sym typeface="Montserrat"/>
              </a:rPr>
              <a:t>Internet Essentials</a:t>
            </a:r>
            <a:r>
              <a:rPr lang="en" sz="1900">
                <a:solidFill>
                  <a:srgbClr val="002060"/>
                </a:solidFill>
                <a:latin typeface="Montserrat"/>
                <a:ea typeface="Montserrat"/>
                <a:cs typeface="Montserrat"/>
                <a:sym typeface="Montserrat"/>
              </a:rPr>
              <a:t> est un programme destiné aux familles et aux autres ménages à faible revenu qui ne sont actuellement pas abonnés à Internet à la maison.</a:t>
            </a:r>
            <a:endParaRPr sz="19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a:p>
        </p:txBody>
      </p:sp>
      <p:sp>
        <p:nvSpPr>
          <p:cNvPr id="560" name="Google Shape;560;p62"/>
          <p:cNvSpPr txBox="1"/>
          <p:nvPr/>
        </p:nvSpPr>
        <p:spPr>
          <a:xfrm>
            <a:off x="395650" y="2971525"/>
            <a:ext cx="4475100" cy="11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700">
                <a:solidFill>
                  <a:srgbClr val="002060"/>
                </a:solidFill>
                <a:latin typeface="Montserrat"/>
                <a:ea typeface="Montserrat"/>
                <a:cs typeface="Montserrat"/>
                <a:sym typeface="Montserrat"/>
              </a:rPr>
              <a:t>Pendant la crise COVID-19, les nouveaux clients recevront </a:t>
            </a:r>
            <a:r>
              <a:rPr b="1" lang="en" sz="1700">
                <a:solidFill>
                  <a:srgbClr val="002060"/>
                </a:solidFill>
                <a:latin typeface="Montserrat"/>
                <a:ea typeface="Montserrat"/>
                <a:cs typeface="Montserrat"/>
                <a:sym typeface="Montserrat"/>
              </a:rPr>
              <a:t>deux mois de service Internet gratuit.</a:t>
            </a:r>
            <a:endParaRPr b="1" sz="17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561" name="Google Shape;561;p62"/>
          <p:cNvSpPr txBox="1"/>
          <p:nvPr/>
        </p:nvSpPr>
        <p:spPr>
          <a:xfrm>
            <a:off x="395650" y="4241125"/>
            <a:ext cx="5071800" cy="5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700">
                <a:solidFill>
                  <a:srgbClr val="002060"/>
                </a:solidFill>
                <a:latin typeface="Montserrat"/>
                <a:ea typeface="Montserrat"/>
                <a:cs typeface="Montserrat"/>
                <a:sym typeface="Montserrat"/>
              </a:rPr>
              <a:t>Postulez sur apply.internetessentials.com</a:t>
            </a:r>
            <a:endParaRPr b="1" sz="17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p>
        </p:txBody>
      </p:sp>
      <p:pic>
        <p:nvPicPr>
          <p:cNvPr id="562" name="Google Shape;562;p62"/>
          <p:cNvPicPr preferRelativeResize="0"/>
          <p:nvPr/>
        </p:nvPicPr>
        <p:blipFill>
          <a:blip r:embed="rId3">
            <a:alphaModFix/>
          </a:blip>
          <a:stretch>
            <a:fillRect/>
          </a:stretch>
        </p:blipFill>
        <p:spPr>
          <a:xfrm>
            <a:off x="6042950" y="1262612"/>
            <a:ext cx="2592250" cy="2592250"/>
          </a:xfrm>
          <a:prstGeom prst="rect">
            <a:avLst/>
          </a:prstGeom>
          <a:noFill/>
          <a:ln>
            <a:noFill/>
          </a:ln>
        </p:spPr>
      </p:pic>
      <p:pic>
        <p:nvPicPr>
          <p:cNvPr id="563" name="Google Shape;563;p62"/>
          <p:cNvPicPr preferRelativeResize="0"/>
          <p:nvPr/>
        </p:nvPicPr>
        <p:blipFill>
          <a:blip r:embed="rId4">
            <a:alphaModFix/>
          </a:blip>
          <a:stretch>
            <a:fillRect/>
          </a:stretch>
        </p:blipFill>
        <p:spPr>
          <a:xfrm>
            <a:off x="6734688" y="4061575"/>
            <a:ext cx="1357766" cy="58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pic>
        <p:nvPicPr>
          <p:cNvPr id="109" name="Google Shape;109;p18"/>
          <p:cNvPicPr preferRelativeResize="0"/>
          <p:nvPr/>
        </p:nvPicPr>
        <p:blipFill rotWithShape="1">
          <a:blip r:embed="rId3">
            <a:alphaModFix/>
          </a:blip>
          <a:srcRect b="-4455" l="-39547" r="-11282" t="2963"/>
          <a:stretch/>
        </p:blipFill>
        <p:spPr>
          <a:xfrm>
            <a:off x="3875975" y="1103225"/>
            <a:ext cx="5320275" cy="3579950"/>
          </a:xfrm>
          <a:prstGeom prst="rect">
            <a:avLst/>
          </a:prstGeom>
          <a:noFill/>
          <a:ln>
            <a:noFill/>
          </a:ln>
        </p:spPr>
      </p:pic>
      <p:sp>
        <p:nvSpPr>
          <p:cNvPr id="110" name="Google Shape;110;p18"/>
          <p:cNvSpPr txBox="1"/>
          <p:nvPr>
            <p:ph idx="1" type="body"/>
          </p:nvPr>
        </p:nvSpPr>
        <p:spPr>
          <a:xfrm>
            <a:off x="334200" y="1496000"/>
            <a:ext cx="5463600" cy="203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100">
                <a:solidFill>
                  <a:srgbClr val="002060"/>
                </a:solidFill>
                <a:latin typeface="Montserrat"/>
                <a:ea typeface="Montserrat"/>
                <a:cs typeface="Montserrat"/>
                <a:sym typeface="Montserrat"/>
              </a:rPr>
              <a:t>Il y a encore beaucoup de choses que nous ne savons pas sur le coronavirus.</a:t>
            </a:r>
            <a:endParaRPr sz="21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1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2100">
                <a:solidFill>
                  <a:srgbClr val="002060"/>
                </a:solidFill>
                <a:latin typeface="Montserrat"/>
                <a:ea typeface="Montserrat"/>
                <a:cs typeface="Montserrat"/>
                <a:sym typeface="Montserrat"/>
              </a:rPr>
              <a:t>Nous savons que cela ressemble beaucoup à d'autres virus respiratoires, comme le rhume ou la grippe.</a:t>
            </a:r>
            <a:endParaRPr b="1" sz="21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100">
              <a:solidFill>
                <a:srgbClr val="002060"/>
              </a:solidFill>
              <a:latin typeface="Montserrat"/>
              <a:ea typeface="Montserrat"/>
              <a:cs typeface="Montserrat"/>
              <a:sym typeface="Montserrat"/>
            </a:endParaRPr>
          </a:p>
          <a:p>
            <a:pPr indent="0" lvl="0" marL="0" rtl="0" algn="l">
              <a:spcBef>
                <a:spcPts val="0"/>
              </a:spcBef>
              <a:spcAft>
                <a:spcPts val="1600"/>
              </a:spcAft>
              <a:buNone/>
            </a:pPr>
            <a:r>
              <a:t/>
            </a:r>
            <a:endParaRPr sz="2300">
              <a:solidFill>
                <a:srgbClr val="002060"/>
              </a:solidFill>
            </a:endParaRPr>
          </a:p>
        </p:txBody>
      </p:sp>
      <p:sp>
        <p:nvSpPr>
          <p:cNvPr id="111" name="Google Shape;111;p1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txBox="1"/>
          <p:nvPr/>
        </p:nvSpPr>
        <p:spPr>
          <a:xfrm>
            <a:off x="395650" y="247250"/>
            <a:ext cx="7659600" cy="7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QU'EST-CE QUE LE CORONAVIRUS /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sp>
        <p:nvSpPr>
          <p:cNvPr id="568" name="Google Shape;568;p6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63"/>
          <p:cNvSpPr txBox="1"/>
          <p:nvPr/>
        </p:nvSpPr>
        <p:spPr>
          <a:xfrm>
            <a:off x="432300" y="360950"/>
            <a:ext cx="77706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FFFFFF"/>
                </a:solidFill>
                <a:latin typeface="Montserrat"/>
                <a:ea typeface="Montserrat"/>
                <a:cs typeface="Montserrat"/>
                <a:sym typeface="Montserrat"/>
              </a:rPr>
              <a:t>FONDS DE SOLIDARITÉ POUR L'ORGANISATION DE COVID-19</a:t>
            </a:r>
            <a:endParaRPr b="1" sz="18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570" name="Google Shape;570;p63"/>
          <p:cNvSpPr txBox="1"/>
          <p:nvPr/>
        </p:nvSpPr>
        <p:spPr>
          <a:xfrm>
            <a:off x="395650" y="1035938"/>
            <a:ext cx="41763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500">
                <a:solidFill>
                  <a:srgbClr val="002060"/>
                </a:solidFill>
                <a:latin typeface="Montserrat"/>
                <a:ea typeface="Montserrat"/>
                <a:cs typeface="Montserrat"/>
                <a:sym typeface="Montserrat"/>
              </a:rPr>
              <a:t>Bread &amp; Roses Community Fund a crée le Fonds de solidarité pour l'organisation communautaire COVID-19 pour soutenir les groupes communautaires pendant la crise.</a:t>
            </a:r>
            <a:endParaRPr/>
          </a:p>
        </p:txBody>
      </p:sp>
      <p:pic>
        <p:nvPicPr>
          <p:cNvPr id="571" name="Google Shape;571;p63"/>
          <p:cNvPicPr preferRelativeResize="0"/>
          <p:nvPr/>
        </p:nvPicPr>
        <p:blipFill rotWithShape="1">
          <a:blip r:embed="rId3">
            <a:alphaModFix/>
          </a:blip>
          <a:srcRect b="0" l="7433" r="0" t="0"/>
          <a:stretch/>
        </p:blipFill>
        <p:spPr>
          <a:xfrm>
            <a:off x="4686900" y="1687142"/>
            <a:ext cx="3948301" cy="2432483"/>
          </a:xfrm>
          <a:prstGeom prst="rect">
            <a:avLst/>
          </a:prstGeom>
          <a:noFill/>
          <a:ln>
            <a:noFill/>
          </a:ln>
        </p:spPr>
      </p:pic>
      <p:sp>
        <p:nvSpPr>
          <p:cNvPr id="572" name="Google Shape;572;p63"/>
          <p:cNvSpPr txBox="1"/>
          <p:nvPr/>
        </p:nvSpPr>
        <p:spPr>
          <a:xfrm>
            <a:off x="356500" y="2918075"/>
            <a:ext cx="4254600" cy="14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0F4D90"/>
                </a:solidFill>
              </a:rPr>
              <a:t>Les groupes effectuant des travaux </a:t>
            </a:r>
            <a:endParaRPr sz="1500">
              <a:solidFill>
                <a:srgbClr val="0F4D90"/>
              </a:solidFill>
            </a:endParaRPr>
          </a:p>
          <a:p>
            <a:pPr indent="0" lvl="0" marL="0" rtl="0" algn="l">
              <a:spcBef>
                <a:spcPts val="0"/>
              </a:spcBef>
              <a:spcAft>
                <a:spcPts val="0"/>
              </a:spcAft>
              <a:buNone/>
            </a:pPr>
            <a:r>
              <a:rPr lang="en" sz="1500">
                <a:solidFill>
                  <a:srgbClr val="0F4D90"/>
                </a:solidFill>
              </a:rPr>
              <a:t>directement liés à la crise COVID-19 ou </a:t>
            </a:r>
            <a:endParaRPr sz="1500">
              <a:solidFill>
                <a:srgbClr val="0F4D90"/>
              </a:solidFill>
            </a:endParaRPr>
          </a:p>
          <a:p>
            <a:pPr indent="0" lvl="0" marL="0" rtl="0" algn="l">
              <a:spcBef>
                <a:spcPts val="0"/>
              </a:spcBef>
              <a:spcAft>
                <a:spcPts val="0"/>
              </a:spcAft>
              <a:buNone/>
            </a:pPr>
            <a:r>
              <a:rPr lang="en" sz="1500">
                <a:solidFill>
                  <a:srgbClr val="0F4D90"/>
                </a:solidFill>
              </a:rPr>
              <a:t>touchés par celle-ci peuvent demander une subvention pouvant atteindre $10 000  en visitant:</a:t>
            </a:r>
            <a:endParaRPr sz="1500">
              <a:solidFill>
                <a:srgbClr val="0F4D90"/>
              </a:solidFill>
            </a:endParaRPr>
          </a:p>
          <a:p>
            <a:pPr indent="0" lvl="0" marL="0" rtl="0" algn="l">
              <a:lnSpc>
                <a:spcPct val="115000"/>
              </a:lnSpc>
              <a:spcBef>
                <a:spcPts val="0"/>
              </a:spcBef>
              <a:spcAft>
                <a:spcPts val="0"/>
              </a:spcAft>
              <a:buClr>
                <a:schemeClr val="dk1"/>
              </a:buClr>
              <a:buSzPts val="1100"/>
              <a:buFont typeface="Arial"/>
              <a:buNone/>
            </a:pPr>
            <a:r>
              <a:rPr b="1" lang="en" sz="1500" u="sng">
                <a:solidFill>
                  <a:srgbClr val="0F4D90"/>
                </a:solidFill>
              </a:rPr>
              <a:t>breadrosesfund.org/solidarityfundapply/</a:t>
            </a:r>
            <a:endParaRPr b="1" sz="1500" u="sng">
              <a:solidFill>
                <a:srgbClr val="0F4D90"/>
              </a:solidFill>
            </a:endParaRPr>
          </a:p>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sp>
        <p:nvSpPr>
          <p:cNvPr id="577" name="Google Shape;577;p64"/>
          <p:cNvSpPr/>
          <p:nvPr/>
        </p:nvSpPr>
        <p:spPr>
          <a:xfrm>
            <a:off x="0" y="247250"/>
            <a:ext cx="82713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6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CHROMEBOOKS POUR ÉTUDIANTS</a:t>
            </a:r>
            <a:endParaRPr b="1" sz="24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pic>
        <p:nvPicPr>
          <p:cNvPr id="579" name="Google Shape;579;p64"/>
          <p:cNvPicPr preferRelativeResize="0"/>
          <p:nvPr/>
        </p:nvPicPr>
        <p:blipFill rotWithShape="1">
          <a:blip r:embed="rId3">
            <a:alphaModFix/>
          </a:blip>
          <a:srcRect b="0" l="1780" r="1973" t="0"/>
          <a:stretch/>
        </p:blipFill>
        <p:spPr>
          <a:xfrm>
            <a:off x="195400" y="1040550"/>
            <a:ext cx="4676200" cy="4007950"/>
          </a:xfrm>
          <a:prstGeom prst="rect">
            <a:avLst/>
          </a:prstGeom>
          <a:noFill/>
          <a:ln>
            <a:noFill/>
          </a:ln>
        </p:spPr>
      </p:pic>
      <p:sp>
        <p:nvSpPr>
          <p:cNvPr id="580" name="Google Shape;580;p64"/>
          <p:cNvSpPr txBox="1"/>
          <p:nvPr/>
        </p:nvSpPr>
        <p:spPr>
          <a:xfrm>
            <a:off x="5295700" y="1129350"/>
            <a:ext cx="3273600" cy="332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solidFill>
                  <a:schemeClr val="dk1"/>
                </a:solidFill>
                <a:latin typeface="Montserrat"/>
                <a:ea typeface="Montserrat"/>
                <a:cs typeface="Montserrat"/>
                <a:sym typeface="Montserrat"/>
              </a:rPr>
              <a:t>Les familles de la maternelle à la 12e année du</a:t>
            </a:r>
            <a:r>
              <a:rPr lang="en" sz="1600">
                <a:latin typeface="Montserrat"/>
                <a:ea typeface="Montserrat"/>
                <a:cs typeface="Montserrat"/>
                <a:sym typeface="Montserrat"/>
              </a:rPr>
              <a:t> d</a:t>
            </a:r>
            <a:r>
              <a:rPr lang="en" sz="1600">
                <a:latin typeface="Montserrat"/>
                <a:ea typeface="Montserrat"/>
                <a:cs typeface="Montserrat"/>
                <a:sym typeface="Montserrat"/>
              </a:rPr>
              <a:t>istrict scolaire de Philadelphie qui ont besoin d'un Chromebook pour faire leurs devoirs à la maison peuvent en collecter un dans l'un des centres de soutien aux parents et aux familles.</a:t>
            </a:r>
            <a:endParaRPr sz="1600">
              <a:latin typeface="Montserrat"/>
              <a:ea typeface="Montserrat"/>
              <a:cs typeface="Montserrat"/>
              <a:sym typeface="Montserrat"/>
            </a:endParaRPr>
          </a:p>
          <a:p>
            <a:pPr indent="0" lvl="0" marL="0" rtl="0" algn="l">
              <a:spcBef>
                <a:spcPts val="0"/>
              </a:spcBef>
              <a:spcAft>
                <a:spcPts val="0"/>
              </a:spcAft>
              <a:buNone/>
            </a:pPr>
            <a:r>
              <a:t/>
            </a:r>
            <a:endParaRPr sz="1800">
              <a:latin typeface="Montserrat"/>
              <a:ea typeface="Montserrat"/>
              <a:cs typeface="Montserrat"/>
              <a:sym typeface="Montserrat"/>
            </a:endParaRPr>
          </a:p>
          <a:p>
            <a:pPr indent="0" lvl="0" marL="0" rtl="0" algn="l">
              <a:spcBef>
                <a:spcPts val="0"/>
              </a:spcBef>
              <a:spcAft>
                <a:spcPts val="0"/>
              </a:spcAft>
              <a:buNone/>
            </a:pPr>
            <a:r>
              <a:t/>
            </a:r>
            <a:endParaRPr sz="1800">
              <a:latin typeface="Montserrat"/>
              <a:ea typeface="Montserrat"/>
              <a:cs typeface="Montserrat"/>
              <a:sym typeface="Montserrat"/>
            </a:endParaRPr>
          </a:p>
          <a:p>
            <a:pPr indent="0" lvl="0" marL="0" rtl="0" algn="l">
              <a:spcBef>
                <a:spcPts val="0"/>
              </a:spcBef>
              <a:spcAft>
                <a:spcPts val="0"/>
              </a:spcAft>
              <a:buNone/>
            </a:pPr>
            <a:r>
              <a:rPr lang="en" sz="1800">
                <a:latin typeface="Montserrat"/>
                <a:ea typeface="Montserrat"/>
                <a:cs typeface="Montserrat"/>
                <a:sym typeface="Montserrat"/>
              </a:rPr>
              <a:t>Pour plus d’info, visitez:</a:t>
            </a:r>
            <a:endParaRPr sz="1800">
              <a:latin typeface="Montserrat"/>
              <a:ea typeface="Montserrat"/>
              <a:cs typeface="Montserrat"/>
              <a:sym typeface="Montserrat"/>
            </a:endParaRPr>
          </a:p>
          <a:p>
            <a:pPr indent="0" lvl="0" marL="0" rtl="0" algn="l">
              <a:spcBef>
                <a:spcPts val="0"/>
              </a:spcBef>
              <a:spcAft>
                <a:spcPts val="0"/>
              </a:spcAft>
              <a:buNone/>
            </a:pPr>
            <a:r>
              <a:rPr b="1" lang="en" sz="1800">
                <a:latin typeface="Montserrat"/>
                <a:ea typeface="Montserrat"/>
                <a:cs typeface="Montserrat"/>
                <a:sym typeface="Montserrat"/>
              </a:rPr>
              <a:t>philasd.org/chromebooks</a:t>
            </a:r>
            <a:endParaRPr b="1" sz="1800">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sp>
        <p:nvSpPr>
          <p:cNvPr id="585" name="Google Shape;585;p65"/>
          <p:cNvSpPr/>
          <p:nvPr/>
        </p:nvSpPr>
        <p:spPr>
          <a:xfrm>
            <a:off x="0" y="247250"/>
            <a:ext cx="79716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6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SUPPORT D'APPRENTISSAGE NUMÉRIQUE</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pic>
        <p:nvPicPr>
          <p:cNvPr id="587" name="Google Shape;587;p65"/>
          <p:cNvPicPr preferRelativeResize="0"/>
          <p:nvPr/>
        </p:nvPicPr>
        <p:blipFill>
          <a:blip r:embed="rId3">
            <a:alphaModFix/>
          </a:blip>
          <a:stretch>
            <a:fillRect/>
          </a:stretch>
        </p:blipFill>
        <p:spPr>
          <a:xfrm>
            <a:off x="152400" y="1202200"/>
            <a:ext cx="4793381" cy="2739075"/>
          </a:xfrm>
          <a:prstGeom prst="rect">
            <a:avLst/>
          </a:prstGeom>
          <a:noFill/>
          <a:ln>
            <a:noFill/>
          </a:ln>
        </p:spPr>
      </p:pic>
      <p:sp>
        <p:nvSpPr>
          <p:cNvPr id="588" name="Google Shape;588;p65"/>
          <p:cNvSpPr/>
          <p:nvPr/>
        </p:nvSpPr>
        <p:spPr>
          <a:xfrm>
            <a:off x="4725675" y="1202200"/>
            <a:ext cx="4239000" cy="27390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65"/>
          <p:cNvSpPr txBox="1"/>
          <p:nvPr/>
        </p:nvSpPr>
        <p:spPr>
          <a:xfrm>
            <a:off x="4646175" y="1501075"/>
            <a:ext cx="4398000" cy="1396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600">
                <a:solidFill>
                  <a:srgbClr val="FBF9EF"/>
                </a:solidFill>
                <a:latin typeface="Montserrat"/>
                <a:ea typeface="Montserrat"/>
                <a:cs typeface="Montserrat"/>
                <a:sym typeface="Montserrat"/>
              </a:rPr>
              <a:t>Hotline SDP </a:t>
            </a:r>
            <a:r>
              <a:rPr lang="en" sz="1600">
                <a:solidFill>
                  <a:srgbClr val="FBF9EF"/>
                </a:solidFill>
                <a:latin typeface="Montserrat"/>
                <a:ea typeface="Montserrat"/>
                <a:cs typeface="Montserrat"/>
                <a:sym typeface="Montserrat"/>
              </a:rPr>
              <a:t>pour étudiants et familles</a:t>
            </a:r>
            <a:r>
              <a:rPr b="1" lang="en" sz="1600">
                <a:solidFill>
                  <a:srgbClr val="FBF9EF"/>
                </a:solidFill>
                <a:latin typeface="Montserrat"/>
                <a:ea typeface="Montserrat"/>
                <a:cs typeface="Montserrat"/>
                <a:sym typeface="Montserrat"/>
              </a:rPr>
              <a:t>:</a:t>
            </a:r>
            <a:endParaRPr b="1" sz="1600">
              <a:solidFill>
                <a:srgbClr val="FBF9EF"/>
              </a:solidFill>
              <a:latin typeface="Montserrat"/>
              <a:ea typeface="Montserrat"/>
              <a:cs typeface="Montserrat"/>
              <a:sym typeface="Montserrat"/>
            </a:endParaRPr>
          </a:p>
          <a:p>
            <a:pPr indent="0" lvl="0" marL="0" rtl="0" algn="ctr">
              <a:lnSpc>
                <a:spcPct val="100000"/>
              </a:lnSpc>
              <a:spcBef>
                <a:spcPts val="0"/>
              </a:spcBef>
              <a:spcAft>
                <a:spcPts val="0"/>
              </a:spcAft>
              <a:buNone/>
            </a:pPr>
            <a:r>
              <a:t/>
            </a:r>
            <a:endParaRPr b="1" sz="1600">
              <a:solidFill>
                <a:srgbClr val="FBF9EF"/>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n" sz="1800">
                <a:solidFill>
                  <a:srgbClr val="F3C613"/>
                </a:solidFill>
                <a:latin typeface="Montserrat"/>
                <a:ea typeface="Montserrat"/>
                <a:cs typeface="Montserrat"/>
                <a:sym typeface="Montserrat"/>
              </a:rPr>
              <a:t>(215)-400-5300</a:t>
            </a:r>
            <a:endParaRPr b="1" sz="1800">
              <a:solidFill>
                <a:srgbClr val="F3C613"/>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Ouvert lundi - jeudi </a:t>
            </a:r>
            <a:endParaRPr b="1">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9h30 à 11h30 </a:t>
            </a:r>
            <a:endParaRPr b="1">
              <a:solidFill>
                <a:srgbClr val="FBF9EF"/>
              </a:solidFill>
              <a:latin typeface="Montserrat"/>
              <a:ea typeface="Montserrat"/>
              <a:cs typeface="Montserrat"/>
              <a:sym typeface="Montserrat"/>
            </a:endParaRPr>
          </a:p>
          <a:p>
            <a:pPr indent="0" lvl="0" marL="0" rtl="0" algn="l">
              <a:lnSpc>
                <a:spcPct val="115000"/>
              </a:lnSpc>
              <a:spcBef>
                <a:spcPts val="1200"/>
              </a:spcBef>
              <a:spcAft>
                <a:spcPts val="0"/>
              </a:spcAft>
              <a:buNone/>
            </a:pPr>
            <a:r>
              <a:rPr b="1" i="1" lang="en">
                <a:solidFill>
                  <a:srgbClr val="FBF9EF"/>
                </a:solidFill>
                <a:latin typeface="Montserrat"/>
                <a:ea typeface="Montserrat"/>
                <a:cs typeface="Montserrat"/>
                <a:sym typeface="Montserrat"/>
              </a:rPr>
              <a:t>      Interprétation disponible en 10 langues</a:t>
            </a:r>
            <a:endParaRPr b="1" i="1">
              <a:solidFill>
                <a:srgbClr val="FBF9EF"/>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i="1">
              <a:solidFill>
                <a:srgbClr val="FBF9EF"/>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i="1">
              <a:solidFill>
                <a:srgbClr val="FBF9EF"/>
              </a:solidFill>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1600">
              <a:solidFill>
                <a:srgbClr val="FBF9EF"/>
              </a:solidFill>
              <a:latin typeface="Montserrat"/>
              <a:ea typeface="Montserrat"/>
              <a:cs typeface="Montserrat"/>
              <a:sym typeface="Montserra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3" name="Shape 593"/>
        <p:cNvGrpSpPr/>
        <p:nvPr/>
      </p:nvGrpSpPr>
      <p:grpSpPr>
        <a:xfrm>
          <a:off x="0" y="0"/>
          <a:ext cx="0" cy="0"/>
          <a:chOff x="0" y="0"/>
          <a:chExt cx="0" cy="0"/>
        </a:xfrm>
      </p:grpSpPr>
      <p:sp>
        <p:nvSpPr>
          <p:cNvPr id="594" name="Google Shape;594;p66"/>
          <p:cNvSpPr/>
          <p:nvPr/>
        </p:nvSpPr>
        <p:spPr>
          <a:xfrm>
            <a:off x="0" y="247250"/>
            <a:ext cx="656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6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lt1"/>
                </a:solidFill>
                <a:latin typeface="Montserrat"/>
                <a:ea typeface="Montserrat"/>
                <a:cs typeface="Montserrat"/>
                <a:sym typeface="Montserrat"/>
              </a:rPr>
              <a:t>JUMP START PHILLY SCHOOLS FUND </a:t>
            </a:r>
            <a:endParaRPr b="1" sz="2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596" name="Google Shape;596;p66"/>
          <p:cNvSpPr txBox="1"/>
          <p:nvPr/>
        </p:nvSpPr>
        <p:spPr>
          <a:xfrm>
            <a:off x="395650" y="989175"/>
            <a:ext cx="7109400" cy="1192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i="1" lang="en" sz="1500">
                <a:solidFill>
                  <a:schemeClr val="dk1"/>
                </a:solidFill>
                <a:latin typeface="Montserrat"/>
                <a:ea typeface="Montserrat"/>
                <a:cs typeface="Montserrat"/>
                <a:sym typeface="Montserrat"/>
              </a:rPr>
              <a:t>Le Jump-Start Philly Schools Fund vise à répondre aux besoins immédiats des élèves et des familles à faible revenu lors des fermetures d'école causées par COVID-19.</a:t>
            </a:r>
            <a:endParaRPr sz="15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rgbClr val="2176D2"/>
                </a:solidFill>
                <a:latin typeface="Montserrat"/>
                <a:ea typeface="Montserrat"/>
                <a:cs typeface="Montserrat"/>
                <a:sym typeface="Montserrat"/>
              </a:rPr>
              <a:t>Visitez philaschoolpartnership.org pour plus d’information.</a:t>
            </a:r>
            <a:endParaRPr b="1" sz="1600">
              <a:solidFill>
                <a:srgbClr val="2176D2"/>
              </a:solidFill>
              <a:latin typeface="Montserrat"/>
              <a:ea typeface="Montserrat"/>
              <a:cs typeface="Montserrat"/>
              <a:sym typeface="Montserrat"/>
            </a:endParaRPr>
          </a:p>
          <a:p>
            <a:pPr indent="0" lvl="0" marL="0" marR="0" rtl="0" algn="l">
              <a:spcBef>
                <a:spcPts val="1200"/>
              </a:spcBef>
              <a:spcAft>
                <a:spcPts val="0"/>
              </a:spcAft>
              <a:buNone/>
            </a:pPr>
            <a:r>
              <a:t/>
            </a:r>
            <a:endParaRPr b="1" sz="1600">
              <a:solidFill>
                <a:srgbClr val="3C4043"/>
              </a:solidFill>
              <a:highlight>
                <a:srgbClr val="FFFFFF"/>
              </a:highlight>
              <a:latin typeface="Montserrat"/>
              <a:ea typeface="Montserrat"/>
              <a:cs typeface="Montserrat"/>
              <a:sym typeface="Montserrat"/>
            </a:endParaRPr>
          </a:p>
        </p:txBody>
      </p:sp>
      <p:pic>
        <p:nvPicPr>
          <p:cNvPr id="597" name="Google Shape;597;p66"/>
          <p:cNvPicPr preferRelativeResize="0"/>
          <p:nvPr/>
        </p:nvPicPr>
        <p:blipFill rotWithShape="1">
          <a:blip r:embed="rId3">
            <a:alphaModFix/>
          </a:blip>
          <a:srcRect b="-3939" l="40133" r="1294" t="36248"/>
          <a:stretch/>
        </p:blipFill>
        <p:spPr>
          <a:xfrm>
            <a:off x="5359800" y="1860584"/>
            <a:ext cx="3484504" cy="2679568"/>
          </a:xfrm>
          <a:prstGeom prst="rect">
            <a:avLst/>
          </a:prstGeom>
          <a:noFill/>
          <a:ln>
            <a:noFill/>
          </a:ln>
        </p:spPr>
      </p:pic>
      <p:pic>
        <p:nvPicPr>
          <p:cNvPr id="598" name="Google Shape;598;p66"/>
          <p:cNvPicPr preferRelativeResize="0"/>
          <p:nvPr/>
        </p:nvPicPr>
        <p:blipFill>
          <a:blip r:embed="rId4">
            <a:alphaModFix/>
          </a:blip>
          <a:stretch>
            <a:fillRect/>
          </a:stretch>
        </p:blipFill>
        <p:spPr>
          <a:xfrm>
            <a:off x="6722672" y="221475"/>
            <a:ext cx="2321450" cy="635050"/>
          </a:xfrm>
          <a:prstGeom prst="rect">
            <a:avLst/>
          </a:prstGeom>
          <a:noFill/>
          <a:ln>
            <a:noFill/>
          </a:ln>
        </p:spPr>
      </p:pic>
      <p:sp>
        <p:nvSpPr>
          <p:cNvPr id="599" name="Google Shape;599;p66"/>
          <p:cNvSpPr txBox="1"/>
          <p:nvPr/>
        </p:nvSpPr>
        <p:spPr>
          <a:xfrm>
            <a:off x="547300" y="1988975"/>
            <a:ext cx="4325100" cy="21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02060"/>
                </a:solidFill>
              </a:rPr>
              <a:t>Les buts:</a:t>
            </a:r>
            <a:endParaRPr b="1" sz="1600">
              <a:solidFill>
                <a:srgbClr val="002060"/>
              </a:solidFill>
            </a:endParaRPr>
          </a:p>
          <a:p>
            <a:pPr indent="-317500" lvl="0" marL="457200" rtl="0" algn="l">
              <a:spcBef>
                <a:spcPts val="0"/>
              </a:spcBef>
              <a:spcAft>
                <a:spcPts val="0"/>
              </a:spcAft>
              <a:buClr>
                <a:srgbClr val="002060"/>
              </a:buClr>
              <a:buSzPts val="1400"/>
              <a:buChar char="●"/>
            </a:pPr>
            <a:r>
              <a:rPr lang="en">
                <a:solidFill>
                  <a:srgbClr val="002060"/>
                </a:solidFill>
              </a:rPr>
              <a:t>Combler l'écart entre les appareils</a:t>
            </a:r>
            <a:endParaRPr>
              <a:solidFill>
                <a:srgbClr val="002060"/>
              </a:solidFill>
            </a:endParaRPr>
          </a:p>
          <a:p>
            <a:pPr indent="-317500" lvl="0" marL="457200" rtl="0" algn="l">
              <a:spcBef>
                <a:spcPts val="0"/>
              </a:spcBef>
              <a:spcAft>
                <a:spcPts val="0"/>
              </a:spcAft>
              <a:buClr>
                <a:srgbClr val="002060"/>
              </a:buClr>
              <a:buSzPts val="1400"/>
              <a:buChar char="●"/>
            </a:pPr>
            <a:r>
              <a:rPr lang="en">
                <a:solidFill>
                  <a:srgbClr val="002060"/>
                </a:solidFill>
              </a:rPr>
              <a:t>Aide à la transition vers l'apprentissage virtuel</a:t>
            </a:r>
            <a:endParaRPr>
              <a:solidFill>
                <a:srgbClr val="002060"/>
              </a:solidFill>
            </a:endParaRPr>
          </a:p>
          <a:p>
            <a:pPr indent="-317500" lvl="0" marL="457200" rtl="0" algn="l">
              <a:spcBef>
                <a:spcPts val="0"/>
              </a:spcBef>
              <a:spcAft>
                <a:spcPts val="0"/>
              </a:spcAft>
              <a:buClr>
                <a:srgbClr val="002060"/>
              </a:buClr>
              <a:buSzPts val="1400"/>
              <a:buChar char="●"/>
            </a:pPr>
            <a:r>
              <a:rPr lang="en">
                <a:solidFill>
                  <a:srgbClr val="002060"/>
                </a:solidFill>
              </a:rPr>
              <a:t>Préparez-vous à la reprise scolaire</a:t>
            </a:r>
            <a:endParaRPr>
              <a:solidFill>
                <a:srgbClr val="002060"/>
              </a:solidFill>
            </a:endParaRPr>
          </a:p>
          <a:p>
            <a:pPr indent="0" lvl="0" marL="457200" rtl="0" algn="l">
              <a:spcBef>
                <a:spcPts val="0"/>
              </a:spcBef>
              <a:spcAft>
                <a:spcPts val="0"/>
              </a:spcAft>
              <a:buNone/>
            </a:pPr>
            <a:r>
              <a:t/>
            </a:r>
            <a:endParaRPr>
              <a:solidFill>
                <a:srgbClr val="002060"/>
              </a:solidFill>
            </a:endParaRPr>
          </a:p>
          <a:p>
            <a:pPr indent="0" lvl="0" marL="0" rtl="0" algn="ctr">
              <a:lnSpc>
                <a:spcPct val="100000"/>
              </a:lnSpc>
              <a:spcBef>
                <a:spcPts val="0"/>
              </a:spcBef>
              <a:spcAft>
                <a:spcPts val="0"/>
              </a:spcAft>
              <a:buClr>
                <a:schemeClr val="dk1"/>
              </a:buClr>
              <a:buSzPts val="1100"/>
              <a:buFont typeface="Arial"/>
              <a:buNone/>
            </a:pPr>
            <a:r>
              <a:rPr lang="en" sz="1600">
                <a:solidFill>
                  <a:srgbClr val="002060"/>
                </a:solidFill>
              </a:rPr>
              <a:t>Chaque élève doit avoir la possibilité de poursuivre son apprentissage, quelle que soit la partie de la ville d'où il vient ou le type d'école qu'il fréquente.</a:t>
            </a:r>
            <a:endParaRPr sz="1600">
              <a:solidFill>
                <a:srgbClr val="002060"/>
              </a:solidFill>
            </a:endParaRPr>
          </a:p>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3" name="Shape 603"/>
        <p:cNvGrpSpPr/>
        <p:nvPr/>
      </p:nvGrpSpPr>
      <p:grpSpPr>
        <a:xfrm>
          <a:off x="0" y="0"/>
          <a:ext cx="0" cy="0"/>
          <a:chOff x="0" y="0"/>
          <a:chExt cx="0" cy="0"/>
        </a:xfrm>
      </p:grpSpPr>
      <p:sp>
        <p:nvSpPr>
          <p:cNvPr id="604" name="Google Shape;604;p6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6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MISES À JOUR DES OPÉRATIONS WIC:</a:t>
            </a:r>
            <a:endParaRPr b="1" sz="2400">
              <a:solidFill>
                <a:srgbClr val="FFFFFF"/>
              </a:solidFill>
              <a:latin typeface="Montserrat"/>
              <a:ea typeface="Montserrat"/>
              <a:cs typeface="Montserrat"/>
              <a:sym typeface="Montserrat"/>
            </a:endParaRPr>
          </a:p>
        </p:txBody>
      </p:sp>
      <p:sp>
        <p:nvSpPr>
          <p:cNvPr id="606" name="Google Shape;606;p67"/>
          <p:cNvSpPr txBox="1"/>
          <p:nvPr/>
        </p:nvSpPr>
        <p:spPr>
          <a:xfrm>
            <a:off x="395650" y="989175"/>
            <a:ext cx="7109400" cy="1192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i="1" lang="en" sz="1600">
                <a:solidFill>
                  <a:schemeClr val="dk1"/>
                </a:solidFill>
                <a:latin typeface="Montserrat"/>
                <a:ea typeface="Montserrat"/>
                <a:cs typeface="Montserrat"/>
                <a:sym typeface="Montserrat"/>
              </a:rPr>
              <a:t>Women, Infants, and Children (WIC) </a:t>
            </a:r>
            <a:r>
              <a:rPr lang="en" sz="1600">
                <a:solidFill>
                  <a:schemeClr val="dk1"/>
                </a:solidFill>
                <a:latin typeface="Montserrat"/>
                <a:ea typeface="Montserrat"/>
                <a:cs typeface="Montserrat"/>
                <a:sym typeface="Montserrat"/>
              </a:rPr>
              <a:t>émettra des prestations par courrier. Ils acceptent toujours de nouveaux participants.</a:t>
            </a:r>
            <a:endParaRPr sz="16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p:txBody>
      </p:sp>
      <p:sp>
        <p:nvSpPr>
          <p:cNvPr id="607" name="Google Shape;607;p67"/>
          <p:cNvSpPr txBox="1"/>
          <p:nvPr/>
        </p:nvSpPr>
        <p:spPr>
          <a:xfrm>
            <a:off x="506725" y="1672275"/>
            <a:ext cx="5884800" cy="2751900"/>
          </a:xfrm>
          <a:prstGeom prst="rect">
            <a:avLst/>
          </a:prstGeom>
          <a:noFill/>
          <a:ln>
            <a:noFill/>
          </a:ln>
        </p:spPr>
        <p:txBody>
          <a:bodyPr anchorCtr="0" anchor="t" bIns="91425" lIns="91425" spcFirstLastPara="1" rIns="91425" wrap="square" tIns="91425">
            <a:noAutofit/>
          </a:bodyPr>
          <a:lstStyle/>
          <a:p>
            <a:pPr indent="0" lvl="0" marL="0" marR="330200" rtl="0" algn="l">
              <a:lnSpc>
                <a:spcPct val="115000"/>
              </a:lnSpc>
              <a:spcBef>
                <a:spcPts val="0"/>
              </a:spcBef>
              <a:spcAft>
                <a:spcPts val="0"/>
              </a:spcAft>
              <a:buNone/>
            </a:pPr>
            <a:r>
              <a:rPr b="1" lang="en">
                <a:highlight>
                  <a:srgbClr val="FFFFFF"/>
                </a:highlight>
                <a:latin typeface="Roboto"/>
                <a:ea typeface="Roboto"/>
                <a:cs typeface="Roboto"/>
                <a:sym typeface="Roboto"/>
              </a:rPr>
              <a:t>WIC dessert les résidents de Pennsylvanie suivants:</a:t>
            </a:r>
            <a:endParaRPr b="1">
              <a:highlight>
                <a:srgbClr val="FFFFFF"/>
              </a:highlight>
              <a:latin typeface="Roboto"/>
              <a:ea typeface="Roboto"/>
              <a:cs typeface="Roboto"/>
              <a:sym typeface="Roboto"/>
            </a:endParaRPr>
          </a:p>
          <a:p>
            <a:pPr indent="-298450" lvl="0" marL="457200" marR="330200" rtl="0" algn="l">
              <a:lnSpc>
                <a:spcPct val="115000"/>
              </a:lnSpc>
              <a:spcBef>
                <a:spcPts val="0"/>
              </a:spcBef>
              <a:spcAft>
                <a:spcPts val="0"/>
              </a:spcAft>
              <a:buClr>
                <a:srgbClr val="000000"/>
              </a:buClr>
              <a:buSzPts val="1100"/>
              <a:buFont typeface="Roboto"/>
              <a:buChar char="●"/>
            </a:pPr>
            <a:r>
              <a:rPr lang="en" sz="1200">
                <a:highlight>
                  <a:srgbClr val="FFFFFF"/>
                </a:highlight>
                <a:latin typeface="Roboto"/>
                <a:ea typeface="Roboto"/>
                <a:cs typeface="Roboto"/>
                <a:sym typeface="Roboto"/>
              </a:rPr>
              <a:t>Femmes enceintes</a:t>
            </a:r>
            <a:endParaRPr sz="1200">
              <a:highlight>
                <a:srgbClr val="FFFFFF"/>
              </a:highlight>
              <a:latin typeface="Roboto"/>
              <a:ea typeface="Roboto"/>
              <a:cs typeface="Roboto"/>
              <a:sym typeface="Roboto"/>
            </a:endParaRPr>
          </a:p>
          <a:p>
            <a:pPr indent="-298450" lvl="0" marL="457200" marR="330200" rtl="0" algn="l">
              <a:lnSpc>
                <a:spcPct val="115000"/>
              </a:lnSpc>
              <a:spcBef>
                <a:spcPts val="0"/>
              </a:spcBef>
              <a:spcAft>
                <a:spcPts val="0"/>
              </a:spcAft>
              <a:buClr>
                <a:srgbClr val="000000"/>
              </a:buClr>
              <a:buSzPts val="1100"/>
              <a:buFont typeface="Roboto"/>
              <a:buChar char="●"/>
            </a:pPr>
            <a:r>
              <a:rPr lang="en" sz="1200">
                <a:highlight>
                  <a:srgbClr val="FFFFFF"/>
                </a:highlight>
                <a:latin typeface="Roboto"/>
                <a:ea typeface="Roboto"/>
                <a:cs typeface="Roboto"/>
                <a:sym typeface="Roboto"/>
              </a:rPr>
              <a:t>Femmes qui allaitent, jusqu'à un an après l'accouchement</a:t>
            </a:r>
            <a:endParaRPr sz="1200">
              <a:highlight>
                <a:srgbClr val="FFFFFF"/>
              </a:highlight>
              <a:latin typeface="Roboto"/>
              <a:ea typeface="Roboto"/>
              <a:cs typeface="Roboto"/>
              <a:sym typeface="Roboto"/>
            </a:endParaRPr>
          </a:p>
          <a:p>
            <a:pPr indent="-298450" lvl="0" marL="457200" marR="330200" rtl="0" algn="l">
              <a:lnSpc>
                <a:spcPct val="115000"/>
              </a:lnSpc>
              <a:spcBef>
                <a:spcPts val="0"/>
              </a:spcBef>
              <a:spcAft>
                <a:spcPts val="0"/>
              </a:spcAft>
              <a:buClr>
                <a:srgbClr val="000000"/>
              </a:buClr>
              <a:buSzPts val="1100"/>
              <a:buFont typeface="Roboto"/>
              <a:buChar char="●"/>
            </a:pPr>
            <a:r>
              <a:rPr lang="en" sz="1200">
                <a:highlight>
                  <a:srgbClr val="FFFFFF"/>
                </a:highlight>
                <a:latin typeface="Roboto"/>
                <a:ea typeface="Roboto"/>
                <a:cs typeface="Roboto"/>
                <a:sym typeface="Roboto"/>
              </a:rPr>
              <a:t>Femmes jusqu'à six mois après l'accouchement, qui n'allaitent pas</a:t>
            </a:r>
            <a:endParaRPr sz="1200">
              <a:highlight>
                <a:srgbClr val="FFFFFF"/>
              </a:highlight>
              <a:latin typeface="Roboto"/>
              <a:ea typeface="Roboto"/>
              <a:cs typeface="Roboto"/>
              <a:sym typeface="Roboto"/>
            </a:endParaRPr>
          </a:p>
          <a:p>
            <a:pPr indent="-298450" lvl="0" marL="457200" marR="330200" rtl="0" algn="l">
              <a:lnSpc>
                <a:spcPct val="115000"/>
              </a:lnSpc>
              <a:spcBef>
                <a:spcPts val="0"/>
              </a:spcBef>
              <a:spcAft>
                <a:spcPts val="0"/>
              </a:spcAft>
              <a:buClr>
                <a:srgbClr val="000000"/>
              </a:buClr>
              <a:buSzPts val="1100"/>
              <a:buFont typeface="Roboto"/>
              <a:buChar char="●"/>
            </a:pPr>
            <a:r>
              <a:rPr lang="en" sz="1200">
                <a:highlight>
                  <a:srgbClr val="FFFFFF"/>
                </a:highlight>
                <a:latin typeface="Roboto"/>
                <a:ea typeface="Roboto"/>
                <a:cs typeface="Roboto"/>
                <a:sym typeface="Roboto"/>
              </a:rPr>
              <a:t>Nourrissons et enfants de moins de 5 ans, y compris les enfants en famille d'accueil</a:t>
            </a:r>
            <a:endParaRPr sz="1200">
              <a:highlight>
                <a:srgbClr val="FFFFFF"/>
              </a:highlight>
              <a:latin typeface="Roboto"/>
              <a:ea typeface="Roboto"/>
              <a:cs typeface="Roboto"/>
              <a:sym typeface="Roboto"/>
            </a:endParaRPr>
          </a:p>
        </p:txBody>
      </p:sp>
      <p:sp>
        <p:nvSpPr>
          <p:cNvPr id="608" name="Google Shape;608;p67"/>
          <p:cNvSpPr txBox="1"/>
          <p:nvPr/>
        </p:nvSpPr>
        <p:spPr>
          <a:xfrm>
            <a:off x="233500" y="4529250"/>
            <a:ext cx="55284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lang="en" sz="1600">
                <a:solidFill>
                  <a:srgbClr val="262626"/>
                </a:solidFill>
                <a:latin typeface="Montserrat"/>
                <a:ea typeface="Montserrat"/>
                <a:cs typeface="Montserrat"/>
                <a:sym typeface="Montserrat"/>
              </a:rPr>
              <a:t>WIC n'exige pas de preuve de citoyenneté.</a:t>
            </a:r>
            <a:endParaRPr/>
          </a:p>
        </p:txBody>
      </p:sp>
      <p:sp>
        <p:nvSpPr>
          <p:cNvPr id="609" name="Google Shape;609;p67"/>
          <p:cNvSpPr txBox="1"/>
          <p:nvPr/>
        </p:nvSpPr>
        <p:spPr>
          <a:xfrm>
            <a:off x="506725" y="2948350"/>
            <a:ext cx="5884800" cy="1487100"/>
          </a:xfrm>
          <a:prstGeom prst="rect">
            <a:avLst/>
          </a:prstGeom>
          <a:noFill/>
          <a:ln>
            <a:noFill/>
          </a:ln>
        </p:spPr>
        <p:txBody>
          <a:bodyPr anchorCtr="0" anchor="t" bIns="91425" lIns="91425" spcFirstLastPara="1" rIns="91425" wrap="square" tIns="91425">
            <a:noAutofit/>
          </a:bodyPr>
          <a:lstStyle/>
          <a:p>
            <a:pPr indent="0" lvl="0" marL="0" marR="330200" rtl="0" algn="l">
              <a:lnSpc>
                <a:spcPct val="100000"/>
              </a:lnSpc>
              <a:spcBef>
                <a:spcPts val="0"/>
              </a:spcBef>
              <a:spcAft>
                <a:spcPts val="0"/>
              </a:spcAft>
              <a:buNone/>
            </a:pPr>
            <a:r>
              <a:rPr b="1" lang="en">
                <a:highlight>
                  <a:srgbClr val="FFFFFF"/>
                </a:highlight>
                <a:latin typeface="Roboto"/>
                <a:ea typeface="Roboto"/>
                <a:cs typeface="Roboto"/>
                <a:sym typeface="Roboto"/>
              </a:rPr>
              <a:t>Admissibilité: les candidats doivent:</a:t>
            </a:r>
            <a:endParaRPr b="1">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Vivre en Pennsylvanie</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Vous avez un besoin médical ou nutritionnel</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Avoir un revenu brut du ménage qui ne dépasse pas 185% des US Poverty Income Guidelines. (Si vous recevez SNAP, MA ou TANF, vous pouvez demander le WIC indépendamment du revenu.)</a:t>
            </a:r>
            <a:endParaRPr sz="1300">
              <a:highlight>
                <a:srgbClr val="FFFFFF"/>
              </a:highlight>
              <a:latin typeface="Roboto"/>
              <a:ea typeface="Roboto"/>
              <a:cs typeface="Roboto"/>
              <a:sym typeface="Roboto"/>
            </a:endParaRPr>
          </a:p>
        </p:txBody>
      </p:sp>
      <p:pic>
        <p:nvPicPr>
          <p:cNvPr id="610" name="Google Shape;610;p67"/>
          <p:cNvPicPr preferRelativeResize="0"/>
          <p:nvPr/>
        </p:nvPicPr>
        <p:blipFill>
          <a:blip r:embed="rId3">
            <a:alphaModFix/>
          </a:blip>
          <a:stretch>
            <a:fillRect/>
          </a:stretch>
        </p:blipFill>
        <p:spPr>
          <a:xfrm>
            <a:off x="5792725" y="1871125"/>
            <a:ext cx="2953075" cy="17549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sp>
        <p:nvSpPr>
          <p:cNvPr id="615" name="Google Shape;615;p6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6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MISES À JOUR UTILITAIRES</a:t>
            </a:r>
            <a:endParaRPr b="1" sz="2400">
              <a:solidFill>
                <a:srgbClr val="FFFFFF"/>
              </a:solidFill>
              <a:latin typeface="Montserrat"/>
              <a:ea typeface="Montserrat"/>
              <a:cs typeface="Montserrat"/>
              <a:sym typeface="Montserrat"/>
            </a:endParaRPr>
          </a:p>
        </p:txBody>
      </p:sp>
      <p:sp>
        <p:nvSpPr>
          <p:cNvPr id="617" name="Google Shape;617;p68"/>
          <p:cNvSpPr txBox="1"/>
          <p:nvPr/>
        </p:nvSpPr>
        <p:spPr>
          <a:xfrm>
            <a:off x="1949650" y="1039025"/>
            <a:ext cx="6630000" cy="336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highlight>
                  <a:srgbClr val="FFFFFF"/>
                </a:highlight>
                <a:latin typeface="Montserrat"/>
                <a:ea typeface="Montserrat"/>
                <a:cs typeface="Montserrat"/>
                <a:sym typeface="Montserrat"/>
              </a:rPr>
              <a:t>Les clients </a:t>
            </a:r>
            <a:r>
              <a:rPr b="1" lang="en">
                <a:highlight>
                  <a:srgbClr val="FFFFFF"/>
                </a:highlight>
                <a:latin typeface="Montserrat"/>
                <a:ea typeface="Montserrat"/>
                <a:cs typeface="Montserrat"/>
                <a:sym typeface="Montserrat"/>
              </a:rPr>
              <a:t>ne seront pas fermés pour non-paiement </a:t>
            </a:r>
            <a:r>
              <a:rPr lang="en">
                <a:highlight>
                  <a:srgbClr val="FFFFFF"/>
                </a:highlight>
                <a:latin typeface="Montserrat"/>
                <a:ea typeface="Montserrat"/>
                <a:cs typeface="Montserrat"/>
                <a:sym typeface="Montserrat"/>
              </a:rPr>
              <a:t>jusqu'au 15 mai. La sécurité de l'eau potable n'est pas affectée par le virus.</a:t>
            </a:r>
            <a:endParaRPr>
              <a:highlight>
                <a:srgbClr val="FFFFFF"/>
              </a:highlight>
              <a:latin typeface="Montserrat"/>
              <a:ea typeface="Montserrat"/>
              <a:cs typeface="Montserrat"/>
              <a:sym typeface="Montserrat"/>
            </a:endParaRPr>
          </a:p>
          <a:p>
            <a:pPr indent="0" lvl="0" marL="0" rtl="0" algn="l">
              <a:spcBef>
                <a:spcPts val="120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rPr lang="en">
                <a:highlight>
                  <a:srgbClr val="FFFFFF"/>
                </a:highlight>
                <a:latin typeface="Montserrat"/>
                <a:ea typeface="Montserrat"/>
                <a:cs typeface="Montserrat"/>
                <a:sym typeface="Montserrat"/>
              </a:rPr>
              <a:t>PGW </a:t>
            </a:r>
            <a:r>
              <a:rPr b="1" lang="en">
                <a:highlight>
                  <a:srgbClr val="FFFFFF"/>
                </a:highlight>
                <a:latin typeface="Montserrat"/>
                <a:ea typeface="Montserrat"/>
                <a:cs typeface="Montserrat"/>
                <a:sym typeface="Montserrat"/>
              </a:rPr>
              <a:t>suspend les résiliations pour non-paiement jusqu'au 1er mai 2020.</a:t>
            </a:r>
            <a:r>
              <a:rPr lang="en">
                <a:highlight>
                  <a:srgbClr val="FFFFFF"/>
                </a:highlight>
                <a:latin typeface="Montserrat"/>
                <a:ea typeface="Montserrat"/>
                <a:cs typeface="Montserrat"/>
                <a:sym typeface="Montserrat"/>
              </a:rPr>
              <a:t> PGW prévoit également de renoncer aux nouveaux frais de retard.</a:t>
            </a:r>
            <a:endParaRPr>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a:highlight>
                  <a:srgbClr val="FFFFFF"/>
                </a:highlight>
                <a:latin typeface="Montserrat"/>
                <a:ea typeface="Montserrat"/>
                <a:cs typeface="Montserrat"/>
                <a:sym typeface="Montserrat"/>
              </a:rPr>
              <a:t>PECO </a:t>
            </a:r>
            <a:r>
              <a:rPr b="1" lang="en">
                <a:highlight>
                  <a:srgbClr val="FFFFFF"/>
                </a:highlight>
                <a:latin typeface="Montserrat"/>
                <a:ea typeface="Montserrat"/>
                <a:cs typeface="Montserrat"/>
                <a:sym typeface="Montserrat"/>
              </a:rPr>
              <a:t>suspend les déconnexions de services et renonce aux nouveaux frais de retard jusqu'au 1er mai 2020 au moins</a:t>
            </a:r>
            <a:r>
              <a:rPr lang="en">
                <a:highlight>
                  <a:srgbClr val="FFFFFF"/>
                </a:highlight>
                <a:latin typeface="Montserrat"/>
                <a:ea typeface="Montserrat"/>
                <a:cs typeface="Montserrat"/>
                <a:sym typeface="Montserrat"/>
              </a:rPr>
              <a:t>.</a:t>
            </a:r>
            <a:endParaRPr>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t/>
            </a:r>
            <a:endParaRPr>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a:highlight>
                  <a:srgbClr val="FFFFFF"/>
                </a:highlight>
                <a:latin typeface="Montserrat"/>
                <a:ea typeface="Montserrat"/>
                <a:cs typeface="Montserrat"/>
                <a:sym typeface="Montserrat"/>
              </a:rPr>
              <a:t>La collecte des ordures aura lieu à </a:t>
            </a:r>
            <a:r>
              <a:rPr b="1" lang="en">
                <a:highlight>
                  <a:srgbClr val="FFFFFF"/>
                </a:highlight>
                <a:latin typeface="Montserrat"/>
                <a:ea typeface="Montserrat"/>
                <a:cs typeface="Montserrat"/>
                <a:sym typeface="Montserrat"/>
              </a:rPr>
              <a:t>un horaire régulier</a:t>
            </a:r>
            <a:r>
              <a:rPr lang="en">
                <a:highlight>
                  <a:srgbClr val="FFFFFF"/>
                </a:highlight>
                <a:latin typeface="Montserrat"/>
                <a:ea typeface="Montserrat"/>
                <a:cs typeface="Montserrat"/>
                <a:sym typeface="Montserrat"/>
              </a:rPr>
              <a:t>. Le recyclage sera collecté </a:t>
            </a:r>
            <a:r>
              <a:rPr b="1" lang="en">
                <a:highlight>
                  <a:srgbClr val="FFFFFF"/>
                </a:highlight>
                <a:latin typeface="Montserrat"/>
                <a:ea typeface="Montserrat"/>
                <a:cs typeface="Montserrat"/>
                <a:sym typeface="Montserrat"/>
              </a:rPr>
              <a:t>toutes les deux semaines</a:t>
            </a:r>
            <a:r>
              <a:rPr lang="en">
                <a:highlight>
                  <a:srgbClr val="FFFFFF"/>
                </a:highlight>
                <a:latin typeface="Montserrat"/>
                <a:ea typeface="Montserrat"/>
                <a:cs typeface="Montserrat"/>
                <a:sym typeface="Montserrat"/>
              </a:rPr>
              <a:t>.</a:t>
            </a:r>
            <a:endParaRPr b="1">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b="1">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p:txBody>
      </p:sp>
      <p:pic>
        <p:nvPicPr>
          <p:cNvPr id="618" name="Google Shape;618;p68"/>
          <p:cNvPicPr preferRelativeResize="0"/>
          <p:nvPr/>
        </p:nvPicPr>
        <p:blipFill>
          <a:blip r:embed="rId3">
            <a:alphaModFix/>
          </a:blip>
          <a:stretch>
            <a:fillRect/>
          </a:stretch>
        </p:blipFill>
        <p:spPr>
          <a:xfrm>
            <a:off x="590999" y="1039025"/>
            <a:ext cx="1223186" cy="710223"/>
          </a:xfrm>
          <a:prstGeom prst="rect">
            <a:avLst/>
          </a:prstGeom>
          <a:noFill/>
          <a:ln>
            <a:noFill/>
          </a:ln>
        </p:spPr>
      </p:pic>
      <p:pic>
        <p:nvPicPr>
          <p:cNvPr id="619" name="Google Shape;619;p68"/>
          <p:cNvPicPr preferRelativeResize="0"/>
          <p:nvPr/>
        </p:nvPicPr>
        <p:blipFill>
          <a:blip r:embed="rId4">
            <a:alphaModFix/>
          </a:blip>
          <a:stretch>
            <a:fillRect/>
          </a:stretch>
        </p:blipFill>
        <p:spPr>
          <a:xfrm>
            <a:off x="656853" y="1850538"/>
            <a:ext cx="1091485" cy="664873"/>
          </a:xfrm>
          <a:prstGeom prst="rect">
            <a:avLst/>
          </a:prstGeom>
          <a:noFill/>
          <a:ln>
            <a:noFill/>
          </a:ln>
        </p:spPr>
      </p:pic>
      <p:pic>
        <p:nvPicPr>
          <p:cNvPr id="620" name="Google Shape;620;p68"/>
          <p:cNvPicPr preferRelativeResize="0"/>
          <p:nvPr/>
        </p:nvPicPr>
        <p:blipFill>
          <a:blip r:embed="rId5">
            <a:alphaModFix/>
          </a:blip>
          <a:stretch>
            <a:fillRect/>
          </a:stretch>
        </p:blipFill>
        <p:spPr>
          <a:xfrm>
            <a:off x="656846" y="2726186"/>
            <a:ext cx="1091492" cy="666043"/>
          </a:xfrm>
          <a:prstGeom prst="rect">
            <a:avLst/>
          </a:prstGeom>
          <a:noFill/>
          <a:ln>
            <a:noFill/>
          </a:ln>
        </p:spPr>
      </p:pic>
      <p:pic>
        <p:nvPicPr>
          <p:cNvPr id="621" name="Google Shape;621;p68"/>
          <p:cNvPicPr preferRelativeResize="0"/>
          <p:nvPr/>
        </p:nvPicPr>
        <p:blipFill>
          <a:blip r:embed="rId6">
            <a:alphaModFix/>
          </a:blip>
          <a:stretch>
            <a:fillRect/>
          </a:stretch>
        </p:blipFill>
        <p:spPr>
          <a:xfrm>
            <a:off x="170225" y="3535204"/>
            <a:ext cx="2124025" cy="76877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sp>
        <p:nvSpPr>
          <p:cNvPr id="626" name="Google Shape;626;p6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6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LES TRIBUNAUX DE PHILADELPHIE</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628" name="Google Shape;628;p69"/>
          <p:cNvSpPr txBox="1"/>
          <p:nvPr/>
        </p:nvSpPr>
        <p:spPr>
          <a:xfrm>
            <a:off x="510500" y="963350"/>
            <a:ext cx="4772700" cy="1728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000">
                <a:solidFill>
                  <a:srgbClr val="2176D2"/>
                </a:solidFill>
                <a:highlight>
                  <a:srgbClr val="FFFFFF"/>
                </a:highlight>
                <a:latin typeface="Montserrat"/>
                <a:ea typeface="Montserrat"/>
                <a:cs typeface="Montserrat"/>
                <a:sym typeface="Montserrat"/>
              </a:rPr>
              <a:t>Les tribunaux du premier district judiciaire (tribunaux de Philadelphie) resteront fermés pour des fonctions non essentielles jusqu'au 29 mai 2020.</a:t>
            </a:r>
            <a:endParaRPr b="1" sz="2000">
              <a:solidFill>
                <a:srgbClr val="2176D2"/>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b="1" sz="2300">
              <a:solidFill>
                <a:srgbClr val="2176D2"/>
              </a:solidFill>
              <a:highlight>
                <a:srgbClr val="FFFFFF"/>
              </a:highlight>
              <a:latin typeface="Montserrat"/>
              <a:ea typeface="Montserrat"/>
              <a:cs typeface="Montserrat"/>
              <a:sym typeface="Montserrat"/>
            </a:endParaRPr>
          </a:p>
          <a:p>
            <a:pPr indent="0" lvl="0" marL="0" rtl="0" algn="ctr">
              <a:lnSpc>
                <a:spcPct val="115000"/>
              </a:lnSpc>
              <a:spcBef>
                <a:spcPts val="0"/>
              </a:spcBef>
              <a:spcAft>
                <a:spcPts val="1200"/>
              </a:spcAft>
              <a:buNone/>
            </a:pPr>
            <a:r>
              <a:rPr b="1" lang="en" sz="2300">
                <a:solidFill>
                  <a:srgbClr val="2176D2"/>
                </a:solidFill>
                <a:highlight>
                  <a:srgbClr val="FFFFFF"/>
                </a:highlight>
                <a:latin typeface="Montserrat"/>
                <a:ea typeface="Montserrat"/>
                <a:cs typeface="Montserrat"/>
                <a:sym typeface="Montserrat"/>
              </a:rPr>
              <a:t> </a:t>
            </a:r>
            <a:endParaRPr b="1" sz="2300">
              <a:solidFill>
                <a:srgbClr val="2176D2"/>
              </a:solidFill>
              <a:highlight>
                <a:srgbClr val="FFFFFF"/>
              </a:highlight>
              <a:latin typeface="Montserrat"/>
              <a:ea typeface="Montserrat"/>
              <a:cs typeface="Montserrat"/>
              <a:sym typeface="Montserrat"/>
            </a:endParaRPr>
          </a:p>
        </p:txBody>
      </p:sp>
      <p:sp>
        <p:nvSpPr>
          <p:cNvPr id="629" name="Google Shape;629;p69"/>
          <p:cNvSpPr txBox="1"/>
          <p:nvPr/>
        </p:nvSpPr>
        <p:spPr>
          <a:xfrm>
            <a:off x="352650" y="3256400"/>
            <a:ext cx="8438700" cy="1581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2176D2"/>
                </a:solidFill>
                <a:highlight>
                  <a:srgbClr val="FFFFFF"/>
                </a:highlight>
                <a:latin typeface="Montserrat"/>
                <a:ea typeface="Montserrat"/>
                <a:cs typeface="Montserrat"/>
                <a:sym typeface="Montserrat"/>
              </a:rPr>
              <a:t>Ceux prévus pour le devoir de jury pendant cette période ne doivent PAS faire de rapport.</a:t>
            </a:r>
            <a:endParaRPr sz="1800">
              <a:solidFill>
                <a:srgbClr val="2176D2"/>
              </a:solidFill>
              <a:highlight>
                <a:srgbClr val="FFFFFF"/>
              </a:highlight>
              <a:latin typeface="Montserrat"/>
              <a:ea typeface="Montserrat"/>
              <a:cs typeface="Montserrat"/>
              <a:sym typeface="Montserrat"/>
            </a:endParaRPr>
          </a:p>
          <a:p>
            <a:pPr indent="0" lvl="0" marL="0" rtl="0" algn="ctr">
              <a:lnSpc>
                <a:spcPct val="115000"/>
              </a:lnSpc>
              <a:spcBef>
                <a:spcPts val="1200"/>
              </a:spcBef>
              <a:spcAft>
                <a:spcPts val="0"/>
              </a:spcAft>
              <a:buClr>
                <a:schemeClr val="dk1"/>
              </a:buClr>
              <a:buSzPts val="1100"/>
              <a:buFont typeface="Arial"/>
              <a:buNone/>
            </a:pPr>
            <a:r>
              <a:rPr lang="en" sz="2000">
                <a:solidFill>
                  <a:srgbClr val="2176D2"/>
                </a:solidFill>
                <a:highlight>
                  <a:srgbClr val="FFFFFF"/>
                </a:highlight>
                <a:latin typeface="Montserrat"/>
                <a:ea typeface="Montserrat"/>
                <a:cs typeface="Montserrat"/>
                <a:sym typeface="Montserrat"/>
              </a:rPr>
              <a:t>Pour plus d'informations et des mises à jour sur les services disponibles, visitez </a:t>
            </a:r>
            <a:r>
              <a:rPr b="1" lang="en" sz="2000">
                <a:solidFill>
                  <a:srgbClr val="2176D2"/>
                </a:solidFill>
                <a:highlight>
                  <a:srgbClr val="FFF2CC"/>
                </a:highlight>
                <a:latin typeface="Montserrat"/>
                <a:ea typeface="Montserrat"/>
                <a:cs typeface="Montserrat"/>
                <a:sym typeface="Montserrat"/>
              </a:rPr>
              <a:t>www.courts.phila.gov/covid-19</a:t>
            </a:r>
            <a:endParaRPr b="1" sz="2000">
              <a:solidFill>
                <a:srgbClr val="2176D2"/>
              </a:solidFill>
              <a:highlight>
                <a:srgbClr val="FFF2CC"/>
              </a:highlight>
              <a:latin typeface="Montserrat"/>
              <a:ea typeface="Montserrat"/>
              <a:cs typeface="Montserrat"/>
              <a:sym typeface="Montserrat"/>
            </a:endParaRPr>
          </a:p>
          <a:p>
            <a:pPr indent="0" lvl="0" marL="0" rtl="0" algn="ctr">
              <a:lnSpc>
                <a:spcPct val="115000"/>
              </a:lnSpc>
              <a:spcBef>
                <a:spcPts val="1200"/>
              </a:spcBef>
              <a:spcAft>
                <a:spcPts val="0"/>
              </a:spcAft>
              <a:buClr>
                <a:schemeClr val="dk1"/>
              </a:buClr>
              <a:buSzPts val="1100"/>
              <a:buFont typeface="Arial"/>
              <a:buNone/>
            </a:pPr>
            <a:r>
              <a:t/>
            </a:r>
            <a:endParaRPr sz="2000">
              <a:solidFill>
                <a:srgbClr val="2176D2"/>
              </a:solidFill>
              <a:highlight>
                <a:srgbClr val="FFFFFF"/>
              </a:highlight>
              <a:latin typeface="Montserrat"/>
              <a:ea typeface="Montserrat"/>
              <a:cs typeface="Montserrat"/>
              <a:sym typeface="Montserrat"/>
            </a:endParaRPr>
          </a:p>
          <a:p>
            <a:pPr indent="0" lvl="0" marL="0" rtl="0" algn="ctr">
              <a:lnSpc>
                <a:spcPct val="115000"/>
              </a:lnSpc>
              <a:spcBef>
                <a:spcPts val="1200"/>
              </a:spcBef>
              <a:spcAft>
                <a:spcPts val="0"/>
              </a:spcAft>
              <a:buClr>
                <a:schemeClr val="dk1"/>
              </a:buClr>
              <a:buSzPts val="1100"/>
              <a:buFont typeface="Arial"/>
              <a:buNone/>
            </a:pPr>
            <a:r>
              <a:t/>
            </a:r>
            <a:endParaRPr sz="2000">
              <a:solidFill>
                <a:srgbClr val="2176D2"/>
              </a:solidFill>
              <a:highlight>
                <a:srgbClr val="FFFFFF"/>
              </a:highlight>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sz="2000">
              <a:solidFill>
                <a:srgbClr val="2176D2"/>
              </a:solidFill>
              <a:highlight>
                <a:srgbClr val="FFFFFF"/>
              </a:highlight>
              <a:latin typeface="Montserrat"/>
              <a:ea typeface="Montserrat"/>
              <a:cs typeface="Montserrat"/>
              <a:sym typeface="Montserrat"/>
            </a:endParaRPr>
          </a:p>
        </p:txBody>
      </p:sp>
      <p:pic>
        <p:nvPicPr>
          <p:cNvPr id="630" name="Google Shape;630;p69"/>
          <p:cNvPicPr preferRelativeResize="0"/>
          <p:nvPr/>
        </p:nvPicPr>
        <p:blipFill>
          <a:blip r:embed="rId3">
            <a:alphaModFix/>
          </a:blip>
          <a:stretch>
            <a:fillRect/>
          </a:stretch>
        </p:blipFill>
        <p:spPr>
          <a:xfrm>
            <a:off x="6155925" y="1254625"/>
            <a:ext cx="1728575" cy="17285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sp>
        <p:nvSpPr>
          <p:cNvPr id="635" name="Google Shape;635;p70"/>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636" name="Google Shape;636;p7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70"/>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OPÉRATIONS SEPTA</a:t>
            </a:r>
            <a:endParaRPr b="1" sz="24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pic>
        <p:nvPicPr>
          <p:cNvPr id="638" name="Google Shape;638;p70"/>
          <p:cNvPicPr preferRelativeResize="0"/>
          <p:nvPr/>
        </p:nvPicPr>
        <p:blipFill>
          <a:blip r:embed="rId3">
            <a:alphaModFix/>
          </a:blip>
          <a:stretch>
            <a:fillRect/>
          </a:stretch>
        </p:blipFill>
        <p:spPr>
          <a:xfrm>
            <a:off x="6937225" y="247253"/>
            <a:ext cx="2083924" cy="583500"/>
          </a:xfrm>
          <a:prstGeom prst="rect">
            <a:avLst/>
          </a:prstGeom>
          <a:noFill/>
          <a:ln>
            <a:noFill/>
          </a:ln>
        </p:spPr>
      </p:pic>
      <p:pic>
        <p:nvPicPr>
          <p:cNvPr id="639" name="Google Shape;639;p70"/>
          <p:cNvPicPr preferRelativeResize="0"/>
          <p:nvPr/>
        </p:nvPicPr>
        <p:blipFill>
          <a:blip r:embed="rId4">
            <a:alphaModFix/>
          </a:blip>
          <a:stretch>
            <a:fillRect/>
          </a:stretch>
        </p:blipFill>
        <p:spPr>
          <a:xfrm>
            <a:off x="3218274" y="1641052"/>
            <a:ext cx="2580125" cy="2552100"/>
          </a:xfrm>
          <a:prstGeom prst="rect">
            <a:avLst/>
          </a:prstGeom>
          <a:noFill/>
          <a:ln>
            <a:noFill/>
          </a:ln>
        </p:spPr>
      </p:pic>
      <p:pic>
        <p:nvPicPr>
          <p:cNvPr id="640" name="Google Shape;640;p70"/>
          <p:cNvPicPr preferRelativeResize="0"/>
          <p:nvPr/>
        </p:nvPicPr>
        <p:blipFill>
          <a:blip r:embed="rId5">
            <a:alphaModFix/>
          </a:blip>
          <a:stretch>
            <a:fillRect/>
          </a:stretch>
        </p:blipFill>
        <p:spPr>
          <a:xfrm>
            <a:off x="6016675" y="1641050"/>
            <a:ext cx="2618523" cy="2552099"/>
          </a:xfrm>
          <a:prstGeom prst="rect">
            <a:avLst/>
          </a:prstGeom>
          <a:noFill/>
          <a:ln>
            <a:noFill/>
          </a:ln>
        </p:spPr>
      </p:pic>
      <p:grpSp>
        <p:nvGrpSpPr>
          <p:cNvPr id="641" name="Google Shape;641;p70"/>
          <p:cNvGrpSpPr/>
          <p:nvPr/>
        </p:nvGrpSpPr>
        <p:grpSpPr>
          <a:xfrm>
            <a:off x="286040" y="4608797"/>
            <a:ext cx="9282016" cy="502474"/>
            <a:chOff x="4699363" y="2571750"/>
            <a:chExt cx="4093502" cy="1147200"/>
          </a:xfrm>
        </p:grpSpPr>
        <p:sp>
          <p:nvSpPr>
            <p:cNvPr id="642" name="Google Shape;642;p70"/>
            <p:cNvSpPr/>
            <p:nvPr/>
          </p:nvSpPr>
          <p:spPr>
            <a:xfrm>
              <a:off x="4699363" y="2571750"/>
              <a:ext cx="3841200" cy="11472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70"/>
            <p:cNvSpPr txBox="1"/>
            <p:nvPr/>
          </p:nvSpPr>
          <p:spPr>
            <a:xfrm>
              <a:off x="4699365" y="2676900"/>
              <a:ext cx="4093500" cy="93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0F4D90"/>
                  </a:solidFill>
                  <a:latin typeface="Montserrat"/>
                  <a:ea typeface="Montserrat"/>
                  <a:cs typeface="Montserrat"/>
                  <a:sym typeface="Montserrat"/>
                </a:rPr>
                <a:t>Trouvez des itinéraires vers les entreprises et les hôpitaux essentiels en utilisant la carte sur </a:t>
              </a:r>
              <a:r>
                <a:rPr b="1" lang="en" sz="1200">
                  <a:solidFill>
                    <a:srgbClr val="0F4D90"/>
                  </a:solidFill>
                  <a:latin typeface="Montserrat"/>
                  <a:ea typeface="Montserrat"/>
                  <a:cs typeface="Montserrat"/>
                  <a:sym typeface="Montserrat"/>
                </a:rPr>
                <a:t>bit.ly/SeptaEssential</a:t>
              </a:r>
              <a:endParaRPr b="1" sz="1200">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sz="1500">
                <a:solidFill>
                  <a:srgbClr val="0F4D90"/>
                </a:solidFill>
                <a:latin typeface="Montserrat"/>
                <a:ea typeface="Montserrat"/>
                <a:cs typeface="Montserrat"/>
                <a:sym typeface="Montserrat"/>
              </a:endParaRPr>
            </a:p>
          </p:txBody>
        </p:sp>
      </p:grpSp>
      <p:sp>
        <p:nvSpPr>
          <p:cNvPr id="644" name="Google Shape;644;p70"/>
          <p:cNvSpPr txBox="1"/>
          <p:nvPr/>
        </p:nvSpPr>
        <p:spPr>
          <a:xfrm>
            <a:off x="249285" y="1545837"/>
            <a:ext cx="2618400" cy="60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u="sng">
                <a:solidFill>
                  <a:srgbClr val="2176D2"/>
                </a:solidFill>
                <a:latin typeface="Montserrat"/>
                <a:ea typeface="Montserrat"/>
                <a:cs typeface="Montserrat"/>
                <a:sym typeface="Montserrat"/>
              </a:rPr>
              <a:t>SEPTA urges riders to: </a:t>
            </a:r>
            <a:endParaRPr b="1" sz="1500" u="sng">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b="1" sz="1500">
              <a:solidFill>
                <a:srgbClr val="2176D2"/>
              </a:solidFill>
              <a:latin typeface="Montserrat"/>
              <a:ea typeface="Montserrat"/>
              <a:cs typeface="Montserrat"/>
              <a:sym typeface="Montserrat"/>
            </a:endParaRPr>
          </a:p>
          <a:p>
            <a:pPr indent="0" lvl="0" marL="0" rtl="0" algn="ctr">
              <a:spcBef>
                <a:spcPts val="0"/>
              </a:spcBef>
              <a:spcAft>
                <a:spcPts val="0"/>
              </a:spcAft>
              <a:buNone/>
            </a:pPr>
            <a:r>
              <a:rPr lang="en">
                <a:solidFill>
                  <a:srgbClr val="2176D2"/>
                </a:solidFill>
                <a:latin typeface="Montserrat"/>
                <a:ea typeface="Montserrat"/>
                <a:cs typeface="Montserrat"/>
                <a:sym typeface="Montserrat"/>
              </a:rPr>
              <a:t>Follow social distancing guidelines </a:t>
            </a:r>
            <a:endParaRPr>
              <a:solidFill>
                <a:srgbClr val="2176D2"/>
              </a:solidFill>
              <a:latin typeface="Montserrat"/>
              <a:ea typeface="Montserrat"/>
              <a:cs typeface="Montserrat"/>
              <a:sym typeface="Montserrat"/>
            </a:endParaRPr>
          </a:p>
        </p:txBody>
      </p:sp>
      <p:sp>
        <p:nvSpPr>
          <p:cNvPr id="645" name="Google Shape;645;p70"/>
          <p:cNvSpPr txBox="1"/>
          <p:nvPr/>
        </p:nvSpPr>
        <p:spPr>
          <a:xfrm>
            <a:off x="12" y="2760819"/>
            <a:ext cx="3000000" cy="60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2176D2"/>
                </a:solidFill>
                <a:latin typeface="Montserrat"/>
                <a:ea typeface="Montserrat"/>
                <a:cs typeface="Montserrat"/>
                <a:sym typeface="Montserrat"/>
              </a:rPr>
              <a:t>Limit trips on SEPTA to essential travel</a:t>
            </a:r>
            <a:endParaRPr>
              <a:solidFill>
                <a:srgbClr val="2176D2"/>
              </a:solidFill>
              <a:latin typeface="Montserrat"/>
              <a:ea typeface="Montserrat"/>
              <a:cs typeface="Montserrat"/>
              <a:sym typeface="Montserrat"/>
            </a:endParaRPr>
          </a:p>
        </p:txBody>
      </p:sp>
      <p:sp>
        <p:nvSpPr>
          <p:cNvPr id="646" name="Google Shape;646;p70"/>
          <p:cNvSpPr txBox="1"/>
          <p:nvPr/>
        </p:nvSpPr>
        <p:spPr>
          <a:xfrm>
            <a:off x="-45450" y="3582493"/>
            <a:ext cx="3207900" cy="80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2176D2"/>
                </a:solidFill>
                <a:latin typeface="Montserrat"/>
                <a:ea typeface="Montserrat"/>
                <a:cs typeface="Montserrat"/>
                <a:sym typeface="Montserrat"/>
              </a:rPr>
              <a:t>Protect SEPTA employees - wear a mask when riding!</a:t>
            </a:r>
            <a:endParaRPr>
              <a:solidFill>
                <a:srgbClr val="2176D2"/>
              </a:solidFill>
              <a:latin typeface="Montserrat"/>
              <a:ea typeface="Montserrat"/>
              <a:cs typeface="Montserrat"/>
              <a:sym typeface="Montserrat"/>
            </a:endParaRPr>
          </a:p>
        </p:txBody>
      </p:sp>
      <p:sp>
        <p:nvSpPr>
          <p:cNvPr id="647" name="Google Shape;647;p70"/>
          <p:cNvSpPr txBox="1"/>
          <p:nvPr/>
        </p:nvSpPr>
        <p:spPr>
          <a:xfrm>
            <a:off x="363450" y="1010238"/>
            <a:ext cx="81090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rgbClr val="0F4D90"/>
                </a:solidFill>
                <a:latin typeface="Montserrat"/>
                <a:ea typeface="Montserrat"/>
                <a:cs typeface="Montserrat"/>
                <a:sym typeface="Montserrat"/>
              </a:rPr>
              <a:t>SEPTA has resumed operations on a regular schedule.</a:t>
            </a:r>
            <a:endParaRPr b="1" sz="1900">
              <a:solidFill>
                <a:srgbClr val="0F4D90"/>
              </a:solidFill>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1" name="Shape 651"/>
        <p:cNvGrpSpPr/>
        <p:nvPr/>
      </p:nvGrpSpPr>
      <p:grpSpPr>
        <a:xfrm>
          <a:off x="0" y="0"/>
          <a:ext cx="0" cy="0"/>
          <a:chOff x="0" y="0"/>
          <a:chExt cx="0" cy="0"/>
        </a:xfrm>
      </p:grpSpPr>
      <p:sp>
        <p:nvSpPr>
          <p:cNvPr id="652" name="Google Shape;652;p7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53" name="Google Shape;653;p71"/>
          <p:cNvSpPr txBox="1"/>
          <p:nvPr/>
        </p:nvSpPr>
        <p:spPr>
          <a:xfrm>
            <a:off x="5085850" y="138550"/>
            <a:ext cx="3964800" cy="48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F4D90"/>
                </a:solidFill>
                <a:highlight>
                  <a:srgbClr val="FFFFFF"/>
                </a:highlight>
                <a:latin typeface="Montserrat"/>
                <a:ea typeface="Montserrat"/>
                <a:cs typeface="Montserrat"/>
                <a:sym typeface="Montserrat"/>
              </a:rPr>
              <a:t>NOUVEAUX DÉLAIS</a:t>
            </a:r>
            <a:endParaRPr b="1" sz="2400">
              <a:solidFill>
                <a:srgbClr val="0F4D90"/>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FF0000"/>
              </a:solidFill>
              <a:highlight>
                <a:srgbClr val="FAFAFA"/>
              </a:highlight>
              <a:latin typeface="Montserrat"/>
              <a:ea typeface="Montserrat"/>
              <a:cs typeface="Montserrat"/>
              <a:sym typeface="Montserrat"/>
            </a:endParaRPr>
          </a:p>
          <a:p>
            <a:pPr indent="0" lvl="0" marL="0" rtl="0" algn="l">
              <a:spcBef>
                <a:spcPts val="0"/>
              </a:spcBef>
              <a:spcAft>
                <a:spcPts val="0"/>
              </a:spcAft>
              <a:buNone/>
            </a:pPr>
            <a:r>
              <a:rPr lang="en" sz="1600">
                <a:solidFill>
                  <a:srgbClr val="3C4043"/>
                </a:solidFill>
                <a:highlight>
                  <a:schemeClr val="lt1"/>
                </a:highlight>
                <a:latin typeface="Montserrat"/>
                <a:ea typeface="Montserrat"/>
                <a:cs typeface="Montserrat"/>
                <a:sym typeface="Montserrat"/>
              </a:rPr>
              <a:t>Comme avec le Recensement 2020, vous pouvez désormais vous inscrire pour voter en ligne pour la première fois! Vous pouvez également vous inscrire par mail.</a:t>
            </a:r>
            <a:endParaRPr sz="16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sz="1600">
                <a:solidFill>
                  <a:srgbClr val="3C4043"/>
                </a:solidFill>
                <a:highlight>
                  <a:srgbClr val="FFFFFF"/>
                </a:highlight>
                <a:latin typeface="Montserrat"/>
                <a:ea typeface="Montserrat"/>
                <a:cs typeface="Montserrat"/>
                <a:sym typeface="Montserrat"/>
              </a:rPr>
              <a:t>Vous ne savez pas si vous êtes inscrit à votre adresse actuelle?</a:t>
            </a:r>
            <a:endParaRPr sz="16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600">
                <a:solidFill>
                  <a:srgbClr val="3C4043"/>
                </a:solidFill>
                <a:highlight>
                  <a:srgbClr val="FFFFFF"/>
                </a:highlight>
                <a:latin typeface="Montserrat"/>
                <a:ea typeface="Montserrat"/>
                <a:cs typeface="Montserrat"/>
                <a:sym typeface="Montserrat"/>
              </a:rPr>
              <a:t>Vérifiez votre statut d'enregistrement:</a:t>
            </a:r>
            <a:r>
              <a:rPr lang="en" sz="1600" u="sng">
                <a:solidFill>
                  <a:schemeClr val="hlink"/>
                </a:solidFill>
                <a:highlight>
                  <a:srgbClr val="FFFFFF"/>
                </a:highlight>
                <a:latin typeface="Montserrat"/>
                <a:ea typeface="Montserrat"/>
                <a:cs typeface="Montserrat"/>
                <a:sym typeface="Montserrat"/>
                <a:hlinkClick r:id="rId3"/>
              </a:rPr>
              <a:t>www.pavoterservices.pa.gov/</a:t>
            </a:r>
            <a:endParaRPr sz="16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pic>
        <p:nvPicPr>
          <p:cNvPr id="654" name="Google Shape;654;p71"/>
          <p:cNvPicPr preferRelativeResize="0"/>
          <p:nvPr/>
        </p:nvPicPr>
        <p:blipFill>
          <a:blip r:embed="rId4">
            <a:alphaModFix/>
          </a:blip>
          <a:stretch>
            <a:fillRect/>
          </a:stretch>
        </p:blipFill>
        <p:spPr>
          <a:xfrm>
            <a:off x="395650" y="183425"/>
            <a:ext cx="4653199" cy="458424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8" name="Shape 658"/>
        <p:cNvGrpSpPr/>
        <p:nvPr/>
      </p:nvGrpSpPr>
      <p:grpSpPr>
        <a:xfrm>
          <a:off x="0" y="0"/>
          <a:ext cx="0" cy="0"/>
          <a:chOff x="0" y="0"/>
          <a:chExt cx="0" cy="0"/>
        </a:xfrm>
      </p:grpSpPr>
      <p:sp>
        <p:nvSpPr>
          <p:cNvPr id="659" name="Google Shape;659;p7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60" name="Google Shape;660;p72"/>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72"/>
          <p:cNvSpPr txBox="1"/>
          <p:nvPr/>
        </p:nvSpPr>
        <p:spPr>
          <a:xfrm>
            <a:off x="440050" y="248125"/>
            <a:ext cx="7870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MAIL - IN BALLOT: APPLIQUEZ AUJOURD'HUI!</a:t>
            </a:r>
            <a:endParaRPr b="1" sz="2400">
              <a:solidFill>
                <a:srgbClr val="FFFFFF"/>
              </a:solidFill>
              <a:latin typeface="Montserrat"/>
              <a:ea typeface="Montserrat"/>
              <a:cs typeface="Montserrat"/>
              <a:sym typeface="Montserrat"/>
            </a:endParaRPr>
          </a:p>
        </p:txBody>
      </p:sp>
      <p:pic>
        <p:nvPicPr>
          <p:cNvPr id="662" name="Google Shape;662;p72"/>
          <p:cNvPicPr preferRelativeResize="0"/>
          <p:nvPr/>
        </p:nvPicPr>
        <p:blipFill>
          <a:blip r:embed="rId3">
            <a:alphaModFix/>
          </a:blip>
          <a:stretch>
            <a:fillRect/>
          </a:stretch>
        </p:blipFill>
        <p:spPr>
          <a:xfrm>
            <a:off x="4627625" y="3196682"/>
            <a:ext cx="4051976" cy="1749594"/>
          </a:xfrm>
          <a:prstGeom prst="rect">
            <a:avLst/>
          </a:prstGeom>
          <a:noFill/>
          <a:ln>
            <a:noFill/>
          </a:ln>
        </p:spPr>
      </p:pic>
      <p:sp>
        <p:nvSpPr>
          <p:cNvPr id="663" name="Google Shape;663;p72"/>
          <p:cNvSpPr txBox="1"/>
          <p:nvPr/>
        </p:nvSpPr>
        <p:spPr>
          <a:xfrm>
            <a:off x="633400" y="2941050"/>
            <a:ext cx="3938700" cy="10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Les demandes de vote par correspondance sont disponibles jusqu'au </a:t>
            </a:r>
            <a:r>
              <a:rPr lang="en" sz="2400">
                <a:solidFill>
                  <a:srgbClr val="2176D2"/>
                </a:solidFill>
                <a:highlight>
                  <a:srgbClr val="FFFF00"/>
                </a:highlight>
                <a:latin typeface="Montserrat"/>
                <a:ea typeface="Montserrat"/>
                <a:cs typeface="Montserrat"/>
                <a:sym typeface="Montserrat"/>
              </a:rPr>
              <a:t>26 mai.</a:t>
            </a:r>
            <a:endParaRPr sz="2400">
              <a:solidFill>
                <a:srgbClr val="2176D2"/>
              </a:solidFill>
              <a:highlight>
                <a:srgbClr val="FFFF00"/>
              </a:highlight>
              <a:latin typeface="Montserrat"/>
              <a:ea typeface="Montserrat"/>
              <a:cs typeface="Montserrat"/>
              <a:sym typeface="Montserrat"/>
            </a:endParaRPr>
          </a:p>
          <a:p>
            <a:pPr indent="0" lvl="0" marL="0" rtl="0" algn="ctr">
              <a:spcBef>
                <a:spcPts val="0"/>
              </a:spcBef>
              <a:spcAft>
                <a:spcPts val="0"/>
              </a:spcAft>
              <a:buNone/>
            </a:pPr>
            <a:r>
              <a:t/>
            </a:r>
            <a:endParaRPr sz="1800">
              <a:solidFill>
                <a:srgbClr val="2176D2"/>
              </a:solidFill>
              <a:highlight>
                <a:srgbClr val="FFFFFF"/>
              </a:highlight>
              <a:latin typeface="Montserrat"/>
              <a:ea typeface="Montserrat"/>
              <a:cs typeface="Montserrat"/>
              <a:sym typeface="Montserrat"/>
            </a:endParaRPr>
          </a:p>
        </p:txBody>
      </p:sp>
      <p:pic>
        <p:nvPicPr>
          <p:cNvPr id="664" name="Google Shape;664;p72"/>
          <p:cNvPicPr preferRelativeResize="0"/>
          <p:nvPr/>
        </p:nvPicPr>
        <p:blipFill>
          <a:blip r:embed="rId4">
            <a:alphaModFix/>
          </a:blip>
          <a:stretch>
            <a:fillRect/>
          </a:stretch>
        </p:blipFill>
        <p:spPr>
          <a:xfrm>
            <a:off x="5038650" y="1022500"/>
            <a:ext cx="3503298" cy="1923075"/>
          </a:xfrm>
          <a:prstGeom prst="rect">
            <a:avLst/>
          </a:prstGeom>
          <a:noFill/>
          <a:ln>
            <a:noFill/>
          </a:ln>
        </p:spPr>
      </p:pic>
      <p:sp>
        <p:nvSpPr>
          <p:cNvPr id="665" name="Google Shape;665;p72"/>
          <p:cNvSpPr txBox="1"/>
          <p:nvPr/>
        </p:nvSpPr>
        <p:spPr>
          <a:xfrm>
            <a:off x="633401" y="1022500"/>
            <a:ext cx="4052100" cy="9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La date limite pour s'inscrire comme électeur de Pennsylvanie est le </a:t>
            </a:r>
            <a:r>
              <a:rPr lang="en" sz="2400">
                <a:solidFill>
                  <a:srgbClr val="2176D2"/>
                </a:solidFill>
                <a:highlight>
                  <a:srgbClr val="FFFF00"/>
                </a:highlight>
                <a:latin typeface="Montserrat"/>
                <a:ea typeface="Montserrat"/>
                <a:cs typeface="Montserrat"/>
                <a:sym typeface="Montserrat"/>
              </a:rPr>
              <a:t>18 mai</a:t>
            </a:r>
            <a:r>
              <a:rPr lang="en" sz="2400">
                <a:solidFill>
                  <a:srgbClr val="2176D2"/>
                </a:solidFill>
                <a:latin typeface="Montserrat"/>
                <a:ea typeface="Montserrat"/>
                <a:cs typeface="Montserrat"/>
                <a:sym typeface="Montserrat"/>
              </a:rPr>
              <a:t>.</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19"/>
          <p:cNvSpPr txBox="1"/>
          <p:nvPr>
            <p:ph idx="1" type="body"/>
          </p:nvPr>
        </p:nvSpPr>
        <p:spPr>
          <a:xfrm>
            <a:off x="196775" y="982775"/>
            <a:ext cx="76629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accent5"/>
                </a:solidFill>
                <a:latin typeface="Montserrat"/>
                <a:ea typeface="Montserrat"/>
                <a:cs typeface="Montserrat"/>
                <a:sym typeface="Montserrat"/>
              </a:rPr>
              <a:t>bit.ly/philagov-coronavirus-french</a:t>
            </a:r>
            <a:endParaRPr sz="2400">
              <a:solidFill>
                <a:schemeClr val="accent5"/>
              </a:solidFill>
            </a:endParaRPr>
          </a:p>
        </p:txBody>
      </p:sp>
      <p:sp>
        <p:nvSpPr>
          <p:cNvPr id="118" name="Google Shape;118;p1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MISE À JOUR QUOTIDIENNE DU COVID-19</a:t>
            </a:r>
            <a:endParaRPr b="1" sz="2400">
              <a:solidFill>
                <a:srgbClr val="FFFFFF"/>
              </a:solidFill>
              <a:latin typeface="Montserrat"/>
              <a:ea typeface="Montserrat"/>
              <a:cs typeface="Montserrat"/>
              <a:sym typeface="Montserrat"/>
            </a:endParaRPr>
          </a:p>
        </p:txBody>
      </p:sp>
      <p:pic>
        <p:nvPicPr>
          <p:cNvPr id="120" name="Google Shape;120;p19"/>
          <p:cNvPicPr preferRelativeResize="0"/>
          <p:nvPr/>
        </p:nvPicPr>
        <p:blipFill rotWithShape="1">
          <a:blip r:embed="rId3">
            <a:alphaModFix/>
          </a:blip>
          <a:srcRect b="23722" l="0" r="0" t="0"/>
          <a:stretch/>
        </p:blipFill>
        <p:spPr>
          <a:xfrm>
            <a:off x="123925" y="1611900"/>
            <a:ext cx="5529275" cy="2391374"/>
          </a:xfrm>
          <a:prstGeom prst="rect">
            <a:avLst/>
          </a:prstGeom>
          <a:noFill/>
          <a:ln>
            <a:noFill/>
          </a:ln>
        </p:spPr>
      </p:pic>
      <p:pic>
        <p:nvPicPr>
          <p:cNvPr id="121" name="Google Shape;121;p19"/>
          <p:cNvPicPr preferRelativeResize="0"/>
          <p:nvPr/>
        </p:nvPicPr>
        <p:blipFill rotWithShape="1">
          <a:blip r:embed="rId4">
            <a:alphaModFix/>
          </a:blip>
          <a:srcRect b="0" l="39529" r="0" t="0"/>
          <a:stretch/>
        </p:blipFill>
        <p:spPr>
          <a:xfrm>
            <a:off x="4344425" y="1859100"/>
            <a:ext cx="4799575" cy="3155000"/>
          </a:xfrm>
          <a:prstGeom prst="rect">
            <a:avLst/>
          </a:prstGeom>
          <a:noFill/>
          <a:ln>
            <a:noFill/>
          </a:ln>
        </p:spPr>
      </p:pic>
      <p:sp>
        <p:nvSpPr>
          <p:cNvPr id="122" name="Google Shape;122;p19"/>
          <p:cNvSpPr/>
          <p:nvPr/>
        </p:nvSpPr>
        <p:spPr>
          <a:xfrm>
            <a:off x="2503600" y="3619075"/>
            <a:ext cx="657000" cy="471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9"/>
          <p:cNvSpPr txBox="1"/>
          <p:nvPr/>
        </p:nvSpPr>
        <p:spPr>
          <a:xfrm>
            <a:off x="196775" y="4204850"/>
            <a:ext cx="33120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solidFill>
                <a:srgbClr val="444444"/>
              </a:solidFill>
              <a:highlight>
                <a:srgbClr val="FFFFFF"/>
              </a:highlight>
              <a:latin typeface="Open Sans"/>
              <a:ea typeface="Open Sans"/>
              <a:cs typeface="Open Sans"/>
              <a:sym typeface="Open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9" name="Shape 669"/>
        <p:cNvGrpSpPr/>
        <p:nvPr/>
      </p:nvGrpSpPr>
      <p:grpSpPr>
        <a:xfrm>
          <a:off x="0" y="0"/>
          <a:ext cx="0" cy="0"/>
          <a:chOff x="0" y="0"/>
          <a:chExt cx="0" cy="0"/>
        </a:xfrm>
      </p:grpSpPr>
      <p:sp>
        <p:nvSpPr>
          <p:cNvPr id="670" name="Google Shape;670;p7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71" name="Google Shape;671;p73"/>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73"/>
          <p:cNvSpPr txBox="1"/>
          <p:nvPr/>
        </p:nvSpPr>
        <p:spPr>
          <a:xfrm>
            <a:off x="440050" y="248125"/>
            <a:ext cx="7870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RECENSEMENT 2020 - VOUS COMPTEZ!</a:t>
            </a:r>
            <a:endParaRPr b="1" sz="2400">
              <a:solidFill>
                <a:srgbClr val="FFFFFF"/>
              </a:solidFill>
              <a:latin typeface="Montserrat"/>
              <a:ea typeface="Montserrat"/>
              <a:cs typeface="Montserrat"/>
              <a:sym typeface="Montserrat"/>
            </a:endParaRPr>
          </a:p>
        </p:txBody>
      </p:sp>
      <p:sp>
        <p:nvSpPr>
          <p:cNvPr id="673" name="Google Shape;673;p73"/>
          <p:cNvSpPr/>
          <p:nvPr/>
        </p:nvSpPr>
        <p:spPr>
          <a:xfrm>
            <a:off x="0" y="3043250"/>
            <a:ext cx="5305500" cy="21003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4" name="Google Shape;674;p73"/>
          <p:cNvPicPr preferRelativeResize="0"/>
          <p:nvPr/>
        </p:nvPicPr>
        <p:blipFill>
          <a:blip r:embed="rId3">
            <a:alphaModFix/>
          </a:blip>
          <a:stretch>
            <a:fillRect/>
          </a:stretch>
        </p:blipFill>
        <p:spPr>
          <a:xfrm>
            <a:off x="590925" y="3734350"/>
            <a:ext cx="583500" cy="583500"/>
          </a:xfrm>
          <a:prstGeom prst="rect">
            <a:avLst/>
          </a:prstGeom>
          <a:noFill/>
          <a:ln>
            <a:noFill/>
          </a:ln>
        </p:spPr>
      </p:pic>
      <p:pic>
        <p:nvPicPr>
          <p:cNvPr id="675" name="Google Shape;675;p73"/>
          <p:cNvPicPr preferRelativeResize="0"/>
          <p:nvPr/>
        </p:nvPicPr>
        <p:blipFill>
          <a:blip r:embed="rId4">
            <a:alphaModFix/>
          </a:blip>
          <a:stretch>
            <a:fillRect/>
          </a:stretch>
        </p:blipFill>
        <p:spPr>
          <a:xfrm>
            <a:off x="2079725" y="3613225"/>
            <a:ext cx="825000" cy="825000"/>
          </a:xfrm>
          <a:prstGeom prst="rect">
            <a:avLst/>
          </a:prstGeom>
          <a:noFill/>
          <a:ln>
            <a:noFill/>
          </a:ln>
        </p:spPr>
      </p:pic>
      <p:pic>
        <p:nvPicPr>
          <p:cNvPr id="676" name="Google Shape;676;p73"/>
          <p:cNvPicPr preferRelativeResize="0"/>
          <p:nvPr/>
        </p:nvPicPr>
        <p:blipFill>
          <a:blip r:embed="rId5">
            <a:alphaModFix/>
          </a:blip>
          <a:stretch>
            <a:fillRect/>
          </a:stretch>
        </p:blipFill>
        <p:spPr>
          <a:xfrm>
            <a:off x="3995427" y="3613224"/>
            <a:ext cx="825000" cy="825000"/>
          </a:xfrm>
          <a:prstGeom prst="rect">
            <a:avLst/>
          </a:prstGeom>
          <a:noFill/>
          <a:ln>
            <a:noFill/>
          </a:ln>
        </p:spPr>
      </p:pic>
      <p:pic>
        <p:nvPicPr>
          <p:cNvPr id="677" name="Google Shape;677;p73"/>
          <p:cNvPicPr preferRelativeResize="0"/>
          <p:nvPr/>
        </p:nvPicPr>
        <p:blipFill>
          <a:blip r:embed="rId6">
            <a:alphaModFix/>
          </a:blip>
          <a:stretch>
            <a:fillRect/>
          </a:stretch>
        </p:blipFill>
        <p:spPr>
          <a:xfrm>
            <a:off x="5305600" y="909675"/>
            <a:ext cx="3297802" cy="2319725"/>
          </a:xfrm>
          <a:prstGeom prst="rect">
            <a:avLst/>
          </a:prstGeom>
          <a:noFill/>
          <a:ln>
            <a:noFill/>
          </a:ln>
        </p:spPr>
      </p:pic>
      <p:sp>
        <p:nvSpPr>
          <p:cNvPr id="678" name="Google Shape;678;p73"/>
          <p:cNvSpPr txBox="1"/>
          <p:nvPr/>
        </p:nvSpPr>
        <p:spPr>
          <a:xfrm>
            <a:off x="440050" y="909675"/>
            <a:ext cx="4563300" cy="825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900">
                <a:solidFill>
                  <a:srgbClr val="2176D2"/>
                </a:solidFill>
                <a:latin typeface="Montserrat"/>
                <a:ea typeface="Montserrat"/>
                <a:cs typeface="Montserrat"/>
                <a:sym typeface="Montserrat"/>
              </a:rPr>
              <a:t>CHAQUE Philadelphien doit être compté dans le recensement 2020 pour s'assurer que nous recevons le financement fédéral dont nous aurons besoin pour récupérer de COVID-19.</a:t>
            </a:r>
            <a:endParaRPr b="1" sz="1900">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b="1" sz="2000">
              <a:solidFill>
                <a:srgbClr val="2176D2"/>
              </a:solidFill>
              <a:latin typeface="Montserrat"/>
              <a:ea typeface="Montserrat"/>
              <a:cs typeface="Montserrat"/>
              <a:sym typeface="Montserrat"/>
            </a:endParaRPr>
          </a:p>
        </p:txBody>
      </p:sp>
      <p:sp>
        <p:nvSpPr>
          <p:cNvPr id="679" name="Google Shape;679;p73"/>
          <p:cNvSpPr txBox="1"/>
          <p:nvPr/>
        </p:nvSpPr>
        <p:spPr>
          <a:xfrm>
            <a:off x="163925" y="3150850"/>
            <a:ext cx="4656600" cy="5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600">
                <a:solidFill>
                  <a:srgbClr val="FFFFFF"/>
                </a:solidFill>
                <a:latin typeface="Montserrat"/>
                <a:ea typeface="Montserrat"/>
                <a:cs typeface="Montserrat"/>
                <a:sym typeface="Montserrat"/>
              </a:rPr>
              <a:t>POURQUOI REMPLIR LE RECENSEMENT?</a:t>
            </a:r>
            <a:endParaRPr b="1" sz="16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6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1600">
              <a:solidFill>
                <a:srgbClr val="FFFFFF"/>
              </a:solidFill>
              <a:latin typeface="Montserrat"/>
              <a:ea typeface="Montserrat"/>
              <a:cs typeface="Montserrat"/>
              <a:sym typeface="Montserrat"/>
            </a:endParaRPr>
          </a:p>
        </p:txBody>
      </p:sp>
      <p:sp>
        <p:nvSpPr>
          <p:cNvPr id="680" name="Google Shape;680;p73"/>
          <p:cNvSpPr txBox="1"/>
          <p:nvPr/>
        </p:nvSpPr>
        <p:spPr>
          <a:xfrm>
            <a:off x="0" y="4455675"/>
            <a:ext cx="1669800" cy="356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sz="1300">
                <a:solidFill>
                  <a:srgbClr val="FFFFFF"/>
                </a:solidFill>
                <a:latin typeface="Montserrat"/>
                <a:ea typeface="Montserrat"/>
                <a:cs typeface="Montserrat"/>
                <a:sym typeface="Montserrat"/>
              </a:rPr>
              <a:t>Représentation politique</a:t>
            </a:r>
            <a:endParaRPr b="1" sz="13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FFFFFF"/>
              </a:solidFill>
              <a:latin typeface="Montserrat"/>
              <a:ea typeface="Montserrat"/>
              <a:cs typeface="Montserrat"/>
              <a:sym typeface="Montserrat"/>
            </a:endParaRPr>
          </a:p>
        </p:txBody>
      </p:sp>
      <p:sp>
        <p:nvSpPr>
          <p:cNvPr id="681" name="Google Shape;681;p73"/>
          <p:cNvSpPr txBox="1"/>
          <p:nvPr/>
        </p:nvSpPr>
        <p:spPr>
          <a:xfrm>
            <a:off x="1753200" y="4455675"/>
            <a:ext cx="1799100" cy="61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200">
                <a:solidFill>
                  <a:srgbClr val="FFFFFF"/>
                </a:solidFill>
                <a:latin typeface="Montserrat"/>
                <a:ea typeface="Montserrat"/>
                <a:cs typeface="Montserrat"/>
                <a:sym typeface="Montserrat"/>
              </a:rPr>
              <a:t>Représentation </a:t>
            </a:r>
            <a:r>
              <a:rPr b="1" lang="en" sz="1200">
                <a:solidFill>
                  <a:schemeClr val="lt1"/>
                </a:solidFill>
                <a:latin typeface="Montserrat"/>
                <a:ea typeface="Montserrat"/>
                <a:cs typeface="Montserrat"/>
                <a:sym typeface="Montserrat"/>
              </a:rPr>
              <a:t>d</a:t>
            </a:r>
            <a:r>
              <a:rPr b="1" lang="en" sz="1200">
                <a:solidFill>
                  <a:schemeClr val="lt1"/>
                </a:solidFill>
                <a:latin typeface="Montserrat"/>
                <a:ea typeface="Montserrat"/>
                <a:cs typeface="Montserrat"/>
                <a:sym typeface="Montserrat"/>
              </a:rPr>
              <a:t>émographique</a:t>
            </a:r>
            <a:endParaRPr b="1" sz="12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FFFFFF"/>
              </a:solidFill>
              <a:latin typeface="Montserrat"/>
              <a:ea typeface="Montserrat"/>
              <a:cs typeface="Montserrat"/>
              <a:sym typeface="Montserrat"/>
            </a:endParaRPr>
          </a:p>
        </p:txBody>
      </p:sp>
      <p:sp>
        <p:nvSpPr>
          <p:cNvPr id="682" name="Google Shape;682;p73"/>
          <p:cNvSpPr txBox="1"/>
          <p:nvPr/>
        </p:nvSpPr>
        <p:spPr>
          <a:xfrm>
            <a:off x="3346825" y="4455675"/>
            <a:ext cx="2122200" cy="505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200">
                <a:solidFill>
                  <a:srgbClr val="FFFFFF"/>
                </a:solidFill>
                <a:latin typeface="Montserrat"/>
                <a:ea typeface="Montserrat"/>
                <a:cs typeface="Montserrat"/>
                <a:sym typeface="Montserrat"/>
              </a:rPr>
              <a:t>Financement</a:t>
            </a:r>
            <a:endParaRPr b="1"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200">
                <a:solidFill>
                  <a:srgbClr val="FFFFFF"/>
                </a:solidFill>
                <a:latin typeface="Montserrat"/>
                <a:ea typeface="Montserrat"/>
                <a:cs typeface="Montserrat"/>
                <a:sym typeface="Montserrat"/>
              </a:rPr>
              <a:t>pour nos communautés</a:t>
            </a:r>
            <a:endParaRPr b="1" sz="12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FFFFFF"/>
              </a:solidFill>
              <a:latin typeface="Montserrat"/>
              <a:ea typeface="Montserrat"/>
              <a:cs typeface="Montserrat"/>
              <a:sym typeface="Montserrat"/>
            </a:endParaRPr>
          </a:p>
        </p:txBody>
      </p:sp>
      <p:sp>
        <p:nvSpPr>
          <p:cNvPr id="683" name="Google Shape;683;p73"/>
          <p:cNvSpPr txBox="1"/>
          <p:nvPr/>
        </p:nvSpPr>
        <p:spPr>
          <a:xfrm>
            <a:off x="5627450" y="3367675"/>
            <a:ext cx="3043200" cy="13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2176D2"/>
                </a:solidFill>
                <a:latin typeface="Montserrat"/>
                <a:ea typeface="Montserrat"/>
                <a:cs typeface="Montserrat"/>
                <a:sym typeface="Montserrat"/>
              </a:rPr>
              <a:t>CHAQUE </a:t>
            </a:r>
            <a:r>
              <a:rPr lang="en" sz="1500">
                <a:solidFill>
                  <a:srgbClr val="2176D2"/>
                </a:solidFill>
                <a:latin typeface="Montserrat"/>
                <a:ea typeface="Montserrat"/>
                <a:cs typeface="Montserrat"/>
                <a:sym typeface="Montserrat"/>
              </a:rPr>
              <a:t>personne compte, indépendamment de la citoyenneté ou du statut d'immigration!</a:t>
            </a:r>
            <a:endParaRPr sz="1500">
              <a:solidFill>
                <a:srgbClr val="2176D2"/>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b="1" lang="en" sz="1500">
                <a:solidFill>
                  <a:srgbClr val="2176D2"/>
                </a:solidFill>
                <a:latin typeface="Montserrat"/>
                <a:ea typeface="Montserrat"/>
                <a:cs typeface="Montserrat"/>
                <a:sym typeface="Montserrat"/>
              </a:rPr>
              <a:t>(Votre réponse est confidentielle)</a:t>
            </a:r>
            <a:endParaRPr b="1" sz="1500">
              <a:solidFill>
                <a:srgbClr val="2176D2"/>
              </a:solidFill>
              <a:latin typeface="Montserrat"/>
              <a:ea typeface="Montserrat"/>
              <a:cs typeface="Montserrat"/>
              <a:sym typeface="Montserrat"/>
            </a:endParaRPr>
          </a:p>
          <a:p>
            <a:pPr indent="0" lvl="0" marL="0" rtl="0" algn="ctr">
              <a:spcBef>
                <a:spcPts val="0"/>
              </a:spcBef>
              <a:spcAft>
                <a:spcPts val="0"/>
              </a:spcAft>
              <a:buNone/>
            </a:pPr>
            <a:r>
              <a:t/>
            </a:r>
            <a:endParaRPr b="1" sz="1500">
              <a:solidFill>
                <a:srgbClr val="2176D2"/>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7" name="Shape 687"/>
        <p:cNvGrpSpPr/>
        <p:nvPr/>
      </p:nvGrpSpPr>
      <p:grpSpPr>
        <a:xfrm>
          <a:off x="0" y="0"/>
          <a:ext cx="0" cy="0"/>
          <a:chOff x="0" y="0"/>
          <a:chExt cx="0" cy="0"/>
        </a:xfrm>
      </p:grpSpPr>
      <p:sp>
        <p:nvSpPr>
          <p:cNvPr id="688" name="Google Shape;688;p7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89" name="Google Shape;689;p74"/>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74"/>
          <p:cNvSpPr txBox="1"/>
          <p:nvPr/>
        </p:nvSpPr>
        <p:spPr>
          <a:xfrm>
            <a:off x="440050" y="248125"/>
            <a:ext cx="7870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PHILLY311 </a:t>
            </a:r>
            <a:endParaRPr b="1" sz="2400">
              <a:solidFill>
                <a:srgbClr val="FFFFFF"/>
              </a:solidFill>
              <a:latin typeface="Montserrat"/>
              <a:ea typeface="Montserrat"/>
              <a:cs typeface="Montserrat"/>
              <a:sym typeface="Montserrat"/>
            </a:endParaRPr>
          </a:p>
        </p:txBody>
      </p:sp>
      <p:sp>
        <p:nvSpPr>
          <p:cNvPr id="691" name="Google Shape;691;p74"/>
          <p:cNvSpPr txBox="1"/>
          <p:nvPr/>
        </p:nvSpPr>
        <p:spPr>
          <a:xfrm>
            <a:off x="187225" y="931675"/>
            <a:ext cx="5433600" cy="127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700">
                <a:solidFill>
                  <a:srgbClr val="002060"/>
                </a:solidFill>
              </a:rPr>
              <a:t>Pour plus d'informations sur COVID-19 et les directives actuelles de la ville sur les rassemblements sociaux, contactez Philly 311.</a:t>
            </a:r>
            <a:endParaRPr b="1" sz="1700">
              <a:solidFill>
                <a:srgbClr val="002060"/>
              </a:solidFill>
            </a:endParaRPr>
          </a:p>
          <a:p>
            <a:pPr indent="0" lvl="0" marL="0" rtl="0" algn="l">
              <a:lnSpc>
                <a:spcPct val="115000"/>
              </a:lnSpc>
              <a:spcBef>
                <a:spcPts val="0"/>
              </a:spcBef>
              <a:spcAft>
                <a:spcPts val="0"/>
              </a:spcAft>
              <a:buNone/>
            </a:pPr>
            <a:r>
              <a:t/>
            </a:r>
            <a:endParaRPr b="1">
              <a:solidFill>
                <a:srgbClr val="002060"/>
              </a:solidFill>
            </a:endParaRPr>
          </a:p>
          <a:p>
            <a:pPr indent="0" lvl="0" marL="0" rtl="0" algn="l">
              <a:spcBef>
                <a:spcPts val="0"/>
              </a:spcBef>
              <a:spcAft>
                <a:spcPts val="0"/>
              </a:spcAft>
              <a:buNone/>
            </a:pPr>
            <a:r>
              <a:t/>
            </a:r>
            <a:endParaRPr b="1">
              <a:solidFill>
                <a:srgbClr val="002060"/>
              </a:solidFill>
            </a:endParaRPr>
          </a:p>
          <a:p>
            <a:pPr indent="0" lvl="0" marL="0" rtl="0" algn="l">
              <a:spcBef>
                <a:spcPts val="0"/>
              </a:spcBef>
              <a:spcAft>
                <a:spcPts val="0"/>
              </a:spcAft>
              <a:buNone/>
            </a:pPr>
            <a:r>
              <a:t/>
            </a:r>
            <a:endParaRPr>
              <a:solidFill>
                <a:srgbClr val="002060"/>
              </a:solidFill>
            </a:endParaRPr>
          </a:p>
          <a:p>
            <a:pPr indent="0" lvl="0" marL="0" rtl="0" algn="l">
              <a:spcBef>
                <a:spcPts val="0"/>
              </a:spcBef>
              <a:spcAft>
                <a:spcPts val="0"/>
              </a:spcAft>
              <a:buNone/>
            </a:pPr>
            <a:r>
              <a:t/>
            </a:r>
            <a:endParaRPr>
              <a:solidFill>
                <a:srgbClr val="002060"/>
              </a:solidFill>
            </a:endParaRPr>
          </a:p>
          <a:p>
            <a:pPr indent="0" lvl="0" marL="0" rtl="0" algn="l">
              <a:spcBef>
                <a:spcPts val="0"/>
              </a:spcBef>
              <a:spcAft>
                <a:spcPts val="0"/>
              </a:spcAft>
              <a:buNone/>
            </a:pPr>
            <a:r>
              <a:t/>
            </a:r>
            <a:endParaRPr/>
          </a:p>
        </p:txBody>
      </p:sp>
      <p:sp>
        <p:nvSpPr>
          <p:cNvPr id="692" name="Google Shape;692;p74"/>
          <p:cNvSpPr txBox="1"/>
          <p:nvPr/>
        </p:nvSpPr>
        <p:spPr>
          <a:xfrm>
            <a:off x="5823900" y="3168475"/>
            <a:ext cx="2779500" cy="1617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700">
                <a:solidFill>
                  <a:srgbClr val="002060"/>
                </a:solidFill>
              </a:rPr>
              <a:t>Horaire: </a:t>
            </a:r>
            <a:endParaRPr b="1" sz="1700">
              <a:solidFill>
                <a:srgbClr val="002060"/>
              </a:solidFill>
            </a:endParaRPr>
          </a:p>
          <a:p>
            <a:pPr indent="0" lvl="0" marL="0" rtl="0" algn="ctr">
              <a:lnSpc>
                <a:spcPct val="100000"/>
              </a:lnSpc>
              <a:spcBef>
                <a:spcPts val="0"/>
              </a:spcBef>
              <a:spcAft>
                <a:spcPts val="0"/>
              </a:spcAft>
              <a:buNone/>
            </a:pPr>
            <a:r>
              <a:rPr b="1" lang="en">
                <a:solidFill>
                  <a:srgbClr val="002060"/>
                </a:solidFill>
              </a:rPr>
              <a:t>Jours de la semaine</a:t>
            </a:r>
            <a:endParaRPr b="1">
              <a:solidFill>
                <a:srgbClr val="002060"/>
              </a:solidFill>
            </a:endParaRPr>
          </a:p>
          <a:p>
            <a:pPr indent="0" lvl="0" marL="0" rtl="0" algn="ctr">
              <a:lnSpc>
                <a:spcPct val="100000"/>
              </a:lnSpc>
              <a:spcBef>
                <a:spcPts val="0"/>
              </a:spcBef>
              <a:spcAft>
                <a:spcPts val="0"/>
              </a:spcAft>
              <a:buNone/>
            </a:pPr>
            <a:r>
              <a:rPr lang="en">
                <a:solidFill>
                  <a:srgbClr val="002060"/>
                </a:solidFill>
              </a:rPr>
              <a:t>8h à 20h</a:t>
            </a:r>
            <a:endParaRPr>
              <a:solidFill>
                <a:srgbClr val="002060"/>
              </a:solidFill>
            </a:endParaRPr>
          </a:p>
          <a:p>
            <a:pPr indent="0" lvl="0" marL="0" rtl="0" algn="ctr">
              <a:lnSpc>
                <a:spcPct val="100000"/>
              </a:lnSpc>
              <a:spcBef>
                <a:spcPts val="0"/>
              </a:spcBef>
              <a:spcAft>
                <a:spcPts val="0"/>
              </a:spcAft>
              <a:buNone/>
            </a:pPr>
            <a:r>
              <a:t/>
            </a:r>
            <a:endParaRPr>
              <a:solidFill>
                <a:srgbClr val="002060"/>
              </a:solidFill>
            </a:endParaRPr>
          </a:p>
          <a:p>
            <a:pPr indent="0" lvl="0" marL="0" rtl="0" algn="ctr">
              <a:lnSpc>
                <a:spcPct val="100000"/>
              </a:lnSpc>
              <a:spcBef>
                <a:spcPts val="0"/>
              </a:spcBef>
              <a:spcAft>
                <a:spcPts val="0"/>
              </a:spcAft>
              <a:buNone/>
            </a:pPr>
            <a:r>
              <a:rPr b="1" lang="en">
                <a:solidFill>
                  <a:srgbClr val="002060"/>
                </a:solidFill>
              </a:rPr>
              <a:t>Fins de semaine:</a:t>
            </a:r>
            <a:endParaRPr b="1">
              <a:solidFill>
                <a:srgbClr val="002060"/>
              </a:solidFill>
            </a:endParaRPr>
          </a:p>
          <a:p>
            <a:pPr indent="0" lvl="0" marL="0" rtl="0" algn="ctr">
              <a:lnSpc>
                <a:spcPct val="100000"/>
              </a:lnSpc>
              <a:spcBef>
                <a:spcPts val="0"/>
              </a:spcBef>
              <a:spcAft>
                <a:spcPts val="0"/>
              </a:spcAft>
              <a:buClr>
                <a:schemeClr val="dk1"/>
              </a:buClr>
              <a:buSzPts val="1100"/>
              <a:buFont typeface="Arial"/>
              <a:buNone/>
            </a:pPr>
            <a:r>
              <a:rPr lang="en">
                <a:solidFill>
                  <a:srgbClr val="002060"/>
                </a:solidFill>
              </a:rPr>
              <a:t>8h à 20h (heures prolongées)</a:t>
            </a:r>
            <a:endParaRPr>
              <a:solidFill>
                <a:srgbClr val="002060"/>
              </a:solidFill>
            </a:endParaRPr>
          </a:p>
          <a:p>
            <a:pPr indent="0" lvl="0" marL="0" rtl="0" algn="l">
              <a:spcBef>
                <a:spcPts val="0"/>
              </a:spcBef>
              <a:spcAft>
                <a:spcPts val="0"/>
              </a:spcAft>
              <a:buNone/>
            </a:pPr>
            <a:r>
              <a:t/>
            </a:r>
            <a:endParaRPr sz="1300"/>
          </a:p>
        </p:txBody>
      </p:sp>
      <p:pic>
        <p:nvPicPr>
          <p:cNvPr id="693" name="Google Shape;693;p74"/>
          <p:cNvPicPr preferRelativeResize="0"/>
          <p:nvPr/>
        </p:nvPicPr>
        <p:blipFill rotWithShape="1">
          <a:blip r:embed="rId3">
            <a:alphaModFix/>
          </a:blip>
          <a:srcRect b="35983" l="0" r="0" t="0"/>
          <a:stretch/>
        </p:blipFill>
        <p:spPr>
          <a:xfrm>
            <a:off x="5620800" y="1110612"/>
            <a:ext cx="2982625" cy="1909499"/>
          </a:xfrm>
          <a:prstGeom prst="rect">
            <a:avLst/>
          </a:prstGeom>
          <a:noFill/>
          <a:ln>
            <a:noFill/>
          </a:ln>
        </p:spPr>
      </p:pic>
      <p:sp>
        <p:nvSpPr>
          <p:cNvPr id="694" name="Google Shape;694;p74"/>
          <p:cNvSpPr txBox="1"/>
          <p:nvPr/>
        </p:nvSpPr>
        <p:spPr>
          <a:xfrm>
            <a:off x="335600" y="2023350"/>
            <a:ext cx="4917900" cy="206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1C4587"/>
                </a:solidFill>
                <a:latin typeface="Montserrat"/>
                <a:ea typeface="Montserrat"/>
                <a:cs typeface="Montserrat"/>
                <a:sym typeface="Montserrat"/>
              </a:rPr>
              <a:t>Phone: </a:t>
            </a:r>
            <a:r>
              <a:rPr lang="en" sz="1500">
                <a:solidFill>
                  <a:srgbClr val="1C4587"/>
                </a:solidFill>
                <a:latin typeface="Montserrat"/>
                <a:ea typeface="Montserrat"/>
                <a:cs typeface="Montserrat"/>
                <a:sym typeface="Montserrat"/>
              </a:rPr>
              <a:t>3-1-1 sur téléphone portable,  ou 215-686-8686</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Email</a:t>
            </a:r>
            <a:r>
              <a:rPr lang="en" sz="1500">
                <a:solidFill>
                  <a:srgbClr val="1C4587"/>
                </a:solidFill>
                <a:latin typeface="Montserrat"/>
                <a:ea typeface="Montserrat"/>
                <a:cs typeface="Montserrat"/>
                <a:sym typeface="Montserrat"/>
              </a:rPr>
              <a:t>: </a:t>
            </a:r>
            <a:r>
              <a:rPr lang="en" sz="1500" u="sng">
                <a:solidFill>
                  <a:srgbClr val="1C4587"/>
                </a:solidFill>
                <a:latin typeface="Montserrat"/>
                <a:ea typeface="Montserrat"/>
                <a:cs typeface="Montserrat"/>
                <a:sym typeface="Montserrat"/>
                <a:hlinkClick r:id="rId4"/>
              </a:rPr>
              <a:t>philly311@phila.gov</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Twitter</a:t>
            </a:r>
            <a:r>
              <a:rPr lang="en" sz="1500">
                <a:solidFill>
                  <a:srgbClr val="1C4587"/>
                </a:solidFill>
                <a:latin typeface="Montserrat"/>
                <a:ea typeface="Montserrat"/>
                <a:cs typeface="Montserrat"/>
                <a:sym typeface="Montserrat"/>
              </a:rPr>
              <a:t>: @philly311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Site web</a:t>
            </a:r>
            <a:r>
              <a:rPr lang="en" sz="1500">
                <a:solidFill>
                  <a:srgbClr val="1C4587"/>
                </a:solidFill>
                <a:latin typeface="Montserrat"/>
                <a:ea typeface="Montserrat"/>
                <a:cs typeface="Montserrat"/>
                <a:sym typeface="Montserrat"/>
              </a:rPr>
              <a:t>: Phila.gov/311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              Mobile App: </a:t>
            </a:r>
            <a:r>
              <a:rPr lang="en" sz="1500">
                <a:solidFill>
                  <a:srgbClr val="1C4587"/>
                </a:solidFill>
                <a:latin typeface="Montserrat"/>
                <a:ea typeface="Montserrat"/>
                <a:cs typeface="Montserrat"/>
                <a:sym typeface="Montserrat"/>
              </a:rPr>
              <a:t>Philly 311 (iOS / Android)</a:t>
            </a:r>
            <a:endParaRPr sz="1500">
              <a:solidFill>
                <a:srgbClr val="1C4587"/>
              </a:solidFill>
              <a:latin typeface="Montserrat"/>
              <a:ea typeface="Montserrat"/>
              <a:cs typeface="Montserrat"/>
              <a:sym typeface="Montserrat"/>
            </a:endParaRPr>
          </a:p>
          <a:p>
            <a:pPr indent="0" lvl="0" marL="0" rtl="0" algn="ctr">
              <a:spcBef>
                <a:spcPts val="0"/>
              </a:spcBef>
              <a:spcAft>
                <a:spcPts val="0"/>
              </a:spcAft>
              <a:buNone/>
            </a:pPr>
            <a:r>
              <a:t/>
            </a:r>
            <a:endParaRPr sz="1500">
              <a:solidFill>
                <a:srgbClr val="1C4587"/>
              </a:solidFill>
              <a:highlight>
                <a:srgbClr val="FFFFFF"/>
              </a:highlight>
              <a:latin typeface="Montserrat"/>
              <a:ea typeface="Montserrat"/>
              <a:cs typeface="Montserrat"/>
              <a:sym typeface="Montserrat"/>
            </a:endParaRPr>
          </a:p>
        </p:txBody>
      </p:sp>
      <p:sp>
        <p:nvSpPr>
          <p:cNvPr id="695" name="Google Shape;695;p74"/>
          <p:cNvSpPr/>
          <p:nvPr/>
        </p:nvSpPr>
        <p:spPr>
          <a:xfrm>
            <a:off x="236700" y="4662350"/>
            <a:ext cx="8670600" cy="356100"/>
          </a:xfrm>
          <a:prstGeom prst="rect">
            <a:avLst/>
          </a:prstGeom>
          <a:solidFill>
            <a:srgbClr val="F3C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74"/>
          <p:cNvSpPr txBox="1"/>
          <p:nvPr/>
        </p:nvSpPr>
        <p:spPr>
          <a:xfrm>
            <a:off x="440050" y="4623050"/>
            <a:ext cx="8380200" cy="43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600">
                <a:solidFill>
                  <a:srgbClr val="2176D2"/>
                </a:solidFill>
                <a:latin typeface="Montserrat"/>
                <a:ea typeface="Montserrat"/>
                <a:cs typeface="Montserrat"/>
                <a:sym typeface="Montserrat"/>
              </a:rPr>
              <a:t>L'assistance linguistique est disponible par téléphone et application mobile.</a:t>
            </a:r>
            <a:endParaRPr b="1" sz="1600">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b="1" sz="1800">
              <a:solidFill>
                <a:srgbClr val="2176D2"/>
              </a:solidFill>
              <a:latin typeface="Montserrat"/>
              <a:ea typeface="Montserrat"/>
              <a:cs typeface="Montserrat"/>
              <a:sym typeface="Montserrat"/>
            </a:endParaRPr>
          </a:p>
        </p:txBody>
      </p:sp>
      <p:pic>
        <p:nvPicPr>
          <p:cNvPr id="697" name="Google Shape;697;p74"/>
          <p:cNvPicPr preferRelativeResize="0"/>
          <p:nvPr/>
        </p:nvPicPr>
        <p:blipFill rotWithShape="1">
          <a:blip r:embed="rId5">
            <a:alphaModFix/>
          </a:blip>
          <a:srcRect b="13732" l="0" r="0" t="6706"/>
          <a:stretch/>
        </p:blipFill>
        <p:spPr>
          <a:xfrm>
            <a:off x="440050" y="3969850"/>
            <a:ext cx="633961" cy="583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1" name="Shape 701"/>
        <p:cNvGrpSpPr/>
        <p:nvPr/>
      </p:nvGrpSpPr>
      <p:grpSpPr>
        <a:xfrm>
          <a:off x="0" y="0"/>
          <a:ext cx="0" cy="0"/>
          <a:chOff x="0" y="0"/>
          <a:chExt cx="0" cy="0"/>
        </a:xfrm>
      </p:grpSpPr>
      <p:sp>
        <p:nvSpPr>
          <p:cNvPr id="702" name="Google Shape;702;p75"/>
          <p:cNvSpPr/>
          <p:nvPr/>
        </p:nvSpPr>
        <p:spPr>
          <a:xfrm>
            <a:off x="1603959" y="1815449"/>
            <a:ext cx="2596800" cy="1181400"/>
          </a:xfrm>
          <a:prstGeom prst="rect">
            <a:avLst/>
          </a:prstGeom>
          <a:solidFill>
            <a:srgbClr val="FFEFA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03" name="Google Shape;703;p75"/>
          <p:cNvSpPr/>
          <p:nvPr/>
        </p:nvSpPr>
        <p:spPr>
          <a:xfrm>
            <a:off x="4405131" y="1815449"/>
            <a:ext cx="2596800" cy="1181400"/>
          </a:xfrm>
          <a:prstGeom prst="rect">
            <a:avLst/>
          </a:prstGeom>
          <a:solidFill>
            <a:srgbClr val="FED0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04" name="Google Shape;704;p75"/>
          <p:cNvSpPr/>
          <p:nvPr/>
        </p:nvSpPr>
        <p:spPr>
          <a:xfrm>
            <a:off x="1670259" y="3214104"/>
            <a:ext cx="2596800" cy="1181400"/>
          </a:xfrm>
          <a:prstGeom prst="rect">
            <a:avLst/>
          </a:prstGeom>
          <a:solidFill>
            <a:srgbClr val="B9F2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05" name="Google Shape;705;p75"/>
          <p:cNvSpPr/>
          <p:nvPr/>
        </p:nvSpPr>
        <p:spPr>
          <a:xfrm>
            <a:off x="4405127" y="3173304"/>
            <a:ext cx="2596800" cy="1181400"/>
          </a:xfrm>
          <a:prstGeom prst="rect">
            <a:avLst/>
          </a:prstGeom>
          <a:solidFill>
            <a:srgbClr val="DAED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06" name="Google Shape;706;p75"/>
          <p:cNvSpPr txBox="1"/>
          <p:nvPr/>
        </p:nvSpPr>
        <p:spPr>
          <a:xfrm>
            <a:off x="1702200" y="1815075"/>
            <a:ext cx="2400300" cy="517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b="1" lang="en">
                <a:solidFill>
                  <a:schemeClr val="dk1"/>
                </a:solidFill>
                <a:latin typeface="Montserrat"/>
                <a:ea typeface="Montserrat"/>
                <a:cs typeface="Montserrat"/>
                <a:sym typeface="Montserrat"/>
              </a:rPr>
              <a:t>Partagez sur les médias sociaux</a:t>
            </a:r>
            <a:endParaRPr b="1">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Partageant votre expérience sur cette formation</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utilisant la #PhillyCommunityResponse</a:t>
            </a:r>
            <a:endParaRPr b="0" i="0" sz="1100" u="none" cap="none" strike="noStrike">
              <a:solidFill>
                <a:schemeClr val="dk1"/>
              </a:solidFill>
              <a:latin typeface="Montserrat"/>
              <a:ea typeface="Montserrat"/>
              <a:cs typeface="Montserrat"/>
              <a:sym typeface="Montserrat"/>
            </a:endParaRPr>
          </a:p>
        </p:txBody>
      </p:sp>
      <p:sp>
        <p:nvSpPr>
          <p:cNvPr id="707" name="Google Shape;707;p75"/>
          <p:cNvSpPr txBox="1"/>
          <p:nvPr/>
        </p:nvSpPr>
        <p:spPr>
          <a:xfrm>
            <a:off x="4541033" y="1906960"/>
            <a:ext cx="2325000" cy="831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Diffuser le message</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Parlez à votre famille, à vos amis et à vos voisins des informations que vous avez reçues dans cette formation</a:t>
            </a:r>
            <a:endParaRPr b="0"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p:txBody>
      </p:sp>
      <p:sp>
        <p:nvSpPr>
          <p:cNvPr id="708" name="Google Shape;708;p75"/>
          <p:cNvSpPr txBox="1"/>
          <p:nvPr/>
        </p:nvSpPr>
        <p:spPr>
          <a:xfrm>
            <a:off x="253800" y="632100"/>
            <a:ext cx="8381400" cy="636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Voici quelques façons de prendre des mesures pour assurer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la sécurité de votre communauté</a:t>
            </a:r>
            <a:endParaRPr sz="1600">
              <a:solidFill>
                <a:schemeClr val="dk1"/>
              </a:solidFill>
              <a:latin typeface="Montserrat"/>
              <a:ea typeface="Montserrat"/>
              <a:cs typeface="Montserrat"/>
              <a:sym typeface="Montserrat"/>
            </a:endParaRPr>
          </a:p>
        </p:txBody>
      </p:sp>
      <p:sp>
        <p:nvSpPr>
          <p:cNvPr id="709" name="Google Shape;709;p75"/>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710" name="Google Shape;710;p75"/>
          <p:cNvSpPr txBox="1"/>
          <p:nvPr/>
        </p:nvSpPr>
        <p:spPr>
          <a:xfrm>
            <a:off x="4372126" y="3254553"/>
            <a:ext cx="26628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Open Sans"/>
                <a:ea typeface="Open Sans"/>
                <a:cs typeface="Open Sans"/>
                <a:sym typeface="Open Sans"/>
              </a:rPr>
              <a:t>Encouragez</a:t>
            </a:r>
            <a:endParaRPr b="1">
              <a:solidFill>
                <a:schemeClr val="dk1"/>
              </a:solidFill>
              <a:latin typeface="Open Sans"/>
              <a:ea typeface="Open Sans"/>
              <a:cs typeface="Open Sans"/>
              <a:sym typeface="Open Sans"/>
            </a:endParaRPr>
          </a:p>
          <a:p>
            <a:pPr indent="0" lvl="0" marL="0" marR="0" rtl="0" algn="ctr">
              <a:lnSpc>
                <a:spcPct val="100000"/>
              </a:lnSpc>
              <a:spcBef>
                <a:spcPts val="1000"/>
              </a:spcBef>
              <a:spcAft>
                <a:spcPts val="1000"/>
              </a:spcAft>
              <a:buClr>
                <a:srgbClr val="000000"/>
              </a:buClr>
              <a:buSzPts val="1400"/>
              <a:buFont typeface="Arial"/>
              <a:buNone/>
            </a:pPr>
            <a:r>
              <a:rPr lang="en" sz="1100">
                <a:solidFill>
                  <a:schemeClr val="dk1"/>
                </a:solidFill>
                <a:latin typeface="Montserrat"/>
                <a:ea typeface="Montserrat"/>
                <a:cs typeface="Montserrat"/>
                <a:sym typeface="Montserrat"/>
              </a:rPr>
              <a:t>tous ceux que vous connaissez de suivre les recommandations du CDC</a:t>
            </a:r>
            <a:endParaRPr sz="1100">
              <a:solidFill>
                <a:schemeClr val="dk1"/>
              </a:solidFill>
              <a:latin typeface="Open Sans"/>
              <a:ea typeface="Open Sans"/>
              <a:cs typeface="Open Sans"/>
              <a:sym typeface="Open Sans"/>
            </a:endParaRPr>
          </a:p>
        </p:txBody>
      </p:sp>
      <p:sp>
        <p:nvSpPr>
          <p:cNvPr id="711" name="Google Shape;711;p75"/>
          <p:cNvSpPr txBox="1"/>
          <p:nvPr/>
        </p:nvSpPr>
        <p:spPr>
          <a:xfrm>
            <a:off x="1736550" y="3317200"/>
            <a:ext cx="2464200" cy="517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Appelez les voisins de votre quartier</a:t>
            </a:r>
            <a:endParaRPr b="1">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et Vérifiez qu’ils  vont bien</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Montserrat"/>
              <a:ea typeface="Montserrat"/>
              <a:cs typeface="Montserrat"/>
              <a:sym typeface="Montserrat"/>
            </a:endParaRPr>
          </a:p>
        </p:txBody>
      </p:sp>
      <p:sp>
        <p:nvSpPr>
          <p:cNvPr id="712" name="Google Shape;712;p7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75"/>
          <p:cNvSpPr txBox="1"/>
          <p:nvPr/>
        </p:nvSpPr>
        <p:spPr>
          <a:xfrm>
            <a:off x="148350" y="301600"/>
            <a:ext cx="87858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VOTRE RÔLE EN TANT QUE CAPITAINE D'INTERVENTION COMMUNAUTAIRE :</a:t>
            </a:r>
            <a:endParaRPr b="1" sz="1600">
              <a:solidFill>
                <a:srgbClr val="FFFFFF"/>
              </a:solidFill>
              <a:latin typeface="Montserrat"/>
              <a:ea typeface="Montserrat"/>
              <a:cs typeface="Montserrat"/>
              <a:sym typeface="Montserrat"/>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7" name="Shape 717"/>
        <p:cNvGrpSpPr/>
        <p:nvPr/>
      </p:nvGrpSpPr>
      <p:grpSpPr>
        <a:xfrm>
          <a:off x="0" y="0"/>
          <a:ext cx="0" cy="0"/>
          <a:chOff x="0" y="0"/>
          <a:chExt cx="0" cy="0"/>
        </a:xfrm>
      </p:grpSpPr>
      <p:sp>
        <p:nvSpPr>
          <p:cNvPr id="718" name="Google Shape;718;p7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76"/>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TAKE ACTION!</a:t>
            </a:r>
            <a:endParaRPr b="1" sz="2400">
              <a:solidFill>
                <a:srgbClr val="FFFFFF"/>
              </a:solidFill>
              <a:latin typeface="Montserrat"/>
              <a:ea typeface="Montserrat"/>
              <a:cs typeface="Montserrat"/>
              <a:sym typeface="Montserrat"/>
            </a:endParaRPr>
          </a:p>
        </p:txBody>
      </p:sp>
      <p:sp>
        <p:nvSpPr>
          <p:cNvPr id="720" name="Google Shape;720;p76"/>
          <p:cNvSpPr txBox="1"/>
          <p:nvPr/>
        </p:nvSpPr>
        <p:spPr>
          <a:xfrm>
            <a:off x="394425" y="1014350"/>
            <a:ext cx="8130300" cy="6366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b="1" lang="en" sz="2400">
                <a:solidFill>
                  <a:srgbClr val="2176D2"/>
                </a:solidFill>
                <a:highlight>
                  <a:srgbClr val="FFEFA2"/>
                </a:highlight>
                <a:latin typeface="Montserrat"/>
                <a:ea typeface="Montserrat"/>
                <a:cs typeface="Montserrat"/>
                <a:sym typeface="Montserrat"/>
              </a:rPr>
              <a:t>Partagez cette information avec vos voisins!</a:t>
            </a:r>
            <a:endParaRPr b="1" sz="2400">
              <a:solidFill>
                <a:srgbClr val="2176D2"/>
              </a:solidFill>
              <a:highlight>
                <a:srgbClr val="FFEFA2"/>
              </a:highlight>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1" sz="2400">
              <a:solidFill>
                <a:srgbClr val="2176D2"/>
              </a:solidFill>
              <a:highlight>
                <a:srgbClr val="FFEFA2"/>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rgbClr val="000000"/>
              </a:solidFill>
              <a:latin typeface="Montserrat"/>
              <a:ea typeface="Montserrat"/>
              <a:cs typeface="Montserrat"/>
              <a:sym typeface="Montserrat"/>
            </a:endParaRPr>
          </a:p>
        </p:txBody>
      </p:sp>
      <p:sp>
        <p:nvSpPr>
          <p:cNvPr id="721" name="Google Shape;721;p76"/>
          <p:cNvSpPr/>
          <p:nvPr/>
        </p:nvSpPr>
        <p:spPr>
          <a:xfrm>
            <a:off x="148350" y="1575100"/>
            <a:ext cx="1636200" cy="17562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2" name="Google Shape;722;p76"/>
          <p:cNvPicPr preferRelativeResize="0"/>
          <p:nvPr/>
        </p:nvPicPr>
        <p:blipFill>
          <a:blip r:embed="rId3">
            <a:alphaModFix/>
          </a:blip>
          <a:stretch>
            <a:fillRect/>
          </a:stretch>
        </p:blipFill>
        <p:spPr>
          <a:xfrm>
            <a:off x="2068062" y="1575100"/>
            <a:ext cx="2462537" cy="3187750"/>
          </a:xfrm>
          <a:prstGeom prst="rect">
            <a:avLst/>
          </a:prstGeom>
          <a:noFill/>
          <a:ln>
            <a:noFill/>
          </a:ln>
        </p:spPr>
      </p:pic>
      <p:sp>
        <p:nvSpPr>
          <p:cNvPr id="723" name="Google Shape;723;p76"/>
          <p:cNvSpPr/>
          <p:nvPr/>
        </p:nvSpPr>
        <p:spPr>
          <a:xfrm>
            <a:off x="742575" y="3276125"/>
            <a:ext cx="1248300" cy="546000"/>
          </a:xfrm>
          <a:custGeom>
            <a:rect b="b" l="l" r="r" t="t"/>
            <a:pathLst>
              <a:path extrusionOk="0" h="21840" w="49932">
                <a:moveTo>
                  <a:pt x="0" y="0"/>
                </a:moveTo>
                <a:cubicBezTo>
                  <a:pt x="9486" y="5687"/>
                  <a:pt x="20065" y="10229"/>
                  <a:pt x="31014" y="11794"/>
                </a:cubicBezTo>
                <a:cubicBezTo>
                  <a:pt x="34214" y="12251"/>
                  <a:pt x="37391" y="13104"/>
                  <a:pt x="40624" y="13104"/>
                </a:cubicBezTo>
                <a:cubicBezTo>
                  <a:pt x="42371" y="13104"/>
                  <a:pt x="44119" y="13104"/>
                  <a:pt x="45866" y="13104"/>
                </a:cubicBezTo>
                <a:cubicBezTo>
                  <a:pt x="46448" y="13104"/>
                  <a:pt x="48195" y="13104"/>
                  <a:pt x="47613" y="13104"/>
                </a:cubicBezTo>
                <a:cubicBezTo>
                  <a:pt x="44877" y="13104"/>
                  <a:pt x="42323" y="11319"/>
                  <a:pt x="40187" y="9610"/>
                </a:cubicBezTo>
                <a:cubicBezTo>
                  <a:pt x="39459" y="9028"/>
                  <a:pt x="37344" y="8521"/>
                  <a:pt x="38003" y="7862"/>
                </a:cubicBezTo>
                <a:cubicBezTo>
                  <a:pt x="39571" y="6294"/>
                  <a:pt x="42135" y="9491"/>
                  <a:pt x="44119" y="10483"/>
                </a:cubicBezTo>
                <a:cubicBezTo>
                  <a:pt x="46107" y="11477"/>
                  <a:pt x="50336" y="11822"/>
                  <a:pt x="49797" y="13978"/>
                </a:cubicBezTo>
                <a:cubicBezTo>
                  <a:pt x="49245" y="16184"/>
                  <a:pt x="46794" y="17400"/>
                  <a:pt x="45429" y="19219"/>
                </a:cubicBezTo>
                <a:cubicBezTo>
                  <a:pt x="44843" y="20000"/>
                  <a:pt x="45096" y="21840"/>
                  <a:pt x="44119" y="21840"/>
                </a:cubicBezTo>
                <a:cubicBezTo>
                  <a:pt x="40916" y="21840"/>
                  <a:pt x="44119" y="15433"/>
                  <a:pt x="44119" y="12230"/>
                </a:cubicBezTo>
              </a:path>
            </a:pathLst>
          </a:custGeom>
          <a:noFill/>
          <a:ln cap="flat" cmpd="sng" w="38100">
            <a:solidFill>
              <a:srgbClr val="F3C613"/>
            </a:solidFill>
            <a:prstDash val="solid"/>
            <a:round/>
            <a:headEnd len="med" w="med" type="none"/>
            <a:tailEnd len="med" w="med" type="none"/>
          </a:ln>
        </p:spPr>
      </p:sp>
      <p:pic>
        <p:nvPicPr>
          <p:cNvPr id="724" name="Google Shape;724;p76"/>
          <p:cNvPicPr preferRelativeResize="0"/>
          <p:nvPr/>
        </p:nvPicPr>
        <p:blipFill rotWithShape="1">
          <a:blip r:embed="rId4">
            <a:alphaModFix/>
          </a:blip>
          <a:srcRect b="7889" l="0" r="0" t="12574"/>
          <a:stretch/>
        </p:blipFill>
        <p:spPr>
          <a:xfrm>
            <a:off x="5605688" y="1650950"/>
            <a:ext cx="2390827" cy="2535271"/>
          </a:xfrm>
          <a:prstGeom prst="rect">
            <a:avLst/>
          </a:prstGeom>
          <a:noFill/>
          <a:ln>
            <a:noFill/>
          </a:ln>
        </p:spPr>
      </p:pic>
      <p:sp>
        <p:nvSpPr>
          <p:cNvPr id="725" name="Google Shape;725;p76"/>
          <p:cNvSpPr/>
          <p:nvPr/>
        </p:nvSpPr>
        <p:spPr>
          <a:xfrm>
            <a:off x="5840396" y="2659503"/>
            <a:ext cx="1656300" cy="1474275"/>
          </a:xfrm>
          <a:custGeom>
            <a:rect b="b" l="l" r="r" t="t"/>
            <a:pathLst>
              <a:path extrusionOk="0" h="58971" w="66252">
                <a:moveTo>
                  <a:pt x="66252" y="25176"/>
                </a:moveTo>
                <a:cubicBezTo>
                  <a:pt x="62256" y="18898"/>
                  <a:pt x="60705" y="10604"/>
                  <a:pt x="54894" y="5956"/>
                </a:cubicBezTo>
                <a:cubicBezTo>
                  <a:pt x="48136" y="550"/>
                  <a:pt x="38178" y="-507"/>
                  <a:pt x="29559" y="277"/>
                </a:cubicBezTo>
                <a:cubicBezTo>
                  <a:pt x="13521" y="1736"/>
                  <a:pt x="-1986" y="22774"/>
                  <a:pt x="292" y="38717"/>
                </a:cubicBezTo>
                <a:cubicBezTo>
                  <a:pt x="2821" y="56414"/>
                  <a:pt x="33183" y="61838"/>
                  <a:pt x="50526" y="57500"/>
                </a:cubicBezTo>
                <a:cubicBezTo>
                  <a:pt x="55977" y="56137"/>
                  <a:pt x="57902" y="48536"/>
                  <a:pt x="59263" y="43085"/>
                </a:cubicBezTo>
                <a:cubicBezTo>
                  <a:pt x="61428" y="34411"/>
                  <a:pt x="66322" y="24434"/>
                  <a:pt x="62320" y="16440"/>
                </a:cubicBezTo>
              </a:path>
            </a:pathLst>
          </a:custGeom>
          <a:noFill/>
          <a:ln cap="flat" cmpd="sng" w="38100">
            <a:solidFill>
              <a:srgbClr val="F3C613"/>
            </a:solidFill>
            <a:prstDash val="solid"/>
            <a:round/>
            <a:headEnd len="med" w="med" type="none"/>
            <a:tailEnd len="med" w="med" type="none"/>
          </a:ln>
        </p:spPr>
      </p:sp>
      <p:sp>
        <p:nvSpPr>
          <p:cNvPr id="726" name="Google Shape;726;p76"/>
          <p:cNvSpPr/>
          <p:nvPr/>
        </p:nvSpPr>
        <p:spPr>
          <a:xfrm>
            <a:off x="4890550" y="4291700"/>
            <a:ext cx="3821100" cy="6996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76"/>
          <p:cNvSpPr txBox="1"/>
          <p:nvPr/>
        </p:nvSpPr>
        <p:spPr>
          <a:xfrm>
            <a:off x="4972450" y="4323200"/>
            <a:ext cx="3657300" cy="63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rgbClr val="FFFFFF"/>
                </a:solidFill>
                <a:latin typeface="Montserrat"/>
                <a:ea typeface="Montserrat"/>
                <a:cs typeface="Montserrat"/>
                <a:sym typeface="Montserrat"/>
              </a:rPr>
              <a:t>Pas d'imprimante? Aucun problème! Vous pouvez également l'écrire à la main.</a:t>
            </a:r>
            <a:endParaRPr b="1" sz="12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b="1" sz="1600">
              <a:solidFill>
                <a:srgbClr val="FFFFFF"/>
              </a:solidFill>
              <a:latin typeface="Montserrat"/>
              <a:ea typeface="Montserrat"/>
              <a:cs typeface="Montserrat"/>
              <a:sym typeface="Montserrat"/>
            </a:endParaRPr>
          </a:p>
        </p:txBody>
      </p:sp>
      <p:sp>
        <p:nvSpPr>
          <p:cNvPr id="728" name="Google Shape;728;p76"/>
          <p:cNvSpPr txBox="1"/>
          <p:nvPr/>
        </p:nvSpPr>
        <p:spPr>
          <a:xfrm>
            <a:off x="148350" y="1758700"/>
            <a:ext cx="1636200" cy="145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300">
                <a:solidFill>
                  <a:srgbClr val="FFFFFF"/>
                </a:solidFill>
                <a:latin typeface="Montserrat"/>
                <a:ea typeface="Montserrat"/>
                <a:cs typeface="Montserrat"/>
                <a:sym typeface="Montserrat"/>
              </a:rPr>
              <a:t>Imprimez cette feuille de ressources et accrochez-la dans votre région!</a:t>
            </a:r>
            <a:endParaRPr b="1" sz="13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b="1" sz="1600">
              <a:solidFill>
                <a:srgbClr val="FFFFFF"/>
              </a:solidFill>
              <a:latin typeface="Montserrat"/>
              <a:ea typeface="Montserrat"/>
              <a:cs typeface="Montserrat"/>
              <a:sym typeface="Montserrat"/>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2" name="Shape 732"/>
        <p:cNvGrpSpPr/>
        <p:nvPr/>
      </p:nvGrpSpPr>
      <p:grpSpPr>
        <a:xfrm>
          <a:off x="0" y="0"/>
          <a:ext cx="0" cy="0"/>
          <a:chOff x="0" y="0"/>
          <a:chExt cx="0" cy="0"/>
        </a:xfrm>
      </p:grpSpPr>
      <p:sp>
        <p:nvSpPr>
          <p:cNvPr id="733" name="Google Shape;733;p77"/>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734" name="Google Shape;734;p7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77"/>
          <p:cNvSpPr txBox="1"/>
          <p:nvPr/>
        </p:nvSpPr>
        <p:spPr>
          <a:xfrm>
            <a:off x="148350" y="301600"/>
            <a:ext cx="87858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rgbClr val="FFFFFF"/>
                </a:solidFill>
                <a:latin typeface="Montserrat"/>
                <a:ea typeface="Montserrat"/>
                <a:cs typeface="Montserrat"/>
                <a:sym typeface="Montserrat"/>
              </a:rPr>
              <a:t>OPPORTUNITÉS</a:t>
            </a:r>
            <a:r>
              <a:rPr b="1" lang="en" sz="1600">
                <a:solidFill>
                  <a:srgbClr val="FFFFFF"/>
                </a:solidFill>
                <a:latin typeface="Montserrat"/>
                <a:ea typeface="Montserrat"/>
                <a:cs typeface="Montserrat"/>
                <a:sym typeface="Montserrat"/>
              </a:rPr>
              <a:t> SUPPLÉMENTAIRES DE BÉNÉVOLAT</a:t>
            </a:r>
            <a:endParaRPr b="1" sz="1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6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6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1600">
              <a:solidFill>
                <a:srgbClr val="FFFFFF"/>
              </a:solidFill>
              <a:latin typeface="Montserrat"/>
              <a:ea typeface="Montserrat"/>
              <a:cs typeface="Montserrat"/>
              <a:sym typeface="Montserrat"/>
            </a:endParaRPr>
          </a:p>
        </p:txBody>
      </p:sp>
      <p:sp>
        <p:nvSpPr>
          <p:cNvPr id="736" name="Google Shape;736;p77"/>
          <p:cNvSpPr txBox="1"/>
          <p:nvPr/>
        </p:nvSpPr>
        <p:spPr>
          <a:xfrm>
            <a:off x="340500" y="830750"/>
            <a:ext cx="8401500" cy="375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rgbClr val="2176D2"/>
                </a:solidFill>
                <a:latin typeface="Montserrat"/>
                <a:ea typeface="Montserrat"/>
                <a:cs typeface="Montserrat"/>
                <a:sym typeface="Montserrat"/>
              </a:rPr>
              <a:t>Bénévolez sur un site de distribution alimentaire:</a:t>
            </a:r>
            <a:r>
              <a:rPr lang="en" sz="1500">
                <a:solidFill>
                  <a:schemeClr val="dk1"/>
                </a:solidFill>
                <a:latin typeface="Montserrat"/>
                <a:ea typeface="Montserrat"/>
                <a:cs typeface="Montserrat"/>
                <a:sym typeface="Montserrat"/>
              </a:rPr>
              <a:t> la ville de Philadelphie a besoin d'aide pour emballer et distribuer de la nourriture à ceux qui en ont besoin pendant la pandémie de COVID-19. Visitez </a:t>
            </a:r>
            <a:r>
              <a:rPr b="1" lang="en" sz="1500">
                <a:solidFill>
                  <a:schemeClr val="dk1"/>
                </a:solidFill>
                <a:latin typeface="Montserrat"/>
                <a:ea typeface="Montserrat"/>
                <a:cs typeface="Montserrat"/>
                <a:sym typeface="Montserrat"/>
              </a:rPr>
              <a:t>www.serve.phila.gov</a:t>
            </a:r>
            <a:r>
              <a:rPr lang="en" sz="1500">
                <a:solidFill>
                  <a:schemeClr val="dk1"/>
                </a:solidFill>
                <a:latin typeface="Montserrat"/>
                <a:ea typeface="Montserrat"/>
                <a:cs typeface="Montserrat"/>
                <a:sym typeface="Montserrat"/>
              </a:rPr>
              <a:t> pour plus d'informations et pour vous porter volontaire.</a:t>
            </a:r>
            <a:endParaRPr sz="15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500">
              <a:solidFill>
                <a:srgbClr val="2176D2"/>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1500">
                <a:solidFill>
                  <a:srgbClr val="2176D2"/>
                </a:solidFill>
                <a:latin typeface="Montserrat"/>
                <a:ea typeface="Montserrat"/>
                <a:cs typeface="Montserrat"/>
                <a:sym typeface="Montserrat"/>
              </a:rPr>
              <a:t>Rejoignez la Philadelphia Medical Reserve Corp:</a:t>
            </a:r>
            <a:r>
              <a:rPr lang="en" sz="1500">
                <a:solidFill>
                  <a:schemeClr val="dk1"/>
                </a:solidFill>
                <a:latin typeface="Montserrat"/>
                <a:ea typeface="Montserrat"/>
                <a:cs typeface="Montserrat"/>
                <a:sym typeface="Montserrat"/>
              </a:rPr>
              <a:t> un groupe de bénévoles qui servent la ville pendant les urgences de santé publique. Des volontaires cliniques et non cliniques sont nécessaires. Vous devez avoir au moins 18 ans pour vous inscrire. Visitez </a:t>
            </a:r>
            <a:r>
              <a:rPr b="1" lang="en" sz="1500">
                <a:solidFill>
                  <a:schemeClr val="dk1"/>
                </a:solidFill>
                <a:latin typeface="Montserrat"/>
                <a:ea typeface="Montserrat"/>
                <a:cs typeface="Montserrat"/>
                <a:sym typeface="Montserrat"/>
              </a:rPr>
              <a:t>www.serve.phila.gov</a:t>
            </a:r>
            <a:r>
              <a:rPr lang="en" sz="1500">
                <a:solidFill>
                  <a:schemeClr val="dk1"/>
                </a:solidFill>
                <a:latin typeface="Montserrat"/>
                <a:ea typeface="Montserrat"/>
                <a:cs typeface="Montserrat"/>
                <a:sym typeface="Montserrat"/>
              </a:rPr>
              <a:t> pour plus d'informations et pour vous porter volontaire.</a:t>
            </a:r>
            <a:endParaRPr sz="15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5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500">
                <a:solidFill>
                  <a:srgbClr val="2176D2"/>
                </a:solidFill>
                <a:latin typeface="Montserrat"/>
                <a:ea typeface="Montserrat"/>
                <a:cs typeface="Montserrat"/>
                <a:sym typeface="Montserrat"/>
              </a:rPr>
              <a:t>Phone bank avec Philly Counts:</a:t>
            </a:r>
            <a:r>
              <a:rPr lang="en" sz="1500">
                <a:solidFill>
                  <a:schemeClr val="dk1"/>
                </a:solidFill>
                <a:latin typeface="Montserrat"/>
                <a:ea typeface="Montserrat"/>
                <a:cs typeface="Montserrat"/>
                <a:sym typeface="Montserrat"/>
              </a:rPr>
              <a:t> nous contactons les ménages de Philadelphie pour nous enregistrer et nous assurer qu'ils ont tout ce dont ils ont besoin pour rester en bonne santé et en sécurité à la maison pendant la pandémie. Visitez </a:t>
            </a:r>
            <a:r>
              <a:rPr b="1" lang="en" sz="1500" u="sng">
                <a:solidFill>
                  <a:srgbClr val="2176D2"/>
                </a:solidFill>
                <a:latin typeface="Montserrat"/>
                <a:ea typeface="Montserrat"/>
                <a:cs typeface="Montserrat"/>
                <a:sym typeface="Montserrat"/>
              </a:rPr>
              <a:t>https://bit.ly/COVIDPhoneBank</a:t>
            </a:r>
            <a:r>
              <a:rPr lang="en" sz="1500">
                <a:solidFill>
                  <a:schemeClr val="dk1"/>
                </a:solidFill>
                <a:latin typeface="Montserrat"/>
                <a:ea typeface="Montserrat"/>
                <a:cs typeface="Montserrat"/>
                <a:sym typeface="Montserrat"/>
              </a:rPr>
              <a:t> pour vous inscrire à une session de phone banking par téléphone.</a:t>
            </a:r>
            <a:endParaRPr sz="15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600">
              <a:solidFill>
                <a:schemeClr val="dk1"/>
              </a:solidFill>
              <a:latin typeface="Montserrat"/>
              <a:ea typeface="Montserrat"/>
              <a:cs typeface="Montserrat"/>
              <a:sym typeface="Montserra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0" name="Shape 740"/>
        <p:cNvGrpSpPr/>
        <p:nvPr/>
      </p:nvGrpSpPr>
      <p:grpSpPr>
        <a:xfrm>
          <a:off x="0" y="0"/>
          <a:ext cx="0" cy="0"/>
          <a:chOff x="0" y="0"/>
          <a:chExt cx="0" cy="0"/>
        </a:xfrm>
      </p:grpSpPr>
      <p:sp>
        <p:nvSpPr>
          <p:cNvPr id="741" name="Google Shape;741;p78"/>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78"/>
          <p:cNvSpPr txBox="1"/>
          <p:nvPr/>
        </p:nvSpPr>
        <p:spPr>
          <a:xfrm>
            <a:off x="148350" y="1492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ALLEZ-Y ET SOUTENEZ VOTRE COMMUNAUTÉ!</a:t>
            </a:r>
            <a:endParaRPr b="1" sz="2400">
              <a:solidFill>
                <a:srgbClr val="FFFFFF"/>
              </a:solidFill>
              <a:latin typeface="Montserrat"/>
              <a:ea typeface="Montserrat"/>
              <a:cs typeface="Montserrat"/>
              <a:sym typeface="Montserrat"/>
            </a:endParaRPr>
          </a:p>
        </p:txBody>
      </p:sp>
      <p:pic>
        <p:nvPicPr>
          <p:cNvPr id="743" name="Google Shape;743;p78"/>
          <p:cNvPicPr preferRelativeResize="0"/>
          <p:nvPr/>
        </p:nvPicPr>
        <p:blipFill>
          <a:blip r:embed="rId3">
            <a:alphaModFix/>
          </a:blip>
          <a:stretch>
            <a:fillRect/>
          </a:stretch>
        </p:blipFill>
        <p:spPr>
          <a:xfrm>
            <a:off x="-49500" y="808606"/>
            <a:ext cx="9143998" cy="2807187"/>
          </a:xfrm>
          <a:prstGeom prst="rect">
            <a:avLst/>
          </a:prstGeom>
          <a:noFill/>
          <a:ln>
            <a:noFill/>
          </a:ln>
        </p:spPr>
      </p:pic>
      <p:sp>
        <p:nvSpPr>
          <p:cNvPr id="744" name="Google Shape;744;p78"/>
          <p:cNvSpPr txBox="1"/>
          <p:nvPr/>
        </p:nvSpPr>
        <p:spPr>
          <a:xfrm>
            <a:off x="253650" y="3766700"/>
            <a:ext cx="8906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F4D90"/>
                </a:solidFill>
                <a:latin typeface="Montserrat"/>
                <a:ea typeface="Montserrat"/>
                <a:cs typeface="Montserrat"/>
                <a:sym typeface="Montserrat"/>
              </a:rPr>
              <a:t>PARTAGER LES CONNAISSANCES          	         PARTAGER LES RESSOURCES           	</a:t>
            </a:r>
            <a:endParaRPr b="1" sz="1600">
              <a:solidFill>
                <a:srgbClr val="0F4D90"/>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0F4D90"/>
                </a:solidFill>
                <a:latin typeface="Montserrat"/>
                <a:ea typeface="Montserrat"/>
                <a:cs typeface="Montserrat"/>
                <a:sym typeface="Montserrat"/>
              </a:rPr>
              <a:t>              </a:t>
            </a:r>
            <a:endParaRPr b="1" sz="1600">
              <a:solidFill>
                <a:srgbClr val="0F4D90"/>
              </a:solidFill>
              <a:latin typeface="Montserrat"/>
              <a:ea typeface="Montserrat"/>
              <a:cs typeface="Montserrat"/>
              <a:sym typeface="Montserrat"/>
            </a:endParaRPr>
          </a:p>
          <a:p>
            <a:pPr indent="457200" lvl="0" marL="2286000" rtl="0" algn="l">
              <a:spcBef>
                <a:spcPts val="0"/>
              </a:spcBef>
              <a:spcAft>
                <a:spcPts val="0"/>
              </a:spcAft>
              <a:buNone/>
            </a:pPr>
            <a:r>
              <a:rPr b="1" lang="en" sz="1600">
                <a:solidFill>
                  <a:srgbClr val="0F4D90"/>
                </a:solidFill>
                <a:latin typeface="Montserrat"/>
                <a:ea typeface="Montserrat"/>
                <a:cs typeface="Montserrat"/>
                <a:sym typeface="Montserrat"/>
              </a:rPr>
              <a:t>PARTAGER LA GENTILLESSE</a:t>
            </a:r>
            <a:endParaRPr b="1" sz="1600">
              <a:solidFill>
                <a:srgbClr val="0F4D90"/>
              </a:solidFill>
              <a:latin typeface="Montserrat"/>
              <a:ea typeface="Montserrat"/>
              <a:cs typeface="Montserrat"/>
              <a:sym typeface="Montserrat"/>
            </a:endParaRPr>
          </a:p>
        </p:txBody>
      </p:sp>
      <p:sp>
        <p:nvSpPr>
          <p:cNvPr id="745" name="Google Shape;745;p78"/>
          <p:cNvSpPr txBox="1"/>
          <p:nvPr/>
        </p:nvSpPr>
        <p:spPr>
          <a:xfrm>
            <a:off x="862950" y="4683300"/>
            <a:ext cx="7418100" cy="46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0F4D90"/>
                </a:solidFill>
                <a:latin typeface="Montserrat"/>
                <a:ea typeface="Montserrat"/>
                <a:cs typeface="Montserrat"/>
                <a:sym typeface="Montserrat"/>
              </a:rPr>
              <a:t>ET PROTÉGEZ-VOUS LES UNS LES AUTRES!</a:t>
            </a:r>
            <a:endParaRPr b="1" sz="2200">
              <a:solidFill>
                <a:srgbClr val="0F4D90"/>
              </a:solidFill>
              <a:latin typeface="Montserrat"/>
              <a:ea typeface="Montserrat"/>
              <a:cs typeface="Montserrat"/>
              <a:sym typeface="Montserrat"/>
            </a:endParaRPr>
          </a:p>
        </p:txBody>
      </p:sp>
      <p:pic>
        <p:nvPicPr>
          <p:cNvPr id="746" name="Google Shape;746;p78"/>
          <p:cNvPicPr preferRelativeResize="0"/>
          <p:nvPr/>
        </p:nvPicPr>
        <p:blipFill>
          <a:blip r:embed="rId4">
            <a:alphaModFix/>
          </a:blip>
          <a:stretch>
            <a:fillRect/>
          </a:stretch>
        </p:blipFill>
        <p:spPr>
          <a:xfrm>
            <a:off x="3964625" y="3714662"/>
            <a:ext cx="460200" cy="460200"/>
          </a:xfrm>
          <a:prstGeom prst="rect">
            <a:avLst/>
          </a:prstGeom>
          <a:noFill/>
          <a:ln>
            <a:noFill/>
          </a:ln>
        </p:spPr>
      </p:pic>
      <p:pic>
        <p:nvPicPr>
          <p:cNvPr id="747" name="Google Shape;747;p78"/>
          <p:cNvPicPr preferRelativeResize="0"/>
          <p:nvPr/>
        </p:nvPicPr>
        <p:blipFill>
          <a:blip r:embed="rId5">
            <a:alphaModFix/>
          </a:blip>
          <a:stretch>
            <a:fillRect/>
          </a:stretch>
        </p:blipFill>
        <p:spPr>
          <a:xfrm>
            <a:off x="8216125" y="3683663"/>
            <a:ext cx="522198" cy="522175"/>
          </a:xfrm>
          <a:prstGeom prst="rect">
            <a:avLst/>
          </a:prstGeom>
          <a:noFill/>
          <a:ln>
            <a:noFill/>
          </a:ln>
        </p:spPr>
      </p:pic>
      <p:pic>
        <p:nvPicPr>
          <p:cNvPr id="748" name="Google Shape;748;p78"/>
          <p:cNvPicPr preferRelativeResize="0"/>
          <p:nvPr/>
        </p:nvPicPr>
        <p:blipFill>
          <a:blip r:embed="rId6">
            <a:alphaModFix/>
          </a:blip>
          <a:stretch>
            <a:fillRect/>
          </a:stretch>
        </p:blipFill>
        <p:spPr>
          <a:xfrm>
            <a:off x="6139475" y="4141950"/>
            <a:ext cx="522200" cy="522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0"/>
          <p:cNvSpPr txBox="1"/>
          <p:nvPr>
            <p:ph idx="1" type="body"/>
          </p:nvPr>
        </p:nvSpPr>
        <p:spPr>
          <a:xfrm>
            <a:off x="660875" y="639150"/>
            <a:ext cx="7485300" cy="250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7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7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700">
                <a:solidFill>
                  <a:srgbClr val="002060"/>
                </a:solidFill>
                <a:latin typeface="Montserrat"/>
                <a:ea typeface="Montserrat"/>
                <a:cs typeface="Montserrat"/>
                <a:sym typeface="Montserrat"/>
              </a:rPr>
              <a:t>●</a:t>
            </a:r>
            <a:r>
              <a:rPr lang="en">
                <a:solidFill>
                  <a:srgbClr val="002060"/>
                </a:solidFill>
                <a:latin typeface="Montserrat"/>
                <a:ea typeface="Montserrat"/>
                <a:cs typeface="Montserrat"/>
                <a:sym typeface="Montserrat"/>
              </a:rPr>
              <a:t>    </a:t>
            </a:r>
            <a:r>
              <a:rPr b="1" lang="en" sz="1900">
                <a:solidFill>
                  <a:srgbClr val="002060"/>
                </a:solidFill>
                <a:latin typeface="Montserrat"/>
                <a:ea typeface="Montserrat"/>
                <a:cs typeface="Montserrat"/>
                <a:sym typeface="Montserrat"/>
              </a:rPr>
              <a:t>Les personnes âgées</a:t>
            </a:r>
            <a:r>
              <a:rPr lang="en" sz="1900">
                <a:solidFill>
                  <a:srgbClr val="002060"/>
                </a:solidFill>
                <a:latin typeface="Montserrat"/>
                <a:ea typeface="Montserrat"/>
                <a:cs typeface="Montserrat"/>
                <a:sym typeface="Montserrat"/>
              </a:rPr>
              <a:t> et les aînés (60 ans et plus)</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    </a:t>
            </a:r>
            <a:r>
              <a:rPr b="1" lang="en" sz="1900">
                <a:solidFill>
                  <a:srgbClr val="002060"/>
                </a:solidFill>
                <a:latin typeface="Montserrat"/>
                <a:ea typeface="Montserrat"/>
                <a:cs typeface="Montserrat"/>
                <a:sym typeface="Montserrat"/>
              </a:rPr>
              <a:t>Les personnes immunodéprimées</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    Les personnes atteintes de </a:t>
            </a:r>
            <a:r>
              <a:rPr b="1" lang="en" sz="1900">
                <a:solidFill>
                  <a:srgbClr val="002060"/>
                </a:solidFill>
                <a:latin typeface="Montserrat"/>
                <a:ea typeface="Montserrat"/>
                <a:cs typeface="Montserrat"/>
                <a:sym typeface="Montserrat"/>
              </a:rPr>
              <a:t>maladies sous-jacentes</a:t>
            </a:r>
            <a:r>
              <a:rPr lang="en" sz="1900">
                <a:solidFill>
                  <a:srgbClr val="002060"/>
                </a:solidFill>
                <a:latin typeface="Montserrat"/>
                <a:ea typeface="Montserrat"/>
                <a:cs typeface="Montserrat"/>
                <a:sym typeface="Montserrat"/>
              </a:rPr>
              <a:t> graves</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rgbClr val="002060"/>
                </a:solidFill>
                <a:latin typeface="Montserrat"/>
                <a:ea typeface="Montserrat"/>
                <a:cs typeface="Montserrat"/>
                <a:sym typeface="Montserrat"/>
              </a:rPr>
              <a:t>Il est important de comprendre que </a:t>
            </a:r>
            <a:r>
              <a:rPr b="1" lang="en" sz="1900" u="sng">
                <a:solidFill>
                  <a:srgbClr val="002060"/>
                </a:solidFill>
                <a:latin typeface="Montserrat"/>
                <a:ea typeface="Montserrat"/>
                <a:cs typeface="Montserrat"/>
                <a:sym typeface="Montserrat"/>
              </a:rPr>
              <a:t>les jeunes et les personnes en bonne santé NE sont PAS à l'abri</a:t>
            </a:r>
            <a:r>
              <a:rPr lang="en" sz="1900">
                <a:solidFill>
                  <a:srgbClr val="002060"/>
                </a:solidFill>
                <a:latin typeface="Montserrat"/>
                <a:ea typeface="Montserrat"/>
                <a:cs typeface="Montserrat"/>
                <a:sym typeface="Montserrat"/>
              </a:rPr>
              <a:t> de contracter le coronavirus!</a:t>
            </a:r>
            <a:endParaRPr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9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a:solidFill>
                <a:srgbClr val="002060"/>
              </a:solidFill>
              <a:latin typeface="Montserrat"/>
              <a:ea typeface="Montserrat"/>
              <a:cs typeface="Montserrat"/>
              <a:sym typeface="Montserrat"/>
            </a:endParaRPr>
          </a:p>
          <a:p>
            <a:pPr indent="0" lvl="0" marL="0" rtl="0" algn="l">
              <a:spcBef>
                <a:spcPts val="0"/>
              </a:spcBef>
              <a:spcAft>
                <a:spcPts val="1600"/>
              </a:spcAft>
              <a:buNone/>
            </a:pPr>
            <a:r>
              <a:t/>
            </a:r>
            <a:endParaRPr b="1">
              <a:solidFill>
                <a:srgbClr val="002060"/>
              </a:solidFill>
              <a:latin typeface="Montserrat"/>
              <a:ea typeface="Montserrat"/>
              <a:cs typeface="Montserrat"/>
              <a:sym typeface="Montserrat"/>
            </a:endParaRPr>
          </a:p>
        </p:txBody>
      </p:sp>
      <p:sp>
        <p:nvSpPr>
          <p:cNvPr id="129" name="Google Shape;129;p2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0"/>
          <p:cNvSpPr txBox="1"/>
          <p:nvPr/>
        </p:nvSpPr>
        <p:spPr>
          <a:xfrm>
            <a:off x="395650" y="301600"/>
            <a:ext cx="7970100" cy="4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QUI EST À RISQUE </a:t>
            </a:r>
            <a:r>
              <a:rPr b="1" lang="en" sz="2400">
                <a:solidFill>
                  <a:srgbClr val="FFFFFF"/>
                </a:solidFill>
                <a:latin typeface="Montserrat"/>
                <a:ea typeface="Montserrat"/>
                <a:cs typeface="Montserrat"/>
                <a:sym typeface="Montserrat"/>
              </a:rPr>
              <a:t>DE TOMBER TRÈS MALADE?</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1"/>
          <p:cNvSpPr txBox="1"/>
          <p:nvPr>
            <p:ph idx="1" type="body"/>
          </p:nvPr>
        </p:nvSpPr>
        <p:spPr>
          <a:xfrm>
            <a:off x="395650" y="906500"/>
            <a:ext cx="8239500" cy="5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solidFill>
                  <a:srgbClr val="002060"/>
                </a:solidFill>
                <a:latin typeface="Montserrat"/>
                <a:ea typeface="Montserrat"/>
                <a:cs typeface="Montserrat"/>
                <a:sym typeface="Montserrat"/>
              </a:rPr>
              <a:t>Les symptômes les plus courants sont:</a:t>
            </a:r>
            <a:endParaRPr sz="2000">
              <a:solidFill>
                <a:srgbClr val="00206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4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2000">
              <a:solidFill>
                <a:srgbClr val="002060"/>
              </a:solidFill>
              <a:latin typeface="Montserrat"/>
              <a:ea typeface="Montserrat"/>
              <a:cs typeface="Montserrat"/>
              <a:sym typeface="Montserrat"/>
            </a:endParaRPr>
          </a:p>
          <a:p>
            <a:pPr indent="0" lvl="0" marL="0" rtl="0" algn="l">
              <a:spcBef>
                <a:spcPts val="0"/>
              </a:spcBef>
              <a:spcAft>
                <a:spcPts val="0"/>
              </a:spcAft>
              <a:buNone/>
            </a:pPr>
            <a:r>
              <a:t/>
            </a:r>
            <a:endParaRPr sz="2000">
              <a:solidFill>
                <a:srgbClr val="002060"/>
              </a:solidFill>
              <a:latin typeface="Montserrat"/>
              <a:ea typeface="Montserrat"/>
              <a:cs typeface="Montserrat"/>
              <a:sym typeface="Montserrat"/>
            </a:endParaRPr>
          </a:p>
        </p:txBody>
      </p:sp>
      <p:sp>
        <p:nvSpPr>
          <p:cNvPr id="136" name="Google Shape;136;p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SYMPTÔMES DU COVID-19</a:t>
            </a:r>
            <a:endParaRPr b="1" sz="2400">
              <a:solidFill>
                <a:srgbClr val="FFFFFF"/>
              </a:solidFill>
              <a:latin typeface="Montserrat"/>
              <a:ea typeface="Montserrat"/>
              <a:cs typeface="Montserrat"/>
              <a:sym typeface="Montserrat"/>
            </a:endParaRPr>
          </a:p>
        </p:txBody>
      </p:sp>
      <p:grpSp>
        <p:nvGrpSpPr>
          <p:cNvPr id="138" name="Google Shape;138;p21"/>
          <p:cNvGrpSpPr/>
          <p:nvPr/>
        </p:nvGrpSpPr>
        <p:grpSpPr>
          <a:xfrm>
            <a:off x="6391603" y="1465400"/>
            <a:ext cx="1732500" cy="1948275"/>
            <a:chOff x="6427403" y="1599625"/>
            <a:chExt cx="1732500" cy="1948275"/>
          </a:xfrm>
        </p:grpSpPr>
        <p:sp>
          <p:nvSpPr>
            <p:cNvPr id="139" name="Google Shape;139;p21"/>
            <p:cNvSpPr txBox="1"/>
            <p:nvPr/>
          </p:nvSpPr>
          <p:spPr>
            <a:xfrm>
              <a:off x="6427403" y="2903800"/>
              <a:ext cx="1732500" cy="6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002060"/>
                  </a:solidFill>
                </a:rPr>
                <a:t>UNE DIFFICULTÉ À RESPIRER</a:t>
              </a:r>
              <a:endParaRPr b="1" sz="1300">
                <a:solidFill>
                  <a:srgbClr val="002060"/>
                </a:solidFill>
              </a:endParaRPr>
            </a:p>
          </p:txBody>
        </p:sp>
        <p:pic>
          <p:nvPicPr>
            <p:cNvPr id="140" name="Google Shape;140;p21"/>
            <p:cNvPicPr preferRelativeResize="0"/>
            <p:nvPr/>
          </p:nvPicPr>
          <p:blipFill>
            <a:blip r:embed="rId3">
              <a:alphaModFix/>
            </a:blip>
            <a:stretch>
              <a:fillRect/>
            </a:stretch>
          </p:blipFill>
          <p:spPr>
            <a:xfrm>
              <a:off x="6469415" y="1599625"/>
              <a:ext cx="1294772" cy="1294772"/>
            </a:xfrm>
            <a:prstGeom prst="rect">
              <a:avLst/>
            </a:prstGeom>
            <a:noFill/>
            <a:ln>
              <a:noFill/>
            </a:ln>
          </p:spPr>
        </p:pic>
      </p:grpSp>
      <p:grpSp>
        <p:nvGrpSpPr>
          <p:cNvPr id="141" name="Google Shape;141;p21"/>
          <p:cNvGrpSpPr/>
          <p:nvPr/>
        </p:nvGrpSpPr>
        <p:grpSpPr>
          <a:xfrm>
            <a:off x="1370063" y="1446500"/>
            <a:ext cx="1294775" cy="1641463"/>
            <a:chOff x="1370063" y="1609038"/>
            <a:chExt cx="1294775" cy="1641463"/>
          </a:xfrm>
        </p:grpSpPr>
        <p:sp>
          <p:nvSpPr>
            <p:cNvPr id="142" name="Google Shape;142;p21"/>
            <p:cNvSpPr txBox="1"/>
            <p:nvPr/>
          </p:nvSpPr>
          <p:spPr>
            <a:xfrm>
              <a:off x="1520051" y="2894400"/>
              <a:ext cx="10851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002060"/>
                  </a:solidFill>
                </a:rPr>
                <a:t>LA TOUX</a:t>
              </a:r>
              <a:endParaRPr b="1" sz="1300">
                <a:solidFill>
                  <a:srgbClr val="002060"/>
                </a:solidFill>
              </a:endParaRPr>
            </a:p>
          </p:txBody>
        </p:sp>
        <p:pic>
          <p:nvPicPr>
            <p:cNvPr id="143" name="Google Shape;143;p21"/>
            <p:cNvPicPr preferRelativeResize="0"/>
            <p:nvPr/>
          </p:nvPicPr>
          <p:blipFill>
            <a:blip r:embed="rId4">
              <a:alphaModFix/>
            </a:blip>
            <a:stretch>
              <a:fillRect/>
            </a:stretch>
          </p:blipFill>
          <p:spPr>
            <a:xfrm>
              <a:off x="1370063" y="1609038"/>
              <a:ext cx="1294775" cy="1294775"/>
            </a:xfrm>
            <a:prstGeom prst="rect">
              <a:avLst/>
            </a:prstGeom>
            <a:noFill/>
            <a:ln>
              <a:noFill/>
            </a:ln>
          </p:spPr>
        </p:pic>
      </p:grpSp>
      <p:sp>
        <p:nvSpPr>
          <p:cNvPr id="144" name="Google Shape;144;p21"/>
          <p:cNvSpPr txBox="1"/>
          <p:nvPr/>
        </p:nvSpPr>
        <p:spPr>
          <a:xfrm>
            <a:off x="569250" y="3638100"/>
            <a:ext cx="3249600" cy="7800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La f</a:t>
            </a:r>
            <a:r>
              <a:rPr lang="en" sz="1500">
                <a:solidFill>
                  <a:srgbClr val="002060"/>
                </a:solidFill>
                <a:latin typeface="Montserrat"/>
                <a:ea typeface="Montserrat"/>
                <a:cs typeface="Montserrat"/>
                <a:sym typeface="Montserrat"/>
              </a:rPr>
              <a:t>atigue</a:t>
            </a:r>
            <a:endParaRPr>
              <a:solidFill>
                <a:srgbClr val="002060"/>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Une douleur musculaire ou articulaire</a:t>
            </a:r>
            <a:endParaRPr sz="1500">
              <a:solidFill>
                <a:srgbClr val="002060"/>
              </a:solidFill>
            </a:endParaRPr>
          </a:p>
        </p:txBody>
      </p:sp>
      <p:sp>
        <p:nvSpPr>
          <p:cNvPr id="145" name="Google Shape;145;p21"/>
          <p:cNvSpPr txBox="1"/>
          <p:nvPr/>
        </p:nvSpPr>
        <p:spPr>
          <a:xfrm>
            <a:off x="3715375" y="3638100"/>
            <a:ext cx="2448600" cy="7800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Les maux de tête</a:t>
            </a:r>
            <a:endParaRPr sz="1500">
              <a:solidFill>
                <a:srgbClr val="002060"/>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Des frissons</a:t>
            </a:r>
            <a:endParaRPr sz="1500">
              <a:solidFill>
                <a:srgbClr val="002060"/>
              </a:solidFill>
            </a:endParaRPr>
          </a:p>
        </p:txBody>
      </p:sp>
      <p:grpSp>
        <p:nvGrpSpPr>
          <p:cNvPr id="146" name="Google Shape;146;p21"/>
          <p:cNvGrpSpPr/>
          <p:nvPr/>
        </p:nvGrpSpPr>
        <p:grpSpPr>
          <a:xfrm>
            <a:off x="3981925" y="1471525"/>
            <a:ext cx="1378800" cy="1641463"/>
            <a:chOff x="3981925" y="1609038"/>
            <a:chExt cx="1378800" cy="1641463"/>
          </a:xfrm>
        </p:grpSpPr>
        <p:pic>
          <p:nvPicPr>
            <p:cNvPr id="147" name="Google Shape;147;p21"/>
            <p:cNvPicPr preferRelativeResize="0"/>
            <p:nvPr/>
          </p:nvPicPr>
          <p:blipFill>
            <a:blip r:embed="rId5">
              <a:alphaModFix/>
            </a:blip>
            <a:stretch>
              <a:fillRect/>
            </a:stretch>
          </p:blipFill>
          <p:spPr>
            <a:xfrm>
              <a:off x="4065936" y="1609037"/>
              <a:ext cx="1294772" cy="1294772"/>
            </a:xfrm>
            <a:prstGeom prst="rect">
              <a:avLst/>
            </a:prstGeom>
            <a:noFill/>
            <a:ln>
              <a:noFill/>
            </a:ln>
          </p:spPr>
        </p:pic>
        <p:sp>
          <p:nvSpPr>
            <p:cNvPr id="148" name="Google Shape;148;p21"/>
            <p:cNvSpPr txBox="1"/>
            <p:nvPr/>
          </p:nvSpPr>
          <p:spPr>
            <a:xfrm>
              <a:off x="3981925" y="2894400"/>
              <a:ext cx="1378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002060"/>
                  </a:solidFill>
                </a:rPr>
                <a:t>    LA FIÈVRE</a:t>
              </a:r>
              <a:endParaRPr b="1" sz="1300">
                <a:solidFill>
                  <a:srgbClr val="002060"/>
                </a:solidFill>
              </a:endParaRPr>
            </a:p>
          </p:txBody>
        </p:sp>
      </p:grpSp>
      <p:sp>
        <p:nvSpPr>
          <p:cNvPr id="149" name="Google Shape;149;p21"/>
          <p:cNvSpPr txBox="1"/>
          <p:nvPr>
            <p:ph idx="1" type="body"/>
          </p:nvPr>
        </p:nvSpPr>
        <p:spPr>
          <a:xfrm>
            <a:off x="614350" y="3200838"/>
            <a:ext cx="6615000" cy="55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500">
                <a:solidFill>
                  <a:srgbClr val="002060"/>
                </a:solidFill>
                <a:latin typeface="Montserrat"/>
                <a:ea typeface="Montserrat"/>
                <a:cs typeface="Montserrat"/>
                <a:sym typeface="Montserrat"/>
              </a:rPr>
              <a:t>D'autres symptômes non courants, mais notés comprennent:</a:t>
            </a:r>
            <a:endParaRPr b="1" sz="1500">
              <a:solidFill>
                <a:srgbClr val="002060"/>
              </a:solidFill>
              <a:latin typeface="Montserrat"/>
              <a:ea typeface="Montserrat"/>
              <a:cs typeface="Montserrat"/>
              <a:sym typeface="Montserrat"/>
            </a:endParaRPr>
          </a:p>
        </p:txBody>
      </p:sp>
      <p:sp>
        <p:nvSpPr>
          <p:cNvPr id="150" name="Google Shape;150;p21"/>
          <p:cNvSpPr txBox="1"/>
          <p:nvPr/>
        </p:nvSpPr>
        <p:spPr>
          <a:xfrm>
            <a:off x="6163975" y="3663150"/>
            <a:ext cx="2631300" cy="729900"/>
          </a:xfrm>
          <a:prstGeom prst="rect">
            <a:avLst/>
          </a:prstGeom>
          <a:noFill/>
          <a:ln>
            <a:noFill/>
          </a:ln>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Des vomissements</a:t>
            </a:r>
            <a:endParaRPr sz="1500">
              <a:solidFill>
                <a:srgbClr val="002060"/>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La diarrhée</a:t>
            </a:r>
            <a:endParaRPr sz="1500">
              <a:solidFill>
                <a:srgbClr val="002060"/>
              </a:solidFill>
              <a:latin typeface="Montserrat"/>
              <a:ea typeface="Montserrat"/>
              <a:cs typeface="Montserrat"/>
              <a:sym typeface="Montserrat"/>
            </a:endParaRPr>
          </a:p>
          <a:p>
            <a:pPr indent="-323850" lvl="0" marL="457200" rtl="0" algn="l">
              <a:lnSpc>
                <a:spcPct val="115000"/>
              </a:lnSpc>
              <a:spcBef>
                <a:spcPts val="0"/>
              </a:spcBef>
              <a:spcAft>
                <a:spcPts val="0"/>
              </a:spcAft>
              <a:buClr>
                <a:srgbClr val="002060"/>
              </a:buClr>
              <a:buSzPts val="1500"/>
              <a:buFont typeface="Montserrat"/>
              <a:buChar char="●"/>
            </a:pPr>
            <a:r>
              <a:rPr lang="en" sz="1500">
                <a:solidFill>
                  <a:srgbClr val="002060"/>
                </a:solidFill>
                <a:latin typeface="Montserrat"/>
                <a:ea typeface="Montserrat"/>
                <a:cs typeface="Montserrat"/>
                <a:sym typeface="Montserrat"/>
              </a:rPr>
              <a:t>Perte de l'odorat ou du goût</a:t>
            </a:r>
            <a:endParaRPr sz="1500">
              <a:solidFill>
                <a:srgbClr val="002060"/>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500">
              <a:solidFill>
                <a:srgbClr val="00206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childTnLst>
                          </p:cTn>
                        </p:par>
                        <p:par>
                          <p:cTn fill="hold">
                            <p:stCondLst>
                              <p:cond delay="4000"/>
                            </p:stCondLst>
                            <p:childTnLst>
                              <p:par>
                                <p:cTn fill="hold" nodeType="after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childTnLst>
                          </p:cTn>
                        </p:par>
                        <p:par>
                          <p:cTn fill="hold">
                            <p:stCondLst>
                              <p:cond delay="3000"/>
                            </p:stCondLst>
                            <p:childTnLst>
                              <p:par>
                                <p:cTn fill="hold" nodeType="after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par>
                          <p:cTn fill="hold">
                            <p:stCondLst>
                              <p:cond delay="5000"/>
                            </p:stCondLst>
                            <p:childTnLst>
                              <p:par>
                                <p:cTn fill="hold" nodeType="after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SYMPTÔMES GRAVES </a:t>
            </a:r>
            <a:r>
              <a:rPr b="1" lang="en" sz="2400">
                <a:solidFill>
                  <a:srgbClr val="FFFFFF"/>
                </a:solidFill>
                <a:latin typeface="Montserrat"/>
                <a:ea typeface="Montserrat"/>
                <a:cs typeface="Montserrat"/>
                <a:sym typeface="Montserrat"/>
              </a:rPr>
              <a:t>À SURVEILLER </a:t>
            </a:r>
            <a:endParaRPr b="1" sz="2400">
              <a:solidFill>
                <a:srgbClr val="FFFFFF"/>
              </a:solidFill>
              <a:latin typeface="Montserrat"/>
              <a:ea typeface="Montserrat"/>
              <a:cs typeface="Montserrat"/>
              <a:sym typeface="Montserrat"/>
            </a:endParaRPr>
          </a:p>
        </p:txBody>
      </p:sp>
      <p:pic>
        <p:nvPicPr>
          <p:cNvPr id="157" name="Google Shape;157;p22"/>
          <p:cNvPicPr preferRelativeResize="0"/>
          <p:nvPr/>
        </p:nvPicPr>
        <p:blipFill rotWithShape="1">
          <a:blip r:embed="rId3">
            <a:alphaModFix/>
          </a:blip>
          <a:srcRect b="0" l="7743" r="15440" t="0"/>
          <a:stretch/>
        </p:blipFill>
        <p:spPr>
          <a:xfrm>
            <a:off x="395650" y="1357525"/>
            <a:ext cx="3240550" cy="3065400"/>
          </a:xfrm>
          <a:prstGeom prst="rect">
            <a:avLst/>
          </a:prstGeom>
          <a:noFill/>
          <a:ln>
            <a:noFill/>
          </a:ln>
        </p:spPr>
      </p:pic>
      <p:sp>
        <p:nvSpPr>
          <p:cNvPr id="158" name="Google Shape;158;p22"/>
          <p:cNvSpPr txBox="1"/>
          <p:nvPr/>
        </p:nvSpPr>
        <p:spPr>
          <a:xfrm>
            <a:off x="4429100" y="1449900"/>
            <a:ext cx="3890100" cy="2243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 sz="1700">
                <a:solidFill>
                  <a:srgbClr val="002060"/>
                </a:solidFill>
                <a:latin typeface="Montserrat"/>
                <a:ea typeface="Montserrat"/>
                <a:cs typeface="Montserrat"/>
                <a:sym typeface="Montserrat"/>
              </a:rPr>
              <a:t>Si vous avez des </a:t>
            </a:r>
            <a:r>
              <a:rPr b="1" lang="en" sz="1700">
                <a:solidFill>
                  <a:srgbClr val="002060"/>
                </a:solidFill>
                <a:latin typeface="Montserrat"/>
                <a:ea typeface="Montserrat"/>
                <a:cs typeface="Montserrat"/>
                <a:sym typeface="Montserrat"/>
              </a:rPr>
              <a:t>difficultés à respirer, une aggravation de la toux, des douleurs thoraciques</a:t>
            </a:r>
            <a:r>
              <a:rPr lang="en" sz="1700">
                <a:solidFill>
                  <a:srgbClr val="002060"/>
                </a:solidFill>
                <a:latin typeface="Montserrat"/>
                <a:ea typeface="Montserrat"/>
                <a:cs typeface="Montserrat"/>
                <a:sym typeface="Montserrat"/>
              </a:rPr>
              <a:t> ou d'autres symptômes graves, appelez votre prestataire de soins de santé, allez à une clinique de soins d'urgence ou allez à un service d'urgence.</a:t>
            </a:r>
            <a:endParaRPr sz="1700">
              <a:solidFill>
                <a:srgbClr val="002060"/>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