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Roboto"/>
      <p:regular r:id="rId74"/>
      <p:bold r:id="rId75"/>
      <p:italic r:id="rId76"/>
      <p:boldItalic r:id="rId77"/>
    </p:embeddedFont>
    <p:embeddedFont>
      <p:font typeface="Montserrat"/>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7.xml"/><Relationship Id="rId41" Type="http://schemas.openxmlformats.org/officeDocument/2006/relationships/slide" Target="slides/slide36.xml"/><Relationship Id="rId85" Type="http://schemas.openxmlformats.org/officeDocument/2006/relationships/font" Target="fonts/OpenSans-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italic.fntdata"/><Relationship Id="rId82" Type="http://schemas.openxmlformats.org/officeDocument/2006/relationships/font" Target="fonts/OpenSans-regular.fntdata"/><Relationship Id="rId81"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bold.fntdata"/><Relationship Id="rId30" Type="http://schemas.openxmlformats.org/officeDocument/2006/relationships/slide" Target="slides/slide25.xml"/><Relationship Id="rId74" Type="http://schemas.openxmlformats.org/officeDocument/2006/relationships/font" Target="fonts/Roboto-regular.fntdata"/><Relationship Id="rId33" Type="http://schemas.openxmlformats.org/officeDocument/2006/relationships/slide" Target="slides/slide28.xml"/><Relationship Id="rId77" Type="http://schemas.openxmlformats.org/officeDocument/2006/relationships/font" Target="fonts/Roboto-boldItalic.fntdata"/><Relationship Id="rId32" Type="http://schemas.openxmlformats.org/officeDocument/2006/relationships/slide" Target="slides/slide27.xml"/><Relationship Id="rId76" Type="http://schemas.openxmlformats.org/officeDocument/2006/relationships/font" Target="fonts/Roboto-italic.fntdata"/><Relationship Id="rId35" Type="http://schemas.openxmlformats.org/officeDocument/2006/relationships/slide" Target="slides/slide30.xml"/><Relationship Id="rId79" Type="http://schemas.openxmlformats.org/officeDocument/2006/relationships/font" Target="fonts/Montserrat-bold.fntdata"/><Relationship Id="rId34" Type="http://schemas.openxmlformats.org/officeDocument/2006/relationships/slide" Target="slides/slide29.xml"/><Relationship Id="rId78" Type="http://schemas.openxmlformats.org/officeDocument/2006/relationships/font" Target="fonts/Montserrat-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bae.com/salud/2020/03/19/coronavirus-en-argentina-el-grafico-cientifico-que-explica-el-sentido-de-la-cuarentena-total-que-anunciaria-el-gobiern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Distanciamiento_f%C3%ADsic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m/pin/43670849509156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c.pa.gov/espa%c3%b1ol/Pages/default.aspx"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a95870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a95870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¿Cuanto toma al coronavirus para mostrar síntomas?</a:t>
            </a:r>
            <a:endParaRPr/>
          </a:p>
          <a:p>
            <a:pPr indent="0" lvl="0" marL="0" rtl="0" algn="l">
              <a:spcBef>
                <a:spcPts val="0"/>
              </a:spcBef>
              <a:spcAft>
                <a:spcPts val="0"/>
              </a:spcAft>
              <a:buNone/>
            </a:pPr>
            <a:r>
              <a:rPr lang="en"/>
              <a:t>% de casos que muestran síntomas</a:t>
            </a:r>
            <a:endParaRPr/>
          </a:p>
          <a:p>
            <a:pPr indent="0" lvl="0" marL="0" rtl="0" algn="l">
              <a:spcBef>
                <a:spcPts val="0"/>
              </a:spcBef>
              <a:spcAft>
                <a:spcPts val="0"/>
              </a:spcAft>
              <a:buNone/>
            </a:pPr>
            <a:r>
              <a:rPr lang="en"/>
              <a:t>Día 0 de la infección</a:t>
            </a:r>
            <a:endParaRPr/>
          </a:p>
          <a:p>
            <a:pPr indent="0" lvl="0" marL="0" rtl="0" algn="l">
              <a:spcBef>
                <a:spcPts val="0"/>
              </a:spcBef>
              <a:spcAft>
                <a:spcPts val="0"/>
              </a:spcAft>
              <a:buNone/>
            </a:pPr>
            <a:r>
              <a:rPr lang="en"/>
              <a:t>Día 12: Aún no 100% recuperado porque algunas personas no muestran síntomas</a:t>
            </a:r>
            <a:endParaRPr/>
          </a:p>
          <a:p>
            <a:pPr indent="0" lvl="0" marL="0" rtl="0" algn="l">
              <a:spcBef>
                <a:spcPts val="0"/>
              </a:spcBef>
              <a:spcAft>
                <a:spcPts val="0"/>
              </a:spcAft>
              <a:buNone/>
            </a:pPr>
            <a:r>
              <a:rPr lang="en"/>
              <a:t>Fuente: Annals of Internal Medicine, March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Contagio exponencial</a:t>
            </a:r>
            <a:endParaRPr/>
          </a:p>
          <a:p>
            <a:pPr indent="0" lvl="0" marL="0" rtl="0" algn="l">
              <a:spcBef>
                <a:spcPts val="0"/>
              </a:spcBef>
              <a:spcAft>
                <a:spcPts val="0"/>
              </a:spcAft>
              <a:buNone/>
            </a:pPr>
            <a:r>
              <a:rPr lang="en"/>
              <a:t>Rapidez de contagio del virus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91ffbb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f91ffbb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https://www.infobae.com/salud/2020/03/19/coronavirus-en-argentina-el-grafico-cientifico-que-explica-el-sentido-de-la-cuarentena-total-que-anunciaria-el-gobierno/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26dbe05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26dbe05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2"/>
              </a:rPr>
              <a:t>https://es.wikipedia.org/wiki/Distanciamiento_f%C3%ADsico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f91ffbb1d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f91ffbb1d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2e44185e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2e44185e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https://www.pinterest.com/pin/436708495091565182/</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37022d8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37022d8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Lenguage sugerido para el guion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Si tienes un pañuelo o un pedazo de tela y un par de ligas de cabello o bandas elásticas en casa, intenta hacer esta mascarilla casera. </a:t>
            </a:r>
            <a:endParaRPr/>
          </a:p>
          <a:p>
            <a:pPr indent="0" lvl="0" marL="0" rtl="0" algn="l">
              <a:spcBef>
                <a:spcPts val="0"/>
              </a:spcBef>
              <a:spcAft>
                <a:spcPts val="0"/>
              </a:spcAft>
              <a:buNone/>
            </a:pPr>
            <a:r>
              <a:rPr lang="en"/>
              <a:t>Simplemente coloca el filtro para café en la mitad del pañuelo, y luego dobla la parte inferior y superior del pañuelo de manera horizontal sobre el filtro.</a:t>
            </a:r>
            <a:endParaRPr/>
          </a:p>
          <a:p>
            <a:pPr indent="0" lvl="0" marL="0" rtl="0" algn="l">
              <a:spcBef>
                <a:spcPts val="0"/>
              </a:spcBef>
              <a:spcAft>
                <a:spcPts val="0"/>
              </a:spcAft>
              <a:buNone/>
            </a:pPr>
            <a:r>
              <a:rPr lang="en"/>
              <a:t>Coloca las ligas o bandas elásticas alrededor del pañuelo. Asegurate de dejar al menos 6 pulgadas de distancia entre las ligas.</a:t>
            </a:r>
            <a:endParaRPr/>
          </a:p>
          <a:p>
            <a:pPr indent="0" lvl="0" marL="0" rtl="0" algn="l">
              <a:spcBef>
                <a:spcPts val="0"/>
              </a:spcBef>
              <a:spcAft>
                <a:spcPts val="0"/>
              </a:spcAft>
              <a:buNone/>
            </a:pPr>
            <a:r>
              <a:rPr lang="en"/>
              <a:t>Dobla los lados del pañuelo hacia dentro para mantener todo en su lugar</a:t>
            </a:r>
            <a:endParaRPr/>
          </a:p>
          <a:p>
            <a:pPr indent="0" lvl="0" marL="0" rtl="0" algn="l">
              <a:spcBef>
                <a:spcPts val="0"/>
              </a:spcBef>
              <a:spcAft>
                <a:spcPts val="0"/>
              </a:spcAft>
              <a:buNone/>
            </a:pPr>
            <a:r>
              <a:rPr lang="en"/>
              <a:t>Coloca las bandas elásticas bajo tus orejas para que la mascarilla cubra tu cara. </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Fuente</a:t>
            </a:r>
            <a:r>
              <a:rPr lang="en"/>
              <a:t>: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e44185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e44185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0692854e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0692854e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84bce7ced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4bce7ced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7f91ffbb1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7f91ffbb1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51f34c9d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751f34c9d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7f91ffb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7f91ffb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2e44185e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2e44185e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7f91ffbb1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7f91ffbb1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7f91ffbb1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7f91ffbb1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74aae63e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74aae63e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84bce7ce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84bce7ce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751f34c9d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751f34c9d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751f34c9d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751f34c9d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80692854e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80692854e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7f91ffbb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7f91ffbb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80692854e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80692854e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74aae63e44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74aae63e44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a95870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a95870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751f34c9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51f34c9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74aae63e44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74aae63e44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4aae63e44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4aae63e44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f91ffbb1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7f91ffbb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https://www.uc.pa.gov/espa%c3%b1ol/Pages/default.aspx</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84bce7ced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84bce7ced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7f91ffbb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7f91ffbb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731f5719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731f5719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74aae63e44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74aae63e44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74aae63e44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74aae63e4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751f34c9d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751f34c9d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2a95870c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2a95870c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737022d8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737022d8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74aae63e44_1_42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03" name="Google Shape;603;g74aae63e44_1_42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737022d8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737022d8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74aae63e44_1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74aae63e44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74aae63e44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74aae63e44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74aae63e44_1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74aae63e44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7f91ffbb1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7f91ffbb1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7f91ffbb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7f91ffbb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84bce7ced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84bce7ced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80692854e8_0_19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88" name="Google Shape;688;g80692854e8_0_19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7f91ffbb1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7f91ffbb1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Elecciones primarias</a:t>
            </a:r>
            <a:endParaRPr/>
          </a:p>
          <a:p>
            <a:pPr indent="0" lvl="0" marL="0" rtl="0" algn="l">
              <a:spcBef>
                <a:spcPts val="0"/>
              </a:spcBef>
              <a:spcAft>
                <a:spcPts val="0"/>
              </a:spcAft>
              <a:buNone/>
            </a:pPr>
            <a:r>
              <a:rPr lang="en"/>
              <a:t>Nueva fecha: 2 de junio de 2020</a:t>
            </a:r>
            <a:endParaRPr/>
          </a:p>
          <a:p>
            <a:pPr indent="0" lvl="0" marL="0" rtl="0" algn="l">
              <a:spcBef>
                <a:spcPts val="0"/>
              </a:spcBef>
              <a:spcAft>
                <a:spcPts val="0"/>
              </a:spcAft>
              <a:buNone/>
            </a:pPr>
            <a:r>
              <a:rPr lang="en"/>
              <a:t>Licencias de conducir. Ahora expiran el 31 de Marzo de 2020</a:t>
            </a:r>
            <a:endParaRPr/>
          </a:p>
          <a:p>
            <a:pPr indent="0" lvl="0" marL="0" rtl="0" algn="l">
              <a:spcBef>
                <a:spcPts val="0"/>
              </a:spcBef>
              <a:spcAft>
                <a:spcPts val="0"/>
              </a:spcAft>
              <a:buNone/>
            </a:pPr>
            <a:r>
              <a:rPr lang="en"/>
              <a:t>Identificación real: Nueva fecha limite: 1 de Octubre de 2021</a:t>
            </a:r>
            <a:endParaRPr/>
          </a:p>
          <a:p>
            <a:pPr indent="0" lvl="0" marL="0" rtl="0" algn="l">
              <a:spcBef>
                <a:spcPts val="0"/>
              </a:spcBef>
              <a:spcAft>
                <a:spcPts val="0"/>
              </a:spcAft>
              <a:buNone/>
            </a:pPr>
            <a:r>
              <a:rPr lang="en"/>
              <a:t>Impuestos: Nueva fecha limite: 15 de julio, 2020</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7f91ffbb1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7f91ffbb1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Cómo se vota por correo?</a:t>
            </a:r>
            <a:endParaRPr/>
          </a:p>
          <a:p>
            <a:pPr indent="-298450" lvl="0" marL="457200" rtl="0" algn="l">
              <a:spcBef>
                <a:spcPts val="0"/>
              </a:spcBef>
              <a:spcAft>
                <a:spcPts val="0"/>
              </a:spcAft>
              <a:buSzPts val="1100"/>
              <a:buAutoNum type="arabicPeriod"/>
            </a:pPr>
            <a:r>
              <a:rPr lang="en"/>
              <a:t>Marca tu voto siguiendo las instrucciones.</a:t>
            </a:r>
            <a:endParaRPr/>
          </a:p>
          <a:p>
            <a:pPr indent="-298450" lvl="0" marL="457200" rtl="0" algn="l">
              <a:spcBef>
                <a:spcPts val="0"/>
              </a:spcBef>
              <a:spcAft>
                <a:spcPts val="0"/>
              </a:spcAft>
              <a:buSzPts val="1100"/>
              <a:buAutoNum type="arabicPeriod"/>
            </a:pPr>
            <a:r>
              <a:rPr lang="en"/>
              <a:t>Pon tu papeleta de votación en el sobre seguro y luego en el sobre oficial. Asegúrate de firmar o puede que tu voto no sea contado</a:t>
            </a:r>
            <a:endParaRPr/>
          </a:p>
          <a:p>
            <a:pPr indent="-298450" lvl="0" marL="457200" rtl="0" algn="l">
              <a:spcBef>
                <a:spcPts val="0"/>
              </a:spcBef>
              <a:spcAft>
                <a:spcPts val="0"/>
              </a:spcAft>
              <a:buSzPts val="1100"/>
              <a:buAutoNum type="arabicPeriod"/>
            </a:pPr>
            <a:r>
              <a:rPr lang="en"/>
              <a:t>Envía tu voto por correo para que llegue a tiempo.</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g7f91ffbb1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7f91ffbb1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Regístrate para votar</a:t>
            </a:r>
            <a:endParaRPr/>
          </a:p>
          <a:p>
            <a:pPr indent="0" lvl="0" marL="0" rtl="0" algn="l">
              <a:spcBef>
                <a:spcPts val="0"/>
              </a:spcBef>
              <a:spcAft>
                <a:spcPts val="0"/>
              </a:spcAft>
              <a:buNone/>
            </a:pPr>
            <a:r>
              <a:rPr lang="en"/>
              <a:t>Suministra tu aplicación hasta </a:t>
            </a:r>
            <a:endParaRPr/>
          </a:p>
          <a:p>
            <a:pPr indent="0" lvl="0" marL="0" rtl="0" algn="l">
              <a:spcBef>
                <a:spcPts val="0"/>
              </a:spcBef>
              <a:spcAft>
                <a:spcPts val="0"/>
              </a:spcAft>
              <a:buNone/>
            </a:pPr>
            <a:r>
              <a:rPr lang="en"/>
              <a:t>Las 5pm del día de elecciones.</a:t>
            </a:r>
            <a:endParaRPr/>
          </a:p>
          <a:p>
            <a:pPr indent="0" lvl="0" marL="0" rtl="0" algn="l">
              <a:spcBef>
                <a:spcPts val="0"/>
              </a:spcBef>
              <a:spcAft>
                <a:spcPts val="0"/>
              </a:spcAft>
              <a:buNone/>
            </a:pPr>
            <a:r>
              <a:rPr lang="en"/>
              <a:t>Suministra tu voto hasta las 8pm del día de elecciones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74aae63e44_1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74aae63e44_1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74aae63e44_1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74aae63e44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7f91ffbb1d_0_2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87" name="Google Shape;787;g7f91ffbb1d_0_2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Google Shape;802;g84bce7cedc_0_238: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03" name="Google Shape;803;g84bce7cedc_0_238: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7303de46d8_0_7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19" name="Google Shape;819;g7303de46d8_0_76: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7f91ffbb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7f91ffbb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a95870c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a95870c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Protege a los más vulnerables a enfermarse:</a:t>
            </a:r>
            <a:endParaRPr/>
          </a:p>
          <a:p>
            <a:pPr indent="0" lvl="0" marL="0" rtl="0" algn="l">
              <a:spcBef>
                <a:spcPts val="0"/>
              </a:spcBef>
              <a:spcAft>
                <a:spcPts val="0"/>
              </a:spcAft>
              <a:buNone/>
            </a:pPr>
            <a:r>
              <a:rPr lang="en"/>
              <a:t>% de población en USA</a:t>
            </a:r>
            <a:endParaRPr/>
          </a:p>
          <a:p>
            <a:pPr indent="0" lvl="0" marL="0" rtl="0" algn="l">
              <a:spcBef>
                <a:spcPts val="0"/>
              </a:spcBef>
              <a:spcAft>
                <a:spcPts val="0"/>
              </a:spcAft>
              <a:buNone/>
            </a:pPr>
            <a:r>
              <a:rPr lang="en"/>
              <a:t>Personas con enfermedades crónicas 40%</a:t>
            </a:r>
            <a:endParaRPr/>
          </a:p>
          <a:p>
            <a:pPr indent="0" lvl="0" marL="0" rtl="0" algn="l">
              <a:spcBef>
                <a:spcPts val="0"/>
              </a:spcBef>
              <a:spcAft>
                <a:spcPts val="0"/>
              </a:spcAft>
              <a:buNone/>
            </a:pPr>
            <a:r>
              <a:rPr lang="en"/>
              <a:t>Personas mayores (55+) 29%</a:t>
            </a:r>
            <a:endParaRPr/>
          </a:p>
          <a:p>
            <a:pPr indent="0" lvl="0" marL="0" rtl="0" algn="l">
              <a:spcBef>
                <a:spcPts val="0"/>
              </a:spcBef>
              <a:spcAft>
                <a:spcPts val="0"/>
              </a:spcAft>
              <a:buNone/>
            </a:pPr>
            <a:r>
              <a:rPr lang="en"/>
              <a:t>Trabajadores independientes (17%)</a:t>
            </a:r>
            <a:endParaRPr/>
          </a:p>
          <a:p>
            <a:pPr indent="0" lvl="0" marL="0" rtl="0" algn="l">
              <a:spcBef>
                <a:spcPts val="0"/>
              </a:spcBef>
              <a:spcAft>
                <a:spcPts val="0"/>
              </a:spcAft>
              <a:buNone/>
            </a:pPr>
            <a:r>
              <a:rPr lang="en"/>
              <a:t>Trabajadores de salud (5%)</a:t>
            </a:r>
            <a:endParaRPr/>
          </a:p>
          <a:p>
            <a:pPr indent="0" lvl="0" marL="0" rtl="0" algn="l">
              <a:spcBef>
                <a:spcPts val="0"/>
              </a:spcBef>
              <a:spcAft>
                <a:spcPts val="0"/>
              </a:spcAft>
              <a:buNone/>
            </a:pPr>
            <a:r>
              <a:rPr lang="en"/>
              <a:t>Personas sin documentos (3.2%)</a:t>
            </a:r>
            <a:endParaRPr/>
          </a:p>
          <a:p>
            <a:pPr indent="0" lvl="0" marL="0" rtl="0" algn="l">
              <a:spcBef>
                <a:spcPts val="0"/>
              </a:spcBef>
              <a:spcAft>
                <a:spcPts val="0"/>
              </a:spcAft>
              <a:buNone/>
            </a:pPr>
            <a:r>
              <a:rPr lang="en"/>
              <a:t>Profesores (1.2%)</a:t>
            </a:r>
            <a:endParaRPr/>
          </a:p>
          <a:p>
            <a:pPr indent="0" lvl="0" marL="0" rtl="0" algn="l">
              <a:spcBef>
                <a:spcPts val="0"/>
              </a:spcBef>
              <a:spcAft>
                <a:spcPts val="0"/>
              </a:spcAft>
              <a:buNone/>
            </a:pPr>
            <a:r>
              <a:rPr lang="en"/>
              <a:t>Personas embarazadas (0.9%)</a:t>
            </a:r>
            <a:endParaRPr/>
          </a:p>
          <a:p>
            <a:pPr indent="0" lvl="0" marL="0" rtl="0" algn="l">
              <a:spcBef>
                <a:spcPts val="0"/>
              </a:spcBef>
              <a:spcAft>
                <a:spcPts val="0"/>
              </a:spcAft>
              <a:buNone/>
            </a:pPr>
            <a:r>
              <a:rPr lang="en"/>
              <a:t>Personas en cárceles (0.7%)</a:t>
            </a:r>
            <a:endParaRPr/>
          </a:p>
          <a:p>
            <a:pPr indent="0" lvl="0" marL="0" rtl="0" algn="l">
              <a:spcBef>
                <a:spcPts val="0"/>
              </a:spcBef>
              <a:spcAft>
                <a:spcPts val="0"/>
              </a:spcAft>
              <a:buNone/>
            </a:pPr>
            <a:r>
              <a:rPr lang="en"/>
              <a:t>Personas sin hogar (0.2%)</a:t>
            </a:r>
            <a:endParaRPr/>
          </a:p>
          <a:p>
            <a:pPr indent="0" lvl="0" marL="0" rtl="0" algn="l">
              <a:spcBef>
                <a:spcPts val="0"/>
              </a:spcBef>
              <a:spcAft>
                <a:spcPts val="0"/>
              </a:spcAft>
              <a:buNone/>
            </a:pPr>
            <a:r>
              <a:rPr lang="en"/>
              <a:t>Fuente: CDC</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2e44185e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2e44185e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dw.com/" TargetMode="Externa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50.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37.png"/><Relationship Id="rId5" Type="http://schemas.openxmlformats.org/officeDocument/2006/relationships/image" Target="../media/image45.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54.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3.jp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9.jp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8.png"/><Relationship Id="rId4" Type="http://schemas.openxmlformats.org/officeDocument/2006/relationships/image" Target="../media/image76.png"/><Relationship Id="rId5"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8.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2.jp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6.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png"/><Relationship Id="rId4" Type="http://schemas.openxmlformats.org/officeDocument/2006/relationships/image" Target="../media/image10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90.png"/><Relationship Id="rId4" Type="http://schemas.openxmlformats.org/officeDocument/2006/relationships/image" Target="../media/image67.jpg"/><Relationship Id="rId5" Type="http://schemas.openxmlformats.org/officeDocument/2006/relationships/image" Target="../media/image69.jpg"/><Relationship Id="rId6" Type="http://schemas.openxmlformats.org/officeDocument/2006/relationships/image" Target="../media/image91.png"/><Relationship Id="rId7" Type="http://schemas.openxmlformats.org/officeDocument/2006/relationships/hyperlink" Target="https://www.acf.hhs.gov/ocs/programs/liheap"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80.jpg"/><Relationship Id="rId5"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www.pavoterservices.pa.gov/" TargetMode="External"/><Relationship Id="rId4" Type="http://schemas.openxmlformats.org/officeDocument/2006/relationships/hyperlink" Target="http://bit.ly/pagov-language-support" TargetMode="External"/><Relationship Id="rId5" Type="http://schemas.openxmlformats.org/officeDocument/2006/relationships/image" Target="../media/image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6.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5.jpg"/><Relationship Id="rId4" Type="http://schemas.openxmlformats.org/officeDocument/2006/relationships/image" Target="../media/image79.png"/><Relationship Id="rId5" Type="http://schemas.openxmlformats.org/officeDocument/2006/relationships/image" Target="../media/image94.png"/><Relationship Id="rId6" Type="http://schemas.openxmlformats.org/officeDocument/2006/relationships/image" Target="../media/image10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9.png"/><Relationship Id="rId4" Type="http://schemas.openxmlformats.org/officeDocument/2006/relationships/hyperlink" Target="mailto:philly311@phila.gov" TargetMode="External"/><Relationship Id="rId5" Type="http://schemas.openxmlformats.org/officeDocument/2006/relationships/image" Target="../media/image8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04.png"/><Relationship Id="rId4" Type="http://schemas.openxmlformats.org/officeDocument/2006/relationships/image" Target="../media/image8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hyperlink" Target="https://bit.ly/COVIDPhoneBan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5.png"/><Relationship Id="rId4" Type="http://schemas.openxmlformats.org/officeDocument/2006/relationships/image" Target="../media/image92.png"/><Relationship Id="rId5" Type="http://schemas.openxmlformats.org/officeDocument/2006/relationships/image" Target="../media/image95.png"/><Relationship Id="rId6"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411300" y="28082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a:t>
            </a:r>
            <a:r>
              <a:rPr b="1" lang="en" sz="3000">
                <a:solidFill>
                  <a:srgbClr val="0F4D90"/>
                </a:solidFill>
                <a:highlight>
                  <a:srgbClr val="FFFFFF"/>
                </a:highlight>
                <a:latin typeface="Montserrat"/>
                <a:ea typeface="Montserrat"/>
                <a:cs typeface="Montserrat"/>
                <a:sym typeface="Montserrat"/>
              </a:rPr>
              <a:t> CAPITÁN DE RESPUESTA COMUNITARIA </a:t>
            </a:r>
            <a:r>
              <a:rPr b="1" lang="en" sz="3000">
                <a:solidFill>
                  <a:srgbClr val="002060"/>
                </a:solidFill>
                <a:highlight>
                  <a:srgbClr val="FFFFFF"/>
                </a:highlight>
                <a:latin typeface="Montserrat"/>
                <a:ea typeface="Montserrat"/>
                <a:cs typeface="Montserrat"/>
                <a:sym typeface="Montserrat"/>
              </a:rPr>
              <a:t> </a:t>
            </a:r>
            <a:endParaRPr b="1" sz="3000">
              <a:solidFill>
                <a:srgbClr val="002060"/>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198325" y="942625"/>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5618575" y="160997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Versión 21 de mayo, 2020 </a:t>
            </a:r>
            <a:endParaRPr b="1">
              <a:solidFill>
                <a:srgbClr val="FFFFFF"/>
              </a:solidFill>
              <a:highlight>
                <a:srgbClr val="FFFFFF"/>
              </a:highlight>
              <a:latin typeface="Montserrat"/>
              <a:ea typeface="Montserrat"/>
              <a:cs typeface="Montserrat"/>
              <a:sym typeface="Montserrat"/>
            </a:endParaRPr>
          </a:p>
        </p:txBody>
      </p:sp>
      <p:sp>
        <p:nvSpPr>
          <p:cNvPr id="64" name="Google Shape;64;p14"/>
          <p:cNvSpPr txBox="1"/>
          <p:nvPr/>
        </p:nvSpPr>
        <p:spPr>
          <a:xfrm>
            <a:off x="5492575" y="1324525"/>
            <a:ext cx="2972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Entrenamiento en español          </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La mayoría de las personas que se enferman con </a:t>
            </a:r>
            <a:r>
              <a:rPr lang="en" sz="1800">
                <a:solidFill>
                  <a:schemeClr val="dk1"/>
                </a:solidFill>
                <a:latin typeface="Montserrat"/>
                <a:ea typeface="Montserrat"/>
                <a:cs typeface="Montserrat"/>
                <a:sym typeface="Montserrat"/>
              </a:rPr>
              <a:t>coronavirus empiezan a tener síntomas </a:t>
            </a:r>
            <a:r>
              <a:rPr b="1" lang="en" sz="1800">
                <a:solidFill>
                  <a:schemeClr val="dk1"/>
                </a:solidFill>
                <a:latin typeface="Montserrat"/>
                <a:ea typeface="Montserrat"/>
                <a:cs typeface="Montserrat"/>
                <a:sym typeface="Montserrat"/>
              </a:rPr>
              <a:t>entre 2-14 días después de haberse contagiado.</a:t>
            </a:r>
            <a:endParaRPr b="1" sz="1800">
              <a:solidFill>
                <a:schemeClr val="dk1"/>
              </a:solidFill>
              <a:latin typeface="Montserrat"/>
              <a:ea typeface="Montserrat"/>
              <a:cs typeface="Montserrat"/>
              <a:sym typeface="Montserrat"/>
            </a:endParaRPr>
          </a:p>
        </p:txBody>
      </p:sp>
      <p:sp>
        <p:nvSpPr>
          <p:cNvPr id="166" name="Google Shape;166;p23"/>
          <p:cNvSpPr txBox="1"/>
          <p:nvPr/>
        </p:nvSpPr>
        <p:spPr>
          <a:xfrm>
            <a:off x="4448050" y="4717275"/>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Crédito de la imagen:</a:t>
            </a:r>
            <a:r>
              <a:rPr lang="en" sz="1100">
                <a:solidFill>
                  <a:schemeClr val="dk1"/>
                </a:solidFill>
              </a:rPr>
              <a:t>: Mona Chalabi</a:t>
            </a:r>
            <a:endParaRPr sz="1100">
              <a:solidFill>
                <a:schemeClr val="dk1"/>
              </a:solidFill>
            </a:endParaRPr>
          </a:p>
        </p:txBody>
      </p:sp>
      <p:sp>
        <p:nvSpPr>
          <p:cNvPr id="167" name="Google Shape;167;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68" name="Google Shape;168;p23"/>
          <p:cNvPicPr preferRelativeResize="0"/>
          <p:nvPr/>
        </p:nvPicPr>
        <p:blipFill>
          <a:blip r:embed="rId3">
            <a:alphaModFix/>
          </a:blip>
          <a:stretch>
            <a:fillRect/>
          </a:stretch>
        </p:blipFill>
        <p:spPr>
          <a:xfrm>
            <a:off x="188600" y="932475"/>
            <a:ext cx="4140901" cy="414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395650" y="1358225"/>
            <a:ext cx="2444400" cy="312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Puedes ser portador del virus sin mostrar ningún síntoma de enfermedad.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75" name="Google Shape;175;p24"/>
          <p:cNvSpPr txBox="1"/>
          <p:nvPr/>
        </p:nvSpPr>
        <p:spPr>
          <a:xfrm>
            <a:off x="6708350" y="4487225"/>
            <a:ext cx="2086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Fuente</a:t>
            </a:r>
            <a:r>
              <a:rPr lang="en" sz="1100">
                <a:solidFill>
                  <a:schemeClr val="dk1"/>
                </a:solidFill>
              </a:rPr>
              <a:t>: </a:t>
            </a:r>
            <a:r>
              <a:rPr lang="en" sz="1100" u="sng">
                <a:solidFill>
                  <a:schemeClr val="hlink"/>
                </a:solidFill>
                <a:hlinkClick r:id="rId3"/>
              </a:rPr>
              <a:t>https://www.dw.com/</a:t>
            </a:r>
            <a:endParaRPr sz="1100">
              <a:solidFill>
                <a:schemeClr val="dk1"/>
              </a:solidFill>
            </a:endParaRPr>
          </a:p>
        </p:txBody>
      </p:sp>
      <p:sp>
        <p:nvSpPr>
          <p:cNvPr id="176" name="Google Shape;17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77" name="Google Shape;177;p24"/>
          <p:cNvPicPr preferRelativeResize="0"/>
          <p:nvPr/>
        </p:nvPicPr>
        <p:blipFill rotWithShape="1">
          <a:blip r:embed="rId4">
            <a:alphaModFix/>
          </a:blip>
          <a:srcRect b="24194" l="1010" r="-1010" t="22077"/>
          <a:stretch/>
        </p:blipFill>
        <p:spPr>
          <a:xfrm>
            <a:off x="3180800" y="1065275"/>
            <a:ext cx="5398974" cy="2900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idx="1" type="body"/>
          </p:nvPr>
        </p:nvSpPr>
        <p:spPr>
          <a:xfrm>
            <a:off x="395650" y="1168550"/>
            <a:ext cx="59439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Se propaga </a:t>
            </a:r>
            <a:r>
              <a:rPr b="1" lang="en">
                <a:solidFill>
                  <a:schemeClr val="dk1"/>
                </a:solidFill>
                <a:latin typeface="Montserrat"/>
                <a:ea typeface="Montserrat"/>
                <a:cs typeface="Montserrat"/>
                <a:sym typeface="Montserrat"/>
              </a:rPr>
              <a:t>a través del aire</a:t>
            </a:r>
            <a:r>
              <a:rPr lang="en">
                <a:solidFill>
                  <a:schemeClr val="dk1"/>
                </a:solidFill>
                <a:latin typeface="Montserrat"/>
                <a:ea typeface="Montserrat"/>
                <a:cs typeface="Montserrat"/>
                <a:sym typeface="Montserrat"/>
              </a:rPr>
              <a:t> cuando una persona infectada estornuda/tose, o habla.</a:t>
            </a:r>
            <a:endParaRPr b="1">
              <a:solidFill>
                <a:schemeClr val="dk1"/>
              </a:solidFill>
              <a:latin typeface="Open Sans"/>
              <a:ea typeface="Open Sans"/>
              <a:cs typeface="Open Sans"/>
              <a:sym typeface="Open Sans"/>
            </a:endParaRPr>
          </a:p>
        </p:txBody>
      </p:sp>
      <p:sp>
        <p:nvSpPr>
          <p:cNvPr id="183" name="Google Shape;1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¿CÓMO SE PROPAGA EL COVID-19?</a:t>
            </a:r>
            <a:endParaRPr b="1" sz="2400">
              <a:solidFill>
                <a:srgbClr val="FFFFFF"/>
              </a:solidFill>
              <a:latin typeface="Montserrat"/>
              <a:ea typeface="Montserrat"/>
              <a:cs typeface="Montserrat"/>
              <a:sym typeface="Montserrat"/>
            </a:endParaRPr>
          </a:p>
        </p:txBody>
      </p:sp>
      <p:pic>
        <p:nvPicPr>
          <p:cNvPr id="185" name="Google Shape;185;p25"/>
          <p:cNvPicPr preferRelativeResize="0"/>
          <p:nvPr/>
        </p:nvPicPr>
        <p:blipFill>
          <a:blip r:embed="rId3">
            <a:alphaModFix/>
          </a:blip>
          <a:stretch>
            <a:fillRect/>
          </a:stretch>
        </p:blipFill>
        <p:spPr>
          <a:xfrm>
            <a:off x="7064575" y="1168551"/>
            <a:ext cx="1632600" cy="1632575"/>
          </a:xfrm>
          <a:prstGeom prst="rect">
            <a:avLst/>
          </a:prstGeom>
          <a:noFill/>
          <a:ln>
            <a:noFill/>
          </a:ln>
        </p:spPr>
      </p:pic>
      <p:pic>
        <p:nvPicPr>
          <p:cNvPr id="186" name="Google Shape;186;p25"/>
          <p:cNvPicPr preferRelativeResize="0"/>
          <p:nvPr/>
        </p:nvPicPr>
        <p:blipFill>
          <a:blip r:embed="rId4">
            <a:alphaModFix/>
          </a:blip>
          <a:stretch>
            <a:fillRect/>
          </a:stretch>
        </p:blipFill>
        <p:spPr>
          <a:xfrm>
            <a:off x="5527725" y="1861150"/>
            <a:ext cx="1287600" cy="1287600"/>
          </a:xfrm>
          <a:prstGeom prst="rect">
            <a:avLst/>
          </a:prstGeom>
          <a:noFill/>
          <a:ln>
            <a:noFill/>
          </a:ln>
        </p:spPr>
      </p:pic>
      <p:pic>
        <p:nvPicPr>
          <p:cNvPr id="187" name="Google Shape;187;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8" name="Google Shape;188;p25"/>
          <p:cNvPicPr preferRelativeResize="0"/>
          <p:nvPr/>
        </p:nvPicPr>
        <p:blipFill rotWithShape="1">
          <a:blip r:embed="rId6">
            <a:alphaModFix/>
          </a:blip>
          <a:srcRect b="0" l="0" r="0" t="16998"/>
          <a:stretch/>
        </p:blipFill>
        <p:spPr>
          <a:xfrm>
            <a:off x="6339550" y="3383550"/>
            <a:ext cx="2087025" cy="1759950"/>
          </a:xfrm>
          <a:prstGeom prst="rect">
            <a:avLst/>
          </a:prstGeom>
          <a:noFill/>
          <a:ln>
            <a:noFill/>
          </a:ln>
        </p:spPr>
      </p:pic>
      <p:sp>
        <p:nvSpPr>
          <p:cNvPr id="189" name="Google Shape;189;p25"/>
          <p:cNvSpPr txBox="1"/>
          <p:nvPr/>
        </p:nvSpPr>
        <p:spPr>
          <a:xfrm>
            <a:off x="475263" y="3621900"/>
            <a:ext cx="49062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a:t>
            </a:r>
            <a:r>
              <a:rPr lang="en" sz="1800">
                <a:solidFill>
                  <a:schemeClr val="dk1"/>
                </a:solidFill>
                <a:latin typeface="Montserrat"/>
                <a:ea typeface="Montserrat"/>
                <a:cs typeface="Montserrat"/>
                <a:sym typeface="Montserrat"/>
              </a:rPr>
              <a:t>or medio del contacto personal cercano, como tocar, darse la mano, o compartir objetos.</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3">
            <a:alphaModFix/>
          </a:blip>
          <a:stretch>
            <a:fillRect/>
          </a:stretch>
        </p:blipFill>
        <p:spPr>
          <a:xfrm>
            <a:off x="578125" y="1390126"/>
            <a:ext cx="890250" cy="890250"/>
          </a:xfrm>
          <a:prstGeom prst="rect">
            <a:avLst/>
          </a:prstGeom>
          <a:noFill/>
          <a:ln>
            <a:noFill/>
          </a:ln>
        </p:spPr>
      </p:pic>
      <p:pic>
        <p:nvPicPr>
          <p:cNvPr id="196" name="Google Shape;196;p26"/>
          <p:cNvPicPr preferRelativeResize="0"/>
          <p:nvPr/>
        </p:nvPicPr>
        <p:blipFill>
          <a:blip r:embed="rId4">
            <a:alphaModFix/>
          </a:blip>
          <a:stretch>
            <a:fillRect/>
          </a:stretch>
        </p:blipFill>
        <p:spPr>
          <a:xfrm>
            <a:off x="578126" y="3845200"/>
            <a:ext cx="890250" cy="890250"/>
          </a:xfrm>
          <a:prstGeom prst="rect">
            <a:avLst/>
          </a:prstGeom>
          <a:noFill/>
          <a:ln>
            <a:noFill/>
          </a:ln>
        </p:spPr>
      </p:pic>
      <p:pic>
        <p:nvPicPr>
          <p:cNvPr id="197" name="Google Shape;197;p26"/>
          <p:cNvPicPr preferRelativeResize="0"/>
          <p:nvPr/>
        </p:nvPicPr>
        <p:blipFill>
          <a:blip r:embed="rId5">
            <a:alphaModFix/>
          </a:blip>
          <a:stretch>
            <a:fillRect/>
          </a:stretch>
        </p:blipFill>
        <p:spPr>
          <a:xfrm>
            <a:off x="516777" y="2586975"/>
            <a:ext cx="951600" cy="951627"/>
          </a:xfrm>
          <a:prstGeom prst="rect">
            <a:avLst/>
          </a:prstGeom>
          <a:noFill/>
          <a:ln>
            <a:noFill/>
          </a:ln>
        </p:spPr>
      </p:pic>
      <p:sp>
        <p:nvSpPr>
          <p:cNvPr id="198" name="Google Shape;198;p26"/>
          <p:cNvSpPr txBox="1"/>
          <p:nvPr/>
        </p:nvSpPr>
        <p:spPr>
          <a:xfrm>
            <a:off x="1713400" y="1760150"/>
            <a:ext cx="6611700" cy="514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Open Sans"/>
              <a:buChar char="●"/>
            </a:pPr>
            <a:r>
              <a:rPr b="1" lang="en" sz="1600">
                <a:solidFill>
                  <a:schemeClr val="dk1"/>
                </a:solidFill>
                <a:latin typeface="Montserrat"/>
                <a:ea typeface="Montserrat"/>
                <a:cs typeface="Montserrat"/>
                <a:sym typeface="Montserrat"/>
              </a:rPr>
              <a:t>Lava tus manos </a:t>
            </a:r>
            <a:r>
              <a:rPr lang="en" sz="1600" u="sng">
                <a:solidFill>
                  <a:schemeClr val="dk1"/>
                </a:solidFill>
                <a:latin typeface="Montserrat"/>
                <a:ea typeface="Montserrat"/>
                <a:cs typeface="Montserrat"/>
                <a:sym typeface="Montserrat"/>
              </a:rPr>
              <a:t>a menudo</a:t>
            </a:r>
            <a:r>
              <a:rPr lang="en" sz="1600">
                <a:solidFill>
                  <a:schemeClr val="dk1"/>
                </a:solidFill>
                <a:latin typeface="Montserrat"/>
                <a:ea typeface="Montserrat"/>
                <a:cs typeface="Montserrat"/>
                <a:sym typeface="Montserrat"/>
              </a:rPr>
              <a:t> con agua y jabón al menos por 20 segundos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Open Sans"/>
              <a:buChar char="●"/>
            </a:pPr>
            <a:r>
              <a:rPr lang="en" sz="1600">
                <a:solidFill>
                  <a:schemeClr val="dk1"/>
                </a:solidFill>
                <a:latin typeface="Montserrat"/>
                <a:ea typeface="Montserrat"/>
                <a:cs typeface="Montserrat"/>
                <a:sym typeface="Montserrat"/>
              </a:rPr>
              <a:t>Practica</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el</a:t>
            </a:r>
            <a:r>
              <a:rPr b="1" lang="en" sz="1600">
                <a:solidFill>
                  <a:schemeClr val="dk1"/>
                </a:solidFill>
                <a:latin typeface="Montserrat"/>
                <a:ea typeface="Montserrat"/>
                <a:cs typeface="Montserrat"/>
                <a:sym typeface="Montserrat"/>
              </a:rPr>
              <a:t> </a:t>
            </a:r>
            <a:r>
              <a:rPr b="1" lang="en" sz="1600" u="sng">
                <a:solidFill>
                  <a:schemeClr val="dk1"/>
                </a:solidFill>
                <a:latin typeface="Montserrat"/>
                <a:ea typeface="Montserrat"/>
                <a:cs typeface="Montserrat"/>
                <a:sym typeface="Montserrat"/>
              </a:rPr>
              <a:t>distanciamiento físico</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incluso mientras te encuentras en cuarentena</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Quédate en casa (siempre que puedas) mientras dura el brote para evitar el contacto con los demás</a:t>
            </a:r>
            <a:endParaRPr/>
          </a:p>
        </p:txBody>
      </p:sp>
      <p:sp>
        <p:nvSpPr>
          <p:cNvPr id="199" name="Google Shape;19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1912325" y="0"/>
            <a:ext cx="51628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idx="1" type="body"/>
          </p:nvPr>
        </p:nvSpPr>
        <p:spPr>
          <a:xfrm>
            <a:off x="246850" y="1349075"/>
            <a:ext cx="3590100" cy="18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Montserrat"/>
                <a:ea typeface="Montserrat"/>
                <a:cs typeface="Montserrat"/>
                <a:sym typeface="Montserrat"/>
              </a:rPr>
              <a:t>Distanciamiento físico:</a:t>
            </a:r>
            <a:r>
              <a:rPr lang="en" u="sng">
                <a:solidFill>
                  <a:schemeClr val="dk1"/>
                </a:solidFill>
                <a:latin typeface="Montserrat"/>
                <a:ea typeface="Montserrat"/>
                <a:cs typeface="Montserrat"/>
                <a:sym typeface="Montserrat"/>
              </a:rPr>
              <a:t> </a:t>
            </a:r>
            <a:endParaRPr u="sng">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limita el contacto cercano con otras personas para evitar que te contagies.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Esto</a:t>
            </a:r>
            <a:r>
              <a:rPr lang="en">
                <a:solidFill>
                  <a:schemeClr val="dk1"/>
                </a:solidFill>
                <a:latin typeface="Montserrat"/>
                <a:ea typeface="Montserrat"/>
                <a:cs typeface="Montserrat"/>
                <a:sym typeface="Montserrat"/>
              </a:rPr>
              <a:t> previene el potencial contagio de los demás. </a:t>
            </a:r>
            <a:endParaRPr b="1">
              <a:solidFill>
                <a:schemeClr val="dk1"/>
              </a:solidFill>
              <a:latin typeface="Montserrat"/>
              <a:ea typeface="Montserrat"/>
              <a:cs typeface="Montserrat"/>
              <a:sym typeface="Montserrat"/>
            </a:endParaRPr>
          </a:p>
        </p:txBody>
      </p:sp>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0" l="0" r="0" t="18613"/>
          <a:stretch/>
        </p:blipFill>
        <p:spPr>
          <a:xfrm>
            <a:off x="3674225" y="1475600"/>
            <a:ext cx="5249301" cy="240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284025" y="1109375"/>
            <a:ext cx="4530300" cy="39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dk1"/>
                </a:solidFill>
                <a:latin typeface="Montserrat"/>
                <a:ea typeface="Montserrat"/>
                <a:cs typeface="Montserrat"/>
                <a:sym typeface="Montserrat"/>
              </a:rPr>
              <a:t>Distanciamiento físico</a:t>
            </a:r>
            <a:endParaRPr sz="2200">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frena </a:t>
            </a:r>
            <a:r>
              <a:rPr lang="en">
                <a:solidFill>
                  <a:schemeClr val="dk1"/>
                </a:solidFill>
                <a:latin typeface="Montserrat"/>
                <a:ea typeface="Montserrat"/>
                <a:cs typeface="Montserrat"/>
                <a:sym typeface="Montserrat"/>
              </a:rPr>
              <a:t>la propagación del virus,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protege </a:t>
            </a:r>
            <a:r>
              <a:rPr lang="en">
                <a:solidFill>
                  <a:schemeClr val="dk1"/>
                </a:solidFill>
                <a:latin typeface="Montserrat"/>
                <a:ea typeface="Montserrat"/>
                <a:cs typeface="Montserrat"/>
                <a:sym typeface="Montserrat"/>
              </a:rPr>
              <a:t>a los centros de salud de ser abrumados,</a:t>
            </a:r>
            <a:endParaRPr>
              <a:solidFill>
                <a:schemeClr val="dk1"/>
              </a:solidFill>
              <a:latin typeface="Montserrat"/>
              <a:ea typeface="Montserrat"/>
              <a:cs typeface="Montserrat"/>
              <a:sym typeface="Montserrat"/>
            </a:endParaRPr>
          </a:p>
          <a:p>
            <a:pPr indent="-342900" lvl="0" marL="457200" rtl="0" algn="l">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previene </a:t>
            </a:r>
            <a:r>
              <a:rPr lang="en">
                <a:solidFill>
                  <a:schemeClr val="dk1"/>
                </a:solidFill>
                <a:latin typeface="Montserrat"/>
                <a:ea typeface="Montserrat"/>
                <a:cs typeface="Montserrat"/>
                <a:sym typeface="Montserrat"/>
              </a:rPr>
              <a:t>el aplazamiento de los cambios que el virus causa en nuestro día a día</a:t>
            </a:r>
            <a:r>
              <a:rPr b="1" lang="en">
                <a:solidFill>
                  <a:schemeClr val="dk1"/>
                </a:solidFill>
                <a:latin typeface="Montserrat"/>
                <a:ea typeface="Montserrat"/>
                <a:cs typeface="Montserrat"/>
                <a:sym typeface="Montserrat"/>
              </a:rPr>
              <a:t>. </a:t>
            </a:r>
            <a:endParaRPr b="1" sz="1400">
              <a:solidFill>
                <a:schemeClr val="dk1"/>
              </a:solidFill>
              <a:latin typeface="Montserrat"/>
              <a:ea typeface="Montserrat"/>
              <a:cs typeface="Montserrat"/>
              <a:sym typeface="Montserrat"/>
            </a:endParaRPr>
          </a:p>
        </p:txBody>
      </p:sp>
      <p:sp>
        <p:nvSpPr>
          <p:cNvPr id="218" name="Google Shape;2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9"/>
          <p:cNvPicPr preferRelativeResize="0"/>
          <p:nvPr/>
        </p:nvPicPr>
        <p:blipFill>
          <a:blip r:embed="rId3">
            <a:alphaModFix/>
          </a:blip>
          <a:stretch>
            <a:fillRect/>
          </a:stretch>
        </p:blipFill>
        <p:spPr>
          <a:xfrm>
            <a:off x="5389875" y="1376350"/>
            <a:ext cx="2915800" cy="2915800"/>
          </a:xfrm>
          <a:prstGeom prst="rect">
            <a:avLst/>
          </a:prstGeom>
          <a:noFill/>
          <a:ln>
            <a:noFill/>
          </a:ln>
        </p:spPr>
      </p:pic>
      <p:sp>
        <p:nvSpPr>
          <p:cNvPr id="220" name="Google Shape;220;p29"/>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idx="1" type="body"/>
          </p:nvPr>
        </p:nvSpPr>
        <p:spPr>
          <a:xfrm>
            <a:off x="5129450" y="1611975"/>
            <a:ext cx="3576900" cy="23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CUARENTENA: </a:t>
            </a:r>
            <a:r>
              <a:rPr lang="en">
                <a:solidFill>
                  <a:schemeClr val="dk1"/>
                </a:solidFill>
                <a:latin typeface="Montserrat"/>
                <a:ea typeface="Montserrat"/>
                <a:cs typeface="Montserrat"/>
                <a:sym typeface="Montserrat"/>
              </a:rPr>
              <a:t>Quedarse en casa lejos de los demás por 2 semanas.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AISLAMIENTO:</a:t>
            </a:r>
            <a:r>
              <a:rPr lang="en">
                <a:solidFill>
                  <a:schemeClr val="dk1"/>
                </a:solidFill>
                <a:latin typeface="Montserrat"/>
                <a:ea typeface="Montserrat"/>
                <a:cs typeface="Montserrat"/>
                <a:sym typeface="Montserrat"/>
              </a:rPr>
              <a:t> separa a las personas que están enfermas lejos de las personas que no lo están.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26" name="Google Shape;226;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28" name="Google Shape;228;p30"/>
          <p:cNvPicPr preferRelativeResize="0"/>
          <p:nvPr/>
        </p:nvPicPr>
        <p:blipFill>
          <a:blip r:embed="rId3">
            <a:alphaModFix/>
          </a:blip>
          <a:stretch>
            <a:fillRect/>
          </a:stretch>
        </p:blipFill>
        <p:spPr>
          <a:xfrm>
            <a:off x="60375" y="1405298"/>
            <a:ext cx="4715225" cy="296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279650" y="1071150"/>
            <a:ext cx="83028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A pesar de que nos tenemos que distanciar físicamente para mantenernos a salvo, </a:t>
            </a:r>
            <a:r>
              <a:rPr b="1" lang="en" sz="1600">
                <a:solidFill>
                  <a:schemeClr val="dk1"/>
                </a:solidFill>
                <a:latin typeface="Montserrat"/>
                <a:ea typeface="Montserrat"/>
                <a:cs typeface="Montserrat"/>
                <a:sym typeface="Montserrat"/>
              </a:rPr>
              <a:t>mantener contacto social </a:t>
            </a:r>
            <a:r>
              <a:rPr lang="en" sz="1600">
                <a:solidFill>
                  <a:schemeClr val="dk1"/>
                </a:solidFill>
                <a:latin typeface="Montserrat"/>
                <a:ea typeface="Montserrat"/>
                <a:cs typeface="Montserrat"/>
                <a:sym typeface="Montserrat"/>
              </a:rPr>
              <a:t>con amigos y familia es importante.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¡MANTÉN CONTACTO DIGITAL</a:t>
            </a:r>
            <a:r>
              <a:rPr b="1" lang="en" sz="1600">
                <a:solidFill>
                  <a:schemeClr val="dk1"/>
                </a:solidFill>
                <a:latin typeface="Montserrat"/>
                <a:ea typeface="Montserrat"/>
                <a:cs typeface="Montserrat"/>
                <a:sym typeface="Montserrat"/>
              </a:rPr>
              <a:t>!</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-mensajes de texto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-llamadas por teléfono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llamada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-redes sociales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Recuerda, esta crisis nos afecta a todos de diferentes formas.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Aprovecha este momento para consultar cómo están tus seres queridos.</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4" name="Google Shape;23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36" name="Google Shape;236;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37" name="Google Shape;237;p31"/>
          <p:cNvPicPr preferRelativeResize="0"/>
          <p:nvPr/>
        </p:nvPicPr>
        <p:blipFill>
          <a:blip r:embed="rId5">
            <a:alphaModFix/>
          </a:blip>
          <a:stretch>
            <a:fillRect/>
          </a:stretch>
        </p:blipFill>
        <p:spPr>
          <a:xfrm>
            <a:off x="3544691" y="2115312"/>
            <a:ext cx="1359601" cy="1462275"/>
          </a:xfrm>
          <a:prstGeom prst="rect">
            <a:avLst/>
          </a:prstGeom>
          <a:noFill/>
          <a:ln>
            <a:noFill/>
          </a:ln>
        </p:spPr>
      </p:pic>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nvSpPr>
        <p:spPr>
          <a:xfrm>
            <a:off x="636150" y="1071750"/>
            <a:ext cx="78717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1D2129"/>
                </a:solidFill>
                <a:highlight>
                  <a:srgbClr val="FFFFFF"/>
                </a:highlight>
                <a:latin typeface="Montserrat"/>
                <a:ea typeface="Montserrat"/>
                <a:cs typeface="Montserrat"/>
                <a:sym typeface="Montserrat"/>
              </a:rPr>
              <a:t>Si debes salir de casa, usa una mascarilla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b="1" lang="en" sz="2000">
                <a:solidFill>
                  <a:srgbClr val="1D2129"/>
                </a:solidFill>
                <a:highlight>
                  <a:srgbClr val="FFFFFF"/>
                </a:highlight>
                <a:latin typeface="Montserrat"/>
                <a:ea typeface="Montserrat"/>
                <a:cs typeface="Montserrat"/>
                <a:sym typeface="Montserrat"/>
              </a:rPr>
              <a:t>( puede ser hecha en casa)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estás de compras en tiendas esenciales, como el mercado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visitas la oficina de tu doctor</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usas transporte público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interactúas con clientes de negocios esenciales</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te sientes enfermo, estás </a:t>
            </a:r>
            <a:r>
              <a:rPr lang="en" sz="1800">
                <a:solidFill>
                  <a:srgbClr val="1D2129"/>
                </a:solidFill>
                <a:highlight>
                  <a:srgbClr val="FFFFFF"/>
                </a:highlight>
                <a:latin typeface="Montserrat"/>
                <a:ea typeface="Montserrat"/>
                <a:cs typeface="Montserrat"/>
                <a:sym typeface="Montserrat"/>
              </a:rPr>
              <a:t>estornudando</a:t>
            </a:r>
            <a:r>
              <a:rPr lang="en" sz="1800">
                <a:solidFill>
                  <a:srgbClr val="1D2129"/>
                </a:solidFill>
                <a:highlight>
                  <a:srgbClr val="FFFFFF"/>
                </a:highlight>
                <a:latin typeface="Montserrat"/>
                <a:ea typeface="Montserrat"/>
                <a:cs typeface="Montserrat"/>
                <a:sym typeface="Montserrat"/>
              </a:rPr>
              <a:t> o tosiendo.</a:t>
            </a:r>
            <a:endParaRPr sz="1800">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50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245" name="Google Shape;24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Contenidos</a:t>
            </a:r>
            <a:endParaRPr b="1" sz="2400">
              <a:solidFill>
                <a:srgbClr val="FFFFFF"/>
              </a:solidFill>
              <a:latin typeface="Montserrat"/>
              <a:ea typeface="Montserrat"/>
              <a:cs typeface="Montserrat"/>
              <a:sym typeface="Montserrat"/>
            </a:endParaRPr>
          </a:p>
        </p:txBody>
      </p:sp>
      <p:sp>
        <p:nvSpPr>
          <p:cNvPr id="71" name="Google Shape;71;p15"/>
          <p:cNvSpPr txBox="1"/>
          <p:nvPr/>
        </p:nvSpPr>
        <p:spPr>
          <a:xfrm>
            <a:off x="118400" y="766425"/>
            <a:ext cx="9025500" cy="3165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002060"/>
                </a:solidFill>
                <a:latin typeface="Montserrat"/>
                <a:ea typeface="Montserrat"/>
                <a:cs typeface="Montserrat"/>
                <a:sym typeface="Montserrat"/>
              </a:rPr>
              <a:t>	</a:t>
            </a:r>
            <a:endParaRPr b="1" sz="1600">
              <a:solidFill>
                <a:srgbClr val="002060"/>
              </a:solidFill>
              <a:latin typeface="Montserrat"/>
              <a:ea typeface="Montserrat"/>
              <a:cs typeface="Montserrat"/>
              <a:sym typeface="Montserrat"/>
            </a:endParaRPr>
          </a:p>
          <a:p>
            <a:pPr indent="-330200" lvl="0" marL="457200" rtl="0" algn="l">
              <a:lnSpc>
                <a:spcPct val="150000"/>
              </a:lnSpc>
              <a:spcBef>
                <a:spcPts val="3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¿Qué es el coronavirus?</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Reporte diario de la Ciudad de Filadelfia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La propagación y prevención de COVID-19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Opciones de tratamiento y prueba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Tu rol como capitán de respuesta comunitaria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Oportunidades de voluntariado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Recursos para la comunidad</a:t>
            </a:r>
            <a:endParaRPr sz="1600">
              <a:solidFill>
                <a:srgbClr val="002060"/>
              </a:solidFill>
              <a:latin typeface="Montserrat"/>
              <a:ea typeface="Montserrat"/>
              <a:cs typeface="Montserrat"/>
              <a:sym typeface="Montserrat"/>
            </a:endParaRPr>
          </a:p>
          <a:p>
            <a:pPr indent="0" lvl="0" marL="0" rtl="0" algn="l">
              <a:lnSpc>
                <a:spcPct val="150000"/>
              </a:lnSpc>
              <a:spcBef>
                <a:spcPts val="400"/>
              </a:spcBef>
              <a:spcAft>
                <a:spcPts val="400"/>
              </a:spcAft>
              <a:buNone/>
            </a:pPr>
            <a:r>
              <a:rPr lang="en">
                <a:solidFill>
                  <a:srgbClr val="002060"/>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72" name="Google Shape;72;p15"/>
          <p:cNvPicPr preferRelativeResize="0"/>
          <p:nvPr/>
        </p:nvPicPr>
        <p:blipFill>
          <a:blip r:embed="rId3">
            <a:alphaModFix/>
          </a:blip>
          <a:stretch>
            <a:fillRect/>
          </a:stretch>
        </p:blipFill>
        <p:spPr>
          <a:xfrm>
            <a:off x="5465725" y="1271238"/>
            <a:ext cx="3468026" cy="260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MASCARILLA CASERA SIN COSTURAS</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252" name="Google Shape;252;p33"/>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253" name="Google Shape;253;p33"/>
          <p:cNvSpPr txBox="1"/>
          <p:nvPr/>
        </p:nvSpPr>
        <p:spPr>
          <a:xfrm>
            <a:off x="2020225" y="1983025"/>
            <a:ext cx="16359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filtro para café</a:t>
            </a:r>
            <a:endParaRPr sz="1200">
              <a:latin typeface="Montserrat"/>
              <a:ea typeface="Montserrat"/>
              <a:cs typeface="Montserrat"/>
              <a:sym typeface="Montserrat"/>
            </a:endParaRPr>
          </a:p>
        </p:txBody>
      </p:sp>
      <p:sp>
        <p:nvSpPr>
          <p:cNvPr id="254" name="Google Shape;254;p33"/>
          <p:cNvSpPr txBox="1"/>
          <p:nvPr/>
        </p:nvSpPr>
        <p:spPr>
          <a:xfrm>
            <a:off x="1094350" y="4403400"/>
            <a:ext cx="2133000" cy="50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las ligas o bandas elásticas a 6 pulgadas de distancia</a:t>
            </a:r>
            <a:endParaRPr sz="1200">
              <a:latin typeface="Montserrat"/>
              <a:ea typeface="Montserrat"/>
              <a:cs typeface="Montserrat"/>
              <a:sym typeface="Montserrat"/>
            </a:endParaRPr>
          </a:p>
        </p:txBody>
      </p:sp>
      <p:sp>
        <p:nvSpPr>
          <p:cNvPr id="255" name="Google Shape;255;p33"/>
          <p:cNvSpPr txBox="1"/>
          <p:nvPr/>
        </p:nvSpPr>
        <p:spPr>
          <a:xfrm>
            <a:off x="3656125" y="4403400"/>
            <a:ext cx="23598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Dobla cada lado hacia el medio haciendo un pliegue</a:t>
            </a:r>
            <a:endParaRPr sz="1200">
              <a:latin typeface="Montserrat"/>
              <a:ea typeface="Montserrat"/>
              <a:cs typeface="Montserrat"/>
              <a:sym typeface="Montserrat"/>
            </a:endParaRPr>
          </a:p>
        </p:txBody>
      </p:sp>
      <p:sp>
        <p:nvSpPr>
          <p:cNvPr id="256" name="Google Shape;256;p33"/>
          <p:cNvSpPr txBox="1"/>
          <p:nvPr/>
        </p:nvSpPr>
        <p:spPr>
          <a:xfrm>
            <a:off x="6378175" y="2250675"/>
            <a:ext cx="2133000" cy="80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el filtro en la mitad del pañuelo y dobla la parte superior e inferior hacia la mitad</a:t>
            </a:r>
            <a:endParaRPr sz="12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4499275"/>
            <a:ext cx="9144000" cy="644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p:txBody>
      </p:sp>
      <p:sp>
        <p:nvSpPr>
          <p:cNvPr id="262" name="Google Shape;262;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txBox="1"/>
          <p:nvPr/>
        </p:nvSpPr>
        <p:spPr>
          <a:xfrm>
            <a:off x="1664500" y="1802900"/>
            <a:ext cx="75729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76D2"/>
                </a:solidFill>
                <a:highlight>
                  <a:srgbClr val="FFFFFF"/>
                </a:highlight>
                <a:latin typeface="Montserrat"/>
                <a:ea typeface="Montserrat"/>
                <a:cs typeface="Montserrat"/>
                <a:sym typeface="Montserrat"/>
              </a:rPr>
              <a:t>Tu mascarilla me protege a mí</a:t>
            </a:r>
            <a:r>
              <a:rPr b="1" lang="en" sz="3600">
                <a:solidFill>
                  <a:srgbClr val="2176D2"/>
                </a:solidFill>
                <a:highlight>
                  <a:srgbClr val="FFFFFF"/>
                </a:highlight>
                <a:latin typeface="Montserrat"/>
                <a:ea typeface="Montserrat"/>
                <a:cs typeface="Montserrat"/>
                <a:sym typeface="Montserrat"/>
              </a:rPr>
              <a:t>; mi mascarilla te protege a tí</a:t>
            </a:r>
            <a:endParaRPr b="1" sz="3600">
              <a:solidFill>
                <a:srgbClr val="2176D2"/>
              </a:solidFill>
              <a:latin typeface="Montserrat"/>
              <a:ea typeface="Montserrat"/>
              <a:cs typeface="Montserrat"/>
              <a:sym typeface="Montserrat"/>
            </a:endParaRPr>
          </a:p>
        </p:txBody>
      </p:sp>
      <p:sp>
        <p:nvSpPr>
          <p:cNvPr id="264" name="Google Shape;264;p34"/>
          <p:cNvSpPr txBox="1"/>
          <p:nvPr/>
        </p:nvSpPr>
        <p:spPr>
          <a:xfrm>
            <a:off x="-493650" y="4587625"/>
            <a:ext cx="101313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ontserrat"/>
                <a:ea typeface="Montserrat"/>
                <a:cs typeface="Montserrat"/>
                <a:sym typeface="Montserrat"/>
              </a:rPr>
              <a:t>Aprende cómo hacer tu propia mascarilla aquí:</a:t>
            </a:r>
            <a:r>
              <a:rPr lang="en" sz="1800">
                <a:latin typeface="Montserrat"/>
                <a:ea typeface="Montserrat"/>
                <a:cs typeface="Montserrat"/>
                <a:sym typeface="Montserrat"/>
              </a:rPr>
              <a:t> </a:t>
            </a:r>
            <a:r>
              <a:rPr b="1" lang="en" sz="1800">
                <a:latin typeface="Montserrat"/>
                <a:ea typeface="Montserrat"/>
                <a:cs typeface="Montserrat"/>
                <a:sym typeface="Montserrat"/>
              </a:rPr>
              <a:t>bit</a:t>
            </a:r>
            <a:r>
              <a:rPr b="1" lang="en" sz="1800">
                <a:latin typeface="Montserrat"/>
                <a:ea typeface="Montserrat"/>
                <a:cs typeface="Montserrat"/>
                <a:sym typeface="Montserrat"/>
              </a:rPr>
              <a:t>.ly/CDCMascarillaCasera</a:t>
            </a:r>
            <a:endParaRPr b="1" sz="1800"/>
          </a:p>
        </p:txBody>
      </p:sp>
      <p:sp>
        <p:nvSpPr>
          <p:cNvPr id="265" name="Google Shape;265;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66" name="Google Shape;266;p34"/>
          <p:cNvPicPr preferRelativeResize="0"/>
          <p:nvPr/>
        </p:nvPicPr>
        <p:blipFill>
          <a:blip r:embed="rId3">
            <a:alphaModFix/>
          </a:blip>
          <a:stretch>
            <a:fillRect/>
          </a:stretch>
        </p:blipFill>
        <p:spPr>
          <a:xfrm>
            <a:off x="94300" y="1580000"/>
            <a:ext cx="1661411" cy="1602075"/>
          </a:xfrm>
          <a:prstGeom prst="rect">
            <a:avLst/>
          </a:prstGeom>
          <a:noFill/>
          <a:ln>
            <a:noFill/>
          </a:ln>
        </p:spPr>
      </p:pic>
      <p:sp>
        <p:nvSpPr>
          <p:cNvPr id="267" name="Google Shape;267;p34"/>
          <p:cNvSpPr txBox="1"/>
          <p:nvPr/>
        </p:nvSpPr>
        <p:spPr>
          <a:xfrm>
            <a:off x="2309050" y="3182075"/>
            <a:ext cx="62838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800">
                <a:solidFill>
                  <a:srgbClr val="2176D2"/>
                </a:solidFill>
                <a:highlight>
                  <a:schemeClr val="lt1"/>
                </a:highlight>
                <a:latin typeface="Montserrat"/>
                <a:ea typeface="Montserrat"/>
                <a:cs typeface="Montserrat"/>
                <a:sym typeface="Montserrat"/>
              </a:rPr>
              <a:t>No dejes tu casa sin ella.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5"/>
          <p:cNvSpPr txBox="1"/>
          <p:nvPr>
            <p:ph idx="1" type="body"/>
          </p:nvPr>
        </p:nvSpPr>
        <p:spPr>
          <a:xfrm>
            <a:off x="301325" y="757500"/>
            <a:ext cx="7645500" cy="48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600">
                <a:solidFill>
                  <a:srgbClr val="0F4D90"/>
                </a:solidFill>
                <a:latin typeface="Montserrat"/>
                <a:ea typeface="Montserrat"/>
                <a:cs typeface="Montserrat"/>
                <a:sym typeface="Montserrat"/>
              </a:rPr>
              <a:t>Tu empleador es requerido que: </a:t>
            </a:r>
            <a:endParaRPr b="1" i="1" sz="1600">
              <a:solidFill>
                <a:srgbClr val="0F4D90"/>
              </a:solidFill>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700">
              <a:solidFill>
                <a:srgbClr val="000000"/>
              </a:solidFill>
            </a:endParaRPr>
          </a:p>
        </p:txBody>
      </p:sp>
      <p:sp>
        <p:nvSpPr>
          <p:cNvPr id="273" name="Google Shape;273;p35"/>
          <p:cNvSpPr/>
          <p:nvPr/>
        </p:nvSpPr>
        <p:spPr>
          <a:xfrm>
            <a:off x="0" y="1740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txBox="1"/>
          <p:nvPr/>
        </p:nvSpPr>
        <p:spPr>
          <a:xfrm>
            <a:off x="395675" y="22835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DERECHOS DE LOS TRABAJADORES ESENCIALES </a:t>
            </a:r>
            <a:endParaRPr b="1" sz="2400">
              <a:solidFill>
                <a:srgbClr val="FFFFFF"/>
              </a:solidFill>
              <a:latin typeface="Montserrat"/>
              <a:ea typeface="Montserrat"/>
              <a:cs typeface="Montserrat"/>
              <a:sym typeface="Montserrat"/>
            </a:endParaRPr>
          </a:p>
        </p:txBody>
      </p:sp>
      <p:sp>
        <p:nvSpPr>
          <p:cNvPr id="275" name="Google Shape;275;p35"/>
          <p:cNvSpPr/>
          <p:nvPr/>
        </p:nvSpPr>
        <p:spPr>
          <a:xfrm>
            <a:off x="0" y="4785650"/>
            <a:ext cx="9144000" cy="282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A2"/>
              </a:highlight>
            </a:endParaRPr>
          </a:p>
        </p:txBody>
      </p:sp>
      <p:sp>
        <p:nvSpPr>
          <p:cNvPr id="276" name="Google Shape;276;p35"/>
          <p:cNvSpPr txBox="1"/>
          <p:nvPr/>
        </p:nvSpPr>
        <p:spPr>
          <a:xfrm>
            <a:off x="160700" y="47227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F4D90"/>
                </a:solidFill>
                <a:latin typeface="Montserrat"/>
                <a:ea typeface="Montserrat"/>
                <a:cs typeface="Montserrat"/>
                <a:sym typeface="Montserrat"/>
              </a:rPr>
              <a:t>Para reportar a un negocio que no sigue estos reglamentos, llama al 311 </a:t>
            </a:r>
            <a:endParaRPr>
              <a:solidFill>
                <a:srgbClr val="0F4D90"/>
              </a:solidFill>
              <a:latin typeface="Montserrat"/>
              <a:ea typeface="Montserrat"/>
              <a:cs typeface="Montserrat"/>
              <a:sym typeface="Montserrat"/>
            </a:endParaRPr>
          </a:p>
        </p:txBody>
      </p:sp>
      <p:pic>
        <p:nvPicPr>
          <p:cNvPr id="277" name="Google Shape;277;p35"/>
          <p:cNvPicPr preferRelativeResize="0"/>
          <p:nvPr/>
        </p:nvPicPr>
        <p:blipFill>
          <a:blip r:embed="rId3">
            <a:alphaModFix/>
          </a:blip>
          <a:stretch>
            <a:fillRect/>
          </a:stretch>
        </p:blipFill>
        <p:spPr>
          <a:xfrm>
            <a:off x="152388" y="1207874"/>
            <a:ext cx="2884550" cy="1356950"/>
          </a:xfrm>
          <a:prstGeom prst="rect">
            <a:avLst/>
          </a:prstGeom>
          <a:noFill/>
          <a:ln>
            <a:noFill/>
          </a:ln>
        </p:spPr>
      </p:pic>
      <p:pic>
        <p:nvPicPr>
          <p:cNvPr id="278" name="Google Shape;278;p35"/>
          <p:cNvPicPr preferRelativeResize="0"/>
          <p:nvPr/>
        </p:nvPicPr>
        <p:blipFill>
          <a:blip r:embed="rId4">
            <a:alphaModFix/>
          </a:blip>
          <a:stretch>
            <a:fillRect/>
          </a:stretch>
        </p:blipFill>
        <p:spPr>
          <a:xfrm>
            <a:off x="6296812" y="1169767"/>
            <a:ext cx="2694800" cy="793058"/>
          </a:xfrm>
          <a:prstGeom prst="rect">
            <a:avLst/>
          </a:prstGeom>
          <a:noFill/>
          <a:ln>
            <a:noFill/>
          </a:ln>
        </p:spPr>
      </p:pic>
      <p:pic>
        <p:nvPicPr>
          <p:cNvPr id="279" name="Google Shape;279;p35"/>
          <p:cNvPicPr preferRelativeResize="0"/>
          <p:nvPr/>
        </p:nvPicPr>
        <p:blipFill>
          <a:blip r:embed="rId5">
            <a:alphaModFix/>
          </a:blip>
          <a:stretch>
            <a:fillRect/>
          </a:stretch>
        </p:blipFill>
        <p:spPr>
          <a:xfrm>
            <a:off x="3145987" y="1169763"/>
            <a:ext cx="3041772" cy="1356950"/>
          </a:xfrm>
          <a:prstGeom prst="rect">
            <a:avLst/>
          </a:prstGeom>
          <a:noFill/>
          <a:ln>
            <a:noFill/>
          </a:ln>
        </p:spPr>
      </p:pic>
      <p:pic>
        <p:nvPicPr>
          <p:cNvPr id="280" name="Google Shape;280;p35"/>
          <p:cNvPicPr preferRelativeResize="0"/>
          <p:nvPr/>
        </p:nvPicPr>
        <p:blipFill>
          <a:blip r:embed="rId6">
            <a:alphaModFix/>
          </a:blip>
          <a:stretch>
            <a:fillRect/>
          </a:stretch>
        </p:blipFill>
        <p:spPr>
          <a:xfrm>
            <a:off x="152388" y="2654093"/>
            <a:ext cx="2884550" cy="1243995"/>
          </a:xfrm>
          <a:prstGeom prst="rect">
            <a:avLst/>
          </a:prstGeom>
          <a:noFill/>
          <a:ln>
            <a:noFill/>
          </a:ln>
        </p:spPr>
      </p:pic>
      <p:pic>
        <p:nvPicPr>
          <p:cNvPr id="281" name="Google Shape;281;p35"/>
          <p:cNvPicPr preferRelativeResize="0"/>
          <p:nvPr/>
        </p:nvPicPr>
        <p:blipFill>
          <a:blip r:embed="rId7">
            <a:alphaModFix/>
          </a:blip>
          <a:stretch>
            <a:fillRect/>
          </a:stretch>
        </p:blipFill>
        <p:spPr>
          <a:xfrm>
            <a:off x="3140164" y="2654088"/>
            <a:ext cx="3053416" cy="1244000"/>
          </a:xfrm>
          <a:prstGeom prst="rect">
            <a:avLst/>
          </a:prstGeom>
          <a:noFill/>
          <a:ln>
            <a:noFill/>
          </a:ln>
        </p:spPr>
      </p:pic>
      <p:pic>
        <p:nvPicPr>
          <p:cNvPr id="282" name="Google Shape;282;p35"/>
          <p:cNvPicPr preferRelativeResize="0"/>
          <p:nvPr/>
        </p:nvPicPr>
        <p:blipFill>
          <a:blip r:embed="rId8">
            <a:alphaModFix/>
          </a:blip>
          <a:stretch>
            <a:fillRect/>
          </a:stretch>
        </p:blipFill>
        <p:spPr>
          <a:xfrm>
            <a:off x="6296813" y="2085263"/>
            <a:ext cx="2694800" cy="2294350"/>
          </a:xfrm>
          <a:prstGeom prst="rect">
            <a:avLst/>
          </a:prstGeom>
          <a:noFill/>
          <a:ln>
            <a:noFill/>
          </a:ln>
        </p:spPr>
      </p:pic>
      <p:pic>
        <p:nvPicPr>
          <p:cNvPr id="283" name="Google Shape;283;p35"/>
          <p:cNvPicPr preferRelativeResize="0"/>
          <p:nvPr/>
        </p:nvPicPr>
        <p:blipFill>
          <a:blip r:embed="rId9">
            <a:alphaModFix/>
          </a:blip>
          <a:stretch>
            <a:fillRect/>
          </a:stretch>
        </p:blipFill>
        <p:spPr>
          <a:xfrm>
            <a:off x="152375" y="3987363"/>
            <a:ext cx="5910790" cy="758875"/>
          </a:xfrm>
          <a:prstGeom prst="rect">
            <a:avLst/>
          </a:prstGeom>
          <a:noFill/>
          <a:ln>
            <a:noFill/>
          </a:ln>
        </p:spPr>
      </p:pic>
      <p:sp>
        <p:nvSpPr>
          <p:cNvPr id="284" name="Google Shape;284;p35"/>
          <p:cNvSpPr txBox="1"/>
          <p:nvPr/>
        </p:nvSpPr>
        <p:spPr>
          <a:xfrm>
            <a:off x="247875" y="1313750"/>
            <a:ext cx="1896300" cy="12129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73763"/>
                </a:solidFill>
              </a:rPr>
              <a:t>MANTENER DISTANCIA SOCIAL</a:t>
            </a:r>
            <a:endParaRPr b="1" sz="1200">
              <a:solidFill>
                <a:srgbClr val="073763"/>
              </a:solidFill>
            </a:endParaRPr>
          </a:p>
          <a:p>
            <a:pPr indent="0" lvl="0" marL="0" rtl="0" algn="l">
              <a:spcBef>
                <a:spcPts val="0"/>
              </a:spcBef>
              <a:spcAft>
                <a:spcPts val="0"/>
              </a:spcAft>
              <a:buNone/>
            </a:pPr>
            <a:r>
              <a:rPr b="1" lang="en" sz="1200">
                <a:solidFill>
                  <a:srgbClr val="073763"/>
                </a:solidFill>
              </a:rPr>
              <a:t>Asegurarse de que todos mantienen al menos 6 pies de distancia</a:t>
            </a:r>
            <a:r>
              <a:rPr lang="en" sz="1200">
                <a:solidFill>
                  <a:srgbClr val="20124D"/>
                </a:solidFill>
              </a:rPr>
              <a:t> </a:t>
            </a:r>
            <a:endParaRPr sz="1200">
              <a:solidFill>
                <a:srgbClr val="20124D"/>
              </a:solidFill>
            </a:endParaRPr>
          </a:p>
        </p:txBody>
      </p:sp>
      <p:sp>
        <p:nvSpPr>
          <p:cNvPr id="285" name="Google Shape;285;p35"/>
          <p:cNvSpPr txBox="1"/>
          <p:nvPr/>
        </p:nvSpPr>
        <p:spPr>
          <a:xfrm>
            <a:off x="3148850" y="2635000"/>
            <a:ext cx="2153700" cy="12441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73763"/>
                </a:solidFill>
              </a:rPr>
              <a:t>P</a:t>
            </a:r>
            <a:r>
              <a:rPr b="1" lang="en" sz="1100">
                <a:solidFill>
                  <a:srgbClr val="073763"/>
                </a:solidFill>
              </a:rPr>
              <a:t>ROTEGE A TRABAJADORES</a:t>
            </a:r>
            <a:endParaRPr b="1" sz="1100">
              <a:solidFill>
                <a:srgbClr val="073763"/>
              </a:solidFill>
            </a:endParaRPr>
          </a:p>
          <a:p>
            <a:pPr indent="0" lvl="0" marL="0" rtl="0" algn="l">
              <a:spcBef>
                <a:spcPts val="0"/>
              </a:spcBef>
              <a:spcAft>
                <a:spcPts val="0"/>
              </a:spcAft>
              <a:buNone/>
            </a:pPr>
            <a:r>
              <a:rPr b="1" lang="en" sz="1100">
                <a:solidFill>
                  <a:srgbClr val="073763"/>
                </a:solidFill>
              </a:rPr>
              <a:t>Instala barreras protectoras para separar a cajeros de clientes. Requiere que los clientes usen mascarillas</a:t>
            </a:r>
            <a:endParaRPr b="1" sz="1100">
              <a:solidFill>
                <a:srgbClr val="073763"/>
              </a:solidFill>
            </a:endParaRPr>
          </a:p>
          <a:p>
            <a:pPr indent="0" lvl="0" marL="0" rtl="0" algn="l">
              <a:spcBef>
                <a:spcPts val="0"/>
              </a:spcBef>
              <a:spcAft>
                <a:spcPts val="0"/>
              </a:spcAft>
              <a:buNone/>
            </a:pPr>
            <a:r>
              <a:t/>
            </a:r>
            <a:endParaRPr sz="1200">
              <a:solidFill>
                <a:srgbClr val="20124D"/>
              </a:solidFill>
            </a:endParaRPr>
          </a:p>
        </p:txBody>
      </p:sp>
      <p:sp>
        <p:nvSpPr>
          <p:cNvPr id="286" name="Google Shape;286;p35"/>
          <p:cNvSpPr txBox="1"/>
          <p:nvPr/>
        </p:nvSpPr>
        <p:spPr>
          <a:xfrm>
            <a:off x="3146000" y="1597900"/>
            <a:ext cx="1710000" cy="9288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En </a:t>
            </a:r>
            <a:r>
              <a:rPr b="1" lang="en" sz="1000">
                <a:solidFill>
                  <a:srgbClr val="073763"/>
                </a:solidFill>
              </a:rPr>
              <a:t>acordancia con los protocolos de la CDC. </a:t>
            </a:r>
            <a:r>
              <a:rPr b="1" lang="en" sz="1000">
                <a:solidFill>
                  <a:srgbClr val="073763"/>
                </a:solidFill>
              </a:rPr>
              <a:t>Mantén</a:t>
            </a:r>
            <a:r>
              <a:rPr b="1" lang="en" sz="1000">
                <a:solidFill>
                  <a:srgbClr val="073763"/>
                </a:solidFill>
              </a:rPr>
              <a:t> un horario para que los empleados se puedan lavar las manos</a:t>
            </a:r>
            <a:r>
              <a:rPr lang="en" sz="1000">
                <a:solidFill>
                  <a:srgbClr val="20124D"/>
                </a:solidFill>
              </a:rPr>
              <a:t> </a:t>
            </a:r>
            <a:endParaRPr sz="1000">
              <a:solidFill>
                <a:srgbClr val="20124D"/>
              </a:solidFill>
            </a:endParaRPr>
          </a:p>
        </p:txBody>
      </p:sp>
      <p:sp>
        <p:nvSpPr>
          <p:cNvPr id="287" name="Google Shape;287;p35"/>
          <p:cNvSpPr txBox="1"/>
          <p:nvPr/>
        </p:nvSpPr>
        <p:spPr>
          <a:xfrm>
            <a:off x="6296800" y="1198050"/>
            <a:ext cx="1805100" cy="7365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73763"/>
                </a:solidFill>
              </a:rPr>
              <a:t>LIMITA CAPACIDAD</a:t>
            </a:r>
            <a:endParaRPr b="1" sz="1200">
              <a:solidFill>
                <a:srgbClr val="073763"/>
              </a:solidFill>
            </a:endParaRPr>
          </a:p>
          <a:p>
            <a:pPr indent="0" lvl="0" marL="0" rtl="0" algn="l">
              <a:spcBef>
                <a:spcPts val="0"/>
              </a:spcBef>
              <a:spcAft>
                <a:spcPts val="0"/>
              </a:spcAft>
              <a:buNone/>
            </a:pPr>
            <a:r>
              <a:rPr b="1" lang="en" sz="1200">
                <a:solidFill>
                  <a:srgbClr val="073763"/>
                </a:solidFill>
              </a:rPr>
              <a:t>a</a:t>
            </a:r>
            <a:r>
              <a:rPr b="1" lang="en" sz="1200">
                <a:solidFill>
                  <a:srgbClr val="073763"/>
                </a:solidFill>
              </a:rPr>
              <a:t>l 50% de su </a:t>
            </a:r>
            <a:r>
              <a:rPr b="1" lang="en" sz="1200">
                <a:solidFill>
                  <a:srgbClr val="073763"/>
                </a:solidFill>
              </a:rPr>
              <a:t>máximo</a:t>
            </a:r>
            <a:r>
              <a:rPr b="1" lang="en" sz="1200">
                <a:solidFill>
                  <a:srgbClr val="073763"/>
                </a:solidFill>
              </a:rPr>
              <a:t>. </a:t>
            </a:r>
            <a:endParaRPr b="1" sz="1200">
              <a:solidFill>
                <a:srgbClr val="073763"/>
              </a:solidFill>
            </a:endParaRPr>
          </a:p>
          <a:p>
            <a:pPr indent="0" lvl="0" marL="0" rtl="0" algn="l">
              <a:spcBef>
                <a:spcPts val="0"/>
              </a:spcBef>
              <a:spcAft>
                <a:spcPts val="0"/>
              </a:spcAft>
              <a:buNone/>
            </a:pPr>
            <a:r>
              <a:t/>
            </a:r>
            <a:endParaRPr b="1" sz="1200">
              <a:solidFill>
                <a:srgbClr val="073763"/>
              </a:solidFill>
            </a:endParaRPr>
          </a:p>
          <a:p>
            <a:pPr indent="0" lvl="0" marL="0" rtl="0" algn="l">
              <a:spcBef>
                <a:spcPts val="0"/>
              </a:spcBef>
              <a:spcAft>
                <a:spcPts val="0"/>
              </a:spcAft>
              <a:buNone/>
            </a:pPr>
            <a:r>
              <a:t/>
            </a:r>
            <a:endParaRPr sz="1200">
              <a:solidFill>
                <a:srgbClr val="20124D"/>
              </a:solidFill>
            </a:endParaRPr>
          </a:p>
        </p:txBody>
      </p:sp>
      <p:sp>
        <p:nvSpPr>
          <p:cNvPr id="288" name="Google Shape;288;p35"/>
          <p:cNvSpPr txBox="1"/>
          <p:nvPr/>
        </p:nvSpPr>
        <p:spPr>
          <a:xfrm>
            <a:off x="3174988" y="1207300"/>
            <a:ext cx="2091000" cy="282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LIMPIA Y DESINFECTA</a:t>
            </a:r>
            <a:endParaRPr sz="1000">
              <a:solidFill>
                <a:srgbClr val="20124D"/>
              </a:solidFill>
            </a:endParaRPr>
          </a:p>
        </p:txBody>
      </p:sp>
      <p:sp>
        <p:nvSpPr>
          <p:cNvPr id="289" name="Google Shape;289;p35"/>
          <p:cNvSpPr txBox="1"/>
          <p:nvPr/>
        </p:nvSpPr>
        <p:spPr>
          <a:xfrm>
            <a:off x="6296800" y="2152675"/>
            <a:ext cx="1896300" cy="13569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EN CASO DE UN POSIBLE CASO DE COVID:</a:t>
            </a:r>
            <a:endParaRPr b="1" sz="1100">
              <a:solidFill>
                <a:srgbClr val="073763"/>
              </a:solidFill>
            </a:endParaRPr>
          </a:p>
          <a:p>
            <a:pPr indent="0" lvl="0" marL="0" rtl="0" algn="l">
              <a:spcBef>
                <a:spcPts val="0"/>
              </a:spcBef>
              <a:spcAft>
                <a:spcPts val="0"/>
              </a:spcAft>
              <a:buNone/>
            </a:pPr>
            <a:r>
              <a:rPr b="1" lang="en" sz="1100">
                <a:solidFill>
                  <a:srgbClr val="073763"/>
                </a:solidFill>
              </a:rPr>
              <a:t>Cierra por al menos 24 horas para hacer más limpieza. Asegurate de que todos entiendan.</a:t>
            </a:r>
            <a:endParaRPr b="1" sz="1100">
              <a:solidFill>
                <a:srgbClr val="073763"/>
              </a:solidFill>
            </a:endParaRPr>
          </a:p>
        </p:txBody>
      </p:sp>
      <p:sp>
        <p:nvSpPr>
          <p:cNvPr id="290" name="Google Shape;290;p35"/>
          <p:cNvSpPr txBox="1"/>
          <p:nvPr/>
        </p:nvSpPr>
        <p:spPr>
          <a:xfrm>
            <a:off x="6379150" y="3699425"/>
            <a:ext cx="2405400" cy="6801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073763"/>
                </a:solidFill>
              </a:rPr>
              <a:t>Nota: el Departamento de Salud Pública recomienda que aquellos que han sido expuestos a covid-19 estén en cuarentena por 14 días </a:t>
            </a:r>
            <a:endParaRPr b="1" sz="900">
              <a:solidFill>
                <a:srgbClr val="073763"/>
              </a:solidFill>
            </a:endParaRPr>
          </a:p>
        </p:txBody>
      </p:sp>
      <p:sp>
        <p:nvSpPr>
          <p:cNvPr id="291" name="Google Shape;291;p35"/>
          <p:cNvSpPr txBox="1"/>
          <p:nvPr/>
        </p:nvSpPr>
        <p:spPr>
          <a:xfrm>
            <a:off x="301325" y="4072675"/>
            <a:ext cx="2153700" cy="6801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PUEDE QUE SEAS ELEGIBLE PARA --PAID LEAVE--</a:t>
            </a:r>
            <a:endParaRPr sz="1000">
              <a:solidFill>
                <a:srgbClr val="20124D"/>
              </a:solidFill>
            </a:endParaRPr>
          </a:p>
        </p:txBody>
      </p:sp>
      <p:sp>
        <p:nvSpPr>
          <p:cNvPr id="292" name="Google Shape;292;p35"/>
          <p:cNvSpPr txBox="1"/>
          <p:nvPr/>
        </p:nvSpPr>
        <p:spPr>
          <a:xfrm>
            <a:off x="3340253" y="4025475"/>
            <a:ext cx="2694900" cy="6801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La Ciudad requiere que negocios con más de 10 personas tengan --paid sick leave--</a:t>
            </a:r>
            <a:endParaRPr sz="1000">
              <a:solidFill>
                <a:srgbClr val="20124D"/>
              </a:solidFill>
            </a:endParaRPr>
          </a:p>
        </p:txBody>
      </p:sp>
      <p:sp>
        <p:nvSpPr>
          <p:cNvPr id="293" name="Google Shape;293;p35"/>
          <p:cNvSpPr txBox="1"/>
          <p:nvPr/>
        </p:nvSpPr>
        <p:spPr>
          <a:xfrm>
            <a:off x="247875" y="2689975"/>
            <a:ext cx="2091000" cy="282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PROVEE MASCARILLAS</a:t>
            </a:r>
            <a:endParaRPr sz="1000">
              <a:solidFill>
                <a:srgbClr val="20124D"/>
              </a:solidFill>
            </a:endParaRPr>
          </a:p>
        </p:txBody>
      </p:sp>
      <p:sp>
        <p:nvSpPr>
          <p:cNvPr id="294" name="Google Shape;294;p35"/>
          <p:cNvSpPr txBox="1"/>
          <p:nvPr/>
        </p:nvSpPr>
        <p:spPr>
          <a:xfrm>
            <a:off x="247875" y="3083225"/>
            <a:ext cx="1400400" cy="7932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73763"/>
                </a:solidFill>
              </a:rPr>
              <a:t>Provee mascarillas y requiere su uso durante el turno.</a:t>
            </a:r>
            <a:endParaRPr sz="1000">
              <a:solidFill>
                <a:srgbClr val="20124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6"/>
          <p:cNvSpPr txBox="1"/>
          <p:nvPr>
            <p:ph idx="1" type="body"/>
          </p:nvPr>
        </p:nvSpPr>
        <p:spPr>
          <a:xfrm>
            <a:off x="395650" y="994650"/>
            <a:ext cx="6186000" cy="137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500">
                <a:solidFill>
                  <a:srgbClr val="0F4D90"/>
                </a:solidFill>
                <a:latin typeface="Montserrat"/>
                <a:ea typeface="Montserrat"/>
                <a:cs typeface="Montserrat"/>
                <a:sym typeface="Montserrat"/>
              </a:rPr>
              <a:t>Las penalidades por incumplir las </a:t>
            </a:r>
            <a:r>
              <a:rPr b="1" lang="en" sz="2500">
                <a:solidFill>
                  <a:srgbClr val="0F4D90"/>
                </a:solidFill>
                <a:latin typeface="Montserrat"/>
                <a:ea typeface="Montserrat"/>
                <a:cs typeface="Montserrat"/>
                <a:sym typeface="Montserrat"/>
              </a:rPr>
              <a:t>órdenes</a:t>
            </a:r>
            <a:r>
              <a:rPr b="1" lang="en" sz="2500">
                <a:solidFill>
                  <a:srgbClr val="0F4D90"/>
                </a:solidFill>
                <a:latin typeface="Montserrat"/>
                <a:ea typeface="Montserrat"/>
                <a:cs typeface="Montserrat"/>
                <a:sym typeface="Montserrat"/>
              </a:rPr>
              <a:t> de la Ciudad respecto a </a:t>
            </a:r>
            <a:r>
              <a:rPr b="1" lang="en" sz="2500">
                <a:solidFill>
                  <a:srgbClr val="0F4D90"/>
                </a:solidFill>
                <a:latin typeface="Montserrat"/>
                <a:ea typeface="Montserrat"/>
                <a:cs typeface="Montserrat"/>
                <a:sym typeface="Montserrat"/>
              </a:rPr>
              <a:t> COVID-19, incluyen:</a:t>
            </a:r>
            <a:endParaRPr b="1" sz="2400">
              <a:solidFill>
                <a:srgbClr val="0F4D90"/>
              </a:solidFill>
            </a:endParaRPr>
          </a:p>
        </p:txBody>
      </p:sp>
      <p:sp>
        <p:nvSpPr>
          <p:cNvPr id="300" name="Google Shape;300;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6"/>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MULTAS </a:t>
            </a:r>
            <a:r>
              <a:rPr b="1" lang="en" sz="2400">
                <a:solidFill>
                  <a:srgbClr val="FFFFFF"/>
                </a:solidFill>
                <a:latin typeface="Montserrat"/>
                <a:ea typeface="Montserrat"/>
                <a:cs typeface="Montserrat"/>
                <a:sym typeface="Montserrat"/>
              </a:rPr>
              <a:t> &amp; PENALIDADES</a:t>
            </a:r>
            <a:endParaRPr b="1" sz="2400">
              <a:solidFill>
                <a:srgbClr val="FFFFFF"/>
              </a:solidFill>
              <a:latin typeface="Montserrat"/>
              <a:ea typeface="Montserrat"/>
              <a:cs typeface="Montserrat"/>
              <a:sym typeface="Montserrat"/>
            </a:endParaRPr>
          </a:p>
        </p:txBody>
      </p:sp>
      <p:sp>
        <p:nvSpPr>
          <p:cNvPr id="302" name="Google Shape;302;p36"/>
          <p:cNvSpPr txBox="1"/>
          <p:nvPr/>
        </p:nvSpPr>
        <p:spPr>
          <a:xfrm>
            <a:off x="335300" y="2373450"/>
            <a:ext cx="8377800" cy="2226600"/>
          </a:xfrm>
          <a:prstGeom prst="rect">
            <a:avLst/>
          </a:prstGeom>
          <a:noFill/>
          <a:ln>
            <a:noFill/>
          </a:ln>
        </p:spPr>
        <p:txBody>
          <a:bodyPr anchorCtr="0" anchor="t" bIns="91425" lIns="91425" spcFirstLastPara="1" rIns="91425" wrap="square" tIns="91425">
            <a:noAutofit/>
          </a:bodyPr>
          <a:lstStyle/>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Para negocios</a:t>
            </a:r>
            <a:r>
              <a:rPr b="1" lang="en" sz="1450" u="sng">
                <a:solidFill>
                  <a:srgbClr val="444444"/>
                </a:solidFill>
                <a:highlight>
                  <a:srgbClr val="FFFFFF"/>
                </a:highlight>
                <a:latin typeface="Open Sans"/>
                <a:ea typeface="Open Sans"/>
                <a:cs typeface="Open Sans"/>
                <a:sym typeface="Open Sans"/>
              </a:rPr>
              <a:t>: </a:t>
            </a:r>
            <a:r>
              <a:rPr lang="en" sz="1450">
                <a:solidFill>
                  <a:srgbClr val="444444"/>
                </a:solidFill>
                <a:highlight>
                  <a:srgbClr val="FFFFFF"/>
                </a:highlight>
                <a:latin typeface="Open Sans"/>
                <a:ea typeface="Open Sans"/>
                <a:cs typeface="Open Sans"/>
                <a:sym typeface="Open Sans"/>
              </a:rPr>
              <a:t>La penalidad por incumplir la orden de operación de negocios o cualquier regulación relacionada a aquella orden es  $2,000 por cada violación.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Para individuos</a:t>
            </a:r>
            <a:r>
              <a:rPr b="1" lang="en" sz="1450" u="sng">
                <a:solidFill>
                  <a:srgbClr val="444444"/>
                </a:solidFill>
                <a:highlight>
                  <a:srgbClr val="FFFFFF"/>
                </a:highlight>
                <a:latin typeface="Open Sans"/>
                <a:ea typeface="Open Sans"/>
                <a:cs typeface="Open Sans"/>
                <a:sym typeface="Open Sans"/>
              </a:rPr>
              <a:t>:</a:t>
            </a:r>
            <a:r>
              <a:rPr lang="en" sz="1450">
                <a:solidFill>
                  <a:srgbClr val="444444"/>
                </a:solidFill>
                <a:highlight>
                  <a:srgbClr val="FFFFFF"/>
                </a:highlight>
                <a:latin typeface="Open Sans"/>
                <a:ea typeface="Open Sans"/>
                <a:cs typeface="Open Sans"/>
                <a:sym typeface="Open Sans"/>
              </a:rPr>
              <a:t> La penalidad por incumplir estas órdenes es $500 por cada violación. </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lang="en" sz="1450">
                <a:solidFill>
                  <a:srgbClr val="444444"/>
                </a:solidFill>
                <a:highlight>
                  <a:srgbClr val="FFFFFF"/>
                </a:highlight>
                <a:latin typeface="Open Sans"/>
                <a:ea typeface="Open Sans"/>
                <a:cs typeface="Open Sans"/>
                <a:sym typeface="Open Sans"/>
              </a:rPr>
              <a:t>Queda a discreción de las autoridades permitir que se haga un pago menor para evitar ser llevado a corte.  </a:t>
            </a:r>
            <a:endParaRPr sz="1600">
              <a:latin typeface="Montserrat"/>
              <a:ea typeface="Montserrat"/>
              <a:cs typeface="Montserrat"/>
              <a:sym typeface="Montserrat"/>
            </a:endParaRPr>
          </a:p>
        </p:txBody>
      </p:sp>
      <p:sp>
        <p:nvSpPr>
          <p:cNvPr id="303" name="Google Shape;303;p36"/>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7"/>
          <p:cNvSpPr txBox="1"/>
          <p:nvPr>
            <p:ph idx="1" type="body"/>
          </p:nvPr>
        </p:nvSpPr>
        <p:spPr>
          <a:xfrm>
            <a:off x="207000" y="1031513"/>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Llama a tu doctor si</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Tienes cualquiera de los síntomas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Has estado expuesto a alguien que obtuvo un resultado positivo en la prueba de coronavirus COVID-19.</a:t>
            </a:r>
            <a:endParaRPr b="1" sz="1600">
              <a:solidFill>
                <a:schemeClr val="dk1"/>
              </a:solidFill>
              <a:highlight>
                <a:srgbClr val="FFFF00"/>
              </a:highlight>
              <a:latin typeface="Montserrat"/>
              <a:ea typeface="Montserrat"/>
              <a:cs typeface="Montserrat"/>
              <a:sym typeface="Montserrat"/>
            </a:endParaRPr>
          </a:p>
        </p:txBody>
      </p:sp>
      <p:sp>
        <p:nvSpPr>
          <p:cNvPr id="309" name="Google Shape;309;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7"/>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pic>
        <p:nvPicPr>
          <p:cNvPr id="311" name="Google Shape;311;p37"/>
          <p:cNvPicPr preferRelativeResize="0"/>
          <p:nvPr/>
        </p:nvPicPr>
        <p:blipFill rotWithShape="1">
          <a:blip r:embed="rId3">
            <a:alphaModFix/>
          </a:blip>
          <a:srcRect b="8585" l="28971" r="29433" t="9728"/>
          <a:stretch/>
        </p:blipFill>
        <p:spPr>
          <a:xfrm>
            <a:off x="5843550" y="1524475"/>
            <a:ext cx="2642901" cy="2772450"/>
          </a:xfrm>
          <a:prstGeom prst="rect">
            <a:avLst/>
          </a:prstGeom>
          <a:noFill/>
          <a:ln>
            <a:noFill/>
          </a:ln>
        </p:spPr>
      </p:pic>
      <p:pic>
        <p:nvPicPr>
          <p:cNvPr id="312" name="Google Shape;312;p37"/>
          <p:cNvPicPr preferRelativeResize="0"/>
          <p:nvPr/>
        </p:nvPicPr>
        <p:blipFill>
          <a:blip r:embed="rId4">
            <a:alphaModFix/>
          </a:blip>
          <a:stretch>
            <a:fillRect/>
          </a:stretch>
        </p:blipFill>
        <p:spPr>
          <a:xfrm>
            <a:off x="865375" y="3446175"/>
            <a:ext cx="3812525" cy="1598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38"/>
          <p:cNvSpPr txBox="1"/>
          <p:nvPr>
            <p:ph idx="1" type="body"/>
          </p:nvPr>
        </p:nvSpPr>
        <p:spPr>
          <a:xfrm>
            <a:off x="330850" y="1226025"/>
            <a:ext cx="4753500" cy="33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ontserrat"/>
                <a:ea typeface="Montserrat"/>
                <a:cs typeface="Montserrat"/>
                <a:sym typeface="Montserrat"/>
              </a:rPr>
              <a:t>En primer lugar, debes llamar a tu médico primario.</a:t>
            </a:r>
            <a:endParaRPr b="1"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Visita un centro de salud o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emergencia sólo si tienes síntomas severos.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p:txBody>
      </p:sp>
      <p:sp>
        <p:nvSpPr>
          <p:cNvPr id="318" name="Google Shape;318;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8"/>
          <p:cNvSpPr/>
          <p:nvPr/>
        </p:nvSpPr>
        <p:spPr>
          <a:xfrm>
            <a:off x="5318675"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320" name="Google Shape;320;p38"/>
          <p:cNvSpPr txBox="1"/>
          <p:nvPr/>
        </p:nvSpPr>
        <p:spPr>
          <a:xfrm>
            <a:off x="5944800" y="1381863"/>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latin typeface="Montserrat"/>
                <a:ea typeface="Montserrat"/>
                <a:cs typeface="Montserrat"/>
                <a:sym typeface="Montserrat"/>
              </a:rPr>
              <a:t>Llama a </a:t>
            </a:r>
            <a:r>
              <a:rPr b="1" lang="en" sz="2200">
                <a:solidFill>
                  <a:srgbClr val="FFFFFF"/>
                </a:solidFill>
                <a:latin typeface="Montserrat"/>
                <a:ea typeface="Montserrat"/>
                <a:cs typeface="Montserrat"/>
                <a:sym typeface="Montserrat"/>
              </a:rPr>
              <a:t> </a:t>
            </a:r>
            <a:r>
              <a:rPr b="1" lang="en" sz="2200">
                <a:solidFill>
                  <a:schemeClr val="accent1"/>
                </a:solidFill>
                <a:latin typeface="Montserrat"/>
                <a:ea typeface="Montserrat"/>
                <a:cs typeface="Montserrat"/>
                <a:sym typeface="Montserrat"/>
              </a:rPr>
              <a:t>1-800-722-7112</a:t>
            </a:r>
            <a:endParaRPr b="1" sz="2200">
              <a:solidFill>
                <a:schemeClr val="accent1"/>
              </a:solidFill>
              <a:latin typeface="Montserrat"/>
              <a:ea typeface="Montserrat"/>
              <a:cs typeface="Montserrat"/>
              <a:sym typeface="Montserrat"/>
            </a:endParaRPr>
          </a:p>
        </p:txBody>
      </p:sp>
      <p:sp>
        <p:nvSpPr>
          <p:cNvPr id="321" name="Google Shape;321;p38"/>
          <p:cNvSpPr txBox="1"/>
          <p:nvPr/>
        </p:nvSpPr>
        <p:spPr>
          <a:xfrm>
            <a:off x="5874450" y="2088375"/>
            <a:ext cx="3000000" cy="213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a:t>
            </a:r>
            <a:r>
              <a:rPr lang="en" sz="2200">
                <a:solidFill>
                  <a:srgbClr val="FFFFFF"/>
                </a:solidFill>
                <a:latin typeface="Montserrat"/>
                <a:ea typeface="Montserrat"/>
                <a:cs typeface="Montserrat"/>
                <a:sym typeface="Montserrat"/>
              </a:rPr>
              <a:t>ara hablar con un profesional médico (</a:t>
            </a:r>
            <a:r>
              <a:rPr lang="en" sz="2200">
                <a:solidFill>
                  <a:srgbClr val="FFFFFF"/>
                </a:solidFill>
                <a:latin typeface="Montserrat"/>
                <a:ea typeface="Montserrat"/>
                <a:cs typeface="Montserrat"/>
                <a:sym typeface="Montserrat"/>
              </a:rPr>
              <a:t>sólo</a:t>
            </a:r>
            <a:r>
              <a:rPr lang="en" sz="2200">
                <a:solidFill>
                  <a:srgbClr val="FFFFFF"/>
                </a:solidFill>
                <a:latin typeface="Montserrat"/>
                <a:ea typeface="Montserrat"/>
                <a:cs typeface="Montserrat"/>
                <a:sym typeface="Montserrat"/>
              </a:rPr>
              <a:t> inglés). Para español llama a                              </a:t>
            </a:r>
            <a:endParaRPr sz="2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chemeClr val="accent1"/>
                </a:solidFill>
                <a:latin typeface="Montserrat"/>
                <a:ea typeface="Montserrat"/>
                <a:cs typeface="Montserrat"/>
                <a:sym typeface="Montserrat"/>
              </a:rPr>
              <a:t>Philly311</a:t>
            </a:r>
            <a:endParaRPr sz="2200">
              <a:solidFill>
                <a:schemeClr val="accent1"/>
              </a:solidFill>
              <a:latin typeface="Montserrat"/>
              <a:ea typeface="Montserrat"/>
              <a:cs typeface="Montserrat"/>
              <a:sym typeface="Montserrat"/>
            </a:endParaRPr>
          </a:p>
        </p:txBody>
      </p:sp>
      <p:sp>
        <p:nvSpPr>
          <p:cNvPr id="322" name="Google Shape;322;p38"/>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9"/>
          <p:cNvSpPr txBox="1"/>
          <p:nvPr>
            <p:ph idx="1" type="body"/>
          </p:nvPr>
        </p:nvSpPr>
        <p:spPr>
          <a:xfrm>
            <a:off x="196500" y="885925"/>
            <a:ext cx="84387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N</a:t>
            </a:r>
            <a:r>
              <a:rPr b="1" lang="en">
                <a:solidFill>
                  <a:schemeClr val="dk1"/>
                </a:solidFill>
                <a:latin typeface="Montserrat"/>
                <a:ea typeface="Montserrat"/>
                <a:cs typeface="Montserrat"/>
                <a:sym typeface="Montserrat"/>
              </a:rPr>
              <a:t>o existe medicina o cura específica </a:t>
            </a:r>
            <a:r>
              <a:rPr lang="en">
                <a:solidFill>
                  <a:schemeClr val="dk1"/>
                </a:solidFill>
                <a:latin typeface="Montserrat"/>
                <a:ea typeface="Montserrat"/>
                <a:cs typeface="Montserrat"/>
                <a:sym typeface="Montserrat"/>
              </a:rPr>
              <a:t>para combatir el COVID-19</a:t>
            </a:r>
            <a:endParaRPr>
              <a:solidFill>
                <a:schemeClr val="dk1"/>
              </a:solidFill>
              <a:latin typeface="Montserrat"/>
              <a:ea typeface="Montserrat"/>
              <a:cs typeface="Montserrat"/>
              <a:sym typeface="Montserrat"/>
            </a:endParaRPr>
          </a:p>
        </p:txBody>
      </p:sp>
      <p:sp>
        <p:nvSpPr>
          <p:cNvPr id="328" name="Google Shape;328;p39"/>
          <p:cNvSpPr/>
          <p:nvPr/>
        </p:nvSpPr>
        <p:spPr>
          <a:xfrm>
            <a:off x="0" y="1357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txBox="1"/>
          <p:nvPr/>
        </p:nvSpPr>
        <p:spPr>
          <a:xfrm>
            <a:off x="383250" y="1895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
        <p:nvSpPr>
          <p:cNvPr id="330" name="Google Shape;330;p39"/>
          <p:cNvSpPr txBox="1"/>
          <p:nvPr/>
        </p:nvSpPr>
        <p:spPr>
          <a:xfrm>
            <a:off x="292300" y="3227900"/>
            <a:ext cx="8353200" cy="16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CASOS LEVES: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Descansa, toma líquidos, y toma medicina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 venta libre para la gripe/fiebre</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Los c</a:t>
            </a:r>
            <a:r>
              <a:rPr lang="en" sz="1800">
                <a:solidFill>
                  <a:schemeClr val="dk1"/>
                </a:solidFill>
                <a:latin typeface="Montserrat"/>
                <a:ea typeface="Montserrat"/>
                <a:cs typeface="Montserrat"/>
                <a:sym typeface="Montserrat"/>
              </a:rPr>
              <a:t>asos leves normalmente </a:t>
            </a:r>
            <a:r>
              <a:rPr b="1" lang="en" sz="1800">
                <a:solidFill>
                  <a:schemeClr val="dk1"/>
                </a:solidFill>
                <a:latin typeface="Montserrat"/>
                <a:ea typeface="Montserrat"/>
                <a:cs typeface="Montserrat"/>
                <a:sym typeface="Montserrat"/>
              </a:rPr>
              <a:t>mejoran después de dos semanas.</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31" name="Google Shape;331;p39"/>
          <p:cNvPicPr preferRelativeResize="0"/>
          <p:nvPr/>
        </p:nvPicPr>
        <p:blipFill>
          <a:blip r:embed="rId3">
            <a:alphaModFix/>
          </a:blip>
          <a:stretch>
            <a:fillRect/>
          </a:stretch>
        </p:blipFill>
        <p:spPr>
          <a:xfrm>
            <a:off x="3925741" y="1501271"/>
            <a:ext cx="783717" cy="616488"/>
          </a:xfrm>
          <a:prstGeom prst="rect">
            <a:avLst/>
          </a:prstGeom>
          <a:noFill/>
          <a:ln>
            <a:noFill/>
          </a:ln>
        </p:spPr>
      </p:pic>
      <p:pic>
        <p:nvPicPr>
          <p:cNvPr id="332" name="Google Shape;332;p39"/>
          <p:cNvPicPr preferRelativeResize="0"/>
          <p:nvPr/>
        </p:nvPicPr>
        <p:blipFill>
          <a:blip r:embed="rId4">
            <a:alphaModFix/>
          </a:blip>
          <a:stretch>
            <a:fillRect/>
          </a:stretch>
        </p:blipFill>
        <p:spPr>
          <a:xfrm>
            <a:off x="5484855" y="1402473"/>
            <a:ext cx="916893" cy="721225"/>
          </a:xfrm>
          <a:prstGeom prst="rect">
            <a:avLst/>
          </a:prstGeom>
          <a:noFill/>
          <a:ln>
            <a:noFill/>
          </a:ln>
        </p:spPr>
      </p:pic>
      <p:pic>
        <p:nvPicPr>
          <p:cNvPr id="333" name="Google Shape;333;p39"/>
          <p:cNvPicPr preferRelativeResize="0"/>
          <p:nvPr/>
        </p:nvPicPr>
        <p:blipFill>
          <a:blip r:embed="rId5">
            <a:alphaModFix/>
          </a:blip>
          <a:stretch>
            <a:fillRect/>
          </a:stretch>
        </p:blipFill>
        <p:spPr>
          <a:xfrm>
            <a:off x="2329386" y="1615650"/>
            <a:ext cx="689286" cy="542190"/>
          </a:xfrm>
          <a:prstGeom prst="rect">
            <a:avLst/>
          </a:prstGeom>
          <a:noFill/>
          <a:ln>
            <a:noFill/>
          </a:ln>
        </p:spPr>
      </p:pic>
      <p:sp>
        <p:nvSpPr>
          <p:cNvPr id="334" name="Google Shape;334;p39"/>
          <p:cNvSpPr txBox="1"/>
          <p:nvPr/>
        </p:nvSpPr>
        <p:spPr>
          <a:xfrm>
            <a:off x="1697975" y="2177550"/>
            <a:ext cx="19521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QUÉDATE EN CASA</a:t>
            </a:r>
            <a:endParaRPr/>
          </a:p>
        </p:txBody>
      </p:sp>
      <p:sp>
        <p:nvSpPr>
          <p:cNvPr id="335" name="Google Shape;335;p39"/>
          <p:cNvSpPr txBox="1"/>
          <p:nvPr/>
        </p:nvSpPr>
        <p:spPr>
          <a:xfrm>
            <a:off x="3795400" y="2177550"/>
            <a:ext cx="13470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DESCANSA</a:t>
            </a:r>
            <a:endParaRPr/>
          </a:p>
        </p:txBody>
      </p:sp>
      <p:sp>
        <p:nvSpPr>
          <p:cNvPr id="336" name="Google Shape;336;p39"/>
          <p:cNvSpPr txBox="1"/>
          <p:nvPr/>
        </p:nvSpPr>
        <p:spPr>
          <a:xfrm>
            <a:off x="5344176" y="2159700"/>
            <a:ext cx="13470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HIDRÁTATE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0"/>
          <p:cNvSpPr txBox="1"/>
          <p:nvPr/>
        </p:nvSpPr>
        <p:spPr>
          <a:xfrm>
            <a:off x="535425" y="1459600"/>
            <a:ext cx="49179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CASOS SEVEROS:</a:t>
            </a:r>
            <a:endParaRPr b="1" sz="19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900">
                <a:latin typeface="Montserrat"/>
                <a:ea typeface="Montserrat"/>
                <a:cs typeface="Montserrat"/>
                <a:sym typeface="Montserrat"/>
              </a:rPr>
              <a:t>Dado que no existe una medicina específica para COVID-19, los casos severos son tratados con oxígeno y otros apoyos médicos durante el proceso de recuperación. </a:t>
            </a:r>
            <a:endParaRPr sz="1900">
              <a:latin typeface="Montserrat"/>
              <a:ea typeface="Montserrat"/>
              <a:cs typeface="Montserrat"/>
              <a:sym typeface="Montserrat"/>
            </a:endParaRPr>
          </a:p>
        </p:txBody>
      </p:sp>
      <p:pic>
        <p:nvPicPr>
          <p:cNvPr id="343" name="Google Shape;343;p40"/>
          <p:cNvPicPr preferRelativeResize="0"/>
          <p:nvPr/>
        </p:nvPicPr>
        <p:blipFill rotWithShape="1">
          <a:blip r:embed="rId3">
            <a:alphaModFix/>
          </a:blip>
          <a:srcRect b="0" l="27224" r="26866" t="0"/>
          <a:stretch/>
        </p:blipFill>
        <p:spPr>
          <a:xfrm>
            <a:off x="6020025" y="1239930"/>
            <a:ext cx="2615176" cy="3209300"/>
          </a:xfrm>
          <a:prstGeom prst="rect">
            <a:avLst/>
          </a:prstGeom>
          <a:noFill/>
          <a:ln>
            <a:noFill/>
          </a:ln>
        </p:spPr>
      </p:pic>
      <p:sp>
        <p:nvSpPr>
          <p:cNvPr id="344" name="Google Shape;344;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1"/>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NO CONSUMAS DESINFECTANTES.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50" name="Google Shape;350;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MITOS DE TRATAMIENTO DE </a:t>
            </a:r>
            <a:r>
              <a:rPr b="1" lang="en" sz="2400">
                <a:solidFill>
                  <a:srgbClr val="FFFFFF"/>
                </a:solidFill>
                <a:latin typeface="Montserrat"/>
                <a:ea typeface="Montserrat"/>
                <a:cs typeface="Montserrat"/>
                <a:sym typeface="Montserrat"/>
              </a:rPr>
              <a:t>COVID-19 </a:t>
            </a:r>
            <a:endParaRPr b="1" sz="2400">
              <a:solidFill>
                <a:srgbClr val="FFFFFF"/>
              </a:solidFill>
              <a:latin typeface="Montserrat"/>
              <a:ea typeface="Montserrat"/>
              <a:cs typeface="Montserrat"/>
              <a:sym typeface="Montserrat"/>
            </a:endParaRPr>
          </a:p>
        </p:txBody>
      </p:sp>
      <p:sp>
        <p:nvSpPr>
          <p:cNvPr id="352" name="Google Shape;352;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53" name="Google Shape;353;p41"/>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54" name="Google Shape;354;p41"/>
          <p:cNvSpPr txBox="1"/>
          <p:nvPr>
            <p:ph idx="1" type="body"/>
          </p:nvPr>
        </p:nvSpPr>
        <p:spPr>
          <a:xfrm>
            <a:off x="73600" y="2123325"/>
            <a:ext cx="4749600" cy="142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Inyectar o ingerir   limpiadores y desinfectantes por cualquier medio puede causar daños físicos graves o la muerte. </a:t>
            </a:r>
            <a:endParaRPr b="1" sz="1400">
              <a:solidFill>
                <a:schemeClr val="dk1"/>
              </a:solidFill>
              <a:latin typeface="Montserrat"/>
              <a:ea typeface="Montserrat"/>
              <a:cs typeface="Montserrat"/>
              <a:sym typeface="Montserrat"/>
            </a:endParaRPr>
          </a:p>
        </p:txBody>
      </p:sp>
      <p:sp>
        <p:nvSpPr>
          <p:cNvPr id="355" name="Google Shape;355;p41"/>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56" name="Google Shape;356;p41"/>
          <p:cNvSpPr txBox="1"/>
          <p:nvPr/>
        </p:nvSpPr>
        <p:spPr>
          <a:xfrm>
            <a:off x="260625" y="4578300"/>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SIGUE ÚNICAMENTE EL CONSEJO DE TRATAMIENTO DE MÉDICOS CERTIFICADOS</a:t>
            </a:r>
            <a:r>
              <a:rPr b="1" lang="en"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357" name="Google Shape;357;p41"/>
          <p:cNvPicPr preferRelativeResize="0"/>
          <p:nvPr/>
        </p:nvPicPr>
        <p:blipFill>
          <a:blip r:embed="rId4">
            <a:alphaModFix/>
          </a:blip>
          <a:stretch>
            <a:fillRect/>
          </a:stretch>
        </p:blipFill>
        <p:spPr>
          <a:xfrm>
            <a:off x="6759400" y="282875"/>
            <a:ext cx="512250" cy="512250"/>
          </a:xfrm>
          <a:prstGeom prst="rect">
            <a:avLst/>
          </a:prstGeom>
          <a:noFill/>
          <a:ln>
            <a:noFill/>
          </a:ln>
        </p:spPr>
      </p:pic>
      <p:sp>
        <p:nvSpPr>
          <p:cNvPr id="358" name="Google Shape;358;p41"/>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2"/>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bit.ly/pagov-coronavirus-spanish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bit.ly/philagov-coronavirus-spanish</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64" name="Google Shape;364;p42"/>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2"/>
          <p:cNvSpPr txBox="1"/>
          <p:nvPr/>
        </p:nvSpPr>
        <p:spPr>
          <a:xfrm>
            <a:off x="161125" y="301600"/>
            <a:ext cx="903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a:t>
            </a:r>
            <a:r>
              <a:rPr b="1" lang="en" sz="2400">
                <a:solidFill>
                  <a:srgbClr val="FFFFFF"/>
                </a:solidFill>
                <a:latin typeface="Montserrat"/>
                <a:ea typeface="Montserrat"/>
                <a:cs typeface="Montserrat"/>
                <a:sym typeface="Montserrat"/>
              </a:rPr>
              <a:t>INFORMACIÓN SOBRE COVID-19:</a:t>
            </a:r>
            <a:endParaRPr b="1" sz="2400">
              <a:solidFill>
                <a:srgbClr val="FFFFFF"/>
              </a:solidFill>
              <a:latin typeface="Montserrat"/>
              <a:ea typeface="Montserrat"/>
              <a:cs typeface="Montserrat"/>
              <a:sym typeface="Montserrat"/>
            </a:endParaRPr>
          </a:p>
        </p:txBody>
      </p:sp>
      <p:sp>
        <p:nvSpPr>
          <p:cNvPr id="366" name="Google Shape;366;p42"/>
          <p:cNvSpPr txBox="1"/>
          <p:nvPr/>
        </p:nvSpPr>
        <p:spPr>
          <a:xfrm>
            <a:off x="395650" y="2904500"/>
            <a:ext cx="6644100" cy="13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Toma en cuenta que en este momento la desinformación puede dificultar el acceso a información certera.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Revisa tus datos y fuentes antes de </a:t>
            </a:r>
            <a:r>
              <a:rPr lang="en" sz="1800">
                <a:solidFill>
                  <a:schemeClr val="dk1"/>
                </a:solidFill>
                <a:latin typeface="Montserrat"/>
                <a:ea typeface="Montserrat"/>
                <a:cs typeface="Montserrat"/>
                <a:sym typeface="Montserrat"/>
              </a:rPr>
              <a:t>compartirlos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67" name="Google Shape;367;p42"/>
          <p:cNvPicPr preferRelativeResize="0"/>
          <p:nvPr/>
        </p:nvPicPr>
        <p:blipFill>
          <a:blip r:embed="rId3">
            <a:alphaModFix/>
          </a:blip>
          <a:stretch>
            <a:fillRect/>
          </a:stretch>
        </p:blipFill>
        <p:spPr>
          <a:xfrm>
            <a:off x="6825600" y="1102713"/>
            <a:ext cx="1976025" cy="1976025"/>
          </a:xfrm>
          <a:prstGeom prst="rect">
            <a:avLst/>
          </a:prstGeom>
          <a:noFill/>
          <a:ln>
            <a:noFill/>
          </a:ln>
        </p:spPr>
      </p:pic>
      <p:pic>
        <p:nvPicPr>
          <p:cNvPr id="368" name="Google Shape;368;p42"/>
          <p:cNvPicPr preferRelativeResize="0"/>
          <p:nvPr/>
        </p:nvPicPr>
        <p:blipFill>
          <a:blip r:embed="rId4">
            <a:alphaModFix/>
          </a:blip>
          <a:stretch>
            <a:fillRect/>
          </a:stretch>
        </p:blipFill>
        <p:spPr>
          <a:xfrm>
            <a:off x="7557250" y="3523775"/>
            <a:ext cx="1397650" cy="1266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8002524" y="3852900"/>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042656" y="3132892"/>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8062841" y="2361668"/>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6965922" y="1704773"/>
            <a:ext cx="587400" cy="489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3" name="Google Shape;83;p16"/>
          <p:cNvSpPr txBox="1"/>
          <p:nvPr/>
        </p:nvSpPr>
        <p:spPr>
          <a:xfrm>
            <a:off x="175050" y="1279000"/>
            <a:ext cx="6669300" cy="33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202020"/>
                </a:solidFill>
                <a:highlight>
                  <a:srgbClr val="FFFFFF"/>
                </a:highlight>
                <a:latin typeface="Montserrat"/>
                <a:ea typeface="Montserrat"/>
                <a:cs typeface="Montserrat"/>
                <a:sym typeface="Montserrat"/>
              </a:rPr>
              <a:t> </a:t>
            </a:r>
            <a:r>
              <a:rPr lang="en" sz="1700">
                <a:solidFill>
                  <a:srgbClr val="202020"/>
                </a:solidFill>
                <a:highlight>
                  <a:srgbClr val="FFFFFF"/>
                </a:highlight>
                <a:latin typeface="Montserrat"/>
                <a:ea typeface="Montserrat"/>
                <a:cs typeface="Montserrat"/>
                <a:sym typeface="Montserrat"/>
              </a:rPr>
              <a:t>- Comparte información actualizada sobre la pandemia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Revisa que sus vecinos estén bien</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Motiva a los demás a seguir la guía de la CDC</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dando información sobre servicios disponibles a los demás</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a personas que hablan español</a:t>
            </a:r>
            <a:endParaRPr sz="17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300"/>
              </a:spcBef>
              <a:spcAft>
                <a:spcPts val="400"/>
              </a:spcAft>
              <a:buNone/>
            </a:pPr>
            <a:r>
              <a:t/>
            </a:r>
            <a:endParaRPr>
              <a:latin typeface="Montserrat"/>
              <a:ea typeface="Montserrat"/>
              <a:cs typeface="Montserrat"/>
              <a:sym typeface="Montserrat"/>
            </a:endParaRPr>
          </a:p>
        </p:txBody>
      </p:sp>
      <p:sp>
        <p:nvSpPr>
          <p:cNvPr id="84" name="Google Shape;84;p16"/>
          <p:cNvSpPr txBox="1"/>
          <p:nvPr/>
        </p:nvSpPr>
        <p:spPr>
          <a:xfrm>
            <a:off x="175050" y="286400"/>
            <a:ext cx="93228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50">
                <a:solidFill>
                  <a:srgbClr val="FFFFFF"/>
                </a:solidFill>
                <a:latin typeface="Montserrat"/>
                <a:ea typeface="Montserrat"/>
                <a:cs typeface="Montserrat"/>
                <a:sym typeface="Montserrat"/>
              </a:rPr>
              <a:t>¿QUÉ HACE UN CAPITÁN DE RESPUESTA COMUNITARIA COVID-19?</a:t>
            </a:r>
            <a:endParaRPr b="1" sz="1850">
              <a:solidFill>
                <a:srgbClr val="FFFFFF"/>
              </a:solidFill>
              <a:latin typeface="Montserrat"/>
              <a:ea typeface="Montserrat"/>
              <a:cs typeface="Montserrat"/>
              <a:sym typeface="Montserrat"/>
            </a:endParaRPr>
          </a:p>
        </p:txBody>
      </p:sp>
      <p:pic>
        <p:nvPicPr>
          <p:cNvPr id="85" name="Google Shape;85;p16"/>
          <p:cNvPicPr preferRelativeResize="0"/>
          <p:nvPr/>
        </p:nvPicPr>
        <p:blipFill>
          <a:blip r:embed="rId3">
            <a:alphaModFix/>
          </a:blip>
          <a:stretch>
            <a:fillRect/>
          </a:stretch>
        </p:blipFill>
        <p:spPr>
          <a:xfrm>
            <a:off x="8289452" y="1650398"/>
            <a:ext cx="587247" cy="606245"/>
          </a:xfrm>
          <a:prstGeom prst="rect">
            <a:avLst/>
          </a:prstGeom>
          <a:noFill/>
          <a:ln>
            <a:noFill/>
          </a:ln>
        </p:spPr>
      </p:pic>
      <p:pic>
        <p:nvPicPr>
          <p:cNvPr id="86" name="Google Shape;86;p16"/>
          <p:cNvPicPr preferRelativeResize="0"/>
          <p:nvPr/>
        </p:nvPicPr>
        <p:blipFill>
          <a:blip r:embed="rId3">
            <a:alphaModFix/>
          </a:blip>
          <a:stretch>
            <a:fillRect/>
          </a:stretch>
        </p:blipFill>
        <p:spPr>
          <a:xfrm>
            <a:off x="6949295" y="2203670"/>
            <a:ext cx="587247" cy="606245"/>
          </a:xfrm>
          <a:prstGeom prst="rect">
            <a:avLst/>
          </a:prstGeom>
          <a:noFill/>
          <a:ln>
            <a:noFill/>
          </a:ln>
        </p:spPr>
      </p:pic>
      <p:pic>
        <p:nvPicPr>
          <p:cNvPr id="87" name="Google Shape;87;p16"/>
          <p:cNvPicPr preferRelativeResize="0"/>
          <p:nvPr/>
        </p:nvPicPr>
        <p:blipFill>
          <a:blip r:embed="rId3">
            <a:alphaModFix/>
          </a:blip>
          <a:stretch>
            <a:fillRect/>
          </a:stretch>
        </p:blipFill>
        <p:spPr>
          <a:xfrm>
            <a:off x="8115923" y="3078017"/>
            <a:ext cx="587247" cy="606245"/>
          </a:xfrm>
          <a:prstGeom prst="rect">
            <a:avLst/>
          </a:prstGeom>
          <a:noFill/>
          <a:ln>
            <a:noFill/>
          </a:ln>
        </p:spPr>
      </p:pic>
      <p:pic>
        <p:nvPicPr>
          <p:cNvPr id="88" name="Google Shape;88;p16"/>
          <p:cNvPicPr preferRelativeResize="0"/>
          <p:nvPr/>
        </p:nvPicPr>
        <p:blipFill>
          <a:blip r:embed="rId3">
            <a:alphaModFix/>
          </a:blip>
          <a:stretch>
            <a:fillRect/>
          </a:stretch>
        </p:blipFill>
        <p:spPr>
          <a:xfrm>
            <a:off x="6844350" y="3794418"/>
            <a:ext cx="587247" cy="606245"/>
          </a:xfrm>
          <a:prstGeom prst="rect">
            <a:avLst/>
          </a:prstGeom>
          <a:noFill/>
          <a:ln>
            <a:noFill/>
          </a:ln>
        </p:spPr>
      </p:pic>
      <p:pic>
        <p:nvPicPr>
          <p:cNvPr id="89" name="Google Shape;89;p16"/>
          <p:cNvPicPr preferRelativeResize="0"/>
          <p:nvPr/>
        </p:nvPicPr>
        <p:blipFill>
          <a:blip r:embed="rId4">
            <a:alphaModFix/>
          </a:blip>
          <a:stretch>
            <a:fillRect/>
          </a:stretch>
        </p:blipFill>
        <p:spPr>
          <a:xfrm rot="1990347">
            <a:off x="7552281" y="1870099"/>
            <a:ext cx="657551" cy="666560"/>
          </a:xfrm>
          <a:prstGeom prst="rect">
            <a:avLst/>
          </a:prstGeom>
          <a:noFill/>
          <a:ln>
            <a:noFill/>
          </a:ln>
        </p:spPr>
      </p:pic>
      <p:pic>
        <p:nvPicPr>
          <p:cNvPr id="90" name="Google Shape;90;p16"/>
          <p:cNvPicPr preferRelativeResize="0"/>
          <p:nvPr/>
        </p:nvPicPr>
        <p:blipFill>
          <a:blip r:embed="rId4">
            <a:alphaModFix/>
          </a:blip>
          <a:stretch>
            <a:fillRect/>
          </a:stretch>
        </p:blipFill>
        <p:spPr>
          <a:xfrm rot="-5709033">
            <a:off x="7544884" y="2630906"/>
            <a:ext cx="672345" cy="651634"/>
          </a:xfrm>
          <a:prstGeom prst="rect">
            <a:avLst/>
          </a:prstGeom>
          <a:noFill/>
          <a:ln>
            <a:noFill/>
          </a:ln>
        </p:spPr>
      </p:pic>
      <p:pic>
        <p:nvPicPr>
          <p:cNvPr id="91" name="Google Shape;91;p16"/>
          <p:cNvPicPr preferRelativeResize="0"/>
          <p:nvPr/>
        </p:nvPicPr>
        <p:blipFill>
          <a:blip r:embed="rId3">
            <a:alphaModFix/>
          </a:blip>
          <a:stretch>
            <a:fillRect/>
          </a:stretch>
        </p:blipFill>
        <p:spPr>
          <a:xfrm>
            <a:off x="8289452" y="4378256"/>
            <a:ext cx="587247" cy="606245"/>
          </a:xfrm>
          <a:prstGeom prst="rect">
            <a:avLst/>
          </a:prstGeom>
          <a:noFill/>
          <a:ln>
            <a:noFill/>
          </a:ln>
        </p:spPr>
      </p:pic>
      <p:pic>
        <p:nvPicPr>
          <p:cNvPr id="92" name="Google Shape;92;p16"/>
          <p:cNvPicPr preferRelativeResize="0"/>
          <p:nvPr/>
        </p:nvPicPr>
        <p:blipFill>
          <a:blip r:embed="rId4">
            <a:alphaModFix/>
          </a:blip>
          <a:stretch>
            <a:fillRect/>
          </a:stretch>
        </p:blipFill>
        <p:spPr>
          <a:xfrm rot="1288455">
            <a:off x="7459022" y="3473346"/>
            <a:ext cx="654159" cy="669888"/>
          </a:xfrm>
          <a:prstGeom prst="rect">
            <a:avLst/>
          </a:prstGeom>
          <a:noFill/>
          <a:ln>
            <a:noFill/>
          </a:ln>
        </p:spPr>
      </p:pic>
      <p:pic>
        <p:nvPicPr>
          <p:cNvPr id="93" name="Google Shape;93;p16"/>
          <p:cNvPicPr preferRelativeResize="0"/>
          <p:nvPr/>
        </p:nvPicPr>
        <p:blipFill>
          <a:blip r:embed="rId4">
            <a:alphaModFix/>
          </a:blip>
          <a:stretch>
            <a:fillRect/>
          </a:stretch>
        </p:blipFill>
        <p:spPr>
          <a:xfrm rot="3685757">
            <a:off x="7636340" y="1309291"/>
            <a:ext cx="667523" cy="656573"/>
          </a:xfrm>
          <a:prstGeom prst="rect">
            <a:avLst/>
          </a:prstGeom>
          <a:noFill/>
          <a:ln>
            <a:noFill/>
          </a:ln>
        </p:spPr>
      </p:pic>
      <p:pic>
        <p:nvPicPr>
          <p:cNvPr id="94" name="Google Shape;94;p16"/>
          <p:cNvPicPr preferRelativeResize="0"/>
          <p:nvPr/>
        </p:nvPicPr>
        <p:blipFill>
          <a:blip r:embed="rId3">
            <a:alphaModFix/>
          </a:blip>
          <a:stretch>
            <a:fillRect/>
          </a:stretch>
        </p:blipFill>
        <p:spPr>
          <a:xfrm>
            <a:off x="7042691" y="941175"/>
            <a:ext cx="587247" cy="606245"/>
          </a:xfrm>
          <a:prstGeom prst="rect">
            <a:avLst/>
          </a:prstGeom>
          <a:noFill/>
          <a:ln>
            <a:noFill/>
          </a:ln>
        </p:spPr>
      </p:pic>
      <p:pic>
        <p:nvPicPr>
          <p:cNvPr id="95" name="Google Shape;95;p16"/>
          <p:cNvPicPr preferRelativeResize="0"/>
          <p:nvPr/>
        </p:nvPicPr>
        <p:blipFill>
          <a:blip r:embed="rId4">
            <a:alphaModFix/>
          </a:blip>
          <a:stretch>
            <a:fillRect/>
          </a:stretch>
        </p:blipFill>
        <p:spPr>
          <a:xfrm rot="-6586310">
            <a:off x="7451097" y="4225222"/>
            <a:ext cx="670008" cy="654037"/>
          </a:xfrm>
          <a:prstGeom prst="rect">
            <a:avLst/>
          </a:prstGeom>
          <a:noFill/>
          <a:ln>
            <a:noFill/>
          </a:ln>
        </p:spPr>
      </p:pic>
      <p:pic>
        <p:nvPicPr>
          <p:cNvPr id="96" name="Google Shape;96;p16"/>
          <p:cNvPicPr preferRelativeResize="0"/>
          <p:nvPr/>
        </p:nvPicPr>
        <p:blipFill>
          <a:blip r:embed="rId5">
            <a:alphaModFix/>
          </a:blip>
          <a:stretch>
            <a:fillRect/>
          </a:stretch>
        </p:blipFill>
        <p:spPr>
          <a:xfrm>
            <a:off x="8059229" y="3926701"/>
            <a:ext cx="473907" cy="489261"/>
          </a:xfrm>
          <a:prstGeom prst="rect">
            <a:avLst/>
          </a:prstGeom>
          <a:noFill/>
          <a:ln>
            <a:noFill/>
          </a:ln>
        </p:spPr>
      </p:pic>
      <p:pic>
        <p:nvPicPr>
          <p:cNvPr id="97" name="Google Shape;97;p16"/>
          <p:cNvPicPr preferRelativeResize="0"/>
          <p:nvPr/>
        </p:nvPicPr>
        <p:blipFill>
          <a:blip r:embed="rId6">
            <a:alphaModFix/>
          </a:blip>
          <a:stretch>
            <a:fillRect/>
          </a:stretch>
        </p:blipFill>
        <p:spPr>
          <a:xfrm>
            <a:off x="7099349" y="3191429"/>
            <a:ext cx="473907" cy="489236"/>
          </a:xfrm>
          <a:prstGeom prst="rect">
            <a:avLst/>
          </a:prstGeom>
          <a:noFill/>
          <a:ln>
            <a:noFill/>
          </a:ln>
        </p:spPr>
      </p:pic>
      <p:pic>
        <p:nvPicPr>
          <p:cNvPr id="98" name="Google Shape;98;p16"/>
          <p:cNvPicPr preferRelativeResize="0"/>
          <p:nvPr/>
        </p:nvPicPr>
        <p:blipFill>
          <a:blip r:embed="rId7">
            <a:alphaModFix/>
          </a:blip>
          <a:stretch>
            <a:fillRect/>
          </a:stretch>
        </p:blipFill>
        <p:spPr>
          <a:xfrm>
            <a:off x="8115935" y="2420152"/>
            <a:ext cx="473907" cy="489219"/>
          </a:xfrm>
          <a:prstGeom prst="rect">
            <a:avLst/>
          </a:prstGeom>
          <a:noFill/>
          <a:ln>
            <a:noFill/>
          </a:ln>
        </p:spPr>
      </p:pic>
      <p:pic>
        <p:nvPicPr>
          <p:cNvPr id="99" name="Google Shape;99;p16"/>
          <p:cNvPicPr preferRelativeResize="0"/>
          <p:nvPr/>
        </p:nvPicPr>
        <p:blipFill>
          <a:blip r:embed="rId8">
            <a:alphaModFix/>
          </a:blip>
          <a:stretch>
            <a:fillRect/>
          </a:stretch>
        </p:blipFill>
        <p:spPr>
          <a:xfrm>
            <a:off x="7105365" y="1770605"/>
            <a:ext cx="334057" cy="34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3"/>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txBox="1"/>
          <p:nvPr/>
        </p:nvSpPr>
        <p:spPr>
          <a:xfrm>
            <a:off x="6413000" y="1437850"/>
            <a:ext cx="2274000" cy="30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Para recibir actualizaciones sobre cómo mantenerte sano durante la pandemia, envía el texto  </a:t>
            </a:r>
            <a:r>
              <a:rPr b="1" lang="en" sz="1800">
                <a:latin typeface="Montserrat"/>
                <a:ea typeface="Montserrat"/>
                <a:cs typeface="Montserrat"/>
                <a:sym typeface="Montserrat"/>
              </a:rPr>
              <a:t>COVIDPHL</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lang="en" sz="1800">
                <a:latin typeface="Montserrat"/>
                <a:ea typeface="Montserrat"/>
                <a:cs typeface="Montserrat"/>
                <a:sym typeface="Montserrat"/>
              </a:rPr>
              <a:t>al # </a:t>
            </a:r>
            <a:r>
              <a:rPr b="1" lang="en" sz="1800">
                <a:latin typeface="Montserrat"/>
                <a:ea typeface="Montserrat"/>
                <a:cs typeface="Montserrat"/>
                <a:sym typeface="Montserrat"/>
              </a:rPr>
              <a:t>888-777. </a:t>
            </a:r>
            <a:endParaRPr b="1" sz="1800">
              <a:latin typeface="Montserrat"/>
              <a:ea typeface="Montserrat"/>
              <a:cs typeface="Montserrat"/>
              <a:sym typeface="Montserrat"/>
            </a:endParaRPr>
          </a:p>
        </p:txBody>
      </p:sp>
      <p:sp>
        <p:nvSpPr>
          <p:cNvPr id="375" name="Google Shape;375;p43"/>
          <p:cNvSpPr txBox="1"/>
          <p:nvPr/>
        </p:nvSpPr>
        <p:spPr>
          <a:xfrm>
            <a:off x="102825" y="301600"/>
            <a:ext cx="9093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INFORMACIÓN SOBRE COVID-19:</a:t>
            </a:r>
            <a:endParaRPr b="1" sz="2400">
              <a:solidFill>
                <a:srgbClr val="FFFFFF"/>
              </a:solidFill>
              <a:latin typeface="Montserrat"/>
              <a:ea typeface="Montserrat"/>
              <a:cs typeface="Montserrat"/>
              <a:sym typeface="Montserrat"/>
            </a:endParaRPr>
          </a:p>
        </p:txBody>
      </p:sp>
      <p:pic>
        <p:nvPicPr>
          <p:cNvPr id="376" name="Google Shape;376;p43"/>
          <p:cNvPicPr preferRelativeResize="0"/>
          <p:nvPr/>
        </p:nvPicPr>
        <p:blipFill>
          <a:blip r:embed="rId3">
            <a:alphaModFix/>
          </a:blip>
          <a:stretch>
            <a:fillRect/>
          </a:stretch>
        </p:blipFill>
        <p:spPr>
          <a:xfrm>
            <a:off x="102825" y="1209175"/>
            <a:ext cx="6037750" cy="3695175"/>
          </a:xfrm>
          <a:prstGeom prst="rect">
            <a:avLst/>
          </a:prstGeom>
          <a:noFill/>
          <a:ln>
            <a:noFill/>
          </a:ln>
        </p:spPr>
      </p:pic>
      <p:sp>
        <p:nvSpPr>
          <p:cNvPr id="377" name="Google Shape;377;p43"/>
          <p:cNvSpPr/>
          <p:nvPr/>
        </p:nvSpPr>
        <p:spPr>
          <a:xfrm>
            <a:off x="2712650" y="2466425"/>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000"/>
                                        <p:tgtEl>
                                          <p:spTgt spid="3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44"/>
          <p:cNvPicPr preferRelativeResize="0"/>
          <p:nvPr/>
        </p:nvPicPr>
        <p:blipFill rotWithShape="1">
          <a:blip r:embed="rId3">
            <a:alphaModFix/>
          </a:blip>
          <a:srcRect b="18678" l="0" r="0" t="13621"/>
          <a:stretch/>
        </p:blipFill>
        <p:spPr>
          <a:xfrm>
            <a:off x="5876150" y="1081163"/>
            <a:ext cx="2622726" cy="1775575"/>
          </a:xfrm>
          <a:prstGeom prst="rect">
            <a:avLst/>
          </a:prstGeom>
          <a:noFill/>
          <a:ln>
            <a:noFill/>
          </a:ln>
        </p:spPr>
      </p:pic>
      <p:sp>
        <p:nvSpPr>
          <p:cNvPr id="383" name="Google Shape;383;p44"/>
          <p:cNvSpPr txBox="1"/>
          <p:nvPr>
            <p:ph idx="1" type="body"/>
          </p:nvPr>
        </p:nvSpPr>
        <p:spPr>
          <a:xfrm>
            <a:off x="305125" y="1008800"/>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a:t>
            </a:r>
            <a:r>
              <a:rPr lang="en" sz="2000">
                <a:solidFill>
                  <a:srgbClr val="000000"/>
                </a:solidFill>
                <a:highlight>
                  <a:srgbClr val="FFFFFF"/>
                </a:highlight>
                <a:latin typeface="Montserrat"/>
                <a:ea typeface="Montserrat"/>
                <a:cs typeface="Montserrat"/>
                <a:sym typeface="Montserrat"/>
              </a:rPr>
              <a:t>COVID-19 impacta a todos quienes vivimos en</a:t>
            </a:r>
            <a:r>
              <a:rPr b="1" lang="en" sz="2000">
                <a:solidFill>
                  <a:srgbClr val="000000"/>
                </a:solidFill>
                <a:highlight>
                  <a:srgbClr val="FFFFFF"/>
                </a:highlight>
                <a:latin typeface="Montserrat"/>
                <a:ea typeface="Montserrat"/>
                <a:cs typeface="Montserrat"/>
                <a:sym typeface="Montserrat"/>
              </a:rPr>
              <a:t> Filadelfia.</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virus no distingue entre raza, nacionalidad, o estado migratorio.</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84" name="Google Shape;384;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4"/>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ESTADO MIGRATORIO Y ACCESO A SALUD</a:t>
            </a:r>
            <a:endParaRPr b="1" sz="2400">
              <a:solidFill>
                <a:srgbClr val="FFFFFF"/>
              </a:solidFill>
            </a:endParaRPr>
          </a:p>
        </p:txBody>
      </p:sp>
      <p:sp>
        <p:nvSpPr>
          <p:cNvPr id="386" name="Google Shape;386;p44"/>
          <p:cNvSpPr txBox="1"/>
          <p:nvPr/>
        </p:nvSpPr>
        <p:spPr>
          <a:xfrm>
            <a:off x="-74375" y="3154175"/>
            <a:ext cx="9630000" cy="177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200" u="sng">
                <a:highlight>
                  <a:srgbClr val="FFFFFF"/>
                </a:highlight>
                <a:latin typeface="Montserrat"/>
                <a:ea typeface="Montserrat"/>
                <a:cs typeface="Montserrat"/>
                <a:sym typeface="Montserrat"/>
              </a:rPr>
              <a:t>Todos</a:t>
            </a:r>
            <a:r>
              <a:rPr b="1" lang="en" sz="2200">
                <a:highlight>
                  <a:srgbClr val="FFFFFF"/>
                </a:highlight>
                <a:latin typeface="Montserrat"/>
                <a:ea typeface="Montserrat"/>
                <a:cs typeface="Montserrat"/>
                <a:sym typeface="Montserrat"/>
              </a:rPr>
              <a:t> quienes lo necesiten, </a:t>
            </a:r>
            <a:r>
              <a:rPr b="1" lang="en" sz="2200">
                <a:highlight>
                  <a:srgbClr val="FFFFFF"/>
                </a:highlight>
                <a:latin typeface="Montserrat"/>
                <a:ea typeface="Montserrat"/>
                <a:cs typeface="Montserrat"/>
                <a:sym typeface="Montserrat"/>
              </a:rPr>
              <a:t>deben buscar cuidado médico.</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None/>
            </a:pPr>
            <a:r>
              <a:rPr b="1" lang="en" sz="2200">
                <a:highlight>
                  <a:srgbClr val="FFFFFF"/>
                </a:highlight>
                <a:latin typeface="Montserrat"/>
                <a:ea typeface="Montserrat"/>
                <a:cs typeface="Montserrat"/>
                <a:sym typeface="Montserrat"/>
              </a:rPr>
              <a:t>Encuentra un Centro de Salud Comunitario en</a:t>
            </a:r>
            <a:r>
              <a:rPr b="1" lang="en" sz="2200">
                <a:highlight>
                  <a:srgbClr val="FFFFFF"/>
                </a:highlight>
                <a:latin typeface="Montserrat"/>
                <a:ea typeface="Montserrat"/>
                <a:cs typeface="Montserrat"/>
                <a:sym typeface="Montserrat"/>
              </a:rPr>
              <a:t> https://bit.ly/PhilaHealthCenters</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24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5"/>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5"/>
          <p:cNvSpPr txBox="1"/>
          <p:nvPr/>
        </p:nvSpPr>
        <p:spPr>
          <a:xfrm>
            <a:off x="147900" y="2254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1900">
                <a:solidFill>
                  <a:srgbClr val="FFFFFF"/>
                </a:solidFill>
                <a:latin typeface="Montserrat"/>
                <a:ea typeface="Montserrat"/>
                <a:cs typeface="Montserrat"/>
                <a:sym typeface="Montserrat"/>
              </a:rPr>
              <a:t>QUÉ HACER SI VES O ERES VÍCTIMA DE UN CRIMEN DE ODIO?</a:t>
            </a:r>
            <a:endParaRPr b="1" sz="1900">
              <a:solidFill>
                <a:srgbClr val="FFFFFF"/>
              </a:solidFill>
              <a:latin typeface="Montserrat"/>
              <a:ea typeface="Montserrat"/>
              <a:cs typeface="Montserrat"/>
              <a:sym typeface="Montserrat"/>
            </a:endParaRPr>
          </a:p>
        </p:txBody>
      </p:sp>
      <p:sp>
        <p:nvSpPr>
          <p:cNvPr id="394" name="Google Shape;394;p45"/>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5"/>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5"/>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Es</a:t>
            </a:r>
            <a:r>
              <a:rPr b="1" lang="en" sz="1800">
                <a:solidFill>
                  <a:srgbClr val="0F4D90"/>
                </a:solidFill>
                <a:latin typeface="Montserrat"/>
                <a:ea typeface="Montserrat"/>
                <a:cs typeface="Montserrat"/>
                <a:sym typeface="Montserrat"/>
              </a:rPr>
              <a:t> ILEGAL atacar a alguien verbal o </a:t>
            </a:r>
            <a:r>
              <a:rPr b="1" lang="en" sz="1800">
                <a:solidFill>
                  <a:srgbClr val="0F4D90"/>
                </a:solidFill>
                <a:latin typeface="Montserrat"/>
                <a:ea typeface="Montserrat"/>
                <a:cs typeface="Montserrat"/>
                <a:sym typeface="Montserrat"/>
              </a:rPr>
              <a:t>físicamente por su etnicidad o supuesta infección de COVID-19 </a:t>
            </a:r>
            <a:r>
              <a:rPr b="1" lang="en" sz="1800">
                <a:solidFill>
                  <a:srgbClr val="0F4D90"/>
                </a:solidFill>
                <a:latin typeface="Montserrat"/>
                <a:ea typeface="Montserrat"/>
                <a:cs typeface="Montserrat"/>
                <a:sym typeface="Montserrat"/>
              </a:rPr>
              <a:t> </a:t>
            </a:r>
            <a:endParaRPr b="1" sz="1800">
              <a:solidFill>
                <a:srgbClr val="0F4D90"/>
              </a:solidFill>
              <a:latin typeface="Montserrat"/>
              <a:ea typeface="Montserrat"/>
              <a:cs typeface="Montserrat"/>
              <a:sym typeface="Montserrat"/>
            </a:endParaRPr>
          </a:p>
        </p:txBody>
      </p:sp>
      <p:sp>
        <p:nvSpPr>
          <p:cNvPr id="397" name="Google Shape;397;p45"/>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Para reportar incidentes de discriminación y odio, contacta a</a:t>
            </a:r>
            <a:r>
              <a:rPr lang="en" sz="1200">
                <a:solidFill>
                  <a:srgbClr val="FFFFFF"/>
                </a:solidFill>
                <a:latin typeface="Montserrat"/>
                <a:ea typeface="Montserrat"/>
                <a:cs typeface="Montserrat"/>
                <a:sym typeface="Montserrat"/>
              </a:rPr>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al: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Más información en: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98" name="Google Shape;398;p45"/>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Han habido actos de odio y discriminación en contra de </a:t>
            </a:r>
            <a:r>
              <a:rPr lang="en" sz="1600">
                <a:latin typeface="Montserrat"/>
                <a:ea typeface="Montserrat"/>
                <a:cs typeface="Montserrat"/>
                <a:sym typeface="Montserrat"/>
              </a:rPr>
              <a:t>individuos</a:t>
            </a:r>
            <a:r>
              <a:rPr lang="en" sz="1600">
                <a:latin typeface="Montserrat"/>
                <a:ea typeface="Montserrat"/>
                <a:cs typeface="Montserrat"/>
                <a:sym typeface="Montserrat"/>
              </a:rPr>
              <a:t> basados en la suposición de que son portadores del coronavirus.</a:t>
            </a:r>
            <a:endParaRPr sz="1600">
              <a:latin typeface="Montserrat"/>
              <a:ea typeface="Montserrat"/>
              <a:cs typeface="Montserrat"/>
              <a:sym typeface="Montserrat"/>
            </a:endParaRPr>
          </a:p>
        </p:txBody>
      </p:sp>
      <p:sp>
        <p:nvSpPr>
          <p:cNvPr id="399" name="Google Shape;399;p45"/>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Ahora es cuando más necesitamos protegernos los unos a los otros para salir de esto juntos. Si ves algo, di algo.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Si eres víctima o testigo de cualquier crimen, debes llamar al 911 </a:t>
            </a:r>
            <a:endParaRPr b="1" sz="1600"/>
          </a:p>
        </p:txBody>
      </p:sp>
      <p:sp>
        <p:nvSpPr>
          <p:cNvPr id="400" name="Google Shape;400;p45"/>
          <p:cNvSpPr txBox="1"/>
          <p:nvPr/>
        </p:nvSpPr>
        <p:spPr>
          <a:xfrm>
            <a:off x="5867100" y="424240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Reporta de manera anónima a la línea de </a:t>
            </a:r>
            <a:r>
              <a:rPr lang="en">
                <a:solidFill>
                  <a:srgbClr val="0F4D90"/>
                </a:solidFill>
                <a:latin typeface="Montserrat"/>
                <a:ea typeface="Montserrat"/>
                <a:cs typeface="Montserrat"/>
                <a:sym typeface="Montserrat"/>
              </a:rPr>
              <a:t>PCHR llamando a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6"/>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RECURSOS PARA LA COMUNIDAD LGTBIQ+ </a:t>
            </a:r>
            <a:endParaRPr b="1" sz="2400">
              <a:solidFill>
                <a:srgbClr val="FFFFFF"/>
              </a:solidFill>
            </a:endParaRPr>
          </a:p>
        </p:txBody>
      </p:sp>
      <p:sp>
        <p:nvSpPr>
          <p:cNvPr id="407" name="Google Shape;407;p46"/>
          <p:cNvSpPr txBox="1"/>
          <p:nvPr/>
        </p:nvSpPr>
        <p:spPr>
          <a:xfrm>
            <a:off x="279150" y="3885150"/>
            <a:ext cx="8585700" cy="97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chemeClr val="dk1"/>
                </a:solidFill>
                <a:highlight>
                  <a:schemeClr val="lt1"/>
                </a:highlight>
                <a:latin typeface="Montserrat"/>
                <a:ea typeface="Montserrat"/>
                <a:cs typeface="Montserrat"/>
                <a:sym typeface="Montserrat"/>
              </a:rPr>
              <a:t>Encuentra recursos amigables con la comunidad </a:t>
            </a:r>
            <a:r>
              <a:rPr lang="en" sz="1600">
                <a:solidFill>
                  <a:schemeClr val="dk1"/>
                </a:solidFill>
                <a:highlight>
                  <a:schemeClr val="lt1"/>
                </a:highlight>
                <a:latin typeface="Montserrat"/>
                <a:ea typeface="Montserrat"/>
                <a:cs typeface="Montserrat"/>
                <a:sym typeface="Montserrat"/>
              </a:rPr>
              <a:t>LGTBQ+ para que se mantenga sana y salva durante la pandemia:</a:t>
            </a:r>
            <a:endParaRPr sz="1600">
              <a:solidFill>
                <a:schemeClr val="dk1"/>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lang="en" sz="2000">
                <a:solidFill>
                  <a:srgbClr val="2176D2"/>
                </a:solidFill>
                <a:highlight>
                  <a:schemeClr val="lt1"/>
                </a:highlight>
                <a:latin typeface="Montserrat"/>
                <a:ea typeface="Montserrat"/>
                <a:cs typeface="Montserrat"/>
                <a:sym typeface="Montserrat"/>
              </a:rPr>
              <a:t>Visita bit.ly/COVIDLGBTQ </a:t>
            </a:r>
            <a:endParaRPr b="1" sz="2000">
              <a:solidFill>
                <a:srgbClr val="2176D2"/>
              </a:solidFill>
              <a:highlight>
                <a:schemeClr val="lt1"/>
              </a:highlight>
              <a:latin typeface="Montserrat"/>
              <a:ea typeface="Montserrat"/>
              <a:cs typeface="Montserrat"/>
              <a:sym typeface="Montserrat"/>
            </a:endParaRPr>
          </a:p>
        </p:txBody>
      </p:sp>
      <p:pic>
        <p:nvPicPr>
          <p:cNvPr id="408" name="Google Shape;408;p46"/>
          <p:cNvPicPr preferRelativeResize="0"/>
          <p:nvPr/>
        </p:nvPicPr>
        <p:blipFill>
          <a:blip r:embed="rId3">
            <a:alphaModFix/>
          </a:blip>
          <a:stretch>
            <a:fillRect/>
          </a:stretch>
        </p:blipFill>
        <p:spPr>
          <a:xfrm>
            <a:off x="4214675" y="911500"/>
            <a:ext cx="4460473" cy="2973649"/>
          </a:xfrm>
          <a:prstGeom prst="rect">
            <a:avLst/>
          </a:prstGeom>
          <a:noFill/>
          <a:ln>
            <a:noFill/>
          </a:ln>
        </p:spPr>
      </p:pic>
      <p:sp>
        <p:nvSpPr>
          <p:cNvPr id="409" name="Google Shape;409;p46"/>
          <p:cNvSpPr txBox="1"/>
          <p:nvPr/>
        </p:nvSpPr>
        <p:spPr>
          <a:xfrm>
            <a:off x="428950" y="1300950"/>
            <a:ext cx="4404900" cy="297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solidFill>
                  <a:srgbClr val="0F4D90"/>
                </a:solidFill>
                <a:highlight>
                  <a:schemeClr val="lt1"/>
                </a:highlight>
                <a:latin typeface="Montserrat"/>
                <a:ea typeface="Montserrat"/>
                <a:cs typeface="Montserrat"/>
                <a:sym typeface="Montserrat"/>
              </a:rPr>
              <a:t>TODOS tienen derecho a recibir apoyo médico cuando lo necesiten </a:t>
            </a:r>
            <a:endParaRPr b="1" sz="30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7"/>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Si tú o tus seres queridos están en peligro inmediato, llama al 911</a:t>
            </a:r>
            <a:endParaRPr b="1" sz="2600">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2600">
              <a:solidFill>
                <a:srgbClr val="1C4587"/>
              </a:solidFill>
              <a:highlight>
                <a:srgbClr val="FFFFFF"/>
              </a:highlight>
              <a:latin typeface="Montserrat"/>
              <a:ea typeface="Montserrat"/>
              <a:cs typeface="Montserrat"/>
              <a:sym typeface="Montserrat"/>
            </a:endParaRPr>
          </a:p>
        </p:txBody>
      </p:sp>
      <p:sp>
        <p:nvSpPr>
          <p:cNvPr id="416" name="Google Shape;416;p47"/>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7"/>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7"/>
          <p:cNvSpPr txBox="1"/>
          <p:nvPr/>
        </p:nvSpPr>
        <p:spPr>
          <a:xfrm>
            <a:off x="1975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Hotline Nacional de Violencia Doméstica: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419" name="Google Shape;419;p47"/>
          <p:cNvSpPr txBox="1"/>
          <p:nvPr/>
        </p:nvSpPr>
        <p:spPr>
          <a:xfrm>
            <a:off x="197550" y="4580650"/>
            <a:ext cx="8748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Para más información y otros recursos, visita</a:t>
            </a:r>
            <a:r>
              <a:rPr b="1" lang="en" sz="1600">
                <a:solidFill>
                  <a:srgbClr val="FFFFFF"/>
                </a:solidFill>
                <a:latin typeface="Montserrat"/>
                <a:ea typeface="Montserrat"/>
                <a:cs typeface="Montserrat"/>
                <a:sym typeface="Montserrat"/>
              </a:rPr>
              <a:t>: </a:t>
            </a: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420" name="Google Shape;420;p47"/>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Si piensas que tu estás en una relación abusiva o conoces a alguien que lo está, puedes llamar 24/7 a la línea de violencia doméstica de Filadelfia al </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(866) 723-3014</a:t>
            </a:r>
            <a:r>
              <a:rPr lang="en" sz="2000">
                <a:solidFill>
                  <a:srgbClr val="0F4D90"/>
                </a:solidFill>
                <a:latin typeface="Montserrat"/>
                <a:ea typeface="Montserrat"/>
                <a:cs typeface="Montserrat"/>
                <a:sym typeface="Montserrat"/>
              </a:rPr>
              <a:t>.</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2000">
              <a:solidFill>
                <a:srgbClr val="0F4D90"/>
              </a:solidFill>
              <a:latin typeface="Montserrat"/>
              <a:ea typeface="Montserrat"/>
              <a:cs typeface="Montserrat"/>
              <a:sym typeface="Montserrat"/>
            </a:endParaRPr>
          </a:p>
        </p:txBody>
      </p:sp>
      <p:sp>
        <p:nvSpPr>
          <p:cNvPr id="421" name="Google Shape;421;p47"/>
          <p:cNvSpPr txBox="1"/>
          <p:nvPr/>
        </p:nvSpPr>
        <p:spPr>
          <a:xfrm>
            <a:off x="344150" y="318400"/>
            <a:ext cx="7833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TE ENCUENTRAS EN UN HOGAR INESTABLE?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48"/>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427" name="Google Shape;427;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8"/>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HACER SI SOSPECHAS DE ABUSO INFANTIL</a:t>
            </a:r>
            <a:endParaRPr b="1" sz="2400">
              <a:solidFill>
                <a:srgbClr val="FFFFFF"/>
              </a:solidFill>
              <a:latin typeface="Montserrat"/>
              <a:ea typeface="Montserrat"/>
              <a:cs typeface="Montserrat"/>
              <a:sym typeface="Montserrat"/>
            </a:endParaRPr>
          </a:p>
        </p:txBody>
      </p:sp>
      <p:sp>
        <p:nvSpPr>
          <p:cNvPr id="429" name="Google Shape;429;p48"/>
          <p:cNvSpPr txBox="1"/>
          <p:nvPr/>
        </p:nvSpPr>
        <p:spPr>
          <a:xfrm>
            <a:off x="188450" y="1120800"/>
            <a:ext cx="4002900" cy="39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Altos niveles de estrés, pérdida de trabajo, presiones financieras, y largas horas juntos han aumentado las instancias de violencia doméstica en el hogar, y los niños y mujeres suelen ser las principales víctimas.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Han habido menos reportes de abuso infantil desde que empezó la </a:t>
            </a:r>
            <a:r>
              <a:rPr lang="en" sz="1600">
                <a:highlight>
                  <a:srgbClr val="FFFFFF"/>
                </a:highlight>
                <a:latin typeface="Montserrat"/>
                <a:ea typeface="Montserrat"/>
                <a:cs typeface="Montserrat"/>
                <a:sym typeface="Montserrat"/>
              </a:rPr>
              <a:t>Orden de Permanencia en Casa. Ahora que los que niños no tienen espacios seguros o personas adultos a quienes pedir ayuda, muchos casos no son denunciados. </a:t>
            </a:r>
            <a:endParaRPr sz="1600">
              <a:solidFill>
                <a:srgbClr val="3C4043"/>
              </a:solidFill>
              <a:highlight>
                <a:srgbClr val="FFFFFF"/>
              </a:highlight>
              <a:latin typeface="Montserrat"/>
              <a:ea typeface="Montserrat"/>
              <a:cs typeface="Montserrat"/>
              <a:sym typeface="Montserrat"/>
            </a:endParaRPr>
          </a:p>
        </p:txBody>
      </p:sp>
      <p:sp>
        <p:nvSpPr>
          <p:cNvPr id="430" name="Google Shape;430;p48"/>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ENCUENTRA APOYO</a:t>
            </a:r>
            <a:r>
              <a:rPr b="1" i="1" lang="en" sz="2000">
                <a:solidFill>
                  <a:schemeClr val="lt1"/>
                </a:solidFill>
                <a:latin typeface="Montserrat"/>
                <a:ea typeface="Montserrat"/>
                <a:cs typeface="Montserrat"/>
                <a:sym typeface="Montserrat"/>
              </a:rPr>
              <a: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APOYO DE VIVIENDA</a:t>
            </a:r>
            <a:endParaRPr b="1" sz="2400">
              <a:solidFill>
                <a:srgbClr val="FFFFFF"/>
              </a:solidFill>
              <a:latin typeface="Montserrat"/>
              <a:ea typeface="Montserrat"/>
              <a:cs typeface="Montserrat"/>
              <a:sym typeface="Montserrat"/>
            </a:endParaRPr>
          </a:p>
        </p:txBody>
      </p:sp>
      <p:sp>
        <p:nvSpPr>
          <p:cNvPr id="437" name="Google Shape;437;p49"/>
          <p:cNvSpPr txBox="1"/>
          <p:nvPr/>
        </p:nvSpPr>
        <p:spPr>
          <a:xfrm>
            <a:off x="2194700" y="969475"/>
            <a:ext cx="6561000" cy="583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000">
                <a:solidFill>
                  <a:srgbClr val="2176D2"/>
                </a:solidFill>
                <a:highlight>
                  <a:srgbClr val="FFFFFF"/>
                </a:highlight>
                <a:latin typeface="Montserrat"/>
                <a:ea typeface="Montserrat"/>
                <a:cs typeface="Montserrat"/>
                <a:sym typeface="Montserrat"/>
              </a:rPr>
              <a:t>La Corte Municipal de Filadelfia está cerrada y NO dictará desalojos forzosos hasta Mayo 31, </a:t>
            </a:r>
            <a:r>
              <a:rPr b="1" lang="en" sz="2000">
                <a:solidFill>
                  <a:srgbClr val="2176D2"/>
                </a:solidFill>
                <a:highlight>
                  <a:srgbClr val="FFFFFF"/>
                </a:highlight>
                <a:latin typeface="Montserrat"/>
                <a:ea typeface="Montserrat"/>
                <a:cs typeface="Montserrat"/>
                <a:sym typeface="Montserrat"/>
              </a:rPr>
              <a:t>2020. </a:t>
            </a:r>
            <a:endParaRPr b="1" sz="2000">
              <a:solidFill>
                <a:srgbClr val="2176D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38" name="Google Shape;438;p49"/>
          <p:cNvSpPr/>
          <p:nvPr/>
        </p:nvSpPr>
        <p:spPr>
          <a:xfrm>
            <a:off x="0" y="4439450"/>
            <a:ext cx="9144000" cy="398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 name="Google Shape;439;p49"/>
          <p:cNvPicPr preferRelativeResize="0"/>
          <p:nvPr/>
        </p:nvPicPr>
        <p:blipFill>
          <a:blip r:embed="rId3">
            <a:alphaModFix/>
          </a:blip>
          <a:stretch>
            <a:fillRect/>
          </a:stretch>
        </p:blipFill>
        <p:spPr>
          <a:xfrm>
            <a:off x="298100" y="1022941"/>
            <a:ext cx="1639058" cy="1639025"/>
          </a:xfrm>
          <a:prstGeom prst="rect">
            <a:avLst/>
          </a:prstGeom>
          <a:noFill/>
          <a:ln>
            <a:noFill/>
          </a:ln>
        </p:spPr>
      </p:pic>
      <p:sp>
        <p:nvSpPr>
          <p:cNvPr id="440" name="Google Shape;440;p49"/>
          <p:cNvSpPr txBox="1"/>
          <p:nvPr/>
        </p:nvSpPr>
        <p:spPr>
          <a:xfrm>
            <a:off x="254400" y="3079713"/>
            <a:ext cx="8635200" cy="94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800">
                <a:solidFill>
                  <a:srgbClr val="2176D2"/>
                </a:solidFill>
                <a:highlight>
                  <a:schemeClr val="lt1"/>
                </a:highlight>
                <a:latin typeface="Montserrat"/>
                <a:ea typeface="Montserrat"/>
                <a:cs typeface="Montserrat"/>
                <a:sym typeface="Montserrat"/>
              </a:rPr>
              <a:t>¿Necesitas ayuda encontrando refugio?</a:t>
            </a:r>
            <a:endParaRPr b="1" sz="1800">
              <a:solidFill>
                <a:srgbClr val="2176D2"/>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201F1E"/>
                </a:solidFill>
                <a:highlight>
                  <a:srgbClr val="FFFFFF"/>
                </a:highlight>
                <a:latin typeface="Montserrat"/>
                <a:ea typeface="Montserrat"/>
                <a:cs typeface="Montserrat"/>
                <a:sym typeface="Montserrat"/>
              </a:rPr>
              <a:t>Contacta al Hub of Hope enviando un correo a </a:t>
            </a:r>
            <a:r>
              <a:rPr lang="en" sz="1600">
                <a:solidFill>
                  <a:srgbClr val="201F1E"/>
                </a:solidFill>
                <a:highlight>
                  <a:srgbClr val="FFF2CC"/>
                </a:highlight>
                <a:latin typeface="Montserrat"/>
                <a:ea typeface="Montserrat"/>
                <a:cs typeface="Montserrat"/>
                <a:sym typeface="Montserrat"/>
              </a:rPr>
              <a:t>hubofhope@projecthome.org</a:t>
            </a:r>
            <a:r>
              <a:rPr lang="en" sz="1600">
                <a:solidFill>
                  <a:srgbClr val="201F1E"/>
                </a:solidFill>
                <a:highlight>
                  <a:srgbClr val="FFFFFF"/>
                </a:highlight>
                <a:latin typeface="Montserrat"/>
                <a:ea typeface="Montserrat"/>
                <a:cs typeface="Montserrat"/>
                <a:sym typeface="Montserrat"/>
              </a:rPr>
              <a:t> o llama al </a:t>
            </a:r>
            <a:r>
              <a:rPr lang="en" sz="1600">
                <a:solidFill>
                  <a:srgbClr val="201F1E"/>
                </a:solidFill>
                <a:highlight>
                  <a:srgbClr val="FFF2CC"/>
                </a:highlight>
                <a:latin typeface="Montserrat"/>
                <a:ea typeface="Montserrat"/>
                <a:cs typeface="Montserrat"/>
                <a:sym typeface="Montserrat"/>
              </a:rPr>
              <a:t>(215) 309-5225 </a:t>
            </a:r>
            <a:endParaRPr sz="1600">
              <a:solidFill>
                <a:srgbClr val="201F1E"/>
              </a:solidFill>
              <a:highlight>
                <a:srgbClr val="FFF2CC"/>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150">
                <a:solidFill>
                  <a:srgbClr val="201F1E"/>
                </a:solidFill>
                <a:highlight>
                  <a:srgbClr val="FFFFFF"/>
                </a:highlight>
                <a:latin typeface="Montserrat"/>
                <a:ea typeface="Montserrat"/>
                <a:cs typeface="Montserrat"/>
                <a:sym typeface="Montserrat"/>
              </a:rPr>
              <a:t>Horario de atención : 9 AM a 5 PM</a:t>
            </a:r>
            <a:endParaRPr sz="1150">
              <a:solidFill>
                <a:srgbClr val="201F1E"/>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solidFill>
                <a:schemeClr val="dk1"/>
              </a:solidFill>
              <a:highlight>
                <a:schemeClr val="lt1"/>
              </a:highlight>
              <a:latin typeface="Montserrat"/>
              <a:ea typeface="Montserrat"/>
              <a:cs typeface="Montserrat"/>
              <a:sym typeface="Montserrat"/>
            </a:endParaRPr>
          </a:p>
        </p:txBody>
      </p:sp>
      <p:sp>
        <p:nvSpPr>
          <p:cNvPr id="441" name="Google Shape;441;p49"/>
          <p:cNvSpPr txBox="1"/>
          <p:nvPr/>
        </p:nvSpPr>
        <p:spPr>
          <a:xfrm>
            <a:off x="2479750" y="2186925"/>
            <a:ext cx="5797200" cy="723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 sz="1600">
                <a:solidFill>
                  <a:srgbClr val="2176D2"/>
                </a:solidFill>
                <a:highlight>
                  <a:schemeClr val="lt1"/>
                </a:highlight>
                <a:latin typeface="Montserrat"/>
                <a:ea typeface="Montserrat"/>
                <a:cs typeface="Montserrat"/>
                <a:sym typeface="Montserrat"/>
              </a:rPr>
              <a:t>Llama al Philly Tenant Hotline al  </a:t>
            </a:r>
            <a:r>
              <a:rPr lang="en" sz="1600">
                <a:solidFill>
                  <a:srgbClr val="2176D2"/>
                </a:solidFill>
                <a:highlight>
                  <a:srgbClr val="FFF2CC"/>
                </a:highlight>
                <a:latin typeface="Montserrat"/>
                <a:ea typeface="Montserrat"/>
                <a:cs typeface="Montserrat"/>
                <a:sym typeface="Montserrat"/>
              </a:rPr>
              <a:t>267-444-2500 </a:t>
            </a:r>
            <a:r>
              <a:rPr lang="en" sz="1600">
                <a:solidFill>
                  <a:srgbClr val="2176D2"/>
                </a:solidFill>
                <a:latin typeface="Montserrat"/>
                <a:ea typeface="Montserrat"/>
                <a:cs typeface="Montserrat"/>
                <a:sym typeface="Montserrat"/>
              </a:rPr>
              <a:t> si </a:t>
            </a:r>
            <a:r>
              <a:rPr lang="en" sz="1600">
                <a:solidFill>
                  <a:srgbClr val="2176D2"/>
                </a:solidFill>
                <a:highlight>
                  <a:schemeClr val="lt1"/>
                </a:highlight>
                <a:latin typeface="Montserrat"/>
                <a:ea typeface="Montserrat"/>
                <a:cs typeface="Montserrat"/>
                <a:sym typeface="Montserrat"/>
              </a:rPr>
              <a:t>estás siendo desalojado sin una orden de la corte </a:t>
            </a:r>
            <a:r>
              <a:rPr lang="en" sz="1600">
                <a:solidFill>
                  <a:srgbClr val="2176D2"/>
                </a:solidFill>
                <a:highlight>
                  <a:schemeClr val="lt1"/>
                </a:highlight>
                <a:latin typeface="Montserrat"/>
                <a:ea typeface="Montserrat"/>
                <a:cs typeface="Montserrat"/>
                <a:sym typeface="Montserrat"/>
              </a:rPr>
              <a:t>.</a:t>
            </a:r>
            <a:endParaRPr sz="1600">
              <a:solidFill>
                <a:srgbClr val="2176D2"/>
              </a:solidFill>
              <a:highlight>
                <a:schemeClr val="lt1"/>
              </a:highlight>
              <a:latin typeface="Montserrat"/>
              <a:ea typeface="Montserrat"/>
              <a:cs typeface="Montserrat"/>
              <a:sym typeface="Montserrat"/>
            </a:endParaRPr>
          </a:p>
        </p:txBody>
      </p:sp>
      <p:sp>
        <p:nvSpPr>
          <p:cNvPr id="442" name="Google Shape;442;p49"/>
          <p:cNvSpPr txBox="1"/>
          <p:nvPr/>
        </p:nvSpPr>
        <p:spPr>
          <a:xfrm>
            <a:off x="-28200" y="4393500"/>
            <a:ext cx="10265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¿VES A ALGUIEN QUE NECESITA REFUGIO? </a:t>
            </a:r>
            <a:r>
              <a:rPr lang="en" sz="1200">
                <a:solidFill>
                  <a:srgbClr val="FFFFFF"/>
                </a:solidFill>
                <a:latin typeface="Montserrat"/>
                <a:ea typeface="Montserrat"/>
                <a:cs typeface="Montserrat"/>
                <a:sym typeface="Montserrat"/>
              </a:rPr>
              <a:t>Llama a</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para pedir ayuda.</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0"/>
          <p:cNvSpPr/>
          <p:nvPr/>
        </p:nvSpPr>
        <p:spPr>
          <a:xfrm>
            <a:off x="0" y="4457700"/>
            <a:ext cx="9144000" cy="631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pic>
        <p:nvPicPr>
          <p:cNvPr id="450" name="Google Shape;450;p50"/>
          <p:cNvPicPr preferRelativeResize="0"/>
          <p:nvPr/>
        </p:nvPicPr>
        <p:blipFill>
          <a:blip r:embed="rId3">
            <a:alphaModFix/>
          </a:blip>
          <a:stretch>
            <a:fillRect/>
          </a:stretch>
        </p:blipFill>
        <p:spPr>
          <a:xfrm>
            <a:off x="6022375" y="1422937"/>
            <a:ext cx="2884374" cy="2651525"/>
          </a:xfrm>
          <a:prstGeom prst="rect">
            <a:avLst/>
          </a:prstGeom>
          <a:noFill/>
          <a:ln>
            <a:noFill/>
          </a:ln>
        </p:spPr>
      </p:pic>
      <p:sp>
        <p:nvSpPr>
          <p:cNvPr id="451" name="Google Shape;451;p50"/>
          <p:cNvSpPr txBox="1"/>
          <p:nvPr/>
        </p:nvSpPr>
        <p:spPr>
          <a:xfrm>
            <a:off x="50700" y="954700"/>
            <a:ext cx="5861700" cy="3588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444444"/>
              </a:buClr>
              <a:buSzPts val="1500"/>
              <a:buFont typeface="Montserrat"/>
              <a:buChar char="●"/>
            </a:pPr>
            <a:r>
              <a:rPr lang="en" sz="1500">
                <a:highlight>
                  <a:srgbClr val="FFFFFF"/>
                </a:highlight>
                <a:latin typeface="Montserrat"/>
                <a:ea typeface="Montserrat"/>
                <a:cs typeface="Montserrat"/>
                <a:sym typeface="Montserrat"/>
              </a:rPr>
              <a:t>Los centros de distribución de alimentos (puntos anaranjados) están abiertos los </a:t>
            </a:r>
            <a:r>
              <a:rPr b="1" lang="en" sz="1500">
                <a:highlight>
                  <a:srgbClr val="FFFFFF"/>
                </a:highlight>
                <a:latin typeface="Montserrat"/>
                <a:ea typeface="Montserrat"/>
                <a:cs typeface="Montserrat"/>
                <a:sym typeface="Montserrat"/>
              </a:rPr>
              <a:t>lunes y jueves </a:t>
            </a:r>
            <a:r>
              <a:rPr lang="en" sz="1500">
                <a:highlight>
                  <a:srgbClr val="FFFFFF"/>
                </a:highlight>
                <a:latin typeface="Montserrat"/>
                <a:ea typeface="Montserrat"/>
                <a:cs typeface="Montserrat"/>
                <a:sym typeface="Montserrat"/>
              </a:rPr>
              <a:t>de</a:t>
            </a:r>
            <a:r>
              <a:rPr b="1" lang="en" sz="1500">
                <a:highlight>
                  <a:srgbClr val="FFFFFF"/>
                </a:highlight>
                <a:latin typeface="Montserrat"/>
                <a:ea typeface="Montserrat"/>
                <a:cs typeface="Montserrat"/>
                <a:sym typeface="Montserrat"/>
              </a:rPr>
              <a:t> 10 a.m. - 12 p.m. </a:t>
            </a:r>
            <a:endParaRPr b="1" sz="1500">
              <a:highlight>
                <a:srgbClr val="FFFFFF"/>
              </a:highlight>
              <a:latin typeface="Montserrat"/>
              <a:ea typeface="Montserrat"/>
              <a:cs typeface="Montserrat"/>
              <a:sym typeface="Montserrat"/>
            </a:endParaRPr>
          </a:p>
          <a:p>
            <a:pPr indent="-323850" lvl="0" marL="457200" rtl="0" algn="l">
              <a:lnSpc>
                <a:spcPct val="115000"/>
              </a:lnSpc>
              <a:spcBef>
                <a:spcPts val="1000"/>
              </a:spcBef>
              <a:spcAft>
                <a:spcPts val="0"/>
              </a:spcAft>
              <a:buClr>
                <a:schemeClr val="dk1"/>
              </a:buClr>
              <a:buSzPts val="1500"/>
              <a:buFont typeface="Montserrat"/>
              <a:buChar char="●"/>
            </a:pPr>
            <a:r>
              <a:rPr lang="en" sz="1500">
                <a:solidFill>
                  <a:schemeClr val="dk1"/>
                </a:solidFill>
                <a:highlight>
                  <a:schemeClr val="lt1"/>
                </a:highlight>
                <a:latin typeface="Montserrat"/>
                <a:ea typeface="Montserrat"/>
                <a:cs typeface="Montserrat"/>
                <a:sym typeface="Montserrat"/>
              </a:rPr>
              <a:t>Los centros de distribución de alimentos para estudiantes (puntos morados) están abiertos los </a:t>
            </a:r>
            <a:r>
              <a:rPr b="1" lang="en" sz="1500">
                <a:solidFill>
                  <a:schemeClr val="dk1"/>
                </a:solidFill>
                <a:highlight>
                  <a:schemeClr val="lt1"/>
                </a:highlight>
                <a:latin typeface="Montserrat"/>
                <a:ea typeface="Montserrat"/>
                <a:cs typeface="Montserrat"/>
                <a:sym typeface="Montserrat"/>
              </a:rPr>
              <a:t>jueves </a:t>
            </a:r>
            <a:r>
              <a:rPr lang="en" sz="1500">
                <a:solidFill>
                  <a:schemeClr val="dk1"/>
                </a:solidFill>
                <a:highlight>
                  <a:schemeClr val="lt1"/>
                </a:highlight>
                <a:latin typeface="Montserrat"/>
                <a:ea typeface="Montserrat"/>
                <a:cs typeface="Montserrat"/>
                <a:sym typeface="Montserrat"/>
              </a:rPr>
              <a:t>de</a:t>
            </a:r>
            <a:r>
              <a:rPr b="1" lang="en" sz="1500">
                <a:solidFill>
                  <a:schemeClr val="dk1"/>
                </a:solidFill>
                <a:highlight>
                  <a:schemeClr val="lt1"/>
                </a:highlight>
                <a:latin typeface="Montserrat"/>
                <a:ea typeface="Montserrat"/>
                <a:cs typeface="Montserrat"/>
                <a:sym typeface="Montserrat"/>
              </a:rPr>
              <a:t> 9 a.m. - 12 p.m. </a:t>
            </a:r>
            <a:endParaRPr b="1" sz="1500">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SzPts val="1500"/>
              <a:buFont typeface="Montserrat"/>
              <a:buChar char="●"/>
            </a:pPr>
            <a:r>
              <a:rPr lang="en" sz="1500">
                <a:highlight>
                  <a:srgbClr val="FFFFFF"/>
                </a:highlight>
                <a:latin typeface="Montserrat"/>
                <a:ea typeface="Montserrat"/>
                <a:cs typeface="Montserrat"/>
                <a:sym typeface="Montserrat"/>
              </a:rPr>
              <a:t>Los residentes no necesitan presentar ninguna identificación ni prueba de ingresos para ser elegible.</a:t>
            </a:r>
            <a:endParaRPr sz="1500">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SzPts val="1500"/>
              <a:buFont typeface="Montserrat"/>
              <a:buChar char="●"/>
            </a:pPr>
            <a:r>
              <a:rPr lang="en" sz="1500">
                <a:highlight>
                  <a:srgbClr val="FFFFFF"/>
                </a:highlight>
                <a:latin typeface="Montserrat"/>
                <a:ea typeface="Montserrat"/>
                <a:cs typeface="Montserrat"/>
                <a:sym typeface="Montserrat"/>
              </a:rPr>
              <a:t>Los sitios de comida están respaldados por la Ciudad, el programa de Share Food y  </a:t>
            </a:r>
            <a:r>
              <a:rPr lang="en" sz="1500">
                <a:latin typeface="Montserrat"/>
                <a:ea typeface="Montserrat"/>
                <a:cs typeface="Montserrat"/>
                <a:sym typeface="Montserrat"/>
              </a:rPr>
              <a:t>Philabundance.</a:t>
            </a:r>
            <a:endParaRPr sz="1500">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500">
              <a:latin typeface="Montserrat"/>
              <a:ea typeface="Montserrat"/>
              <a:cs typeface="Montserrat"/>
              <a:sym typeface="Montserrat"/>
            </a:endParaRPr>
          </a:p>
        </p:txBody>
      </p:sp>
      <p:sp>
        <p:nvSpPr>
          <p:cNvPr id="452" name="Google Shape;452;p50"/>
          <p:cNvSpPr txBox="1"/>
          <p:nvPr/>
        </p:nvSpPr>
        <p:spPr>
          <a:xfrm>
            <a:off x="207900" y="3987875"/>
            <a:ext cx="89361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0F4D90"/>
                </a:solidFill>
                <a:latin typeface="Montserrat"/>
                <a:ea typeface="Montserrat"/>
                <a:cs typeface="Montserrat"/>
                <a:sym typeface="Montserrat"/>
              </a:rPr>
              <a:t>Para ac</a:t>
            </a:r>
            <a:r>
              <a:rPr lang="en" sz="1300">
                <a:solidFill>
                  <a:srgbClr val="0F4D90"/>
                </a:solidFill>
                <a:latin typeface="Montserrat"/>
                <a:ea typeface="Montserrat"/>
                <a:cs typeface="Montserrat"/>
                <a:sym typeface="Montserrat"/>
              </a:rPr>
              <a:t>t</a:t>
            </a:r>
            <a:r>
              <a:rPr b="1" lang="en" sz="1300">
                <a:solidFill>
                  <a:srgbClr val="0F4D90"/>
                </a:solidFill>
                <a:latin typeface="Montserrat"/>
                <a:ea typeface="Montserrat"/>
                <a:cs typeface="Montserrat"/>
                <a:sym typeface="Montserrat"/>
              </a:rPr>
              <a:t>ualizaciones diarias visita: </a:t>
            </a:r>
            <a:r>
              <a:rPr b="1" lang="en" sz="1300" u="sng">
                <a:solidFill>
                  <a:srgbClr val="0F4D90"/>
                </a:solidFill>
                <a:latin typeface="Montserrat"/>
                <a:ea typeface="Montserrat"/>
                <a:cs typeface="Montserrat"/>
                <a:sym typeface="Montserrat"/>
              </a:rPr>
              <a:t>bit.ly/philagov-comidasgratis</a:t>
            </a:r>
            <a:endParaRPr b="1" sz="1300" u="sng">
              <a:solidFill>
                <a:srgbClr val="0F4D90"/>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300">
              <a:solidFill>
                <a:srgbClr val="0F4D90"/>
              </a:solidFill>
              <a:latin typeface="Montserrat"/>
              <a:ea typeface="Montserrat"/>
              <a:cs typeface="Montserrat"/>
              <a:sym typeface="Montserrat"/>
            </a:endParaRPr>
          </a:p>
        </p:txBody>
      </p:sp>
      <p:sp>
        <p:nvSpPr>
          <p:cNvPr id="453" name="Google Shape;453;p50"/>
          <p:cNvSpPr txBox="1"/>
          <p:nvPr/>
        </p:nvSpPr>
        <p:spPr>
          <a:xfrm>
            <a:off x="119325" y="4405725"/>
            <a:ext cx="8936100" cy="68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latin typeface="Montserrat"/>
                <a:ea typeface="Montserrat"/>
                <a:cs typeface="Montserrat"/>
                <a:sym typeface="Montserrat"/>
              </a:rPr>
              <a:t>Envía tu código postal en un texto al </a:t>
            </a:r>
            <a:r>
              <a:rPr b="1" lang="en" sz="1800">
                <a:solidFill>
                  <a:srgbClr val="FFFFFF"/>
                </a:solidFill>
                <a:latin typeface="Montserrat"/>
                <a:ea typeface="Montserrat"/>
                <a:cs typeface="Montserrat"/>
                <a:sym typeface="Montserrat"/>
              </a:rPr>
              <a:t>1-800-548-6479 para recibir una lista de centros de comida </a:t>
            </a:r>
            <a:r>
              <a:rPr b="1" lang="en" sz="1800">
                <a:solidFill>
                  <a:srgbClr val="FFFFFF"/>
                </a:solidFill>
                <a:latin typeface="Montserrat"/>
                <a:ea typeface="Montserrat"/>
                <a:cs typeface="Montserrat"/>
                <a:sym typeface="Montserrat"/>
              </a:rPr>
              <a:t>cercanos</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9" name="Google Shape;459;p51"/>
          <p:cNvSpPr txBox="1"/>
          <p:nvPr/>
        </p:nvSpPr>
        <p:spPr>
          <a:xfrm>
            <a:off x="395650" y="301600"/>
            <a:ext cx="8077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“PANDEMIC-</a:t>
            </a:r>
            <a:r>
              <a:rPr b="1" lang="en" sz="2400">
                <a:solidFill>
                  <a:srgbClr val="FFFFFF"/>
                </a:solidFill>
                <a:latin typeface="Montserrat"/>
                <a:ea typeface="Montserrat"/>
                <a:cs typeface="Montserrat"/>
                <a:sym typeface="Montserrat"/>
              </a:rPr>
              <a:t>EBT” </a:t>
            </a:r>
            <a:r>
              <a:rPr b="1" lang="en" sz="2400">
                <a:solidFill>
                  <a:srgbClr val="FFFFFF"/>
                </a:solidFill>
                <a:latin typeface="Montserrat"/>
                <a:ea typeface="Montserrat"/>
                <a:cs typeface="Montserrat"/>
                <a:sym typeface="Montserrat"/>
              </a:rPr>
              <a:t>PARA ESTUDIANTES</a:t>
            </a:r>
            <a:endParaRPr b="1" sz="2400">
              <a:solidFill>
                <a:srgbClr val="FFFFFF"/>
              </a:solidFill>
              <a:latin typeface="Montserrat"/>
              <a:ea typeface="Montserrat"/>
              <a:cs typeface="Montserrat"/>
              <a:sym typeface="Montserrat"/>
            </a:endParaRPr>
          </a:p>
        </p:txBody>
      </p:sp>
      <p:pic>
        <p:nvPicPr>
          <p:cNvPr id="460" name="Google Shape;460;p51"/>
          <p:cNvPicPr preferRelativeResize="0"/>
          <p:nvPr/>
        </p:nvPicPr>
        <p:blipFill>
          <a:blip r:embed="rId3">
            <a:alphaModFix/>
          </a:blip>
          <a:stretch>
            <a:fillRect/>
          </a:stretch>
        </p:blipFill>
        <p:spPr>
          <a:xfrm>
            <a:off x="3947325" y="1147000"/>
            <a:ext cx="4687875" cy="2640850"/>
          </a:xfrm>
          <a:prstGeom prst="rect">
            <a:avLst/>
          </a:prstGeom>
          <a:noFill/>
          <a:ln>
            <a:noFill/>
          </a:ln>
        </p:spPr>
      </p:pic>
      <p:sp>
        <p:nvSpPr>
          <p:cNvPr id="461" name="Google Shape;461;p51"/>
          <p:cNvSpPr txBox="1"/>
          <p:nvPr/>
        </p:nvSpPr>
        <p:spPr>
          <a:xfrm>
            <a:off x="75150" y="1241300"/>
            <a:ext cx="3688200" cy="313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El Programa</a:t>
            </a:r>
            <a:r>
              <a:rPr b="1" lang="en" sz="1800">
                <a:solidFill>
                  <a:srgbClr val="0F4D90"/>
                </a:solidFill>
                <a:highlight>
                  <a:schemeClr val="lt1"/>
                </a:highlight>
                <a:latin typeface="Montserrat"/>
                <a:ea typeface="Montserrat"/>
                <a:cs typeface="Montserrat"/>
                <a:sym typeface="Montserrat"/>
              </a:rPr>
              <a:t> “Pandemic Electronic Benefit Transfer” (P-EBT) </a:t>
            </a:r>
            <a:r>
              <a:rPr lang="en" sz="1800">
                <a:solidFill>
                  <a:srgbClr val="0F4D90"/>
                </a:solidFill>
                <a:highlight>
                  <a:schemeClr val="lt1"/>
                </a:highlight>
                <a:latin typeface="Montserrat"/>
                <a:ea typeface="Montserrat"/>
                <a:cs typeface="Montserrat"/>
                <a:sym typeface="Montserrat"/>
              </a:rPr>
              <a:t>va a proveer $365 a estudiantes que hubiesen recibido comida gratuita o descontada en la escuela mediante una transferencia a su tarjeta EBT. </a:t>
            </a:r>
            <a:endParaRPr sz="1800">
              <a:solidFill>
                <a:srgbClr val="0F4D90"/>
              </a:solidFill>
              <a:highlight>
                <a:schemeClr val="lt1"/>
              </a:highlight>
              <a:latin typeface="Montserrat"/>
              <a:ea typeface="Montserrat"/>
              <a:cs typeface="Montserrat"/>
              <a:sym typeface="Montserrat"/>
            </a:endParaRPr>
          </a:p>
        </p:txBody>
      </p:sp>
      <p:sp>
        <p:nvSpPr>
          <p:cNvPr id="462" name="Google Shape;462;p51"/>
          <p:cNvSpPr txBox="1"/>
          <p:nvPr/>
        </p:nvSpPr>
        <p:spPr>
          <a:xfrm>
            <a:off x="284050" y="4277150"/>
            <a:ext cx="8300400" cy="84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Aquellas f</a:t>
            </a:r>
            <a:r>
              <a:rPr lang="en" sz="1800">
                <a:solidFill>
                  <a:srgbClr val="0F4D90"/>
                </a:solidFill>
                <a:highlight>
                  <a:schemeClr val="lt1"/>
                </a:highlight>
                <a:latin typeface="Montserrat"/>
                <a:ea typeface="Montserrat"/>
                <a:cs typeface="Montserrat"/>
                <a:sym typeface="Montserrat"/>
              </a:rPr>
              <a:t>amilias que no tienen una tarjeta EBT activa, recibirán los fondos en la dirección que han reportado al Distrito Escolar. </a:t>
            </a:r>
            <a:endParaRPr sz="18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2"/>
          <p:cNvSpPr txBox="1"/>
          <p:nvPr/>
        </p:nvSpPr>
        <p:spPr>
          <a:xfrm>
            <a:off x="395650" y="301600"/>
            <a:ext cx="83625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 PARA PERSONAS MAYORES</a:t>
            </a:r>
            <a:endParaRPr b="1" sz="2400">
              <a:solidFill>
                <a:srgbClr val="FFFFFF"/>
              </a:solidFill>
              <a:latin typeface="Montserrat"/>
              <a:ea typeface="Montserrat"/>
              <a:cs typeface="Montserrat"/>
              <a:sym typeface="Montserrat"/>
            </a:endParaRPr>
          </a:p>
        </p:txBody>
      </p:sp>
      <p:sp>
        <p:nvSpPr>
          <p:cNvPr id="469" name="Google Shape;469;p52"/>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highlight>
                  <a:srgbClr val="FFFFFF"/>
                </a:highlight>
                <a:latin typeface="Montserrat"/>
                <a:ea typeface="Montserrat"/>
                <a:cs typeface="Montserrat"/>
                <a:sym typeface="Montserrat"/>
              </a:rPr>
              <a:t>Para encontrar el número de un centro cercano, visita </a:t>
            </a:r>
            <a:r>
              <a:rPr b="1" lang="en" sz="1900">
                <a:solidFill>
                  <a:srgbClr val="0F4D90"/>
                </a:solidFill>
                <a:highlight>
                  <a:srgbClr val="FFFFFF"/>
                </a:highlight>
                <a:latin typeface="Montserrat"/>
                <a:ea typeface="Montserrat"/>
                <a:cs typeface="Montserrat"/>
                <a:sym typeface="Montserrat"/>
              </a:rPr>
              <a:t>bit.ly/PhillySeniorMeals</a:t>
            </a:r>
            <a:endParaRPr b="1" sz="1700">
              <a:solidFill>
                <a:srgbClr val="0F4D90"/>
              </a:solidFill>
              <a:latin typeface="Montserrat"/>
              <a:ea typeface="Montserrat"/>
              <a:cs typeface="Montserrat"/>
              <a:sym typeface="Montserrat"/>
            </a:endParaRPr>
          </a:p>
        </p:txBody>
      </p:sp>
      <p:pic>
        <p:nvPicPr>
          <p:cNvPr id="470" name="Google Shape;470;p52"/>
          <p:cNvPicPr preferRelativeResize="0"/>
          <p:nvPr/>
        </p:nvPicPr>
        <p:blipFill>
          <a:blip r:embed="rId3">
            <a:alphaModFix/>
          </a:blip>
          <a:stretch>
            <a:fillRect/>
          </a:stretch>
        </p:blipFill>
        <p:spPr>
          <a:xfrm>
            <a:off x="817350" y="1017702"/>
            <a:ext cx="2404632" cy="2357162"/>
          </a:xfrm>
          <a:prstGeom prst="rect">
            <a:avLst/>
          </a:prstGeom>
          <a:noFill/>
          <a:ln>
            <a:noFill/>
          </a:ln>
        </p:spPr>
      </p:pic>
      <p:sp>
        <p:nvSpPr>
          <p:cNvPr id="471" name="Google Shape;471;p52"/>
          <p:cNvSpPr txBox="1"/>
          <p:nvPr/>
        </p:nvSpPr>
        <p:spPr>
          <a:xfrm>
            <a:off x="4240800" y="9995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0F4D90"/>
                </a:solidFill>
                <a:highlight>
                  <a:schemeClr val="lt1"/>
                </a:highlight>
                <a:latin typeface="Montserrat"/>
                <a:ea typeface="Montserrat"/>
                <a:cs typeface="Montserrat"/>
                <a:sym typeface="Montserrat"/>
              </a:rPr>
              <a:t>Personas mayores</a:t>
            </a:r>
            <a:r>
              <a:rPr b="1" lang="en" sz="2300">
                <a:solidFill>
                  <a:srgbClr val="0F4D90"/>
                </a:solidFill>
                <a:highlight>
                  <a:schemeClr val="lt1"/>
                </a:highlight>
                <a:latin typeface="Montserrat"/>
                <a:ea typeface="Montserrat"/>
                <a:cs typeface="Montserrat"/>
                <a:sym typeface="Montserrat"/>
              </a:rPr>
              <a:t> (60+) deben llamar antes para reservar su merienda. </a:t>
            </a:r>
            <a:endParaRPr b="1" sz="2300">
              <a:solidFill>
                <a:srgbClr val="0F4D90"/>
              </a:solidFill>
              <a:highlight>
                <a:schemeClr val="lt1"/>
              </a:highlight>
              <a:latin typeface="Montserrat"/>
              <a:ea typeface="Montserrat"/>
              <a:cs typeface="Montserrat"/>
              <a:sym typeface="Montserrat"/>
            </a:endParaRPr>
          </a:p>
        </p:txBody>
      </p:sp>
      <p:sp>
        <p:nvSpPr>
          <p:cNvPr id="472" name="Google Shape;472;p52"/>
          <p:cNvSpPr/>
          <p:nvPr/>
        </p:nvSpPr>
        <p:spPr>
          <a:xfrm>
            <a:off x="272700" y="4006525"/>
            <a:ext cx="8871300" cy="10122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2"/>
          <p:cNvSpPr txBox="1"/>
          <p:nvPr/>
        </p:nvSpPr>
        <p:spPr>
          <a:xfrm>
            <a:off x="2616875" y="40781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F4D90"/>
                </a:solidFill>
                <a:latin typeface="Montserrat"/>
                <a:ea typeface="Montserrat"/>
                <a:cs typeface="Montserrat"/>
                <a:sym typeface="Montserrat"/>
              </a:rPr>
              <a:t>Si necesitas reservando una merienda </a:t>
            </a:r>
            <a:endParaRPr>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llama a la línea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ayuda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215-765-9040</a:t>
            </a:r>
            <a:endParaRPr b="1" sz="20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0F4D90"/>
                </a:solidFill>
                <a:latin typeface="Montserrat"/>
                <a:ea typeface="Montserrat"/>
                <a:cs typeface="Montserrat"/>
                <a:sym typeface="Montserrat"/>
              </a:rPr>
              <a:t>(Servicio disponible en inglés y español) </a:t>
            </a:r>
            <a:endParaRPr b="1" sz="2000">
              <a:solidFill>
                <a:srgbClr val="0F4D90"/>
              </a:solidFill>
              <a:latin typeface="Montserrat"/>
              <a:ea typeface="Montserrat"/>
              <a:cs typeface="Montserrat"/>
              <a:sym typeface="Montserrat"/>
            </a:endParaRPr>
          </a:p>
        </p:txBody>
      </p:sp>
      <p:pic>
        <p:nvPicPr>
          <p:cNvPr id="474" name="Google Shape;474;p52"/>
          <p:cNvPicPr preferRelativeResize="0"/>
          <p:nvPr/>
        </p:nvPicPr>
        <p:blipFill rotWithShape="1">
          <a:blip r:embed="rId4">
            <a:alphaModFix/>
          </a:blip>
          <a:srcRect b="1700" l="0" r="0" t="0"/>
          <a:stretch/>
        </p:blipFill>
        <p:spPr>
          <a:xfrm>
            <a:off x="272700" y="3582950"/>
            <a:ext cx="1393251" cy="1369550"/>
          </a:xfrm>
          <a:prstGeom prst="rect">
            <a:avLst/>
          </a:prstGeom>
          <a:noFill/>
          <a:ln>
            <a:noFill/>
          </a:ln>
        </p:spPr>
      </p:pic>
      <p:pic>
        <p:nvPicPr>
          <p:cNvPr id="475" name="Google Shape;475;p52"/>
          <p:cNvPicPr preferRelativeResize="0"/>
          <p:nvPr/>
        </p:nvPicPr>
        <p:blipFill>
          <a:blip r:embed="rId5">
            <a:alphaModFix/>
          </a:blip>
          <a:stretch>
            <a:fillRect/>
          </a:stretch>
        </p:blipFill>
        <p:spPr>
          <a:xfrm>
            <a:off x="1665950" y="4037163"/>
            <a:ext cx="950925" cy="95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5" name="Google Shape;105;p17"/>
          <p:cNvSpPr txBox="1"/>
          <p:nvPr>
            <p:ph idx="1" type="body"/>
          </p:nvPr>
        </p:nvSpPr>
        <p:spPr>
          <a:xfrm>
            <a:off x="633425" y="113077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El</a:t>
            </a:r>
            <a:r>
              <a:rPr b="1" lang="en" sz="2400">
                <a:solidFill>
                  <a:schemeClr val="dk1"/>
                </a:solidFill>
                <a:latin typeface="Montserrat"/>
                <a:ea typeface="Montserrat"/>
                <a:cs typeface="Montserrat"/>
                <a:sym typeface="Montserrat"/>
              </a:rPr>
              <a:t> COVID-19 coronavirus </a:t>
            </a:r>
            <a:r>
              <a:rPr lang="en" sz="2400">
                <a:solidFill>
                  <a:schemeClr val="dk1"/>
                </a:solidFill>
                <a:latin typeface="Montserrat"/>
                <a:ea typeface="Montserrat"/>
                <a:cs typeface="Montserrat"/>
                <a:sym typeface="Montserrat"/>
              </a:rPr>
              <a:t>es considerado como un nuevo virus, cuyo descubrimiento se remonta a Octubre 2019. </a:t>
            </a:r>
            <a:endParaRPr sz="2400"/>
          </a:p>
        </p:txBody>
      </p:sp>
      <p:sp>
        <p:nvSpPr>
          <p:cNvPr id="106" name="Google Shape;106;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81" name="Google Shape;481;p53"/>
          <p:cNvSpPr txBox="1"/>
          <p:nvPr/>
        </p:nvSpPr>
        <p:spPr>
          <a:xfrm>
            <a:off x="6358100" y="2856500"/>
            <a:ext cx="2589900" cy="97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0F4D90"/>
                </a:solidFill>
                <a:highlight>
                  <a:schemeClr val="lt1"/>
                </a:highlight>
                <a:latin typeface="Montserrat"/>
                <a:ea typeface="Montserrat"/>
                <a:cs typeface="Montserrat"/>
                <a:sym typeface="Montserrat"/>
              </a:rPr>
              <a:t>Llama o envía un texto al</a:t>
            </a:r>
            <a:r>
              <a:rPr b="1" i="1" lang="en" sz="1600">
                <a:solidFill>
                  <a:srgbClr val="0F4D90"/>
                </a:solidFill>
                <a:highlight>
                  <a:schemeClr val="lt1"/>
                </a:highlight>
                <a:latin typeface="Montserrat"/>
                <a:ea typeface="Montserrat"/>
                <a:cs typeface="Montserrat"/>
                <a:sym typeface="Montserrat"/>
              </a:rPr>
              <a:t> </a:t>
            </a:r>
            <a:r>
              <a:rPr lang="en" sz="1600">
                <a:solidFill>
                  <a:srgbClr val="0F4D90"/>
                </a:solidFill>
                <a:highlight>
                  <a:srgbClr val="FFEFA2"/>
                </a:highlight>
                <a:latin typeface="Montserrat"/>
                <a:ea typeface="Montserrat"/>
                <a:cs typeface="Montserrat"/>
                <a:sym typeface="Montserrat"/>
              </a:rPr>
              <a:t>215-709-9619</a:t>
            </a:r>
            <a:endParaRPr sz="1600">
              <a:solidFill>
                <a:srgbClr val="0F4D90"/>
              </a:solidFill>
              <a:highlight>
                <a:srgbClr val="FFEFA2"/>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i="1" lang="en" sz="1600">
                <a:solidFill>
                  <a:srgbClr val="0F4D90"/>
                </a:solidFill>
                <a:highlight>
                  <a:schemeClr val="lt1"/>
                </a:highlight>
                <a:latin typeface="Montserrat"/>
                <a:ea typeface="Montserrat"/>
                <a:cs typeface="Montserrat"/>
                <a:sym typeface="Montserrat"/>
              </a:rPr>
              <a:t>Envía un correo electrónico a</a:t>
            </a:r>
            <a:r>
              <a:rPr b="1" lang="en" sz="1600">
                <a:solidFill>
                  <a:srgbClr val="0F4D90"/>
                </a:solidFill>
                <a:highlight>
                  <a:schemeClr val="lt1"/>
                </a:highlight>
                <a:latin typeface="Montserrat"/>
                <a:ea typeface="Montserrat"/>
                <a:cs typeface="Montserrat"/>
                <a:sym typeface="Montserrat"/>
              </a:rPr>
              <a:t> </a:t>
            </a:r>
            <a:r>
              <a:rPr lang="en" sz="1600">
                <a:solidFill>
                  <a:srgbClr val="0F4D90"/>
                </a:solidFill>
                <a:highlight>
                  <a:srgbClr val="FFEFA2"/>
                </a:highlight>
                <a:latin typeface="Montserrat"/>
                <a:ea typeface="Montserrat"/>
                <a:cs typeface="Montserrat"/>
                <a:sym typeface="Montserrat"/>
              </a:rPr>
              <a:t>food@libertyresources.org</a:t>
            </a:r>
            <a:endParaRPr sz="16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500">
              <a:solidFill>
                <a:srgbClr val="0F4D90"/>
              </a:solidFill>
              <a:latin typeface="Montserrat"/>
              <a:ea typeface="Montserrat"/>
              <a:cs typeface="Montserrat"/>
              <a:sym typeface="Montserrat"/>
            </a:endParaRPr>
          </a:p>
        </p:txBody>
      </p:sp>
      <p:sp>
        <p:nvSpPr>
          <p:cNvPr id="482" name="Google Shape;482;p53"/>
          <p:cNvSpPr txBox="1"/>
          <p:nvPr/>
        </p:nvSpPr>
        <p:spPr>
          <a:xfrm>
            <a:off x="457650" y="3448800"/>
            <a:ext cx="5402400" cy="112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rgbClr val="0F4D90"/>
                </a:solidFill>
                <a:highlight>
                  <a:schemeClr val="lt1"/>
                </a:highlight>
                <a:latin typeface="Montserrat"/>
                <a:ea typeface="Montserrat"/>
                <a:cs typeface="Montserrat"/>
                <a:sym typeface="Montserrat"/>
              </a:rPr>
              <a:t>Si necesitas comida y no puedes salir de tu hogar debido a una discapacidad, llama a Liberty Resources para registrarte en el programa de envío gratuito de alimentos.</a:t>
            </a:r>
            <a:r>
              <a:rPr b="1" lang="en" sz="1700">
                <a:solidFill>
                  <a:srgbClr val="0F4D90"/>
                </a:solidFill>
                <a:highlight>
                  <a:schemeClr val="lt1"/>
                </a:highlight>
                <a:latin typeface="Montserrat"/>
                <a:ea typeface="Montserrat"/>
                <a:cs typeface="Montserrat"/>
                <a:sym typeface="Montserrat"/>
              </a:rPr>
              <a:t> </a:t>
            </a:r>
            <a:endParaRPr b="1" sz="1700">
              <a:solidFill>
                <a:srgbClr val="0F4D90"/>
              </a:solidFill>
              <a:highlight>
                <a:schemeClr val="lt1"/>
              </a:highlight>
              <a:latin typeface="Montserrat"/>
              <a:ea typeface="Montserrat"/>
              <a:cs typeface="Montserrat"/>
              <a:sym typeface="Montserrat"/>
            </a:endParaRPr>
          </a:p>
        </p:txBody>
      </p:sp>
      <p:pic>
        <p:nvPicPr>
          <p:cNvPr id="483" name="Google Shape;483;p53"/>
          <p:cNvPicPr preferRelativeResize="0"/>
          <p:nvPr/>
        </p:nvPicPr>
        <p:blipFill>
          <a:blip r:embed="rId3">
            <a:alphaModFix/>
          </a:blip>
          <a:stretch>
            <a:fillRect/>
          </a:stretch>
        </p:blipFill>
        <p:spPr>
          <a:xfrm>
            <a:off x="6862275" y="1123728"/>
            <a:ext cx="1534650" cy="1534650"/>
          </a:xfrm>
          <a:prstGeom prst="rect">
            <a:avLst/>
          </a:prstGeom>
          <a:noFill/>
          <a:ln>
            <a:noFill/>
          </a:ln>
        </p:spPr>
      </p:pic>
      <p:sp>
        <p:nvSpPr>
          <p:cNvPr id="484" name="Google Shape;484;p53"/>
          <p:cNvSpPr txBox="1"/>
          <p:nvPr/>
        </p:nvSpPr>
        <p:spPr>
          <a:xfrm>
            <a:off x="252400" y="247250"/>
            <a:ext cx="84255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PERSONAS CON DISCAPACIDADES</a:t>
            </a:r>
            <a:endParaRPr b="1" sz="2400">
              <a:solidFill>
                <a:srgbClr val="FFFFFF"/>
              </a:solidFill>
              <a:latin typeface="Montserrat"/>
              <a:ea typeface="Montserrat"/>
              <a:cs typeface="Montserrat"/>
              <a:sym typeface="Montserrat"/>
            </a:endParaRPr>
          </a:p>
        </p:txBody>
      </p:sp>
      <p:sp>
        <p:nvSpPr>
          <p:cNvPr id="485" name="Google Shape;485;p53"/>
          <p:cNvSpPr txBox="1"/>
          <p:nvPr/>
        </p:nvSpPr>
        <p:spPr>
          <a:xfrm>
            <a:off x="252400" y="1345375"/>
            <a:ext cx="5929800" cy="183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2400">
                <a:solidFill>
                  <a:srgbClr val="0F4D90"/>
                </a:solidFill>
                <a:highlight>
                  <a:srgbClr val="FFFFFF"/>
                </a:highlight>
                <a:latin typeface="Montserrat"/>
                <a:ea typeface="Montserrat"/>
                <a:cs typeface="Montserrat"/>
                <a:sym typeface="Montserrat"/>
              </a:rPr>
              <a:t>Personas que reciben </a:t>
            </a:r>
            <a:r>
              <a:rPr b="1" i="1" lang="en" sz="2400">
                <a:solidFill>
                  <a:srgbClr val="0F4D90"/>
                </a:solidFill>
                <a:highlight>
                  <a:srgbClr val="FFFFFF"/>
                </a:highlight>
                <a:latin typeface="Montserrat"/>
                <a:ea typeface="Montserrat"/>
                <a:cs typeface="Montserrat"/>
                <a:sym typeface="Montserrat"/>
              </a:rPr>
              <a:t>Medicaid: </a:t>
            </a:r>
            <a:endParaRPr b="1" i="1" sz="24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rgbClr val="0F4D90"/>
                </a:solidFill>
                <a:highlight>
                  <a:srgbClr val="FFFFFF"/>
                </a:highlight>
                <a:latin typeface="Montserrat"/>
                <a:ea typeface="Montserrat"/>
                <a:cs typeface="Montserrat"/>
                <a:sym typeface="Montserrat"/>
              </a:rPr>
              <a:t>Como parte de tus beneficios puedes ser elegible para recibir meriendas en tu hogar. </a:t>
            </a:r>
            <a:r>
              <a:rPr b="1" lang="en">
                <a:solidFill>
                  <a:srgbClr val="0F4D90"/>
                </a:solidFill>
                <a:latin typeface="Montserrat"/>
                <a:ea typeface="Montserrat"/>
                <a:cs typeface="Montserrat"/>
                <a:sym typeface="Montserrat"/>
              </a:rPr>
              <a:t>Contacta a tu coordinador de apoyo o llama a la </a:t>
            </a:r>
            <a:r>
              <a:rPr b="1" lang="en">
                <a:solidFill>
                  <a:srgbClr val="0F4D90"/>
                </a:solidFill>
                <a:latin typeface="Montserrat"/>
                <a:ea typeface="Montserrat"/>
                <a:cs typeface="Montserrat"/>
                <a:sym typeface="Montserrat"/>
              </a:rPr>
              <a:t>Línea</a:t>
            </a:r>
            <a:r>
              <a:rPr b="1" lang="en">
                <a:solidFill>
                  <a:srgbClr val="0F4D90"/>
                </a:solidFill>
                <a:latin typeface="Montserrat"/>
                <a:ea typeface="Montserrat"/>
                <a:cs typeface="Montserrat"/>
                <a:sym typeface="Montserrat"/>
              </a:rPr>
              <a:t> de ayuda de CHC (Community Health Choices) al 1-844-824-3655</a:t>
            </a:r>
            <a:endParaRPr b="1" sz="18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CUIDADORES DE NIÑOS</a:t>
            </a:r>
            <a:r>
              <a:rPr b="1" lang="e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p:txBody>
      </p:sp>
      <p:sp>
        <p:nvSpPr>
          <p:cNvPr id="492" name="Google Shape;492;p54"/>
          <p:cNvSpPr txBox="1"/>
          <p:nvPr/>
        </p:nvSpPr>
        <p:spPr>
          <a:xfrm>
            <a:off x="779650" y="348847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Para encontrar un centro cercano y otros recursos,</a:t>
            </a:r>
            <a:endParaRPr sz="1800">
              <a:solidFill>
                <a:srgbClr val="0F4D90"/>
              </a:solidFill>
              <a:highlight>
                <a:schemeClr val="lt1"/>
              </a:highlight>
              <a:latin typeface="Montserrat"/>
              <a:ea typeface="Montserrat"/>
              <a:cs typeface="Montserrat"/>
              <a:sym typeface="Montserrat"/>
            </a:endParaRPr>
          </a:p>
        </p:txBody>
      </p:sp>
      <p:sp>
        <p:nvSpPr>
          <p:cNvPr id="493" name="Google Shape;493;p54"/>
          <p:cNvSpPr txBox="1"/>
          <p:nvPr/>
        </p:nvSpPr>
        <p:spPr>
          <a:xfrm>
            <a:off x="797038" y="4148075"/>
            <a:ext cx="41250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 visita </a:t>
            </a:r>
            <a:r>
              <a:rPr b="1" lang="en" sz="2000">
                <a:solidFill>
                  <a:srgbClr val="0F4D90"/>
                </a:solidFill>
                <a:latin typeface="Montserrat"/>
                <a:ea typeface="Montserrat"/>
                <a:cs typeface="Montserrat"/>
                <a:sym typeface="Montserrat"/>
              </a:rPr>
              <a:t>bit.ly/philagov-familias</a:t>
            </a:r>
            <a:endParaRPr b="1" sz="20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2000">
                <a:solidFill>
                  <a:srgbClr val="0F4D90"/>
                </a:solidFill>
                <a:latin typeface="Montserrat"/>
                <a:ea typeface="Montserrat"/>
                <a:cs typeface="Montserrat"/>
                <a:sym typeface="Montserrat"/>
              </a:rPr>
              <a:t>O llama al</a:t>
            </a:r>
            <a:r>
              <a:rPr b="1" lang="en" sz="2000">
                <a:solidFill>
                  <a:srgbClr val="0F4D90"/>
                </a:solidFill>
                <a:latin typeface="Montserrat"/>
                <a:ea typeface="Montserrat"/>
                <a:cs typeface="Montserrat"/>
                <a:sym typeface="Montserrat"/>
              </a:rPr>
              <a:t> (267) 432-5844</a:t>
            </a:r>
            <a:endParaRPr b="1" sz="2000">
              <a:solidFill>
                <a:srgbClr val="0F4D90"/>
              </a:solidFill>
              <a:latin typeface="Montserrat"/>
              <a:ea typeface="Montserrat"/>
              <a:cs typeface="Montserrat"/>
              <a:sym typeface="Montserrat"/>
            </a:endParaRPr>
          </a:p>
        </p:txBody>
      </p:sp>
      <p:sp>
        <p:nvSpPr>
          <p:cNvPr id="494" name="Google Shape;494;p54"/>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4"/>
          <p:cNvSpPr txBox="1"/>
          <p:nvPr/>
        </p:nvSpPr>
        <p:spPr>
          <a:xfrm>
            <a:off x="5934250" y="2912650"/>
            <a:ext cx="3019500" cy="206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Descarga la app </a:t>
            </a:r>
            <a:r>
              <a:rPr b="1" lang="en">
                <a:solidFill>
                  <a:srgbClr val="0F4D90"/>
                </a:solidFill>
                <a:latin typeface="Montserrat"/>
                <a:ea typeface="Montserrat"/>
                <a:cs typeface="Montserrat"/>
                <a:sym typeface="Montserrat"/>
              </a:rPr>
              <a:t>Pacify</a:t>
            </a:r>
            <a:r>
              <a:rPr lang="en">
                <a:solidFill>
                  <a:srgbClr val="0F4D90"/>
                </a:solidFill>
                <a:latin typeface="Montserrat"/>
                <a:ea typeface="Montserrat"/>
                <a:cs typeface="Montserrat"/>
                <a:sym typeface="Montserrat"/>
              </a:rPr>
              <a:t> para acceder apoyo virtual gratuito para personas en lactancia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Usa el código de acceso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para acceso 24/7 </a:t>
            </a:r>
            <a:endParaRPr>
              <a:solidFill>
                <a:srgbClr val="0F4D90"/>
              </a:solidFill>
              <a:latin typeface="Montserrat"/>
              <a:ea typeface="Montserrat"/>
              <a:cs typeface="Montserrat"/>
              <a:sym typeface="Montserrat"/>
            </a:endParaRPr>
          </a:p>
        </p:txBody>
      </p:sp>
      <p:cxnSp>
        <p:nvCxnSpPr>
          <p:cNvPr id="496" name="Google Shape;496;p54"/>
          <p:cNvCxnSpPr/>
          <p:nvPr/>
        </p:nvCxnSpPr>
        <p:spPr>
          <a:xfrm>
            <a:off x="733375" y="414807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97" name="Google Shape;497;p54"/>
          <p:cNvCxnSpPr/>
          <p:nvPr/>
        </p:nvCxnSpPr>
        <p:spPr>
          <a:xfrm>
            <a:off x="4985700" y="4148075"/>
            <a:ext cx="0" cy="630300"/>
          </a:xfrm>
          <a:prstGeom prst="straightConnector1">
            <a:avLst/>
          </a:prstGeom>
          <a:noFill/>
          <a:ln cap="flat" cmpd="sng" w="76200">
            <a:solidFill>
              <a:srgbClr val="F3C613"/>
            </a:solidFill>
            <a:prstDash val="solid"/>
            <a:round/>
            <a:headEnd len="med" w="med" type="none"/>
            <a:tailEnd len="med" w="med" type="none"/>
          </a:ln>
        </p:spPr>
      </p:cxnSp>
      <p:sp>
        <p:nvSpPr>
          <p:cNvPr id="498" name="Google Shape;498;p54"/>
          <p:cNvSpPr txBox="1"/>
          <p:nvPr/>
        </p:nvSpPr>
        <p:spPr>
          <a:xfrm>
            <a:off x="257900" y="1079600"/>
            <a:ext cx="66084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Los </a:t>
            </a:r>
            <a:r>
              <a:rPr b="1" lang="en" sz="2400">
                <a:solidFill>
                  <a:srgbClr val="0F4D90"/>
                </a:solidFill>
                <a:highlight>
                  <a:schemeClr val="lt1"/>
                </a:highlight>
                <a:latin typeface="Montserrat"/>
                <a:ea typeface="Montserrat"/>
                <a:cs typeface="Montserrat"/>
                <a:sym typeface="Montserrat"/>
              </a:rPr>
              <a:t>Residentes pueden recoger comida y </a:t>
            </a:r>
            <a:r>
              <a:rPr b="1" lang="en" sz="2400">
                <a:solidFill>
                  <a:srgbClr val="0F4D90"/>
                </a:solidFill>
                <a:highlight>
                  <a:schemeClr val="lt1"/>
                </a:highlight>
                <a:latin typeface="Montserrat"/>
                <a:ea typeface="Montserrat"/>
                <a:cs typeface="Montserrat"/>
                <a:sym typeface="Montserrat"/>
              </a:rPr>
              <a:t>suministros</a:t>
            </a:r>
            <a:r>
              <a:rPr b="1" lang="en" sz="2400">
                <a:solidFill>
                  <a:srgbClr val="0F4D90"/>
                </a:solidFill>
                <a:highlight>
                  <a:schemeClr val="lt1"/>
                </a:highlight>
                <a:latin typeface="Montserrat"/>
                <a:ea typeface="Montserrat"/>
                <a:cs typeface="Montserrat"/>
                <a:sym typeface="Montserrat"/>
              </a:rPr>
              <a:t> para bebés  gratuitos</a:t>
            </a:r>
            <a:endParaRPr b="1" sz="2400">
              <a:solidFill>
                <a:srgbClr val="0F4D90"/>
              </a:solidFill>
              <a:highlight>
                <a:schemeClr val="lt1"/>
              </a:highlight>
              <a:latin typeface="Montserrat"/>
              <a:ea typeface="Montserrat"/>
              <a:cs typeface="Montserrat"/>
              <a:sym typeface="Montserrat"/>
            </a:endParaRPr>
          </a:p>
        </p:txBody>
      </p:sp>
      <p:sp>
        <p:nvSpPr>
          <p:cNvPr id="499" name="Google Shape;499;p54"/>
          <p:cNvSpPr txBox="1"/>
          <p:nvPr/>
        </p:nvSpPr>
        <p:spPr>
          <a:xfrm>
            <a:off x="395650" y="2312463"/>
            <a:ext cx="49752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Muchos centros requieren cita, asegúrate de llamar antes </a:t>
            </a:r>
            <a:endParaRPr sz="2400">
              <a:solidFill>
                <a:srgbClr val="0F4D90"/>
              </a:solidFill>
              <a:highlight>
                <a:schemeClr val="lt1"/>
              </a:highlight>
              <a:latin typeface="Montserrat"/>
              <a:ea typeface="Montserrat"/>
              <a:cs typeface="Montserrat"/>
              <a:sym typeface="Montserrat"/>
            </a:endParaRPr>
          </a:p>
        </p:txBody>
      </p:sp>
      <p:pic>
        <p:nvPicPr>
          <p:cNvPr id="500" name="Google Shape;500;p54"/>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501" name="Google Shape;501;p54"/>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5"/>
          <p:cNvSpPr txBox="1"/>
          <p:nvPr/>
        </p:nvSpPr>
        <p:spPr>
          <a:xfrm>
            <a:off x="395650" y="301600"/>
            <a:ext cx="8304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CENTROS DE COMIDA “</a:t>
            </a:r>
            <a:r>
              <a:rPr b="1" lang="en" sz="2400">
                <a:solidFill>
                  <a:srgbClr val="FFFFFF"/>
                </a:solidFill>
                <a:latin typeface="Montserrat"/>
                <a:ea typeface="Montserrat"/>
                <a:cs typeface="Montserrat"/>
                <a:sym typeface="Montserrat"/>
              </a:rPr>
              <a:t>STEP UP TO THE PLATE” </a:t>
            </a:r>
            <a:endParaRPr b="1" sz="2400">
              <a:solidFill>
                <a:srgbClr val="FFFFFF"/>
              </a:solidFill>
              <a:latin typeface="Montserrat"/>
              <a:ea typeface="Montserrat"/>
              <a:cs typeface="Montserrat"/>
              <a:sym typeface="Montserrat"/>
            </a:endParaRPr>
          </a:p>
        </p:txBody>
      </p:sp>
      <p:sp>
        <p:nvSpPr>
          <p:cNvPr id="508" name="Google Shape;508;p55"/>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Organizaciones locales y donantes se han reunido para establecer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d</a:t>
            </a:r>
            <a:r>
              <a:rPr lang="en" sz="1500">
                <a:solidFill>
                  <a:srgbClr val="171717"/>
                </a:solidFill>
                <a:highlight>
                  <a:srgbClr val="FFFFFF"/>
                </a:highlight>
                <a:latin typeface="Montserrat"/>
                <a:ea typeface="Montserrat"/>
                <a:cs typeface="Montserrat"/>
                <a:sym typeface="Montserrat"/>
              </a:rPr>
              <a:t>os centros de distribución de comida y acceso a recursos relacionados con COVID-19 para personas sin hogar.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Los centros están ubicados en</a:t>
            </a:r>
            <a:r>
              <a:rPr b="1" lang="en" sz="1700">
                <a:solidFill>
                  <a:srgbClr val="171717"/>
                </a:solidFill>
                <a:highlight>
                  <a:srgbClr val="FFFFFF"/>
                </a:highlight>
                <a:latin typeface="Montserrat"/>
                <a:ea typeface="Montserrat"/>
                <a:cs typeface="Montserrat"/>
                <a:sym typeface="Montserrat"/>
              </a:rPr>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500">
                <a:solidFill>
                  <a:srgbClr val="171717"/>
                </a:solidFill>
                <a:highlight>
                  <a:srgbClr val="FFFFFF"/>
                </a:highlight>
                <a:latin typeface="Montserrat"/>
                <a:ea typeface="Montserrat"/>
                <a:cs typeface="Montserrat"/>
                <a:sym typeface="Montserrat"/>
              </a:rPr>
              <a:t>Pista Norte de</a:t>
            </a:r>
            <a:r>
              <a:rPr b="1" lang="en" sz="1500">
                <a:solidFill>
                  <a:srgbClr val="171717"/>
                </a:solidFill>
                <a:highlight>
                  <a:srgbClr val="FFFFFF"/>
                </a:highlight>
                <a:latin typeface="Montserrat"/>
                <a:ea typeface="Montserrat"/>
                <a:cs typeface="Montserrat"/>
                <a:sym typeface="Montserrat"/>
              </a:rPr>
              <a:t> City Hall</a:t>
            </a:r>
            <a:r>
              <a:rPr lang="en" sz="1500">
                <a:solidFill>
                  <a:srgbClr val="171717"/>
                </a:solidFill>
                <a:highlight>
                  <a:srgbClr val="FFFFFF"/>
                </a:highlight>
                <a:latin typeface="Montserrat"/>
                <a:ea typeface="Montserrat"/>
                <a:cs typeface="Montserrat"/>
                <a:sym typeface="Montserrat"/>
              </a:rPr>
              <a:t> (cerca de la clinica de “</a:t>
            </a:r>
            <a:r>
              <a:rPr lang="en" sz="1500">
                <a:solidFill>
                  <a:srgbClr val="171717"/>
                </a:solidFill>
                <a:highlight>
                  <a:srgbClr val="FFFFFF"/>
                </a:highlight>
                <a:latin typeface="Montserrat"/>
                <a:ea typeface="Montserrat"/>
                <a:cs typeface="Montserrat"/>
                <a:sym typeface="Montserrat"/>
              </a:rPr>
              <a:t>Hub of Hope” del</a:t>
            </a:r>
            <a:r>
              <a:rPr lang="en" sz="1500">
                <a:solidFill>
                  <a:srgbClr val="171717"/>
                </a:solidFill>
                <a:highlight>
                  <a:srgbClr val="FFFFFF"/>
                </a:highlight>
                <a:latin typeface="Montserrat"/>
                <a:ea typeface="Montserrat"/>
                <a:cs typeface="Montserrat"/>
                <a:sym typeface="Montserrat"/>
              </a:rPr>
              <a:t> Project HOME) Intersección de las calles </a:t>
            </a:r>
            <a:r>
              <a:rPr b="1" lang="en" sz="1500">
                <a:solidFill>
                  <a:srgbClr val="171717"/>
                </a:solidFill>
                <a:highlight>
                  <a:srgbClr val="FFFFFF"/>
                </a:highlight>
                <a:latin typeface="Montserrat"/>
                <a:ea typeface="Montserrat"/>
                <a:cs typeface="Montserrat"/>
                <a:sym typeface="Montserrat"/>
              </a:rPr>
              <a:t>East Clearfield y Ruth</a:t>
            </a:r>
            <a:r>
              <a:rPr lang="en" sz="1500">
                <a:solidFill>
                  <a:srgbClr val="171717"/>
                </a:solidFill>
                <a:highlight>
                  <a:srgbClr val="FFFFFF"/>
                </a:highlight>
                <a:latin typeface="Montserrat"/>
                <a:ea typeface="Montserrat"/>
                <a:cs typeface="Montserrat"/>
                <a:sym typeface="Montserrat"/>
              </a:rPr>
              <a:t> en Kensington, cerca de Prevention Point</a:t>
            </a:r>
            <a:endParaRPr sz="1500">
              <a:solidFill>
                <a:srgbClr val="171717"/>
              </a:solidFill>
              <a:highlight>
                <a:srgbClr val="FFFFFF"/>
              </a:highlight>
              <a:latin typeface="Montserrat"/>
              <a:ea typeface="Montserrat"/>
              <a:cs typeface="Montserrat"/>
              <a:sym typeface="Montserrat"/>
            </a:endParaRPr>
          </a:p>
        </p:txBody>
      </p:sp>
      <p:pic>
        <p:nvPicPr>
          <p:cNvPr id="509" name="Google Shape;509;p55"/>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DESEMPLEO</a:t>
            </a:r>
            <a:endParaRPr b="1" sz="2400">
              <a:solidFill>
                <a:srgbClr val="FFFFFF"/>
              </a:solidFill>
              <a:latin typeface="Montserrat"/>
              <a:ea typeface="Montserrat"/>
              <a:cs typeface="Montserrat"/>
              <a:sym typeface="Montserrat"/>
            </a:endParaRPr>
          </a:p>
        </p:txBody>
      </p:sp>
      <p:sp>
        <p:nvSpPr>
          <p:cNvPr id="516" name="Google Shape;516;p56"/>
          <p:cNvSpPr/>
          <p:nvPr/>
        </p:nvSpPr>
        <p:spPr>
          <a:xfrm>
            <a:off x="-43650" y="4658250"/>
            <a:ext cx="9187500" cy="485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6"/>
          <p:cNvSpPr txBox="1"/>
          <p:nvPr/>
        </p:nvSpPr>
        <p:spPr>
          <a:xfrm>
            <a:off x="132575" y="4658250"/>
            <a:ext cx="55512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lang="en" sz="1600">
                <a:solidFill>
                  <a:srgbClr val="FFFFFF"/>
                </a:solidFill>
                <a:latin typeface="Montserrat"/>
                <a:ea typeface="Montserrat"/>
                <a:cs typeface="Montserrat"/>
                <a:sym typeface="Montserrat"/>
              </a:rPr>
              <a:t>VISITA: UC.PA.GOV/ESPAÑOL</a:t>
            </a:r>
            <a:endParaRPr b="1" sz="1800">
              <a:solidFill>
                <a:srgbClr val="FFFFFF"/>
              </a:solidFill>
            </a:endParaRPr>
          </a:p>
        </p:txBody>
      </p:sp>
      <p:sp>
        <p:nvSpPr>
          <p:cNvPr id="518" name="Google Shape;518;p56"/>
          <p:cNvSpPr txBox="1"/>
          <p:nvPr/>
        </p:nvSpPr>
        <p:spPr>
          <a:xfrm>
            <a:off x="687300" y="983150"/>
            <a:ext cx="776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Trabajadores en Pensilvania quienes perdieron su trabajo a causa del </a:t>
            </a:r>
            <a:r>
              <a:rPr lang="en" sz="1300">
                <a:solidFill>
                  <a:schemeClr val="dk1"/>
                </a:solidFill>
                <a:latin typeface="Montserrat"/>
                <a:ea typeface="Montserrat"/>
                <a:cs typeface="Montserrat"/>
                <a:sym typeface="Montserrat"/>
              </a:rPr>
              <a:t>COVID-19 pueden ser elegibles para recibir compensación por desempleo y beneficios del trabajador.</a:t>
            </a:r>
            <a:endParaRPr sz="1300">
              <a:solidFill>
                <a:schemeClr val="dk1"/>
              </a:solidFill>
              <a:latin typeface="Montserrat"/>
              <a:ea typeface="Montserrat"/>
              <a:cs typeface="Montserrat"/>
              <a:sym typeface="Montserrat"/>
            </a:endParaRPr>
          </a:p>
        </p:txBody>
      </p:sp>
      <p:pic>
        <p:nvPicPr>
          <p:cNvPr id="519" name="Google Shape;519;p56"/>
          <p:cNvPicPr preferRelativeResize="0"/>
          <p:nvPr/>
        </p:nvPicPr>
        <p:blipFill>
          <a:blip r:embed="rId3">
            <a:alphaModFix/>
          </a:blip>
          <a:stretch>
            <a:fillRect/>
          </a:stretch>
        </p:blipFill>
        <p:spPr>
          <a:xfrm>
            <a:off x="3314726" y="1821050"/>
            <a:ext cx="2886775" cy="25442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7"/>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7"/>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000">
                <a:solidFill>
                  <a:srgbClr val="FFFFFF"/>
                </a:solidFill>
                <a:latin typeface="Montserrat"/>
                <a:ea typeface="Montserrat"/>
                <a:cs typeface="Montserrat"/>
                <a:sym typeface="Montserrat"/>
              </a:rPr>
              <a:t>Obtén ayuda ahora</a:t>
            </a:r>
            <a:r>
              <a:rPr b="1" lang="en" sz="2000">
                <a:solidFill>
                  <a:srgbClr val="FFFFFF"/>
                </a:solidFill>
                <a:latin typeface="Montserrat"/>
                <a:ea typeface="Montserrat"/>
                <a:cs typeface="Montserrat"/>
                <a:sym typeface="Montserrat"/>
              </a:rPr>
              <a:t>: llama al Hotline de Crisis al 215-685-6440</a:t>
            </a:r>
            <a:endParaRPr b="1" sz="2000">
              <a:solidFill>
                <a:srgbClr val="FFFFFF"/>
              </a:solidFill>
              <a:latin typeface="Montserrat"/>
              <a:ea typeface="Montserrat"/>
              <a:cs typeface="Montserrat"/>
              <a:sym typeface="Montserrat"/>
            </a:endParaRPr>
          </a:p>
        </p:txBody>
      </p:sp>
      <p:pic>
        <p:nvPicPr>
          <p:cNvPr id="526" name="Google Shape;526;p57"/>
          <p:cNvPicPr preferRelativeResize="0"/>
          <p:nvPr/>
        </p:nvPicPr>
        <p:blipFill>
          <a:blip r:embed="rId3">
            <a:alphaModFix/>
          </a:blip>
          <a:stretch>
            <a:fillRect/>
          </a:stretch>
        </p:blipFill>
        <p:spPr>
          <a:xfrm>
            <a:off x="377725" y="133000"/>
            <a:ext cx="4419600" cy="4395150"/>
          </a:xfrm>
          <a:prstGeom prst="rect">
            <a:avLst/>
          </a:prstGeom>
          <a:noFill/>
          <a:ln>
            <a:noFill/>
          </a:ln>
        </p:spPr>
      </p:pic>
      <p:sp>
        <p:nvSpPr>
          <p:cNvPr id="527" name="Google Shape;527;p57"/>
          <p:cNvSpPr txBox="1"/>
          <p:nvPr/>
        </p:nvSpPr>
        <p:spPr>
          <a:xfrm>
            <a:off x="4986400" y="924800"/>
            <a:ext cx="3842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2900">
                <a:solidFill>
                  <a:srgbClr val="0F4D90"/>
                </a:solidFill>
                <a:latin typeface="Montserrat"/>
                <a:ea typeface="Montserrat"/>
                <a:cs typeface="Montserrat"/>
                <a:sym typeface="Montserrat"/>
              </a:rPr>
              <a:t>Estamos pasando tiempos difíciles</a:t>
            </a:r>
            <a:r>
              <a:rPr b="1" lang="en" sz="2900">
                <a:solidFill>
                  <a:srgbClr val="0F4D90"/>
                </a:solidFill>
                <a:latin typeface="Montserrat"/>
                <a:ea typeface="Montserrat"/>
                <a:cs typeface="Montserrat"/>
                <a:sym typeface="Montserrat"/>
              </a:rPr>
              <a:t>. </a:t>
            </a:r>
            <a:endParaRPr b="1" sz="2900">
              <a:solidFill>
                <a:srgbClr val="0F4D90"/>
              </a:solidFill>
              <a:latin typeface="Montserrat"/>
              <a:ea typeface="Montserrat"/>
              <a:cs typeface="Montserrat"/>
              <a:sym typeface="Montserrat"/>
            </a:endParaRPr>
          </a:p>
          <a:p>
            <a:pPr indent="0" lvl="0" marL="0" marR="0" rtl="0" algn="l">
              <a:lnSpc>
                <a:spcPct val="150000"/>
              </a:lnSpc>
              <a:spcBef>
                <a:spcPts val="1900"/>
              </a:spcBef>
              <a:spcAft>
                <a:spcPts val="1900"/>
              </a:spcAft>
              <a:buNone/>
            </a:pPr>
            <a:r>
              <a:rPr b="1" lang="en" sz="2000">
                <a:solidFill>
                  <a:srgbClr val="0F4D90"/>
                </a:solidFill>
                <a:latin typeface="Montserrat"/>
                <a:ea typeface="Montserrat"/>
                <a:cs typeface="Montserrat"/>
                <a:sym typeface="Montserrat"/>
              </a:rPr>
              <a:t>Recuerda revisar que tus seres queridos y tú se encuentren bien.</a:t>
            </a:r>
            <a:endParaRPr b="1" sz="2000">
              <a:solidFill>
                <a:srgbClr val="0F4D90"/>
              </a:solidFill>
              <a:latin typeface="Montserrat"/>
              <a:ea typeface="Montserrat"/>
              <a:cs typeface="Montserrat"/>
              <a:sym typeface="Montserrat"/>
            </a:endParaRPr>
          </a:p>
        </p:txBody>
      </p:sp>
      <p:sp>
        <p:nvSpPr>
          <p:cNvPr id="528" name="Google Shape;528;p57"/>
          <p:cNvSpPr txBox="1"/>
          <p:nvPr/>
        </p:nvSpPr>
        <p:spPr>
          <a:xfrm>
            <a:off x="923725" y="1859975"/>
            <a:ext cx="3327600" cy="19410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073763"/>
                </a:solidFill>
                <a:latin typeface="Courier New"/>
                <a:ea typeface="Courier New"/>
                <a:cs typeface="Courier New"/>
                <a:sym typeface="Courier New"/>
              </a:rPr>
              <a:t>Filadelfia,  cuidemos de nuestra salud mental, juntos.</a:t>
            </a:r>
            <a:endParaRPr b="1" sz="2700">
              <a:solidFill>
                <a:srgbClr val="073763"/>
              </a:solidFill>
              <a:latin typeface="Courier New"/>
              <a:ea typeface="Courier New"/>
              <a:cs typeface="Courier New"/>
              <a:sym typeface="Courier New"/>
            </a:endParaRPr>
          </a:p>
          <a:p>
            <a:pPr indent="0" lvl="0" marL="0" rtl="0" algn="l">
              <a:spcBef>
                <a:spcPts val="0"/>
              </a:spcBef>
              <a:spcAft>
                <a:spcPts val="0"/>
              </a:spcAft>
              <a:buNone/>
            </a:pPr>
            <a:r>
              <a:t/>
            </a:r>
            <a:endParaRPr b="1" sz="2700">
              <a:solidFill>
                <a:srgbClr val="073763"/>
              </a:solidFill>
              <a:latin typeface="Courier New"/>
              <a:ea typeface="Courier New"/>
              <a:cs typeface="Courier New"/>
              <a:sym typeface="Courier New"/>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58"/>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8"/>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
        <p:nvSpPr>
          <p:cNvPr id="535" name="Google Shape;535;p58"/>
          <p:cNvSpPr txBox="1"/>
          <p:nvPr/>
        </p:nvSpPr>
        <p:spPr>
          <a:xfrm>
            <a:off x="395650" y="968725"/>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¿Quiénes</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Toda residente documentado que no sea reclamado como dependiente por otra persona recibirá un pago único.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¿Qué</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 mayoría de adultos recibirán un pago de </a:t>
            </a:r>
            <a:r>
              <a:rPr b="1" lang="en" sz="1200">
                <a:solidFill>
                  <a:schemeClr val="dk1"/>
                </a:solidFill>
                <a:latin typeface="Montserrat"/>
                <a:ea typeface="Montserrat"/>
                <a:cs typeface="Montserrat"/>
                <a:sym typeface="Montserrat"/>
              </a:rPr>
              <a:t>$1,200</a:t>
            </a:r>
            <a:r>
              <a:rPr lang="en" sz="1200">
                <a:solidFill>
                  <a:schemeClr val="dk1"/>
                </a:solidFill>
                <a:latin typeface="Montserrat"/>
                <a:ea typeface="Montserrat"/>
                <a:cs typeface="Montserrat"/>
                <a:sym typeface="Montserrat"/>
              </a:rPr>
              <a:t>. Para individuos que ganan más de $75,000 o más, los pagos serán menores. Los hogares recibirán $500 por niño que sea menor de 17 años.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¿Cómo</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Si el Servicio de Impuestos Internos </a:t>
            </a:r>
            <a:r>
              <a:rPr lang="en" sz="1200">
                <a:solidFill>
                  <a:schemeClr val="dk1"/>
                </a:solidFill>
                <a:latin typeface="Montserrat"/>
                <a:ea typeface="Montserrat"/>
                <a:cs typeface="Montserrat"/>
                <a:sym typeface="Montserrat"/>
              </a:rPr>
              <a:t>(IRS) tiene la información bancaria que reportaste en tu declaración de impuestos de 2019 y 2018, te harán una transferencia directa para hacerte llegar el dinero.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Para revisar el estado de tu pago,</a:t>
            </a:r>
            <a:r>
              <a:rPr lang="en" sz="1200">
                <a:solidFill>
                  <a:schemeClr val="dk1"/>
                </a:solidFill>
                <a:latin typeface="Montserrat"/>
                <a:ea typeface="Montserrat"/>
                <a:cs typeface="Montserrat"/>
                <a:sym typeface="Montserrat"/>
              </a:rPr>
              <a:t> visita </a:t>
            </a:r>
            <a:r>
              <a:rPr b="1" lang="en" sz="1500">
                <a:solidFill>
                  <a:schemeClr val="dk1"/>
                </a:solidFill>
                <a:highlight>
                  <a:schemeClr val="lt1"/>
                </a:highlight>
                <a:latin typeface="Montserrat"/>
                <a:ea typeface="Montserrat"/>
                <a:cs typeface="Montserrat"/>
                <a:sym typeface="Montserrat"/>
              </a:rPr>
              <a:t> </a:t>
            </a:r>
            <a:r>
              <a:rPr b="1" lang="en" sz="1500">
                <a:solidFill>
                  <a:schemeClr val="dk1"/>
                </a:solidFill>
                <a:highlight>
                  <a:srgbClr val="FFF2CC"/>
                </a:highlight>
                <a:latin typeface="Montserrat"/>
                <a:ea typeface="Montserrat"/>
                <a:cs typeface="Montserrat"/>
                <a:sym typeface="Montserrat"/>
              </a:rPr>
              <a:t>www.irs.gov/coronavirus/get-my-payment</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536" name="Google Shape;536;p58"/>
          <p:cNvPicPr preferRelativeResize="0"/>
          <p:nvPr/>
        </p:nvPicPr>
        <p:blipFill rotWithShape="1">
          <a:blip r:embed="rId3">
            <a:alphaModFix/>
          </a:blip>
          <a:srcRect b="3779" l="13559" r="15819" t="34158"/>
          <a:stretch/>
        </p:blipFill>
        <p:spPr>
          <a:xfrm>
            <a:off x="6497325" y="2094525"/>
            <a:ext cx="2420050" cy="1196251"/>
          </a:xfrm>
          <a:prstGeom prst="rect">
            <a:avLst/>
          </a:prstGeom>
          <a:noFill/>
          <a:ln>
            <a:noFill/>
          </a:ln>
        </p:spPr>
      </p:pic>
      <p:sp>
        <p:nvSpPr>
          <p:cNvPr id="537" name="Google Shape;537;p5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5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9"/>
          <p:cNvSpPr txBox="1"/>
          <p:nvPr/>
        </p:nvSpPr>
        <p:spPr>
          <a:xfrm>
            <a:off x="395650" y="2788650"/>
            <a:ext cx="4725600" cy="21069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Los cheques físicos ya han empezado a ser enviados, y la Tesorería espera enviar 5 millones de cheques cada semana, hasta Septiembre. </a:t>
            </a:r>
            <a:endParaRPr sz="1200">
              <a:solidFill>
                <a:schemeClr val="dk1"/>
              </a:solidFill>
              <a:latin typeface="Montserrat"/>
              <a:ea typeface="Montserrat"/>
              <a:cs typeface="Montserrat"/>
              <a:sym typeface="Montserrat"/>
            </a:endParaRPr>
          </a:p>
        </p:txBody>
      </p:sp>
      <p:pic>
        <p:nvPicPr>
          <p:cNvPr id="544" name="Google Shape;544;p59"/>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545" name="Google Shape;545;p59"/>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9"/>
          <p:cNvSpPr txBox="1"/>
          <p:nvPr/>
        </p:nvSpPr>
        <p:spPr>
          <a:xfrm>
            <a:off x="395650" y="1068550"/>
            <a:ext cx="8239500" cy="232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a:t>
            </a:r>
            <a:r>
              <a:rPr b="1" i="1" lang="en" sz="2000">
                <a:solidFill>
                  <a:schemeClr val="dk1"/>
                </a:solidFill>
                <a:latin typeface="Montserrat"/>
                <a:ea typeface="Montserrat"/>
                <a:cs typeface="Montserrat"/>
                <a:sym typeface="Montserrat"/>
              </a:rPr>
              <a:t>Cuándo</a:t>
            </a:r>
            <a:r>
              <a:rPr b="1" i="1" lang="e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Aquellas personas que tienen establecido su depósito directo con el IRS por haber pagado sus impuestos, ya deben haber recibido su pago. </a:t>
            </a:r>
            <a:endParaRPr sz="1200">
              <a:solidFill>
                <a:schemeClr val="dk1"/>
              </a:solidFill>
              <a:latin typeface="Montserrat"/>
              <a:ea typeface="Montserrat"/>
              <a:cs typeface="Montserrat"/>
              <a:sym typeface="Montserrat"/>
            </a:endParaRPr>
          </a:p>
        </p:txBody>
      </p:sp>
      <p:sp>
        <p:nvSpPr>
          <p:cNvPr id="547" name="Google Shape;547;p59"/>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0"/>
          <p:cNvSpPr txBox="1"/>
          <p:nvPr/>
        </p:nvSpPr>
        <p:spPr>
          <a:xfrm>
            <a:off x="2204225" y="771625"/>
            <a:ext cx="54039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b="1" lang="en" sz="1900">
                <a:solidFill>
                  <a:srgbClr val="3C4043"/>
                </a:solidFill>
                <a:highlight>
                  <a:schemeClr val="lt1"/>
                </a:highlight>
                <a:latin typeface="Montserrat"/>
                <a:ea typeface="Montserrat"/>
                <a:cs typeface="Montserrat"/>
                <a:sym typeface="Montserrat"/>
              </a:rPr>
              <a:t>No compartas tu información bancaria o información personal sensible a nadie</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554" name="Google Shape;554;p60"/>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55" name="Google Shape;555;p60"/>
          <p:cNvPicPr preferRelativeResize="0"/>
          <p:nvPr/>
        </p:nvPicPr>
        <p:blipFill>
          <a:blip r:embed="rId3">
            <a:alphaModFix/>
          </a:blip>
          <a:stretch>
            <a:fillRect/>
          </a:stretch>
        </p:blipFill>
        <p:spPr>
          <a:xfrm>
            <a:off x="2598725" y="4620200"/>
            <a:ext cx="510400" cy="510400"/>
          </a:xfrm>
          <a:prstGeom prst="rect">
            <a:avLst/>
          </a:prstGeom>
          <a:noFill/>
          <a:ln>
            <a:noFill/>
          </a:ln>
        </p:spPr>
      </p:pic>
      <p:sp>
        <p:nvSpPr>
          <p:cNvPr id="556" name="Google Shape;556;p60"/>
          <p:cNvSpPr txBox="1"/>
          <p:nvPr/>
        </p:nvSpPr>
        <p:spPr>
          <a:xfrm>
            <a:off x="2949900" y="4593225"/>
            <a:ext cx="6194100" cy="5835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300">
                <a:solidFill>
                  <a:srgbClr val="3C4043"/>
                </a:solidFill>
                <a:highlight>
                  <a:schemeClr val="lt1"/>
                </a:highlight>
                <a:latin typeface="Montserrat"/>
                <a:ea typeface="Montserrat"/>
                <a:cs typeface="Montserrat"/>
                <a:sym typeface="Montserrat"/>
              </a:rPr>
              <a:t>Para reportar una estafa, contacta a la Unidad de Aná</a:t>
            </a:r>
            <a:r>
              <a:rPr lang="en" sz="1300">
                <a:solidFill>
                  <a:srgbClr val="3C4043"/>
                </a:solidFill>
                <a:latin typeface="Montserrat"/>
                <a:ea typeface="Montserrat"/>
                <a:cs typeface="Montserrat"/>
                <a:sym typeface="Montserrat"/>
              </a:rPr>
              <a:t>lisis y Detección de Fraude, envía un correo a </a:t>
            </a:r>
            <a:r>
              <a:rPr b="1" lang="en" sz="1300">
                <a:solidFill>
                  <a:srgbClr val="3C4043"/>
                </a:solidFill>
                <a:latin typeface="Montserrat"/>
                <a:ea typeface="Montserrat"/>
                <a:cs typeface="Montserrat"/>
                <a:sym typeface="Montserrat"/>
              </a:rPr>
              <a:t>PA-PVPITFRAUD@pa.gov.</a:t>
            </a:r>
            <a:endParaRPr b="1" sz="1300">
              <a:solidFill>
                <a:srgbClr val="3C4043"/>
              </a:solidFill>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a:highlight>
                <a:schemeClr val="lt1"/>
              </a:highlight>
              <a:latin typeface="Montserrat"/>
              <a:ea typeface="Montserrat"/>
              <a:cs typeface="Montserrat"/>
              <a:sym typeface="Montserrat"/>
            </a:endParaRPr>
          </a:p>
        </p:txBody>
      </p:sp>
      <p:pic>
        <p:nvPicPr>
          <p:cNvPr id="557" name="Google Shape;557;p60"/>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558" name="Google Shape;558;p60"/>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0"/>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0"/>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0"/>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0"/>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ver el estado de tu pago</a:t>
            </a:r>
            <a:endParaRPr b="1" sz="1000">
              <a:latin typeface="Montserrat"/>
              <a:ea typeface="Montserrat"/>
              <a:cs typeface="Montserrat"/>
              <a:sym typeface="Montserrat"/>
            </a:endParaRPr>
          </a:p>
        </p:txBody>
      </p:sp>
      <p:sp>
        <p:nvSpPr>
          <p:cNvPr id="563" name="Google Shape;563;p60"/>
          <p:cNvSpPr/>
          <p:nvPr/>
        </p:nvSpPr>
        <p:spPr>
          <a:xfrm>
            <a:off x="711500" y="2428654"/>
            <a:ext cx="3195000" cy="42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0"/>
          <p:cNvSpPr txBox="1"/>
          <p:nvPr/>
        </p:nvSpPr>
        <p:spPr>
          <a:xfrm>
            <a:off x="815900" y="2398813"/>
            <a:ext cx="30906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proporcionar tu información si no enviaste tu declaración de impuestos</a:t>
            </a:r>
            <a:endParaRPr b="1" sz="1000">
              <a:latin typeface="Montserrat"/>
              <a:ea typeface="Montserrat"/>
              <a:cs typeface="Montserrat"/>
              <a:sym typeface="Montserrat"/>
            </a:endParaRPr>
          </a:p>
        </p:txBody>
      </p:sp>
      <p:sp>
        <p:nvSpPr>
          <p:cNvPr id="565" name="Google Shape;565;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¡EVITA ESTAFAS!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61"/>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1"/>
          <p:cNvSpPr txBox="1"/>
          <p:nvPr/>
        </p:nvSpPr>
        <p:spPr>
          <a:xfrm>
            <a:off x="395652" y="1279650"/>
            <a:ext cx="5615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¿Está sujeto a impuestos el pago</a:t>
            </a:r>
            <a:r>
              <a:rPr b="1" i="1" lang="e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573" name="Google Shape;573;p61"/>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La cantidad que la persona recibe como estímulo económico no cuenta como ingresos sujetos a impuestos.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sp>
        <p:nvSpPr>
          <p:cNvPr id="574" name="Google Shape;574;p61"/>
          <p:cNvSpPr txBox="1"/>
          <p:nvPr/>
        </p:nvSpPr>
        <p:spPr>
          <a:xfrm>
            <a:off x="395638" y="3134850"/>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dk1"/>
                </a:solidFill>
                <a:latin typeface="Montserrat"/>
                <a:ea typeface="Montserrat"/>
                <a:cs typeface="Montserrat"/>
                <a:sym typeface="Montserrat"/>
              </a:rPr>
              <a:t>¿</a:t>
            </a:r>
            <a:r>
              <a:rPr b="1" i="1" lang="en" sz="2200">
                <a:solidFill>
                  <a:schemeClr val="dk1"/>
                </a:solidFill>
                <a:latin typeface="Montserrat"/>
                <a:ea typeface="Montserrat"/>
                <a:cs typeface="Montserrat"/>
                <a:sym typeface="Montserrat"/>
              </a:rPr>
              <a:t>Tengo que devolver el dinero que reciba</a:t>
            </a:r>
            <a:r>
              <a:rPr b="1" i="1" lang="en" sz="2200">
                <a:solidFill>
                  <a:schemeClr val="dk1"/>
                </a:solidFill>
                <a:latin typeface="Montserrat"/>
                <a:ea typeface="Montserrat"/>
                <a:cs typeface="Montserrat"/>
                <a:sym typeface="Montserrat"/>
              </a:rPr>
              <a:t>?</a:t>
            </a:r>
            <a:endParaRPr sz="2200"/>
          </a:p>
        </p:txBody>
      </p:sp>
      <p:sp>
        <p:nvSpPr>
          <p:cNvPr id="575" name="Google Shape;575;p61"/>
          <p:cNvSpPr txBox="1"/>
          <p:nvPr/>
        </p:nvSpPr>
        <p:spPr>
          <a:xfrm>
            <a:off x="454138" y="3803700"/>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No tendrás que devolver el dinero que recibas en el futuro.  </a:t>
            </a:r>
            <a:endParaRPr sz="1600">
              <a:solidFill>
                <a:schemeClr val="dk1"/>
              </a:solidFill>
              <a:latin typeface="Montserrat"/>
              <a:ea typeface="Montserrat"/>
              <a:cs typeface="Montserrat"/>
              <a:sym typeface="Montserrat"/>
            </a:endParaRPr>
          </a:p>
        </p:txBody>
      </p:sp>
      <p:sp>
        <p:nvSpPr>
          <p:cNvPr id="576" name="Google Shape;576;p61"/>
          <p:cNvSpPr txBox="1"/>
          <p:nvPr/>
        </p:nvSpPr>
        <p:spPr>
          <a:xfrm>
            <a:off x="9915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2" name="Google Shape;582;p62"/>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83" name="Google Shape;583;p62"/>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highlight>
                  <a:schemeClr val="lt1"/>
                </a:highlight>
                <a:latin typeface="Montserrat"/>
                <a:ea typeface="Montserrat"/>
                <a:cs typeface="Montserrat"/>
                <a:sym typeface="Montserrat"/>
              </a:rPr>
              <a:t>Alivio Emergente para el Teatro de Filadelfia: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Micro-ayuda de $300 para individuos cuyos ingresos se han visto afectados por COVID-19.  Las aplicaciones están abiertas para TODOS quienes trabajan en la industria del teatro. La ayuda es distribuida por orden de llamada. </a:t>
            </a:r>
            <a:r>
              <a:rPr b="1" lang="en" sz="1200">
                <a:solidFill>
                  <a:srgbClr val="2176D2"/>
                </a:solidFill>
                <a:latin typeface="Montserrat"/>
                <a:ea typeface="Montserrat"/>
                <a:cs typeface="Montserrat"/>
                <a:sym typeface="Montserrat"/>
              </a:rPr>
              <a:t>PARA APRENDER MÁS, VISITA:</a:t>
            </a:r>
            <a:r>
              <a:rPr b="1" lang="en" sz="1200">
                <a:solidFill>
                  <a:srgbClr val="2176D2"/>
                </a:solidFill>
                <a:latin typeface="Montserrat"/>
                <a:ea typeface="Montserrat"/>
                <a:cs typeface="Montserrat"/>
                <a:sym typeface="Montserrat"/>
              </a:rPr>
              <a:t> t</a:t>
            </a:r>
            <a:r>
              <a:rPr b="1" lang="en" sz="1200">
                <a:solidFill>
                  <a:srgbClr val="2176D2"/>
                </a:solidFill>
                <a:latin typeface="Montserrat"/>
                <a:ea typeface="Montserrat"/>
                <a:cs typeface="Montserrat"/>
                <a:sym typeface="Montserrat"/>
              </a:rPr>
              <a:t>heatrephiladelphia.org/</a:t>
            </a:r>
            <a:endParaRPr>
              <a:solidFill>
                <a:schemeClr val="dk1"/>
              </a:solidFill>
              <a:highlight>
                <a:schemeClr val="lt1"/>
              </a:highlight>
              <a:latin typeface="Montserrat"/>
              <a:ea typeface="Montserrat"/>
              <a:cs typeface="Montserrat"/>
              <a:sym typeface="Montserrat"/>
            </a:endParaRPr>
          </a:p>
        </p:txBody>
      </p:sp>
      <p:cxnSp>
        <p:nvCxnSpPr>
          <p:cNvPr id="584" name="Google Shape;584;p62"/>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85" name="Google Shape;585;p62"/>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86" name="Google Shape;586;p62"/>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87" name="Google Shape;587;p62"/>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Fondo “Emergency Gap Fund for Philly’s Black Working Artists” </a:t>
            </a:r>
            <a:r>
              <a:rPr lang="en">
                <a:solidFill>
                  <a:schemeClr val="dk1"/>
                </a:solidFill>
                <a:highlight>
                  <a:schemeClr val="lt1"/>
                </a:highlight>
                <a:latin typeface="Montserrat"/>
                <a:ea typeface="Montserrat"/>
                <a:cs typeface="Montserrat"/>
                <a:sym typeface="Montserrat"/>
              </a:rPr>
              <a:t>Ayuda de $500 para ayudar a artistas Afroamericanos que viven en Filadelfia a mantenerse sanos y salvos durante la crisis de COVID-19. </a:t>
            </a:r>
            <a:r>
              <a:rPr b="1" lang="en" sz="1200">
                <a:solidFill>
                  <a:srgbClr val="2176D2"/>
                </a:solidFill>
                <a:latin typeface="Montserrat"/>
                <a:ea typeface="Montserrat"/>
                <a:cs typeface="Montserrat"/>
                <a:sym typeface="Montserrat"/>
              </a:rPr>
              <a:t>PARA APRENDER MÁS, VISITA: </a:t>
            </a:r>
            <a:r>
              <a:rPr b="1" lang="en" sz="1200">
                <a:solidFill>
                  <a:srgbClr val="2176D2"/>
                </a:solidFill>
                <a:latin typeface="Montserrat"/>
                <a:ea typeface="Montserrat"/>
                <a:cs typeface="Montserrat"/>
                <a:sym typeface="Montserrat"/>
              </a:rPr>
              <a:t>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88" name="Google Shape;588;p62"/>
          <p:cNvCxnSpPr/>
          <p:nvPr/>
        </p:nvCxnSpPr>
        <p:spPr>
          <a:xfrm flipH="1" rot="10800000">
            <a:off x="263230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89" name="Google Shape;589;p62"/>
          <p:cNvCxnSpPr/>
          <p:nvPr/>
        </p:nvCxnSpPr>
        <p:spPr>
          <a:xfrm flipH="1" rot="10800000">
            <a:off x="2632300" y="4802113"/>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90" name="Google Shape;590;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ARTISTAS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3" name="Google Shape;113;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Hay mucho que aún no conocemos sobre el coronavirus.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Lo que sí sabemos es que se parece mucho a otros viruses respiratorios, como el resfriado común o la influenza.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4" name="Google Shape;114;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FINANCIERA PARA ARTISTAS </a:t>
            </a:r>
            <a:endParaRPr b="1" sz="2400">
              <a:solidFill>
                <a:srgbClr val="FFFFFF"/>
              </a:solidFill>
              <a:latin typeface="Montserrat"/>
              <a:ea typeface="Montserrat"/>
              <a:cs typeface="Montserrat"/>
              <a:sym typeface="Montserrat"/>
            </a:endParaRPr>
          </a:p>
        </p:txBody>
      </p:sp>
      <p:sp>
        <p:nvSpPr>
          <p:cNvPr id="597" name="Google Shape;597;p63"/>
          <p:cNvSpPr txBox="1"/>
          <p:nvPr/>
        </p:nvSpPr>
        <p:spPr>
          <a:xfrm>
            <a:off x="0" y="4516300"/>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176D2"/>
                </a:solidFill>
                <a:latin typeface="Montserrat"/>
                <a:ea typeface="Montserrat"/>
                <a:cs typeface="Montserrat"/>
                <a:sym typeface="Montserrat"/>
              </a:rPr>
              <a:t>PARA APRENDER MÁS Y APLICAR</a:t>
            </a:r>
            <a:r>
              <a:rPr b="1" lang="en">
                <a:solidFill>
                  <a:srgbClr val="2176D2"/>
                </a:solidFill>
                <a:latin typeface="Montserrat"/>
                <a:ea typeface="Montserrat"/>
                <a:cs typeface="Montserrat"/>
                <a:sym typeface="Montserrat"/>
              </a:rPr>
              <a:t>, VISITA </a:t>
            </a:r>
            <a:r>
              <a:rPr b="1" lang="en" sz="1200">
                <a:solidFill>
                  <a:srgbClr val="2176D2"/>
                </a:solidFill>
                <a:latin typeface="Montserrat"/>
                <a:ea typeface="Montserrat"/>
                <a:cs typeface="Montserrat"/>
                <a:sym typeface="Montserrat"/>
              </a:rPr>
              <a:t>CREATIVEPHL.ORG/OPPORTUNITIES/</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a:solidFill>
                <a:srgbClr val="2176D2"/>
              </a:solidFill>
              <a:latin typeface="Montserrat"/>
              <a:ea typeface="Montserrat"/>
              <a:cs typeface="Montserrat"/>
              <a:sym typeface="Montserrat"/>
            </a:endParaRPr>
          </a:p>
        </p:txBody>
      </p:sp>
      <p:cxnSp>
        <p:nvCxnSpPr>
          <p:cNvPr id="598" name="Google Shape;598;p63"/>
          <p:cNvCxnSpPr/>
          <p:nvPr/>
        </p:nvCxnSpPr>
        <p:spPr>
          <a:xfrm flipH="1" rot="10800000">
            <a:off x="0" y="4485450"/>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599" name="Google Shape;599;p63"/>
          <p:cNvSpPr txBox="1"/>
          <p:nvPr/>
        </p:nvSpPr>
        <p:spPr>
          <a:xfrm>
            <a:off x="222150" y="958575"/>
            <a:ext cx="5519400" cy="3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highlight>
                  <a:srgbClr val="FFFFFF"/>
                </a:highlight>
                <a:latin typeface="Montserrat"/>
                <a:ea typeface="Montserrat"/>
                <a:cs typeface="Montserrat"/>
                <a:sym typeface="Montserrat"/>
              </a:rPr>
              <a:t>El Programa de Apoyo a las Artes </a:t>
            </a:r>
            <a:r>
              <a:rPr b="1" lang="en">
                <a:solidFill>
                  <a:schemeClr val="dk1"/>
                </a:solidFill>
                <a:highlight>
                  <a:srgbClr val="FFFFFF"/>
                </a:highlight>
                <a:latin typeface="Montserrat"/>
                <a:ea typeface="Montserrat"/>
                <a:cs typeface="Montserrat"/>
                <a:sym typeface="Montserrat"/>
              </a:rPr>
              <a:t>COVID-19 </a:t>
            </a:r>
            <a:r>
              <a:rPr lang="en">
                <a:solidFill>
                  <a:schemeClr val="dk1"/>
                </a:solidFill>
                <a:highlight>
                  <a:srgbClr val="FFFFFF"/>
                </a:highlight>
                <a:latin typeface="Montserrat"/>
                <a:ea typeface="Montserrat"/>
                <a:cs typeface="Montserrat"/>
                <a:sym typeface="Montserrat"/>
              </a:rPr>
              <a:t> proporcionará </a:t>
            </a:r>
            <a:r>
              <a:rPr b="1" lang="en">
                <a:solidFill>
                  <a:schemeClr val="dk1"/>
                </a:solidFill>
                <a:highlight>
                  <a:srgbClr val="FFFFFF"/>
                </a:highlight>
                <a:latin typeface="Montserrat"/>
                <a:ea typeface="Montserrat"/>
                <a:cs typeface="Montserrat"/>
                <a:sym typeface="Montserrat"/>
              </a:rPr>
              <a:t>hasta </a:t>
            </a:r>
            <a:r>
              <a:rPr b="1" lang="en">
                <a:solidFill>
                  <a:schemeClr val="dk1"/>
                </a:solidFill>
                <a:highlight>
                  <a:srgbClr val="FFFFFF"/>
                </a:highlight>
                <a:latin typeface="Montserrat"/>
                <a:ea typeface="Montserrat"/>
                <a:cs typeface="Montserrat"/>
                <a:sym typeface="Montserrat"/>
              </a:rPr>
              <a:t>$500</a:t>
            </a:r>
            <a:r>
              <a:rPr lang="en">
                <a:solidFill>
                  <a:schemeClr val="dk1"/>
                </a:solidFill>
                <a:highlight>
                  <a:srgbClr val="FFFFFF"/>
                </a:highlight>
                <a:latin typeface="Montserrat"/>
                <a:ea typeface="Montserrat"/>
                <a:cs typeface="Montserrat"/>
                <a:sym typeface="Montserrat"/>
              </a:rPr>
              <a:t> para artistas y </a:t>
            </a:r>
            <a:r>
              <a:rPr b="1" lang="en">
                <a:solidFill>
                  <a:schemeClr val="dk1"/>
                </a:solidFill>
                <a:highlight>
                  <a:srgbClr val="FFFFFF"/>
                </a:highlight>
                <a:latin typeface="Montserrat"/>
                <a:ea typeface="Montserrat"/>
                <a:cs typeface="Montserrat"/>
                <a:sym typeface="Montserrat"/>
              </a:rPr>
              <a:t>hasta $1,000 </a:t>
            </a:r>
            <a:r>
              <a:rPr lang="en">
                <a:solidFill>
                  <a:schemeClr val="dk1"/>
                </a:solidFill>
                <a:highlight>
                  <a:srgbClr val="FFFFFF"/>
                </a:highlight>
                <a:latin typeface="Montserrat"/>
                <a:ea typeface="Montserrat"/>
                <a:cs typeface="Montserrat"/>
                <a:sym typeface="Montserrat"/>
              </a:rPr>
              <a:t>para pequeñas organizaciones de arte y cultura en Filadelfia, y municipalidades cercanas.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Esta ayuda está enfocada en organizaciones culturales </a:t>
            </a:r>
            <a:r>
              <a:rPr lang="en">
                <a:solidFill>
                  <a:schemeClr val="dk1"/>
                </a:solidFill>
                <a:highlight>
                  <a:srgbClr val="FFFFFF"/>
                </a:highlight>
                <a:latin typeface="Montserrat"/>
                <a:ea typeface="Montserrat"/>
                <a:cs typeface="Montserrat"/>
                <a:sym typeface="Montserrat"/>
              </a:rPr>
              <a:t>que tengan presupuestos anuales de menos de </a:t>
            </a:r>
            <a:r>
              <a:rPr lang="en">
                <a:solidFill>
                  <a:schemeClr val="dk1"/>
                </a:solidFill>
                <a:highlight>
                  <a:srgbClr val="FFFFFF"/>
                </a:highlight>
                <a:latin typeface="Montserrat"/>
                <a:ea typeface="Montserrat"/>
                <a:cs typeface="Montserrat"/>
                <a:sym typeface="Montserrat"/>
              </a:rPr>
              <a:t>$250,000 y en artistas quienes necesitan apoyo urgente.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A pesar de que los fondos son limitados, los fondos se otorgarán de forma periódica cuando si nuevos fondos se hacen disponibles.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Creative PHL tiene una compilación de oportunidades para becas y ayuda financiera.</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p:txBody>
      </p:sp>
      <p:pic>
        <p:nvPicPr>
          <p:cNvPr id="600" name="Google Shape;600;p63"/>
          <p:cNvPicPr preferRelativeResize="0"/>
          <p:nvPr/>
        </p:nvPicPr>
        <p:blipFill rotWithShape="1">
          <a:blip r:embed="rId3">
            <a:alphaModFix/>
          </a:blip>
          <a:srcRect b="0" l="0" r="0" t="0"/>
          <a:stretch/>
        </p:blipFill>
        <p:spPr>
          <a:xfrm>
            <a:off x="5915050" y="1064025"/>
            <a:ext cx="2948825" cy="2527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6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FONDO DE </a:t>
            </a:r>
            <a:r>
              <a:rPr b="1" lang="en" sz="2000">
                <a:solidFill>
                  <a:srgbClr val="FFFFFF"/>
                </a:solidFill>
                <a:latin typeface="Montserrat"/>
                <a:ea typeface="Montserrat"/>
                <a:cs typeface="Montserrat"/>
                <a:sym typeface="Montserrat"/>
              </a:rPr>
              <a:t>SOLIDARIDAD PARA ORGANIZAR DURANTE COVID-19 </a:t>
            </a:r>
            <a:endParaRPr b="1" sz="2000">
              <a:solidFill>
                <a:srgbClr val="FFFFFF"/>
              </a:solidFill>
              <a:latin typeface="Montserrat"/>
              <a:ea typeface="Montserrat"/>
              <a:cs typeface="Montserrat"/>
              <a:sym typeface="Montserrat"/>
            </a:endParaRPr>
          </a:p>
        </p:txBody>
      </p:sp>
      <p:pic>
        <p:nvPicPr>
          <p:cNvPr id="607" name="Google Shape;607;p64"/>
          <p:cNvPicPr preferRelativeResize="0"/>
          <p:nvPr/>
        </p:nvPicPr>
        <p:blipFill rotWithShape="1">
          <a:blip r:embed="rId3">
            <a:alphaModFix/>
          </a:blip>
          <a:srcRect b="0" l="7433" r="0" t="0"/>
          <a:stretch/>
        </p:blipFill>
        <p:spPr>
          <a:xfrm>
            <a:off x="4161075" y="1036800"/>
            <a:ext cx="4982925" cy="3069900"/>
          </a:xfrm>
          <a:prstGeom prst="rect">
            <a:avLst/>
          </a:prstGeom>
          <a:noFill/>
          <a:ln>
            <a:noFill/>
          </a:ln>
        </p:spPr>
      </p:pic>
      <p:sp>
        <p:nvSpPr>
          <p:cNvPr id="608" name="Google Shape;608;p64"/>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El Fondo Comunitario </a:t>
            </a:r>
            <a:r>
              <a:rPr b="1" lang="en" sz="1800">
                <a:solidFill>
                  <a:srgbClr val="0F4D90"/>
                </a:solidFill>
                <a:latin typeface="Montserrat"/>
                <a:ea typeface="Montserrat"/>
                <a:cs typeface="Montserrat"/>
                <a:sym typeface="Montserrat"/>
              </a:rPr>
              <a:t>Bread &amp; Roses lanzó el Fondo de Solidaridad para organizar durante COVID-19 para apoyar a grupos </a:t>
            </a:r>
            <a:r>
              <a:rPr lang="en" sz="1800">
                <a:solidFill>
                  <a:srgbClr val="0F4D90"/>
                </a:solidFill>
                <a:latin typeface="Montserrat"/>
                <a:ea typeface="Montserrat"/>
                <a:cs typeface="Montserrat"/>
                <a:sym typeface="Montserrat"/>
              </a:rPr>
              <a:t>grassroots que están organizando a sus comunidades durante la crisis. </a:t>
            </a:r>
            <a:endParaRPr sz="1600">
              <a:solidFill>
                <a:srgbClr val="0F4D90"/>
              </a:solidFill>
              <a:latin typeface="Montserrat"/>
              <a:ea typeface="Montserrat"/>
              <a:cs typeface="Montserrat"/>
              <a:sym typeface="Montserrat"/>
            </a:endParaRPr>
          </a:p>
        </p:txBody>
      </p:sp>
      <p:sp>
        <p:nvSpPr>
          <p:cNvPr id="609" name="Google Shape;609;p64"/>
          <p:cNvSpPr txBox="1"/>
          <p:nvPr/>
        </p:nvSpPr>
        <p:spPr>
          <a:xfrm>
            <a:off x="292600" y="3450250"/>
            <a:ext cx="5347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Aquellos grupos que hayan sido impactados o  estén haciendo trabajo directamente relacionado a la crisis de </a:t>
            </a:r>
            <a:r>
              <a:rPr lang="en" sz="1800">
                <a:solidFill>
                  <a:srgbClr val="0F4D90"/>
                </a:solidFill>
                <a:latin typeface="Montserrat"/>
                <a:ea typeface="Montserrat"/>
                <a:cs typeface="Montserrat"/>
                <a:sym typeface="Montserrat"/>
              </a:rPr>
              <a:t>COVID-19 pueden aplicar para hasta $10,000 visitando:</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ACCESO A </a:t>
            </a:r>
            <a:r>
              <a:rPr b="1" lang="en" sz="2400">
                <a:solidFill>
                  <a:srgbClr val="FFFFFF"/>
                </a:solidFill>
                <a:latin typeface="Montserrat"/>
                <a:ea typeface="Montserrat"/>
                <a:cs typeface="Montserrat"/>
                <a:sym typeface="Montserrat"/>
              </a:rPr>
              <a:t>INTERNET </a:t>
            </a:r>
            <a:endParaRPr b="1" sz="2400">
              <a:solidFill>
                <a:srgbClr val="FFFFFF"/>
              </a:solidFill>
              <a:latin typeface="Montserrat"/>
              <a:ea typeface="Montserrat"/>
              <a:cs typeface="Montserrat"/>
              <a:sym typeface="Montserrat"/>
            </a:endParaRPr>
          </a:p>
        </p:txBody>
      </p:sp>
      <p:pic>
        <p:nvPicPr>
          <p:cNvPr id="616" name="Google Shape;616;p65"/>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617" name="Google Shape;617;p65"/>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618" name="Google Shape;618;p65"/>
          <p:cNvSpPr txBox="1"/>
          <p:nvPr/>
        </p:nvSpPr>
        <p:spPr>
          <a:xfrm>
            <a:off x="259350" y="1071750"/>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33333"/>
                </a:solidFill>
                <a:highlight>
                  <a:srgbClr val="FFFFFF"/>
                </a:highlight>
                <a:latin typeface="Montserrat"/>
                <a:ea typeface="Montserrat"/>
                <a:cs typeface="Montserrat"/>
                <a:sym typeface="Montserrat"/>
              </a:rPr>
              <a:t>Internet Essentials</a:t>
            </a:r>
            <a:r>
              <a:rPr lang="en" sz="2400">
                <a:solidFill>
                  <a:srgbClr val="333333"/>
                </a:solidFill>
                <a:highlight>
                  <a:srgbClr val="FFFFFF"/>
                </a:highlight>
                <a:latin typeface="Montserrat"/>
                <a:ea typeface="Montserrat"/>
                <a:cs typeface="Montserrat"/>
                <a:sym typeface="Montserrat"/>
              </a:rPr>
              <a:t> es un programa para hogares de bajo recursos que actualmente no tienen acceso al  Internet en casa.</a:t>
            </a:r>
            <a:endParaRPr sz="2400">
              <a:latin typeface="Montserrat"/>
              <a:ea typeface="Montserrat"/>
              <a:cs typeface="Montserrat"/>
              <a:sym typeface="Montserrat"/>
            </a:endParaRPr>
          </a:p>
        </p:txBody>
      </p:sp>
      <p:sp>
        <p:nvSpPr>
          <p:cNvPr id="619" name="Google Shape;619;p65"/>
          <p:cNvSpPr txBox="1"/>
          <p:nvPr/>
        </p:nvSpPr>
        <p:spPr>
          <a:xfrm>
            <a:off x="341075" y="2788975"/>
            <a:ext cx="52239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highlight>
                  <a:srgbClr val="FFFFFF"/>
                </a:highlight>
                <a:latin typeface="Montserrat"/>
                <a:ea typeface="Montserrat"/>
                <a:cs typeface="Montserrat"/>
                <a:sym typeface="Montserrat"/>
              </a:rPr>
              <a:t>Durante la crisis de COVID-19, cada nuevo cliente recibirá </a:t>
            </a:r>
            <a:r>
              <a:rPr b="1" lang="en" sz="2000">
                <a:solidFill>
                  <a:srgbClr val="333333"/>
                </a:solidFill>
                <a:highlight>
                  <a:srgbClr val="FFFFFF"/>
                </a:highlight>
                <a:latin typeface="Montserrat"/>
                <a:ea typeface="Montserrat"/>
                <a:cs typeface="Montserrat"/>
                <a:sym typeface="Montserrat"/>
              </a:rPr>
              <a:t>dos meses de servicio de internet gratuito.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2000">
                <a:solidFill>
                  <a:srgbClr val="333333"/>
                </a:solidFill>
                <a:highlight>
                  <a:srgbClr val="FFFFFF"/>
                </a:highlight>
                <a:latin typeface="Montserrat"/>
                <a:ea typeface="Montserrat"/>
                <a:cs typeface="Montserrat"/>
                <a:sym typeface="Montserrat"/>
              </a:rPr>
              <a:t>Aplica en: apply.internetessentials.com</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CHROMEBOOKS</a:t>
            </a:r>
            <a:r>
              <a:rPr b="1" lang="en" sz="2400">
                <a:solidFill>
                  <a:srgbClr val="FFFFFF"/>
                </a:solidFill>
                <a:latin typeface="Montserrat"/>
                <a:ea typeface="Montserrat"/>
                <a:cs typeface="Montserrat"/>
                <a:sym typeface="Montserrat"/>
              </a:rPr>
              <a:t> PARA ESTUDIANTES</a:t>
            </a:r>
            <a:endParaRPr b="1" sz="2400">
              <a:solidFill>
                <a:srgbClr val="FFFFFF"/>
              </a:solidFill>
              <a:latin typeface="Montserrat"/>
              <a:ea typeface="Montserrat"/>
              <a:cs typeface="Montserrat"/>
              <a:sym typeface="Montserrat"/>
            </a:endParaRPr>
          </a:p>
        </p:txBody>
      </p:sp>
      <p:pic>
        <p:nvPicPr>
          <p:cNvPr id="626" name="Google Shape;626;p66"/>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627" name="Google Shape;627;p66"/>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Aquellas familias con niños dentro de K-12 en el Distrito Escolar de Filadelfia que necesiten un</a:t>
            </a:r>
            <a:r>
              <a:rPr lang="en" sz="1800">
                <a:latin typeface="Montserrat"/>
                <a:ea typeface="Montserrat"/>
                <a:cs typeface="Montserrat"/>
                <a:sym typeface="Montserrat"/>
              </a:rPr>
              <a:t> Chromebook para hacer tarea escolar en casa pueden recoger uno de los Centros de Apoyo para Padres y Familias.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Para aprender más, visita:</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628" name="Google Shape;628;p66"/>
          <p:cNvSpPr txBox="1"/>
          <p:nvPr/>
        </p:nvSpPr>
        <p:spPr>
          <a:xfrm>
            <a:off x="768450" y="1623575"/>
            <a:ext cx="3990900" cy="78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2060"/>
                </a:solidFill>
                <a:latin typeface="Montserrat"/>
                <a:ea typeface="Montserrat"/>
                <a:cs typeface="Montserrat"/>
                <a:sym typeface="Montserrat"/>
              </a:rPr>
              <a:t>C</a:t>
            </a:r>
            <a:r>
              <a:rPr lang="en" sz="1800">
                <a:solidFill>
                  <a:srgbClr val="002060"/>
                </a:solidFill>
                <a:latin typeface="Montserrat"/>
                <a:ea typeface="Montserrat"/>
                <a:cs typeface="Montserrat"/>
                <a:sym typeface="Montserrat"/>
              </a:rPr>
              <a:t>ENTROS DE APOYO  TECNOLÓGICO PARA FAMILIAS </a:t>
            </a:r>
            <a:endParaRPr sz="1800">
              <a:solidFill>
                <a:srgbClr val="002060"/>
              </a:solidFill>
              <a:latin typeface="Montserrat"/>
              <a:ea typeface="Montserrat"/>
              <a:cs typeface="Montserrat"/>
              <a:sym typeface="Montserrat"/>
            </a:endParaRPr>
          </a:p>
        </p:txBody>
      </p:sp>
      <p:sp>
        <p:nvSpPr>
          <p:cNvPr id="629" name="Google Shape;629;p66"/>
          <p:cNvSpPr txBox="1"/>
          <p:nvPr/>
        </p:nvSpPr>
        <p:spPr>
          <a:xfrm>
            <a:off x="768450" y="2249550"/>
            <a:ext cx="2553000" cy="873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2060"/>
                </a:solidFill>
                <a:latin typeface="Montserrat"/>
                <a:ea typeface="Montserrat"/>
                <a:cs typeface="Montserrat"/>
                <a:sym typeface="Montserrat"/>
              </a:rPr>
              <a:t>LUNES, MIÉRCOLES Y VIERNES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600">
                <a:solidFill>
                  <a:srgbClr val="002060"/>
                </a:solidFill>
                <a:latin typeface="Montserrat"/>
                <a:ea typeface="Montserrat"/>
                <a:cs typeface="Montserrat"/>
                <a:sym typeface="Montserrat"/>
              </a:rPr>
              <a:t>9AM-1PM</a:t>
            </a:r>
            <a:endParaRPr sz="1600">
              <a:solidFill>
                <a:srgbClr val="002060"/>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67"/>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7"/>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APRENDIZAJE DIGITAL </a:t>
            </a:r>
            <a:endParaRPr b="1" sz="2400">
              <a:solidFill>
                <a:srgbClr val="FFFFFF"/>
              </a:solidFill>
              <a:latin typeface="Montserrat"/>
              <a:ea typeface="Montserrat"/>
              <a:cs typeface="Montserrat"/>
              <a:sym typeface="Montserrat"/>
            </a:endParaRPr>
          </a:p>
        </p:txBody>
      </p:sp>
      <p:sp>
        <p:nvSpPr>
          <p:cNvPr id="636" name="Google Shape;636;p67"/>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Para encontrar más recursos y tips relacionados al aprendizaje digital durante el cierre de escuelas, visita </a:t>
            </a:r>
            <a:r>
              <a:rPr lang="en" sz="1600">
                <a:solidFill>
                  <a:srgbClr val="0F4D90"/>
                </a:solidFill>
                <a:highlight>
                  <a:srgbClr val="FFFFFF"/>
                </a:highlight>
                <a:latin typeface="Montserrat"/>
                <a:ea typeface="Montserrat"/>
                <a:cs typeface="Montserrat"/>
                <a:sym typeface="Montserrat"/>
              </a:rPr>
              <a: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637" name="Google Shape;637;p67"/>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638" name="Google Shape;638;p67"/>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7"/>
          <p:cNvSpPr txBox="1"/>
          <p:nvPr/>
        </p:nvSpPr>
        <p:spPr>
          <a:xfrm>
            <a:off x="4646175" y="1202200"/>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El Hotline del Distrito Escolar</a:t>
            </a:r>
            <a:endParaRPr b="1" sz="18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BF9EF"/>
                </a:solidFill>
                <a:latin typeface="Montserrat"/>
                <a:ea typeface="Montserrat"/>
                <a:cs typeface="Montserrat"/>
                <a:sym typeface="Montserrat"/>
              </a:rPr>
              <a:t> </a:t>
            </a:r>
            <a:r>
              <a:rPr b="1" i="1" lang="en" sz="1200">
                <a:solidFill>
                  <a:srgbClr val="FBF9EF"/>
                </a:solidFill>
                <a:latin typeface="Montserrat"/>
                <a:ea typeface="Montserrat"/>
                <a:cs typeface="Montserrat"/>
                <a:sym typeface="Montserrat"/>
              </a:rPr>
              <a:t>para estudiantes y familias</a:t>
            </a:r>
            <a:r>
              <a:rPr b="1" i="1" lang="en" sz="1200">
                <a:solidFill>
                  <a:srgbClr val="FBF9EF"/>
                </a:solidFill>
                <a:latin typeface="Montserrat"/>
                <a:ea typeface="Montserrat"/>
                <a:cs typeface="Montserrat"/>
                <a:sym typeface="Montserrat"/>
              </a:rPr>
              <a:t>:</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Abierto de Lunes a Jueves </a:t>
            </a:r>
            <a:r>
              <a:rPr b="1" lang="en">
                <a:solidFill>
                  <a:srgbClr val="FBF9EF"/>
                </a:solidFill>
                <a:latin typeface="Montserrat"/>
                <a:ea typeface="Montserrat"/>
                <a:cs typeface="Montserrat"/>
                <a:sym typeface="Montserrat"/>
              </a:rPr>
              <a:t>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Interpretación disponible en 10 idiomas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68"/>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8"/>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FONDO </a:t>
            </a:r>
            <a:r>
              <a:rPr b="1" lang="en" sz="2400">
                <a:solidFill>
                  <a:srgbClr val="FFFFFF"/>
                </a:solidFill>
                <a:latin typeface="Montserrat"/>
                <a:ea typeface="Montserrat"/>
                <a:cs typeface="Montserrat"/>
                <a:sym typeface="Montserrat"/>
              </a:rPr>
              <a:t>JUMP START PARA ESCUELAS</a:t>
            </a:r>
            <a:endParaRPr b="1" sz="2400">
              <a:solidFill>
                <a:srgbClr val="FFFFFF"/>
              </a:solidFill>
              <a:latin typeface="Montserrat"/>
              <a:ea typeface="Montserrat"/>
              <a:cs typeface="Montserrat"/>
              <a:sym typeface="Montserrat"/>
            </a:endParaRPr>
          </a:p>
        </p:txBody>
      </p:sp>
      <p:sp>
        <p:nvSpPr>
          <p:cNvPr id="646" name="Google Shape;646;p68"/>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El</a:t>
            </a:r>
            <a:r>
              <a:rPr lang="en" sz="1600">
                <a:solidFill>
                  <a:srgbClr val="171717"/>
                </a:solidFill>
                <a:highlight>
                  <a:srgbClr val="FFFFFF"/>
                </a:highlight>
                <a:latin typeface="Montserrat"/>
                <a:ea typeface="Montserrat"/>
                <a:cs typeface="Montserrat"/>
                <a:sym typeface="Montserrat"/>
              </a:rPr>
              <a:t>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tiene como objetivo responder a las necesidades inmediatas de estudiantes y familias de bajos recursos durante el cierre de escuelas ocasionado por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647" name="Google Shape;647;p68"/>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8"/>
          <p:cNvSpPr txBox="1"/>
          <p:nvPr/>
        </p:nvSpPr>
        <p:spPr>
          <a:xfrm>
            <a:off x="384225" y="4477000"/>
            <a:ext cx="85398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Visita </a:t>
            </a:r>
            <a:r>
              <a:rPr b="1" lang="en" sz="1600">
                <a:solidFill>
                  <a:srgbClr val="2176D2"/>
                </a:solidFill>
                <a:latin typeface="Montserrat"/>
                <a:ea typeface="Montserrat"/>
                <a:cs typeface="Montserrat"/>
                <a:sym typeface="Montserrat"/>
              </a:rPr>
              <a:t>philaschoolpartnership.org</a:t>
            </a:r>
            <a:r>
              <a:rPr b="1" lang="en" sz="1600">
                <a:solidFill>
                  <a:srgbClr val="2176D2"/>
                </a:solidFill>
                <a:latin typeface="Montserrat"/>
                <a:ea typeface="Montserrat"/>
                <a:cs typeface="Montserrat"/>
                <a:sym typeface="Montserrat"/>
              </a:rPr>
              <a:t> para obtener más información e </a:t>
            </a:r>
            <a:r>
              <a:rPr b="1" lang="en" sz="1600">
                <a:solidFill>
                  <a:srgbClr val="2176D2"/>
                </a:solidFill>
                <a:latin typeface="Montserrat"/>
                <a:ea typeface="Montserrat"/>
                <a:cs typeface="Montserrat"/>
                <a:sym typeface="Montserrat"/>
              </a:rPr>
              <a:t>involucrarse</a:t>
            </a:r>
            <a:r>
              <a:rPr b="1" lang="en" sz="1600">
                <a:solidFill>
                  <a:srgbClr val="2176D2"/>
                </a:solidFill>
                <a:latin typeface="Montserrat"/>
                <a:ea typeface="Montserrat"/>
                <a:cs typeface="Montserrat"/>
                <a:sym typeface="Montserrat"/>
              </a:rPr>
              <a:t>.</a:t>
            </a:r>
            <a:endParaRPr b="1" sz="1600">
              <a:solidFill>
                <a:srgbClr val="2176D2"/>
              </a:solidFill>
              <a:latin typeface="Montserrat"/>
              <a:ea typeface="Montserrat"/>
              <a:cs typeface="Montserrat"/>
              <a:sym typeface="Montserrat"/>
            </a:endParaRPr>
          </a:p>
        </p:txBody>
      </p:sp>
      <p:pic>
        <p:nvPicPr>
          <p:cNvPr id="649" name="Google Shape;649;p68"/>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650" name="Google Shape;650;p68"/>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651" name="Google Shape;651;p68"/>
          <p:cNvSpPr txBox="1"/>
          <p:nvPr/>
        </p:nvSpPr>
        <p:spPr>
          <a:xfrm>
            <a:off x="254400" y="1860625"/>
            <a:ext cx="4839600" cy="290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Objetivos</a:t>
            </a:r>
            <a:r>
              <a:rPr b="1" lang="en" sz="1800">
                <a:solidFill>
                  <a:srgbClr val="171717"/>
                </a:solidFill>
                <a:highlight>
                  <a:srgbClr val="FFFFFF"/>
                </a:highlight>
                <a:latin typeface="Montserrat"/>
                <a:ea typeface="Montserrat"/>
                <a:cs typeface="Montserrat"/>
                <a:sym typeface="Montserrat"/>
              </a:rPr>
              <a:t>: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Cerrar la brecha digital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Ayudar en la transición a aprendizaje virtual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Preparar para la recuperación académica</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Todo estudiante debe tener la oportunidad de continuar su aprendizaje, sin importar de dónde vienen o la escuela a la que van.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6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WIC</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658" name="Google Shape;658;p69"/>
          <p:cNvSpPr txBox="1"/>
          <p:nvPr/>
        </p:nvSpPr>
        <p:spPr>
          <a:xfrm>
            <a:off x="233500" y="905125"/>
            <a:ext cx="86352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la oficina para mujeres, infantes, y niños concederá beneficios </a:t>
            </a:r>
            <a:r>
              <a:rPr b="1" lang="en" sz="1600">
                <a:solidFill>
                  <a:schemeClr val="dk1"/>
                </a:solidFill>
                <a:latin typeface="Montserrat"/>
                <a:ea typeface="Montserrat"/>
                <a:cs typeface="Montserrat"/>
                <a:sym typeface="Montserrat"/>
              </a:rPr>
              <a:t>por</a:t>
            </a:r>
            <a:r>
              <a:rPr b="1" lang="en" sz="1600">
                <a:solidFill>
                  <a:srgbClr val="262626"/>
                </a:solidFill>
                <a:latin typeface="Montserrat"/>
                <a:ea typeface="Montserrat"/>
                <a:cs typeface="Montserrat"/>
                <a:sym typeface="Montserrat"/>
              </a:rPr>
              <a:t> correo</a:t>
            </a:r>
            <a:r>
              <a:rPr lang="en" sz="1600">
                <a:solidFill>
                  <a:srgbClr val="262626"/>
                </a:solidFill>
                <a:latin typeface="Montserrat"/>
                <a:ea typeface="Montserrat"/>
                <a:cs typeface="Montserrat"/>
                <a:sym typeface="Montserrat"/>
              </a:rPr>
              <a:t>. </a:t>
            </a:r>
            <a:r>
              <a:rPr b="1" lang="en" sz="1600">
                <a:solidFill>
                  <a:srgbClr val="262626"/>
                </a:solidFill>
                <a:latin typeface="Montserrat"/>
                <a:ea typeface="Montserrat"/>
                <a:cs typeface="Montserrat"/>
                <a:sym typeface="Montserrat"/>
              </a:rPr>
              <a:t>Aún están recibiendo aplicaciones.</a:t>
            </a:r>
            <a:endParaRPr sz="1600">
              <a:solidFill>
                <a:srgbClr val="323130"/>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59" name="Google Shape;659;p69"/>
          <p:cNvSpPr txBox="1"/>
          <p:nvPr/>
        </p:nvSpPr>
        <p:spPr>
          <a:xfrm>
            <a:off x="233500" y="1687900"/>
            <a:ext cx="5884800" cy="13527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provee servicios a residentes de Pensilvania:</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embarazadas</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que estén amamantando (un año de posparto)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hasta con 6 meses de posparto, que no estén amamantando</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Bebés y niños menores de 5 años, incluyendo hijos adoptivos</a:t>
            </a:r>
            <a:endParaRPr sz="1300">
              <a:highlight>
                <a:srgbClr val="FFFFFF"/>
              </a:highlight>
              <a:latin typeface="Roboto"/>
              <a:ea typeface="Roboto"/>
              <a:cs typeface="Roboto"/>
              <a:sym typeface="Roboto"/>
            </a:endParaRPr>
          </a:p>
        </p:txBody>
      </p:sp>
      <p:sp>
        <p:nvSpPr>
          <p:cNvPr id="660" name="Google Shape;660;p69"/>
          <p:cNvSpPr txBox="1"/>
          <p:nvPr/>
        </p:nvSpPr>
        <p:spPr>
          <a:xfrm>
            <a:off x="233500" y="464610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no requiere prueba de ciudadanía.</a:t>
            </a:r>
            <a:endParaRPr/>
          </a:p>
        </p:txBody>
      </p:sp>
      <p:sp>
        <p:nvSpPr>
          <p:cNvPr id="661" name="Google Shape;661;p69"/>
          <p:cNvSpPr txBox="1"/>
          <p:nvPr/>
        </p:nvSpPr>
        <p:spPr>
          <a:xfrm>
            <a:off x="345050" y="315900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Elegibilidad: Los aplicantes deben:</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Vivir en</a:t>
            </a:r>
            <a:r>
              <a:rPr lang="en" sz="1300">
                <a:highlight>
                  <a:srgbClr val="FFFFFF"/>
                </a:highlight>
                <a:latin typeface="Roboto"/>
                <a:ea typeface="Roboto"/>
                <a:cs typeface="Roboto"/>
                <a:sym typeface="Roboto"/>
              </a:rPr>
              <a:t> Pensilvania</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una necesidad alimenticia o médica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ingresos anuales que no excedan el 185%</a:t>
            </a:r>
            <a:r>
              <a:rPr lang="en" sz="1300">
                <a:highlight>
                  <a:srgbClr val="FFFFFF"/>
                </a:highlight>
                <a:latin typeface="Roboto"/>
                <a:ea typeface="Roboto"/>
                <a:cs typeface="Roboto"/>
                <a:sym typeface="Roboto"/>
              </a:rPr>
              <a:t> de las pautas de pobreza del gobierno federal </a:t>
            </a:r>
            <a:r>
              <a:rPr lang="en" sz="1300">
                <a:highlight>
                  <a:srgbClr val="FFFFFF"/>
                </a:highlight>
                <a:latin typeface="Roboto"/>
                <a:ea typeface="Roboto"/>
                <a:cs typeface="Roboto"/>
                <a:sym typeface="Roboto"/>
              </a:rPr>
              <a:t>(Si recibes SNAP, MA, or TANF, puedes ser elegible sin importar tus ingresos anuales.)</a:t>
            </a:r>
            <a:endParaRPr sz="1300">
              <a:highlight>
                <a:srgbClr val="FFFFFF"/>
              </a:highlight>
              <a:latin typeface="Roboto"/>
              <a:ea typeface="Roboto"/>
              <a:cs typeface="Roboto"/>
              <a:sym typeface="Roboto"/>
            </a:endParaRPr>
          </a:p>
        </p:txBody>
      </p:sp>
      <p:pic>
        <p:nvPicPr>
          <p:cNvPr id="662" name="Google Shape;662;p69"/>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0"/>
          <p:cNvSpPr txBox="1"/>
          <p:nvPr/>
        </p:nvSpPr>
        <p:spPr>
          <a:xfrm>
            <a:off x="395650" y="301600"/>
            <a:ext cx="7573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las utilidades</a:t>
            </a:r>
            <a:endParaRPr b="1" sz="2400">
              <a:solidFill>
                <a:srgbClr val="FFFFFF"/>
              </a:solidFill>
              <a:latin typeface="Montserrat"/>
              <a:ea typeface="Montserrat"/>
              <a:cs typeface="Montserrat"/>
              <a:sym typeface="Montserrat"/>
            </a:endParaRPr>
          </a:p>
        </p:txBody>
      </p:sp>
      <p:sp>
        <p:nvSpPr>
          <p:cNvPr id="669" name="Google Shape;669;p70"/>
          <p:cNvSpPr txBox="1"/>
          <p:nvPr/>
        </p:nvSpPr>
        <p:spPr>
          <a:xfrm>
            <a:off x="1409063" y="1317875"/>
            <a:ext cx="46341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highlight>
                  <a:srgbClr val="FFFFFF"/>
                </a:highlight>
                <a:latin typeface="Montserrat"/>
                <a:ea typeface="Montserrat"/>
                <a:cs typeface="Montserrat"/>
                <a:sym typeface="Montserrat"/>
              </a:rPr>
              <a:t>El Departamento de Agua </a:t>
            </a:r>
            <a:r>
              <a:rPr b="1" lang="en" sz="1300">
                <a:highlight>
                  <a:srgbClr val="FFFFFF"/>
                </a:highlight>
                <a:latin typeface="Montserrat"/>
                <a:ea typeface="Montserrat"/>
                <a:cs typeface="Montserrat"/>
                <a:sym typeface="Montserrat"/>
              </a:rPr>
              <a:t>no va a desconectar el paso de agua por pagos tardíos  hasta el 1 de junio.</a:t>
            </a:r>
            <a:r>
              <a:rPr lang="en" sz="1300">
                <a:highlight>
                  <a:srgbClr val="FFFFFF"/>
                </a:highlight>
                <a:latin typeface="Montserrat"/>
                <a:ea typeface="Montserrat"/>
                <a:cs typeface="Montserrat"/>
                <a:sym typeface="Montserrat"/>
              </a:rPr>
              <a:t> El agua potable no se ve afectada por el virus. </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300">
                <a:highlight>
                  <a:srgbClr val="FFFFFF"/>
                </a:highlight>
                <a:latin typeface="Montserrat"/>
                <a:ea typeface="Montserrat"/>
                <a:cs typeface="Montserrat"/>
                <a:sym typeface="Montserrat"/>
              </a:rPr>
              <a:t>PGW, el sistema de gas ha suspendido la desconexión de servicios hasta siguiente aviso. </a:t>
            </a:r>
            <a:r>
              <a:rPr lang="en" sz="1300">
                <a:highlight>
                  <a:srgbClr val="FFFFFF"/>
                </a:highlight>
                <a:latin typeface="Montserrat"/>
                <a:ea typeface="Montserrat"/>
                <a:cs typeface="Montserrat"/>
                <a:sym typeface="Montserrat"/>
              </a:rPr>
              <a:t>PGW planea dejar pasar nuevos pagos tardíos.</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PECO, el sistema de electricidad, ha suspendido la desconexión de servicios y no va a establecer cargos por pagos tardíos hasta el 1 de Julio de 2020.</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La basura y reciclaje se va a recolectar en </a:t>
            </a:r>
            <a:r>
              <a:rPr b="1" lang="en" sz="1300">
                <a:highlight>
                  <a:srgbClr val="FFFFFF"/>
                </a:highlight>
                <a:latin typeface="Montserrat"/>
                <a:ea typeface="Montserrat"/>
                <a:cs typeface="Montserrat"/>
                <a:sym typeface="Montserrat"/>
              </a:rPr>
              <a:t>horario normal.</a:t>
            </a:r>
            <a:r>
              <a:rPr lang="en" sz="1300">
                <a:highlight>
                  <a:srgbClr val="FFFFFF"/>
                </a:highlight>
                <a:latin typeface="Montserrat"/>
                <a:ea typeface="Montserrat"/>
                <a:cs typeface="Montserrat"/>
                <a:sym typeface="Montserrat"/>
              </a:rPr>
              <a:t> </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670" name="Google Shape;670;p70"/>
          <p:cNvPicPr preferRelativeResize="0"/>
          <p:nvPr/>
        </p:nvPicPr>
        <p:blipFill>
          <a:blip r:embed="rId3">
            <a:alphaModFix/>
          </a:blip>
          <a:stretch>
            <a:fillRect/>
          </a:stretch>
        </p:blipFill>
        <p:spPr>
          <a:xfrm>
            <a:off x="128799" y="1317875"/>
            <a:ext cx="1223186" cy="710223"/>
          </a:xfrm>
          <a:prstGeom prst="rect">
            <a:avLst/>
          </a:prstGeom>
          <a:noFill/>
          <a:ln>
            <a:noFill/>
          </a:ln>
        </p:spPr>
      </p:pic>
      <p:pic>
        <p:nvPicPr>
          <p:cNvPr id="671" name="Google Shape;671;p70"/>
          <p:cNvPicPr preferRelativeResize="0"/>
          <p:nvPr/>
        </p:nvPicPr>
        <p:blipFill>
          <a:blip r:embed="rId4">
            <a:alphaModFix/>
          </a:blip>
          <a:stretch>
            <a:fillRect/>
          </a:stretch>
        </p:blipFill>
        <p:spPr>
          <a:xfrm>
            <a:off x="260478" y="2127763"/>
            <a:ext cx="1091485" cy="664873"/>
          </a:xfrm>
          <a:prstGeom prst="rect">
            <a:avLst/>
          </a:prstGeom>
          <a:noFill/>
          <a:ln>
            <a:noFill/>
          </a:ln>
        </p:spPr>
      </p:pic>
      <p:pic>
        <p:nvPicPr>
          <p:cNvPr id="672" name="Google Shape;672;p70"/>
          <p:cNvPicPr preferRelativeResize="0"/>
          <p:nvPr/>
        </p:nvPicPr>
        <p:blipFill>
          <a:blip r:embed="rId5">
            <a:alphaModFix/>
          </a:blip>
          <a:stretch>
            <a:fillRect/>
          </a:stretch>
        </p:blipFill>
        <p:spPr>
          <a:xfrm>
            <a:off x="260471" y="3126886"/>
            <a:ext cx="1091492" cy="666043"/>
          </a:xfrm>
          <a:prstGeom prst="rect">
            <a:avLst/>
          </a:prstGeom>
          <a:noFill/>
          <a:ln>
            <a:noFill/>
          </a:ln>
        </p:spPr>
      </p:pic>
      <p:pic>
        <p:nvPicPr>
          <p:cNvPr id="673" name="Google Shape;673;p70"/>
          <p:cNvPicPr preferRelativeResize="0"/>
          <p:nvPr/>
        </p:nvPicPr>
        <p:blipFill rotWithShape="1">
          <a:blip r:embed="rId6">
            <a:alphaModFix/>
          </a:blip>
          <a:srcRect b="0" l="21192" r="27420" t="0"/>
          <a:stretch/>
        </p:blipFill>
        <p:spPr>
          <a:xfrm>
            <a:off x="317575" y="3916900"/>
            <a:ext cx="1091501" cy="768775"/>
          </a:xfrm>
          <a:prstGeom prst="rect">
            <a:avLst/>
          </a:prstGeom>
          <a:noFill/>
          <a:ln>
            <a:noFill/>
          </a:ln>
        </p:spPr>
      </p:pic>
      <p:grpSp>
        <p:nvGrpSpPr>
          <p:cNvPr id="674" name="Google Shape;674;p70"/>
          <p:cNvGrpSpPr/>
          <p:nvPr/>
        </p:nvGrpSpPr>
        <p:grpSpPr>
          <a:xfrm>
            <a:off x="6100282" y="1039004"/>
            <a:ext cx="2881984" cy="3702442"/>
            <a:chOff x="4894018" y="799906"/>
            <a:chExt cx="3804600" cy="1891800"/>
          </a:xfrm>
        </p:grpSpPr>
        <p:sp>
          <p:nvSpPr>
            <p:cNvPr id="675" name="Google Shape;675;p70"/>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0"/>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(LIHEAP) el programa de asistencia </a:t>
              </a:r>
              <a:r>
                <a:rPr lang="en" sz="1200">
                  <a:solidFill>
                    <a:srgbClr val="FFFFFF"/>
                  </a:solidFill>
                  <a:latin typeface="Montserrat"/>
                  <a:ea typeface="Montserrat"/>
                  <a:cs typeface="Montserrat"/>
                  <a:sym typeface="Montserrat"/>
                </a:rPr>
                <a:t>energética </a:t>
              </a:r>
              <a:r>
                <a:rPr lang="en" sz="1200">
                  <a:solidFill>
                    <a:srgbClr val="FFFFFF"/>
                  </a:solidFill>
                  <a:latin typeface="Montserrat"/>
                  <a:ea typeface="Montserrat"/>
                  <a:cs typeface="Montserrat"/>
                  <a:sym typeface="Montserrat"/>
                </a:rPr>
                <a:t>para hogares de bajos recursos, ayuda a mantener a hogares a salvo mediante iniciativas que asisten con el costo de energía, incluyendo: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Facturas de electricidad</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Crisis de energía</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Climatización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Teléfono</a:t>
              </a:r>
              <a:r>
                <a:rPr lang="en" sz="1050">
                  <a:solidFill>
                    <a:srgbClr val="FFFFFF"/>
                  </a:solidFill>
                </a:rPr>
                <a:t>: (202) 401-9351</a:t>
              </a:r>
              <a:r>
                <a:rPr lang="en" sz="1000">
                  <a:solidFill>
                    <a:srgbClr val="FFFFFF"/>
                  </a:solidFill>
                  <a:latin typeface="Montserrat"/>
                  <a:ea typeface="Montserrat"/>
                  <a:cs typeface="Montserrat"/>
                  <a:sym typeface="Montserrat"/>
                </a:rPr>
                <a:t> </a:t>
              </a:r>
              <a:r>
                <a:rPr lang="en" sz="1000" u="sng">
                  <a:solidFill>
                    <a:srgbClr val="FFFFFF"/>
                  </a:solidFill>
                  <a:hlinkClick r:id="rId7"/>
                </a:rPr>
                <a:t>https://www.acf.hhs.gov/ocs/programs/liheap</a:t>
              </a:r>
              <a:endParaRPr sz="1000">
                <a:solidFill>
                  <a:srgbClr val="FFFFFF"/>
                </a:solidFill>
                <a:latin typeface="Montserrat"/>
                <a:ea typeface="Montserrat"/>
                <a:cs typeface="Montserrat"/>
                <a:sym typeface="Montserrat"/>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CORTES EN FILADELFIA </a:t>
            </a:r>
            <a:endParaRPr b="1" sz="2400">
              <a:solidFill>
                <a:srgbClr val="FFFFFF"/>
              </a:solidFill>
              <a:latin typeface="Montserrat"/>
              <a:ea typeface="Montserrat"/>
              <a:cs typeface="Montserrat"/>
              <a:sym typeface="Montserrat"/>
            </a:endParaRPr>
          </a:p>
        </p:txBody>
      </p:sp>
      <p:sp>
        <p:nvSpPr>
          <p:cNvPr id="683" name="Google Shape;683;p71"/>
          <p:cNvSpPr txBox="1"/>
          <p:nvPr/>
        </p:nvSpPr>
        <p:spPr>
          <a:xfrm>
            <a:off x="-24150" y="3407075"/>
            <a:ext cx="9192300" cy="190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chemeClr val="lt1"/>
                </a:highlight>
                <a:latin typeface="Montserrat"/>
                <a:ea typeface="Montserrat"/>
                <a:cs typeface="Montserrat"/>
                <a:sym typeface="Montserrat"/>
              </a:rPr>
              <a:t>Aquellos informados de tener “</a:t>
            </a:r>
            <a:r>
              <a:rPr lang="en" sz="1800">
                <a:solidFill>
                  <a:srgbClr val="2176D2"/>
                </a:solidFill>
                <a:highlight>
                  <a:schemeClr val="lt1"/>
                </a:highlight>
                <a:latin typeface="Montserrat"/>
                <a:ea typeface="Montserrat"/>
                <a:cs typeface="Montserrat"/>
                <a:sym typeface="Montserrat"/>
              </a:rPr>
              <a:t>Jury Duty” , NO tienen que reportarse, </a:t>
            </a:r>
            <a:r>
              <a:rPr lang="en" sz="1800">
                <a:solidFill>
                  <a:srgbClr val="2176D2"/>
                </a:solidFill>
                <a:highlight>
                  <a:schemeClr val="lt1"/>
                </a:highlight>
                <a:latin typeface="Montserrat"/>
                <a:ea typeface="Montserrat"/>
                <a:cs typeface="Montserrat"/>
                <a:sym typeface="Montserrat"/>
              </a:rPr>
              <a:t>durante este tiempo.</a:t>
            </a:r>
            <a:endParaRPr b="1" sz="2000">
              <a:solidFill>
                <a:srgbClr val="2176D2"/>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lang="en" sz="2000">
                <a:solidFill>
                  <a:srgbClr val="2176D2"/>
                </a:solidFill>
                <a:highlight>
                  <a:schemeClr val="lt1"/>
                </a:highlight>
                <a:latin typeface="Montserrat"/>
                <a:ea typeface="Montserrat"/>
                <a:cs typeface="Montserrat"/>
                <a:sym typeface="Montserrat"/>
              </a:rPr>
              <a:t>Para más información y actualizaciones en los servicios disponibles, visita </a:t>
            </a:r>
            <a:r>
              <a:rPr b="1" lang="en" sz="2000">
                <a:solidFill>
                  <a:srgbClr val="2176D2"/>
                </a:solidFill>
                <a:highlight>
                  <a:srgbClr val="FFEFA2"/>
                </a:highlight>
                <a:latin typeface="Montserrat"/>
                <a:ea typeface="Montserrat"/>
                <a:cs typeface="Montserrat"/>
                <a:sym typeface="Montserrat"/>
              </a:rPr>
              <a:t>www.courts.phila.gov/covid-19</a:t>
            </a:r>
            <a:endParaRPr b="1" sz="2000">
              <a:solidFill>
                <a:srgbClr val="2176D2"/>
              </a:solidFill>
              <a:highlight>
                <a:srgbClr val="FFEFA2"/>
              </a:highlight>
              <a:latin typeface="Montserrat"/>
              <a:ea typeface="Montserrat"/>
              <a:cs typeface="Montserrat"/>
              <a:sym typeface="Montserrat"/>
            </a:endParaRPr>
          </a:p>
        </p:txBody>
      </p:sp>
      <p:pic>
        <p:nvPicPr>
          <p:cNvPr id="684" name="Google Shape;684;p71"/>
          <p:cNvPicPr preferRelativeResize="0"/>
          <p:nvPr/>
        </p:nvPicPr>
        <p:blipFill>
          <a:blip r:embed="rId3">
            <a:alphaModFix/>
          </a:blip>
          <a:stretch>
            <a:fillRect/>
          </a:stretch>
        </p:blipFill>
        <p:spPr>
          <a:xfrm>
            <a:off x="6155925" y="1254625"/>
            <a:ext cx="1728575" cy="1728575"/>
          </a:xfrm>
          <a:prstGeom prst="rect">
            <a:avLst/>
          </a:prstGeom>
          <a:noFill/>
          <a:ln>
            <a:noFill/>
          </a:ln>
        </p:spPr>
      </p:pic>
      <p:sp>
        <p:nvSpPr>
          <p:cNvPr id="685" name="Google Shape;685;p71"/>
          <p:cNvSpPr txBox="1"/>
          <p:nvPr/>
        </p:nvSpPr>
        <p:spPr>
          <a:xfrm>
            <a:off x="862200" y="109360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2300">
                <a:solidFill>
                  <a:srgbClr val="2176D2"/>
                </a:solidFill>
                <a:highlight>
                  <a:schemeClr val="lt1"/>
                </a:highlight>
                <a:latin typeface="Montserrat"/>
                <a:ea typeface="Montserrat"/>
                <a:cs typeface="Montserrat"/>
                <a:sym typeface="Montserrat"/>
              </a:rPr>
              <a:t>Las cortes del Primer Distrito Judicial (cortes en Filadelfia) van a continuar cerradas para funciones no-esenciales hasta el 29 de Mayo</a:t>
            </a:r>
            <a:r>
              <a:rPr b="1" lang="en" sz="2300">
                <a:solidFill>
                  <a:srgbClr val="2176D2"/>
                </a:solidFill>
                <a:highlight>
                  <a:schemeClr val="lt1"/>
                </a:highlight>
                <a:latin typeface="Montserrat"/>
                <a:ea typeface="Montserrat"/>
                <a:cs typeface="Montserrat"/>
                <a:sym typeface="Montserrat"/>
              </a:rPr>
              <a:t>, 2020. </a:t>
            </a:r>
            <a:endParaRPr b="1" sz="2300">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7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91" name="Google Shape;691;p7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Cambios en las operaciones de SEPTA:</a:t>
            </a:r>
            <a:endParaRPr b="1" sz="2400">
              <a:solidFill>
                <a:srgbClr val="FFFFFF"/>
              </a:solidFill>
              <a:latin typeface="Montserrat"/>
              <a:ea typeface="Montserrat"/>
              <a:cs typeface="Montserrat"/>
              <a:sym typeface="Montserrat"/>
            </a:endParaRPr>
          </a:p>
        </p:txBody>
      </p:sp>
      <p:pic>
        <p:nvPicPr>
          <p:cNvPr id="693" name="Google Shape;693;p72"/>
          <p:cNvPicPr preferRelativeResize="0"/>
          <p:nvPr/>
        </p:nvPicPr>
        <p:blipFill>
          <a:blip r:embed="rId3">
            <a:alphaModFix/>
          </a:blip>
          <a:stretch>
            <a:fillRect/>
          </a:stretch>
        </p:blipFill>
        <p:spPr>
          <a:xfrm>
            <a:off x="6454013" y="222988"/>
            <a:ext cx="2257225" cy="632025"/>
          </a:xfrm>
          <a:prstGeom prst="rect">
            <a:avLst/>
          </a:prstGeom>
          <a:noFill/>
          <a:ln>
            <a:noFill/>
          </a:ln>
        </p:spPr>
      </p:pic>
      <p:sp>
        <p:nvSpPr>
          <p:cNvPr id="694" name="Google Shape;694;p72"/>
          <p:cNvSpPr txBox="1"/>
          <p:nvPr/>
        </p:nvSpPr>
        <p:spPr>
          <a:xfrm>
            <a:off x="263100" y="1461900"/>
            <a:ext cx="3230700" cy="21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solidFill>
                  <a:srgbClr val="2176D2"/>
                </a:solidFill>
                <a:latin typeface="Montserrat"/>
                <a:ea typeface="Montserrat"/>
                <a:cs typeface="Montserrat"/>
                <a:sym typeface="Montserrat"/>
              </a:rPr>
              <a:t>SEPTA urge a los pasajeros a que: </a:t>
            </a:r>
            <a:endParaRPr b="1" sz="15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2176D2"/>
              </a:solidFill>
              <a:latin typeface="Montserrat"/>
              <a:ea typeface="Montserrat"/>
              <a:cs typeface="Montserrat"/>
              <a:sym typeface="Montserrat"/>
            </a:endParaRPr>
          </a:p>
          <a:p>
            <a:pPr indent="0" lvl="0" marL="0" rtl="0" algn="ctr">
              <a:spcBef>
                <a:spcPts val="0"/>
              </a:spcBef>
              <a:spcAft>
                <a:spcPts val="0"/>
              </a:spcAft>
              <a:buNone/>
            </a:pPr>
            <a:r>
              <a:rPr lang="en">
                <a:solidFill>
                  <a:srgbClr val="2176D2"/>
                </a:solidFill>
                <a:latin typeface="Montserrat"/>
                <a:ea typeface="Montserrat"/>
                <a:cs typeface="Montserrat"/>
                <a:sym typeface="Montserrat"/>
              </a:rPr>
              <a:t>Sigan las recomendaciones de distanciamiento físico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rPr lang="en">
                <a:solidFill>
                  <a:srgbClr val="2176D2"/>
                </a:solidFill>
                <a:latin typeface="Montserrat"/>
                <a:ea typeface="Montserrat"/>
                <a:cs typeface="Montserrat"/>
                <a:sym typeface="Montserrat"/>
              </a:rPr>
              <a:t>Limita los viajes en SEPTA sólo por motivos esenciales</a:t>
            </a:r>
            <a:endParaRPr>
              <a:solidFill>
                <a:srgbClr val="2176D2"/>
              </a:solidFill>
              <a:latin typeface="Montserrat"/>
              <a:ea typeface="Montserrat"/>
              <a:cs typeface="Montserrat"/>
              <a:sym typeface="Montserrat"/>
            </a:endParaRPr>
          </a:p>
        </p:txBody>
      </p:sp>
      <p:pic>
        <p:nvPicPr>
          <p:cNvPr id="695" name="Google Shape;695;p72"/>
          <p:cNvPicPr preferRelativeResize="0"/>
          <p:nvPr/>
        </p:nvPicPr>
        <p:blipFill>
          <a:blip r:embed="rId4">
            <a:alphaModFix/>
          </a:blip>
          <a:stretch>
            <a:fillRect/>
          </a:stretch>
        </p:blipFill>
        <p:spPr>
          <a:xfrm>
            <a:off x="3931462" y="1537049"/>
            <a:ext cx="2216488" cy="2192400"/>
          </a:xfrm>
          <a:prstGeom prst="rect">
            <a:avLst/>
          </a:prstGeom>
          <a:noFill/>
          <a:ln>
            <a:noFill/>
          </a:ln>
        </p:spPr>
      </p:pic>
      <p:sp>
        <p:nvSpPr>
          <p:cNvPr id="696" name="Google Shape;696;p72"/>
          <p:cNvSpPr/>
          <p:nvPr/>
        </p:nvSpPr>
        <p:spPr>
          <a:xfrm>
            <a:off x="286050" y="4608775"/>
            <a:ext cx="8709900" cy="502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7" name="Google Shape;697;p72"/>
          <p:cNvPicPr preferRelativeResize="0"/>
          <p:nvPr/>
        </p:nvPicPr>
        <p:blipFill>
          <a:blip r:embed="rId5">
            <a:alphaModFix/>
          </a:blip>
          <a:stretch>
            <a:fillRect/>
          </a:stretch>
        </p:blipFill>
        <p:spPr>
          <a:xfrm>
            <a:off x="6378000" y="1533284"/>
            <a:ext cx="2257200" cy="2199941"/>
          </a:xfrm>
          <a:prstGeom prst="rect">
            <a:avLst/>
          </a:prstGeom>
          <a:noFill/>
          <a:ln>
            <a:noFill/>
          </a:ln>
        </p:spPr>
      </p:pic>
      <p:sp>
        <p:nvSpPr>
          <p:cNvPr id="698" name="Google Shape;698;p72"/>
          <p:cNvSpPr txBox="1"/>
          <p:nvPr/>
        </p:nvSpPr>
        <p:spPr>
          <a:xfrm>
            <a:off x="263100" y="881750"/>
            <a:ext cx="81090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F4D90"/>
                </a:solidFill>
                <a:latin typeface="Montserrat"/>
                <a:ea typeface="Montserrat"/>
                <a:cs typeface="Montserrat"/>
                <a:sym typeface="Montserrat"/>
              </a:rPr>
              <a:t>SEPTA ha resumido las operaciones en horario regular.</a:t>
            </a:r>
            <a:endParaRPr b="1" sz="1900">
              <a:solidFill>
                <a:srgbClr val="0F4D90"/>
              </a:solidFill>
              <a:latin typeface="Montserrat"/>
              <a:ea typeface="Montserrat"/>
              <a:cs typeface="Montserrat"/>
              <a:sym typeface="Montserrat"/>
            </a:endParaRPr>
          </a:p>
        </p:txBody>
      </p:sp>
      <p:sp>
        <p:nvSpPr>
          <p:cNvPr id="699" name="Google Shape;699;p72"/>
          <p:cNvSpPr txBox="1"/>
          <p:nvPr/>
        </p:nvSpPr>
        <p:spPr>
          <a:xfrm>
            <a:off x="52101" y="3670000"/>
            <a:ext cx="3591600" cy="85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Protege a los empleados de SEPTA - usa una mascarilla cuando uses transporte público</a:t>
            </a:r>
            <a:endParaRPr b="1" sz="1500">
              <a:solidFill>
                <a:srgbClr val="2176D2"/>
              </a:solidFill>
              <a:latin typeface="Montserrat"/>
              <a:ea typeface="Montserrat"/>
              <a:cs typeface="Montserrat"/>
              <a:sym typeface="Montserrat"/>
            </a:endParaRPr>
          </a:p>
        </p:txBody>
      </p:sp>
      <p:sp>
        <p:nvSpPr>
          <p:cNvPr id="700" name="Google Shape;700;p72"/>
          <p:cNvSpPr txBox="1"/>
          <p:nvPr/>
        </p:nvSpPr>
        <p:spPr>
          <a:xfrm>
            <a:off x="265950" y="4608800"/>
            <a:ext cx="9547500" cy="5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Encuentra rutas hacia negocios esenciales y hospitales usando el mapa en </a:t>
            </a:r>
            <a:r>
              <a:rPr b="1" lang="en">
                <a:solidFill>
                  <a:srgbClr val="0F4D90"/>
                </a:solidFill>
                <a:latin typeface="Montserrat"/>
                <a:ea typeface="Montserrat"/>
                <a:cs typeface="Montserrat"/>
                <a:sym typeface="Montserrat"/>
              </a:rPr>
              <a:t>bit.ly/SeptaEssential</a:t>
            </a:r>
            <a:endParaRPr b="1">
              <a:solidFill>
                <a:srgbClr val="0F4D9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idx="1" type="body"/>
          </p:nvPr>
        </p:nvSpPr>
        <p:spPr>
          <a:xfrm>
            <a:off x="100425" y="920000"/>
            <a:ext cx="77274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bit.ly/philagov-coronavirus-spanish</a:t>
            </a:r>
            <a:endParaRPr sz="2400">
              <a:solidFill>
                <a:schemeClr val="accent5"/>
              </a:solidFill>
            </a:endParaRPr>
          </a:p>
        </p:txBody>
      </p:sp>
      <p:sp>
        <p:nvSpPr>
          <p:cNvPr id="121" name="Google Shape;121;p1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95650" y="301600"/>
            <a:ext cx="8367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 DIARIO - NUEVA INFORMACIÓN SOBRE COVID-19 </a:t>
            </a:r>
            <a:endParaRPr b="1" sz="2400">
              <a:solidFill>
                <a:srgbClr val="FFFFFF"/>
              </a:solidFill>
              <a:latin typeface="Montserrat"/>
              <a:ea typeface="Montserrat"/>
              <a:cs typeface="Montserrat"/>
              <a:sym typeface="Montserrat"/>
            </a:endParaRPr>
          </a:p>
        </p:txBody>
      </p:sp>
      <p:pic>
        <p:nvPicPr>
          <p:cNvPr id="123" name="Google Shape;123;p19"/>
          <p:cNvPicPr preferRelativeResize="0"/>
          <p:nvPr/>
        </p:nvPicPr>
        <p:blipFill>
          <a:blip r:embed="rId3">
            <a:alphaModFix/>
          </a:blip>
          <a:stretch>
            <a:fillRect/>
          </a:stretch>
        </p:blipFill>
        <p:spPr>
          <a:xfrm>
            <a:off x="1189850" y="1601300"/>
            <a:ext cx="6261143" cy="3542201"/>
          </a:xfrm>
          <a:prstGeom prst="rect">
            <a:avLst/>
          </a:prstGeom>
          <a:noFill/>
          <a:ln>
            <a:noFill/>
          </a:ln>
        </p:spPr>
      </p:pic>
      <p:sp>
        <p:nvSpPr>
          <p:cNvPr id="124" name="Google Shape;124;p19"/>
          <p:cNvSpPr/>
          <p:nvPr/>
        </p:nvSpPr>
        <p:spPr>
          <a:xfrm>
            <a:off x="3840500" y="3194350"/>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7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06" name="Google Shape;706;p73"/>
          <p:cNvSpPr txBox="1"/>
          <p:nvPr/>
        </p:nvSpPr>
        <p:spPr>
          <a:xfrm>
            <a:off x="4858450" y="419200"/>
            <a:ext cx="4192200" cy="45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NUEVAS FECHAS LÍMITE:</a:t>
            </a:r>
            <a:r>
              <a:rPr lang="en" sz="2400">
                <a:solidFill>
                  <a:srgbClr val="3C4043"/>
                </a:solidFill>
                <a:highlight>
                  <a:srgbClr val="FFFFFF"/>
                </a:highlight>
                <a:latin typeface="Montserrat"/>
                <a:ea typeface="Montserrat"/>
                <a:cs typeface="Montserrat"/>
                <a:sym typeface="Montserrat"/>
              </a:rPr>
              <a:t> </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Al igual que el Censo 2020, ahora puedes registrarte para votar en línea por primera vez en la historia. También te puedes registrar por correspondencia.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No estás seguro de que estás registrado en tu nueva dirección?</a:t>
            </a:r>
            <a:endParaRPr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Revisa e</a:t>
            </a:r>
            <a:r>
              <a:rPr lang="en" sz="1800">
                <a:solidFill>
                  <a:srgbClr val="3C4043"/>
                </a:solidFill>
                <a:latin typeface="Montserrat"/>
                <a:ea typeface="Montserrat"/>
                <a:cs typeface="Montserrat"/>
                <a:sym typeface="Montserrat"/>
              </a:rPr>
              <a:t>l estado de tu registro: </a:t>
            </a:r>
            <a:r>
              <a:rPr lang="en" sz="1800" u="sng">
                <a:solidFill>
                  <a:schemeClr val="hlink"/>
                </a:solidFill>
                <a:latin typeface="Montserrat"/>
                <a:ea typeface="Montserrat"/>
                <a:cs typeface="Montserrat"/>
                <a:sym typeface="Montserrat"/>
                <a:hlinkClick r:id="rId3"/>
              </a:rPr>
              <a:t>www.pavoterservices.pa.gov/</a:t>
            </a:r>
            <a:endParaRPr sz="1800">
              <a:solidFill>
                <a:srgbClr val="3C4043"/>
              </a:solidFill>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latin typeface="Montserrat"/>
                <a:ea typeface="Montserrat"/>
                <a:cs typeface="Montserrat"/>
                <a:sym typeface="Montserrat"/>
              </a:rPr>
              <a:t>Para apoyo en otros idiomas visita: </a:t>
            </a:r>
            <a:r>
              <a:rPr lang="en" sz="1800" u="sng">
                <a:solidFill>
                  <a:schemeClr val="hlink"/>
                </a:solidFill>
                <a:latin typeface="Montserrat"/>
                <a:ea typeface="Montserrat"/>
                <a:cs typeface="Montserrat"/>
                <a:sym typeface="Montserrat"/>
                <a:hlinkClick r:id="rId4"/>
              </a:rPr>
              <a:t>bit.ly/pagov-language-support</a:t>
            </a:r>
            <a:endParaRPr sz="1800">
              <a:solidFill>
                <a:srgbClr val="3C40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707" name="Google Shape;707;p73"/>
          <p:cNvPicPr preferRelativeResize="0"/>
          <p:nvPr/>
        </p:nvPicPr>
        <p:blipFill>
          <a:blip r:embed="rId5">
            <a:alphaModFix/>
          </a:blip>
          <a:stretch>
            <a:fillRect/>
          </a:stretch>
        </p:blipFill>
        <p:spPr>
          <a:xfrm>
            <a:off x="395650" y="183425"/>
            <a:ext cx="4462800" cy="4584249"/>
          </a:xfrm>
          <a:prstGeom prst="rect">
            <a:avLst/>
          </a:prstGeom>
          <a:noFill/>
          <a:ln>
            <a:noFill/>
          </a:ln>
        </p:spPr>
      </p:pic>
      <p:sp>
        <p:nvSpPr>
          <p:cNvPr id="708" name="Google Shape;708;p73"/>
          <p:cNvSpPr/>
          <p:nvPr/>
        </p:nvSpPr>
        <p:spPr>
          <a:xfrm>
            <a:off x="51935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3"/>
          <p:cNvSpPr/>
          <p:nvPr/>
        </p:nvSpPr>
        <p:spPr>
          <a:xfrm>
            <a:off x="268890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3"/>
          <p:cNvSpPr/>
          <p:nvPr/>
        </p:nvSpPr>
        <p:spPr>
          <a:xfrm>
            <a:off x="51935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3"/>
          <p:cNvSpPr/>
          <p:nvPr/>
        </p:nvSpPr>
        <p:spPr>
          <a:xfrm>
            <a:off x="268890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3"/>
          <p:cNvSpPr/>
          <p:nvPr/>
        </p:nvSpPr>
        <p:spPr>
          <a:xfrm>
            <a:off x="436750" y="240625"/>
            <a:ext cx="4380600" cy="7329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3"/>
          <p:cNvSpPr txBox="1"/>
          <p:nvPr/>
        </p:nvSpPr>
        <p:spPr>
          <a:xfrm>
            <a:off x="530950" y="357325"/>
            <a:ext cx="41922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Montserrat"/>
                <a:ea typeface="Montserrat"/>
                <a:cs typeface="Montserrat"/>
                <a:sym typeface="Montserrat"/>
              </a:rPr>
              <a:t>NUEVAS FECHAS EN PA</a:t>
            </a:r>
            <a:endParaRPr b="1" sz="2000">
              <a:solidFill>
                <a:srgbClr val="FFFFFF"/>
              </a:solidFill>
              <a:latin typeface="Montserrat"/>
              <a:ea typeface="Montserrat"/>
              <a:cs typeface="Montserrat"/>
              <a:sym typeface="Montserrat"/>
            </a:endParaRPr>
          </a:p>
        </p:txBody>
      </p:sp>
      <p:sp>
        <p:nvSpPr>
          <p:cNvPr id="714" name="Google Shape;714;p73"/>
          <p:cNvSpPr txBox="1"/>
          <p:nvPr/>
        </p:nvSpPr>
        <p:spPr>
          <a:xfrm>
            <a:off x="63050" y="1930175"/>
            <a:ext cx="3000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Elecciones primarias</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6/2/2020</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F4D90"/>
              </a:solidFill>
              <a:latin typeface="Montserrat"/>
              <a:ea typeface="Montserrat"/>
              <a:cs typeface="Montserrat"/>
              <a:sym typeface="Montserrat"/>
            </a:endParaRPr>
          </a:p>
        </p:txBody>
      </p:sp>
      <p:sp>
        <p:nvSpPr>
          <p:cNvPr id="715" name="Google Shape;715;p73"/>
          <p:cNvSpPr txBox="1"/>
          <p:nvPr/>
        </p:nvSpPr>
        <p:spPr>
          <a:xfrm>
            <a:off x="2232600" y="1930175"/>
            <a:ext cx="3000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Licencias de conducir</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Ahora expiran</a:t>
            </a:r>
            <a:r>
              <a:rPr lang="en" sz="1200">
                <a:solidFill>
                  <a:srgbClr val="0F4D90"/>
                </a:solidFill>
                <a:latin typeface="Montserrat"/>
                <a:ea typeface="Montserrat"/>
                <a:cs typeface="Montserrat"/>
                <a:sym typeface="Montserrat"/>
              </a:rPr>
              <a:t>: 3/31/2020</a:t>
            </a:r>
            <a:endParaRPr sz="1200"/>
          </a:p>
        </p:txBody>
      </p:sp>
      <p:sp>
        <p:nvSpPr>
          <p:cNvPr id="716" name="Google Shape;716;p73"/>
          <p:cNvSpPr txBox="1"/>
          <p:nvPr/>
        </p:nvSpPr>
        <p:spPr>
          <a:xfrm>
            <a:off x="342650" y="3710475"/>
            <a:ext cx="2264100" cy="11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ID real:</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10/21/2021</a:t>
            </a:r>
            <a:endParaRPr sz="1200"/>
          </a:p>
        </p:txBody>
      </p:sp>
      <p:sp>
        <p:nvSpPr>
          <p:cNvPr id="717" name="Google Shape;717;p73"/>
          <p:cNvSpPr txBox="1"/>
          <p:nvPr/>
        </p:nvSpPr>
        <p:spPr>
          <a:xfrm>
            <a:off x="2309675" y="37104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Impuestos</a:t>
            </a:r>
            <a:r>
              <a:rPr b="1" lang="en">
                <a:solidFill>
                  <a:srgbClr val="0F4D90"/>
                </a:solidFill>
                <a:latin typeface="Montserrat"/>
                <a:ea typeface="Montserrat"/>
                <a:cs typeface="Montserrat"/>
                <a:sym typeface="Montserrat"/>
              </a:rPr>
              <a:t>:</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7/15/2020</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23" name="Google Shape;723;p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725" name="Google Shape;725;p74"/>
          <p:cNvPicPr preferRelativeResize="0"/>
          <p:nvPr/>
        </p:nvPicPr>
        <p:blipFill>
          <a:blip r:embed="rId3">
            <a:alphaModFix/>
          </a:blip>
          <a:stretch>
            <a:fillRect/>
          </a:stretch>
        </p:blipFill>
        <p:spPr>
          <a:xfrm>
            <a:off x="89900" y="771400"/>
            <a:ext cx="8603401" cy="4242124"/>
          </a:xfrm>
          <a:prstGeom prst="rect">
            <a:avLst/>
          </a:prstGeom>
          <a:noFill/>
          <a:ln>
            <a:noFill/>
          </a:ln>
        </p:spPr>
      </p:pic>
      <p:sp>
        <p:nvSpPr>
          <p:cNvPr id="726" name="Google Shape;726;p74"/>
          <p:cNvSpPr txBox="1"/>
          <p:nvPr/>
        </p:nvSpPr>
        <p:spPr>
          <a:xfrm>
            <a:off x="159800" y="968775"/>
            <a:ext cx="4412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4"/>
          <p:cNvSpPr/>
          <p:nvPr/>
        </p:nvSpPr>
        <p:spPr>
          <a:xfrm>
            <a:off x="169775" y="968775"/>
            <a:ext cx="4334400" cy="3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4"/>
          <p:cNvSpPr txBox="1"/>
          <p:nvPr/>
        </p:nvSpPr>
        <p:spPr>
          <a:xfrm>
            <a:off x="279575" y="877013"/>
            <a:ext cx="4114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a:t>
            </a:r>
            <a:r>
              <a:rPr b="1" lang="en" sz="1800">
                <a:solidFill>
                  <a:srgbClr val="0F4D90"/>
                </a:solidFill>
                <a:latin typeface="Montserrat"/>
                <a:ea typeface="Montserrat"/>
                <a:cs typeface="Montserrat"/>
                <a:sym typeface="Montserrat"/>
              </a:rPr>
              <a:t>Cómo se vota por correo?</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29" name="Google Shape;729;p74"/>
          <p:cNvSpPr/>
          <p:nvPr/>
        </p:nvSpPr>
        <p:spPr>
          <a:xfrm>
            <a:off x="279575" y="3837750"/>
            <a:ext cx="8323800" cy="9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4"/>
          <p:cNvSpPr txBox="1"/>
          <p:nvPr/>
        </p:nvSpPr>
        <p:spPr>
          <a:xfrm>
            <a:off x="728400" y="3837750"/>
            <a:ext cx="1608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latin typeface="Montserrat"/>
                <a:ea typeface="Montserrat"/>
                <a:cs typeface="Montserrat"/>
                <a:sym typeface="Montserrat"/>
              </a:rPr>
              <a:t>Marca tu voto siguiendo las instrucciones</a:t>
            </a:r>
            <a:endParaRPr sz="1500">
              <a:solidFill>
                <a:srgbClr val="0F4D90"/>
              </a:solidFill>
              <a:latin typeface="Montserrat"/>
              <a:ea typeface="Montserrat"/>
              <a:cs typeface="Montserrat"/>
              <a:sym typeface="Montserrat"/>
            </a:endParaRPr>
          </a:p>
        </p:txBody>
      </p:sp>
      <p:sp>
        <p:nvSpPr>
          <p:cNvPr id="731" name="Google Shape;731;p74"/>
          <p:cNvSpPr txBox="1"/>
          <p:nvPr/>
        </p:nvSpPr>
        <p:spPr>
          <a:xfrm>
            <a:off x="2964350" y="3897675"/>
            <a:ext cx="285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F4D90"/>
                </a:solidFill>
                <a:latin typeface="Montserrat"/>
                <a:ea typeface="Montserrat"/>
                <a:cs typeface="Montserrat"/>
                <a:sym typeface="Montserrat"/>
              </a:rPr>
              <a:t>Pon tu papeleta de votación en el sobre seguro y luego en el sobre oficial. Asegúrate de firmar o puede que tu voto no sea contado</a:t>
            </a:r>
            <a:endParaRPr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732" name="Google Shape;732;p74"/>
          <p:cNvSpPr txBox="1"/>
          <p:nvPr/>
        </p:nvSpPr>
        <p:spPr>
          <a:xfrm>
            <a:off x="6362450" y="3837750"/>
            <a:ext cx="2056800" cy="13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F4D90"/>
                </a:solidFill>
                <a:latin typeface="Montserrat"/>
                <a:ea typeface="Montserrat"/>
                <a:cs typeface="Montserrat"/>
                <a:sym typeface="Montserrat"/>
              </a:rPr>
              <a:t>Envía tu voto por correo para que llegue a tiempo.</a:t>
            </a:r>
            <a:endParaRPr sz="16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F4D90"/>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7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38" name="Google Shape;738;p75"/>
          <p:cNvSpPr/>
          <p:nvPr/>
        </p:nvSpPr>
        <p:spPr>
          <a:xfrm>
            <a:off x="-31800" y="187900"/>
            <a:ext cx="9228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5"/>
          <p:cNvSpPr txBox="1"/>
          <p:nvPr/>
        </p:nvSpPr>
        <p:spPr>
          <a:xfrm>
            <a:off x="61975" y="248125"/>
            <a:ext cx="9975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APLICA HOY PARA ENVIAR TU VOTO POR CORRESPONDENCIA </a:t>
            </a:r>
            <a:endParaRPr b="1" sz="2000">
              <a:solidFill>
                <a:srgbClr val="FFFFFF"/>
              </a:solidFill>
              <a:latin typeface="Montserrat"/>
              <a:ea typeface="Montserrat"/>
              <a:cs typeface="Montserrat"/>
              <a:sym typeface="Montserrat"/>
            </a:endParaRPr>
          </a:p>
        </p:txBody>
      </p:sp>
      <p:pic>
        <p:nvPicPr>
          <p:cNvPr id="740" name="Google Shape;740;p75"/>
          <p:cNvPicPr preferRelativeResize="0"/>
          <p:nvPr/>
        </p:nvPicPr>
        <p:blipFill rotWithShape="1">
          <a:blip r:embed="rId3">
            <a:alphaModFix/>
          </a:blip>
          <a:srcRect b="0" l="-1480" r="56212" t="0"/>
          <a:stretch/>
        </p:blipFill>
        <p:spPr>
          <a:xfrm>
            <a:off x="4340425" y="3110400"/>
            <a:ext cx="1834201" cy="1749600"/>
          </a:xfrm>
          <a:prstGeom prst="rect">
            <a:avLst/>
          </a:prstGeom>
          <a:noFill/>
          <a:ln>
            <a:noFill/>
          </a:ln>
        </p:spPr>
      </p:pic>
      <p:sp>
        <p:nvSpPr>
          <p:cNvPr id="741" name="Google Shape;741;p75"/>
          <p:cNvSpPr txBox="1"/>
          <p:nvPr/>
        </p:nvSpPr>
        <p:spPr>
          <a:xfrm>
            <a:off x="337225" y="2902425"/>
            <a:ext cx="4003200" cy="27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Las aplicaciones para enviar tu voto por correspondencia están disponibles hasta el </a:t>
            </a:r>
            <a:r>
              <a:rPr b="1" lang="en" sz="2400">
                <a:solidFill>
                  <a:srgbClr val="2176D2"/>
                </a:solidFill>
                <a:highlight>
                  <a:srgbClr val="FFEFA2"/>
                </a:highlight>
                <a:latin typeface="Montserrat"/>
                <a:ea typeface="Montserrat"/>
                <a:cs typeface="Montserrat"/>
                <a:sym typeface="Montserrat"/>
              </a:rPr>
              <a:t>26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742" name="Google Shape;742;p75"/>
          <p:cNvPicPr preferRelativeResize="0"/>
          <p:nvPr/>
        </p:nvPicPr>
        <p:blipFill>
          <a:blip r:embed="rId4">
            <a:alphaModFix/>
          </a:blip>
          <a:stretch>
            <a:fillRect/>
          </a:stretch>
        </p:blipFill>
        <p:spPr>
          <a:xfrm>
            <a:off x="4901975" y="979362"/>
            <a:ext cx="3503298" cy="1923075"/>
          </a:xfrm>
          <a:prstGeom prst="rect">
            <a:avLst/>
          </a:prstGeom>
          <a:noFill/>
          <a:ln>
            <a:noFill/>
          </a:ln>
        </p:spPr>
      </p:pic>
      <p:sp>
        <p:nvSpPr>
          <p:cNvPr id="743" name="Google Shape;743;p75"/>
          <p:cNvSpPr txBox="1"/>
          <p:nvPr/>
        </p:nvSpPr>
        <p:spPr>
          <a:xfrm>
            <a:off x="395650" y="979350"/>
            <a:ext cx="40032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fecha límite para registrarse como votante en Pensilvania fue el </a:t>
            </a:r>
            <a:r>
              <a:rPr b="1" lang="en" sz="2400">
                <a:solidFill>
                  <a:srgbClr val="2176D2"/>
                </a:solidFill>
                <a:highlight>
                  <a:srgbClr val="FFEFA2"/>
                </a:highlight>
                <a:latin typeface="Montserrat"/>
                <a:ea typeface="Montserrat"/>
                <a:cs typeface="Montserrat"/>
                <a:sym typeface="Montserrat"/>
              </a:rPr>
              <a:t>18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
        <p:nvSpPr>
          <p:cNvPr id="744" name="Google Shape;744;p75"/>
          <p:cNvSpPr txBox="1"/>
          <p:nvPr/>
        </p:nvSpPr>
        <p:spPr>
          <a:xfrm>
            <a:off x="5961300" y="3093575"/>
            <a:ext cx="31827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a:t>
            </a:r>
            <a:r>
              <a:rPr b="1" lang="en" sz="1200" u="sng">
                <a:solidFill>
                  <a:srgbClr val="2176D2"/>
                </a:solidFill>
                <a:latin typeface="Montserrat"/>
                <a:ea typeface="Montserrat"/>
                <a:cs typeface="Montserrat"/>
                <a:sym typeface="Montserrat"/>
              </a:rPr>
              <a:t> TU APLICACIÓN HASTA</a:t>
            </a:r>
            <a:endParaRPr b="1" sz="12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745" name="Google Shape;745;p75"/>
          <p:cNvSpPr txBox="1"/>
          <p:nvPr/>
        </p:nvSpPr>
        <p:spPr>
          <a:xfrm>
            <a:off x="6175950" y="4003725"/>
            <a:ext cx="2753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 </a:t>
            </a:r>
            <a:r>
              <a:rPr b="1" lang="en" sz="1200" u="sng">
                <a:solidFill>
                  <a:srgbClr val="2176D2"/>
                </a:solidFill>
                <a:latin typeface="Montserrat"/>
                <a:ea typeface="Montserrat"/>
                <a:cs typeface="Montserrat"/>
                <a:sym typeface="Montserrat"/>
              </a:rPr>
              <a:t>TU VOTO HASTA</a:t>
            </a:r>
            <a:endParaRPr b="1" sz="1200" u="sng">
              <a:solidFill>
                <a:srgbClr val="2176D2"/>
              </a:solidFill>
              <a:latin typeface="Montserrat"/>
              <a:ea typeface="Montserrat"/>
              <a:cs typeface="Montserrat"/>
              <a:sym typeface="Montserrat"/>
            </a:endParaRPr>
          </a:p>
        </p:txBody>
      </p:sp>
      <p:sp>
        <p:nvSpPr>
          <p:cNvPr id="746" name="Google Shape;746;p75"/>
          <p:cNvSpPr txBox="1"/>
          <p:nvPr/>
        </p:nvSpPr>
        <p:spPr>
          <a:xfrm>
            <a:off x="6310450" y="3506975"/>
            <a:ext cx="2644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5pm del día de elecciones.</a:t>
            </a:r>
            <a:endParaRPr b="1" sz="1100">
              <a:solidFill>
                <a:schemeClr val="dk1"/>
              </a:solidFill>
              <a:latin typeface="Montserrat"/>
              <a:ea typeface="Montserrat"/>
              <a:cs typeface="Montserrat"/>
              <a:sym typeface="Montserrat"/>
            </a:endParaRPr>
          </a:p>
        </p:txBody>
      </p:sp>
      <p:sp>
        <p:nvSpPr>
          <p:cNvPr id="747" name="Google Shape;747;p75"/>
          <p:cNvSpPr txBox="1"/>
          <p:nvPr/>
        </p:nvSpPr>
        <p:spPr>
          <a:xfrm>
            <a:off x="6310450" y="44345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8pm del día de elecciones.</a:t>
            </a:r>
            <a:endParaRPr/>
          </a:p>
        </p:txBody>
      </p:sp>
      <p:sp>
        <p:nvSpPr>
          <p:cNvPr id="748" name="Google Shape;748;p75"/>
          <p:cNvSpPr/>
          <p:nvPr/>
        </p:nvSpPr>
        <p:spPr>
          <a:xfrm>
            <a:off x="5357763" y="2258700"/>
            <a:ext cx="2591700" cy="257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5"/>
          <p:cNvSpPr txBox="1"/>
          <p:nvPr/>
        </p:nvSpPr>
        <p:spPr>
          <a:xfrm>
            <a:off x="5746025" y="2237713"/>
            <a:ext cx="19350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FFFF"/>
                </a:solidFill>
                <a:latin typeface="Montserrat"/>
                <a:ea typeface="Montserrat"/>
                <a:cs typeface="Montserrat"/>
                <a:sym typeface="Montserrat"/>
              </a:rPr>
              <a:t>Regístrate para votar</a:t>
            </a:r>
            <a:endParaRPr b="1" i="1" sz="1200">
              <a:solidFill>
                <a:srgbClr val="FFFFFF"/>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pic>
        <p:nvPicPr>
          <p:cNvPr id="754" name="Google Shape;754;p76"/>
          <p:cNvPicPr preferRelativeResize="0"/>
          <p:nvPr/>
        </p:nvPicPr>
        <p:blipFill>
          <a:blip r:embed="rId3">
            <a:alphaModFix/>
          </a:blip>
          <a:stretch>
            <a:fillRect/>
          </a:stretch>
        </p:blipFill>
        <p:spPr>
          <a:xfrm>
            <a:off x="5305600" y="909675"/>
            <a:ext cx="3734603" cy="2319713"/>
          </a:xfrm>
          <a:prstGeom prst="rect">
            <a:avLst/>
          </a:prstGeom>
          <a:noFill/>
          <a:ln>
            <a:noFill/>
          </a:ln>
        </p:spPr>
      </p:pic>
      <p:sp>
        <p:nvSpPr>
          <p:cNvPr id="755" name="Google Shape;755;p7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56" name="Google Shape;756;p76"/>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6"/>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CENSO </a:t>
            </a:r>
            <a:r>
              <a:rPr b="1" lang="en" sz="2400">
                <a:solidFill>
                  <a:srgbClr val="FFFFFF"/>
                </a:solidFill>
                <a:latin typeface="Montserrat"/>
                <a:ea typeface="Montserrat"/>
                <a:cs typeface="Montserrat"/>
                <a:sym typeface="Montserrat"/>
              </a:rPr>
              <a:t>2020  - </a:t>
            </a: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TÚ CUENTAS!</a:t>
            </a:r>
            <a:endParaRPr b="1" sz="2400">
              <a:solidFill>
                <a:srgbClr val="FFFFFF"/>
              </a:solidFill>
              <a:latin typeface="Montserrat"/>
              <a:ea typeface="Montserrat"/>
              <a:cs typeface="Montserrat"/>
              <a:sym typeface="Montserrat"/>
            </a:endParaRPr>
          </a:p>
        </p:txBody>
      </p:sp>
      <p:sp>
        <p:nvSpPr>
          <p:cNvPr id="758" name="Google Shape;758;p76"/>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TODA</a:t>
            </a:r>
            <a:r>
              <a:rPr b="1" lang="en" sz="1700">
                <a:solidFill>
                  <a:srgbClr val="2176D2"/>
                </a:solidFill>
                <a:latin typeface="Montserrat"/>
                <a:ea typeface="Montserrat"/>
                <a:cs typeface="Montserrat"/>
                <a:sym typeface="Montserrat"/>
              </a:rPr>
              <a:t> </a:t>
            </a:r>
            <a:r>
              <a:rPr lang="en" sz="1700">
                <a:solidFill>
                  <a:srgbClr val="2176D2"/>
                </a:solidFill>
                <a:latin typeface="Montserrat"/>
                <a:ea typeface="Montserrat"/>
                <a:cs typeface="Montserrat"/>
                <a:sym typeface="Montserrat"/>
              </a:rPr>
              <a:t>persona cuenta, sin importar su estado migratorio</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(Tu respuesta es confidencial, también)</a:t>
            </a:r>
            <a:endParaRPr b="1" sz="1700">
              <a:solidFill>
                <a:srgbClr val="2176D2"/>
              </a:solidFill>
              <a:latin typeface="Montserrat"/>
              <a:ea typeface="Montserrat"/>
              <a:cs typeface="Montserrat"/>
              <a:sym typeface="Montserrat"/>
            </a:endParaRPr>
          </a:p>
        </p:txBody>
      </p:sp>
      <p:sp>
        <p:nvSpPr>
          <p:cNvPr id="759" name="Google Shape;759;p76"/>
          <p:cNvSpPr txBox="1"/>
          <p:nvPr/>
        </p:nvSpPr>
        <p:spPr>
          <a:xfrm>
            <a:off x="220050" y="909675"/>
            <a:ext cx="48654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Necesitamos que toda persona en Filadelfia se cuente en el Censo </a:t>
            </a:r>
            <a:r>
              <a:rPr b="1" lang="en" sz="1800">
                <a:solidFill>
                  <a:srgbClr val="2176D2"/>
                </a:solidFill>
                <a:latin typeface="Montserrat"/>
                <a:ea typeface="Montserrat"/>
                <a:cs typeface="Montserrat"/>
                <a:sym typeface="Montserrat"/>
              </a:rPr>
              <a:t>2020 para asegurarnos de recibir el apoyo federal para recuperarnos de COVID-19</a:t>
            </a:r>
            <a:endParaRPr b="1" sz="1800">
              <a:solidFill>
                <a:srgbClr val="2176D2"/>
              </a:solidFill>
              <a:latin typeface="Montserrat"/>
              <a:ea typeface="Montserrat"/>
              <a:cs typeface="Montserrat"/>
              <a:sym typeface="Montserrat"/>
            </a:endParaRPr>
          </a:p>
        </p:txBody>
      </p:sp>
      <p:sp>
        <p:nvSpPr>
          <p:cNvPr id="760" name="Google Shape;760;p76"/>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Anda a</a:t>
            </a:r>
            <a:r>
              <a:rPr lang="en" sz="1500">
                <a:solidFill>
                  <a:srgbClr val="2176D2"/>
                </a:solidFill>
                <a:latin typeface="Montserrat"/>
                <a:ea typeface="Montserrat"/>
                <a:cs typeface="Montserrat"/>
                <a:sym typeface="Montserrat"/>
              </a:rPr>
              <a:t>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o llama a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 busca el </a:t>
            </a:r>
            <a:r>
              <a:rPr b="1" lang="en" sz="1500">
                <a:solidFill>
                  <a:srgbClr val="2176D2"/>
                </a:solidFill>
                <a:latin typeface="Montserrat"/>
                <a:ea typeface="Montserrat"/>
                <a:cs typeface="Montserrat"/>
                <a:sym typeface="Montserrat"/>
              </a:rPr>
              <a:t>cuestionario que llegará por correo</a:t>
            </a:r>
            <a:r>
              <a:rPr lang="en" sz="1500">
                <a:solidFill>
                  <a:srgbClr val="2176D2"/>
                </a:solidFill>
                <a:latin typeface="Montserrat"/>
                <a:ea typeface="Montserrat"/>
                <a:cs typeface="Montserrat"/>
                <a:sym typeface="Montserrat"/>
              </a:rPr>
              <a:t> </a:t>
            </a:r>
            <a:endParaRPr b="1" sz="1500">
              <a:solidFill>
                <a:srgbClr val="2176D2"/>
              </a:solidFill>
              <a:latin typeface="Montserrat"/>
              <a:ea typeface="Montserrat"/>
              <a:cs typeface="Montserrat"/>
              <a:sym typeface="Montserrat"/>
            </a:endParaRPr>
          </a:p>
        </p:txBody>
      </p:sp>
      <p:sp>
        <p:nvSpPr>
          <p:cNvPr id="761" name="Google Shape;761;p76"/>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6"/>
          <p:cNvSpPr txBox="1"/>
          <p:nvPr/>
        </p:nvSpPr>
        <p:spPr>
          <a:xfrm>
            <a:off x="163925" y="3150850"/>
            <a:ext cx="40128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POR QUÉ COMPLETAR EL CENSO</a:t>
            </a:r>
            <a:r>
              <a:rPr b="1" lang="en" sz="1600">
                <a:solidFill>
                  <a:srgbClr val="FFFFFF"/>
                </a:solidFill>
                <a:latin typeface="Montserrat"/>
                <a:ea typeface="Montserrat"/>
                <a:cs typeface="Montserrat"/>
                <a:sym typeface="Montserrat"/>
              </a:rPr>
              <a:t>?</a:t>
            </a:r>
            <a:endParaRPr b="1" sz="1600">
              <a:solidFill>
                <a:srgbClr val="FFFFFF"/>
              </a:solidFill>
              <a:latin typeface="Montserrat"/>
              <a:ea typeface="Montserrat"/>
              <a:cs typeface="Montserrat"/>
              <a:sym typeface="Montserrat"/>
            </a:endParaRPr>
          </a:p>
        </p:txBody>
      </p:sp>
      <p:pic>
        <p:nvPicPr>
          <p:cNvPr id="763" name="Google Shape;763;p76"/>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764" name="Google Shape;764;p76"/>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política</a:t>
            </a:r>
            <a:endParaRPr b="1">
              <a:solidFill>
                <a:srgbClr val="FFFFFF"/>
              </a:solidFill>
              <a:latin typeface="Montserrat"/>
              <a:ea typeface="Montserrat"/>
              <a:cs typeface="Montserrat"/>
              <a:sym typeface="Montserrat"/>
            </a:endParaRPr>
          </a:p>
        </p:txBody>
      </p:sp>
      <p:pic>
        <p:nvPicPr>
          <p:cNvPr id="765" name="Google Shape;765;p76"/>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766" name="Google Shape;766;p76"/>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demográfica</a:t>
            </a:r>
            <a:endParaRPr b="1">
              <a:solidFill>
                <a:srgbClr val="FFFFFF"/>
              </a:solidFill>
              <a:latin typeface="Montserrat"/>
              <a:ea typeface="Montserrat"/>
              <a:cs typeface="Montserrat"/>
              <a:sym typeface="Montserrat"/>
            </a:endParaRPr>
          </a:p>
        </p:txBody>
      </p:sp>
      <p:pic>
        <p:nvPicPr>
          <p:cNvPr id="767" name="Google Shape;767;p76"/>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768" name="Google Shape;768;p76"/>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Fondos financieros por los próximos 10 años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77"/>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75" name="Google Shape;775;p77"/>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7"/>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777" name="Google Shape;777;p77"/>
          <p:cNvSpPr txBox="1"/>
          <p:nvPr/>
        </p:nvSpPr>
        <p:spPr>
          <a:xfrm>
            <a:off x="97550" y="963825"/>
            <a:ext cx="51561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Para más información sobre </a:t>
            </a:r>
            <a:r>
              <a:rPr b="1" lang="en" sz="2000">
                <a:solidFill>
                  <a:srgbClr val="0F4D90"/>
                </a:solidFill>
                <a:latin typeface="Montserrat"/>
                <a:ea typeface="Montserrat"/>
                <a:cs typeface="Montserrat"/>
                <a:sym typeface="Montserrat"/>
              </a:rPr>
              <a:t>COVID-19 y la asesoría más reciente sobre eventos sociales, contacta a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778" name="Google Shape;778;p77"/>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779" name="Google Shape;779;p77"/>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80" name="Google Shape;780;p77"/>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Teléfono</a:t>
            </a:r>
            <a:r>
              <a:rPr b="1" lang="en" sz="1500">
                <a:solidFill>
                  <a:srgbClr val="1C4587"/>
                </a:solidFill>
                <a:latin typeface="Montserrat"/>
                <a:ea typeface="Montserrat"/>
                <a:cs typeface="Montserrat"/>
                <a:sym typeface="Montserrat"/>
              </a:rPr>
              <a:t>: </a:t>
            </a:r>
            <a:r>
              <a:rPr lang="en" sz="1500">
                <a:solidFill>
                  <a:srgbClr val="1C4587"/>
                </a:solidFill>
                <a:latin typeface="Montserrat"/>
                <a:ea typeface="Montserrat"/>
                <a:cs typeface="Montserrat"/>
                <a:sym typeface="Montserrat"/>
              </a:rPr>
              <a:t>3-1-1 en un celular,  o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Correo electrónico</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Página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App móvil: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781" name="Google Shape;781;p77"/>
          <p:cNvSpPr txBox="1"/>
          <p:nvPr/>
        </p:nvSpPr>
        <p:spPr>
          <a:xfrm>
            <a:off x="5527725" y="3334175"/>
            <a:ext cx="3331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Horario:</a:t>
            </a:r>
            <a:endParaRPr b="1" sz="18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Semana:</a:t>
            </a:r>
            <a:r>
              <a:rPr lang="en">
                <a:solidFill>
                  <a:srgbClr val="FFFFFF"/>
                </a:solidFill>
                <a:latin typeface="Montserrat"/>
                <a:ea typeface="Montserrat"/>
                <a:cs typeface="Montserrat"/>
                <a:sym typeface="Montserrat"/>
              </a:rPr>
              <a:t> 8:00 am - 8:00 pm</a:t>
            </a:r>
            <a:endParaRPr>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Fin de semana: </a:t>
            </a:r>
            <a:r>
              <a:rPr lang="en">
                <a:solidFill>
                  <a:srgbClr val="FFFFFF"/>
                </a:solidFill>
                <a:latin typeface="Montserrat"/>
                <a:ea typeface="Montserrat"/>
                <a:cs typeface="Montserrat"/>
                <a:sym typeface="Montserrat"/>
              </a:rPr>
              <a:t>8:00 am - 8:00 pm</a:t>
            </a:r>
            <a:endParaRPr sz="12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782" name="Google Shape;782;p77"/>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7"/>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Apoyo en 250 otros idiomas está disponible por teléfono y app</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784" name="Google Shape;784;p77"/>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78"/>
          <p:cNvSpPr/>
          <p:nvPr/>
        </p:nvSpPr>
        <p:spPr>
          <a:xfrm>
            <a:off x="1358559" y="19145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90" name="Google Shape;790;p78"/>
          <p:cNvSpPr/>
          <p:nvPr/>
        </p:nvSpPr>
        <p:spPr>
          <a:xfrm>
            <a:off x="4155381" y="19145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91" name="Google Shape;791;p78"/>
          <p:cNvSpPr/>
          <p:nvPr/>
        </p:nvSpPr>
        <p:spPr>
          <a:xfrm>
            <a:off x="1391550" y="3148549"/>
            <a:ext cx="2596800" cy="14373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92" name="Google Shape;792;p78"/>
          <p:cNvSpPr txBox="1"/>
          <p:nvPr/>
        </p:nvSpPr>
        <p:spPr>
          <a:xfrm>
            <a:off x="1293300" y="2036500"/>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Comparte en redes sociales </a:t>
            </a:r>
            <a:r>
              <a:rPr lang="en" sz="1100">
                <a:solidFill>
                  <a:schemeClr val="dk1"/>
                </a:solidFill>
                <a:latin typeface="Montserrat"/>
                <a:ea typeface="Montserrat"/>
                <a:cs typeface="Montserrat"/>
                <a:sym typeface="Montserrat"/>
              </a:rPr>
              <a:t>sobre tu experiencia en este entrenamiento usando el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93" name="Google Shape;793;p78"/>
          <p:cNvSpPr txBox="1"/>
          <p:nvPr/>
        </p:nvSpPr>
        <p:spPr>
          <a:xfrm>
            <a:off x="4215083" y="2036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Difunde el mensaje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Habla con tu familia, amigos, y vecinos sobre la información que aprendiste en este entrenamiento</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94" name="Google Shape;794;p78"/>
          <p:cNvSpPr txBox="1"/>
          <p:nvPr/>
        </p:nvSpPr>
        <p:spPr>
          <a:xfrm>
            <a:off x="253750" y="937900"/>
            <a:ext cx="8381400" cy="356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¡Gente común que se se ayuda el uno al otro!</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Éstas son algunas de las formas en las que puedes ayudar a tu comunidad:</a:t>
            </a:r>
            <a:endParaRPr sz="1600">
              <a:solidFill>
                <a:schemeClr val="dk1"/>
              </a:solidFill>
              <a:latin typeface="Montserrat"/>
              <a:ea typeface="Montserrat"/>
              <a:cs typeface="Montserrat"/>
              <a:sym typeface="Montserrat"/>
            </a:endParaRPr>
          </a:p>
        </p:txBody>
      </p:sp>
      <p:sp>
        <p:nvSpPr>
          <p:cNvPr id="795" name="Google Shape;795;p78"/>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96" name="Google Shape;796;p78"/>
          <p:cNvSpPr txBox="1"/>
          <p:nvPr/>
        </p:nvSpPr>
        <p:spPr>
          <a:xfrm>
            <a:off x="1325551" y="329680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Motiva</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a que todos sigan las recomendaciones de la CDC</a:t>
            </a:r>
            <a:endParaRPr sz="1100">
              <a:solidFill>
                <a:schemeClr val="dk1"/>
              </a:solidFill>
              <a:latin typeface="Open Sans"/>
              <a:ea typeface="Open Sans"/>
              <a:cs typeface="Open Sans"/>
              <a:sym typeface="Open Sans"/>
            </a:endParaRPr>
          </a:p>
        </p:txBody>
      </p:sp>
      <p:sp>
        <p:nvSpPr>
          <p:cNvPr id="797" name="Google Shape;797;p78"/>
          <p:cNvSpPr/>
          <p:nvPr/>
        </p:nvSpPr>
        <p:spPr>
          <a:xfrm>
            <a:off x="4145475" y="3173299"/>
            <a:ext cx="2596800" cy="13878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98" name="Google Shape;798;p78"/>
          <p:cNvSpPr txBox="1"/>
          <p:nvPr/>
        </p:nvSpPr>
        <p:spPr>
          <a:xfrm>
            <a:off x="4221675" y="32968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Revisa que tus vecinos estén bien</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Llama a tus vecinos para asegurarte de que tienen lo que necesitan</a:t>
            </a:r>
            <a:endParaRPr b="0" i="0" sz="1200" u="none" cap="none" strike="noStrike">
              <a:solidFill>
                <a:schemeClr val="dk1"/>
              </a:solidFill>
              <a:latin typeface="Montserrat"/>
              <a:ea typeface="Montserrat"/>
              <a:cs typeface="Montserrat"/>
              <a:sym typeface="Montserrat"/>
            </a:endParaRPr>
          </a:p>
        </p:txBody>
      </p:sp>
      <p:sp>
        <p:nvSpPr>
          <p:cNvPr id="799" name="Google Shape;799;p7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8"/>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TU ROL COMO EMBAJADOR COMUNITARIO</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sp>
        <p:nvSpPr>
          <p:cNvPr id="805" name="Google Shape;805;p79"/>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2400">
                <a:solidFill>
                  <a:srgbClr val="2176D2"/>
                </a:solidFill>
                <a:highlight>
                  <a:srgbClr val="FFEFA2"/>
                </a:highlight>
                <a:latin typeface="Montserrat"/>
                <a:ea typeface="Montserrat"/>
                <a:cs typeface="Montserrat"/>
                <a:sym typeface="Montserrat"/>
              </a:rPr>
              <a:t>Comparte esta información con tus vecinos </a:t>
            </a:r>
            <a:endParaRPr sz="1600">
              <a:solidFill>
                <a:schemeClr val="dk1"/>
              </a:solidFill>
              <a:latin typeface="Montserrat"/>
              <a:ea typeface="Montserrat"/>
              <a:cs typeface="Montserrat"/>
              <a:sym typeface="Montserrat"/>
            </a:endParaRPr>
          </a:p>
        </p:txBody>
      </p:sp>
      <p:sp>
        <p:nvSpPr>
          <p:cNvPr id="806" name="Google Shape;806;p79"/>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07" name="Google Shape;807;p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79"/>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TOMA ACCIÓN!</a:t>
            </a:r>
            <a:endParaRPr b="1" sz="2400">
              <a:solidFill>
                <a:srgbClr val="FFFFFF"/>
              </a:solidFill>
              <a:latin typeface="Montserrat"/>
              <a:ea typeface="Montserrat"/>
              <a:cs typeface="Montserrat"/>
              <a:sym typeface="Montserrat"/>
            </a:endParaRPr>
          </a:p>
        </p:txBody>
      </p:sp>
      <p:pic>
        <p:nvPicPr>
          <p:cNvPr id="809" name="Google Shape;809;p79"/>
          <p:cNvPicPr preferRelativeResize="0"/>
          <p:nvPr/>
        </p:nvPicPr>
        <p:blipFill>
          <a:blip r:embed="rId3">
            <a:alphaModFix/>
          </a:blip>
          <a:stretch>
            <a:fillRect/>
          </a:stretch>
        </p:blipFill>
        <p:spPr>
          <a:xfrm>
            <a:off x="2068062" y="1575100"/>
            <a:ext cx="2462537" cy="3187750"/>
          </a:xfrm>
          <a:prstGeom prst="rect">
            <a:avLst/>
          </a:prstGeom>
          <a:noFill/>
          <a:ln>
            <a:noFill/>
          </a:ln>
        </p:spPr>
      </p:pic>
      <p:pic>
        <p:nvPicPr>
          <p:cNvPr id="810" name="Google Shape;810;p79"/>
          <p:cNvPicPr preferRelativeResize="0"/>
          <p:nvPr/>
        </p:nvPicPr>
        <p:blipFill rotWithShape="1">
          <a:blip r:embed="rId4">
            <a:alphaModFix/>
          </a:blip>
          <a:srcRect b="7889" l="0" r="0" t="12574"/>
          <a:stretch/>
        </p:blipFill>
        <p:spPr>
          <a:xfrm>
            <a:off x="5605688" y="1650950"/>
            <a:ext cx="2390827" cy="2535271"/>
          </a:xfrm>
          <a:prstGeom prst="rect">
            <a:avLst/>
          </a:prstGeom>
          <a:noFill/>
          <a:ln>
            <a:noFill/>
          </a:ln>
        </p:spPr>
      </p:pic>
      <p:sp>
        <p:nvSpPr>
          <p:cNvPr id="811" name="Google Shape;811;p79"/>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79"/>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79"/>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Imprime este recurso y cuelgalo en tu barrio </a:t>
            </a:r>
            <a:endParaRPr sz="1600">
              <a:solidFill>
                <a:srgbClr val="FFFFFF"/>
              </a:solidFill>
              <a:latin typeface="Montserrat"/>
              <a:ea typeface="Montserrat"/>
              <a:cs typeface="Montserrat"/>
              <a:sym typeface="Montserrat"/>
            </a:endParaRPr>
          </a:p>
        </p:txBody>
      </p:sp>
      <p:sp>
        <p:nvSpPr>
          <p:cNvPr id="814" name="Google Shape;814;p79"/>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No tienes impresora? ¡No hay problema! Escribelo a mano.</a:t>
            </a:r>
            <a:endParaRPr sz="1600">
              <a:solidFill>
                <a:srgbClr val="FFFFFF"/>
              </a:solidFill>
              <a:latin typeface="Montserrat"/>
              <a:ea typeface="Montserrat"/>
              <a:cs typeface="Montserrat"/>
              <a:sym typeface="Montserrat"/>
            </a:endParaRPr>
          </a:p>
        </p:txBody>
      </p:sp>
      <p:sp>
        <p:nvSpPr>
          <p:cNvPr id="815" name="Google Shape;815;p79"/>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med" w="med" type="none"/>
            <a:tailEnd len="med" w="med" type="none"/>
          </a:ln>
        </p:spPr>
      </p:sp>
      <p:sp>
        <p:nvSpPr>
          <p:cNvPr id="816" name="Google Shape;816;p79"/>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med" w="med" type="none"/>
            <a:tailEnd len="med" w="med" type="none"/>
          </a:ln>
        </p:spPr>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80"/>
          <p:cNvSpPr txBox="1"/>
          <p:nvPr/>
        </p:nvSpPr>
        <p:spPr>
          <a:xfrm>
            <a:off x="148350" y="1045750"/>
            <a:ext cx="86352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Sé voluntario en un centro de distribución de alimentos</a:t>
            </a:r>
            <a:r>
              <a:rPr b="1" lang="en" sz="1600">
                <a:solidFill>
                  <a:srgbClr val="2176D2"/>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La Ciudad necesita ayuda empacando y distribuyendo paquetes de comida a </a:t>
            </a:r>
            <a:r>
              <a:rPr lang="en" sz="1600">
                <a:solidFill>
                  <a:schemeClr val="dk1"/>
                </a:solidFill>
                <a:latin typeface="Montserrat"/>
                <a:ea typeface="Montserrat"/>
                <a:cs typeface="Montserrat"/>
                <a:sym typeface="Montserrat"/>
              </a:rPr>
              <a:t>quienes</a:t>
            </a:r>
            <a:r>
              <a:rPr lang="en" sz="1600">
                <a:solidFill>
                  <a:schemeClr val="dk1"/>
                </a:solidFill>
                <a:latin typeface="Montserrat"/>
                <a:ea typeface="Montserrat"/>
                <a:cs typeface="Montserrat"/>
                <a:sym typeface="Montserrat"/>
              </a:rPr>
              <a:t> han sido impactados por la pandemia. Visita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para más información,</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Únete al</a:t>
            </a:r>
            <a:r>
              <a:rPr b="1" lang="en" sz="1600">
                <a:solidFill>
                  <a:srgbClr val="2176D2"/>
                </a:solidFill>
                <a:latin typeface="Montserrat"/>
                <a:ea typeface="Montserrat"/>
                <a:cs typeface="Montserrat"/>
                <a:sym typeface="Montserrat"/>
              </a:rPr>
              <a:t> Philadelphia Medical Reserve Corp:</a:t>
            </a:r>
            <a:r>
              <a:rPr b="1" lang="en" sz="1600">
                <a:latin typeface="Montserrat"/>
                <a:ea typeface="Montserrat"/>
                <a:cs typeface="Montserrat"/>
                <a:sym typeface="Montserrat"/>
              </a:rPr>
              <a:t> un </a:t>
            </a:r>
            <a:r>
              <a:rPr lang="en" sz="1600">
                <a:latin typeface="Montserrat"/>
                <a:ea typeface="Montserrat"/>
                <a:cs typeface="Montserrat"/>
                <a:sym typeface="Montserrat"/>
              </a:rPr>
              <a:t>grupo de voluntarios que dan servicios a la Ciudad en casos de emergencias de salud pública. Se necesitan voluntarios clínicos y no clínicos. Tienes que ser mayor de 18 años. </a:t>
            </a:r>
            <a:r>
              <a:rPr lang="en" sz="1600">
                <a:latin typeface="Montserrat"/>
                <a:ea typeface="Montserrat"/>
                <a:cs typeface="Montserrat"/>
                <a:sym typeface="Montserrat"/>
              </a:rPr>
              <a:t>Visita</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para más información.</a:t>
            </a:r>
            <a:endParaRPr sz="16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Haz llamadas con</a:t>
            </a:r>
            <a:r>
              <a:rPr b="1" lang="en" sz="1600">
                <a:solidFill>
                  <a:srgbClr val="2176D2"/>
                </a:solidFill>
                <a:latin typeface="Montserrat"/>
                <a:ea typeface="Montserrat"/>
                <a:cs typeface="Montserrat"/>
                <a:sym typeface="Montserrat"/>
              </a:rPr>
              <a:t> Philly Counts: </a:t>
            </a:r>
            <a:r>
              <a:rPr lang="en" sz="1600">
                <a:solidFill>
                  <a:schemeClr val="dk1"/>
                </a:solidFill>
                <a:latin typeface="Montserrat"/>
                <a:ea typeface="Montserrat"/>
                <a:cs typeface="Montserrat"/>
                <a:sym typeface="Montserrat"/>
              </a:rPr>
              <a:t>Estamos llamando a hogares alrededor de la  ciudad para revisar que estén seguros y que tengan todo lo que necesitan para mantenerse a salvo durante la pandemia.</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Visita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para registrarte a una sesión de llamadas.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822" name="Google Shape;822;p8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23" name="Google Shape;823;p8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Oportunidades adicionales de voluntariado</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81"/>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1"/>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¡SIGUE ADELANTE Y APOYA A TU COMUNIDAD</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831" name="Google Shape;831;p81"/>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832" name="Google Shape;832;p81"/>
          <p:cNvSpPr txBox="1"/>
          <p:nvPr/>
        </p:nvSpPr>
        <p:spPr>
          <a:xfrm>
            <a:off x="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rgbClr val="0F4D90"/>
                </a:solidFill>
                <a:latin typeface="Montserrat"/>
                <a:ea typeface="Montserrat"/>
                <a:cs typeface="Montserrat"/>
                <a:sym typeface="Montserrat"/>
              </a:rPr>
              <a:t>COMPARTE CONOCIMIENTO</a:t>
            </a:r>
            <a:r>
              <a:rPr b="1" lang="en" sz="1450">
                <a:solidFill>
                  <a:srgbClr val="0F4D90"/>
                </a:solidFill>
                <a:latin typeface="Montserrat"/>
                <a:ea typeface="Montserrat"/>
                <a:cs typeface="Montserrat"/>
                <a:sym typeface="Montserrat"/>
              </a:rPr>
              <a:t>             COMPARTE RECURSOS            COMPARTE AMABILIDAD</a:t>
            </a:r>
            <a:endParaRPr b="1" sz="1450">
              <a:solidFill>
                <a:srgbClr val="0F4D90"/>
              </a:solidFill>
              <a:latin typeface="Montserrat"/>
              <a:ea typeface="Montserrat"/>
              <a:cs typeface="Montserrat"/>
              <a:sym typeface="Montserrat"/>
            </a:endParaRPr>
          </a:p>
        </p:txBody>
      </p:sp>
      <p:sp>
        <p:nvSpPr>
          <p:cNvPr id="833" name="Google Shape;833;p81"/>
          <p:cNvSpPr txBox="1"/>
          <p:nvPr/>
        </p:nvSpPr>
        <p:spPr>
          <a:xfrm>
            <a:off x="148350" y="4155000"/>
            <a:ext cx="87990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¡Y MANTENGÁMONOS A SALVO LOS UNOS A LOS OTROS!</a:t>
            </a:r>
            <a:endParaRPr b="1" sz="2000">
              <a:solidFill>
                <a:srgbClr val="0F4D90"/>
              </a:solidFill>
              <a:latin typeface="Montserrat"/>
              <a:ea typeface="Montserrat"/>
              <a:cs typeface="Montserrat"/>
              <a:sym typeface="Montserrat"/>
            </a:endParaRPr>
          </a:p>
        </p:txBody>
      </p:sp>
      <p:pic>
        <p:nvPicPr>
          <p:cNvPr id="834" name="Google Shape;834;p81"/>
          <p:cNvPicPr preferRelativeResize="0"/>
          <p:nvPr/>
        </p:nvPicPr>
        <p:blipFill>
          <a:blip r:embed="rId4">
            <a:alphaModFix/>
          </a:blip>
          <a:stretch>
            <a:fillRect/>
          </a:stretch>
        </p:blipFill>
        <p:spPr>
          <a:xfrm>
            <a:off x="2850225" y="3766712"/>
            <a:ext cx="460200" cy="460200"/>
          </a:xfrm>
          <a:prstGeom prst="rect">
            <a:avLst/>
          </a:prstGeom>
          <a:noFill/>
          <a:ln>
            <a:noFill/>
          </a:ln>
        </p:spPr>
      </p:pic>
      <p:pic>
        <p:nvPicPr>
          <p:cNvPr id="835" name="Google Shape;835;p81"/>
          <p:cNvPicPr preferRelativeResize="0"/>
          <p:nvPr/>
        </p:nvPicPr>
        <p:blipFill>
          <a:blip r:embed="rId5">
            <a:alphaModFix/>
          </a:blip>
          <a:stretch>
            <a:fillRect/>
          </a:stretch>
        </p:blipFill>
        <p:spPr>
          <a:xfrm>
            <a:off x="5591975" y="3683663"/>
            <a:ext cx="522198" cy="522175"/>
          </a:xfrm>
          <a:prstGeom prst="rect">
            <a:avLst/>
          </a:prstGeom>
          <a:noFill/>
          <a:ln>
            <a:noFill/>
          </a:ln>
        </p:spPr>
      </p:pic>
      <p:pic>
        <p:nvPicPr>
          <p:cNvPr id="836" name="Google Shape;836;p81"/>
          <p:cNvPicPr preferRelativeResize="0"/>
          <p:nvPr/>
        </p:nvPicPr>
        <p:blipFill>
          <a:blip r:embed="rId6">
            <a:alphaModFix/>
          </a:blip>
          <a:stretch>
            <a:fillRect/>
          </a:stretch>
        </p:blipFill>
        <p:spPr>
          <a:xfrm>
            <a:off x="8635200" y="36836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ph idx="1" type="body"/>
          </p:nvPr>
        </p:nvSpPr>
        <p:spPr>
          <a:xfrm>
            <a:off x="184875" y="1209175"/>
            <a:ext cx="5759700" cy="36138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dk1"/>
              </a:buClr>
              <a:buSzPts val="1800"/>
              <a:buFont typeface="Montserrat"/>
              <a:buChar char="●"/>
            </a:pPr>
            <a:r>
              <a:rPr b="1" lang="en">
                <a:solidFill>
                  <a:schemeClr val="dk1"/>
                </a:solidFill>
                <a:latin typeface="Montserrat"/>
                <a:ea typeface="Montserrat"/>
                <a:cs typeface="Montserrat"/>
                <a:sym typeface="Montserrat"/>
              </a:rPr>
              <a:t>Adultos mayores </a:t>
            </a:r>
            <a:r>
              <a:rPr lang="en">
                <a:solidFill>
                  <a:schemeClr val="dk1"/>
                </a:solidFill>
                <a:latin typeface="Montserrat"/>
                <a:ea typeface="Montserrat"/>
                <a:cs typeface="Montserrat"/>
                <a:sym typeface="Montserrat"/>
              </a:rPr>
              <a:t>y personas de edad avanzada. (edad 60+)</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Personas inmunocomprometidas.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Aquellos con condiciones de salud preexistentes.</a:t>
            </a:r>
            <a:endParaRPr>
              <a:solidFill>
                <a:schemeClr val="dk1"/>
              </a:solidFill>
              <a:latin typeface="Montserrat"/>
              <a:ea typeface="Montserrat"/>
              <a:cs typeface="Montserrat"/>
              <a:sym typeface="Montserrat"/>
            </a:endParaRPr>
          </a:p>
          <a:p>
            <a:pPr indent="0" lvl="0" marL="45720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Es importante entender que las </a:t>
            </a:r>
            <a:r>
              <a:rPr b="1" lang="en">
                <a:solidFill>
                  <a:schemeClr val="dk1"/>
                </a:solidFill>
                <a:latin typeface="Montserrat"/>
                <a:ea typeface="Montserrat"/>
                <a:cs typeface="Montserrat"/>
                <a:sym typeface="Montserrat"/>
              </a:rPr>
              <a:t>personas jóvenes y sanas están en riesgo</a:t>
            </a:r>
            <a:r>
              <a:rPr lang="en">
                <a:solidFill>
                  <a:schemeClr val="dk1"/>
                </a:solidFill>
                <a:latin typeface="Montserrat"/>
                <a:ea typeface="Montserrat"/>
                <a:cs typeface="Montserrat"/>
                <a:sym typeface="Montserrat"/>
              </a:rPr>
              <a:t> de contraer</a:t>
            </a:r>
            <a:r>
              <a:rPr lang="en">
                <a:solidFill>
                  <a:schemeClr val="dk1"/>
                </a:solidFill>
                <a:latin typeface="Montserrat"/>
                <a:ea typeface="Montserrat"/>
                <a:cs typeface="Montserrat"/>
                <a:sym typeface="Montserrat"/>
              </a:rPr>
              <a:t>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30" name="Google Shape;130;p2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nvSpPr>
        <p:spPr>
          <a:xfrm>
            <a:off x="395650" y="301600"/>
            <a:ext cx="9441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¿QUIÉN ESTÁ EN RIESGO DE ENFERMARSE GRAVEMENTE?</a:t>
            </a:r>
            <a:endParaRPr b="1" sz="2200">
              <a:solidFill>
                <a:srgbClr val="FFFFFF"/>
              </a:solidFill>
              <a:latin typeface="Montserrat"/>
              <a:ea typeface="Montserrat"/>
              <a:cs typeface="Montserrat"/>
              <a:sym typeface="Montserrat"/>
            </a:endParaRPr>
          </a:p>
        </p:txBody>
      </p:sp>
      <p:sp>
        <p:nvSpPr>
          <p:cNvPr id="132" name="Google Shape;132;p20"/>
          <p:cNvSpPr txBox="1"/>
          <p:nvPr/>
        </p:nvSpPr>
        <p:spPr>
          <a:xfrm>
            <a:off x="6085800" y="41653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Crédito de la imagen: Mona Chalabi</a:t>
            </a:r>
            <a:endParaRPr>
              <a:solidFill>
                <a:schemeClr val="dk1"/>
              </a:solidFill>
            </a:endParaRPr>
          </a:p>
        </p:txBody>
      </p:sp>
      <p:pic>
        <p:nvPicPr>
          <p:cNvPr id="133" name="Google Shape;133;p20"/>
          <p:cNvPicPr preferRelativeResize="0"/>
          <p:nvPr/>
        </p:nvPicPr>
        <p:blipFill>
          <a:blip r:embed="rId3">
            <a:alphaModFix/>
          </a:blip>
          <a:stretch>
            <a:fillRect/>
          </a:stretch>
        </p:blipFill>
        <p:spPr>
          <a:xfrm>
            <a:off x="5944575" y="1124438"/>
            <a:ext cx="2894624" cy="2894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Los síntomas más comunes de COVID-19 son</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9" name="Google Shape;139;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sp>
        <p:nvSpPr>
          <p:cNvPr id="141" name="Google Shape;141;p21"/>
          <p:cNvSpPr txBox="1"/>
          <p:nvPr/>
        </p:nvSpPr>
        <p:spPr>
          <a:xfrm>
            <a:off x="1520038"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TOS</a:t>
            </a:r>
            <a:endParaRPr b="1"/>
          </a:p>
        </p:txBody>
      </p:sp>
      <p:sp>
        <p:nvSpPr>
          <p:cNvPr id="142" name="Google Shape;142;p21"/>
          <p:cNvSpPr txBox="1"/>
          <p:nvPr/>
        </p:nvSpPr>
        <p:spPr>
          <a:xfrm>
            <a:off x="5156975" y="2916338"/>
            <a:ext cx="25335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DIFICULTAD AL RESPIRAR</a:t>
            </a:r>
            <a:endParaRPr b="1"/>
          </a:p>
        </p:txBody>
      </p:sp>
      <p:pic>
        <p:nvPicPr>
          <p:cNvPr id="143" name="Google Shape;143;p21"/>
          <p:cNvPicPr preferRelativeResize="0"/>
          <p:nvPr/>
        </p:nvPicPr>
        <p:blipFill>
          <a:blip r:embed="rId3">
            <a:alphaModFix/>
          </a:blip>
          <a:stretch>
            <a:fillRect/>
          </a:stretch>
        </p:blipFill>
        <p:spPr>
          <a:xfrm>
            <a:off x="3508211" y="1619850"/>
            <a:ext cx="1294772" cy="1294772"/>
          </a:xfrm>
          <a:prstGeom prst="rect">
            <a:avLst/>
          </a:prstGeom>
          <a:noFill/>
          <a:ln>
            <a:noFill/>
          </a:ln>
        </p:spPr>
      </p:pic>
      <p:pic>
        <p:nvPicPr>
          <p:cNvPr id="144" name="Google Shape;144;p21"/>
          <p:cNvPicPr preferRelativeResize="0"/>
          <p:nvPr/>
        </p:nvPicPr>
        <p:blipFill>
          <a:blip r:embed="rId4">
            <a:alphaModFix/>
          </a:blip>
          <a:stretch>
            <a:fillRect/>
          </a:stretch>
        </p:blipFill>
        <p:spPr>
          <a:xfrm>
            <a:off x="5776340" y="1537212"/>
            <a:ext cx="1294772" cy="1294772"/>
          </a:xfrm>
          <a:prstGeom prst="rect">
            <a:avLst/>
          </a:prstGeom>
          <a:noFill/>
          <a:ln>
            <a:noFill/>
          </a:ln>
        </p:spPr>
      </p:pic>
      <p:pic>
        <p:nvPicPr>
          <p:cNvPr id="145" name="Google Shape;145;p21"/>
          <p:cNvPicPr preferRelativeResize="0"/>
          <p:nvPr/>
        </p:nvPicPr>
        <p:blipFill>
          <a:blip r:embed="rId5">
            <a:alphaModFix/>
          </a:blip>
          <a:stretch>
            <a:fillRect/>
          </a:stretch>
        </p:blipFill>
        <p:spPr>
          <a:xfrm>
            <a:off x="1370063" y="1609038"/>
            <a:ext cx="1294775" cy="1294775"/>
          </a:xfrm>
          <a:prstGeom prst="rect">
            <a:avLst/>
          </a:prstGeom>
          <a:noFill/>
          <a:ln>
            <a:noFill/>
          </a:ln>
        </p:spPr>
      </p:pic>
      <p:sp>
        <p:nvSpPr>
          <p:cNvPr id="146" name="Google Shape;146;p21"/>
          <p:cNvSpPr txBox="1"/>
          <p:nvPr/>
        </p:nvSpPr>
        <p:spPr>
          <a:xfrm>
            <a:off x="-50450" y="4059800"/>
            <a:ext cx="3397800" cy="957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Fatiga</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músculos o articulaciones</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p>
        </p:txBody>
      </p:sp>
      <p:sp>
        <p:nvSpPr>
          <p:cNvPr id="147" name="Google Shape;147;p21"/>
          <p:cNvSpPr txBox="1"/>
          <p:nvPr/>
        </p:nvSpPr>
        <p:spPr>
          <a:xfrm>
            <a:off x="2791175" y="4124600"/>
            <a:ext cx="23658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Escalofríos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cabeza</a:t>
            </a:r>
            <a:endParaRPr sz="1600"/>
          </a:p>
        </p:txBody>
      </p:sp>
      <p:sp>
        <p:nvSpPr>
          <p:cNvPr id="148" name="Google Shape;148;p21"/>
          <p:cNvSpPr txBox="1"/>
          <p:nvPr/>
        </p:nvSpPr>
        <p:spPr>
          <a:xfrm>
            <a:off x="395638" y="3443500"/>
            <a:ext cx="6977100" cy="48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Otros síntomas menos comunes pero posibles, incluyen:</a:t>
            </a:r>
            <a:endParaRPr sz="1800"/>
          </a:p>
        </p:txBody>
      </p:sp>
      <p:sp>
        <p:nvSpPr>
          <p:cNvPr id="149" name="Google Shape;149;p21"/>
          <p:cNvSpPr txBox="1"/>
          <p:nvPr/>
        </p:nvSpPr>
        <p:spPr>
          <a:xfrm>
            <a:off x="3577200"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FIEBRE</a:t>
            </a:r>
            <a:endParaRPr b="1">
              <a:solidFill>
                <a:schemeClr val="dk1"/>
              </a:solidFill>
            </a:endParaRPr>
          </a:p>
        </p:txBody>
      </p:sp>
      <p:sp>
        <p:nvSpPr>
          <p:cNvPr id="150" name="Google Shape;150;p21"/>
          <p:cNvSpPr txBox="1"/>
          <p:nvPr/>
        </p:nvSpPr>
        <p:spPr>
          <a:xfrm>
            <a:off x="5293525" y="4124600"/>
            <a:ext cx="16407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Vómito</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Diarrea</a:t>
            </a:r>
            <a:endParaRPr sz="1600"/>
          </a:p>
        </p:txBody>
      </p:sp>
      <p:sp>
        <p:nvSpPr>
          <p:cNvPr id="151" name="Google Shape;151;p21"/>
          <p:cNvSpPr txBox="1"/>
          <p:nvPr/>
        </p:nvSpPr>
        <p:spPr>
          <a:xfrm>
            <a:off x="6934225" y="4124600"/>
            <a:ext cx="21504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Pérdida del sentido de olfato y gusto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95650" y="301600"/>
            <a:ext cx="8118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SEVEROS QUE HAY QUE MONITOREAR</a:t>
            </a:r>
            <a:endParaRPr b="1" sz="2400">
              <a:solidFill>
                <a:srgbClr val="FFFFFF"/>
              </a:solidFill>
              <a:latin typeface="Montserrat"/>
              <a:ea typeface="Montserrat"/>
              <a:cs typeface="Montserrat"/>
              <a:sym typeface="Montserrat"/>
            </a:endParaRPr>
          </a:p>
        </p:txBody>
      </p:sp>
      <p:pic>
        <p:nvPicPr>
          <p:cNvPr id="158" name="Google Shape;158;p22"/>
          <p:cNvPicPr preferRelativeResize="0"/>
          <p:nvPr/>
        </p:nvPicPr>
        <p:blipFill rotWithShape="1">
          <a:blip r:embed="rId3">
            <a:alphaModFix/>
          </a:blip>
          <a:srcRect b="0" l="7743" r="15440" t="0"/>
          <a:stretch/>
        </p:blipFill>
        <p:spPr>
          <a:xfrm>
            <a:off x="55750" y="1357525"/>
            <a:ext cx="3240550" cy="3065400"/>
          </a:xfrm>
          <a:prstGeom prst="rect">
            <a:avLst/>
          </a:prstGeom>
          <a:noFill/>
          <a:ln>
            <a:noFill/>
          </a:ln>
        </p:spPr>
      </p:pic>
      <p:sp>
        <p:nvSpPr>
          <p:cNvPr id="159" name="Google Shape;159;p22"/>
          <p:cNvSpPr txBox="1"/>
          <p:nvPr/>
        </p:nvSpPr>
        <p:spPr>
          <a:xfrm>
            <a:off x="3913800" y="1390225"/>
            <a:ext cx="4721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Si tienes </a:t>
            </a:r>
            <a:r>
              <a:rPr b="1" lang="en" sz="1800">
                <a:latin typeface="Montserrat"/>
                <a:ea typeface="Montserrat"/>
                <a:cs typeface="Montserrat"/>
                <a:sym typeface="Montserrat"/>
              </a:rPr>
              <a:t>dificultad al respirar, tos persistente, dolor de pecho</a:t>
            </a:r>
            <a:r>
              <a:rPr lang="en" sz="1800">
                <a:latin typeface="Montserrat"/>
                <a:ea typeface="Montserrat"/>
                <a:cs typeface="Montserrat"/>
                <a:sym typeface="Montserrat"/>
              </a:rPr>
              <a:t>, u otros síntomas severos, llama a tu </a:t>
            </a:r>
            <a:r>
              <a:rPr lang="en" sz="1800">
                <a:latin typeface="Montserrat"/>
                <a:ea typeface="Montserrat"/>
                <a:cs typeface="Montserrat"/>
                <a:sym typeface="Montserrat"/>
              </a:rPr>
              <a:t>doctor primario</a:t>
            </a:r>
            <a:r>
              <a:rPr lang="en" sz="1800">
                <a:latin typeface="Montserrat"/>
                <a:ea typeface="Montserrat"/>
                <a:cs typeface="Montserrat"/>
                <a:sym typeface="Montserrat"/>
              </a:rPr>
              <a:t>, anda a una clínica de emergencia, u hospital.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rPr lang="en" sz="1800">
                <a:latin typeface="Montserrat"/>
                <a:ea typeface="Montserrat"/>
                <a:cs typeface="Montserrat"/>
                <a:sym typeface="Montserrat"/>
              </a:rPr>
              <a:t>Llama primero para que sepan que estás en camino.</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