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Lst>
  <p:sldSz cy="5143500" cx="9144000"/>
  <p:notesSz cx="6858000" cy="9144000"/>
  <p:embeddedFontLst>
    <p:embeddedFont>
      <p:font typeface="Montserrat"/>
      <p:regular r:id="rId74"/>
      <p:bold r:id="rId75"/>
      <p:italic r:id="rId76"/>
      <p:boldItalic r:id="rId77"/>
    </p:embeddedFont>
    <p:embeddedFont>
      <p:font typeface="Open Sans"/>
      <p:regular r:id="rId78"/>
      <p:bold r:id="rId79"/>
      <p:italic r:id="rId80"/>
      <p:boldItalic r:id="rId8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OpenSans-italic.fntdata"/><Relationship Id="rId81" Type="http://schemas.openxmlformats.org/officeDocument/2006/relationships/font" Target="fonts/OpenSans-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font" Target="fonts/Montserrat-bold.fntdata"/><Relationship Id="rId30" Type="http://schemas.openxmlformats.org/officeDocument/2006/relationships/slide" Target="slides/slide25.xml"/><Relationship Id="rId74" Type="http://schemas.openxmlformats.org/officeDocument/2006/relationships/font" Target="fonts/Montserrat-regular.fntdata"/><Relationship Id="rId33" Type="http://schemas.openxmlformats.org/officeDocument/2006/relationships/slide" Target="slides/slide28.xml"/><Relationship Id="rId77" Type="http://schemas.openxmlformats.org/officeDocument/2006/relationships/font" Target="fonts/Montserrat-boldItalic.fntdata"/><Relationship Id="rId32" Type="http://schemas.openxmlformats.org/officeDocument/2006/relationships/slide" Target="slides/slide27.xml"/><Relationship Id="rId76" Type="http://schemas.openxmlformats.org/officeDocument/2006/relationships/font" Target="fonts/Montserrat-italic.fntdata"/><Relationship Id="rId35" Type="http://schemas.openxmlformats.org/officeDocument/2006/relationships/slide" Target="slides/slide30.xml"/><Relationship Id="rId79" Type="http://schemas.openxmlformats.org/officeDocument/2006/relationships/font" Target="fonts/OpenSans-bold.fntdata"/><Relationship Id="rId34" Type="http://schemas.openxmlformats.org/officeDocument/2006/relationships/slide" Target="slides/slide29.xml"/><Relationship Id="rId78" Type="http://schemas.openxmlformats.org/officeDocument/2006/relationships/font" Target="fonts/OpenSans-regular.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a.gov/guides/voting-and-elections/"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72255a7620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72255a762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72255a7620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72255a7620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726dbe0583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726dbe0583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72255a7620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72255a7620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72255a7620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72255a7620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72255a7620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72255a7620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72255a7620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72255a7620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726dbe0583_1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726dbe0583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72255a7620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72255a7620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72e85a4a49_2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72e85a4a49_2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72cb978365_7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72cb978365_7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g7206c452a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7206c452a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734bee65f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734bee65f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Suggested language for script: </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
              <a:t>If you have a bandana or spare fabric and a few hair ties or rubber bands at home, try this easy DIY face mask.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Simply place a piece of paper towel or coffee filter in the middle of the fabric, and then fold each side of the of the bandana horizontally over the filter.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Loop fabric through two hair ties or rubber bands. Place hair ties or rubber bands 6 inches apart on the fabric.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Fold the sides of the fabric to the middle vertically and tuck to hold in place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Place hair ties or rubber bands behind your ears so the fabric mask covers your face</a:t>
            </a:r>
            <a:endParaRPr/>
          </a:p>
          <a:p>
            <a:pPr indent="0" lvl="0" marL="0" rtl="0" algn="l">
              <a:spcBef>
                <a:spcPts val="0"/>
              </a:spcBef>
              <a:spcAft>
                <a:spcPts val="0"/>
              </a:spcAft>
              <a:buNone/>
            </a:pPr>
            <a:r>
              <a:t/>
            </a:r>
            <a:endParaRPr b="1"/>
          </a:p>
          <a:p>
            <a:pPr indent="0" lvl="0" marL="0" rtl="0" algn="l">
              <a:spcBef>
                <a:spcPts val="0"/>
              </a:spcBef>
              <a:spcAft>
                <a:spcPts val="0"/>
              </a:spcAft>
              <a:buNone/>
            </a:pPr>
            <a:r>
              <a:rPr lang="en"/>
              <a:t>Source: https://www.countryliving.com/diy-crafts/a32110323/how-to-make-no-sew-bandana-face-mask/</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g72255a7620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72255a7620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77b129cbe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77b129cbe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771e4b4ec8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771e4b4ec8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g726ab9e0e3_1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726ab9e0e3_1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g726dbe0583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726dbe0583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Google Shape;313;g72a57fa63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72a57fa63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g726dbe0583_1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726dbe0583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g72255a7620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72255a7620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Google Shape;349;g52f16e918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52f16e918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g72cb978365_5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72cb978365_5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Google Shape;359;g72a57fa63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72a57fa6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Google Shape;368;g72cb978365_5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72cb978365_5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https://www.google.com/url?sa=i&amp;url=https%3A%2F%2Fwww.freepik.com%2Ffree-vector%2Fcultural-diversity_4589959.htm&amp;psig=AOvVaw2z6QTCJlO6xzcw2LwNZY5i&amp;ust=1586295004917000&amp;source=images&amp;cd=vfe&amp;ved=0CAIQjRxqFwoTCMj5pMjf1OgCFQAAAAAdAAAAABAD</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g73b986b3f4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73b986b3f4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Google Shape;392;g771e4b4ec8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771e4b4ec8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https://www.google.com/url?sa=i&amp;url=https%3A%2F%2Fwww.freepik.com%2Ffree-vector%2Fcultural-diversity_4589959.htm&amp;psig=AOvVaw2z6QTCJlO6xzcw2LwNZY5i&amp;ust=1586295004917000&amp;source=images&amp;cd=vfe&amp;ved=0CAIQjRxqFwoTCMj5pMjf1OgCFQAAAAAdAAAAABAD</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0" name="Shape 400"/>
        <p:cNvGrpSpPr/>
        <p:nvPr/>
      </p:nvGrpSpPr>
      <p:grpSpPr>
        <a:xfrm>
          <a:off x="0" y="0"/>
          <a:ext cx="0" cy="0"/>
          <a:chOff x="0" y="0"/>
          <a:chExt cx="0" cy="0"/>
        </a:xfrm>
      </p:grpSpPr>
      <p:sp>
        <p:nvSpPr>
          <p:cNvPr id="401" name="Google Shape;401;g73b986b3f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73b986b3f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Google Shape;413;g73b986b3f4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73b986b3f4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Google Shape;422;g72cb978365_5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72cb978365_5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3" name="Shape 433"/>
        <p:cNvGrpSpPr/>
        <p:nvPr/>
      </p:nvGrpSpPr>
      <p:grpSpPr>
        <a:xfrm>
          <a:off x="0" y="0"/>
          <a:ext cx="0" cy="0"/>
          <a:chOff x="0" y="0"/>
          <a:chExt cx="0" cy="0"/>
        </a:xfrm>
      </p:grpSpPr>
      <p:sp>
        <p:nvSpPr>
          <p:cNvPr id="434" name="Google Shape;434;g72cb978365_7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72cb978365_7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g52fa362c87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52fa362c87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2" name="Shape 452"/>
        <p:cNvGrpSpPr/>
        <p:nvPr/>
      </p:nvGrpSpPr>
      <p:grpSpPr>
        <a:xfrm>
          <a:off x="0" y="0"/>
          <a:ext cx="0" cy="0"/>
          <a:chOff x="0" y="0"/>
          <a:chExt cx="0" cy="0"/>
        </a:xfrm>
      </p:grpSpPr>
      <p:sp>
        <p:nvSpPr>
          <p:cNvPr id="453" name="Google Shape;453;g73ab8a6a2d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73ab8a6a2d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72a57fa63a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72a57fa63a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5" name="Shape 465"/>
        <p:cNvGrpSpPr/>
        <p:nvPr/>
      </p:nvGrpSpPr>
      <p:grpSpPr>
        <a:xfrm>
          <a:off x="0" y="0"/>
          <a:ext cx="0" cy="0"/>
          <a:chOff x="0" y="0"/>
          <a:chExt cx="0" cy="0"/>
        </a:xfrm>
      </p:grpSpPr>
      <p:sp>
        <p:nvSpPr>
          <p:cNvPr id="466" name="Google Shape;466;g842604a34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842604a34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5" name="Shape 475"/>
        <p:cNvGrpSpPr/>
        <p:nvPr/>
      </p:nvGrpSpPr>
      <p:grpSpPr>
        <a:xfrm>
          <a:off x="0" y="0"/>
          <a:ext cx="0" cy="0"/>
          <a:chOff x="0" y="0"/>
          <a:chExt cx="0" cy="0"/>
        </a:xfrm>
      </p:grpSpPr>
      <p:sp>
        <p:nvSpPr>
          <p:cNvPr id="476" name="Google Shape;476;g73ab8a6a2d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73ab8a6a2d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1" name="Shape 491"/>
        <p:cNvGrpSpPr/>
        <p:nvPr/>
      </p:nvGrpSpPr>
      <p:grpSpPr>
        <a:xfrm>
          <a:off x="0" y="0"/>
          <a:ext cx="0" cy="0"/>
          <a:chOff x="0" y="0"/>
          <a:chExt cx="0" cy="0"/>
        </a:xfrm>
      </p:grpSpPr>
      <p:sp>
        <p:nvSpPr>
          <p:cNvPr id="492" name="Google Shape;492;g73b986b3f4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73b986b3f4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https://philanthropynetwork.org/sites/default/files/Step%20Up%20To%20The%20Plate%20One%20Sheet.pdf</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9" name="Shape 499"/>
        <p:cNvGrpSpPr/>
        <p:nvPr/>
      </p:nvGrpSpPr>
      <p:grpSpPr>
        <a:xfrm>
          <a:off x="0" y="0"/>
          <a:ext cx="0" cy="0"/>
          <a:chOff x="0" y="0"/>
          <a:chExt cx="0" cy="0"/>
        </a:xfrm>
      </p:grpSpPr>
      <p:sp>
        <p:nvSpPr>
          <p:cNvPr id="500" name="Google Shape;500;g72cb978365_5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72cb978365_5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9" name="Shape 509"/>
        <p:cNvGrpSpPr/>
        <p:nvPr/>
      </p:nvGrpSpPr>
      <p:grpSpPr>
        <a:xfrm>
          <a:off x="0" y="0"/>
          <a:ext cx="0" cy="0"/>
          <a:chOff x="0" y="0"/>
          <a:chExt cx="0" cy="0"/>
        </a:xfrm>
      </p:grpSpPr>
      <p:sp>
        <p:nvSpPr>
          <p:cNvPr id="510" name="Google Shape;510;g771e4b4ec8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771e4b4ec8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7" name="Shape 517"/>
        <p:cNvGrpSpPr/>
        <p:nvPr/>
      </p:nvGrpSpPr>
      <p:grpSpPr>
        <a:xfrm>
          <a:off x="0" y="0"/>
          <a:ext cx="0" cy="0"/>
          <a:chOff x="0" y="0"/>
          <a:chExt cx="0" cy="0"/>
        </a:xfrm>
      </p:grpSpPr>
      <p:sp>
        <p:nvSpPr>
          <p:cNvPr id="518" name="Google Shape;518;g72cb978365_5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72cb978365_5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7" name="Shape 527"/>
        <p:cNvGrpSpPr/>
        <p:nvPr/>
      </p:nvGrpSpPr>
      <p:grpSpPr>
        <a:xfrm>
          <a:off x="0" y="0"/>
          <a:ext cx="0" cy="0"/>
          <a:chOff x="0" y="0"/>
          <a:chExt cx="0" cy="0"/>
        </a:xfrm>
      </p:grpSpPr>
      <p:sp>
        <p:nvSpPr>
          <p:cNvPr id="528" name="Google Shape;528;g731bdd0d11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731bdd0d11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7" name="Shape 537"/>
        <p:cNvGrpSpPr/>
        <p:nvPr/>
      </p:nvGrpSpPr>
      <p:grpSpPr>
        <a:xfrm>
          <a:off x="0" y="0"/>
          <a:ext cx="0" cy="0"/>
          <a:chOff x="0" y="0"/>
          <a:chExt cx="0" cy="0"/>
        </a:xfrm>
      </p:grpSpPr>
      <p:sp>
        <p:nvSpPr>
          <p:cNvPr id="538" name="Google Shape;538;g72e85a4a49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72e85a4a49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5" name="Shape 555"/>
        <p:cNvGrpSpPr/>
        <p:nvPr/>
      </p:nvGrpSpPr>
      <p:grpSpPr>
        <a:xfrm>
          <a:off x="0" y="0"/>
          <a:ext cx="0" cy="0"/>
          <a:chOff x="0" y="0"/>
          <a:chExt cx="0" cy="0"/>
        </a:xfrm>
      </p:grpSpPr>
      <p:sp>
        <p:nvSpPr>
          <p:cNvPr id="556" name="Google Shape;556;g73ab8a6a2d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73ab8a6a2d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https://www.cnbc.com/2020/04/13/will-you-have-to-pay-back-the-coronavirus-stimulus-check.html</a:t>
            </a:r>
            <a:endParaRPr/>
          </a:p>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6" name="Shape 566"/>
        <p:cNvGrpSpPr/>
        <p:nvPr/>
      </p:nvGrpSpPr>
      <p:grpSpPr>
        <a:xfrm>
          <a:off x="0" y="0"/>
          <a:ext cx="0" cy="0"/>
          <a:chOff x="0" y="0"/>
          <a:chExt cx="0" cy="0"/>
        </a:xfrm>
      </p:grpSpPr>
      <p:sp>
        <p:nvSpPr>
          <p:cNvPr id="567" name="Google Shape;567;g7489b12302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7489b12302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726dbe058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726dbe058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0" name="Shape 580"/>
        <p:cNvGrpSpPr/>
        <p:nvPr/>
      </p:nvGrpSpPr>
      <p:grpSpPr>
        <a:xfrm>
          <a:off x="0" y="0"/>
          <a:ext cx="0" cy="0"/>
          <a:chOff x="0" y="0"/>
          <a:chExt cx="0" cy="0"/>
        </a:xfrm>
      </p:grpSpPr>
      <p:sp>
        <p:nvSpPr>
          <p:cNvPr id="581" name="Google Shape;581;g7489b12302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7489b12302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0" name="Shape 590"/>
        <p:cNvGrpSpPr/>
        <p:nvPr/>
      </p:nvGrpSpPr>
      <p:grpSpPr>
        <a:xfrm>
          <a:off x="0" y="0"/>
          <a:ext cx="0" cy="0"/>
          <a:chOff x="0" y="0"/>
          <a:chExt cx="0" cy="0"/>
        </a:xfrm>
      </p:grpSpPr>
      <p:sp>
        <p:nvSpPr>
          <p:cNvPr id="591" name="Google Shape;591;g73b986b3f4_0_12: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592" name="Google Shape;592;g73b986b3f4_0_12: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9" name="Shape 599"/>
        <p:cNvGrpSpPr/>
        <p:nvPr/>
      </p:nvGrpSpPr>
      <p:grpSpPr>
        <a:xfrm>
          <a:off x="0" y="0"/>
          <a:ext cx="0" cy="0"/>
          <a:chOff x="0" y="0"/>
          <a:chExt cx="0" cy="0"/>
        </a:xfrm>
      </p:grpSpPr>
      <p:sp>
        <p:nvSpPr>
          <p:cNvPr id="600" name="Google Shape;600;g52ddd97169_3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52ddd97169_3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9" name="Shape 609"/>
        <p:cNvGrpSpPr/>
        <p:nvPr/>
      </p:nvGrpSpPr>
      <p:grpSpPr>
        <a:xfrm>
          <a:off x="0" y="0"/>
          <a:ext cx="0" cy="0"/>
          <a:chOff x="0" y="0"/>
          <a:chExt cx="0" cy="0"/>
        </a:xfrm>
      </p:grpSpPr>
      <p:sp>
        <p:nvSpPr>
          <p:cNvPr id="610" name="Google Shape;610;g7489b1230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7489b1230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8" name="Shape 618"/>
        <p:cNvGrpSpPr/>
        <p:nvPr/>
      </p:nvGrpSpPr>
      <p:grpSpPr>
        <a:xfrm>
          <a:off x="0" y="0"/>
          <a:ext cx="0" cy="0"/>
          <a:chOff x="0" y="0"/>
          <a:chExt cx="0" cy="0"/>
        </a:xfrm>
      </p:grpSpPr>
      <p:sp>
        <p:nvSpPr>
          <p:cNvPr id="619" name="Google Shape;619;g7489b12302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7489b12302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8" name="Shape 628"/>
        <p:cNvGrpSpPr/>
        <p:nvPr/>
      </p:nvGrpSpPr>
      <p:grpSpPr>
        <a:xfrm>
          <a:off x="0" y="0"/>
          <a:ext cx="0" cy="0"/>
          <a:chOff x="0" y="0"/>
          <a:chExt cx="0" cy="0"/>
        </a:xfrm>
      </p:grpSpPr>
      <p:sp>
        <p:nvSpPr>
          <p:cNvPr id="629" name="Google Shape;629;g73b986b3f4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73b986b3f4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15000"/>
              </a:lnSpc>
              <a:spcBef>
                <a:spcPts val="0"/>
              </a:spcBef>
              <a:spcAft>
                <a:spcPts val="0"/>
              </a:spcAft>
              <a:buClr>
                <a:schemeClr val="dk1"/>
              </a:buClr>
              <a:buSzPts val="1100"/>
              <a:buFont typeface="Arial"/>
              <a:buNone/>
            </a:pPr>
            <a:r>
              <a:rPr lang="en" sz="1500">
                <a:solidFill>
                  <a:srgbClr val="171717"/>
                </a:solidFill>
                <a:highlight>
                  <a:srgbClr val="FFFFFF"/>
                </a:highlight>
                <a:latin typeface="Open Sans"/>
                <a:ea typeface="Open Sans"/>
                <a:cs typeface="Open Sans"/>
                <a:sym typeface="Open Sans"/>
              </a:rPr>
              <a:t>Philadelphia area donors have come together to launch the </a:t>
            </a:r>
            <a:r>
              <a:rPr b="1" lang="en" sz="1500">
                <a:solidFill>
                  <a:srgbClr val="171717"/>
                </a:solidFill>
                <a:highlight>
                  <a:srgbClr val="FFFFFF"/>
                </a:highlight>
                <a:latin typeface="Open Sans"/>
                <a:ea typeface="Open Sans"/>
                <a:cs typeface="Open Sans"/>
                <a:sym typeface="Open Sans"/>
              </a:rPr>
              <a:t>Jump-Start Philly Schools Fund</a:t>
            </a:r>
            <a:r>
              <a:rPr lang="en" sz="1500">
                <a:solidFill>
                  <a:srgbClr val="171717"/>
                </a:solidFill>
                <a:highlight>
                  <a:srgbClr val="FFFFFF"/>
                </a:highlight>
                <a:latin typeface="Open Sans"/>
                <a:ea typeface="Open Sans"/>
                <a:cs typeface="Open Sans"/>
                <a:sym typeface="Open Sans"/>
              </a:rPr>
              <a:t>, aimed at meeting the immediate needs of low-income students and families across the city during the school closures caused by the COVID-19 pandemic, and providing resources to support schools and teachers when they eventually transition students back to full-time learning environments.</a:t>
            </a:r>
            <a:endParaRPr sz="1500">
              <a:solidFill>
                <a:srgbClr val="171717"/>
              </a:solidFill>
              <a:highlight>
                <a:srgbClr val="FFFFFF"/>
              </a:highlight>
              <a:latin typeface="Open Sans"/>
              <a:ea typeface="Open Sans"/>
              <a:cs typeface="Open Sans"/>
              <a:sym typeface="Open Sans"/>
            </a:endParaRPr>
          </a:p>
          <a:p>
            <a:pPr indent="0" lvl="0" marL="457200" rtl="0" algn="l">
              <a:lnSpc>
                <a:spcPct val="115000"/>
              </a:lnSpc>
              <a:spcBef>
                <a:spcPts val="1200"/>
              </a:spcBef>
              <a:spcAft>
                <a:spcPts val="0"/>
              </a:spcAft>
              <a:buNone/>
            </a:pPr>
            <a:r>
              <a:rPr lang="en" sz="1300">
                <a:solidFill>
                  <a:srgbClr val="171717"/>
                </a:solidFill>
                <a:highlight>
                  <a:srgbClr val="FFFFFF"/>
                </a:highlight>
                <a:latin typeface="Open Sans"/>
                <a:ea typeface="Open Sans"/>
                <a:cs typeface="Open Sans"/>
                <a:sym typeface="Open Sans"/>
              </a:rPr>
              <a:t> Jump-Start Philly Schools Fund aims to raise $6 million or more to address the needs for students. The first round of grants will help to supply laptop computers to 15,000 students who need them for learning at home.</a:t>
            </a:r>
            <a:endParaRPr sz="1300">
              <a:solidFill>
                <a:srgbClr val="171717"/>
              </a:solidFill>
              <a:highlight>
                <a:srgbClr val="FFFFFF"/>
              </a:highlight>
              <a:latin typeface="Open Sans"/>
              <a:ea typeface="Open Sans"/>
              <a:cs typeface="Open Sans"/>
              <a:sym typeface="Open Sans"/>
            </a:endParaRPr>
          </a:p>
          <a:p>
            <a:pPr indent="0" lvl="0" marL="457200" rtl="0" algn="l">
              <a:lnSpc>
                <a:spcPct val="115000"/>
              </a:lnSpc>
              <a:spcBef>
                <a:spcPts val="1200"/>
              </a:spcBef>
              <a:spcAft>
                <a:spcPts val="0"/>
              </a:spcAft>
              <a:buNone/>
            </a:pPr>
            <a:r>
              <a:t/>
            </a:r>
            <a:endParaRPr sz="1300">
              <a:solidFill>
                <a:srgbClr val="171717"/>
              </a:solidFill>
              <a:highlight>
                <a:srgbClr val="FFFFFF"/>
              </a:highlight>
              <a:latin typeface="Open Sans"/>
              <a:ea typeface="Open Sans"/>
              <a:cs typeface="Open Sans"/>
              <a:sym typeface="Open Sans"/>
            </a:endParaRPr>
          </a:p>
          <a:p>
            <a:pPr indent="0" lvl="0" marL="457200" rtl="0" algn="l">
              <a:lnSpc>
                <a:spcPct val="115000"/>
              </a:lnSpc>
              <a:spcBef>
                <a:spcPts val="1200"/>
              </a:spcBef>
              <a:spcAft>
                <a:spcPts val="0"/>
              </a:spcAft>
              <a:buClr>
                <a:schemeClr val="dk1"/>
              </a:buClr>
              <a:buSzPts val="1100"/>
              <a:buFont typeface="Arial"/>
              <a:buNone/>
            </a:pPr>
            <a:r>
              <a:rPr lang="en" sz="1300">
                <a:solidFill>
                  <a:srgbClr val="171717"/>
                </a:solidFill>
                <a:highlight>
                  <a:srgbClr val="FFFFFF"/>
                </a:highlight>
                <a:latin typeface="Open Sans"/>
                <a:ea typeface="Open Sans"/>
                <a:cs typeface="Open Sans"/>
                <a:sym typeface="Open Sans"/>
              </a:rPr>
              <a:t>Students must have the opportunity to continue learning while they are home, regardless of where they live in the city or what kind of school they go to. This program aims to reduce barriers for students to stay on track in school during the COVID-19 crisis. </a:t>
            </a:r>
            <a:endParaRPr sz="1300">
              <a:solidFill>
                <a:srgbClr val="171717"/>
              </a:solidFill>
              <a:highlight>
                <a:srgbClr val="FFFFFF"/>
              </a:highlight>
              <a:latin typeface="Open Sans"/>
              <a:ea typeface="Open Sans"/>
              <a:cs typeface="Open Sans"/>
              <a:sym typeface="Open Sans"/>
            </a:endParaRPr>
          </a:p>
          <a:p>
            <a:pPr indent="0" lvl="0" marL="0" rtl="0" algn="l">
              <a:spcBef>
                <a:spcPts val="1200"/>
              </a:spcBef>
              <a:spcAft>
                <a:spcPts val="0"/>
              </a:spcAft>
              <a:buNone/>
            </a:pPr>
            <a:r>
              <a:t/>
            </a:r>
            <a:endParaRPr/>
          </a:p>
          <a:p>
            <a:pPr indent="0" lvl="0" marL="0" rtl="0" algn="l">
              <a:spcBef>
                <a:spcPts val="0"/>
              </a:spcBef>
              <a:spcAft>
                <a:spcPts val="0"/>
              </a:spcAft>
              <a:buNone/>
            </a:pPr>
            <a:r>
              <a:rPr lang="en"/>
              <a:t>https://philaschoolpartnership.org/</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0" name="Shape 640"/>
        <p:cNvGrpSpPr/>
        <p:nvPr/>
      </p:nvGrpSpPr>
      <p:grpSpPr>
        <a:xfrm>
          <a:off x="0" y="0"/>
          <a:ext cx="0" cy="0"/>
          <a:chOff x="0" y="0"/>
          <a:chExt cx="0" cy="0"/>
        </a:xfrm>
      </p:grpSpPr>
      <p:sp>
        <p:nvSpPr>
          <p:cNvPr id="641" name="Google Shape;641;g72cb978365_5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72cb978365_5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1" name="Shape 651"/>
        <p:cNvGrpSpPr/>
        <p:nvPr/>
      </p:nvGrpSpPr>
      <p:grpSpPr>
        <a:xfrm>
          <a:off x="0" y="0"/>
          <a:ext cx="0" cy="0"/>
          <a:chOff x="0" y="0"/>
          <a:chExt cx="0" cy="0"/>
        </a:xfrm>
      </p:grpSpPr>
      <p:sp>
        <p:nvSpPr>
          <p:cNvPr id="652" name="Google Shape;652;g72cb978365_5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72cb978365_5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5" name="Shape 665"/>
        <p:cNvGrpSpPr/>
        <p:nvPr/>
      </p:nvGrpSpPr>
      <p:grpSpPr>
        <a:xfrm>
          <a:off x="0" y="0"/>
          <a:ext cx="0" cy="0"/>
          <a:chOff x="0" y="0"/>
          <a:chExt cx="0" cy="0"/>
        </a:xfrm>
      </p:grpSpPr>
      <p:sp>
        <p:nvSpPr>
          <p:cNvPr id="666" name="Google Shape;666;g771e4b4ec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771e4b4ec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4" name="Shape 674"/>
        <p:cNvGrpSpPr/>
        <p:nvPr/>
      </p:nvGrpSpPr>
      <p:grpSpPr>
        <a:xfrm>
          <a:off x="0" y="0"/>
          <a:ext cx="0" cy="0"/>
          <a:chOff x="0" y="0"/>
          <a:chExt cx="0" cy="0"/>
        </a:xfrm>
      </p:grpSpPr>
      <p:sp>
        <p:nvSpPr>
          <p:cNvPr id="675" name="Google Shape;675;g72cb978365_5_125: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676" name="Google Shape;676;g72cb978365_5_125: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72976822ee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72976822ee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1" name="Shape 691"/>
        <p:cNvGrpSpPr/>
        <p:nvPr/>
      </p:nvGrpSpPr>
      <p:grpSpPr>
        <a:xfrm>
          <a:off x="0" y="0"/>
          <a:ext cx="0" cy="0"/>
          <a:chOff x="0" y="0"/>
          <a:chExt cx="0" cy="0"/>
        </a:xfrm>
      </p:grpSpPr>
      <p:sp>
        <p:nvSpPr>
          <p:cNvPr id="692" name="Google Shape;692;g72cb978365_5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72cb978365_5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8" name="Shape 698"/>
        <p:cNvGrpSpPr/>
        <p:nvPr/>
      </p:nvGrpSpPr>
      <p:grpSpPr>
        <a:xfrm>
          <a:off x="0" y="0"/>
          <a:ext cx="0" cy="0"/>
          <a:chOff x="0" y="0"/>
          <a:chExt cx="0" cy="0"/>
        </a:xfrm>
      </p:grpSpPr>
      <p:sp>
        <p:nvSpPr>
          <p:cNvPr id="699" name="Google Shape;699;g72e85a4a49_2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72e85a4a49_2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https://www.pa.gov/guides/voting-and-elections/</a:t>
            </a:r>
            <a:r>
              <a:rPr lang="en"/>
              <a:t> #VotingbyMail-InBallot</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6" name="Shape 706"/>
        <p:cNvGrpSpPr/>
        <p:nvPr/>
      </p:nvGrpSpPr>
      <p:grpSpPr>
        <a:xfrm>
          <a:off x="0" y="0"/>
          <a:ext cx="0" cy="0"/>
          <a:chOff x="0" y="0"/>
          <a:chExt cx="0" cy="0"/>
        </a:xfrm>
      </p:grpSpPr>
      <p:sp>
        <p:nvSpPr>
          <p:cNvPr id="707" name="Google Shape;707;g72cb978365_7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72cb978365_7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https://www.pa.gov/guides/voting-and-elections/#VotingbyMail-InBallot</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7" name="Shape 717"/>
        <p:cNvGrpSpPr/>
        <p:nvPr/>
      </p:nvGrpSpPr>
      <p:grpSpPr>
        <a:xfrm>
          <a:off x="0" y="0"/>
          <a:ext cx="0" cy="0"/>
          <a:chOff x="0" y="0"/>
          <a:chExt cx="0" cy="0"/>
        </a:xfrm>
      </p:grpSpPr>
      <p:sp>
        <p:nvSpPr>
          <p:cNvPr id="718" name="Google Shape;718;g73b986b3f4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73b986b3f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6" name="Shape 736"/>
        <p:cNvGrpSpPr/>
        <p:nvPr/>
      </p:nvGrpSpPr>
      <p:grpSpPr>
        <a:xfrm>
          <a:off x="0" y="0"/>
          <a:ext cx="0" cy="0"/>
          <a:chOff x="0" y="0"/>
          <a:chExt cx="0" cy="0"/>
        </a:xfrm>
      </p:grpSpPr>
      <p:sp>
        <p:nvSpPr>
          <p:cNvPr id="737" name="Google Shape;737;g72f5d3961c_3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72f5d3961c_3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https://www.pa.gov/guides/voting-and-elections/#VotingbyMail-InBallot</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2" name="Shape 752"/>
        <p:cNvGrpSpPr/>
        <p:nvPr/>
      </p:nvGrpSpPr>
      <p:grpSpPr>
        <a:xfrm>
          <a:off x="0" y="0"/>
          <a:ext cx="0" cy="0"/>
          <a:chOff x="0" y="0"/>
          <a:chExt cx="0" cy="0"/>
        </a:xfrm>
      </p:grpSpPr>
      <p:sp>
        <p:nvSpPr>
          <p:cNvPr id="753" name="Google Shape;753;g72cb978365_5_94: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54" name="Google Shape;754;g72cb978365_5_94: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8" name="Shape 768"/>
        <p:cNvGrpSpPr/>
        <p:nvPr/>
      </p:nvGrpSpPr>
      <p:grpSpPr>
        <a:xfrm>
          <a:off x="0" y="0"/>
          <a:ext cx="0" cy="0"/>
          <a:chOff x="0" y="0"/>
          <a:chExt cx="0" cy="0"/>
        </a:xfrm>
      </p:grpSpPr>
      <p:sp>
        <p:nvSpPr>
          <p:cNvPr id="769" name="Google Shape;769;g771e4b4ec8_0_33: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70" name="Google Shape;770;g771e4b4ec8_0_33: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4" name="Shape 784"/>
        <p:cNvGrpSpPr/>
        <p:nvPr/>
      </p:nvGrpSpPr>
      <p:grpSpPr>
        <a:xfrm>
          <a:off x="0" y="0"/>
          <a:ext cx="0" cy="0"/>
          <a:chOff x="0" y="0"/>
          <a:chExt cx="0" cy="0"/>
        </a:xfrm>
      </p:grpSpPr>
      <p:sp>
        <p:nvSpPr>
          <p:cNvPr id="785" name="Google Shape;785;g72e85a4a49_20_11: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86" name="Google Shape;786;g72e85a4a49_20_11: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2" name="Shape 792"/>
        <p:cNvGrpSpPr/>
        <p:nvPr/>
      </p:nvGrpSpPr>
      <p:grpSpPr>
        <a:xfrm>
          <a:off x="0" y="0"/>
          <a:ext cx="0" cy="0"/>
          <a:chOff x="0" y="0"/>
          <a:chExt cx="0" cy="0"/>
        </a:xfrm>
      </p:grpSpPr>
      <p:sp>
        <p:nvSpPr>
          <p:cNvPr id="793" name="Google Shape;793;g726ab9e0e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4" name="Google Shape;794;g726ab9e0e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72255a7620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72255a7620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726dbe0583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726dbe058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726dbe0583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726dbe0583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 Header">
    <p:bg>
      <p:bgPr>
        <a:solidFill>
          <a:srgbClr val="FBF9EF"/>
        </a:solidFill>
      </p:bgPr>
    </p:bg>
    <p:spTree>
      <p:nvGrpSpPr>
        <p:cNvPr id="50" name="Shape 50"/>
        <p:cNvGrpSpPr/>
        <p:nvPr/>
      </p:nvGrpSpPr>
      <p:grpSpPr>
        <a:xfrm>
          <a:off x="0" y="0"/>
          <a:ext cx="0" cy="0"/>
          <a:chOff x="0" y="0"/>
          <a:chExt cx="0" cy="0"/>
        </a:xfrm>
      </p:grpSpPr>
      <p:sp>
        <p:nvSpPr>
          <p:cNvPr id="51" name="Google Shape;51;p13"/>
          <p:cNvSpPr/>
          <p:nvPr/>
        </p:nvSpPr>
        <p:spPr>
          <a:xfrm>
            <a:off x="0" y="4618435"/>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2" name="Google Shape;52;p13"/>
          <p:cNvSpPr/>
          <p:nvPr/>
        </p:nvSpPr>
        <p:spPr>
          <a:xfrm>
            <a:off x="0" y="0"/>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3" name="Google Shape;53;p13"/>
          <p:cNvSpPr/>
          <p:nvPr/>
        </p:nvSpPr>
        <p:spPr>
          <a:xfrm>
            <a:off x="0" y="0"/>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4" name="Google Shape;54;p13"/>
          <p:cNvSpPr/>
          <p:nvPr/>
        </p:nvSpPr>
        <p:spPr>
          <a:xfrm>
            <a:off x="8586788" y="-1"/>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5" name="Google Shape;55;p13"/>
          <p:cNvSpPr txBox="1"/>
          <p:nvPr>
            <p:ph idx="12" type="sldNum"/>
          </p:nvPr>
        </p:nvSpPr>
        <p:spPr>
          <a:xfrm>
            <a:off x="8556784" y="4749850"/>
            <a:ext cx="548700" cy="3936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9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9.png"/><Relationship Id="rId4" Type="http://schemas.openxmlformats.org/officeDocument/2006/relationships/hyperlink" Target="https://www.dw.co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70.png"/><Relationship Id="rId5" Type="http://schemas.openxmlformats.org/officeDocument/2006/relationships/image" Target="../media/image20.png"/><Relationship Id="rId6"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19.png"/><Relationship Id="rId5"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4.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29.png"/><Relationship Id="rId5"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1" Type="http://schemas.openxmlformats.org/officeDocument/2006/relationships/hyperlink" Target="https://docs.google.com/document/d/1mYvYnfiKOmhNFAQqc3NCzsv9ervJT3-H/edit#heading=h.znz1dskohhs" TargetMode="External"/><Relationship Id="rId10" Type="http://schemas.openxmlformats.org/officeDocument/2006/relationships/hyperlink" Target="https://docs.google.com/document/d/1mYvYnfiKOmhNFAQqc3NCzsv9ervJT3-H/edit#heading=h.oupo4mbf2w6r" TargetMode="External"/><Relationship Id="rId12" Type="http://schemas.openxmlformats.org/officeDocument/2006/relationships/image" Target="../media/image22.jpg"/><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docs.google.com/document/d/1mYvYnfiKOmhNFAQqc3NCzsv9ervJT3-H/edit#heading=h.3trt1ihd3ov8" TargetMode="External"/><Relationship Id="rId4" Type="http://schemas.openxmlformats.org/officeDocument/2006/relationships/hyperlink" Target="https://docs.google.com/document/d/1mYvYnfiKOmhNFAQqc3NCzsv9ervJT3-H/edit#heading=h.cqfz1b8a98vc" TargetMode="External"/><Relationship Id="rId9" Type="http://schemas.openxmlformats.org/officeDocument/2006/relationships/hyperlink" Target="https://docs.google.com/document/d/1mYvYnfiKOmhNFAQqc3NCzsv9ervJT3-H/edit#heading=h.oupo4mbf2w6r" TargetMode="External"/><Relationship Id="rId5" Type="http://schemas.openxmlformats.org/officeDocument/2006/relationships/hyperlink" Target="https://docs.google.com/document/d/1mYvYnfiKOmhNFAQqc3NCzsv9ervJT3-H/edit#heading=h.iq0jc1szijh9" TargetMode="External"/><Relationship Id="rId6" Type="http://schemas.openxmlformats.org/officeDocument/2006/relationships/hyperlink" Target="https://docs.google.com/document/d/1mYvYnfiKOmhNFAQqc3NCzsv9ervJT3-H/edit#heading=h.oupo4mbf2w6r" TargetMode="External"/><Relationship Id="rId7" Type="http://schemas.openxmlformats.org/officeDocument/2006/relationships/hyperlink" Target="https://docs.google.com/document/d/1mYvYnfiKOmhNFAQqc3NCzsv9ervJT3-H/edit#heading=h.oupo4mbf2w6r" TargetMode="External"/><Relationship Id="rId8" Type="http://schemas.openxmlformats.org/officeDocument/2006/relationships/hyperlink" Target="https://docs.google.com/document/d/1mYvYnfiKOmhNFAQqc3NCzsv9ervJT3-H/edit#heading=h.oupo4mbf2w6r"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3.png"/><Relationship Id="rId4" Type="http://schemas.openxmlformats.org/officeDocument/2006/relationships/image" Target="../media/image26.png"/><Relationship Id="rId9" Type="http://schemas.openxmlformats.org/officeDocument/2006/relationships/image" Target="../media/image34.png"/><Relationship Id="rId5" Type="http://schemas.openxmlformats.org/officeDocument/2006/relationships/image" Target="../media/image30.png"/><Relationship Id="rId6" Type="http://schemas.openxmlformats.org/officeDocument/2006/relationships/image" Target="../media/image25.png"/><Relationship Id="rId7" Type="http://schemas.openxmlformats.org/officeDocument/2006/relationships/image" Target="../media/image31.png"/><Relationship Id="rId8"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2.jpg"/><Relationship Id="rId4" Type="http://schemas.openxmlformats.org/officeDocument/2006/relationships/image" Target="../media/image4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5.png"/><Relationship Id="rId4" Type="http://schemas.openxmlformats.org/officeDocument/2006/relationships/image" Target="../media/image45.png"/><Relationship Id="rId5" Type="http://schemas.openxmlformats.org/officeDocument/2006/relationships/image" Target="../media/image9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63.jp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8.png"/><Relationship Id="rId7" Type="http://schemas.openxmlformats.org/officeDocument/2006/relationships/image" Target="../media/image4.png"/><Relationship Id="rId8"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mailto:pchr@phila.gov" TargetMode="External"/><Relationship Id="rId4" Type="http://schemas.openxmlformats.org/officeDocument/2006/relationships/hyperlink" Target="http://www.phila.gov/humanrelation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8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6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71.png"/><Relationship Id="rId4" Type="http://schemas.openxmlformats.org/officeDocument/2006/relationships/image" Target="../media/image51.png"/><Relationship Id="rId5"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54.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5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10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5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5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5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60.png"/><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57.jpg"/><Relationship Id="rId4" Type="http://schemas.openxmlformats.org/officeDocument/2006/relationships/image" Target="../media/image6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6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6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61.png"/><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7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68.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72.png"/><Relationship Id="rId4" Type="http://schemas.openxmlformats.org/officeDocument/2006/relationships/image" Target="../media/image101.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69.jpg"/></Relationships>
</file>

<file path=ppt/slides/_rels/slide57.xml.rels><?xml version="1.0" encoding="UTF-8" standalone="yes"?><Relationships xmlns="http://schemas.openxmlformats.org/package/2006/relationships"><Relationship Id="rId11" Type="http://schemas.openxmlformats.org/officeDocument/2006/relationships/image" Target="../media/image76.jpg"/><Relationship Id="rId10" Type="http://schemas.openxmlformats.org/officeDocument/2006/relationships/image" Target="../media/image74.jpg"/><Relationship Id="rId12" Type="http://schemas.openxmlformats.org/officeDocument/2006/relationships/image" Target="../media/image78.png"/><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hyperlink" Target="https://www.acf.hhs.gov/ocs/programs/liheap" TargetMode="External"/><Relationship Id="rId4" Type="http://schemas.openxmlformats.org/officeDocument/2006/relationships/hyperlink" Target="https://phillyh2o.info/covid-19-update" TargetMode="External"/><Relationship Id="rId9" Type="http://schemas.openxmlformats.org/officeDocument/2006/relationships/image" Target="../media/image77.png"/><Relationship Id="rId5" Type="http://schemas.openxmlformats.org/officeDocument/2006/relationships/hyperlink" Target="https://www.pgworks.com/residential/covid-19" TargetMode="External"/><Relationship Id="rId6" Type="http://schemas.openxmlformats.org/officeDocument/2006/relationships/hyperlink" Target="https://www.pgworks.com/residential/covid-19" TargetMode="External"/><Relationship Id="rId7" Type="http://schemas.openxmlformats.org/officeDocument/2006/relationships/hyperlink" Target="https://www.peco.com/News/Pages/Press%20Releases/PECOExpandsAssistanceProgramstoSupportAllCustomersDuringCoronavirusPandemic031320.aspx" TargetMode="External"/><Relationship Id="rId8" Type="http://schemas.openxmlformats.org/officeDocument/2006/relationships/hyperlink" Target="https://www.peco.com/News/Pages/Press%20Releases/PECOExpandsAssistanceProgramstoSupportAllCustomersDuringCoronavirusPandemic031320.aspx"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8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9.xml"/><Relationship Id="rId3" Type="http://schemas.openxmlformats.org/officeDocument/2006/relationships/image" Target="../media/image79.png"/><Relationship Id="rId4" Type="http://schemas.openxmlformats.org/officeDocument/2006/relationships/image" Target="../media/image82.jpg"/><Relationship Id="rId5" Type="http://schemas.openxmlformats.org/officeDocument/2006/relationships/image" Target="../media/image8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hyperlink" Target="http://www.pavoterservices.pa.gov/" TargetMode="External"/><Relationship Id="rId4" Type="http://schemas.openxmlformats.org/officeDocument/2006/relationships/image" Target="../media/image91.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81.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84.png"/><Relationship Id="rId4" Type="http://schemas.openxmlformats.org/officeDocument/2006/relationships/image" Target="../media/image8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96.jpg"/><Relationship Id="rId4" Type="http://schemas.openxmlformats.org/officeDocument/2006/relationships/image" Target="../media/image92.png"/><Relationship Id="rId5" Type="http://schemas.openxmlformats.org/officeDocument/2006/relationships/image" Target="../media/image90.png"/><Relationship Id="rId6" Type="http://schemas.openxmlformats.org/officeDocument/2006/relationships/image" Target="../media/image8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99.png"/><Relationship Id="rId4" Type="http://schemas.openxmlformats.org/officeDocument/2006/relationships/hyperlink" Target="mailto:philly311@phila.gov" TargetMode="External"/><Relationship Id="rId5" Type="http://schemas.openxmlformats.org/officeDocument/2006/relationships/image" Target="../media/image88.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6.xml"/><Relationship Id="rId3" Type="http://schemas.openxmlformats.org/officeDocument/2006/relationships/image" Target="../media/image100.png"/><Relationship Id="rId4" Type="http://schemas.openxmlformats.org/officeDocument/2006/relationships/image" Target="../media/image103.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7.xml"/><Relationship Id="rId3" Type="http://schemas.openxmlformats.org/officeDocument/2006/relationships/hyperlink" Target="https://bit.ly/COVIDPhoneBank"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89.png"/><Relationship Id="rId4" Type="http://schemas.openxmlformats.org/officeDocument/2006/relationships/image" Target="../media/image95.png"/><Relationship Id="rId5" Type="http://schemas.openxmlformats.org/officeDocument/2006/relationships/image" Target="../media/image97.png"/><Relationship Id="rId6" Type="http://schemas.openxmlformats.org/officeDocument/2006/relationships/image" Target="../media/image9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6.png"/><Relationship Id="rId5"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59" name="Shape 59"/>
        <p:cNvGrpSpPr/>
        <p:nvPr/>
      </p:nvGrpSpPr>
      <p:grpSpPr>
        <a:xfrm>
          <a:off x="0" y="0"/>
          <a:ext cx="0" cy="0"/>
          <a:chOff x="0" y="0"/>
          <a:chExt cx="0" cy="0"/>
        </a:xfrm>
      </p:grpSpPr>
      <p:pic>
        <p:nvPicPr>
          <p:cNvPr id="60" name="Google Shape;60;p14"/>
          <p:cNvPicPr preferRelativeResize="0"/>
          <p:nvPr/>
        </p:nvPicPr>
        <p:blipFill rotWithShape="1">
          <a:blip r:embed="rId3">
            <a:alphaModFix amt="93000"/>
          </a:blip>
          <a:srcRect b="1247" l="308" r="317" t="5633"/>
          <a:stretch/>
        </p:blipFill>
        <p:spPr>
          <a:xfrm>
            <a:off x="-177825" y="-109825"/>
            <a:ext cx="9379596" cy="5848448"/>
          </a:xfrm>
          <a:prstGeom prst="rect">
            <a:avLst/>
          </a:prstGeom>
          <a:noFill/>
          <a:ln>
            <a:noFill/>
          </a:ln>
        </p:spPr>
      </p:pic>
      <p:sp>
        <p:nvSpPr>
          <p:cNvPr id="61" name="Google Shape;61;p14"/>
          <p:cNvSpPr txBox="1"/>
          <p:nvPr>
            <p:ph idx="1" type="subTitle"/>
          </p:nvPr>
        </p:nvSpPr>
        <p:spPr>
          <a:xfrm>
            <a:off x="-334975" y="987300"/>
            <a:ext cx="9693900" cy="537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000">
                <a:solidFill>
                  <a:srgbClr val="FFFFFF"/>
                </a:solidFill>
                <a:highlight>
                  <a:srgbClr val="FFFFFF"/>
                </a:highlight>
                <a:latin typeface="Montserrat"/>
                <a:ea typeface="Montserrat"/>
                <a:cs typeface="Montserrat"/>
                <a:sym typeface="Montserrat"/>
              </a:rPr>
              <a:t>_ </a:t>
            </a:r>
            <a:r>
              <a:rPr b="1" lang="en" sz="3000">
                <a:solidFill>
                  <a:srgbClr val="0F4D90"/>
                </a:solidFill>
                <a:highlight>
                  <a:srgbClr val="FFFFFF"/>
                </a:highlight>
                <a:latin typeface="Montserrat"/>
                <a:ea typeface="Montserrat"/>
                <a:cs typeface="Montserrat"/>
                <a:sym typeface="Montserrat"/>
              </a:rPr>
              <a:t>Community Response Captain Training  </a:t>
            </a:r>
            <a:r>
              <a:rPr b="1" lang="en" sz="3000">
                <a:solidFill>
                  <a:srgbClr val="FFFFFF"/>
                </a:solidFill>
                <a:highlight>
                  <a:srgbClr val="FFFFFF"/>
                </a:highlight>
                <a:latin typeface="Montserrat"/>
                <a:ea typeface="Montserrat"/>
                <a:cs typeface="Montserrat"/>
                <a:sym typeface="Montserrat"/>
              </a:rPr>
              <a:t>_</a:t>
            </a:r>
            <a:endParaRPr b="1" sz="3000">
              <a:solidFill>
                <a:srgbClr val="FFFFFF"/>
              </a:solidFill>
              <a:highlight>
                <a:srgbClr val="FFFFFF"/>
              </a:highlight>
              <a:latin typeface="Montserrat"/>
              <a:ea typeface="Montserrat"/>
              <a:cs typeface="Montserrat"/>
              <a:sym typeface="Montserrat"/>
            </a:endParaRPr>
          </a:p>
          <a:p>
            <a:pPr indent="0" lvl="0" marL="0" rtl="0" algn="ctr">
              <a:spcBef>
                <a:spcPts val="0"/>
              </a:spcBef>
              <a:spcAft>
                <a:spcPts val="0"/>
              </a:spcAft>
              <a:buNone/>
            </a:pPr>
            <a:r>
              <a:t/>
            </a:r>
            <a:endParaRPr b="1" sz="3000">
              <a:solidFill>
                <a:srgbClr val="0F4D90"/>
              </a:solidFill>
              <a:highlight>
                <a:srgbClr val="FFFFFF"/>
              </a:highlight>
              <a:latin typeface="Montserrat"/>
              <a:ea typeface="Montserrat"/>
              <a:cs typeface="Montserrat"/>
              <a:sym typeface="Montserrat"/>
            </a:endParaRPr>
          </a:p>
        </p:txBody>
      </p:sp>
      <p:sp>
        <p:nvSpPr>
          <p:cNvPr id="62" name="Google Shape;62;p14"/>
          <p:cNvSpPr txBox="1"/>
          <p:nvPr/>
        </p:nvSpPr>
        <p:spPr>
          <a:xfrm>
            <a:off x="0" y="269250"/>
            <a:ext cx="3482700" cy="98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FFFFFF"/>
                </a:solidFill>
                <a:highlight>
                  <a:srgbClr val="FFFFFF"/>
                </a:highlight>
                <a:latin typeface="Montserrat"/>
                <a:ea typeface="Montserrat"/>
                <a:cs typeface="Montserrat"/>
                <a:sym typeface="Montserrat"/>
              </a:rPr>
              <a:t>_ </a:t>
            </a:r>
            <a:r>
              <a:rPr b="1" lang="en" sz="3600">
                <a:solidFill>
                  <a:srgbClr val="0F4D90"/>
                </a:solidFill>
                <a:highlight>
                  <a:srgbClr val="FFFFFF"/>
                </a:highlight>
                <a:latin typeface="Montserrat"/>
                <a:ea typeface="Montserrat"/>
                <a:cs typeface="Montserrat"/>
                <a:sym typeface="Montserrat"/>
              </a:rPr>
              <a:t>COVID-19 </a:t>
            </a:r>
            <a:r>
              <a:rPr b="1" lang="en" sz="3600">
                <a:solidFill>
                  <a:srgbClr val="FFFFFF"/>
                </a:solidFill>
                <a:highlight>
                  <a:srgbClr val="FFFFFF"/>
                </a:highlight>
                <a:latin typeface="Montserrat"/>
                <a:ea typeface="Montserrat"/>
                <a:cs typeface="Montserrat"/>
                <a:sym typeface="Montserrat"/>
              </a:rPr>
              <a:t>_</a:t>
            </a:r>
            <a:endParaRPr b="1" sz="3600">
              <a:solidFill>
                <a:srgbClr val="FFFFFF"/>
              </a:solidFill>
              <a:highlight>
                <a:srgbClr val="FFFFFF"/>
              </a:highlight>
              <a:latin typeface="Montserrat"/>
              <a:ea typeface="Montserrat"/>
              <a:cs typeface="Montserrat"/>
              <a:sym typeface="Montserrat"/>
            </a:endParaRPr>
          </a:p>
        </p:txBody>
      </p:sp>
      <p:sp>
        <p:nvSpPr>
          <p:cNvPr id="63" name="Google Shape;63;p14"/>
          <p:cNvSpPr txBox="1"/>
          <p:nvPr/>
        </p:nvSpPr>
        <p:spPr>
          <a:xfrm>
            <a:off x="6176400" y="1582525"/>
            <a:ext cx="27207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rgbClr val="FFFFFF"/>
                </a:solidFill>
                <a:highlight>
                  <a:srgbClr val="FFFFFF"/>
                </a:highlight>
                <a:latin typeface="Montserrat"/>
                <a:ea typeface="Montserrat"/>
                <a:cs typeface="Montserrat"/>
                <a:sym typeface="Montserrat"/>
              </a:rPr>
              <a:t>_ </a:t>
            </a:r>
            <a:r>
              <a:rPr b="1" lang="en" sz="1300">
                <a:solidFill>
                  <a:srgbClr val="0F4D90"/>
                </a:solidFill>
                <a:highlight>
                  <a:srgbClr val="FFFFFF"/>
                </a:highlight>
                <a:latin typeface="Montserrat"/>
                <a:ea typeface="Montserrat"/>
                <a:cs typeface="Montserrat"/>
                <a:sym typeface="Montserrat"/>
              </a:rPr>
              <a:t>Updated May 20, 2020  </a:t>
            </a:r>
            <a:r>
              <a:rPr b="1" lang="en" sz="1300">
                <a:solidFill>
                  <a:srgbClr val="0F4D90"/>
                </a:solidFill>
                <a:highlight>
                  <a:srgbClr val="FFFFFF"/>
                </a:highlight>
                <a:latin typeface="Montserrat"/>
                <a:ea typeface="Montserrat"/>
                <a:cs typeface="Montserrat"/>
                <a:sym typeface="Montserrat"/>
              </a:rPr>
              <a:t> </a:t>
            </a:r>
            <a:r>
              <a:rPr b="1" lang="en" sz="1300">
                <a:solidFill>
                  <a:srgbClr val="FFFFFF"/>
                </a:solidFill>
                <a:highlight>
                  <a:srgbClr val="FFFFFF"/>
                </a:highlight>
                <a:latin typeface="Montserrat"/>
                <a:ea typeface="Montserrat"/>
                <a:cs typeface="Montserrat"/>
                <a:sym typeface="Montserrat"/>
              </a:rPr>
              <a:t>_</a:t>
            </a:r>
            <a:endParaRPr b="1" sz="1300">
              <a:solidFill>
                <a:srgbClr val="FFFFFF"/>
              </a:solidFill>
              <a:highlight>
                <a:srgbClr val="FFFFFF"/>
              </a:highlight>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2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SYMPTOMS OF COVID-19</a:t>
            </a:r>
            <a:endParaRPr b="1" sz="2400">
              <a:solidFill>
                <a:srgbClr val="FFFFFF"/>
              </a:solidFill>
              <a:latin typeface="Montserrat"/>
              <a:ea typeface="Montserrat"/>
              <a:cs typeface="Montserrat"/>
              <a:sym typeface="Montserrat"/>
            </a:endParaRPr>
          </a:p>
        </p:txBody>
      </p:sp>
      <p:sp>
        <p:nvSpPr>
          <p:cNvPr id="167" name="Google Shape;167;p23"/>
          <p:cNvSpPr txBox="1"/>
          <p:nvPr/>
        </p:nvSpPr>
        <p:spPr>
          <a:xfrm>
            <a:off x="4494300" y="2045875"/>
            <a:ext cx="4140900" cy="164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Most people who get sick from COVID-19 coronavirus will start to feel symptoms between </a:t>
            </a:r>
            <a:r>
              <a:rPr b="1" lang="en" sz="1800">
                <a:solidFill>
                  <a:schemeClr val="dk1"/>
                </a:solidFill>
                <a:latin typeface="Montserrat"/>
                <a:ea typeface="Montserrat"/>
                <a:cs typeface="Montserrat"/>
                <a:sym typeface="Montserrat"/>
              </a:rPr>
              <a:t>2 and 14 days after they catch it. </a:t>
            </a:r>
            <a:endParaRPr sz="1800">
              <a:solidFill>
                <a:schemeClr val="dk1"/>
              </a:solidFill>
              <a:latin typeface="Montserrat"/>
              <a:ea typeface="Montserrat"/>
              <a:cs typeface="Montserrat"/>
              <a:sym typeface="Montserrat"/>
            </a:endParaRPr>
          </a:p>
        </p:txBody>
      </p:sp>
      <p:pic>
        <p:nvPicPr>
          <p:cNvPr id="168" name="Google Shape;168;p23"/>
          <p:cNvPicPr preferRelativeResize="0"/>
          <p:nvPr/>
        </p:nvPicPr>
        <p:blipFill rotWithShape="1">
          <a:blip r:embed="rId3">
            <a:alphaModFix/>
          </a:blip>
          <a:srcRect b="0" l="2115" r="4295" t="0"/>
          <a:stretch/>
        </p:blipFill>
        <p:spPr>
          <a:xfrm>
            <a:off x="85125" y="842525"/>
            <a:ext cx="3927600" cy="4055199"/>
          </a:xfrm>
          <a:prstGeom prst="rect">
            <a:avLst/>
          </a:prstGeom>
          <a:noFill/>
          <a:ln>
            <a:noFill/>
          </a:ln>
        </p:spPr>
      </p:pic>
      <p:sp>
        <p:nvSpPr>
          <p:cNvPr id="169" name="Google Shape;169;p23"/>
          <p:cNvSpPr txBox="1"/>
          <p:nvPr/>
        </p:nvSpPr>
        <p:spPr>
          <a:xfrm>
            <a:off x="2065850" y="4787400"/>
            <a:ext cx="3000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rPr>
              <a:t>Image credit: Mona Chalabi</a:t>
            </a:r>
            <a:endParaRPr sz="11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2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SYMPTOMS OF COVID-19</a:t>
            </a:r>
            <a:endParaRPr b="1" sz="2400">
              <a:solidFill>
                <a:srgbClr val="FFFFFF"/>
              </a:solidFill>
              <a:latin typeface="Montserrat"/>
              <a:ea typeface="Montserrat"/>
              <a:cs typeface="Montserrat"/>
              <a:sym typeface="Montserrat"/>
            </a:endParaRPr>
          </a:p>
        </p:txBody>
      </p:sp>
      <p:sp>
        <p:nvSpPr>
          <p:cNvPr id="176" name="Google Shape;176;p24"/>
          <p:cNvSpPr txBox="1"/>
          <p:nvPr/>
        </p:nvSpPr>
        <p:spPr>
          <a:xfrm>
            <a:off x="395650" y="1789513"/>
            <a:ext cx="2551500" cy="732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800">
                <a:solidFill>
                  <a:schemeClr val="dk1"/>
                </a:solidFill>
                <a:latin typeface="Montserrat"/>
                <a:ea typeface="Montserrat"/>
                <a:cs typeface="Montserrat"/>
                <a:sym typeface="Montserrat"/>
              </a:rPr>
              <a:t>You can be a carrier of the virus without showing any signs of being sick.</a:t>
            </a:r>
            <a:endParaRPr sz="1800">
              <a:solidFill>
                <a:schemeClr val="dk1"/>
              </a:solidFill>
              <a:latin typeface="Montserrat"/>
              <a:ea typeface="Montserrat"/>
              <a:cs typeface="Montserrat"/>
              <a:sym typeface="Montserrat"/>
            </a:endParaRPr>
          </a:p>
        </p:txBody>
      </p:sp>
      <p:pic>
        <p:nvPicPr>
          <p:cNvPr id="177" name="Google Shape;177;p24"/>
          <p:cNvPicPr preferRelativeResize="0"/>
          <p:nvPr/>
        </p:nvPicPr>
        <p:blipFill rotWithShape="1">
          <a:blip r:embed="rId3">
            <a:alphaModFix/>
          </a:blip>
          <a:srcRect b="4804" l="4294" r="5680" t="8630"/>
          <a:stretch/>
        </p:blipFill>
        <p:spPr>
          <a:xfrm>
            <a:off x="3015375" y="1033099"/>
            <a:ext cx="5382998" cy="2911475"/>
          </a:xfrm>
          <a:prstGeom prst="rect">
            <a:avLst/>
          </a:prstGeom>
          <a:noFill/>
          <a:ln>
            <a:noFill/>
          </a:ln>
        </p:spPr>
      </p:pic>
      <p:sp>
        <p:nvSpPr>
          <p:cNvPr id="178" name="Google Shape;178;p24"/>
          <p:cNvSpPr txBox="1"/>
          <p:nvPr/>
        </p:nvSpPr>
        <p:spPr>
          <a:xfrm>
            <a:off x="6310800" y="3998775"/>
            <a:ext cx="2324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Montserrat"/>
                <a:ea typeface="Montserrat"/>
                <a:cs typeface="Montserrat"/>
                <a:sym typeface="Montserrat"/>
              </a:rPr>
              <a:t>Source</a:t>
            </a:r>
            <a:r>
              <a:rPr lang="en" sz="1000">
                <a:solidFill>
                  <a:schemeClr val="dk1"/>
                </a:solidFill>
                <a:latin typeface="Montserrat"/>
                <a:ea typeface="Montserrat"/>
                <a:cs typeface="Montserrat"/>
                <a:sym typeface="Montserrat"/>
              </a:rPr>
              <a:t>: </a:t>
            </a:r>
            <a:r>
              <a:rPr lang="en" sz="1000" u="sng">
                <a:solidFill>
                  <a:schemeClr val="hlink"/>
                </a:solidFill>
                <a:latin typeface="Montserrat"/>
                <a:ea typeface="Montserrat"/>
                <a:cs typeface="Montserrat"/>
                <a:sym typeface="Montserrat"/>
                <a:hlinkClick r:id="rId4"/>
              </a:rPr>
              <a:t>https://www.dw.com/</a:t>
            </a:r>
            <a:endParaRPr sz="1000">
              <a:solidFill>
                <a:schemeClr val="dk1"/>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25"/>
          <p:cNvSpPr txBox="1"/>
          <p:nvPr>
            <p:ph idx="1" type="body"/>
          </p:nvPr>
        </p:nvSpPr>
        <p:spPr>
          <a:xfrm>
            <a:off x="395650" y="1094550"/>
            <a:ext cx="4851600" cy="96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Montserrat"/>
                <a:ea typeface="Montserrat"/>
                <a:cs typeface="Montserrat"/>
                <a:sym typeface="Montserrat"/>
              </a:rPr>
              <a:t>Through the air</a:t>
            </a:r>
            <a:r>
              <a:rPr lang="en">
                <a:solidFill>
                  <a:schemeClr val="dk1"/>
                </a:solidFill>
                <a:latin typeface="Montserrat"/>
                <a:ea typeface="Montserrat"/>
                <a:cs typeface="Montserrat"/>
                <a:sym typeface="Montserrat"/>
              </a:rPr>
              <a:t> when an infected person coughs, sneezes, or </a:t>
            </a:r>
            <a:r>
              <a:rPr lang="en">
                <a:solidFill>
                  <a:schemeClr val="dk1"/>
                </a:solidFill>
                <a:latin typeface="Montserrat"/>
                <a:ea typeface="Montserrat"/>
                <a:cs typeface="Montserrat"/>
                <a:sym typeface="Montserrat"/>
              </a:rPr>
              <a:t>talks</a:t>
            </a:r>
            <a:r>
              <a:rPr lang="en">
                <a:solidFill>
                  <a:schemeClr val="dk1"/>
                </a:solidFill>
                <a:latin typeface="Montserrat"/>
                <a:ea typeface="Montserrat"/>
                <a:cs typeface="Montserrat"/>
                <a:sym typeface="Montserrat"/>
              </a:rPr>
              <a:t>.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spcBef>
                <a:spcPts val="0"/>
              </a:spcBef>
              <a:spcAft>
                <a:spcPts val="1600"/>
              </a:spcAft>
              <a:buNone/>
            </a:pPr>
            <a:r>
              <a:t/>
            </a:r>
            <a:endParaRPr b="1">
              <a:solidFill>
                <a:schemeClr val="dk1"/>
              </a:solidFill>
              <a:latin typeface="Open Sans"/>
              <a:ea typeface="Open Sans"/>
              <a:cs typeface="Open Sans"/>
              <a:sym typeface="Open Sans"/>
            </a:endParaRPr>
          </a:p>
        </p:txBody>
      </p:sp>
      <p:sp>
        <p:nvSpPr>
          <p:cNvPr id="184" name="Google Shape;184;p2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HOW IS COVID-19 SPREAD?</a:t>
            </a:r>
            <a:endParaRPr b="1" sz="2400">
              <a:solidFill>
                <a:srgbClr val="FFFFFF"/>
              </a:solidFill>
              <a:latin typeface="Montserrat"/>
              <a:ea typeface="Montserrat"/>
              <a:cs typeface="Montserrat"/>
              <a:sym typeface="Montserrat"/>
            </a:endParaRPr>
          </a:p>
        </p:txBody>
      </p:sp>
      <p:pic>
        <p:nvPicPr>
          <p:cNvPr id="186" name="Google Shape;186;p25"/>
          <p:cNvPicPr preferRelativeResize="0"/>
          <p:nvPr/>
        </p:nvPicPr>
        <p:blipFill>
          <a:blip r:embed="rId3">
            <a:alphaModFix/>
          </a:blip>
          <a:stretch>
            <a:fillRect/>
          </a:stretch>
        </p:blipFill>
        <p:spPr>
          <a:xfrm>
            <a:off x="6732425" y="976146"/>
            <a:ext cx="1902775" cy="1902750"/>
          </a:xfrm>
          <a:prstGeom prst="rect">
            <a:avLst/>
          </a:prstGeom>
          <a:noFill/>
          <a:ln>
            <a:noFill/>
          </a:ln>
        </p:spPr>
      </p:pic>
      <p:pic>
        <p:nvPicPr>
          <p:cNvPr id="187" name="Google Shape;187;p25"/>
          <p:cNvPicPr preferRelativeResize="0"/>
          <p:nvPr/>
        </p:nvPicPr>
        <p:blipFill>
          <a:blip r:embed="rId4">
            <a:alphaModFix/>
          </a:blip>
          <a:stretch>
            <a:fillRect/>
          </a:stretch>
        </p:blipFill>
        <p:spPr>
          <a:xfrm>
            <a:off x="5882050" y="925350"/>
            <a:ext cx="1212200" cy="1212200"/>
          </a:xfrm>
          <a:prstGeom prst="rect">
            <a:avLst/>
          </a:prstGeom>
          <a:noFill/>
          <a:ln>
            <a:noFill/>
          </a:ln>
        </p:spPr>
      </p:pic>
      <p:pic>
        <p:nvPicPr>
          <p:cNvPr id="188" name="Google Shape;188;p25"/>
          <p:cNvPicPr preferRelativeResize="0"/>
          <p:nvPr/>
        </p:nvPicPr>
        <p:blipFill>
          <a:blip r:embed="rId5">
            <a:alphaModFix/>
          </a:blip>
          <a:stretch>
            <a:fillRect/>
          </a:stretch>
        </p:blipFill>
        <p:spPr>
          <a:xfrm>
            <a:off x="2343014" y="2021350"/>
            <a:ext cx="1170675" cy="1132300"/>
          </a:xfrm>
          <a:prstGeom prst="rect">
            <a:avLst/>
          </a:prstGeom>
          <a:noFill/>
          <a:ln>
            <a:noFill/>
          </a:ln>
        </p:spPr>
      </p:pic>
      <p:pic>
        <p:nvPicPr>
          <p:cNvPr id="189" name="Google Shape;189;p25"/>
          <p:cNvPicPr preferRelativeResize="0"/>
          <p:nvPr/>
        </p:nvPicPr>
        <p:blipFill>
          <a:blip r:embed="rId6">
            <a:alphaModFix/>
          </a:blip>
          <a:stretch>
            <a:fillRect/>
          </a:stretch>
        </p:blipFill>
        <p:spPr>
          <a:xfrm>
            <a:off x="6339551" y="3271349"/>
            <a:ext cx="1744800" cy="1772725"/>
          </a:xfrm>
          <a:prstGeom prst="rect">
            <a:avLst/>
          </a:prstGeom>
          <a:noFill/>
          <a:ln>
            <a:noFill/>
          </a:ln>
        </p:spPr>
      </p:pic>
      <p:sp>
        <p:nvSpPr>
          <p:cNvPr id="190" name="Google Shape;190;p25"/>
          <p:cNvSpPr txBox="1"/>
          <p:nvPr/>
        </p:nvSpPr>
        <p:spPr>
          <a:xfrm>
            <a:off x="395650" y="3347550"/>
            <a:ext cx="6568500" cy="1047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T</a:t>
            </a:r>
            <a:r>
              <a:rPr lang="en" sz="1800">
                <a:solidFill>
                  <a:schemeClr val="dk1"/>
                </a:solidFill>
                <a:latin typeface="Montserrat"/>
                <a:ea typeface="Montserrat"/>
                <a:cs typeface="Montserrat"/>
                <a:sym typeface="Montserrat"/>
              </a:rPr>
              <a:t>hrough </a:t>
            </a:r>
            <a:r>
              <a:rPr b="1" lang="en" sz="1800">
                <a:solidFill>
                  <a:schemeClr val="dk1"/>
                </a:solidFill>
                <a:latin typeface="Montserrat"/>
                <a:ea typeface="Montserrat"/>
                <a:cs typeface="Montserrat"/>
                <a:sym typeface="Montserrat"/>
              </a:rPr>
              <a:t>close personal contact</a:t>
            </a:r>
            <a:r>
              <a:rPr lang="en" sz="1800">
                <a:solidFill>
                  <a:schemeClr val="dk1"/>
                </a:solidFill>
                <a:latin typeface="Montserrat"/>
                <a:ea typeface="Montserrat"/>
                <a:cs typeface="Montserrat"/>
                <a:sym typeface="Montserrat"/>
              </a:rPr>
              <a:t>, like:</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touching, shaking hands, or sharing objects. </a:t>
            </a:r>
            <a:endParaRPr b="1" sz="1800">
              <a:solidFill>
                <a:schemeClr val="dk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1000"/>
                                        <p:tgtEl>
                                          <p:spTgt spid="1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000"/>
                                        <p:tgtEl>
                                          <p:spTgt spid="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2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PREVENT THE SPREAD OF COVID-19:</a:t>
            </a:r>
            <a:endParaRPr b="1" sz="2400">
              <a:solidFill>
                <a:srgbClr val="FFFFFF"/>
              </a:solidFill>
              <a:latin typeface="Montserrat"/>
              <a:ea typeface="Montserrat"/>
              <a:cs typeface="Montserrat"/>
              <a:sym typeface="Montserrat"/>
            </a:endParaRPr>
          </a:p>
        </p:txBody>
      </p:sp>
      <p:pic>
        <p:nvPicPr>
          <p:cNvPr id="197" name="Google Shape;197;p26"/>
          <p:cNvPicPr preferRelativeResize="0"/>
          <p:nvPr/>
        </p:nvPicPr>
        <p:blipFill>
          <a:blip r:embed="rId3">
            <a:alphaModFix/>
          </a:blip>
          <a:stretch>
            <a:fillRect/>
          </a:stretch>
        </p:blipFill>
        <p:spPr>
          <a:xfrm>
            <a:off x="586657" y="1253313"/>
            <a:ext cx="844524" cy="859013"/>
          </a:xfrm>
          <a:prstGeom prst="rect">
            <a:avLst/>
          </a:prstGeom>
          <a:noFill/>
          <a:ln>
            <a:noFill/>
          </a:ln>
        </p:spPr>
      </p:pic>
      <p:pic>
        <p:nvPicPr>
          <p:cNvPr id="198" name="Google Shape;198;p26"/>
          <p:cNvPicPr preferRelativeResize="0"/>
          <p:nvPr/>
        </p:nvPicPr>
        <p:blipFill>
          <a:blip r:embed="rId4">
            <a:alphaModFix/>
          </a:blip>
          <a:stretch>
            <a:fillRect/>
          </a:stretch>
        </p:blipFill>
        <p:spPr>
          <a:xfrm>
            <a:off x="560428" y="3427982"/>
            <a:ext cx="896954" cy="912342"/>
          </a:xfrm>
          <a:prstGeom prst="rect">
            <a:avLst/>
          </a:prstGeom>
          <a:noFill/>
          <a:ln>
            <a:noFill/>
          </a:ln>
        </p:spPr>
      </p:pic>
      <p:pic>
        <p:nvPicPr>
          <p:cNvPr id="199" name="Google Shape;199;p26"/>
          <p:cNvPicPr preferRelativeResize="0"/>
          <p:nvPr/>
        </p:nvPicPr>
        <p:blipFill>
          <a:blip r:embed="rId5">
            <a:alphaModFix/>
          </a:blip>
          <a:stretch>
            <a:fillRect/>
          </a:stretch>
        </p:blipFill>
        <p:spPr>
          <a:xfrm>
            <a:off x="519125" y="2271973"/>
            <a:ext cx="979561" cy="996366"/>
          </a:xfrm>
          <a:prstGeom prst="rect">
            <a:avLst/>
          </a:prstGeom>
          <a:noFill/>
          <a:ln>
            <a:noFill/>
          </a:ln>
        </p:spPr>
      </p:pic>
      <p:sp>
        <p:nvSpPr>
          <p:cNvPr id="200" name="Google Shape;200;p26"/>
          <p:cNvSpPr txBox="1"/>
          <p:nvPr/>
        </p:nvSpPr>
        <p:spPr>
          <a:xfrm>
            <a:off x="1853126" y="1180000"/>
            <a:ext cx="5870100" cy="31224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1000"/>
              </a:spcBef>
              <a:spcAft>
                <a:spcPts val="0"/>
              </a:spcAft>
              <a:buClr>
                <a:schemeClr val="dk1"/>
              </a:buClr>
              <a:buSzPts val="1800"/>
              <a:buFont typeface="Montserrat"/>
              <a:buChar char="●"/>
            </a:pPr>
            <a:r>
              <a:rPr b="1" lang="en" sz="1800">
                <a:solidFill>
                  <a:schemeClr val="dk1"/>
                </a:solidFill>
                <a:latin typeface="Montserrat"/>
                <a:ea typeface="Montserrat"/>
                <a:cs typeface="Montserrat"/>
                <a:sym typeface="Montserrat"/>
              </a:rPr>
              <a:t>Wash your hands </a:t>
            </a:r>
            <a:r>
              <a:rPr lang="en" sz="1800" u="sng">
                <a:solidFill>
                  <a:schemeClr val="dk1"/>
                </a:solidFill>
                <a:latin typeface="Montserrat"/>
                <a:ea typeface="Montserrat"/>
                <a:cs typeface="Montserrat"/>
                <a:sym typeface="Montserrat"/>
              </a:rPr>
              <a:t>often</a:t>
            </a:r>
            <a:r>
              <a:rPr lang="en" sz="1800">
                <a:solidFill>
                  <a:schemeClr val="dk1"/>
                </a:solidFill>
                <a:latin typeface="Montserrat"/>
                <a:ea typeface="Montserrat"/>
                <a:cs typeface="Montserrat"/>
                <a:sym typeface="Montserrat"/>
              </a:rPr>
              <a:t> with soap and water for 20 seconds</a:t>
            </a:r>
            <a:endParaRPr sz="1800">
              <a:solidFill>
                <a:schemeClr val="dk1"/>
              </a:solidFill>
              <a:latin typeface="Montserrat"/>
              <a:ea typeface="Montserrat"/>
              <a:cs typeface="Montserrat"/>
              <a:sym typeface="Montserrat"/>
            </a:endParaRPr>
          </a:p>
          <a:p>
            <a:pPr indent="0" lvl="0" marL="457200" rtl="0" algn="l">
              <a:lnSpc>
                <a:spcPct val="150000"/>
              </a:lnSpc>
              <a:spcBef>
                <a:spcPts val="0"/>
              </a:spcBef>
              <a:spcAft>
                <a:spcPts val="0"/>
              </a:spcAft>
              <a:buNone/>
            </a:pPr>
            <a:r>
              <a:t/>
            </a:r>
            <a:endParaRPr sz="1800">
              <a:solidFill>
                <a:schemeClr val="dk1"/>
              </a:solidFill>
              <a:latin typeface="Montserrat"/>
              <a:ea typeface="Montserrat"/>
              <a:cs typeface="Montserrat"/>
              <a:sym typeface="Montserrat"/>
            </a:endParaRPr>
          </a:p>
          <a:p>
            <a:pPr indent="-342900" lvl="0" marL="457200" rtl="0" algn="l">
              <a:lnSpc>
                <a:spcPct val="150000"/>
              </a:lnSpc>
              <a:spcBef>
                <a:spcPts val="0"/>
              </a:spcBef>
              <a:spcAft>
                <a:spcPts val="0"/>
              </a:spcAft>
              <a:buClr>
                <a:schemeClr val="dk1"/>
              </a:buClr>
              <a:buSzPts val="1800"/>
              <a:buFont typeface="Open Sans"/>
              <a:buChar char="●"/>
            </a:pPr>
            <a:r>
              <a:rPr lang="en" sz="1800">
                <a:solidFill>
                  <a:schemeClr val="dk1"/>
                </a:solidFill>
                <a:latin typeface="Montserrat"/>
                <a:ea typeface="Montserrat"/>
                <a:cs typeface="Montserrat"/>
                <a:sym typeface="Montserrat"/>
              </a:rPr>
              <a:t>Practice</a:t>
            </a:r>
            <a:r>
              <a:rPr b="1" lang="en" sz="1800">
                <a:solidFill>
                  <a:schemeClr val="dk1"/>
                </a:solidFill>
                <a:latin typeface="Montserrat"/>
                <a:ea typeface="Montserrat"/>
                <a:cs typeface="Montserrat"/>
                <a:sym typeface="Montserrat"/>
              </a:rPr>
              <a:t> </a:t>
            </a:r>
            <a:r>
              <a:rPr b="1" lang="en" sz="1800" u="sng">
                <a:solidFill>
                  <a:schemeClr val="dk1"/>
                </a:solidFill>
                <a:latin typeface="Montserrat"/>
                <a:ea typeface="Montserrat"/>
                <a:cs typeface="Montserrat"/>
                <a:sym typeface="Montserrat"/>
              </a:rPr>
              <a:t>physical distancing</a:t>
            </a:r>
            <a:endParaRPr b="1" sz="1800" u="sng">
              <a:solidFill>
                <a:schemeClr val="dk1"/>
              </a:solidFill>
              <a:latin typeface="Montserrat"/>
              <a:ea typeface="Montserrat"/>
              <a:cs typeface="Montserrat"/>
              <a:sym typeface="Montserrat"/>
            </a:endParaRPr>
          </a:p>
          <a:p>
            <a:pPr indent="0" lvl="0" marL="457200" rtl="0" algn="l">
              <a:lnSpc>
                <a:spcPct val="150000"/>
              </a:lnSpc>
              <a:spcBef>
                <a:spcPts val="1000"/>
              </a:spcBef>
              <a:spcAft>
                <a:spcPts val="0"/>
              </a:spcAft>
              <a:buNone/>
            </a:pPr>
            <a:r>
              <a:t/>
            </a:r>
            <a:endParaRPr b="1" sz="1800" u="sng">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Stay home for the duration of the outbreak</a:t>
            </a:r>
            <a:endParaRPr sz="1800">
              <a:solidFill>
                <a:schemeClr val="dk1"/>
              </a:solidFill>
              <a:latin typeface="Montserrat"/>
              <a:ea typeface="Montserrat"/>
              <a:cs typeface="Montserrat"/>
              <a:sym typeface="Montserrat"/>
            </a:endParaRPr>
          </a:p>
          <a:p>
            <a:pPr indent="0" lvl="0" marL="0" rtl="0" algn="l">
              <a:lnSpc>
                <a:spcPct val="150000"/>
              </a:lnSpc>
              <a:spcBef>
                <a:spcPts val="1000"/>
              </a:spcBef>
              <a:spcAft>
                <a:spcPts val="1000"/>
              </a:spcAft>
              <a:buNone/>
            </a:pPr>
            <a:r>
              <a:t/>
            </a:r>
            <a:endParaRPr sz="1800">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1000"/>
                                        <p:tgtEl>
                                          <p:spTgt spid="1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000"/>
                                        <p:tgtEl>
                                          <p:spTgt spid="1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176D2"/>
        </a:solidFill>
      </p:bgPr>
    </p:bg>
    <p:spTree>
      <p:nvGrpSpPr>
        <p:cNvPr id="204" name="Shape 204"/>
        <p:cNvGrpSpPr/>
        <p:nvPr/>
      </p:nvGrpSpPr>
      <p:grpSpPr>
        <a:xfrm>
          <a:off x="0" y="0"/>
          <a:ext cx="0" cy="0"/>
          <a:chOff x="0" y="0"/>
          <a:chExt cx="0" cy="0"/>
        </a:xfrm>
      </p:grpSpPr>
      <p:pic>
        <p:nvPicPr>
          <p:cNvPr id="205" name="Google Shape;205;p27"/>
          <p:cNvPicPr preferRelativeResize="0"/>
          <p:nvPr/>
        </p:nvPicPr>
        <p:blipFill>
          <a:blip r:embed="rId3">
            <a:alphaModFix/>
          </a:blip>
          <a:stretch>
            <a:fillRect/>
          </a:stretch>
        </p:blipFill>
        <p:spPr>
          <a:xfrm>
            <a:off x="1886925" y="0"/>
            <a:ext cx="5143499" cy="51434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2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PHYSICAL DISTANCING</a:t>
            </a:r>
            <a:endParaRPr b="1" sz="2400">
              <a:solidFill>
                <a:srgbClr val="FFFFFF"/>
              </a:solidFill>
              <a:latin typeface="Montserrat"/>
              <a:ea typeface="Montserrat"/>
              <a:cs typeface="Montserrat"/>
              <a:sym typeface="Montserrat"/>
            </a:endParaRPr>
          </a:p>
        </p:txBody>
      </p:sp>
      <p:pic>
        <p:nvPicPr>
          <p:cNvPr id="212" name="Google Shape;212;p28"/>
          <p:cNvPicPr preferRelativeResize="0"/>
          <p:nvPr/>
        </p:nvPicPr>
        <p:blipFill>
          <a:blip r:embed="rId3">
            <a:alphaModFix/>
          </a:blip>
          <a:stretch>
            <a:fillRect/>
          </a:stretch>
        </p:blipFill>
        <p:spPr>
          <a:xfrm>
            <a:off x="3754650" y="962725"/>
            <a:ext cx="5002251" cy="3003488"/>
          </a:xfrm>
          <a:prstGeom prst="rect">
            <a:avLst/>
          </a:prstGeom>
          <a:noFill/>
          <a:ln>
            <a:noFill/>
          </a:ln>
        </p:spPr>
      </p:pic>
      <p:sp>
        <p:nvSpPr>
          <p:cNvPr id="213" name="Google Shape;213;p28"/>
          <p:cNvSpPr txBox="1"/>
          <p:nvPr>
            <p:ph idx="1" type="body"/>
          </p:nvPr>
        </p:nvSpPr>
        <p:spPr>
          <a:xfrm>
            <a:off x="395650" y="1533650"/>
            <a:ext cx="3869700" cy="18483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2400" u="sng">
                <a:solidFill>
                  <a:schemeClr val="dk1"/>
                </a:solidFill>
                <a:latin typeface="Montserrat"/>
                <a:ea typeface="Montserrat"/>
                <a:cs typeface="Montserrat"/>
                <a:sym typeface="Montserrat"/>
              </a:rPr>
              <a:t>Physical</a:t>
            </a:r>
            <a:r>
              <a:rPr b="1" lang="en" sz="2400" u="sng">
                <a:solidFill>
                  <a:schemeClr val="dk1"/>
                </a:solidFill>
                <a:latin typeface="Montserrat"/>
                <a:ea typeface="Montserrat"/>
                <a:cs typeface="Montserrat"/>
                <a:sym typeface="Montserrat"/>
              </a:rPr>
              <a:t> Distancing:</a:t>
            </a:r>
            <a:r>
              <a:rPr lang="en" sz="2400" u="sng">
                <a:solidFill>
                  <a:schemeClr val="dk1"/>
                </a:solidFill>
                <a:latin typeface="Montserrat"/>
                <a:ea typeface="Montserrat"/>
                <a:cs typeface="Montserrat"/>
                <a:sym typeface="Montserrat"/>
              </a:rPr>
              <a:t> </a:t>
            </a:r>
            <a:endParaRPr sz="2400" u="sng">
              <a:solidFill>
                <a:schemeClr val="dk1"/>
              </a:solidFill>
              <a:latin typeface="Montserrat"/>
              <a:ea typeface="Montserrat"/>
              <a:cs typeface="Montserrat"/>
              <a:sym typeface="Montserrat"/>
            </a:endParaRPr>
          </a:p>
          <a:p>
            <a:pPr indent="0" lvl="0" marL="0" rtl="0" algn="l">
              <a:lnSpc>
                <a:spcPct val="150000"/>
              </a:lnSpc>
              <a:spcBef>
                <a:spcPts val="0"/>
              </a:spcBef>
              <a:spcAft>
                <a:spcPts val="0"/>
              </a:spcAft>
              <a:buNone/>
            </a:pPr>
            <a:r>
              <a:rPr lang="en">
                <a:solidFill>
                  <a:schemeClr val="dk1"/>
                </a:solidFill>
                <a:latin typeface="Montserrat"/>
                <a:ea typeface="Montserrat"/>
                <a:cs typeface="Montserrat"/>
                <a:sym typeface="Montserrat"/>
              </a:rPr>
              <a:t>avoiding close contact with individuals to prevent catching the virus yourself </a:t>
            </a:r>
            <a:r>
              <a:rPr b="1" lang="en" u="sng">
                <a:solidFill>
                  <a:schemeClr val="dk1"/>
                </a:solidFill>
                <a:latin typeface="Montserrat"/>
                <a:ea typeface="Montserrat"/>
                <a:cs typeface="Montserrat"/>
                <a:sym typeface="Montserrat"/>
              </a:rPr>
              <a:t>AND</a:t>
            </a:r>
            <a:r>
              <a:rPr b="1" lang="en">
                <a:solidFill>
                  <a:schemeClr val="dk1"/>
                </a:solidFill>
                <a:latin typeface="Montserrat"/>
                <a:ea typeface="Montserrat"/>
                <a:cs typeface="Montserrat"/>
                <a:sym typeface="Montserrat"/>
              </a:rPr>
              <a:t> </a:t>
            </a:r>
            <a:r>
              <a:rPr lang="en">
                <a:solidFill>
                  <a:schemeClr val="dk1"/>
                </a:solidFill>
                <a:latin typeface="Montserrat"/>
                <a:ea typeface="Montserrat"/>
                <a:cs typeface="Montserrat"/>
                <a:sym typeface="Montserrat"/>
              </a:rPr>
              <a:t>to prevent passing it onto others.</a:t>
            </a:r>
            <a:endParaRPr b="1">
              <a:solidFill>
                <a:schemeClr val="dk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29"/>
          <p:cNvSpPr txBox="1"/>
          <p:nvPr>
            <p:ph idx="1" type="body"/>
          </p:nvPr>
        </p:nvSpPr>
        <p:spPr>
          <a:xfrm>
            <a:off x="395650" y="1113850"/>
            <a:ext cx="4530300" cy="31221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2400" u="sng">
                <a:solidFill>
                  <a:schemeClr val="dk1"/>
                </a:solidFill>
                <a:latin typeface="Montserrat"/>
                <a:ea typeface="Montserrat"/>
                <a:cs typeface="Montserrat"/>
                <a:sym typeface="Montserrat"/>
              </a:rPr>
              <a:t>Physical</a:t>
            </a:r>
            <a:r>
              <a:rPr b="1" lang="en" sz="2400" u="sng">
                <a:solidFill>
                  <a:schemeClr val="dk1"/>
                </a:solidFill>
                <a:latin typeface="Montserrat"/>
                <a:ea typeface="Montserrat"/>
                <a:cs typeface="Montserrat"/>
                <a:sym typeface="Montserrat"/>
              </a:rPr>
              <a:t> Distancing</a:t>
            </a:r>
            <a:endParaRPr sz="2400">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Open Sans"/>
              <a:buChar char="●"/>
            </a:pPr>
            <a:r>
              <a:rPr b="1" lang="en">
                <a:solidFill>
                  <a:schemeClr val="dk1"/>
                </a:solidFill>
                <a:latin typeface="Montserrat"/>
                <a:ea typeface="Montserrat"/>
                <a:cs typeface="Montserrat"/>
                <a:sym typeface="Montserrat"/>
              </a:rPr>
              <a:t>slows the spread</a:t>
            </a:r>
            <a:r>
              <a:rPr lang="en">
                <a:solidFill>
                  <a:schemeClr val="dk1"/>
                </a:solidFill>
                <a:latin typeface="Montserrat"/>
                <a:ea typeface="Montserrat"/>
                <a:cs typeface="Montserrat"/>
                <a:sym typeface="Montserrat"/>
              </a:rPr>
              <a:t> of the virus</a:t>
            </a:r>
            <a:endParaRPr>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Open Sans"/>
              <a:buChar char="●"/>
            </a:pPr>
            <a:r>
              <a:rPr b="1" lang="en">
                <a:solidFill>
                  <a:schemeClr val="dk1"/>
                </a:solidFill>
                <a:latin typeface="Montserrat"/>
                <a:ea typeface="Montserrat"/>
                <a:cs typeface="Montserrat"/>
                <a:sym typeface="Montserrat"/>
              </a:rPr>
              <a:t>protects the healthcare system </a:t>
            </a:r>
            <a:r>
              <a:rPr lang="en">
                <a:solidFill>
                  <a:schemeClr val="dk1"/>
                </a:solidFill>
                <a:latin typeface="Montserrat"/>
                <a:ea typeface="Montserrat"/>
                <a:cs typeface="Montserrat"/>
                <a:sym typeface="Montserrat"/>
              </a:rPr>
              <a:t>from becoming overwhelmed</a:t>
            </a:r>
            <a:endParaRPr>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1000"/>
              </a:spcAft>
              <a:buClr>
                <a:schemeClr val="dk1"/>
              </a:buClr>
              <a:buSzPts val="1800"/>
              <a:buFont typeface="Open Sans"/>
              <a:buChar char="●"/>
            </a:pPr>
            <a:r>
              <a:rPr b="1" lang="en">
                <a:solidFill>
                  <a:schemeClr val="dk1"/>
                </a:solidFill>
                <a:latin typeface="Montserrat"/>
                <a:ea typeface="Montserrat"/>
                <a:cs typeface="Montserrat"/>
                <a:sym typeface="Montserrat"/>
              </a:rPr>
              <a:t>prevents further delays</a:t>
            </a:r>
            <a:r>
              <a:rPr lang="en">
                <a:solidFill>
                  <a:schemeClr val="dk1"/>
                </a:solidFill>
                <a:latin typeface="Montserrat"/>
                <a:ea typeface="Montserrat"/>
                <a:cs typeface="Montserrat"/>
                <a:sym typeface="Montserrat"/>
              </a:rPr>
              <a:t> in our day-to-day lives</a:t>
            </a:r>
            <a:endParaRPr b="1">
              <a:solidFill>
                <a:schemeClr val="dk1"/>
              </a:solidFill>
              <a:latin typeface="Montserrat"/>
              <a:ea typeface="Montserrat"/>
              <a:cs typeface="Montserrat"/>
              <a:sym typeface="Montserrat"/>
            </a:endParaRPr>
          </a:p>
        </p:txBody>
      </p:sp>
      <p:sp>
        <p:nvSpPr>
          <p:cNvPr id="219" name="Google Shape;219;p2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PHYSICAL DISTANCING IS CRUCIAL</a:t>
            </a:r>
            <a:endParaRPr b="1" sz="2400">
              <a:solidFill>
                <a:srgbClr val="FFFFFF"/>
              </a:solidFill>
              <a:latin typeface="Montserrat"/>
              <a:ea typeface="Montserrat"/>
              <a:cs typeface="Montserrat"/>
              <a:sym typeface="Montserrat"/>
            </a:endParaRPr>
          </a:p>
        </p:txBody>
      </p:sp>
      <p:pic>
        <p:nvPicPr>
          <p:cNvPr id="221" name="Google Shape;221;p29"/>
          <p:cNvPicPr preferRelativeResize="0"/>
          <p:nvPr/>
        </p:nvPicPr>
        <p:blipFill>
          <a:blip r:embed="rId3">
            <a:alphaModFix/>
          </a:blip>
          <a:stretch>
            <a:fillRect/>
          </a:stretch>
        </p:blipFill>
        <p:spPr>
          <a:xfrm>
            <a:off x="5375075" y="1113850"/>
            <a:ext cx="2915800" cy="2915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sp>
        <p:nvSpPr>
          <p:cNvPr id="226" name="Google Shape;226;p30"/>
          <p:cNvSpPr txBox="1"/>
          <p:nvPr>
            <p:ph idx="1" type="body"/>
          </p:nvPr>
        </p:nvSpPr>
        <p:spPr>
          <a:xfrm>
            <a:off x="4103650" y="1351775"/>
            <a:ext cx="4077300" cy="130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dk1"/>
                </a:solidFill>
                <a:latin typeface="Montserrat"/>
                <a:ea typeface="Montserrat"/>
                <a:cs typeface="Montserrat"/>
                <a:sym typeface="Montserrat"/>
              </a:rPr>
              <a:t>QUARANTINE: </a:t>
            </a:r>
            <a:r>
              <a:rPr lang="en">
                <a:solidFill>
                  <a:schemeClr val="dk1"/>
                </a:solidFill>
                <a:latin typeface="Montserrat"/>
                <a:ea typeface="Montserrat"/>
                <a:cs typeface="Montserrat"/>
                <a:sym typeface="Montserrat"/>
              </a:rPr>
              <a:t>staying home and away from others for at least 2 </a:t>
            </a:r>
            <a:r>
              <a:rPr lang="en">
                <a:solidFill>
                  <a:schemeClr val="dk1"/>
                </a:solidFill>
                <a:latin typeface="Montserrat"/>
                <a:ea typeface="Montserrat"/>
                <a:cs typeface="Montserrat"/>
                <a:sym typeface="Montserrat"/>
              </a:rPr>
              <a:t>weeks</a:t>
            </a:r>
            <a:r>
              <a:rPr lang="en">
                <a:solidFill>
                  <a:schemeClr val="dk1"/>
                </a:solidFill>
                <a:latin typeface="Montserrat"/>
                <a:ea typeface="Montserrat"/>
                <a:cs typeface="Montserrat"/>
                <a:sym typeface="Montserrat"/>
              </a:rPr>
              <a:t>.</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b="1">
              <a:solidFill>
                <a:schemeClr val="dk1"/>
              </a:solidFill>
              <a:latin typeface="Montserrat"/>
              <a:ea typeface="Montserrat"/>
              <a:cs typeface="Montserrat"/>
              <a:sym typeface="Montserrat"/>
            </a:endParaRPr>
          </a:p>
        </p:txBody>
      </p:sp>
      <p:sp>
        <p:nvSpPr>
          <p:cNvPr id="227" name="Google Shape;227;p3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PREVENT THE SPREAD OF COVID-19:</a:t>
            </a:r>
            <a:endParaRPr b="1" sz="2400">
              <a:solidFill>
                <a:srgbClr val="FFFFFF"/>
              </a:solidFill>
              <a:latin typeface="Montserrat"/>
              <a:ea typeface="Montserrat"/>
              <a:cs typeface="Montserrat"/>
              <a:sym typeface="Montserrat"/>
            </a:endParaRPr>
          </a:p>
        </p:txBody>
      </p:sp>
      <p:pic>
        <p:nvPicPr>
          <p:cNvPr id="229" name="Google Shape;229;p30"/>
          <p:cNvPicPr preferRelativeResize="0"/>
          <p:nvPr/>
        </p:nvPicPr>
        <p:blipFill rotWithShape="1">
          <a:blip r:embed="rId3">
            <a:alphaModFix/>
          </a:blip>
          <a:srcRect b="5311" l="0" r="0" t="0"/>
          <a:stretch/>
        </p:blipFill>
        <p:spPr>
          <a:xfrm>
            <a:off x="152400" y="906950"/>
            <a:ext cx="3543025" cy="3512737"/>
          </a:xfrm>
          <a:prstGeom prst="rect">
            <a:avLst/>
          </a:prstGeom>
          <a:noFill/>
          <a:ln>
            <a:noFill/>
          </a:ln>
        </p:spPr>
      </p:pic>
      <p:sp>
        <p:nvSpPr>
          <p:cNvPr id="230" name="Google Shape;230;p30"/>
          <p:cNvSpPr txBox="1"/>
          <p:nvPr/>
        </p:nvSpPr>
        <p:spPr>
          <a:xfrm>
            <a:off x="1650600" y="4377575"/>
            <a:ext cx="2044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Montserrat"/>
                <a:ea typeface="Montserrat"/>
                <a:cs typeface="Montserrat"/>
                <a:sym typeface="Montserrat"/>
              </a:rPr>
              <a:t>Image credit: Mona Chalabi</a:t>
            </a:r>
            <a:endParaRPr sz="1000">
              <a:latin typeface="Montserrat"/>
              <a:ea typeface="Montserrat"/>
              <a:cs typeface="Montserrat"/>
              <a:sym typeface="Montserrat"/>
            </a:endParaRPr>
          </a:p>
        </p:txBody>
      </p:sp>
      <p:sp>
        <p:nvSpPr>
          <p:cNvPr id="231" name="Google Shape;231;p30"/>
          <p:cNvSpPr txBox="1"/>
          <p:nvPr/>
        </p:nvSpPr>
        <p:spPr>
          <a:xfrm>
            <a:off x="4103650" y="2737400"/>
            <a:ext cx="4436700" cy="164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Clr>
                <a:schemeClr val="dk1"/>
              </a:buClr>
              <a:buSzPts val="1100"/>
              <a:buFont typeface="Arial"/>
              <a:buNone/>
            </a:pPr>
            <a:r>
              <a:rPr b="1" lang="en" sz="2400">
                <a:solidFill>
                  <a:schemeClr val="dk1"/>
                </a:solidFill>
                <a:latin typeface="Montserrat"/>
                <a:ea typeface="Montserrat"/>
                <a:cs typeface="Montserrat"/>
                <a:sym typeface="Montserrat"/>
              </a:rPr>
              <a:t>SELF-ISOLATION: </a:t>
            </a:r>
            <a:r>
              <a:rPr lang="en" sz="1800">
                <a:solidFill>
                  <a:schemeClr val="dk1"/>
                </a:solidFill>
                <a:latin typeface="Montserrat"/>
                <a:ea typeface="Montserrat"/>
                <a:cs typeface="Montserrat"/>
                <a:sym typeface="Montserrat"/>
              </a:rPr>
              <a:t>separation of sick people from other people who are not sick. </a:t>
            </a:r>
            <a:endParaRPr sz="1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31"/>
          <p:cNvSpPr txBox="1"/>
          <p:nvPr>
            <p:ph idx="1" type="body"/>
          </p:nvPr>
        </p:nvSpPr>
        <p:spPr>
          <a:xfrm>
            <a:off x="279650" y="1071150"/>
            <a:ext cx="8302800" cy="130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latin typeface="Montserrat"/>
                <a:ea typeface="Montserrat"/>
                <a:cs typeface="Montserrat"/>
                <a:sym typeface="Montserrat"/>
              </a:rPr>
              <a:t>Even though we have to practice physical distancing to keep ourselves and others safe, </a:t>
            </a:r>
            <a:r>
              <a:rPr b="1" lang="en" sz="1600">
                <a:solidFill>
                  <a:schemeClr val="dk1"/>
                </a:solidFill>
                <a:latin typeface="Montserrat"/>
                <a:ea typeface="Montserrat"/>
                <a:cs typeface="Montserrat"/>
                <a:sym typeface="Montserrat"/>
              </a:rPr>
              <a:t>maintaining social contact</a:t>
            </a:r>
            <a:r>
              <a:rPr lang="en" sz="1600">
                <a:solidFill>
                  <a:schemeClr val="dk1"/>
                </a:solidFill>
                <a:latin typeface="Montserrat"/>
                <a:ea typeface="Montserrat"/>
                <a:cs typeface="Montserrat"/>
                <a:sym typeface="Montserrat"/>
              </a:rPr>
              <a:t> with friends and family is important.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1600">
                <a:solidFill>
                  <a:schemeClr val="dk1"/>
                </a:solidFill>
                <a:latin typeface="Montserrat"/>
                <a:ea typeface="Montserrat"/>
                <a:cs typeface="Montserrat"/>
                <a:sym typeface="Montserrat"/>
              </a:rPr>
              <a:t>STAY IN TOUCH DIGITALLY!</a:t>
            </a:r>
            <a:endParaRPr b="1"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-text messaging</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-phone calls</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-face time / video chat</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-social media</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ctr">
              <a:spcBef>
                <a:spcPts val="0"/>
              </a:spcBef>
              <a:spcAft>
                <a:spcPts val="0"/>
              </a:spcAft>
              <a:buNone/>
            </a:pPr>
            <a:r>
              <a:rPr lang="en" sz="1600">
                <a:solidFill>
                  <a:schemeClr val="dk1"/>
                </a:solidFill>
                <a:latin typeface="Montserrat"/>
                <a:ea typeface="Montserrat"/>
                <a:cs typeface="Montserrat"/>
                <a:sym typeface="Montserrat"/>
              </a:rPr>
              <a:t>Remember, we are </a:t>
            </a:r>
            <a:r>
              <a:rPr b="1" lang="en" sz="1600">
                <a:solidFill>
                  <a:schemeClr val="dk1"/>
                </a:solidFill>
                <a:latin typeface="Montserrat"/>
                <a:ea typeface="Montserrat"/>
                <a:cs typeface="Montserrat"/>
                <a:sym typeface="Montserrat"/>
              </a:rPr>
              <a:t>all </a:t>
            </a:r>
            <a:r>
              <a:rPr lang="en" sz="1600">
                <a:solidFill>
                  <a:schemeClr val="dk1"/>
                </a:solidFill>
                <a:latin typeface="Montserrat"/>
                <a:ea typeface="Montserrat"/>
                <a:cs typeface="Montserrat"/>
                <a:sym typeface="Montserrat"/>
              </a:rPr>
              <a:t>experiencing this crisis in different ways. </a:t>
            </a:r>
            <a:endParaRPr sz="1600">
              <a:solidFill>
                <a:schemeClr val="dk1"/>
              </a:solidFill>
              <a:latin typeface="Montserrat"/>
              <a:ea typeface="Montserrat"/>
              <a:cs typeface="Montserrat"/>
              <a:sym typeface="Montserrat"/>
            </a:endParaRPr>
          </a:p>
          <a:p>
            <a:pPr indent="0" lvl="0" marL="0" rtl="0" algn="ctr">
              <a:spcBef>
                <a:spcPts val="0"/>
              </a:spcBef>
              <a:spcAft>
                <a:spcPts val="0"/>
              </a:spcAft>
              <a:buNone/>
            </a:pPr>
            <a:r>
              <a:rPr lang="en" sz="1600">
                <a:solidFill>
                  <a:schemeClr val="dk1"/>
                </a:solidFill>
                <a:latin typeface="Montserrat"/>
                <a:ea typeface="Montserrat"/>
                <a:cs typeface="Montserrat"/>
                <a:sym typeface="Montserrat"/>
              </a:rPr>
              <a:t>This is a good time to check in on loved ones. </a:t>
            </a:r>
            <a:endParaRPr sz="1600">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ctr">
              <a:spcBef>
                <a:spcPts val="0"/>
              </a:spcBef>
              <a:spcAft>
                <a:spcPts val="1600"/>
              </a:spcAft>
              <a:buNone/>
            </a:pPr>
            <a:r>
              <a:t/>
            </a:r>
            <a:endParaRPr b="1">
              <a:solidFill>
                <a:schemeClr val="dk1"/>
              </a:solidFill>
              <a:latin typeface="Montserrat"/>
              <a:ea typeface="Montserrat"/>
              <a:cs typeface="Montserrat"/>
              <a:sym typeface="Montserrat"/>
            </a:endParaRPr>
          </a:p>
        </p:txBody>
      </p:sp>
      <p:sp>
        <p:nvSpPr>
          <p:cNvPr id="237" name="Google Shape;237;p3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PREVENT THE SPREAD OF COVID-19:</a:t>
            </a:r>
            <a:endParaRPr b="1" sz="2400">
              <a:solidFill>
                <a:srgbClr val="FFFFFF"/>
              </a:solidFill>
              <a:latin typeface="Montserrat"/>
              <a:ea typeface="Montserrat"/>
              <a:cs typeface="Montserrat"/>
              <a:sym typeface="Montserrat"/>
            </a:endParaRPr>
          </a:p>
        </p:txBody>
      </p:sp>
      <p:pic>
        <p:nvPicPr>
          <p:cNvPr id="239" name="Google Shape;239;p31"/>
          <p:cNvPicPr preferRelativeResize="0"/>
          <p:nvPr/>
        </p:nvPicPr>
        <p:blipFill>
          <a:blip r:embed="rId3">
            <a:alphaModFix/>
          </a:blip>
          <a:stretch>
            <a:fillRect/>
          </a:stretch>
        </p:blipFill>
        <p:spPr>
          <a:xfrm>
            <a:off x="7140975" y="2027295"/>
            <a:ext cx="1441475" cy="1550275"/>
          </a:xfrm>
          <a:prstGeom prst="rect">
            <a:avLst/>
          </a:prstGeom>
          <a:noFill/>
          <a:ln>
            <a:noFill/>
          </a:ln>
        </p:spPr>
      </p:pic>
      <p:pic>
        <p:nvPicPr>
          <p:cNvPr id="240" name="Google Shape;240;p31"/>
          <p:cNvPicPr preferRelativeResize="0"/>
          <p:nvPr/>
        </p:nvPicPr>
        <p:blipFill>
          <a:blip r:embed="rId4">
            <a:alphaModFix/>
          </a:blip>
          <a:stretch>
            <a:fillRect/>
          </a:stretch>
        </p:blipFill>
        <p:spPr>
          <a:xfrm>
            <a:off x="5253599" y="1975350"/>
            <a:ext cx="1538075" cy="1654175"/>
          </a:xfrm>
          <a:prstGeom prst="rect">
            <a:avLst/>
          </a:prstGeom>
          <a:noFill/>
          <a:ln>
            <a:noFill/>
          </a:ln>
        </p:spPr>
      </p:pic>
      <p:pic>
        <p:nvPicPr>
          <p:cNvPr id="241" name="Google Shape;241;p31"/>
          <p:cNvPicPr preferRelativeResize="0"/>
          <p:nvPr/>
        </p:nvPicPr>
        <p:blipFill>
          <a:blip r:embed="rId5">
            <a:alphaModFix/>
          </a:blip>
          <a:stretch>
            <a:fillRect/>
          </a:stretch>
        </p:blipFill>
        <p:spPr>
          <a:xfrm>
            <a:off x="3544691" y="2115312"/>
            <a:ext cx="1359601" cy="1462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3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2"/>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PREVENT THE SPREAD OF COVID-19:</a:t>
            </a:r>
            <a:endParaRPr b="1" sz="2400">
              <a:solidFill>
                <a:srgbClr val="FFFFFF"/>
              </a:solidFill>
              <a:latin typeface="Montserrat"/>
              <a:ea typeface="Montserrat"/>
              <a:cs typeface="Montserrat"/>
              <a:sym typeface="Montserrat"/>
            </a:endParaRPr>
          </a:p>
        </p:txBody>
      </p:sp>
      <p:sp>
        <p:nvSpPr>
          <p:cNvPr id="248" name="Google Shape;248;p32"/>
          <p:cNvSpPr txBox="1"/>
          <p:nvPr/>
        </p:nvSpPr>
        <p:spPr>
          <a:xfrm>
            <a:off x="674300" y="850250"/>
            <a:ext cx="8552100" cy="3000000"/>
          </a:xfrm>
          <a:prstGeom prst="rect">
            <a:avLst/>
          </a:prstGeom>
          <a:noFill/>
          <a:ln>
            <a:noFill/>
          </a:ln>
        </p:spPr>
        <p:txBody>
          <a:bodyPr anchorCtr="0" anchor="t" bIns="91425" lIns="91425" spcFirstLastPara="1" rIns="91425" wrap="square" tIns="91425">
            <a:noAutofit/>
          </a:bodyPr>
          <a:lstStyle/>
          <a:p>
            <a:pPr indent="-514350" lvl="0" marL="0" rtl="0" algn="l">
              <a:lnSpc>
                <a:spcPct val="115000"/>
              </a:lnSpc>
              <a:spcBef>
                <a:spcPts val="0"/>
              </a:spcBef>
              <a:spcAft>
                <a:spcPts val="0"/>
              </a:spcAft>
              <a:buNone/>
            </a:pPr>
            <a:r>
              <a:rPr b="1" lang="en" sz="2200">
                <a:solidFill>
                  <a:srgbClr val="1D2129"/>
                </a:solidFill>
                <a:highlight>
                  <a:schemeClr val="lt1"/>
                </a:highlight>
                <a:latin typeface="Montserrat"/>
                <a:ea typeface="Montserrat"/>
                <a:cs typeface="Montserrat"/>
                <a:sym typeface="Montserrat"/>
              </a:rPr>
              <a:t>If you must leave your home, wear a homemade mask.</a:t>
            </a:r>
            <a:endParaRPr b="1" sz="2200">
              <a:solidFill>
                <a:srgbClr val="1D2129"/>
              </a:solidFill>
              <a:highlight>
                <a:schemeClr val="lt1"/>
              </a:highlight>
              <a:latin typeface="Montserrat"/>
              <a:ea typeface="Montserrat"/>
              <a:cs typeface="Montserrat"/>
              <a:sym typeface="Montserrat"/>
            </a:endParaRPr>
          </a:p>
          <a:p>
            <a:pPr indent="-514350" lvl="0" marL="0" rtl="0" algn="l">
              <a:lnSpc>
                <a:spcPct val="100000"/>
              </a:lnSpc>
              <a:spcBef>
                <a:spcPts val="0"/>
              </a:spcBef>
              <a:spcAft>
                <a:spcPts val="0"/>
              </a:spcAft>
              <a:buNone/>
            </a:pPr>
            <a:r>
              <a:t/>
            </a:r>
            <a:endParaRPr i="1">
              <a:solidFill>
                <a:srgbClr val="1D2129"/>
              </a:solidFill>
              <a:highlight>
                <a:schemeClr val="lt1"/>
              </a:highlight>
              <a:latin typeface="Montserrat"/>
              <a:ea typeface="Montserrat"/>
              <a:cs typeface="Montserrat"/>
              <a:sym typeface="Montserrat"/>
            </a:endParaRPr>
          </a:p>
          <a:p>
            <a:pPr indent="57150" lvl="0" marL="0" rtl="0" algn="l">
              <a:lnSpc>
                <a:spcPct val="115000"/>
              </a:lnSpc>
              <a:spcBef>
                <a:spcPts val="0"/>
              </a:spcBef>
              <a:spcAft>
                <a:spcPts val="0"/>
              </a:spcAft>
              <a:buClr>
                <a:schemeClr val="dk1"/>
              </a:buClr>
              <a:buSzPts val="1100"/>
              <a:buFont typeface="Arial"/>
              <a:buNone/>
            </a:pPr>
            <a:r>
              <a:rPr lang="en" sz="1800" u="sng">
                <a:solidFill>
                  <a:srgbClr val="1D2129"/>
                </a:solidFill>
                <a:highlight>
                  <a:schemeClr val="lt1"/>
                </a:highlight>
                <a:latin typeface="Montserrat"/>
                <a:ea typeface="Montserrat"/>
                <a:cs typeface="Montserrat"/>
                <a:sym typeface="Montserrat"/>
              </a:rPr>
              <a:t>Wear a mask if you are: </a:t>
            </a:r>
            <a:endParaRPr sz="1800" u="sng">
              <a:solidFill>
                <a:srgbClr val="1D2129"/>
              </a:solidFill>
              <a:highlight>
                <a:schemeClr val="lt1"/>
              </a:highlight>
              <a:latin typeface="Montserrat"/>
              <a:ea typeface="Montserrat"/>
              <a:cs typeface="Montserrat"/>
              <a:sym typeface="Montserrat"/>
            </a:endParaRPr>
          </a:p>
          <a:p>
            <a:pPr indent="57150" lvl="0" marL="0" rtl="0" algn="l">
              <a:lnSpc>
                <a:spcPct val="200000"/>
              </a:lnSpc>
              <a:spcBef>
                <a:spcPts val="1000"/>
              </a:spcBef>
              <a:spcAft>
                <a:spcPts val="0"/>
              </a:spcAft>
              <a:buNone/>
            </a:pPr>
            <a:r>
              <a:rPr lang="en" sz="1800">
                <a:solidFill>
                  <a:srgbClr val="1D2129"/>
                </a:solidFill>
                <a:highlight>
                  <a:schemeClr val="lt1"/>
                </a:highlight>
                <a:latin typeface="Montserrat"/>
                <a:ea typeface="Montserrat"/>
                <a:cs typeface="Montserrat"/>
                <a:sym typeface="Montserrat"/>
              </a:rPr>
              <a:t>🛒  shopping at essential business, like grocery store</a:t>
            </a:r>
            <a:endParaRPr sz="1800">
              <a:solidFill>
                <a:srgbClr val="1D2129"/>
              </a:solidFill>
              <a:highlight>
                <a:schemeClr val="lt1"/>
              </a:highlight>
              <a:latin typeface="Montserrat"/>
              <a:ea typeface="Montserrat"/>
              <a:cs typeface="Montserrat"/>
              <a:sym typeface="Montserrat"/>
            </a:endParaRPr>
          </a:p>
          <a:p>
            <a:pPr indent="57150" lvl="0" marL="0" rtl="0" algn="l">
              <a:lnSpc>
                <a:spcPct val="200000"/>
              </a:lnSpc>
              <a:spcBef>
                <a:spcPts val="500"/>
              </a:spcBef>
              <a:spcAft>
                <a:spcPts val="0"/>
              </a:spcAft>
              <a:buNone/>
            </a:pPr>
            <a:r>
              <a:rPr lang="en" sz="1800">
                <a:solidFill>
                  <a:srgbClr val="1D2129"/>
                </a:solidFill>
                <a:highlight>
                  <a:schemeClr val="lt1"/>
                </a:highlight>
                <a:latin typeface="Montserrat"/>
                <a:ea typeface="Montserrat"/>
                <a:cs typeface="Montserrat"/>
                <a:sym typeface="Montserrat"/>
              </a:rPr>
              <a:t>👩‍⚕️  visiting health care provider</a:t>
            </a:r>
            <a:endParaRPr sz="1800">
              <a:solidFill>
                <a:srgbClr val="1D2129"/>
              </a:solidFill>
              <a:highlight>
                <a:schemeClr val="lt1"/>
              </a:highlight>
              <a:latin typeface="Montserrat"/>
              <a:ea typeface="Montserrat"/>
              <a:cs typeface="Montserrat"/>
              <a:sym typeface="Montserrat"/>
            </a:endParaRPr>
          </a:p>
          <a:p>
            <a:pPr indent="57150" lvl="0" marL="0" rtl="0" algn="l">
              <a:lnSpc>
                <a:spcPct val="200000"/>
              </a:lnSpc>
              <a:spcBef>
                <a:spcPts val="500"/>
              </a:spcBef>
              <a:spcAft>
                <a:spcPts val="0"/>
              </a:spcAft>
              <a:buNone/>
            </a:pPr>
            <a:r>
              <a:rPr lang="en" sz="1800">
                <a:solidFill>
                  <a:srgbClr val="1D2129"/>
                </a:solidFill>
                <a:highlight>
                  <a:schemeClr val="lt1"/>
                </a:highlight>
                <a:latin typeface="Montserrat"/>
                <a:ea typeface="Montserrat"/>
                <a:cs typeface="Montserrat"/>
                <a:sym typeface="Montserrat"/>
              </a:rPr>
              <a:t>🚍  using public transportation</a:t>
            </a:r>
            <a:endParaRPr sz="1800">
              <a:solidFill>
                <a:srgbClr val="1D2129"/>
              </a:solidFill>
              <a:highlight>
                <a:schemeClr val="lt1"/>
              </a:highlight>
              <a:latin typeface="Montserrat"/>
              <a:ea typeface="Montserrat"/>
              <a:cs typeface="Montserrat"/>
              <a:sym typeface="Montserrat"/>
            </a:endParaRPr>
          </a:p>
          <a:p>
            <a:pPr indent="57150" lvl="0" marL="0" rtl="0" algn="l">
              <a:lnSpc>
                <a:spcPct val="200000"/>
              </a:lnSpc>
              <a:spcBef>
                <a:spcPts val="500"/>
              </a:spcBef>
              <a:spcAft>
                <a:spcPts val="0"/>
              </a:spcAft>
              <a:buNone/>
            </a:pPr>
            <a:r>
              <a:rPr lang="en" sz="1800">
                <a:solidFill>
                  <a:srgbClr val="1D2129"/>
                </a:solidFill>
                <a:highlight>
                  <a:schemeClr val="lt1"/>
                </a:highlight>
                <a:latin typeface="Montserrat"/>
                <a:ea typeface="Montserrat"/>
                <a:cs typeface="Montserrat"/>
                <a:sym typeface="Montserrat"/>
              </a:rPr>
              <a:t>👨🏽‍💼  interacting with customers at essential businesses</a:t>
            </a:r>
            <a:endParaRPr sz="1800">
              <a:solidFill>
                <a:srgbClr val="1D2129"/>
              </a:solidFill>
              <a:highlight>
                <a:schemeClr val="lt1"/>
              </a:highlight>
              <a:latin typeface="Montserrat"/>
              <a:ea typeface="Montserrat"/>
              <a:cs typeface="Montserrat"/>
              <a:sym typeface="Montserrat"/>
            </a:endParaRPr>
          </a:p>
          <a:p>
            <a:pPr indent="57150" lvl="0" marL="0" rtl="0" algn="l">
              <a:lnSpc>
                <a:spcPct val="200000"/>
              </a:lnSpc>
              <a:spcBef>
                <a:spcPts val="500"/>
              </a:spcBef>
              <a:spcAft>
                <a:spcPts val="500"/>
              </a:spcAft>
              <a:buNone/>
            </a:pPr>
            <a:r>
              <a:rPr lang="en" sz="1800">
                <a:solidFill>
                  <a:srgbClr val="1D2129"/>
                </a:solidFill>
                <a:highlight>
                  <a:schemeClr val="lt1"/>
                </a:highlight>
                <a:latin typeface="Montserrat"/>
                <a:ea typeface="Montserrat"/>
                <a:cs typeface="Montserrat"/>
                <a:sym typeface="Montserrat"/>
              </a:rPr>
              <a:t>🤒  feeling sick, coughing or sneezing</a:t>
            </a: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sp>
        <p:nvSpPr>
          <p:cNvPr id="68" name="Google Shape;68;p1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AGENDA</a:t>
            </a:r>
            <a:endParaRPr b="1" sz="2400">
              <a:solidFill>
                <a:srgbClr val="FFFFFF"/>
              </a:solidFill>
              <a:latin typeface="Montserrat"/>
              <a:ea typeface="Montserrat"/>
              <a:cs typeface="Montserrat"/>
              <a:sym typeface="Montserrat"/>
            </a:endParaRPr>
          </a:p>
        </p:txBody>
      </p:sp>
      <p:sp>
        <p:nvSpPr>
          <p:cNvPr id="70" name="Google Shape;70;p15"/>
          <p:cNvSpPr txBox="1"/>
          <p:nvPr/>
        </p:nvSpPr>
        <p:spPr>
          <a:xfrm>
            <a:off x="207225" y="756750"/>
            <a:ext cx="6172200" cy="39741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None/>
            </a:pPr>
            <a:r>
              <a:rPr b="1" lang="en" sz="2400">
                <a:solidFill>
                  <a:srgbClr val="002060"/>
                </a:solidFill>
                <a:uFill>
                  <a:noFill/>
                </a:uFill>
                <a:latin typeface="Montserrat"/>
                <a:ea typeface="Montserrat"/>
                <a:cs typeface="Montserrat"/>
                <a:sym typeface="Montserrat"/>
                <a:hlinkClick r:id="rId3"/>
              </a:rPr>
              <a:t>COVID-19: WHAT YOU NEED TO KNOW</a:t>
            </a:r>
            <a:r>
              <a:rPr b="1" lang="en" sz="2400">
                <a:solidFill>
                  <a:srgbClr val="002060"/>
                </a:solidFill>
                <a:latin typeface="Montserrat"/>
                <a:ea typeface="Montserrat"/>
                <a:cs typeface="Montserrat"/>
                <a:sym typeface="Montserrat"/>
              </a:rPr>
              <a:t>	</a:t>
            </a:r>
            <a:endParaRPr b="1" sz="2400">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Montserrat"/>
              <a:buChar char="●"/>
            </a:pPr>
            <a:r>
              <a:rPr lang="en" sz="1800">
                <a:solidFill>
                  <a:srgbClr val="002060"/>
                </a:solidFill>
                <a:uFill>
                  <a:noFill/>
                </a:uFill>
                <a:latin typeface="Montserrat"/>
                <a:ea typeface="Montserrat"/>
                <a:cs typeface="Montserrat"/>
                <a:sym typeface="Montserrat"/>
                <a:hlinkClick r:id="rId4"/>
              </a:rPr>
              <a:t>What is coronavirus?</a:t>
            </a:r>
            <a:endParaRPr sz="1800">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Montserrat"/>
              <a:buChar char="●"/>
            </a:pPr>
            <a:r>
              <a:rPr lang="en" sz="1800">
                <a:solidFill>
                  <a:srgbClr val="002060"/>
                </a:solidFill>
                <a:latin typeface="Montserrat"/>
                <a:ea typeface="Montserrat"/>
                <a:cs typeface="Montserrat"/>
                <a:sym typeface="Montserrat"/>
              </a:rPr>
              <a:t>City of Philadelphia - Daily Update	</a:t>
            </a:r>
            <a:endParaRPr sz="1800">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Montserrat"/>
              <a:buChar char="●"/>
            </a:pPr>
            <a:r>
              <a:rPr lang="en" sz="1800">
                <a:solidFill>
                  <a:srgbClr val="002060"/>
                </a:solidFill>
                <a:latin typeface="Montserrat"/>
                <a:ea typeface="Montserrat"/>
                <a:cs typeface="Montserrat"/>
                <a:sym typeface="Montserrat"/>
              </a:rPr>
              <a:t>The spread and prevention of</a:t>
            </a:r>
            <a:r>
              <a:rPr lang="en" sz="1800">
                <a:solidFill>
                  <a:srgbClr val="002060"/>
                </a:solidFill>
                <a:uFill>
                  <a:noFill/>
                </a:uFill>
                <a:latin typeface="Montserrat"/>
                <a:ea typeface="Montserrat"/>
                <a:cs typeface="Montserrat"/>
                <a:sym typeface="Montserrat"/>
                <a:hlinkClick r:id="rId5"/>
              </a:rPr>
              <a:t> COVID-19</a:t>
            </a:r>
            <a:r>
              <a:rPr lang="en" sz="1800">
                <a:solidFill>
                  <a:srgbClr val="002060"/>
                </a:solidFill>
                <a:latin typeface="Montserrat"/>
                <a:ea typeface="Montserrat"/>
                <a:cs typeface="Montserrat"/>
                <a:sym typeface="Montserrat"/>
              </a:rPr>
              <a:t>	</a:t>
            </a:r>
            <a:endParaRPr sz="1800">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Montserrat"/>
              <a:buChar char="●"/>
            </a:pPr>
            <a:r>
              <a:rPr lang="en" sz="1800">
                <a:solidFill>
                  <a:srgbClr val="002060"/>
                </a:solidFill>
                <a:latin typeface="Montserrat"/>
                <a:ea typeface="Montserrat"/>
                <a:cs typeface="Montserrat"/>
                <a:sym typeface="Montserrat"/>
              </a:rPr>
              <a:t>Treatment and testing options	</a:t>
            </a:r>
            <a:endParaRPr sz="1800">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0"/>
              </a:spcAft>
              <a:buClr>
                <a:schemeClr val="dk1"/>
              </a:buClr>
              <a:buSzPts val="1800"/>
              <a:buFont typeface="Montserrat"/>
              <a:buChar char="●"/>
            </a:pPr>
            <a:r>
              <a:rPr lang="en" sz="1800">
                <a:solidFill>
                  <a:srgbClr val="002060"/>
                </a:solidFill>
                <a:uFill>
                  <a:noFill/>
                </a:uFill>
                <a:latin typeface="Montserrat"/>
                <a:ea typeface="Montserrat"/>
                <a:cs typeface="Montserrat"/>
                <a:sym typeface="Montserrat"/>
                <a:hlinkClick r:id="rId6"/>
              </a:rPr>
              <a:t>Your role as a COVID Community</a:t>
            </a:r>
            <a:r>
              <a:rPr lang="en" sz="1800">
                <a:solidFill>
                  <a:srgbClr val="FFFFFF"/>
                </a:solidFill>
                <a:uFill>
                  <a:noFill/>
                </a:uFill>
                <a:latin typeface="Montserrat"/>
                <a:ea typeface="Montserrat"/>
                <a:cs typeface="Montserrat"/>
                <a:sym typeface="Montserrat"/>
                <a:hlinkClick r:id="rId7"/>
              </a:rPr>
              <a:t>-</a:t>
            </a:r>
            <a:r>
              <a:rPr lang="en" sz="1800">
                <a:solidFill>
                  <a:srgbClr val="002060"/>
                </a:solidFill>
                <a:uFill>
                  <a:noFill/>
                </a:uFill>
                <a:latin typeface="Montserrat"/>
                <a:ea typeface="Montserrat"/>
                <a:cs typeface="Montserrat"/>
                <a:sym typeface="Montserrat"/>
                <a:hlinkClick r:id="rId8"/>
              </a:rPr>
              <a:t>Response</a:t>
            </a:r>
            <a:r>
              <a:rPr lang="en" sz="1800">
                <a:solidFill>
                  <a:srgbClr val="FFFFFF"/>
                </a:solidFill>
                <a:uFill>
                  <a:noFill/>
                </a:uFill>
                <a:latin typeface="Montserrat"/>
                <a:ea typeface="Montserrat"/>
                <a:cs typeface="Montserrat"/>
                <a:sym typeface="Montserrat"/>
                <a:hlinkClick r:id="rId9"/>
              </a:rPr>
              <a:t>-</a:t>
            </a:r>
            <a:r>
              <a:rPr lang="en" sz="1800">
                <a:solidFill>
                  <a:srgbClr val="002060"/>
                </a:solidFill>
                <a:uFill>
                  <a:noFill/>
                </a:uFill>
                <a:latin typeface="Montserrat"/>
                <a:ea typeface="Montserrat"/>
                <a:cs typeface="Montserrat"/>
                <a:sym typeface="Montserrat"/>
                <a:hlinkClick r:id="rId10"/>
              </a:rPr>
              <a:t>Captain</a:t>
            </a:r>
            <a:endParaRPr sz="1800">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Montserrat"/>
              <a:buChar char="●"/>
            </a:pPr>
            <a:r>
              <a:rPr lang="en" sz="1800">
                <a:solidFill>
                  <a:srgbClr val="002060"/>
                </a:solidFill>
                <a:uFill>
                  <a:noFill/>
                </a:uFill>
                <a:latin typeface="Montserrat"/>
                <a:ea typeface="Montserrat"/>
                <a:cs typeface="Montserrat"/>
                <a:sym typeface="Montserrat"/>
                <a:hlinkClick r:id="rId11"/>
              </a:rPr>
              <a:t>Volunteer Opportunities</a:t>
            </a:r>
            <a:endParaRPr sz="1800">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1000"/>
              </a:spcAft>
              <a:buClr>
                <a:srgbClr val="002060"/>
              </a:buClr>
              <a:buSzPts val="1800"/>
              <a:buFont typeface="Montserrat"/>
              <a:buChar char="●"/>
            </a:pPr>
            <a:r>
              <a:rPr lang="en" sz="1800">
                <a:solidFill>
                  <a:srgbClr val="002060"/>
                </a:solidFill>
                <a:latin typeface="Montserrat"/>
                <a:ea typeface="Montserrat"/>
                <a:cs typeface="Montserrat"/>
                <a:sym typeface="Montserrat"/>
              </a:rPr>
              <a:t>Community Resources	</a:t>
            </a:r>
            <a:endParaRPr sz="1800">
              <a:latin typeface="Montserrat"/>
              <a:ea typeface="Montserrat"/>
              <a:cs typeface="Montserrat"/>
              <a:sym typeface="Montserrat"/>
            </a:endParaRPr>
          </a:p>
        </p:txBody>
      </p:sp>
      <p:pic>
        <p:nvPicPr>
          <p:cNvPr id="71" name="Google Shape;71;p15"/>
          <p:cNvPicPr preferRelativeResize="0"/>
          <p:nvPr/>
        </p:nvPicPr>
        <p:blipFill rotWithShape="1">
          <a:blip r:embed="rId12">
            <a:alphaModFix/>
          </a:blip>
          <a:srcRect b="0" l="12696" r="14960" t="0"/>
          <a:stretch/>
        </p:blipFill>
        <p:spPr>
          <a:xfrm>
            <a:off x="5896925" y="1441225"/>
            <a:ext cx="2738273" cy="27575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3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3"/>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NO-SEW EASY FACE MASK:</a:t>
            </a:r>
            <a:endParaRPr b="1" sz="2400">
              <a:solidFill>
                <a:srgbClr val="FFFFFF"/>
              </a:solidFill>
              <a:latin typeface="Montserrat"/>
              <a:ea typeface="Montserrat"/>
              <a:cs typeface="Montserrat"/>
              <a:sym typeface="Montserrat"/>
            </a:endParaRPr>
          </a:p>
        </p:txBody>
      </p:sp>
      <p:pic>
        <p:nvPicPr>
          <p:cNvPr id="255" name="Google Shape;255;p33"/>
          <p:cNvPicPr preferRelativeResize="0"/>
          <p:nvPr/>
        </p:nvPicPr>
        <p:blipFill rotWithShape="1">
          <a:blip r:embed="rId3">
            <a:alphaModFix/>
          </a:blip>
          <a:srcRect b="3662" l="0" r="0" t="2678"/>
          <a:stretch/>
        </p:blipFill>
        <p:spPr>
          <a:xfrm>
            <a:off x="1028425" y="851875"/>
            <a:ext cx="7482748" cy="3753649"/>
          </a:xfrm>
          <a:prstGeom prst="rect">
            <a:avLst/>
          </a:prstGeom>
          <a:noFill/>
          <a:ln>
            <a:noFill/>
          </a:ln>
        </p:spPr>
      </p:pic>
      <p:sp>
        <p:nvSpPr>
          <p:cNvPr id="256" name="Google Shape;256;p33"/>
          <p:cNvSpPr txBox="1"/>
          <p:nvPr/>
        </p:nvSpPr>
        <p:spPr>
          <a:xfrm>
            <a:off x="1206800" y="4605525"/>
            <a:ext cx="7842600" cy="53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Montserrat"/>
                <a:ea typeface="Montserrat"/>
                <a:cs typeface="Montserrat"/>
                <a:sym typeface="Montserrat"/>
              </a:rPr>
              <a:t>bit.ly/FoldedFaceMask</a:t>
            </a:r>
            <a:endParaRPr b="1" sz="12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p3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4"/>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PREVENT THE SPREAD OF COVID-19:</a:t>
            </a:r>
            <a:endParaRPr b="1" sz="2400">
              <a:solidFill>
                <a:srgbClr val="FFFFFF"/>
              </a:solidFill>
              <a:latin typeface="Montserrat"/>
              <a:ea typeface="Montserrat"/>
              <a:cs typeface="Montserrat"/>
              <a:sym typeface="Montserrat"/>
            </a:endParaRPr>
          </a:p>
        </p:txBody>
      </p:sp>
      <p:pic>
        <p:nvPicPr>
          <p:cNvPr id="263" name="Google Shape;263;p34"/>
          <p:cNvPicPr preferRelativeResize="0"/>
          <p:nvPr/>
        </p:nvPicPr>
        <p:blipFill>
          <a:blip r:embed="rId3">
            <a:alphaModFix/>
          </a:blip>
          <a:stretch>
            <a:fillRect/>
          </a:stretch>
        </p:blipFill>
        <p:spPr>
          <a:xfrm>
            <a:off x="290404" y="1595025"/>
            <a:ext cx="2733549" cy="2619225"/>
          </a:xfrm>
          <a:prstGeom prst="rect">
            <a:avLst/>
          </a:prstGeom>
          <a:noFill/>
          <a:ln>
            <a:noFill/>
          </a:ln>
        </p:spPr>
      </p:pic>
      <p:sp>
        <p:nvSpPr>
          <p:cNvPr id="264" name="Google Shape;264;p34"/>
          <p:cNvSpPr txBox="1"/>
          <p:nvPr/>
        </p:nvSpPr>
        <p:spPr>
          <a:xfrm>
            <a:off x="3023950" y="1093525"/>
            <a:ext cx="5958900" cy="130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400">
                <a:solidFill>
                  <a:srgbClr val="2176D2"/>
                </a:solidFill>
                <a:highlight>
                  <a:srgbClr val="FFFFFF"/>
                </a:highlight>
                <a:latin typeface="Montserrat"/>
                <a:ea typeface="Montserrat"/>
                <a:cs typeface="Montserrat"/>
                <a:sym typeface="Montserrat"/>
              </a:rPr>
              <a:t>Your mask protects me; my mask protects you</a:t>
            </a:r>
            <a:endParaRPr b="1" sz="3400">
              <a:solidFill>
                <a:srgbClr val="2176D2"/>
              </a:solidFill>
              <a:latin typeface="Montserrat"/>
              <a:ea typeface="Montserrat"/>
              <a:cs typeface="Montserrat"/>
              <a:sym typeface="Montserrat"/>
            </a:endParaRPr>
          </a:p>
        </p:txBody>
      </p:sp>
      <p:sp>
        <p:nvSpPr>
          <p:cNvPr id="265" name="Google Shape;265;p34"/>
          <p:cNvSpPr txBox="1"/>
          <p:nvPr/>
        </p:nvSpPr>
        <p:spPr>
          <a:xfrm>
            <a:off x="3091600" y="3548775"/>
            <a:ext cx="5823600" cy="81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highlight>
                  <a:srgbClr val="FFFFFF"/>
                </a:highlight>
                <a:latin typeface="Montserrat"/>
                <a:ea typeface="Montserrat"/>
                <a:cs typeface="Montserrat"/>
                <a:sym typeface="Montserrat"/>
              </a:rPr>
              <a:t>Find out how to make a protective mask at home by visiting </a:t>
            </a:r>
            <a:r>
              <a:rPr b="1" lang="en" sz="1800" u="sng">
                <a:solidFill>
                  <a:schemeClr val="dk1"/>
                </a:solidFill>
                <a:highlight>
                  <a:srgbClr val="FFFFFF"/>
                </a:highlight>
                <a:latin typeface="Montserrat"/>
                <a:ea typeface="Montserrat"/>
                <a:cs typeface="Montserrat"/>
                <a:sym typeface="Montserrat"/>
              </a:rPr>
              <a:t>bit.ly/CDCFaceCover</a:t>
            </a:r>
            <a:endParaRPr b="1" sz="1800" u="sng"/>
          </a:p>
        </p:txBody>
      </p:sp>
      <p:sp>
        <p:nvSpPr>
          <p:cNvPr id="266" name="Google Shape;266;p34"/>
          <p:cNvSpPr txBox="1"/>
          <p:nvPr/>
        </p:nvSpPr>
        <p:spPr>
          <a:xfrm>
            <a:off x="3091600" y="2571738"/>
            <a:ext cx="5958900" cy="130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2800">
                <a:solidFill>
                  <a:srgbClr val="2176D2"/>
                </a:solidFill>
                <a:highlight>
                  <a:srgbClr val="FFFFFF"/>
                </a:highlight>
                <a:latin typeface="Montserrat"/>
                <a:ea typeface="Montserrat"/>
                <a:cs typeface="Montserrat"/>
                <a:sym typeface="Montserrat"/>
              </a:rPr>
              <a:t>Don’t leave home without it!</a:t>
            </a:r>
            <a:endParaRPr b="1" i="1" sz="2800">
              <a:solidFill>
                <a:srgbClr val="2176D2"/>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64"/>
                                        </p:tgtEl>
                                        <p:attrNameLst>
                                          <p:attrName>style.visibility</p:attrName>
                                        </p:attrNameLst>
                                      </p:cBhvr>
                                      <p:to>
                                        <p:strVal val="visible"/>
                                      </p:to>
                                    </p:set>
                                    <p:anim calcmode="lin" valueType="num">
                                      <p:cBhvr additive="base">
                                        <p:cTn dur="1000"/>
                                        <p:tgtEl>
                                          <p:spTgt spid="26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35"/>
          <p:cNvSpPr txBox="1"/>
          <p:nvPr>
            <p:ph idx="1" type="body"/>
          </p:nvPr>
        </p:nvSpPr>
        <p:spPr>
          <a:xfrm>
            <a:off x="301325" y="757500"/>
            <a:ext cx="7645500" cy="48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600">
                <a:solidFill>
                  <a:srgbClr val="0F4D90"/>
                </a:solidFill>
                <a:latin typeface="Montserrat"/>
                <a:ea typeface="Montserrat"/>
                <a:cs typeface="Montserrat"/>
                <a:sym typeface="Montserrat"/>
              </a:rPr>
              <a:t>Your employer is required to:</a:t>
            </a:r>
            <a:endParaRPr b="1" i="1" sz="1600">
              <a:solidFill>
                <a:srgbClr val="0F4D90"/>
              </a:solidFill>
              <a:latin typeface="Montserrat"/>
              <a:ea typeface="Montserrat"/>
              <a:cs typeface="Montserrat"/>
              <a:sym typeface="Montserrat"/>
            </a:endParaRPr>
          </a:p>
          <a:p>
            <a:pPr indent="0" lvl="0" marL="0" rtl="0" algn="l">
              <a:lnSpc>
                <a:spcPct val="100000"/>
              </a:lnSpc>
              <a:spcBef>
                <a:spcPts val="1600"/>
              </a:spcBef>
              <a:spcAft>
                <a:spcPts val="0"/>
              </a:spcAft>
              <a:buNone/>
            </a:pPr>
            <a:r>
              <a:t/>
            </a:r>
            <a:endParaRPr sz="1700">
              <a:solidFill>
                <a:srgbClr val="000000"/>
              </a:solidFill>
            </a:endParaRPr>
          </a:p>
        </p:txBody>
      </p:sp>
      <p:sp>
        <p:nvSpPr>
          <p:cNvPr id="272" name="Google Shape;272;p35"/>
          <p:cNvSpPr/>
          <p:nvPr/>
        </p:nvSpPr>
        <p:spPr>
          <a:xfrm>
            <a:off x="0" y="1740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5"/>
          <p:cNvSpPr txBox="1"/>
          <p:nvPr/>
        </p:nvSpPr>
        <p:spPr>
          <a:xfrm>
            <a:off x="395675" y="22835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ESSENTIAL WORKERS’ RIGHTS: </a:t>
            </a:r>
            <a:endParaRPr b="1" sz="2400">
              <a:solidFill>
                <a:srgbClr val="FFFFFF"/>
              </a:solidFill>
              <a:latin typeface="Montserrat"/>
              <a:ea typeface="Montserrat"/>
              <a:cs typeface="Montserrat"/>
              <a:sym typeface="Montserrat"/>
            </a:endParaRPr>
          </a:p>
        </p:txBody>
      </p:sp>
      <p:sp>
        <p:nvSpPr>
          <p:cNvPr id="274" name="Google Shape;274;p35"/>
          <p:cNvSpPr/>
          <p:nvPr/>
        </p:nvSpPr>
        <p:spPr>
          <a:xfrm>
            <a:off x="0" y="4785650"/>
            <a:ext cx="9144000" cy="2823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FEFA2"/>
              </a:highlight>
            </a:endParaRPr>
          </a:p>
        </p:txBody>
      </p:sp>
      <p:sp>
        <p:nvSpPr>
          <p:cNvPr id="275" name="Google Shape;275;p35"/>
          <p:cNvSpPr txBox="1"/>
          <p:nvPr/>
        </p:nvSpPr>
        <p:spPr>
          <a:xfrm>
            <a:off x="160700" y="4722750"/>
            <a:ext cx="8130000" cy="2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F4D90"/>
                </a:solidFill>
                <a:latin typeface="Montserrat"/>
                <a:ea typeface="Montserrat"/>
                <a:cs typeface="Montserrat"/>
                <a:sym typeface="Montserrat"/>
              </a:rPr>
              <a:t>To report a business that is not following these guidelines, call 311. </a:t>
            </a:r>
            <a:endParaRPr b="1">
              <a:solidFill>
                <a:srgbClr val="0F4D90"/>
              </a:solidFill>
              <a:latin typeface="Montserrat"/>
              <a:ea typeface="Montserrat"/>
              <a:cs typeface="Montserrat"/>
              <a:sym typeface="Montserrat"/>
            </a:endParaRPr>
          </a:p>
          <a:p>
            <a:pPr indent="0" lvl="0" marL="0" rtl="0" algn="l">
              <a:spcBef>
                <a:spcPts val="0"/>
              </a:spcBef>
              <a:spcAft>
                <a:spcPts val="0"/>
              </a:spcAft>
              <a:buNone/>
            </a:pPr>
            <a:r>
              <a:t/>
            </a:r>
            <a:endParaRPr>
              <a:solidFill>
                <a:srgbClr val="0F4D90"/>
              </a:solidFill>
              <a:latin typeface="Montserrat"/>
              <a:ea typeface="Montserrat"/>
              <a:cs typeface="Montserrat"/>
              <a:sym typeface="Montserrat"/>
            </a:endParaRPr>
          </a:p>
        </p:txBody>
      </p:sp>
      <p:pic>
        <p:nvPicPr>
          <p:cNvPr id="276" name="Google Shape;276;p35"/>
          <p:cNvPicPr preferRelativeResize="0"/>
          <p:nvPr/>
        </p:nvPicPr>
        <p:blipFill>
          <a:blip r:embed="rId3">
            <a:alphaModFix/>
          </a:blip>
          <a:stretch>
            <a:fillRect/>
          </a:stretch>
        </p:blipFill>
        <p:spPr>
          <a:xfrm>
            <a:off x="152388" y="1207874"/>
            <a:ext cx="2884550" cy="1356950"/>
          </a:xfrm>
          <a:prstGeom prst="rect">
            <a:avLst/>
          </a:prstGeom>
          <a:noFill/>
          <a:ln>
            <a:noFill/>
          </a:ln>
        </p:spPr>
      </p:pic>
      <p:pic>
        <p:nvPicPr>
          <p:cNvPr id="277" name="Google Shape;277;p35"/>
          <p:cNvPicPr preferRelativeResize="0"/>
          <p:nvPr/>
        </p:nvPicPr>
        <p:blipFill>
          <a:blip r:embed="rId4">
            <a:alphaModFix/>
          </a:blip>
          <a:stretch>
            <a:fillRect/>
          </a:stretch>
        </p:blipFill>
        <p:spPr>
          <a:xfrm>
            <a:off x="6296812" y="1169767"/>
            <a:ext cx="2694800" cy="793058"/>
          </a:xfrm>
          <a:prstGeom prst="rect">
            <a:avLst/>
          </a:prstGeom>
          <a:noFill/>
          <a:ln>
            <a:noFill/>
          </a:ln>
        </p:spPr>
      </p:pic>
      <p:pic>
        <p:nvPicPr>
          <p:cNvPr id="278" name="Google Shape;278;p35"/>
          <p:cNvPicPr preferRelativeResize="0"/>
          <p:nvPr/>
        </p:nvPicPr>
        <p:blipFill>
          <a:blip r:embed="rId5">
            <a:alphaModFix/>
          </a:blip>
          <a:stretch>
            <a:fillRect/>
          </a:stretch>
        </p:blipFill>
        <p:spPr>
          <a:xfrm>
            <a:off x="3145987" y="1169763"/>
            <a:ext cx="3041772" cy="1356950"/>
          </a:xfrm>
          <a:prstGeom prst="rect">
            <a:avLst/>
          </a:prstGeom>
          <a:noFill/>
          <a:ln>
            <a:noFill/>
          </a:ln>
        </p:spPr>
      </p:pic>
      <p:pic>
        <p:nvPicPr>
          <p:cNvPr id="279" name="Google Shape;279;p35"/>
          <p:cNvPicPr preferRelativeResize="0"/>
          <p:nvPr/>
        </p:nvPicPr>
        <p:blipFill>
          <a:blip r:embed="rId6">
            <a:alphaModFix/>
          </a:blip>
          <a:stretch>
            <a:fillRect/>
          </a:stretch>
        </p:blipFill>
        <p:spPr>
          <a:xfrm>
            <a:off x="152388" y="2654093"/>
            <a:ext cx="2884550" cy="1243995"/>
          </a:xfrm>
          <a:prstGeom prst="rect">
            <a:avLst/>
          </a:prstGeom>
          <a:noFill/>
          <a:ln>
            <a:noFill/>
          </a:ln>
        </p:spPr>
      </p:pic>
      <p:pic>
        <p:nvPicPr>
          <p:cNvPr id="280" name="Google Shape;280;p35"/>
          <p:cNvPicPr preferRelativeResize="0"/>
          <p:nvPr/>
        </p:nvPicPr>
        <p:blipFill>
          <a:blip r:embed="rId7">
            <a:alphaModFix/>
          </a:blip>
          <a:stretch>
            <a:fillRect/>
          </a:stretch>
        </p:blipFill>
        <p:spPr>
          <a:xfrm>
            <a:off x="3140164" y="2654088"/>
            <a:ext cx="3053416" cy="1244000"/>
          </a:xfrm>
          <a:prstGeom prst="rect">
            <a:avLst/>
          </a:prstGeom>
          <a:noFill/>
          <a:ln>
            <a:noFill/>
          </a:ln>
        </p:spPr>
      </p:pic>
      <p:pic>
        <p:nvPicPr>
          <p:cNvPr id="281" name="Google Shape;281;p35"/>
          <p:cNvPicPr preferRelativeResize="0"/>
          <p:nvPr/>
        </p:nvPicPr>
        <p:blipFill>
          <a:blip r:embed="rId8">
            <a:alphaModFix/>
          </a:blip>
          <a:stretch>
            <a:fillRect/>
          </a:stretch>
        </p:blipFill>
        <p:spPr>
          <a:xfrm>
            <a:off x="6296813" y="2085263"/>
            <a:ext cx="2694800" cy="2294350"/>
          </a:xfrm>
          <a:prstGeom prst="rect">
            <a:avLst/>
          </a:prstGeom>
          <a:noFill/>
          <a:ln>
            <a:noFill/>
          </a:ln>
        </p:spPr>
      </p:pic>
      <p:pic>
        <p:nvPicPr>
          <p:cNvPr id="282" name="Google Shape;282;p35"/>
          <p:cNvPicPr preferRelativeResize="0"/>
          <p:nvPr/>
        </p:nvPicPr>
        <p:blipFill>
          <a:blip r:embed="rId9">
            <a:alphaModFix/>
          </a:blip>
          <a:stretch>
            <a:fillRect/>
          </a:stretch>
        </p:blipFill>
        <p:spPr>
          <a:xfrm>
            <a:off x="152375" y="3987363"/>
            <a:ext cx="5910790" cy="7588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36"/>
          <p:cNvSpPr txBox="1"/>
          <p:nvPr>
            <p:ph idx="1" type="body"/>
          </p:nvPr>
        </p:nvSpPr>
        <p:spPr>
          <a:xfrm>
            <a:off x="395650" y="1100150"/>
            <a:ext cx="6186000" cy="953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500">
                <a:solidFill>
                  <a:srgbClr val="0F4D90"/>
                </a:solidFill>
                <a:latin typeface="Montserrat"/>
                <a:ea typeface="Montserrat"/>
                <a:cs typeface="Montserrat"/>
                <a:sym typeface="Montserrat"/>
              </a:rPr>
              <a:t>Penalties for violation of the City’s COVID-19 orders include:</a:t>
            </a:r>
            <a:endParaRPr b="1" sz="2400">
              <a:solidFill>
                <a:srgbClr val="0F4D90"/>
              </a:solidFill>
            </a:endParaRPr>
          </a:p>
        </p:txBody>
      </p:sp>
      <p:sp>
        <p:nvSpPr>
          <p:cNvPr id="288" name="Google Shape;288;p3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6"/>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FINES &amp; PENALTIES</a:t>
            </a:r>
            <a:endParaRPr b="1" sz="2400">
              <a:solidFill>
                <a:srgbClr val="FFFFFF"/>
              </a:solidFill>
              <a:latin typeface="Montserrat"/>
              <a:ea typeface="Montserrat"/>
              <a:cs typeface="Montserrat"/>
              <a:sym typeface="Montserrat"/>
            </a:endParaRPr>
          </a:p>
        </p:txBody>
      </p:sp>
      <p:sp>
        <p:nvSpPr>
          <p:cNvPr id="290" name="Google Shape;290;p36"/>
          <p:cNvSpPr txBox="1"/>
          <p:nvPr/>
        </p:nvSpPr>
        <p:spPr>
          <a:xfrm>
            <a:off x="335300" y="2373450"/>
            <a:ext cx="8377800" cy="2226600"/>
          </a:xfrm>
          <a:prstGeom prst="rect">
            <a:avLst/>
          </a:prstGeom>
          <a:noFill/>
          <a:ln>
            <a:noFill/>
          </a:ln>
        </p:spPr>
        <p:txBody>
          <a:bodyPr anchorCtr="0" anchor="t" bIns="91425" lIns="91425" spcFirstLastPara="1" rIns="91425" wrap="square" tIns="91425">
            <a:noAutofit/>
          </a:bodyPr>
          <a:lstStyle/>
          <a:p>
            <a:pPr indent="-320675" lvl="0" marL="457200" rtl="0" algn="l">
              <a:lnSpc>
                <a:spcPct val="160000"/>
              </a:lnSpc>
              <a:spcBef>
                <a:spcPts val="0"/>
              </a:spcBef>
              <a:spcAft>
                <a:spcPts val="0"/>
              </a:spcAft>
              <a:buClr>
                <a:srgbClr val="444444"/>
              </a:buClr>
              <a:buSzPts val="1450"/>
              <a:buFont typeface="Open Sans"/>
              <a:buChar char="●"/>
            </a:pPr>
            <a:r>
              <a:rPr b="1" lang="en" sz="1450" u="sng">
                <a:solidFill>
                  <a:srgbClr val="444444"/>
                </a:solidFill>
                <a:highlight>
                  <a:srgbClr val="FFFFFF"/>
                </a:highlight>
                <a:latin typeface="Open Sans"/>
                <a:ea typeface="Open Sans"/>
                <a:cs typeface="Open Sans"/>
                <a:sym typeface="Open Sans"/>
              </a:rPr>
              <a:t>For businesses: </a:t>
            </a:r>
            <a:r>
              <a:rPr lang="en" sz="1450">
                <a:solidFill>
                  <a:srgbClr val="444444"/>
                </a:solidFill>
                <a:highlight>
                  <a:srgbClr val="FFFFFF"/>
                </a:highlight>
                <a:latin typeface="Open Sans"/>
                <a:ea typeface="Open Sans"/>
                <a:cs typeface="Open Sans"/>
                <a:sym typeface="Open Sans"/>
              </a:rPr>
              <a:t>The penalty for a violation of the business operation orders or any other regulation concerning those orders is now $2,000 per violation.</a:t>
            </a:r>
            <a:endParaRPr sz="1450">
              <a:solidFill>
                <a:srgbClr val="444444"/>
              </a:solidFill>
              <a:highlight>
                <a:srgbClr val="FFFFFF"/>
              </a:highlight>
              <a:latin typeface="Open Sans"/>
              <a:ea typeface="Open Sans"/>
              <a:cs typeface="Open Sans"/>
              <a:sym typeface="Open Sans"/>
            </a:endParaRPr>
          </a:p>
          <a:p>
            <a:pPr indent="-320675" lvl="0" marL="457200" rtl="0" algn="l">
              <a:lnSpc>
                <a:spcPct val="160000"/>
              </a:lnSpc>
              <a:spcBef>
                <a:spcPts val="0"/>
              </a:spcBef>
              <a:spcAft>
                <a:spcPts val="0"/>
              </a:spcAft>
              <a:buClr>
                <a:srgbClr val="444444"/>
              </a:buClr>
              <a:buSzPts val="1450"/>
              <a:buFont typeface="Open Sans"/>
              <a:buChar char="●"/>
            </a:pPr>
            <a:r>
              <a:rPr b="1" lang="en" sz="1450" u="sng">
                <a:solidFill>
                  <a:srgbClr val="444444"/>
                </a:solidFill>
                <a:highlight>
                  <a:srgbClr val="FFFFFF"/>
                </a:highlight>
                <a:latin typeface="Open Sans"/>
                <a:ea typeface="Open Sans"/>
                <a:cs typeface="Open Sans"/>
                <a:sym typeface="Open Sans"/>
              </a:rPr>
              <a:t>For individuals:</a:t>
            </a:r>
            <a:r>
              <a:rPr lang="en" sz="1450">
                <a:solidFill>
                  <a:srgbClr val="444444"/>
                </a:solidFill>
                <a:highlight>
                  <a:srgbClr val="FFFFFF"/>
                </a:highlight>
                <a:latin typeface="Open Sans"/>
                <a:ea typeface="Open Sans"/>
                <a:cs typeface="Open Sans"/>
                <a:sym typeface="Open Sans"/>
              </a:rPr>
              <a:t> The penalty for a violation of the orders is a fine of $500 per violation.</a:t>
            </a:r>
            <a:endParaRPr sz="1450">
              <a:solidFill>
                <a:srgbClr val="444444"/>
              </a:solidFill>
              <a:highlight>
                <a:srgbClr val="FFFFFF"/>
              </a:highlight>
              <a:latin typeface="Open Sans"/>
              <a:ea typeface="Open Sans"/>
              <a:cs typeface="Open Sans"/>
              <a:sym typeface="Open Sans"/>
            </a:endParaRPr>
          </a:p>
          <a:p>
            <a:pPr indent="-320675" lvl="0" marL="457200" rtl="0" algn="l">
              <a:lnSpc>
                <a:spcPct val="160000"/>
              </a:lnSpc>
              <a:spcBef>
                <a:spcPts val="0"/>
              </a:spcBef>
              <a:spcAft>
                <a:spcPts val="0"/>
              </a:spcAft>
              <a:buClr>
                <a:srgbClr val="444444"/>
              </a:buClr>
              <a:buSzPts val="1450"/>
              <a:buFont typeface="Open Sans"/>
              <a:buChar char="●"/>
            </a:pPr>
            <a:r>
              <a:rPr lang="en" sz="1450">
                <a:solidFill>
                  <a:srgbClr val="444444"/>
                </a:solidFill>
                <a:highlight>
                  <a:srgbClr val="FFFFFF"/>
                </a:highlight>
                <a:latin typeface="Open Sans"/>
                <a:ea typeface="Open Sans"/>
                <a:cs typeface="Open Sans"/>
                <a:sym typeface="Open Sans"/>
              </a:rPr>
              <a:t>Enforcement officers also have the discretion to to allow payment of lesser amounts for violations of the orders to avoid being taken to court.</a:t>
            </a:r>
            <a:endParaRPr sz="1600">
              <a:latin typeface="Montserrat"/>
              <a:ea typeface="Montserrat"/>
              <a:cs typeface="Montserrat"/>
              <a:sym typeface="Montserrat"/>
            </a:endParaRPr>
          </a:p>
        </p:txBody>
      </p:sp>
      <p:sp>
        <p:nvSpPr>
          <p:cNvPr id="291" name="Google Shape;291;p36"/>
          <p:cNvSpPr txBox="1"/>
          <p:nvPr/>
        </p:nvSpPr>
        <p:spPr>
          <a:xfrm>
            <a:off x="459200" y="4484450"/>
            <a:ext cx="8130000" cy="2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0F4D90"/>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Google Shape;296;p37"/>
          <p:cNvSpPr txBox="1"/>
          <p:nvPr>
            <p:ph idx="1" type="body"/>
          </p:nvPr>
        </p:nvSpPr>
        <p:spPr>
          <a:xfrm>
            <a:off x="395650" y="985088"/>
            <a:ext cx="5008200" cy="332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Montserrat"/>
                <a:ea typeface="Montserrat"/>
                <a:cs typeface="Montserrat"/>
                <a:sym typeface="Montserrat"/>
              </a:rPr>
              <a:t>Call your healthcare provider if you: </a:t>
            </a:r>
            <a:endParaRPr b="1">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330200" lvl="0" marL="457200" rtl="0" algn="l">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Have </a:t>
            </a:r>
            <a:r>
              <a:rPr lang="en" sz="1600">
                <a:solidFill>
                  <a:schemeClr val="dk1"/>
                </a:solidFill>
                <a:latin typeface="Montserrat"/>
                <a:ea typeface="Montserrat"/>
                <a:cs typeface="Montserrat"/>
                <a:sym typeface="Montserrat"/>
              </a:rPr>
              <a:t>any</a:t>
            </a:r>
            <a:r>
              <a:rPr lang="en" sz="1600">
                <a:solidFill>
                  <a:schemeClr val="dk1"/>
                </a:solidFill>
                <a:latin typeface="Montserrat"/>
                <a:ea typeface="Montserrat"/>
                <a:cs typeface="Montserrat"/>
                <a:sym typeface="Montserrat"/>
              </a:rPr>
              <a:t> of the common symptoms, </a:t>
            </a:r>
            <a:endParaRPr sz="1600">
              <a:solidFill>
                <a:schemeClr val="dk1"/>
              </a:solidFill>
              <a:latin typeface="Montserrat"/>
              <a:ea typeface="Montserrat"/>
              <a:cs typeface="Montserrat"/>
              <a:sym typeface="Montserrat"/>
            </a:endParaRPr>
          </a:p>
          <a:p>
            <a:pPr indent="-330200" lvl="0" marL="457200" rtl="0" algn="l">
              <a:spcBef>
                <a:spcPts val="1000"/>
              </a:spcBef>
              <a:spcAft>
                <a:spcPts val="1000"/>
              </a:spcAft>
              <a:buClr>
                <a:schemeClr val="dk1"/>
              </a:buClr>
              <a:buSzPts val="1600"/>
              <a:buFont typeface="Montserrat"/>
              <a:buChar char="●"/>
            </a:pPr>
            <a:r>
              <a:rPr lang="en" sz="1600">
                <a:solidFill>
                  <a:schemeClr val="dk1"/>
                </a:solidFill>
                <a:latin typeface="Montserrat"/>
                <a:ea typeface="Montserrat"/>
                <a:cs typeface="Montserrat"/>
                <a:sym typeface="Montserrat"/>
              </a:rPr>
              <a:t>Have had contact with someone who has tested positive for </a:t>
            </a:r>
            <a:r>
              <a:rPr lang="en" sz="1600">
                <a:solidFill>
                  <a:schemeClr val="dk1"/>
                </a:solidFill>
                <a:latin typeface="Montserrat"/>
                <a:ea typeface="Montserrat"/>
                <a:cs typeface="Montserrat"/>
                <a:sym typeface="Montserrat"/>
              </a:rPr>
              <a:t>COVID-19</a:t>
            </a:r>
            <a:endParaRPr b="1" sz="1600">
              <a:solidFill>
                <a:schemeClr val="dk1"/>
              </a:solidFill>
              <a:latin typeface="Montserrat"/>
              <a:ea typeface="Montserrat"/>
              <a:cs typeface="Montserrat"/>
              <a:sym typeface="Montserrat"/>
            </a:endParaRPr>
          </a:p>
        </p:txBody>
      </p:sp>
      <p:sp>
        <p:nvSpPr>
          <p:cNvPr id="297" name="Google Shape;297;p3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3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WHAT TO DO IF YOU THINK YOU’RE SICK:</a:t>
            </a:r>
            <a:endParaRPr b="1" sz="2400">
              <a:solidFill>
                <a:srgbClr val="FFFFFF"/>
              </a:solidFill>
            </a:endParaRPr>
          </a:p>
        </p:txBody>
      </p:sp>
      <p:pic>
        <p:nvPicPr>
          <p:cNvPr id="299" name="Google Shape;299;p37"/>
          <p:cNvPicPr preferRelativeResize="0"/>
          <p:nvPr/>
        </p:nvPicPr>
        <p:blipFill rotWithShape="1">
          <a:blip r:embed="rId3">
            <a:alphaModFix/>
          </a:blip>
          <a:srcRect b="8585" l="28971" r="29433" t="9728"/>
          <a:stretch/>
        </p:blipFill>
        <p:spPr>
          <a:xfrm>
            <a:off x="5730600" y="1413388"/>
            <a:ext cx="2349550" cy="2464725"/>
          </a:xfrm>
          <a:prstGeom prst="rect">
            <a:avLst/>
          </a:prstGeom>
          <a:noFill/>
          <a:ln>
            <a:noFill/>
          </a:ln>
        </p:spPr>
      </p:pic>
      <p:pic>
        <p:nvPicPr>
          <p:cNvPr id="300" name="Google Shape;300;p37"/>
          <p:cNvPicPr preferRelativeResize="0"/>
          <p:nvPr/>
        </p:nvPicPr>
        <p:blipFill>
          <a:blip r:embed="rId4">
            <a:alphaModFix/>
          </a:blip>
          <a:stretch>
            <a:fillRect/>
          </a:stretch>
        </p:blipFill>
        <p:spPr>
          <a:xfrm>
            <a:off x="906088" y="3091775"/>
            <a:ext cx="3489725" cy="146057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Google Shape;305;p38"/>
          <p:cNvSpPr txBox="1"/>
          <p:nvPr>
            <p:ph idx="1" type="body"/>
          </p:nvPr>
        </p:nvSpPr>
        <p:spPr>
          <a:xfrm>
            <a:off x="308675" y="1545900"/>
            <a:ext cx="5370600" cy="205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200">
                <a:solidFill>
                  <a:schemeClr val="dk1"/>
                </a:solidFill>
                <a:latin typeface="Montserrat"/>
                <a:ea typeface="Montserrat"/>
                <a:cs typeface="Montserrat"/>
                <a:sym typeface="Montserrat"/>
              </a:rPr>
              <a:t>Call your healthcare provider first</a:t>
            </a:r>
            <a:r>
              <a:rPr lang="en" sz="2200">
                <a:solidFill>
                  <a:schemeClr val="dk1"/>
                </a:solidFill>
                <a:latin typeface="Montserrat"/>
                <a:ea typeface="Montserrat"/>
                <a:cs typeface="Montserrat"/>
                <a:sym typeface="Montserrat"/>
              </a:rPr>
              <a:t>. </a:t>
            </a:r>
            <a:endParaRPr sz="2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24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2200">
                <a:solidFill>
                  <a:schemeClr val="dk1"/>
                </a:solidFill>
                <a:latin typeface="Montserrat"/>
                <a:ea typeface="Montserrat"/>
                <a:cs typeface="Montserrat"/>
                <a:sym typeface="Montserrat"/>
              </a:rPr>
              <a:t>Only visit an urgent care or emergency center if you are experiencing severe symptoms. </a:t>
            </a:r>
            <a:endParaRPr sz="2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p:txBody>
      </p:sp>
      <p:sp>
        <p:nvSpPr>
          <p:cNvPr id="306" name="Google Shape;306;p3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3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WHAT TO DO IF YOU THINK YOU’RE SICK:</a:t>
            </a:r>
            <a:endParaRPr b="1" sz="2400">
              <a:solidFill>
                <a:srgbClr val="FFFFFF"/>
              </a:solidFill>
            </a:endParaRPr>
          </a:p>
        </p:txBody>
      </p:sp>
      <p:sp>
        <p:nvSpPr>
          <p:cNvPr id="308" name="Google Shape;308;p38"/>
          <p:cNvSpPr/>
          <p:nvPr/>
        </p:nvSpPr>
        <p:spPr>
          <a:xfrm>
            <a:off x="5427500" y="1109525"/>
            <a:ext cx="3493800" cy="3325200"/>
          </a:xfrm>
          <a:prstGeom prst="teardrop">
            <a:avLst>
              <a:gd fmla="val 100000" name="adj"/>
            </a:avLst>
          </a:prstGeom>
          <a:solidFill>
            <a:srgbClr val="0F4D90"/>
          </a:solidFill>
          <a:ln cap="flat" cmpd="sng" w="9525">
            <a:solidFill>
              <a:srgbClr val="0F4D9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55CC"/>
              </a:solidFill>
            </a:endParaRPr>
          </a:p>
        </p:txBody>
      </p:sp>
      <p:grpSp>
        <p:nvGrpSpPr>
          <p:cNvPr id="309" name="Google Shape;309;p38"/>
          <p:cNvGrpSpPr/>
          <p:nvPr/>
        </p:nvGrpSpPr>
        <p:grpSpPr>
          <a:xfrm>
            <a:off x="5613275" y="1899400"/>
            <a:ext cx="3308025" cy="1838100"/>
            <a:chOff x="5613275" y="1899400"/>
            <a:chExt cx="3308025" cy="1838100"/>
          </a:xfrm>
        </p:grpSpPr>
        <p:sp>
          <p:nvSpPr>
            <p:cNvPr id="310" name="Google Shape;310;p38"/>
            <p:cNvSpPr txBox="1"/>
            <p:nvPr/>
          </p:nvSpPr>
          <p:spPr>
            <a:xfrm>
              <a:off x="5613275" y="1899400"/>
              <a:ext cx="3199200" cy="82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solidFill>
                    <a:srgbClr val="FFFFFF"/>
                  </a:solidFill>
                  <a:latin typeface="Montserrat"/>
                  <a:ea typeface="Montserrat"/>
                  <a:cs typeface="Montserrat"/>
                  <a:sym typeface="Montserrat"/>
                </a:rPr>
                <a:t>Call</a:t>
              </a:r>
              <a:r>
                <a:rPr b="1" lang="en" sz="2400">
                  <a:solidFill>
                    <a:srgbClr val="FFEFA2"/>
                  </a:solidFill>
                  <a:latin typeface="Montserrat"/>
                  <a:ea typeface="Montserrat"/>
                  <a:cs typeface="Montserrat"/>
                  <a:sym typeface="Montserrat"/>
                </a:rPr>
                <a:t> </a:t>
              </a:r>
              <a:r>
                <a:rPr b="1" lang="en" sz="2400">
                  <a:solidFill>
                    <a:srgbClr val="FFEFA2"/>
                  </a:solidFill>
                  <a:latin typeface="Montserrat"/>
                  <a:ea typeface="Montserrat"/>
                  <a:cs typeface="Montserrat"/>
                  <a:sym typeface="Montserrat"/>
                </a:rPr>
                <a:t>1-800-722-7112</a:t>
              </a:r>
              <a:endParaRPr b="1" sz="2400">
                <a:solidFill>
                  <a:srgbClr val="FFEFA2"/>
                </a:solidFill>
                <a:latin typeface="Montserrat"/>
                <a:ea typeface="Montserrat"/>
                <a:cs typeface="Montserrat"/>
                <a:sym typeface="Montserrat"/>
              </a:endParaRPr>
            </a:p>
          </p:txBody>
        </p:sp>
        <p:sp>
          <p:nvSpPr>
            <p:cNvPr id="311" name="Google Shape;311;p38"/>
            <p:cNvSpPr txBox="1"/>
            <p:nvPr/>
          </p:nvSpPr>
          <p:spPr>
            <a:xfrm>
              <a:off x="5921300" y="2368000"/>
              <a:ext cx="3000000" cy="1369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solidFill>
                    <a:srgbClr val="FFFFFF"/>
                  </a:solidFill>
                  <a:latin typeface="Montserrat"/>
                  <a:ea typeface="Montserrat"/>
                  <a:cs typeface="Montserrat"/>
                  <a:sym typeface="Montserrat"/>
                </a:rPr>
                <a:t>to speak to a healthcare professional.</a:t>
              </a:r>
              <a:endParaRPr sz="2400">
                <a:solidFill>
                  <a:srgbClr val="FFFFFF"/>
                </a:solidFill>
                <a:latin typeface="Montserrat"/>
                <a:ea typeface="Montserrat"/>
                <a:cs typeface="Montserrat"/>
                <a:sym typeface="Montserra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1000"/>
                                        <p:tgtEl>
                                          <p:spTgt spid="3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sp>
        <p:nvSpPr>
          <p:cNvPr id="316" name="Google Shape;316;p39"/>
          <p:cNvSpPr txBox="1"/>
          <p:nvPr>
            <p:ph idx="1" type="body"/>
          </p:nvPr>
        </p:nvSpPr>
        <p:spPr>
          <a:xfrm>
            <a:off x="153750" y="836375"/>
            <a:ext cx="8688600" cy="88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Montserrat"/>
                <a:ea typeface="Montserrat"/>
                <a:cs typeface="Montserrat"/>
                <a:sym typeface="Montserrat"/>
              </a:rPr>
              <a:t>T</a:t>
            </a:r>
            <a:r>
              <a:rPr lang="en">
                <a:solidFill>
                  <a:schemeClr val="dk1"/>
                </a:solidFill>
                <a:latin typeface="Montserrat"/>
                <a:ea typeface="Montserrat"/>
                <a:cs typeface="Montserrat"/>
                <a:sym typeface="Montserrat"/>
              </a:rPr>
              <a:t>here is </a:t>
            </a:r>
            <a:r>
              <a:rPr b="1" lang="en">
                <a:solidFill>
                  <a:schemeClr val="dk1"/>
                </a:solidFill>
                <a:latin typeface="Montserrat"/>
                <a:ea typeface="Montserrat"/>
                <a:cs typeface="Montserrat"/>
                <a:sym typeface="Montserrat"/>
              </a:rPr>
              <a:t>no medicine or cure </a:t>
            </a:r>
            <a:r>
              <a:rPr lang="en">
                <a:solidFill>
                  <a:schemeClr val="dk1"/>
                </a:solidFill>
                <a:latin typeface="Montserrat"/>
                <a:ea typeface="Montserrat"/>
                <a:cs typeface="Montserrat"/>
                <a:sym typeface="Montserrat"/>
              </a:rPr>
              <a:t>specifically </a:t>
            </a:r>
            <a:r>
              <a:rPr lang="en">
                <a:solidFill>
                  <a:schemeClr val="dk1"/>
                </a:solidFill>
                <a:latin typeface="Montserrat"/>
                <a:ea typeface="Montserrat"/>
                <a:cs typeface="Montserrat"/>
                <a:sym typeface="Montserrat"/>
              </a:rPr>
              <a:t>for</a:t>
            </a:r>
            <a:r>
              <a:rPr lang="en">
                <a:solidFill>
                  <a:schemeClr val="dk1"/>
                </a:solidFill>
                <a:latin typeface="Montserrat"/>
                <a:ea typeface="Montserrat"/>
                <a:cs typeface="Montserrat"/>
                <a:sym typeface="Montserrat"/>
              </a:rPr>
              <a:t> COVID-19.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p:txBody>
      </p:sp>
      <p:sp>
        <p:nvSpPr>
          <p:cNvPr id="317" name="Google Shape;317;p3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TREATMENT OF COVID-19</a:t>
            </a:r>
            <a:endParaRPr b="1" sz="2400">
              <a:solidFill>
                <a:srgbClr val="FFFFFF"/>
              </a:solidFill>
              <a:latin typeface="Montserrat"/>
              <a:ea typeface="Montserrat"/>
              <a:cs typeface="Montserrat"/>
              <a:sym typeface="Montserrat"/>
            </a:endParaRPr>
          </a:p>
        </p:txBody>
      </p:sp>
      <p:sp>
        <p:nvSpPr>
          <p:cNvPr id="319" name="Google Shape;319;p39"/>
          <p:cNvSpPr txBox="1"/>
          <p:nvPr/>
        </p:nvSpPr>
        <p:spPr>
          <a:xfrm>
            <a:off x="1452300" y="2914650"/>
            <a:ext cx="5806500" cy="1845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800" u="sng">
                <a:solidFill>
                  <a:schemeClr val="dk1"/>
                </a:solidFill>
                <a:latin typeface="Montserrat"/>
                <a:ea typeface="Montserrat"/>
                <a:cs typeface="Montserrat"/>
                <a:sym typeface="Montserrat"/>
              </a:rPr>
              <a:t>MILD CASES:</a:t>
            </a:r>
            <a:endParaRPr b="1" sz="1800" u="sng">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1800">
                <a:solidFill>
                  <a:schemeClr val="dk1"/>
                </a:solidFill>
                <a:latin typeface="Montserrat"/>
                <a:ea typeface="Montserrat"/>
                <a:cs typeface="Montserrat"/>
                <a:sym typeface="Montserrat"/>
              </a:rPr>
              <a:t>R</a:t>
            </a:r>
            <a:r>
              <a:rPr lang="en" sz="1800">
                <a:solidFill>
                  <a:schemeClr val="dk1"/>
                </a:solidFill>
                <a:latin typeface="Montserrat"/>
                <a:ea typeface="Montserrat"/>
                <a:cs typeface="Montserrat"/>
                <a:sym typeface="Montserrat"/>
              </a:rPr>
              <a:t>esting, drinking fluids, and </a:t>
            </a:r>
            <a:endParaRPr sz="1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1800">
                <a:solidFill>
                  <a:schemeClr val="dk1"/>
                </a:solidFill>
                <a:latin typeface="Montserrat"/>
                <a:ea typeface="Montserrat"/>
                <a:cs typeface="Montserrat"/>
                <a:sym typeface="Montserrat"/>
              </a:rPr>
              <a:t>taking over the counter cold/fever medicine. </a:t>
            </a:r>
            <a:endParaRPr sz="1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1800">
                <a:solidFill>
                  <a:schemeClr val="dk1"/>
                </a:solidFill>
                <a:latin typeface="Montserrat"/>
                <a:ea typeface="Montserrat"/>
                <a:cs typeface="Montserrat"/>
                <a:sym typeface="Montserrat"/>
              </a:rPr>
              <a:t>Mild cases appear to recover within </a:t>
            </a:r>
            <a:r>
              <a:rPr b="1" lang="en" sz="1800">
                <a:solidFill>
                  <a:schemeClr val="dk1"/>
                </a:solidFill>
                <a:latin typeface="Montserrat"/>
                <a:ea typeface="Montserrat"/>
                <a:cs typeface="Montserrat"/>
                <a:sym typeface="Montserrat"/>
              </a:rPr>
              <a:t>1-2</a:t>
            </a:r>
            <a:r>
              <a:rPr b="1" lang="en" sz="1800">
                <a:solidFill>
                  <a:schemeClr val="dk1"/>
                </a:solidFill>
                <a:latin typeface="Montserrat"/>
                <a:ea typeface="Montserrat"/>
                <a:cs typeface="Montserrat"/>
                <a:sym typeface="Montserrat"/>
              </a:rPr>
              <a:t> weeks</a:t>
            </a:r>
            <a:r>
              <a:rPr lang="en" sz="1800">
                <a:solidFill>
                  <a:schemeClr val="dk1"/>
                </a:solidFill>
                <a:latin typeface="Montserrat"/>
                <a:ea typeface="Montserrat"/>
                <a:cs typeface="Montserrat"/>
                <a:sym typeface="Montserrat"/>
              </a:rPr>
              <a:t>.</a:t>
            </a:r>
            <a:endParaRPr b="1" sz="1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b="1" sz="16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t/>
            </a:r>
            <a:endParaRPr b="1" sz="1600">
              <a:solidFill>
                <a:schemeClr val="dk1"/>
              </a:solidFill>
              <a:latin typeface="Montserrat"/>
              <a:ea typeface="Montserrat"/>
              <a:cs typeface="Montserrat"/>
              <a:sym typeface="Montserrat"/>
            </a:endParaRPr>
          </a:p>
        </p:txBody>
      </p:sp>
      <p:pic>
        <p:nvPicPr>
          <p:cNvPr id="320" name="Google Shape;320;p39"/>
          <p:cNvPicPr preferRelativeResize="0"/>
          <p:nvPr/>
        </p:nvPicPr>
        <p:blipFill>
          <a:blip r:embed="rId3">
            <a:alphaModFix/>
          </a:blip>
          <a:stretch>
            <a:fillRect/>
          </a:stretch>
        </p:blipFill>
        <p:spPr>
          <a:xfrm>
            <a:off x="4117730" y="1567788"/>
            <a:ext cx="950719" cy="759812"/>
          </a:xfrm>
          <a:prstGeom prst="rect">
            <a:avLst/>
          </a:prstGeom>
          <a:noFill/>
          <a:ln>
            <a:noFill/>
          </a:ln>
        </p:spPr>
      </p:pic>
      <p:pic>
        <p:nvPicPr>
          <p:cNvPr id="321" name="Google Shape;321;p39"/>
          <p:cNvPicPr preferRelativeResize="0"/>
          <p:nvPr/>
        </p:nvPicPr>
        <p:blipFill>
          <a:blip r:embed="rId4">
            <a:alphaModFix/>
          </a:blip>
          <a:stretch>
            <a:fillRect/>
          </a:stretch>
        </p:blipFill>
        <p:spPr>
          <a:xfrm>
            <a:off x="5708864" y="1438703"/>
            <a:ext cx="1112274" cy="888900"/>
          </a:xfrm>
          <a:prstGeom prst="rect">
            <a:avLst/>
          </a:prstGeom>
          <a:noFill/>
          <a:ln>
            <a:noFill/>
          </a:ln>
        </p:spPr>
      </p:pic>
      <p:pic>
        <p:nvPicPr>
          <p:cNvPr id="322" name="Google Shape;322;p39"/>
          <p:cNvPicPr preferRelativeResize="0"/>
          <p:nvPr/>
        </p:nvPicPr>
        <p:blipFill>
          <a:blip r:embed="rId5">
            <a:alphaModFix/>
          </a:blip>
          <a:stretch>
            <a:fillRect/>
          </a:stretch>
        </p:blipFill>
        <p:spPr>
          <a:xfrm>
            <a:off x="2475188" y="1613575"/>
            <a:ext cx="836175" cy="759800"/>
          </a:xfrm>
          <a:prstGeom prst="rect">
            <a:avLst/>
          </a:prstGeom>
          <a:noFill/>
          <a:ln>
            <a:noFill/>
          </a:ln>
        </p:spPr>
      </p:pic>
      <p:sp>
        <p:nvSpPr>
          <p:cNvPr id="323" name="Google Shape;323;p39"/>
          <p:cNvSpPr txBox="1"/>
          <p:nvPr/>
        </p:nvSpPr>
        <p:spPr>
          <a:xfrm>
            <a:off x="2322775" y="2327603"/>
            <a:ext cx="1705800" cy="41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Montserrat"/>
                <a:ea typeface="Montserrat"/>
                <a:cs typeface="Montserrat"/>
                <a:sym typeface="Montserrat"/>
              </a:rPr>
              <a:t>STAY HOME</a:t>
            </a:r>
            <a:endParaRPr/>
          </a:p>
        </p:txBody>
      </p:sp>
      <p:sp>
        <p:nvSpPr>
          <p:cNvPr id="324" name="Google Shape;324;p39"/>
          <p:cNvSpPr txBox="1"/>
          <p:nvPr/>
        </p:nvSpPr>
        <p:spPr>
          <a:xfrm>
            <a:off x="4239533" y="2327590"/>
            <a:ext cx="812100" cy="41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Montserrat"/>
                <a:ea typeface="Montserrat"/>
                <a:cs typeface="Montserrat"/>
                <a:sym typeface="Montserrat"/>
              </a:rPr>
              <a:t>REST</a:t>
            </a:r>
            <a:endParaRPr/>
          </a:p>
        </p:txBody>
      </p:sp>
      <p:sp>
        <p:nvSpPr>
          <p:cNvPr id="325" name="Google Shape;325;p39"/>
          <p:cNvSpPr txBox="1"/>
          <p:nvPr/>
        </p:nvSpPr>
        <p:spPr>
          <a:xfrm>
            <a:off x="5708801" y="2308850"/>
            <a:ext cx="1112400" cy="449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Montserrat"/>
                <a:ea typeface="Montserrat"/>
                <a:cs typeface="Montserrat"/>
                <a:sym typeface="Montserrat"/>
              </a:rPr>
              <a:t>HYDRATE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Google Shape;330;p4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4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TREATMENT OF COVID-19</a:t>
            </a:r>
            <a:endParaRPr b="1" sz="2400">
              <a:solidFill>
                <a:srgbClr val="FFFFFF"/>
              </a:solidFill>
              <a:latin typeface="Montserrat"/>
              <a:ea typeface="Montserrat"/>
              <a:cs typeface="Montserrat"/>
              <a:sym typeface="Montserrat"/>
            </a:endParaRPr>
          </a:p>
        </p:txBody>
      </p:sp>
      <p:sp>
        <p:nvSpPr>
          <p:cNvPr id="332" name="Google Shape;332;p40"/>
          <p:cNvSpPr txBox="1"/>
          <p:nvPr/>
        </p:nvSpPr>
        <p:spPr>
          <a:xfrm>
            <a:off x="523025" y="1611725"/>
            <a:ext cx="3673200" cy="24477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 sz="1800" u="sng">
                <a:solidFill>
                  <a:schemeClr val="dk1"/>
                </a:solidFill>
                <a:latin typeface="Montserrat"/>
                <a:ea typeface="Montserrat"/>
                <a:cs typeface="Montserrat"/>
                <a:sym typeface="Montserrat"/>
              </a:rPr>
              <a:t>SEVERE</a:t>
            </a:r>
            <a:r>
              <a:rPr b="1" lang="en" sz="1800" u="sng">
                <a:solidFill>
                  <a:schemeClr val="dk1"/>
                </a:solidFill>
                <a:latin typeface="Montserrat"/>
                <a:ea typeface="Montserrat"/>
                <a:cs typeface="Montserrat"/>
                <a:sym typeface="Montserrat"/>
              </a:rPr>
              <a:t> </a:t>
            </a:r>
            <a:r>
              <a:rPr b="1" lang="en" sz="1800" u="sng">
                <a:solidFill>
                  <a:schemeClr val="dk1"/>
                </a:solidFill>
                <a:latin typeface="Montserrat"/>
                <a:ea typeface="Montserrat"/>
                <a:cs typeface="Montserrat"/>
                <a:sym typeface="Montserrat"/>
              </a:rPr>
              <a:t>CASES</a:t>
            </a:r>
            <a:r>
              <a:rPr b="1" lang="en" sz="1800" u="sng">
                <a:solidFill>
                  <a:schemeClr val="dk1"/>
                </a:solidFill>
                <a:latin typeface="Montserrat"/>
                <a:ea typeface="Montserrat"/>
                <a:cs typeface="Montserrat"/>
                <a:sym typeface="Montserrat"/>
              </a:rPr>
              <a:t>:</a:t>
            </a:r>
            <a:endParaRPr b="1" sz="1800" u="sng">
              <a:solidFill>
                <a:schemeClr val="dk1"/>
              </a:solidFill>
              <a:latin typeface="Montserrat"/>
              <a:ea typeface="Montserrat"/>
              <a:cs typeface="Montserrat"/>
              <a:sym typeface="Montserrat"/>
            </a:endParaRPr>
          </a:p>
          <a:p>
            <a:pPr indent="0" lvl="0" marL="0" rtl="0" algn="ctr">
              <a:lnSpc>
                <a:spcPct val="150000"/>
              </a:lnSpc>
              <a:spcBef>
                <a:spcPts val="0"/>
              </a:spcBef>
              <a:spcAft>
                <a:spcPts val="0"/>
              </a:spcAft>
              <a:buNone/>
            </a:pPr>
            <a:r>
              <a:rPr lang="en" sz="1800">
                <a:solidFill>
                  <a:schemeClr val="dk1"/>
                </a:solidFill>
                <a:latin typeface="Montserrat"/>
                <a:ea typeface="Montserrat"/>
                <a:cs typeface="Montserrat"/>
                <a:sym typeface="Montserrat"/>
              </a:rPr>
              <a:t>there is no specific medicine for COVID-19, so severe cases are treated with oxygen and other supports while they recover.</a:t>
            </a:r>
            <a:endParaRPr sz="1800">
              <a:latin typeface="Montserrat"/>
              <a:ea typeface="Montserrat"/>
              <a:cs typeface="Montserrat"/>
              <a:sym typeface="Montserrat"/>
            </a:endParaRPr>
          </a:p>
        </p:txBody>
      </p:sp>
      <p:pic>
        <p:nvPicPr>
          <p:cNvPr id="333" name="Google Shape;333;p40"/>
          <p:cNvPicPr preferRelativeResize="0"/>
          <p:nvPr/>
        </p:nvPicPr>
        <p:blipFill rotWithShape="1">
          <a:blip r:embed="rId3">
            <a:alphaModFix/>
          </a:blip>
          <a:srcRect b="0" l="21830" r="21830" t="0"/>
          <a:stretch/>
        </p:blipFill>
        <p:spPr>
          <a:xfrm>
            <a:off x="5207200" y="1334725"/>
            <a:ext cx="3001700" cy="3001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 name="Shape 337"/>
        <p:cNvGrpSpPr/>
        <p:nvPr/>
      </p:nvGrpSpPr>
      <p:grpSpPr>
        <a:xfrm>
          <a:off x="0" y="0"/>
          <a:ext cx="0" cy="0"/>
          <a:chOff x="0" y="0"/>
          <a:chExt cx="0" cy="0"/>
        </a:xfrm>
      </p:grpSpPr>
      <p:sp>
        <p:nvSpPr>
          <p:cNvPr id="338" name="Google Shape;338;p41"/>
          <p:cNvSpPr txBox="1"/>
          <p:nvPr>
            <p:ph idx="1" type="body"/>
          </p:nvPr>
        </p:nvSpPr>
        <p:spPr>
          <a:xfrm>
            <a:off x="415650" y="749300"/>
            <a:ext cx="3823500" cy="142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 sz="2800" u="sng">
                <a:solidFill>
                  <a:schemeClr val="dk1"/>
                </a:solidFill>
                <a:latin typeface="Montserrat"/>
                <a:ea typeface="Montserrat"/>
                <a:cs typeface="Montserrat"/>
                <a:sym typeface="Montserrat"/>
              </a:rPr>
              <a:t>DO NOT CONSUME DISINFECTANTS.  </a:t>
            </a:r>
            <a:endParaRPr sz="2800" u="sng">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400">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b="1" sz="1400">
              <a:solidFill>
                <a:schemeClr val="dk1"/>
              </a:solidFill>
              <a:latin typeface="Montserrat"/>
              <a:ea typeface="Montserrat"/>
              <a:cs typeface="Montserrat"/>
              <a:sym typeface="Montserrat"/>
            </a:endParaRPr>
          </a:p>
        </p:txBody>
      </p:sp>
      <p:sp>
        <p:nvSpPr>
          <p:cNvPr id="339" name="Google Shape;339;p4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COVID-19 TREATMENT MYTHS</a:t>
            </a:r>
            <a:endParaRPr b="1" sz="2400">
              <a:solidFill>
                <a:srgbClr val="FFFFFF"/>
              </a:solidFill>
              <a:latin typeface="Montserrat"/>
              <a:ea typeface="Montserrat"/>
              <a:cs typeface="Montserrat"/>
              <a:sym typeface="Montserrat"/>
            </a:endParaRPr>
          </a:p>
        </p:txBody>
      </p:sp>
      <p:sp>
        <p:nvSpPr>
          <p:cNvPr id="341" name="Google Shape;341;p41"/>
          <p:cNvSpPr txBox="1"/>
          <p:nvPr/>
        </p:nvSpPr>
        <p:spPr>
          <a:xfrm>
            <a:off x="415650" y="3092525"/>
            <a:ext cx="7803900" cy="82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p:txBody>
      </p:sp>
      <p:pic>
        <p:nvPicPr>
          <p:cNvPr id="342" name="Google Shape;342;p41"/>
          <p:cNvPicPr preferRelativeResize="0"/>
          <p:nvPr/>
        </p:nvPicPr>
        <p:blipFill rotWithShape="1">
          <a:blip r:embed="rId3">
            <a:alphaModFix/>
          </a:blip>
          <a:srcRect b="15707" l="0" r="4278" t="24523"/>
          <a:stretch/>
        </p:blipFill>
        <p:spPr>
          <a:xfrm>
            <a:off x="4834225" y="1206814"/>
            <a:ext cx="3692576" cy="3074279"/>
          </a:xfrm>
          <a:prstGeom prst="rect">
            <a:avLst/>
          </a:prstGeom>
          <a:noFill/>
          <a:ln>
            <a:noFill/>
          </a:ln>
        </p:spPr>
      </p:pic>
      <p:sp>
        <p:nvSpPr>
          <p:cNvPr id="343" name="Google Shape;343;p41"/>
          <p:cNvSpPr txBox="1"/>
          <p:nvPr>
            <p:ph idx="1" type="body"/>
          </p:nvPr>
        </p:nvSpPr>
        <p:spPr>
          <a:xfrm>
            <a:off x="238000" y="2029800"/>
            <a:ext cx="4265100" cy="142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 sz="2400">
                <a:solidFill>
                  <a:schemeClr val="dk1"/>
                </a:solidFill>
                <a:latin typeface="Montserrat"/>
                <a:ea typeface="Montserrat"/>
                <a:cs typeface="Montserrat"/>
                <a:sym typeface="Montserrat"/>
              </a:rPr>
              <a:t>Injection or ingestion of household cleaners and disinfectants by any means can cause serious bodily harm or death. </a:t>
            </a:r>
            <a:endParaRPr b="1" sz="1400">
              <a:solidFill>
                <a:schemeClr val="dk1"/>
              </a:solidFill>
              <a:latin typeface="Montserrat"/>
              <a:ea typeface="Montserrat"/>
              <a:cs typeface="Montserrat"/>
              <a:sym typeface="Montserrat"/>
            </a:endParaRPr>
          </a:p>
        </p:txBody>
      </p:sp>
      <p:sp>
        <p:nvSpPr>
          <p:cNvPr id="344" name="Google Shape;344;p41"/>
          <p:cNvSpPr/>
          <p:nvPr/>
        </p:nvSpPr>
        <p:spPr>
          <a:xfrm>
            <a:off x="-19650" y="4578325"/>
            <a:ext cx="9183300" cy="3978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sp>
        <p:nvSpPr>
          <p:cNvPr id="345" name="Google Shape;345;p41"/>
          <p:cNvSpPr txBox="1"/>
          <p:nvPr/>
        </p:nvSpPr>
        <p:spPr>
          <a:xfrm>
            <a:off x="73600" y="4552975"/>
            <a:ext cx="9415200" cy="44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Montserrat"/>
                <a:ea typeface="Montserrat"/>
                <a:cs typeface="Montserrat"/>
                <a:sym typeface="Montserrat"/>
              </a:rPr>
              <a:t>ONLY FOLLOW THE TREATMENT ADVICE OF CERTIFIED MEDICAL PROFESSIONALS </a:t>
            </a:r>
            <a:endParaRPr b="1" sz="1600">
              <a:solidFill>
                <a:srgbClr val="FFFFFF"/>
              </a:solidFill>
              <a:latin typeface="Montserrat"/>
              <a:ea typeface="Montserrat"/>
              <a:cs typeface="Montserrat"/>
              <a:sym typeface="Montserrat"/>
            </a:endParaRPr>
          </a:p>
        </p:txBody>
      </p:sp>
      <p:pic>
        <p:nvPicPr>
          <p:cNvPr id="346" name="Google Shape;346;p41"/>
          <p:cNvPicPr preferRelativeResize="0"/>
          <p:nvPr/>
        </p:nvPicPr>
        <p:blipFill>
          <a:blip r:embed="rId4">
            <a:alphaModFix/>
          </a:blip>
          <a:stretch>
            <a:fillRect/>
          </a:stretch>
        </p:blipFill>
        <p:spPr>
          <a:xfrm>
            <a:off x="5481325" y="282875"/>
            <a:ext cx="512250" cy="512250"/>
          </a:xfrm>
          <a:prstGeom prst="rect">
            <a:avLst/>
          </a:prstGeom>
          <a:noFill/>
          <a:ln>
            <a:noFill/>
          </a:ln>
        </p:spPr>
      </p:pic>
      <p:sp>
        <p:nvSpPr>
          <p:cNvPr id="347" name="Google Shape;347;p41"/>
          <p:cNvSpPr txBox="1"/>
          <p:nvPr/>
        </p:nvSpPr>
        <p:spPr>
          <a:xfrm>
            <a:off x="6036625" y="1579375"/>
            <a:ext cx="1635600" cy="22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0">
                <a:solidFill>
                  <a:srgbClr val="FF0000"/>
                </a:solidFill>
                <a:latin typeface="Montserrat"/>
                <a:ea typeface="Montserrat"/>
                <a:cs typeface="Montserrat"/>
                <a:sym typeface="Montserrat"/>
              </a:rPr>
              <a:t>X</a:t>
            </a:r>
            <a:endParaRPr b="1" sz="15000">
              <a:solidFill>
                <a:srgbClr val="FF0000"/>
              </a:solidFill>
              <a:latin typeface="Montserrat"/>
              <a:ea typeface="Montserrat"/>
              <a:cs typeface="Montserrat"/>
              <a:sym typeface="Montserra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sp>
        <p:nvSpPr>
          <p:cNvPr id="352" name="Google Shape;352;p42"/>
          <p:cNvSpPr txBox="1"/>
          <p:nvPr>
            <p:ph idx="1" type="body"/>
          </p:nvPr>
        </p:nvSpPr>
        <p:spPr>
          <a:xfrm>
            <a:off x="315000" y="906950"/>
            <a:ext cx="8005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381000" lvl="0" marL="457200" rtl="0" algn="l">
              <a:spcBef>
                <a:spcPts val="0"/>
              </a:spcBef>
              <a:spcAft>
                <a:spcPts val="0"/>
              </a:spcAft>
              <a:buClr>
                <a:schemeClr val="dk1"/>
              </a:buClr>
              <a:buSzPts val="2400"/>
              <a:buFont typeface="Montserrat"/>
              <a:buChar char="●"/>
            </a:pPr>
            <a:r>
              <a:rPr b="1" lang="en" sz="2400">
                <a:solidFill>
                  <a:schemeClr val="dk1"/>
                </a:solidFill>
                <a:latin typeface="Montserrat"/>
                <a:ea typeface="Montserrat"/>
                <a:cs typeface="Montserrat"/>
                <a:sym typeface="Montserrat"/>
              </a:rPr>
              <a:t>cdc.gov/coronavirus</a:t>
            </a:r>
            <a:endParaRPr sz="2400">
              <a:solidFill>
                <a:schemeClr val="dk1"/>
              </a:solidFill>
              <a:latin typeface="Montserrat"/>
              <a:ea typeface="Montserrat"/>
              <a:cs typeface="Montserrat"/>
              <a:sym typeface="Montserrat"/>
            </a:endParaRPr>
          </a:p>
          <a:p>
            <a:pPr indent="-381000" lvl="0" marL="457200" rtl="0" algn="l">
              <a:spcBef>
                <a:spcPts val="1000"/>
              </a:spcBef>
              <a:spcAft>
                <a:spcPts val="0"/>
              </a:spcAft>
              <a:buClr>
                <a:schemeClr val="dk1"/>
              </a:buClr>
              <a:buSzPts val="2400"/>
              <a:buFont typeface="Montserrat"/>
              <a:buChar char="●"/>
            </a:pPr>
            <a:r>
              <a:rPr b="1" lang="en" sz="2400">
                <a:solidFill>
                  <a:schemeClr val="dk1"/>
                </a:solidFill>
                <a:latin typeface="Montserrat"/>
                <a:ea typeface="Montserrat"/>
                <a:cs typeface="Montserrat"/>
                <a:sym typeface="Montserrat"/>
              </a:rPr>
              <a:t>pa.gov/covid-19</a:t>
            </a:r>
            <a:endParaRPr sz="2400">
              <a:solidFill>
                <a:schemeClr val="dk1"/>
              </a:solidFill>
              <a:latin typeface="Montserrat"/>
              <a:ea typeface="Montserrat"/>
              <a:cs typeface="Montserrat"/>
              <a:sym typeface="Montserrat"/>
            </a:endParaRPr>
          </a:p>
          <a:p>
            <a:pPr indent="-381000" lvl="0" marL="457200" rtl="0" algn="l">
              <a:spcBef>
                <a:spcPts val="1000"/>
              </a:spcBef>
              <a:spcAft>
                <a:spcPts val="0"/>
              </a:spcAft>
              <a:buClr>
                <a:schemeClr val="dk1"/>
              </a:buClr>
              <a:buSzPts val="2400"/>
              <a:buFont typeface="Montserrat"/>
              <a:buChar char="●"/>
            </a:pPr>
            <a:r>
              <a:rPr b="1" lang="en" sz="2400">
                <a:solidFill>
                  <a:schemeClr val="dk1"/>
                </a:solidFill>
                <a:latin typeface="Montserrat"/>
                <a:ea typeface="Montserrat"/>
                <a:cs typeface="Montserrat"/>
                <a:sym typeface="Montserrat"/>
              </a:rPr>
              <a:t>phila.gov/covid-19</a:t>
            </a:r>
            <a:endParaRPr b="1" sz="2400">
              <a:solidFill>
                <a:schemeClr val="dk1"/>
              </a:solidFill>
              <a:latin typeface="Montserrat"/>
              <a:ea typeface="Montserrat"/>
              <a:cs typeface="Montserrat"/>
              <a:sym typeface="Montserrat"/>
            </a:endParaRPr>
          </a:p>
          <a:p>
            <a:pPr indent="0" lvl="0" marL="0" rtl="0" algn="ctr">
              <a:spcBef>
                <a:spcPts val="1000"/>
              </a:spcBef>
              <a:spcAft>
                <a:spcPts val="0"/>
              </a:spcAft>
              <a:buNone/>
            </a:pPr>
            <a:r>
              <a:t/>
            </a:r>
            <a:endParaRPr sz="24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400">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b="1" sz="1400">
              <a:solidFill>
                <a:schemeClr val="dk1"/>
              </a:solidFill>
              <a:latin typeface="Montserrat"/>
              <a:ea typeface="Montserrat"/>
              <a:cs typeface="Montserrat"/>
              <a:sym typeface="Montserrat"/>
            </a:endParaRPr>
          </a:p>
        </p:txBody>
      </p:sp>
      <p:sp>
        <p:nvSpPr>
          <p:cNvPr id="353" name="Google Shape;353;p4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4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WHERE TO FIND COVID-19 INFO:</a:t>
            </a:r>
            <a:endParaRPr b="1" sz="2400">
              <a:solidFill>
                <a:srgbClr val="FFFFFF"/>
              </a:solidFill>
              <a:latin typeface="Montserrat"/>
              <a:ea typeface="Montserrat"/>
              <a:cs typeface="Montserrat"/>
              <a:sym typeface="Montserrat"/>
            </a:endParaRPr>
          </a:p>
        </p:txBody>
      </p:sp>
      <p:sp>
        <p:nvSpPr>
          <p:cNvPr id="355" name="Google Shape;355;p42"/>
          <p:cNvSpPr txBox="1"/>
          <p:nvPr/>
        </p:nvSpPr>
        <p:spPr>
          <a:xfrm>
            <a:off x="415650" y="3092525"/>
            <a:ext cx="7803900" cy="82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Please be mindful that misinformation at this time can make it more difficult for people to access accurate information.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p:txBody>
      </p:sp>
      <p:pic>
        <p:nvPicPr>
          <p:cNvPr id="356" name="Google Shape;356;p42"/>
          <p:cNvPicPr preferRelativeResize="0"/>
          <p:nvPr/>
        </p:nvPicPr>
        <p:blipFill>
          <a:blip r:embed="rId3">
            <a:alphaModFix/>
          </a:blip>
          <a:stretch>
            <a:fillRect/>
          </a:stretch>
        </p:blipFill>
        <p:spPr>
          <a:xfrm>
            <a:off x="5858875" y="1116500"/>
            <a:ext cx="1976025" cy="1976025"/>
          </a:xfrm>
          <a:prstGeom prst="rect">
            <a:avLst/>
          </a:prstGeom>
          <a:noFill/>
          <a:ln>
            <a:noFill/>
          </a:ln>
        </p:spPr>
      </p:pic>
      <p:sp>
        <p:nvSpPr>
          <p:cNvPr id="357" name="Google Shape;357;p42"/>
          <p:cNvSpPr txBox="1"/>
          <p:nvPr/>
        </p:nvSpPr>
        <p:spPr>
          <a:xfrm>
            <a:off x="395650" y="4170900"/>
            <a:ext cx="7522800" cy="517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Check your sources and facts before sharing new information.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sp>
        <p:nvSpPr>
          <p:cNvPr id="76" name="Google Shape;76;p16"/>
          <p:cNvSpPr/>
          <p:nvPr/>
        </p:nvSpPr>
        <p:spPr>
          <a:xfrm>
            <a:off x="7448966" y="3510513"/>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6"/>
          <p:cNvSpPr/>
          <p:nvPr/>
        </p:nvSpPr>
        <p:spPr>
          <a:xfrm>
            <a:off x="6543058" y="2865817"/>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6"/>
          <p:cNvSpPr/>
          <p:nvPr/>
        </p:nvSpPr>
        <p:spPr>
          <a:xfrm>
            <a:off x="7505893" y="2175261"/>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6"/>
          <p:cNvSpPr/>
          <p:nvPr/>
        </p:nvSpPr>
        <p:spPr>
          <a:xfrm>
            <a:off x="6470638" y="1587077"/>
            <a:ext cx="554400" cy="4380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82" name="Google Shape;82;p16"/>
          <p:cNvSpPr txBox="1"/>
          <p:nvPr/>
        </p:nvSpPr>
        <p:spPr>
          <a:xfrm>
            <a:off x="175050" y="903350"/>
            <a:ext cx="5575200" cy="3620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202020"/>
              </a:buClr>
              <a:buSzPts val="1800"/>
              <a:buFont typeface="Montserrat"/>
              <a:buChar char="●"/>
            </a:pPr>
            <a:r>
              <a:rPr lang="en" sz="1800">
                <a:solidFill>
                  <a:srgbClr val="202020"/>
                </a:solidFill>
                <a:highlight>
                  <a:srgbClr val="FFFFFF"/>
                </a:highlight>
                <a:latin typeface="Montserrat"/>
                <a:ea typeface="Montserrat"/>
                <a:cs typeface="Montserrat"/>
                <a:sym typeface="Montserrat"/>
              </a:rPr>
              <a:t>Share updated information about the COVID-19 pandemic</a:t>
            </a:r>
            <a:endParaRPr sz="1800">
              <a:solidFill>
                <a:srgbClr val="202020"/>
              </a:solidFill>
              <a:highlight>
                <a:srgbClr val="FFFFFF"/>
              </a:highlight>
              <a:latin typeface="Montserrat"/>
              <a:ea typeface="Montserrat"/>
              <a:cs typeface="Montserrat"/>
              <a:sym typeface="Montserrat"/>
            </a:endParaRPr>
          </a:p>
          <a:p>
            <a:pPr indent="-342900" lvl="0" marL="457200" rtl="0" algn="l">
              <a:lnSpc>
                <a:spcPct val="115000"/>
              </a:lnSpc>
              <a:spcBef>
                <a:spcPts val="1000"/>
              </a:spcBef>
              <a:spcAft>
                <a:spcPts val="0"/>
              </a:spcAft>
              <a:buClr>
                <a:srgbClr val="202020"/>
              </a:buClr>
              <a:buSzPts val="1800"/>
              <a:buFont typeface="Montserrat"/>
              <a:buChar char="●"/>
            </a:pPr>
            <a:r>
              <a:rPr lang="en" sz="1800">
                <a:solidFill>
                  <a:srgbClr val="202020"/>
                </a:solidFill>
                <a:highlight>
                  <a:srgbClr val="FFFFFF"/>
                </a:highlight>
                <a:latin typeface="Montserrat"/>
                <a:ea typeface="Montserrat"/>
                <a:cs typeface="Montserrat"/>
                <a:sym typeface="Montserrat"/>
              </a:rPr>
              <a:t>Check in on your neighbors</a:t>
            </a:r>
            <a:endParaRPr sz="1800">
              <a:solidFill>
                <a:srgbClr val="202020"/>
              </a:solidFill>
              <a:highlight>
                <a:srgbClr val="FFFFFF"/>
              </a:highlight>
              <a:latin typeface="Montserrat"/>
              <a:ea typeface="Montserrat"/>
              <a:cs typeface="Montserrat"/>
              <a:sym typeface="Montserrat"/>
            </a:endParaRPr>
          </a:p>
          <a:p>
            <a:pPr indent="-342900" lvl="0" marL="457200" rtl="0" algn="l">
              <a:lnSpc>
                <a:spcPct val="115000"/>
              </a:lnSpc>
              <a:spcBef>
                <a:spcPts val="1000"/>
              </a:spcBef>
              <a:spcAft>
                <a:spcPts val="0"/>
              </a:spcAft>
              <a:buClr>
                <a:srgbClr val="202020"/>
              </a:buClr>
              <a:buSzPts val="1800"/>
              <a:buFont typeface="Montserrat"/>
              <a:buChar char="●"/>
            </a:pPr>
            <a:r>
              <a:rPr lang="en" sz="1800">
                <a:solidFill>
                  <a:srgbClr val="202020"/>
                </a:solidFill>
                <a:highlight>
                  <a:srgbClr val="FFFFFF"/>
                </a:highlight>
                <a:latin typeface="Montserrat"/>
                <a:ea typeface="Montserrat"/>
                <a:cs typeface="Montserrat"/>
                <a:sym typeface="Montserrat"/>
              </a:rPr>
              <a:t>Encourage your peers to follow CDC guidelines</a:t>
            </a:r>
            <a:endParaRPr sz="1800">
              <a:solidFill>
                <a:srgbClr val="202020"/>
              </a:solidFill>
              <a:highlight>
                <a:srgbClr val="FFFFFF"/>
              </a:highlight>
              <a:latin typeface="Montserrat"/>
              <a:ea typeface="Montserrat"/>
              <a:cs typeface="Montserrat"/>
              <a:sym typeface="Montserrat"/>
            </a:endParaRPr>
          </a:p>
          <a:p>
            <a:pPr indent="-342900" lvl="0" marL="457200" rtl="0" algn="l">
              <a:lnSpc>
                <a:spcPct val="115000"/>
              </a:lnSpc>
              <a:spcBef>
                <a:spcPts val="1000"/>
              </a:spcBef>
              <a:spcAft>
                <a:spcPts val="0"/>
              </a:spcAft>
              <a:buClr>
                <a:srgbClr val="202020"/>
              </a:buClr>
              <a:buSzPts val="1800"/>
              <a:buFont typeface="Montserrat"/>
              <a:buChar char="●"/>
            </a:pPr>
            <a:r>
              <a:rPr lang="en" sz="1800">
                <a:solidFill>
                  <a:srgbClr val="202020"/>
                </a:solidFill>
                <a:highlight>
                  <a:srgbClr val="FFFFFF"/>
                </a:highlight>
                <a:latin typeface="Montserrat"/>
                <a:ea typeface="Montserrat"/>
                <a:cs typeface="Montserrat"/>
                <a:sym typeface="Montserrat"/>
              </a:rPr>
              <a:t>Provide informational support and help peers find services</a:t>
            </a:r>
            <a:endParaRPr sz="1800">
              <a:solidFill>
                <a:srgbClr val="202020"/>
              </a:solidFill>
              <a:highlight>
                <a:srgbClr val="FFFFFF"/>
              </a:highlight>
              <a:latin typeface="Montserrat"/>
              <a:ea typeface="Montserrat"/>
              <a:cs typeface="Montserrat"/>
              <a:sym typeface="Montserrat"/>
            </a:endParaRPr>
          </a:p>
          <a:p>
            <a:pPr indent="-342900" lvl="0" marL="457200" rtl="0" algn="l">
              <a:lnSpc>
                <a:spcPct val="115000"/>
              </a:lnSpc>
              <a:spcBef>
                <a:spcPts val="1000"/>
              </a:spcBef>
              <a:spcAft>
                <a:spcPts val="0"/>
              </a:spcAft>
              <a:buClr>
                <a:srgbClr val="202020"/>
              </a:buClr>
              <a:buSzPts val="1800"/>
              <a:buFont typeface="Montserrat"/>
              <a:buChar char="●"/>
            </a:pPr>
            <a:r>
              <a:rPr lang="en" sz="1800">
                <a:solidFill>
                  <a:srgbClr val="202020"/>
                </a:solidFill>
                <a:highlight>
                  <a:srgbClr val="FFFFFF"/>
                </a:highlight>
                <a:latin typeface="Montserrat"/>
                <a:ea typeface="Montserrat"/>
                <a:cs typeface="Montserrat"/>
                <a:sym typeface="Montserrat"/>
              </a:rPr>
              <a:t>Provide support to people who need translation services / language access</a:t>
            </a:r>
            <a:endParaRPr sz="1800">
              <a:solidFill>
                <a:srgbClr val="202020"/>
              </a:solidFill>
              <a:highlight>
                <a:srgbClr val="FFFFFF"/>
              </a:highlight>
              <a:latin typeface="Montserrat"/>
              <a:ea typeface="Montserrat"/>
              <a:cs typeface="Montserrat"/>
              <a:sym typeface="Montserrat"/>
            </a:endParaRPr>
          </a:p>
          <a:p>
            <a:pPr indent="0" lvl="0" marL="0" rtl="0" algn="l">
              <a:lnSpc>
                <a:spcPct val="150000"/>
              </a:lnSpc>
              <a:spcBef>
                <a:spcPts val="1000"/>
              </a:spcBef>
              <a:spcAft>
                <a:spcPts val="1000"/>
              </a:spcAft>
              <a:buNone/>
            </a:pPr>
            <a:r>
              <a:t/>
            </a:r>
            <a:endParaRPr sz="1800">
              <a:latin typeface="Montserrat"/>
              <a:ea typeface="Montserrat"/>
              <a:cs typeface="Montserrat"/>
              <a:sym typeface="Montserrat"/>
            </a:endParaRPr>
          </a:p>
        </p:txBody>
      </p:sp>
      <p:sp>
        <p:nvSpPr>
          <p:cNvPr id="83" name="Google Shape;83;p16"/>
          <p:cNvSpPr txBox="1"/>
          <p:nvPr/>
        </p:nvSpPr>
        <p:spPr>
          <a:xfrm>
            <a:off x="175050" y="286400"/>
            <a:ext cx="8285100" cy="50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900">
                <a:solidFill>
                  <a:srgbClr val="FFFFFF"/>
                </a:solidFill>
                <a:latin typeface="Montserrat"/>
                <a:ea typeface="Montserrat"/>
                <a:cs typeface="Montserrat"/>
                <a:sym typeface="Montserrat"/>
              </a:rPr>
              <a:t>WHAT DOES A COVID-19 COMMUNITY RESPONSE CAPTAIN DO?</a:t>
            </a:r>
            <a:endParaRPr b="1" sz="1900">
              <a:solidFill>
                <a:srgbClr val="FFFFFF"/>
              </a:solidFill>
              <a:latin typeface="Montserrat"/>
              <a:ea typeface="Montserrat"/>
              <a:cs typeface="Montserrat"/>
              <a:sym typeface="Montserrat"/>
            </a:endParaRPr>
          </a:p>
        </p:txBody>
      </p:sp>
      <p:pic>
        <p:nvPicPr>
          <p:cNvPr id="84" name="Google Shape;84;p16"/>
          <p:cNvPicPr preferRelativeResize="0"/>
          <p:nvPr/>
        </p:nvPicPr>
        <p:blipFill>
          <a:blip r:embed="rId3">
            <a:alphaModFix/>
          </a:blip>
          <a:stretch>
            <a:fillRect/>
          </a:stretch>
        </p:blipFill>
        <p:spPr>
          <a:xfrm>
            <a:off x="7719765" y="1538389"/>
            <a:ext cx="554235" cy="542833"/>
          </a:xfrm>
          <a:prstGeom prst="rect">
            <a:avLst/>
          </a:prstGeom>
          <a:noFill/>
          <a:ln>
            <a:noFill/>
          </a:ln>
        </p:spPr>
      </p:pic>
      <p:pic>
        <p:nvPicPr>
          <p:cNvPr id="85" name="Google Shape;85;p16"/>
          <p:cNvPicPr preferRelativeResize="0"/>
          <p:nvPr/>
        </p:nvPicPr>
        <p:blipFill>
          <a:blip r:embed="rId3">
            <a:alphaModFix/>
          </a:blip>
          <a:stretch>
            <a:fillRect/>
          </a:stretch>
        </p:blipFill>
        <p:spPr>
          <a:xfrm>
            <a:off x="6454946" y="2033790"/>
            <a:ext cx="554235" cy="542833"/>
          </a:xfrm>
          <a:prstGeom prst="rect">
            <a:avLst/>
          </a:prstGeom>
          <a:noFill/>
          <a:ln>
            <a:noFill/>
          </a:ln>
        </p:spPr>
      </p:pic>
      <p:pic>
        <p:nvPicPr>
          <p:cNvPr id="86" name="Google Shape;86;p16"/>
          <p:cNvPicPr preferRelativeResize="0"/>
          <p:nvPr/>
        </p:nvPicPr>
        <p:blipFill>
          <a:blip r:embed="rId3">
            <a:alphaModFix/>
          </a:blip>
          <a:stretch>
            <a:fillRect/>
          </a:stretch>
        </p:blipFill>
        <p:spPr>
          <a:xfrm>
            <a:off x="7555991" y="2816682"/>
            <a:ext cx="554235" cy="542833"/>
          </a:xfrm>
          <a:prstGeom prst="rect">
            <a:avLst/>
          </a:prstGeom>
          <a:noFill/>
          <a:ln>
            <a:noFill/>
          </a:ln>
        </p:spPr>
      </p:pic>
      <p:pic>
        <p:nvPicPr>
          <p:cNvPr id="87" name="Google Shape;87;p16"/>
          <p:cNvPicPr preferRelativeResize="0"/>
          <p:nvPr/>
        </p:nvPicPr>
        <p:blipFill>
          <a:blip r:embed="rId3">
            <a:alphaModFix/>
          </a:blip>
          <a:stretch>
            <a:fillRect/>
          </a:stretch>
        </p:blipFill>
        <p:spPr>
          <a:xfrm>
            <a:off x="6355900" y="3458148"/>
            <a:ext cx="554235" cy="542833"/>
          </a:xfrm>
          <a:prstGeom prst="rect">
            <a:avLst/>
          </a:prstGeom>
          <a:noFill/>
          <a:ln>
            <a:noFill/>
          </a:ln>
        </p:spPr>
      </p:pic>
      <p:pic>
        <p:nvPicPr>
          <p:cNvPr id="88" name="Google Shape;88;p16"/>
          <p:cNvPicPr preferRelativeResize="0"/>
          <p:nvPr/>
        </p:nvPicPr>
        <p:blipFill>
          <a:blip r:embed="rId4">
            <a:alphaModFix/>
          </a:blip>
          <a:stretch>
            <a:fillRect/>
          </a:stretch>
        </p:blipFill>
        <p:spPr>
          <a:xfrm rot="1908389">
            <a:off x="7028710" y="1730616"/>
            <a:ext cx="611236" cy="605826"/>
          </a:xfrm>
          <a:prstGeom prst="rect">
            <a:avLst/>
          </a:prstGeom>
          <a:noFill/>
          <a:ln>
            <a:noFill/>
          </a:ln>
        </p:spPr>
      </p:pic>
      <p:pic>
        <p:nvPicPr>
          <p:cNvPr id="89" name="Google Shape;89;p16"/>
          <p:cNvPicPr preferRelativeResize="0"/>
          <p:nvPr/>
        </p:nvPicPr>
        <p:blipFill>
          <a:blip r:embed="rId4">
            <a:alphaModFix/>
          </a:blip>
          <a:stretch>
            <a:fillRect/>
          </a:stretch>
        </p:blipFill>
        <p:spPr>
          <a:xfrm rot="-5725633">
            <a:off x="7033184" y="2400715"/>
            <a:ext cx="602288" cy="614720"/>
          </a:xfrm>
          <a:prstGeom prst="rect">
            <a:avLst/>
          </a:prstGeom>
          <a:noFill/>
          <a:ln>
            <a:noFill/>
          </a:ln>
        </p:spPr>
      </p:pic>
      <p:pic>
        <p:nvPicPr>
          <p:cNvPr id="90" name="Google Shape;90;p16"/>
          <p:cNvPicPr preferRelativeResize="0"/>
          <p:nvPr/>
        </p:nvPicPr>
        <p:blipFill>
          <a:blip r:embed="rId3">
            <a:alphaModFix/>
          </a:blip>
          <a:stretch>
            <a:fillRect/>
          </a:stretch>
        </p:blipFill>
        <p:spPr>
          <a:xfrm>
            <a:off x="7719765" y="3980917"/>
            <a:ext cx="554235" cy="542833"/>
          </a:xfrm>
          <a:prstGeom prst="rect">
            <a:avLst/>
          </a:prstGeom>
          <a:noFill/>
          <a:ln>
            <a:noFill/>
          </a:ln>
        </p:spPr>
      </p:pic>
      <p:pic>
        <p:nvPicPr>
          <p:cNvPr id="91" name="Google Shape;91;p16"/>
          <p:cNvPicPr preferRelativeResize="0"/>
          <p:nvPr/>
        </p:nvPicPr>
        <p:blipFill>
          <a:blip r:embed="rId4">
            <a:alphaModFix/>
          </a:blip>
          <a:stretch>
            <a:fillRect/>
          </a:stretch>
        </p:blipFill>
        <p:spPr>
          <a:xfrm rot="1228010">
            <a:off x="6938091" y="3168671"/>
            <a:ext cx="613239" cy="603797"/>
          </a:xfrm>
          <a:prstGeom prst="rect">
            <a:avLst/>
          </a:prstGeom>
          <a:noFill/>
          <a:ln>
            <a:noFill/>
          </a:ln>
        </p:spPr>
      </p:pic>
      <p:pic>
        <p:nvPicPr>
          <p:cNvPr id="92" name="Google Shape;92;p16"/>
          <p:cNvPicPr preferRelativeResize="0"/>
          <p:nvPr/>
        </p:nvPicPr>
        <p:blipFill>
          <a:blip r:embed="rId4">
            <a:alphaModFix/>
          </a:blip>
          <a:stretch>
            <a:fillRect/>
          </a:stretch>
        </p:blipFill>
        <p:spPr>
          <a:xfrm rot="3608700">
            <a:off x="7115747" y="1221002"/>
            <a:ext cx="605240" cy="611815"/>
          </a:xfrm>
          <a:prstGeom prst="rect">
            <a:avLst/>
          </a:prstGeom>
          <a:noFill/>
          <a:ln>
            <a:noFill/>
          </a:ln>
        </p:spPr>
      </p:pic>
      <p:pic>
        <p:nvPicPr>
          <p:cNvPr id="93" name="Google Shape;93;p16"/>
          <p:cNvPicPr preferRelativeResize="0"/>
          <p:nvPr/>
        </p:nvPicPr>
        <p:blipFill>
          <a:blip r:embed="rId3">
            <a:alphaModFix/>
          </a:blip>
          <a:stretch>
            <a:fillRect/>
          </a:stretch>
        </p:blipFill>
        <p:spPr>
          <a:xfrm>
            <a:off x="6543091" y="903350"/>
            <a:ext cx="554235" cy="542833"/>
          </a:xfrm>
          <a:prstGeom prst="rect">
            <a:avLst/>
          </a:prstGeom>
          <a:noFill/>
          <a:ln>
            <a:noFill/>
          </a:ln>
        </p:spPr>
      </p:pic>
      <p:pic>
        <p:nvPicPr>
          <p:cNvPr id="94" name="Google Shape;94;p16"/>
          <p:cNvPicPr preferRelativeResize="0"/>
          <p:nvPr/>
        </p:nvPicPr>
        <p:blipFill>
          <a:blip r:embed="rId4">
            <a:alphaModFix/>
          </a:blip>
          <a:stretch>
            <a:fillRect/>
          </a:stretch>
        </p:blipFill>
        <p:spPr>
          <a:xfrm rot="-6645075">
            <a:off x="6942849" y="3830048"/>
            <a:ext cx="603723" cy="613311"/>
          </a:xfrm>
          <a:prstGeom prst="rect">
            <a:avLst/>
          </a:prstGeom>
          <a:noFill/>
          <a:ln>
            <a:noFill/>
          </a:ln>
        </p:spPr>
      </p:pic>
      <p:pic>
        <p:nvPicPr>
          <p:cNvPr id="95" name="Google Shape;95;p16"/>
          <p:cNvPicPr preferRelativeResize="0"/>
          <p:nvPr/>
        </p:nvPicPr>
        <p:blipFill>
          <a:blip r:embed="rId5">
            <a:alphaModFix/>
          </a:blip>
          <a:stretch>
            <a:fillRect/>
          </a:stretch>
        </p:blipFill>
        <p:spPr>
          <a:xfrm>
            <a:off x="7502484" y="3576594"/>
            <a:ext cx="447267" cy="438085"/>
          </a:xfrm>
          <a:prstGeom prst="rect">
            <a:avLst/>
          </a:prstGeom>
          <a:noFill/>
          <a:ln>
            <a:noFill/>
          </a:ln>
        </p:spPr>
      </p:pic>
      <p:pic>
        <p:nvPicPr>
          <p:cNvPr id="96" name="Google Shape;96;p16"/>
          <p:cNvPicPr preferRelativeResize="0"/>
          <p:nvPr/>
        </p:nvPicPr>
        <p:blipFill>
          <a:blip r:embed="rId6">
            <a:alphaModFix/>
          </a:blip>
          <a:stretch>
            <a:fillRect/>
          </a:stretch>
        </p:blipFill>
        <p:spPr>
          <a:xfrm>
            <a:off x="6596564" y="2918231"/>
            <a:ext cx="447267" cy="438063"/>
          </a:xfrm>
          <a:prstGeom prst="rect">
            <a:avLst/>
          </a:prstGeom>
          <a:noFill/>
          <a:ln>
            <a:noFill/>
          </a:ln>
        </p:spPr>
      </p:pic>
      <p:pic>
        <p:nvPicPr>
          <p:cNvPr id="97" name="Google Shape;97;p16"/>
          <p:cNvPicPr preferRelativeResize="0"/>
          <p:nvPr/>
        </p:nvPicPr>
        <p:blipFill>
          <a:blip r:embed="rId7">
            <a:alphaModFix/>
          </a:blip>
          <a:stretch>
            <a:fillRect/>
          </a:stretch>
        </p:blipFill>
        <p:spPr>
          <a:xfrm>
            <a:off x="7556002" y="2227628"/>
            <a:ext cx="447267" cy="438047"/>
          </a:xfrm>
          <a:prstGeom prst="rect">
            <a:avLst/>
          </a:prstGeom>
          <a:noFill/>
          <a:ln>
            <a:noFill/>
          </a:ln>
        </p:spPr>
      </p:pic>
      <p:pic>
        <p:nvPicPr>
          <p:cNvPr id="98" name="Google Shape;98;p16"/>
          <p:cNvPicPr preferRelativeResize="0"/>
          <p:nvPr/>
        </p:nvPicPr>
        <p:blipFill>
          <a:blip r:embed="rId8">
            <a:alphaModFix/>
          </a:blip>
          <a:stretch>
            <a:fillRect/>
          </a:stretch>
        </p:blipFill>
        <p:spPr>
          <a:xfrm>
            <a:off x="6602242" y="1646023"/>
            <a:ext cx="315278" cy="30877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sp>
        <p:nvSpPr>
          <p:cNvPr id="362" name="Google Shape;362;p4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4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WHERE TO FIND COVID-19 INFO:</a:t>
            </a:r>
            <a:endParaRPr b="1" sz="2400">
              <a:solidFill>
                <a:srgbClr val="FFFFFF"/>
              </a:solidFill>
              <a:latin typeface="Montserrat"/>
              <a:ea typeface="Montserrat"/>
              <a:cs typeface="Montserrat"/>
              <a:sym typeface="Montserrat"/>
            </a:endParaRPr>
          </a:p>
        </p:txBody>
      </p:sp>
      <p:pic>
        <p:nvPicPr>
          <p:cNvPr id="364" name="Google Shape;364;p43"/>
          <p:cNvPicPr preferRelativeResize="0"/>
          <p:nvPr/>
        </p:nvPicPr>
        <p:blipFill>
          <a:blip r:embed="rId3">
            <a:alphaModFix/>
          </a:blip>
          <a:stretch>
            <a:fillRect/>
          </a:stretch>
        </p:blipFill>
        <p:spPr>
          <a:xfrm>
            <a:off x="142375" y="980850"/>
            <a:ext cx="6097141" cy="4007949"/>
          </a:xfrm>
          <a:prstGeom prst="rect">
            <a:avLst/>
          </a:prstGeom>
          <a:noFill/>
          <a:ln>
            <a:noFill/>
          </a:ln>
        </p:spPr>
      </p:pic>
      <p:sp>
        <p:nvSpPr>
          <p:cNvPr id="365" name="Google Shape;365;p43"/>
          <p:cNvSpPr txBox="1"/>
          <p:nvPr/>
        </p:nvSpPr>
        <p:spPr>
          <a:xfrm>
            <a:off x="6361200" y="1741275"/>
            <a:ext cx="2274000" cy="149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latin typeface="Montserrat"/>
                <a:ea typeface="Montserrat"/>
                <a:cs typeface="Montserrat"/>
                <a:sym typeface="Montserrat"/>
              </a:rPr>
              <a:t>For updates on how to stay healthy during the pandemic, </a:t>
            </a:r>
            <a:r>
              <a:rPr b="1" lang="en" sz="1800">
                <a:latin typeface="Montserrat"/>
                <a:ea typeface="Montserrat"/>
                <a:cs typeface="Montserrat"/>
                <a:sym typeface="Montserrat"/>
              </a:rPr>
              <a:t>text COVIDPHL </a:t>
            </a:r>
            <a:endParaRPr b="1" sz="1800">
              <a:latin typeface="Montserrat"/>
              <a:ea typeface="Montserrat"/>
              <a:cs typeface="Montserrat"/>
              <a:sym typeface="Montserrat"/>
            </a:endParaRPr>
          </a:p>
          <a:p>
            <a:pPr indent="0" lvl="0" marL="0" rtl="0" algn="l">
              <a:lnSpc>
                <a:spcPct val="115000"/>
              </a:lnSpc>
              <a:spcBef>
                <a:spcPts val="0"/>
              </a:spcBef>
              <a:spcAft>
                <a:spcPts val="0"/>
              </a:spcAft>
              <a:buNone/>
            </a:pPr>
            <a:r>
              <a:rPr b="1" lang="en" sz="1800">
                <a:latin typeface="Montserrat"/>
                <a:ea typeface="Montserrat"/>
                <a:cs typeface="Montserrat"/>
                <a:sym typeface="Montserrat"/>
              </a:rPr>
              <a:t>to 888-777. </a:t>
            </a:r>
            <a:endParaRPr b="1" sz="1800">
              <a:latin typeface="Montserrat"/>
              <a:ea typeface="Montserrat"/>
              <a:cs typeface="Montserrat"/>
              <a:sym typeface="Montserrat"/>
            </a:endParaRPr>
          </a:p>
        </p:txBody>
      </p:sp>
      <p:sp>
        <p:nvSpPr>
          <p:cNvPr id="366" name="Google Shape;366;p43"/>
          <p:cNvSpPr/>
          <p:nvPr/>
        </p:nvSpPr>
        <p:spPr>
          <a:xfrm>
            <a:off x="3582450" y="1581075"/>
            <a:ext cx="940500" cy="160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5"/>
                                        </p:tgtEl>
                                        <p:attrNameLst>
                                          <p:attrName>style.visibility</p:attrName>
                                        </p:attrNameLst>
                                      </p:cBhvr>
                                      <p:to>
                                        <p:strVal val="visible"/>
                                      </p:to>
                                    </p:set>
                                    <p:anim calcmode="lin" valueType="num">
                                      <p:cBhvr additive="base">
                                        <p:cTn dur="1000"/>
                                        <p:tgtEl>
                                          <p:spTgt spid="36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pic>
        <p:nvPicPr>
          <p:cNvPr id="371" name="Google Shape;371;p44"/>
          <p:cNvPicPr preferRelativeResize="0"/>
          <p:nvPr/>
        </p:nvPicPr>
        <p:blipFill rotWithShape="1">
          <a:blip r:embed="rId3">
            <a:alphaModFix/>
          </a:blip>
          <a:srcRect b="13164" l="0" r="0" t="0"/>
          <a:stretch/>
        </p:blipFill>
        <p:spPr>
          <a:xfrm>
            <a:off x="6012475" y="1127713"/>
            <a:ext cx="2622726" cy="2277424"/>
          </a:xfrm>
          <a:prstGeom prst="rect">
            <a:avLst/>
          </a:prstGeom>
          <a:noFill/>
          <a:ln>
            <a:noFill/>
          </a:ln>
        </p:spPr>
      </p:pic>
      <p:sp>
        <p:nvSpPr>
          <p:cNvPr id="372" name="Google Shape;372;p44"/>
          <p:cNvSpPr txBox="1"/>
          <p:nvPr>
            <p:ph idx="1" type="body"/>
          </p:nvPr>
        </p:nvSpPr>
        <p:spPr>
          <a:xfrm>
            <a:off x="666175" y="1057725"/>
            <a:ext cx="5437500" cy="192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rgbClr val="000000"/>
                </a:solidFill>
                <a:highlight>
                  <a:srgbClr val="FFFFFF"/>
                </a:highlight>
                <a:latin typeface="Montserrat"/>
                <a:ea typeface="Montserrat"/>
                <a:cs typeface="Montserrat"/>
                <a:sym typeface="Montserrat"/>
              </a:rPr>
              <a:t>COVID-19 impacts </a:t>
            </a:r>
            <a:r>
              <a:rPr b="1" lang="en" sz="2000">
                <a:solidFill>
                  <a:srgbClr val="000000"/>
                </a:solidFill>
                <a:highlight>
                  <a:srgbClr val="FFFFFF"/>
                </a:highlight>
                <a:latin typeface="Montserrat"/>
                <a:ea typeface="Montserrat"/>
                <a:cs typeface="Montserrat"/>
                <a:sym typeface="Montserrat"/>
              </a:rPr>
              <a:t>all Philadelphians.</a:t>
            </a:r>
            <a:r>
              <a:rPr lang="en" sz="2000">
                <a:solidFill>
                  <a:srgbClr val="000000"/>
                </a:solidFill>
                <a:highlight>
                  <a:srgbClr val="FFFFFF"/>
                </a:highlight>
                <a:latin typeface="Montserrat"/>
                <a:ea typeface="Montserrat"/>
                <a:cs typeface="Montserrat"/>
                <a:sym typeface="Montserrat"/>
              </a:rPr>
              <a:t> </a:t>
            </a:r>
            <a:endParaRPr sz="2000">
              <a:solidFill>
                <a:srgbClr val="000000"/>
              </a:solidFill>
              <a:highlight>
                <a:srgbClr val="FFFFFF"/>
              </a:highlight>
              <a:latin typeface="Montserrat"/>
              <a:ea typeface="Montserrat"/>
              <a:cs typeface="Montserrat"/>
              <a:sym typeface="Montserrat"/>
            </a:endParaRPr>
          </a:p>
          <a:p>
            <a:pPr indent="0" lvl="0" marL="0" rtl="0" algn="l">
              <a:spcBef>
                <a:spcPts val="1200"/>
              </a:spcBef>
              <a:spcAft>
                <a:spcPts val="1200"/>
              </a:spcAft>
              <a:buClr>
                <a:schemeClr val="dk1"/>
              </a:buClr>
              <a:buSzPts val="1100"/>
              <a:buFont typeface="Arial"/>
              <a:buNone/>
            </a:pPr>
            <a:r>
              <a:rPr lang="en" sz="2000">
                <a:solidFill>
                  <a:srgbClr val="000000"/>
                </a:solidFill>
                <a:highlight>
                  <a:srgbClr val="FFFFFF"/>
                </a:highlight>
                <a:latin typeface="Montserrat"/>
                <a:ea typeface="Montserrat"/>
                <a:cs typeface="Montserrat"/>
                <a:sym typeface="Montserrat"/>
              </a:rPr>
              <a:t>The virus does not distinguish between race, nationality, or immigration status.</a:t>
            </a:r>
            <a:endParaRPr sz="2000">
              <a:solidFill>
                <a:srgbClr val="000000"/>
              </a:solidFill>
              <a:highlight>
                <a:srgbClr val="FFFFFF"/>
              </a:highlight>
              <a:latin typeface="Montserrat"/>
              <a:ea typeface="Montserrat"/>
              <a:cs typeface="Montserrat"/>
              <a:sym typeface="Montserrat"/>
            </a:endParaRPr>
          </a:p>
        </p:txBody>
      </p:sp>
      <p:sp>
        <p:nvSpPr>
          <p:cNvPr id="373" name="Google Shape;373;p4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44"/>
          <p:cNvSpPr txBox="1"/>
          <p:nvPr/>
        </p:nvSpPr>
        <p:spPr>
          <a:xfrm>
            <a:off x="254400" y="301600"/>
            <a:ext cx="8635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CITIZENSHIP STATUS &amp; MEDICAL ACCESS</a:t>
            </a:r>
            <a:endParaRPr b="1" sz="2400">
              <a:solidFill>
                <a:srgbClr val="FFFFFF"/>
              </a:solidFill>
            </a:endParaRPr>
          </a:p>
        </p:txBody>
      </p:sp>
      <p:sp>
        <p:nvSpPr>
          <p:cNvPr id="375" name="Google Shape;375;p44"/>
          <p:cNvSpPr txBox="1"/>
          <p:nvPr/>
        </p:nvSpPr>
        <p:spPr>
          <a:xfrm>
            <a:off x="365575" y="2571750"/>
            <a:ext cx="5738100" cy="583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b="1" i="1" lang="en" sz="2400" u="sng">
                <a:highlight>
                  <a:srgbClr val="FFFFFF"/>
                </a:highlight>
                <a:latin typeface="Montserrat"/>
                <a:ea typeface="Montserrat"/>
                <a:cs typeface="Montserrat"/>
                <a:sym typeface="Montserrat"/>
              </a:rPr>
              <a:t>Everyone</a:t>
            </a:r>
            <a:r>
              <a:rPr b="1" lang="en" sz="2400">
                <a:highlight>
                  <a:srgbClr val="FFFFFF"/>
                </a:highlight>
                <a:latin typeface="Montserrat"/>
                <a:ea typeface="Montserrat"/>
                <a:cs typeface="Montserrat"/>
                <a:sym typeface="Montserrat"/>
              </a:rPr>
              <a:t> should seek medical care when they need it.</a:t>
            </a:r>
            <a:endParaRPr sz="2400">
              <a:solidFill>
                <a:srgbClr val="444444"/>
              </a:solidFill>
              <a:highlight>
                <a:srgbClr val="FFFFFF"/>
              </a:highlight>
              <a:latin typeface="Montserrat"/>
              <a:ea typeface="Montserrat"/>
              <a:cs typeface="Montserrat"/>
              <a:sym typeface="Montserrat"/>
            </a:endParaRPr>
          </a:p>
        </p:txBody>
      </p:sp>
      <p:sp>
        <p:nvSpPr>
          <p:cNvPr id="376" name="Google Shape;376;p44"/>
          <p:cNvSpPr txBox="1"/>
          <p:nvPr/>
        </p:nvSpPr>
        <p:spPr>
          <a:xfrm>
            <a:off x="279150" y="3875150"/>
            <a:ext cx="8585700" cy="3000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lang="en" sz="2000">
                <a:solidFill>
                  <a:schemeClr val="dk1"/>
                </a:solidFill>
                <a:highlight>
                  <a:schemeClr val="lt1"/>
                </a:highlight>
                <a:latin typeface="Montserrat"/>
                <a:ea typeface="Montserrat"/>
                <a:cs typeface="Montserrat"/>
                <a:sym typeface="Montserrat"/>
              </a:rPr>
              <a:t>Find a Community Health Center with free or low cost care: </a:t>
            </a:r>
            <a:r>
              <a:rPr b="1" lang="en" sz="2000">
                <a:solidFill>
                  <a:schemeClr val="dk1"/>
                </a:solidFill>
                <a:highlight>
                  <a:schemeClr val="lt1"/>
                </a:highlight>
                <a:latin typeface="Montserrat"/>
                <a:ea typeface="Montserrat"/>
                <a:cs typeface="Montserrat"/>
                <a:sym typeface="Montserrat"/>
              </a:rPr>
              <a:t>bit.ly/PhilaHealthCenters</a:t>
            </a:r>
            <a:endParaRPr b="1" sz="2000">
              <a:solidFill>
                <a:srgbClr val="444444"/>
              </a:solidFill>
              <a:highlight>
                <a:schemeClr val="lt1"/>
              </a:highlight>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375"/>
                                        </p:tgtEl>
                                        <p:attrNameLst>
                                          <p:attrName>style.visibility</p:attrName>
                                        </p:attrNameLst>
                                      </p:cBhvr>
                                      <p:to>
                                        <p:strVal val="visible"/>
                                      </p:to>
                                    </p:set>
                                    <p:anim calcmode="lin" valueType="num">
                                      <p:cBhvr additive="base">
                                        <p:cTn dur="1000"/>
                                        <p:tgtEl>
                                          <p:spTgt spid="37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Google Shape;381;p45"/>
          <p:cNvSpPr/>
          <p:nvPr/>
        </p:nvSpPr>
        <p:spPr>
          <a:xfrm>
            <a:off x="5691150" y="4208900"/>
            <a:ext cx="3452700" cy="9669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45"/>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45"/>
          <p:cNvSpPr txBox="1"/>
          <p:nvPr/>
        </p:nvSpPr>
        <p:spPr>
          <a:xfrm>
            <a:off x="147900" y="301600"/>
            <a:ext cx="8848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latin typeface="Montserrat"/>
                <a:ea typeface="Montserrat"/>
                <a:cs typeface="Montserrat"/>
                <a:sym typeface="Montserrat"/>
              </a:rPr>
              <a:t>WHAT TO DO IF YOU SEE OR EXPERIENCE A HATE CRIME</a:t>
            </a:r>
            <a:endParaRPr b="1" sz="2200">
              <a:solidFill>
                <a:srgbClr val="FFFFFF"/>
              </a:solidFill>
              <a:latin typeface="Montserrat"/>
              <a:ea typeface="Montserrat"/>
              <a:cs typeface="Montserrat"/>
              <a:sym typeface="Montserrat"/>
            </a:endParaRPr>
          </a:p>
        </p:txBody>
      </p:sp>
      <p:sp>
        <p:nvSpPr>
          <p:cNvPr id="384" name="Google Shape;384;p45"/>
          <p:cNvSpPr/>
          <p:nvPr/>
        </p:nvSpPr>
        <p:spPr>
          <a:xfrm>
            <a:off x="0" y="4208900"/>
            <a:ext cx="5691000" cy="9426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45"/>
          <p:cNvSpPr/>
          <p:nvPr/>
        </p:nvSpPr>
        <p:spPr>
          <a:xfrm>
            <a:off x="0" y="1028850"/>
            <a:ext cx="9144000" cy="8121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45"/>
          <p:cNvSpPr txBox="1"/>
          <p:nvPr/>
        </p:nvSpPr>
        <p:spPr>
          <a:xfrm>
            <a:off x="623700" y="1079500"/>
            <a:ext cx="7896600" cy="53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0F4D90"/>
                </a:solidFill>
                <a:latin typeface="Montserrat"/>
                <a:ea typeface="Montserrat"/>
                <a:cs typeface="Montserrat"/>
                <a:sym typeface="Montserrat"/>
              </a:rPr>
              <a:t>It is ILLEGAL to verbally or physically attack someone based on their ethnicity or assumption of COVID-19 infection. </a:t>
            </a:r>
            <a:endParaRPr b="1" sz="1800">
              <a:solidFill>
                <a:srgbClr val="0F4D90"/>
              </a:solidFill>
              <a:latin typeface="Montserrat"/>
              <a:ea typeface="Montserrat"/>
              <a:cs typeface="Montserrat"/>
              <a:sym typeface="Montserrat"/>
            </a:endParaRPr>
          </a:p>
        </p:txBody>
      </p:sp>
      <p:sp>
        <p:nvSpPr>
          <p:cNvPr id="387" name="Google Shape;387;p45"/>
          <p:cNvSpPr txBox="1"/>
          <p:nvPr/>
        </p:nvSpPr>
        <p:spPr>
          <a:xfrm>
            <a:off x="88800" y="4208900"/>
            <a:ext cx="5373000" cy="717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To report hate crimes and bias incidents, contact the </a:t>
            </a:r>
            <a:endParaRPr sz="1200">
              <a:solidFill>
                <a:srgbClr val="FFFFFF"/>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Philadelphia Commission on Human Relations at: </a:t>
            </a:r>
            <a:endParaRPr sz="1200">
              <a:solidFill>
                <a:srgbClr val="FFFFFF"/>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215-686-4670 or </a:t>
            </a:r>
            <a:r>
              <a:rPr lang="en" sz="1200" u="sng">
                <a:solidFill>
                  <a:srgbClr val="FFFFFF"/>
                </a:solidFill>
                <a:latin typeface="Montserrat"/>
                <a:ea typeface="Montserrat"/>
                <a:cs typeface="Montserrat"/>
                <a:sym typeface="Montserrat"/>
                <a:hlinkClick r:id="rId3"/>
              </a:rPr>
              <a:t>pchr@phila.gov</a:t>
            </a:r>
            <a:r>
              <a:rPr lang="en" sz="1200">
                <a:solidFill>
                  <a:srgbClr val="FFFFFF"/>
                </a:solidFill>
                <a:latin typeface="Montserrat"/>
                <a:ea typeface="Montserrat"/>
                <a:cs typeface="Montserrat"/>
                <a:sym typeface="Montserrat"/>
              </a:rPr>
              <a:t>.</a:t>
            </a:r>
            <a:endParaRPr sz="1200">
              <a:solidFill>
                <a:srgbClr val="FFFFFF"/>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Find more information at </a:t>
            </a:r>
            <a:r>
              <a:rPr lang="en" sz="1200" u="sng">
                <a:solidFill>
                  <a:srgbClr val="FFFFFF"/>
                </a:solidFill>
                <a:latin typeface="Montserrat"/>
                <a:ea typeface="Montserrat"/>
                <a:cs typeface="Montserrat"/>
                <a:sym typeface="Montserrat"/>
                <a:hlinkClick r:id="rId4"/>
              </a:rPr>
              <a:t>www.phila.gov/humanrelations</a:t>
            </a:r>
            <a:endParaRPr sz="1200">
              <a:solidFill>
                <a:srgbClr val="FFFFFF"/>
              </a:solidFill>
              <a:latin typeface="Montserrat"/>
              <a:ea typeface="Montserrat"/>
              <a:cs typeface="Montserrat"/>
              <a:sym typeface="Montserrat"/>
            </a:endParaRPr>
          </a:p>
        </p:txBody>
      </p:sp>
      <p:sp>
        <p:nvSpPr>
          <p:cNvPr id="388" name="Google Shape;388;p45"/>
          <p:cNvSpPr txBox="1"/>
          <p:nvPr/>
        </p:nvSpPr>
        <p:spPr>
          <a:xfrm>
            <a:off x="17350" y="1968675"/>
            <a:ext cx="8996100" cy="58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latin typeface="Montserrat"/>
                <a:ea typeface="Montserrat"/>
                <a:cs typeface="Montserrat"/>
                <a:sym typeface="Montserrat"/>
              </a:rPr>
              <a:t>There have been r</a:t>
            </a:r>
            <a:r>
              <a:rPr lang="en" sz="1600">
                <a:latin typeface="Montserrat"/>
                <a:ea typeface="Montserrat"/>
                <a:cs typeface="Montserrat"/>
                <a:sym typeface="Montserrat"/>
              </a:rPr>
              <a:t>ecent acts of hate and bias against individuals based on the assumption that they are carriers of the COVID-19 virus. </a:t>
            </a:r>
            <a:endParaRPr sz="1600">
              <a:latin typeface="Montserrat"/>
              <a:ea typeface="Montserrat"/>
              <a:cs typeface="Montserrat"/>
              <a:sym typeface="Montserrat"/>
            </a:endParaRPr>
          </a:p>
          <a:p>
            <a:pPr indent="0" lvl="0" marL="0" rtl="0" algn="l">
              <a:spcBef>
                <a:spcPts val="0"/>
              </a:spcBef>
              <a:spcAft>
                <a:spcPts val="0"/>
              </a:spcAft>
              <a:buNone/>
            </a:pPr>
            <a:r>
              <a:t/>
            </a:r>
            <a:endParaRPr sz="1600">
              <a:latin typeface="Montserrat"/>
              <a:ea typeface="Montserrat"/>
              <a:cs typeface="Montserrat"/>
              <a:sym typeface="Montserrat"/>
            </a:endParaRPr>
          </a:p>
        </p:txBody>
      </p:sp>
      <p:sp>
        <p:nvSpPr>
          <p:cNvPr id="389" name="Google Shape;389;p45"/>
          <p:cNvSpPr txBox="1"/>
          <p:nvPr/>
        </p:nvSpPr>
        <p:spPr>
          <a:xfrm>
            <a:off x="280800" y="2689975"/>
            <a:ext cx="8239500" cy="66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1"/>
                </a:solidFill>
                <a:latin typeface="Montserrat"/>
                <a:ea typeface="Montserrat"/>
                <a:cs typeface="Montserrat"/>
                <a:sym typeface="Montserrat"/>
              </a:rPr>
              <a:t>Now is the time for all Philadelphians to keep each other safe, so we can get through this pandemic together! If you see something, say something.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 sz="1600">
                <a:solidFill>
                  <a:schemeClr val="dk1"/>
                </a:solidFill>
                <a:latin typeface="Montserrat"/>
                <a:ea typeface="Montserrat"/>
                <a:cs typeface="Montserrat"/>
                <a:sym typeface="Montserrat"/>
              </a:rPr>
              <a:t>If you witness or are a victim of any crime, you should call 911.</a:t>
            </a:r>
            <a:endParaRPr b="1" sz="1600"/>
          </a:p>
        </p:txBody>
      </p:sp>
      <p:sp>
        <p:nvSpPr>
          <p:cNvPr id="390" name="Google Shape;390;p45"/>
          <p:cNvSpPr txBox="1"/>
          <p:nvPr/>
        </p:nvSpPr>
        <p:spPr>
          <a:xfrm>
            <a:off x="5881400" y="4401650"/>
            <a:ext cx="3100800" cy="40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F4D90"/>
                </a:solidFill>
                <a:latin typeface="Montserrat"/>
                <a:ea typeface="Montserrat"/>
                <a:cs typeface="Montserrat"/>
                <a:sym typeface="Montserrat"/>
              </a:rPr>
              <a:t>Make anonymous reports to the PCHR hotline at 215-686-2856.</a:t>
            </a:r>
            <a:endParaRPr>
              <a:solidFill>
                <a:srgbClr val="0F4D90"/>
              </a:solidFill>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sp>
        <p:nvSpPr>
          <p:cNvPr id="395" name="Google Shape;395;p4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46"/>
          <p:cNvSpPr txBox="1"/>
          <p:nvPr/>
        </p:nvSpPr>
        <p:spPr>
          <a:xfrm>
            <a:off x="254400" y="301600"/>
            <a:ext cx="8635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RESOURCES FOR THE LGBTQ+ COMMUNITY</a:t>
            </a:r>
            <a:endParaRPr b="1" sz="2400">
              <a:solidFill>
                <a:srgbClr val="FFFFFF"/>
              </a:solidFill>
            </a:endParaRPr>
          </a:p>
        </p:txBody>
      </p:sp>
      <p:sp>
        <p:nvSpPr>
          <p:cNvPr id="397" name="Google Shape;397;p46"/>
          <p:cNvSpPr txBox="1"/>
          <p:nvPr/>
        </p:nvSpPr>
        <p:spPr>
          <a:xfrm>
            <a:off x="279150" y="3885150"/>
            <a:ext cx="8585700" cy="978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600">
                <a:solidFill>
                  <a:schemeClr val="dk1"/>
                </a:solidFill>
                <a:highlight>
                  <a:schemeClr val="lt1"/>
                </a:highlight>
                <a:latin typeface="Montserrat"/>
                <a:ea typeface="Montserrat"/>
                <a:cs typeface="Montserrat"/>
                <a:sym typeface="Montserrat"/>
              </a:rPr>
              <a:t>Find LGBTQ+ friendly resources to stay safe and healthy during the pandemic:</a:t>
            </a:r>
            <a:endParaRPr sz="1600">
              <a:solidFill>
                <a:schemeClr val="dk1"/>
              </a:solidFill>
              <a:highlight>
                <a:schemeClr val="lt1"/>
              </a:highlight>
              <a:latin typeface="Montserrat"/>
              <a:ea typeface="Montserrat"/>
              <a:cs typeface="Montserrat"/>
              <a:sym typeface="Montserrat"/>
            </a:endParaRPr>
          </a:p>
          <a:p>
            <a:pPr indent="0" lvl="0" marL="0" rtl="0" algn="ctr">
              <a:lnSpc>
                <a:spcPct val="115000"/>
              </a:lnSpc>
              <a:spcBef>
                <a:spcPts val="1200"/>
              </a:spcBef>
              <a:spcAft>
                <a:spcPts val="1200"/>
              </a:spcAft>
              <a:buNone/>
            </a:pPr>
            <a:r>
              <a:rPr b="1" lang="en" sz="2000">
                <a:solidFill>
                  <a:srgbClr val="2176D2"/>
                </a:solidFill>
                <a:highlight>
                  <a:schemeClr val="lt1"/>
                </a:highlight>
                <a:latin typeface="Montserrat"/>
                <a:ea typeface="Montserrat"/>
                <a:cs typeface="Montserrat"/>
                <a:sym typeface="Montserrat"/>
              </a:rPr>
              <a:t>Visit bit.ly/COVIDLGBTQ </a:t>
            </a:r>
            <a:endParaRPr b="1" sz="2000">
              <a:solidFill>
                <a:srgbClr val="2176D2"/>
              </a:solidFill>
              <a:highlight>
                <a:schemeClr val="lt1"/>
              </a:highlight>
              <a:latin typeface="Montserrat"/>
              <a:ea typeface="Montserrat"/>
              <a:cs typeface="Montserrat"/>
              <a:sym typeface="Montserrat"/>
            </a:endParaRPr>
          </a:p>
        </p:txBody>
      </p:sp>
      <p:pic>
        <p:nvPicPr>
          <p:cNvPr id="398" name="Google Shape;398;p46"/>
          <p:cNvPicPr preferRelativeResize="0"/>
          <p:nvPr/>
        </p:nvPicPr>
        <p:blipFill>
          <a:blip r:embed="rId3">
            <a:alphaModFix/>
          </a:blip>
          <a:stretch>
            <a:fillRect/>
          </a:stretch>
        </p:blipFill>
        <p:spPr>
          <a:xfrm>
            <a:off x="4214675" y="911500"/>
            <a:ext cx="4460473" cy="2973649"/>
          </a:xfrm>
          <a:prstGeom prst="rect">
            <a:avLst/>
          </a:prstGeom>
          <a:noFill/>
          <a:ln>
            <a:noFill/>
          </a:ln>
        </p:spPr>
      </p:pic>
      <p:sp>
        <p:nvSpPr>
          <p:cNvPr id="399" name="Google Shape;399;p46"/>
          <p:cNvSpPr txBox="1"/>
          <p:nvPr/>
        </p:nvSpPr>
        <p:spPr>
          <a:xfrm>
            <a:off x="428950" y="1300950"/>
            <a:ext cx="4404900" cy="1775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b="1" lang="en" sz="3000">
                <a:solidFill>
                  <a:srgbClr val="0F4D90"/>
                </a:solidFill>
                <a:highlight>
                  <a:schemeClr val="lt1"/>
                </a:highlight>
                <a:latin typeface="Montserrat"/>
                <a:ea typeface="Montserrat"/>
                <a:cs typeface="Montserrat"/>
                <a:sym typeface="Montserrat"/>
              </a:rPr>
              <a:t>EVERYONE should feel safe when seeking support or medical care. </a:t>
            </a:r>
            <a:endParaRPr b="1" sz="3000">
              <a:solidFill>
                <a:srgbClr val="0F4D90"/>
              </a:solidFill>
              <a:highlight>
                <a:schemeClr val="lt1"/>
              </a:highlight>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3" name="Shape 403"/>
        <p:cNvGrpSpPr/>
        <p:nvPr/>
      </p:nvGrpSpPr>
      <p:grpSpPr>
        <a:xfrm>
          <a:off x="0" y="0"/>
          <a:ext cx="0" cy="0"/>
          <a:chOff x="0" y="0"/>
          <a:chExt cx="0" cy="0"/>
        </a:xfrm>
      </p:grpSpPr>
      <p:sp>
        <p:nvSpPr>
          <p:cNvPr id="404" name="Google Shape;404;p4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4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ARE YOU IN AN UNSAFE HOME? </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406" name="Google Shape;406;p47"/>
          <p:cNvSpPr txBox="1"/>
          <p:nvPr/>
        </p:nvSpPr>
        <p:spPr>
          <a:xfrm>
            <a:off x="559800" y="993113"/>
            <a:ext cx="8024400" cy="1138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lang="en" sz="2600">
                <a:solidFill>
                  <a:srgbClr val="1C4587"/>
                </a:solidFill>
                <a:highlight>
                  <a:srgbClr val="FFFFFF"/>
                </a:highlight>
                <a:latin typeface="Montserrat"/>
                <a:ea typeface="Montserrat"/>
                <a:cs typeface="Montserrat"/>
                <a:sym typeface="Montserrat"/>
              </a:rPr>
              <a:t>If you or your loved one is in immediate danger, please contact the police at 911. </a:t>
            </a:r>
            <a:endParaRPr b="1" sz="2600">
              <a:solidFill>
                <a:srgbClr val="1C4587"/>
              </a:solidFill>
              <a:highlight>
                <a:srgbClr val="FFFFFF"/>
              </a:highlight>
              <a:latin typeface="Montserrat"/>
              <a:ea typeface="Montserrat"/>
              <a:cs typeface="Montserrat"/>
              <a:sym typeface="Montserrat"/>
            </a:endParaRPr>
          </a:p>
        </p:txBody>
      </p:sp>
      <p:sp>
        <p:nvSpPr>
          <p:cNvPr id="407" name="Google Shape;407;p47"/>
          <p:cNvSpPr/>
          <p:nvPr/>
        </p:nvSpPr>
        <p:spPr>
          <a:xfrm>
            <a:off x="0" y="4580650"/>
            <a:ext cx="9144000" cy="6558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47"/>
          <p:cNvSpPr/>
          <p:nvPr/>
        </p:nvSpPr>
        <p:spPr>
          <a:xfrm>
            <a:off x="0" y="3824050"/>
            <a:ext cx="9144000" cy="7566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47"/>
          <p:cNvSpPr txBox="1"/>
          <p:nvPr/>
        </p:nvSpPr>
        <p:spPr>
          <a:xfrm>
            <a:off x="344150" y="3967900"/>
            <a:ext cx="8024400" cy="46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700">
                <a:solidFill>
                  <a:srgbClr val="2176D2"/>
                </a:solidFill>
                <a:latin typeface="Montserrat"/>
                <a:ea typeface="Montserrat"/>
                <a:cs typeface="Montserrat"/>
                <a:sym typeface="Montserrat"/>
              </a:rPr>
              <a:t>The National Domestic Violence Hotline: </a:t>
            </a:r>
            <a:r>
              <a:rPr lang="en" sz="1600">
                <a:solidFill>
                  <a:srgbClr val="2176D2"/>
                </a:solidFill>
                <a:latin typeface="Montserrat"/>
                <a:ea typeface="Montserrat"/>
                <a:cs typeface="Montserrat"/>
                <a:sym typeface="Montserrat"/>
              </a:rPr>
              <a:t>1-800-799-SAFE (7233)</a:t>
            </a:r>
            <a:endParaRPr sz="1600">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200">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200">
              <a:solidFill>
                <a:srgbClr val="2176D2"/>
              </a:solidFill>
              <a:latin typeface="Montserrat"/>
              <a:ea typeface="Montserrat"/>
              <a:cs typeface="Montserrat"/>
              <a:sym typeface="Montserrat"/>
            </a:endParaRPr>
          </a:p>
        </p:txBody>
      </p:sp>
      <p:sp>
        <p:nvSpPr>
          <p:cNvPr id="410" name="Google Shape;410;p47"/>
          <p:cNvSpPr txBox="1"/>
          <p:nvPr/>
        </p:nvSpPr>
        <p:spPr>
          <a:xfrm>
            <a:off x="170900" y="4580650"/>
            <a:ext cx="85515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1600">
                <a:solidFill>
                  <a:srgbClr val="FFFFFF"/>
                </a:solidFill>
                <a:latin typeface="Montserrat"/>
                <a:ea typeface="Montserrat"/>
                <a:cs typeface="Montserrat"/>
                <a:sym typeface="Montserrat"/>
              </a:rPr>
              <a:t>For more information and additional resources, visit:</a:t>
            </a:r>
            <a:endParaRPr b="1" sz="1600">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1" lang="en" sz="1500">
                <a:solidFill>
                  <a:srgbClr val="FFFFFF"/>
                </a:solidFill>
                <a:latin typeface="Montserrat"/>
                <a:ea typeface="Montserrat"/>
                <a:cs typeface="Montserrat"/>
                <a:sym typeface="Montserrat"/>
              </a:rPr>
              <a:t>bit.ly/HealthyMinds-SurvivorResources</a:t>
            </a:r>
            <a:endParaRPr b="1" sz="1500">
              <a:solidFill>
                <a:srgbClr val="FFFFFF"/>
              </a:solidFill>
              <a:latin typeface="Montserrat"/>
              <a:ea typeface="Montserrat"/>
              <a:cs typeface="Montserrat"/>
              <a:sym typeface="Montserrat"/>
            </a:endParaRPr>
          </a:p>
          <a:p>
            <a:pPr indent="0" lvl="0" marL="0" marR="0" rtl="0" algn="l">
              <a:lnSpc>
                <a:spcPct val="150000"/>
              </a:lnSpc>
              <a:spcBef>
                <a:spcPts val="0"/>
              </a:spcBef>
              <a:spcAft>
                <a:spcPts val="0"/>
              </a:spcAft>
              <a:buNone/>
            </a:pPr>
            <a:r>
              <a:t/>
            </a:r>
            <a:endParaRPr sz="1200">
              <a:solidFill>
                <a:srgbClr val="FFFFFF"/>
              </a:solidFill>
              <a:latin typeface="Montserrat"/>
              <a:ea typeface="Montserrat"/>
              <a:cs typeface="Montserrat"/>
              <a:sym typeface="Montserrat"/>
            </a:endParaRPr>
          </a:p>
        </p:txBody>
      </p:sp>
      <p:sp>
        <p:nvSpPr>
          <p:cNvPr id="411" name="Google Shape;411;p47"/>
          <p:cNvSpPr txBox="1"/>
          <p:nvPr/>
        </p:nvSpPr>
        <p:spPr>
          <a:xfrm>
            <a:off x="965550" y="2120650"/>
            <a:ext cx="7212900" cy="170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0F4D90"/>
                </a:solidFill>
                <a:latin typeface="Montserrat"/>
                <a:ea typeface="Montserrat"/>
                <a:cs typeface="Montserrat"/>
                <a:sym typeface="Montserrat"/>
              </a:rPr>
              <a:t>If you think that your relationship is abusive or if you know someone who you think is being abused, call the 24-hour Philadelphia domestic violence hotline at </a:t>
            </a:r>
            <a:r>
              <a:rPr b="1" lang="en" sz="2000">
                <a:solidFill>
                  <a:srgbClr val="0F4D90"/>
                </a:solidFill>
                <a:latin typeface="Montserrat"/>
                <a:ea typeface="Montserrat"/>
                <a:cs typeface="Montserrat"/>
                <a:sym typeface="Montserrat"/>
              </a:rPr>
              <a:t>(866) 723-3014.</a:t>
            </a:r>
            <a:endParaRPr b="1" sz="2000">
              <a:solidFill>
                <a:srgbClr val="0F4D90"/>
              </a:solidFill>
            </a:endParaRPr>
          </a:p>
          <a:p>
            <a:pPr indent="0" lvl="0" marL="0" rtl="0" algn="ctr">
              <a:spcBef>
                <a:spcPts val="0"/>
              </a:spcBef>
              <a:spcAft>
                <a:spcPts val="0"/>
              </a:spcAft>
              <a:buNone/>
            </a:pPr>
            <a:r>
              <a:t/>
            </a:r>
            <a:endParaRPr sz="1600">
              <a:solidFill>
                <a:srgbClr val="0F4D90"/>
              </a:solidFill>
              <a:latin typeface="Montserrat"/>
              <a:ea typeface="Montserrat"/>
              <a:cs typeface="Montserrat"/>
              <a:sym typeface="Montserra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5" name="Shape 415"/>
        <p:cNvGrpSpPr/>
        <p:nvPr/>
      </p:nvGrpSpPr>
      <p:grpSpPr>
        <a:xfrm>
          <a:off x="0" y="0"/>
          <a:ext cx="0" cy="0"/>
          <a:chOff x="0" y="0"/>
          <a:chExt cx="0" cy="0"/>
        </a:xfrm>
      </p:grpSpPr>
      <p:sp>
        <p:nvSpPr>
          <p:cNvPr id="416" name="Google Shape;416;p48"/>
          <p:cNvSpPr/>
          <p:nvPr/>
        </p:nvSpPr>
        <p:spPr>
          <a:xfrm>
            <a:off x="4424400" y="995000"/>
            <a:ext cx="4002900" cy="38313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2400">
              <a:solidFill>
                <a:schemeClr val="lt1"/>
              </a:solidFill>
              <a:latin typeface="Montserrat"/>
              <a:ea typeface="Montserrat"/>
              <a:cs typeface="Montserrat"/>
              <a:sym typeface="Montserrat"/>
            </a:endParaRPr>
          </a:p>
        </p:txBody>
      </p:sp>
      <p:sp>
        <p:nvSpPr>
          <p:cNvPr id="417" name="Google Shape;417;p4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48"/>
          <p:cNvSpPr txBox="1"/>
          <p:nvPr/>
        </p:nvSpPr>
        <p:spPr>
          <a:xfrm>
            <a:off x="395650" y="301600"/>
            <a:ext cx="79806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WHAT TO DO IF YOU SUSPECT CHILD ABUSE</a:t>
            </a:r>
            <a:endParaRPr b="1" sz="2400">
              <a:solidFill>
                <a:srgbClr val="FFFFFF"/>
              </a:solidFill>
              <a:latin typeface="Montserrat"/>
              <a:ea typeface="Montserrat"/>
              <a:cs typeface="Montserrat"/>
              <a:sym typeface="Montserrat"/>
            </a:endParaRPr>
          </a:p>
        </p:txBody>
      </p:sp>
      <p:sp>
        <p:nvSpPr>
          <p:cNvPr id="419" name="Google Shape;419;p48"/>
          <p:cNvSpPr txBox="1"/>
          <p:nvPr/>
        </p:nvSpPr>
        <p:spPr>
          <a:xfrm>
            <a:off x="188450" y="1120800"/>
            <a:ext cx="3795300" cy="166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700">
                <a:highlight>
                  <a:srgbClr val="FFFFFF"/>
                </a:highlight>
                <a:latin typeface="Montserrat"/>
                <a:ea typeface="Montserrat"/>
                <a:cs typeface="Montserrat"/>
                <a:sym typeface="Montserrat"/>
              </a:rPr>
              <a:t>High stress, loss of jobs and financial pressures, and long hours together have increased instances of violence in the home, and women and children are often the main victims.</a:t>
            </a:r>
            <a:endParaRPr b="1" sz="1700">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1">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None/>
            </a:pPr>
            <a:r>
              <a:rPr lang="en" sz="1600">
                <a:highlight>
                  <a:srgbClr val="FFFFFF"/>
                </a:highlight>
                <a:latin typeface="Montserrat"/>
                <a:ea typeface="Montserrat"/>
                <a:cs typeface="Montserrat"/>
                <a:sym typeface="Montserrat"/>
              </a:rPr>
              <a:t>Since the stay at home order, reports of child abuse have gone down. Many more cases go unreported now that children do not have safe spaces to talk to adults or ask for help.</a:t>
            </a:r>
            <a:endParaRPr sz="1600">
              <a:solidFill>
                <a:srgbClr val="3C4043"/>
              </a:solidFill>
              <a:highlight>
                <a:srgbClr val="FFFFFF"/>
              </a:highlight>
              <a:latin typeface="Montserrat"/>
              <a:ea typeface="Montserrat"/>
              <a:cs typeface="Montserrat"/>
              <a:sym typeface="Montserrat"/>
            </a:endParaRPr>
          </a:p>
        </p:txBody>
      </p:sp>
      <p:sp>
        <p:nvSpPr>
          <p:cNvPr id="420" name="Google Shape;420;p48"/>
          <p:cNvSpPr txBox="1"/>
          <p:nvPr/>
        </p:nvSpPr>
        <p:spPr>
          <a:xfrm>
            <a:off x="4528200" y="1120800"/>
            <a:ext cx="3795300" cy="336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2000">
                <a:solidFill>
                  <a:schemeClr val="lt1"/>
                </a:solidFill>
                <a:latin typeface="Montserrat"/>
                <a:ea typeface="Montserrat"/>
                <a:cs typeface="Montserrat"/>
                <a:sym typeface="Montserrat"/>
              </a:rPr>
              <a:t>FIND SUPPORT:</a:t>
            </a:r>
            <a:endParaRPr b="1" i="1" sz="20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highlight>
                  <a:srgbClr val="0F4D90"/>
                </a:highlight>
                <a:latin typeface="Montserrat"/>
                <a:ea typeface="Montserrat"/>
                <a:cs typeface="Montserrat"/>
                <a:sym typeface="Montserrat"/>
              </a:rPr>
              <a:t>Philadelphia Hotline (24/7)</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latin typeface="Montserrat"/>
                <a:ea typeface="Montserrat"/>
                <a:cs typeface="Montserrat"/>
                <a:sym typeface="Montserrat"/>
              </a:rPr>
              <a:t>(215) 683-6100</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highlight>
                  <a:srgbClr val="0F4D90"/>
                </a:highlight>
                <a:latin typeface="Montserrat"/>
                <a:ea typeface="Montserrat"/>
                <a:cs typeface="Montserrat"/>
                <a:sym typeface="Montserrat"/>
              </a:rPr>
              <a:t>Pennsylvania Hotline (24/7): </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latin typeface="Montserrat"/>
                <a:ea typeface="Montserrat"/>
                <a:cs typeface="Montserrat"/>
                <a:sym typeface="Montserrat"/>
              </a:rPr>
              <a:t>(800) 932-0313 or email safe2saypa.org</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highlight>
                  <a:srgbClr val="0F4D90"/>
                </a:highlight>
                <a:latin typeface="Montserrat"/>
                <a:ea typeface="Montserrat"/>
                <a:cs typeface="Montserrat"/>
                <a:sym typeface="Montserrat"/>
              </a:rPr>
              <a:t>Children Crisis Treatment Center:</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latin typeface="Montserrat"/>
                <a:ea typeface="Montserrat"/>
                <a:cs typeface="Montserrat"/>
                <a:sym typeface="Montserrat"/>
              </a:rPr>
              <a:t>215-496-0707</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highlight>
                  <a:srgbClr val="0F4D90"/>
                </a:highlight>
                <a:latin typeface="Montserrat"/>
                <a:ea typeface="Montserrat"/>
                <a:cs typeface="Montserrat"/>
                <a:sym typeface="Montserrat"/>
              </a:rPr>
              <a:t>Philadelphia Children’s Alliance:</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latin typeface="Montserrat"/>
                <a:ea typeface="Montserrat"/>
                <a:cs typeface="Montserrat"/>
                <a:sym typeface="Montserrat"/>
              </a:rPr>
              <a:t>215-387-9500</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highlight>
                  <a:srgbClr val="0F4D90"/>
                </a:highlight>
                <a:latin typeface="Montserrat"/>
                <a:ea typeface="Montserrat"/>
                <a:cs typeface="Montserrat"/>
                <a:sym typeface="Montserrat"/>
              </a:rPr>
              <a:t>CHOP (CARE) Clinic: </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latin typeface="Montserrat"/>
                <a:ea typeface="Montserrat"/>
                <a:cs typeface="Montserrat"/>
                <a:sym typeface="Montserrat"/>
              </a:rPr>
              <a:t>215-590-4923</a:t>
            </a:r>
            <a:endParaRPr b="1">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4" name="Shape 424"/>
        <p:cNvGrpSpPr/>
        <p:nvPr/>
      </p:nvGrpSpPr>
      <p:grpSpPr>
        <a:xfrm>
          <a:off x="0" y="0"/>
          <a:ext cx="0" cy="0"/>
          <a:chOff x="0" y="0"/>
          <a:chExt cx="0" cy="0"/>
        </a:xfrm>
      </p:grpSpPr>
      <p:sp>
        <p:nvSpPr>
          <p:cNvPr id="425" name="Google Shape;425;p4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4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HOUSING SUPPORT</a:t>
            </a:r>
            <a:endParaRPr b="1" sz="2400">
              <a:solidFill>
                <a:srgbClr val="FFFFFF"/>
              </a:solidFill>
              <a:latin typeface="Montserrat"/>
              <a:ea typeface="Montserrat"/>
              <a:cs typeface="Montserrat"/>
              <a:sym typeface="Montserrat"/>
            </a:endParaRPr>
          </a:p>
        </p:txBody>
      </p:sp>
      <p:sp>
        <p:nvSpPr>
          <p:cNvPr id="427" name="Google Shape;427;p49"/>
          <p:cNvSpPr txBox="1"/>
          <p:nvPr/>
        </p:nvSpPr>
        <p:spPr>
          <a:xfrm>
            <a:off x="1881975" y="1081025"/>
            <a:ext cx="6561000" cy="583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lang="en" sz="2000">
                <a:solidFill>
                  <a:srgbClr val="2176D2"/>
                </a:solidFill>
                <a:highlight>
                  <a:srgbClr val="FFFFFF"/>
                </a:highlight>
                <a:latin typeface="Montserrat"/>
                <a:ea typeface="Montserrat"/>
                <a:cs typeface="Montserrat"/>
                <a:sym typeface="Montserrat"/>
              </a:rPr>
              <a:t>The Philadelphia courts are closed and there  will be no evictions though May 31, 2020. </a:t>
            </a:r>
            <a:endParaRPr b="1" sz="2000">
              <a:solidFill>
                <a:srgbClr val="2176D2"/>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p:txBody>
      </p:sp>
      <p:sp>
        <p:nvSpPr>
          <p:cNvPr id="428" name="Google Shape;428;p49"/>
          <p:cNvSpPr/>
          <p:nvPr/>
        </p:nvSpPr>
        <p:spPr>
          <a:xfrm>
            <a:off x="0" y="4439450"/>
            <a:ext cx="9144000" cy="3981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9" name="Google Shape;429;p49"/>
          <p:cNvPicPr preferRelativeResize="0"/>
          <p:nvPr/>
        </p:nvPicPr>
        <p:blipFill>
          <a:blip r:embed="rId3">
            <a:alphaModFix/>
          </a:blip>
          <a:stretch>
            <a:fillRect/>
          </a:stretch>
        </p:blipFill>
        <p:spPr>
          <a:xfrm>
            <a:off x="298100" y="1022941"/>
            <a:ext cx="1639058" cy="1639025"/>
          </a:xfrm>
          <a:prstGeom prst="rect">
            <a:avLst/>
          </a:prstGeom>
          <a:noFill/>
          <a:ln>
            <a:noFill/>
          </a:ln>
        </p:spPr>
      </p:pic>
      <p:sp>
        <p:nvSpPr>
          <p:cNvPr id="430" name="Google Shape;430;p49"/>
          <p:cNvSpPr txBox="1"/>
          <p:nvPr/>
        </p:nvSpPr>
        <p:spPr>
          <a:xfrm>
            <a:off x="254400" y="4439450"/>
            <a:ext cx="7943400" cy="4689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b="1" lang="en" sz="1200">
                <a:solidFill>
                  <a:srgbClr val="FFFFFF"/>
                </a:solidFill>
                <a:latin typeface="Montserrat"/>
                <a:ea typeface="Montserrat"/>
                <a:cs typeface="Montserrat"/>
                <a:sym typeface="Montserrat"/>
              </a:rPr>
              <a:t>SEE SOMEONE IN NEED OF SHELTER? </a:t>
            </a:r>
            <a:r>
              <a:rPr lang="en" sz="1200">
                <a:solidFill>
                  <a:srgbClr val="FFFFFF"/>
                </a:solidFill>
                <a:latin typeface="Montserrat"/>
                <a:ea typeface="Montserrat"/>
                <a:cs typeface="Montserrat"/>
                <a:sym typeface="Montserrat"/>
              </a:rPr>
              <a:t>C</a:t>
            </a:r>
            <a:r>
              <a:rPr lang="en" sz="1200">
                <a:solidFill>
                  <a:srgbClr val="FFFFFF"/>
                </a:solidFill>
                <a:latin typeface="Montserrat"/>
                <a:ea typeface="Montserrat"/>
                <a:cs typeface="Montserrat"/>
                <a:sym typeface="Montserrat"/>
              </a:rPr>
              <a:t>all</a:t>
            </a:r>
            <a:r>
              <a:rPr b="1" lang="en" sz="1200">
                <a:solidFill>
                  <a:srgbClr val="FFFFFF"/>
                </a:solidFill>
                <a:latin typeface="Montserrat"/>
                <a:ea typeface="Montserrat"/>
                <a:cs typeface="Montserrat"/>
                <a:sym typeface="Montserrat"/>
              </a:rPr>
              <a:t> (215) 232-1984 </a:t>
            </a:r>
            <a:r>
              <a:rPr lang="en" sz="1200">
                <a:solidFill>
                  <a:srgbClr val="FFFFFF"/>
                </a:solidFill>
                <a:latin typeface="Montserrat"/>
                <a:ea typeface="Montserrat"/>
                <a:cs typeface="Montserrat"/>
                <a:sym typeface="Montserrat"/>
              </a:rPr>
              <a:t>to request outreach.</a:t>
            </a:r>
            <a:endParaRPr b="1" sz="1200">
              <a:solidFill>
                <a:srgbClr val="FFFFFF"/>
              </a:solidFill>
              <a:latin typeface="Montserrat"/>
              <a:ea typeface="Montserrat"/>
              <a:cs typeface="Montserrat"/>
              <a:sym typeface="Montserrat"/>
            </a:endParaRPr>
          </a:p>
        </p:txBody>
      </p:sp>
      <p:sp>
        <p:nvSpPr>
          <p:cNvPr id="431" name="Google Shape;431;p49"/>
          <p:cNvSpPr txBox="1"/>
          <p:nvPr/>
        </p:nvSpPr>
        <p:spPr>
          <a:xfrm>
            <a:off x="254400" y="3252875"/>
            <a:ext cx="8635200" cy="94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1800">
                <a:solidFill>
                  <a:srgbClr val="2176D2"/>
                </a:solidFill>
                <a:highlight>
                  <a:schemeClr val="lt1"/>
                </a:highlight>
                <a:latin typeface="Montserrat"/>
                <a:ea typeface="Montserrat"/>
                <a:cs typeface="Montserrat"/>
                <a:sym typeface="Montserrat"/>
              </a:rPr>
              <a:t>Do you need help finding housing?</a:t>
            </a:r>
            <a:endParaRPr b="1" sz="1800">
              <a:solidFill>
                <a:srgbClr val="2176D2"/>
              </a:solidFill>
              <a:highlight>
                <a:schemeClr val="lt1"/>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600">
                <a:solidFill>
                  <a:srgbClr val="201F1E"/>
                </a:solidFill>
                <a:highlight>
                  <a:srgbClr val="FFFFFF"/>
                </a:highlight>
                <a:latin typeface="Montserrat"/>
                <a:ea typeface="Montserrat"/>
                <a:cs typeface="Montserrat"/>
                <a:sym typeface="Montserrat"/>
              </a:rPr>
              <a:t>Contact the Hub of Hope at </a:t>
            </a:r>
            <a:r>
              <a:rPr lang="en" sz="1600">
                <a:solidFill>
                  <a:srgbClr val="201F1E"/>
                </a:solidFill>
                <a:highlight>
                  <a:srgbClr val="FFF2CC"/>
                </a:highlight>
                <a:latin typeface="Montserrat"/>
                <a:ea typeface="Montserrat"/>
                <a:cs typeface="Montserrat"/>
                <a:sym typeface="Montserrat"/>
              </a:rPr>
              <a:t>hubofhope@projecthome.org</a:t>
            </a:r>
            <a:r>
              <a:rPr lang="en" sz="1600">
                <a:solidFill>
                  <a:srgbClr val="201F1E"/>
                </a:solidFill>
                <a:highlight>
                  <a:srgbClr val="FFFFFF"/>
                </a:highlight>
                <a:latin typeface="Montserrat"/>
                <a:ea typeface="Montserrat"/>
                <a:cs typeface="Montserrat"/>
                <a:sym typeface="Montserrat"/>
              </a:rPr>
              <a:t> or call </a:t>
            </a:r>
            <a:r>
              <a:rPr lang="en" sz="1600">
                <a:solidFill>
                  <a:srgbClr val="201F1E"/>
                </a:solidFill>
                <a:highlight>
                  <a:srgbClr val="FFF2CC"/>
                </a:highlight>
                <a:latin typeface="Montserrat"/>
                <a:ea typeface="Montserrat"/>
                <a:cs typeface="Montserrat"/>
                <a:sym typeface="Montserrat"/>
              </a:rPr>
              <a:t>(215) 309-5225 </a:t>
            </a:r>
            <a:endParaRPr sz="1600">
              <a:solidFill>
                <a:srgbClr val="201F1E"/>
              </a:solidFill>
              <a:highlight>
                <a:srgbClr val="FFF2CC"/>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150">
                <a:solidFill>
                  <a:srgbClr val="201F1E"/>
                </a:solidFill>
                <a:highlight>
                  <a:srgbClr val="FFFFFF"/>
                </a:highlight>
                <a:latin typeface="Montserrat"/>
                <a:ea typeface="Montserrat"/>
                <a:cs typeface="Montserrat"/>
                <a:sym typeface="Montserrat"/>
              </a:rPr>
              <a:t>Hours of operation : 9 AM to 5 PM</a:t>
            </a:r>
            <a:endParaRPr sz="1150">
              <a:solidFill>
                <a:srgbClr val="201F1E"/>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800">
              <a:solidFill>
                <a:schemeClr val="dk1"/>
              </a:solidFill>
              <a:highlight>
                <a:schemeClr val="lt1"/>
              </a:highlight>
              <a:latin typeface="Montserrat"/>
              <a:ea typeface="Montserrat"/>
              <a:cs typeface="Montserrat"/>
              <a:sym typeface="Montserrat"/>
            </a:endParaRPr>
          </a:p>
        </p:txBody>
      </p:sp>
      <p:sp>
        <p:nvSpPr>
          <p:cNvPr id="432" name="Google Shape;432;p49"/>
          <p:cNvSpPr txBox="1"/>
          <p:nvPr/>
        </p:nvSpPr>
        <p:spPr>
          <a:xfrm>
            <a:off x="2207100" y="2110250"/>
            <a:ext cx="5797200" cy="6969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lang="en" sz="1600">
                <a:solidFill>
                  <a:srgbClr val="2176D2"/>
                </a:solidFill>
                <a:highlight>
                  <a:schemeClr val="lt1"/>
                </a:highlight>
                <a:latin typeface="Montserrat"/>
                <a:ea typeface="Montserrat"/>
                <a:cs typeface="Montserrat"/>
                <a:sym typeface="Montserrat"/>
              </a:rPr>
              <a:t>If you are being evicted without a court order, call the Philly Tenant hotline at </a:t>
            </a:r>
            <a:r>
              <a:rPr lang="en" sz="1600">
                <a:solidFill>
                  <a:srgbClr val="2176D2"/>
                </a:solidFill>
                <a:highlight>
                  <a:srgbClr val="FFF2CC"/>
                </a:highlight>
                <a:latin typeface="Montserrat"/>
                <a:ea typeface="Montserrat"/>
                <a:cs typeface="Montserrat"/>
                <a:sym typeface="Montserrat"/>
              </a:rPr>
              <a:t>267-444-2500</a:t>
            </a:r>
            <a:r>
              <a:rPr lang="en" sz="1600">
                <a:solidFill>
                  <a:srgbClr val="2176D2"/>
                </a:solidFill>
                <a:highlight>
                  <a:schemeClr val="lt1"/>
                </a:highlight>
                <a:latin typeface="Montserrat"/>
                <a:ea typeface="Montserrat"/>
                <a:cs typeface="Montserrat"/>
                <a:sym typeface="Montserrat"/>
              </a:rPr>
              <a:t>.</a:t>
            </a:r>
            <a:endParaRPr sz="1600">
              <a:solidFill>
                <a:srgbClr val="2176D2"/>
              </a:solidFill>
              <a:highlight>
                <a:schemeClr val="lt1"/>
              </a:highlight>
              <a:latin typeface="Montserrat"/>
              <a:ea typeface="Montserrat"/>
              <a:cs typeface="Montserrat"/>
              <a:sym typeface="Montserra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6" name="Shape 436"/>
        <p:cNvGrpSpPr/>
        <p:nvPr/>
      </p:nvGrpSpPr>
      <p:grpSpPr>
        <a:xfrm>
          <a:off x="0" y="0"/>
          <a:ext cx="0" cy="0"/>
          <a:chOff x="0" y="0"/>
          <a:chExt cx="0" cy="0"/>
        </a:xfrm>
      </p:grpSpPr>
      <p:sp>
        <p:nvSpPr>
          <p:cNvPr id="437" name="Google Shape;437;p50"/>
          <p:cNvSpPr/>
          <p:nvPr/>
        </p:nvSpPr>
        <p:spPr>
          <a:xfrm>
            <a:off x="0" y="4463675"/>
            <a:ext cx="8635200" cy="4107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5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5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FOOD SUPPORT</a:t>
            </a:r>
            <a:endParaRPr b="1" sz="2400">
              <a:solidFill>
                <a:srgbClr val="FFFFFF"/>
              </a:solidFill>
              <a:latin typeface="Montserrat"/>
              <a:ea typeface="Montserrat"/>
              <a:cs typeface="Montserrat"/>
              <a:sym typeface="Montserrat"/>
            </a:endParaRPr>
          </a:p>
        </p:txBody>
      </p:sp>
      <p:sp>
        <p:nvSpPr>
          <p:cNvPr id="440" name="Google Shape;440;p50"/>
          <p:cNvSpPr txBox="1"/>
          <p:nvPr/>
        </p:nvSpPr>
        <p:spPr>
          <a:xfrm>
            <a:off x="133175" y="1066525"/>
            <a:ext cx="5796600" cy="25278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000000"/>
              </a:buClr>
              <a:buSzPts val="1600"/>
              <a:buFont typeface="Montserrat"/>
              <a:buChar char="●"/>
            </a:pPr>
            <a:r>
              <a:rPr lang="en" sz="1600">
                <a:highlight>
                  <a:srgbClr val="FFFFFF"/>
                </a:highlight>
                <a:latin typeface="Montserrat"/>
                <a:ea typeface="Montserrat"/>
                <a:cs typeface="Montserrat"/>
                <a:sym typeface="Montserrat"/>
              </a:rPr>
              <a:t>Meal distribution s</a:t>
            </a:r>
            <a:r>
              <a:rPr lang="en" sz="1600">
                <a:highlight>
                  <a:srgbClr val="FFFFFF"/>
                </a:highlight>
                <a:latin typeface="Montserrat"/>
                <a:ea typeface="Montserrat"/>
                <a:cs typeface="Montserrat"/>
                <a:sym typeface="Montserrat"/>
              </a:rPr>
              <a:t>ites (orange dots) are open Mondays &amp; Thursdays from </a:t>
            </a:r>
            <a:r>
              <a:rPr b="1" lang="en" sz="1600">
                <a:highlight>
                  <a:srgbClr val="FFFFFF"/>
                </a:highlight>
                <a:latin typeface="Montserrat"/>
                <a:ea typeface="Montserrat"/>
                <a:cs typeface="Montserrat"/>
                <a:sym typeface="Montserrat"/>
              </a:rPr>
              <a:t>10 a.m. – 12 p.</a:t>
            </a:r>
            <a:r>
              <a:rPr b="1" lang="en" sz="1600">
                <a:highlight>
                  <a:srgbClr val="FFFFFF"/>
                </a:highlight>
                <a:latin typeface="Montserrat"/>
                <a:ea typeface="Montserrat"/>
                <a:cs typeface="Montserrat"/>
                <a:sym typeface="Montserrat"/>
              </a:rPr>
              <a:t>m</a:t>
            </a:r>
            <a:r>
              <a:rPr b="1" lang="en" sz="1600">
                <a:highlight>
                  <a:srgbClr val="FFFFFF"/>
                </a:highlight>
                <a:latin typeface="Montserrat"/>
                <a:ea typeface="Montserrat"/>
                <a:cs typeface="Montserrat"/>
                <a:sym typeface="Montserrat"/>
              </a:rPr>
              <a:t>.</a:t>
            </a:r>
            <a:r>
              <a:rPr lang="en" sz="1600">
                <a:highlight>
                  <a:srgbClr val="FFFFFF"/>
                </a:highlight>
                <a:latin typeface="Montserrat"/>
                <a:ea typeface="Montserrat"/>
                <a:cs typeface="Montserrat"/>
                <a:sym typeface="Montserrat"/>
              </a:rPr>
              <a:t> </a:t>
            </a:r>
            <a:endParaRPr sz="1600">
              <a:highlight>
                <a:srgbClr val="FFFFFF"/>
              </a:highlight>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600">
              <a:highlight>
                <a:srgbClr val="FFFFFF"/>
              </a:highlight>
              <a:latin typeface="Montserrat"/>
              <a:ea typeface="Montserrat"/>
              <a:cs typeface="Montserrat"/>
              <a:sym typeface="Montserrat"/>
            </a:endParaRPr>
          </a:p>
          <a:p>
            <a:pPr indent="-330200" lvl="0" marL="457200" rtl="0" algn="l">
              <a:lnSpc>
                <a:spcPct val="115000"/>
              </a:lnSpc>
              <a:spcBef>
                <a:spcPts val="0"/>
              </a:spcBef>
              <a:spcAft>
                <a:spcPts val="0"/>
              </a:spcAft>
              <a:buClr>
                <a:srgbClr val="444444"/>
              </a:buClr>
              <a:buSzPts val="1600"/>
              <a:buFont typeface="Montserrat"/>
              <a:buChar char="●"/>
            </a:pPr>
            <a:r>
              <a:rPr lang="en" sz="1600">
                <a:highlight>
                  <a:srgbClr val="FFFFFF"/>
                </a:highlight>
                <a:latin typeface="Montserrat"/>
                <a:ea typeface="Montserrat"/>
                <a:cs typeface="Montserrat"/>
                <a:sym typeface="Montserrat"/>
              </a:rPr>
              <a:t>Student meal sites (purple dots) are open Thursdays, </a:t>
            </a:r>
            <a:r>
              <a:rPr b="1" lang="en" sz="1600">
                <a:highlight>
                  <a:srgbClr val="FFFFFF"/>
                </a:highlight>
                <a:latin typeface="Montserrat"/>
                <a:ea typeface="Montserrat"/>
                <a:cs typeface="Montserrat"/>
                <a:sym typeface="Montserrat"/>
              </a:rPr>
              <a:t>9 a.m. - 12 p.m.</a:t>
            </a:r>
            <a:endParaRPr b="1" sz="1600">
              <a:highlight>
                <a:srgbClr val="FFFFFF"/>
              </a:highlight>
              <a:latin typeface="Montserrat"/>
              <a:ea typeface="Montserrat"/>
              <a:cs typeface="Montserrat"/>
              <a:sym typeface="Montserrat"/>
            </a:endParaRPr>
          </a:p>
          <a:p>
            <a:pPr indent="-330200" lvl="0" marL="457200" rtl="0" algn="l">
              <a:lnSpc>
                <a:spcPct val="115000"/>
              </a:lnSpc>
              <a:spcBef>
                <a:spcPts val="1000"/>
              </a:spcBef>
              <a:spcAft>
                <a:spcPts val="0"/>
              </a:spcAft>
              <a:buClr>
                <a:srgbClr val="000000"/>
              </a:buClr>
              <a:buSzPts val="1600"/>
              <a:buFont typeface="Montserrat"/>
              <a:buChar char="●"/>
            </a:pPr>
            <a:r>
              <a:rPr lang="en" sz="1600">
                <a:highlight>
                  <a:srgbClr val="FFFFFF"/>
                </a:highlight>
                <a:latin typeface="Montserrat"/>
                <a:ea typeface="Montserrat"/>
                <a:cs typeface="Montserrat"/>
                <a:sym typeface="Montserrat"/>
              </a:rPr>
              <a:t>Residents do not need to present an ID </a:t>
            </a:r>
            <a:endParaRPr sz="1600">
              <a:highlight>
                <a:srgbClr val="FFFFFF"/>
              </a:highlight>
              <a:latin typeface="Montserrat"/>
              <a:ea typeface="Montserrat"/>
              <a:cs typeface="Montserrat"/>
              <a:sym typeface="Montserrat"/>
            </a:endParaRPr>
          </a:p>
          <a:p>
            <a:pPr indent="0" lvl="0" marL="457200" rtl="0" algn="l">
              <a:lnSpc>
                <a:spcPct val="115000"/>
              </a:lnSpc>
              <a:spcBef>
                <a:spcPts val="0"/>
              </a:spcBef>
              <a:spcAft>
                <a:spcPts val="0"/>
              </a:spcAft>
              <a:buNone/>
            </a:pPr>
            <a:r>
              <a:rPr lang="en" sz="1600">
                <a:highlight>
                  <a:srgbClr val="FFFFFF"/>
                </a:highlight>
                <a:latin typeface="Montserrat"/>
                <a:ea typeface="Montserrat"/>
                <a:cs typeface="Montserrat"/>
                <a:sym typeface="Montserrat"/>
              </a:rPr>
              <a:t>or proof of income for eligibility.</a:t>
            </a:r>
            <a:endParaRPr sz="1600">
              <a:highlight>
                <a:srgbClr val="FFFFFF"/>
              </a:highlight>
              <a:latin typeface="Montserrat"/>
              <a:ea typeface="Montserrat"/>
              <a:cs typeface="Montserrat"/>
              <a:sym typeface="Montserrat"/>
            </a:endParaRPr>
          </a:p>
          <a:p>
            <a:pPr indent="-330200" lvl="0" marL="457200" rtl="0" algn="l">
              <a:lnSpc>
                <a:spcPct val="115000"/>
              </a:lnSpc>
              <a:spcBef>
                <a:spcPts val="1000"/>
              </a:spcBef>
              <a:spcAft>
                <a:spcPts val="0"/>
              </a:spcAft>
              <a:buClr>
                <a:srgbClr val="000000"/>
              </a:buClr>
              <a:buSzPts val="1600"/>
              <a:buFont typeface="Montserrat"/>
              <a:buChar char="●"/>
            </a:pPr>
            <a:r>
              <a:rPr lang="en" sz="1600">
                <a:highlight>
                  <a:srgbClr val="FFFFFF"/>
                </a:highlight>
                <a:latin typeface="Montserrat"/>
                <a:ea typeface="Montserrat"/>
                <a:cs typeface="Montserrat"/>
                <a:sym typeface="Montserrat"/>
              </a:rPr>
              <a:t>Food sites are supported by the City, </a:t>
            </a:r>
            <a:endParaRPr sz="1600">
              <a:highlight>
                <a:srgbClr val="FFFFFF"/>
              </a:highlight>
              <a:latin typeface="Montserrat"/>
              <a:ea typeface="Montserrat"/>
              <a:cs typeface="Montserrat"/>
              <a:sym typeface="Montserrat"/>
            </a:endParaRPr>
          </a:p>
          <a:p>
            <a:pPr indent="0" lvl="0" marL="457200" rtl="0" algn="l">
              <a:lnSpc>
                <a:spcPct val="115000"/>
              </a:lnSpc>
              <a:spcBef>
                <a:spcPts val="0"/>
              </a:spcBef>
              <a:spcAft>
                <a:spcPts val="0"/>
              </a:spcAft>
              <a:buNone/>
            </a:pPr>
            <a:r>
              <a:rPr lang="en" sz="1600">
                <a:highlight>
                  <a:srgbClr val="FFFFFF"/>
                </a:highlight>
                <a:latin typeface="Montserrat"/>
                <a:ea typeface="Montserrat"/>
                <a:cs typeface="Montserrat"/>
                <a:sym typeface="Montserrat"/>
              </a:rPr>
              <a:t>Share Food Program, and Philabundance.</a:t>
            </a:r>
            <a:endParaRPr sz="1600">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rPr b="1" lang="en" sz="1600">
                <a:solidFill>
                  <a:srgbClr val="0F4D90"/>
                </a:solidFill>
                <a:latin typeface="Montserrat"/>
                <a:ea typeface="Montserrat"/>
                <a:cs typeface="Montserrat"/>
                <a:sym typeface="Montserrat"/>
              </a:rPr>
              <a:t>LEARN MORE AT: </a:t>
            </a:r>
            <a:r>
              <a:rPr b="1" lang="en" sz="1600" u="sng">
                <a:solidFill>
                  <a:srgbClr val="0F4D90"/>
                </a:solidFill>
                <a:latin typeface="Montserrat"/>
                <a:ea typeface="Montserrat"/>
                <a:cs typeface="Montserrat"/>
                <a:sym typeface="Montserrat"/>
              </a:rPr>
              <a:t>phila.gov/food</a:t>
            </a:r>
            <a:endParaRPr b="1" sz="1600" u="sng">
              <a:solidFill>
                <a:srgbClr val="0F4D90"/>
              </a:solidFill>
              <a:latin typeface="Montserrat"/>
              <a:ea typeface="Montserrat"/>
              <a:cs typeface="Montserrat"/>
              <a:sym typeface="Montserrat"/>
            </a:endParaRPr>
          </a:p>
          <a:p>
            <a:pPr indent="0" lvl="0" marL="457200" rtl="0" algn="l">
              <a:lnSpc>
                <a:spcPct val="115000"/>
              </a:lnSpc>
              <a:spcBef>
                <a:spcPts val="1200"/>
              </a:spcBef>
              <a:spcAft>
                <a:spcPts val="1200"/>
              </a:spcAft>
              <a:buNone/>
            </a:pPr>
            <a:r>
              <a:t/>
            </a:r>
            <a:endParaRPr sz="1600">
              <a:highlight>
                <a:srgbClr val="FFFFFF"/>
              </a:highlight>
              <a:latin typeface="Montserrat"/>
              <a:ea typeface="Montserrat"/>
              <a:cs typeface="Montserrat"/>
              <a:sym typeface="Montserrat"/>
            </a:endParaRPr>
          </a:p>
        </p:txBody>
      </p:sp>
      <p:pic>
        <p:nvPicPr>
          <p:cNvPr id="441" name="Google Shape;441;p50"/>
          <p:cNvPicPr preferRelativeResize="0"/>
          <p:nvPr/>
        </p:nvPicPr>
        <p:blipFill rotWithShape="1">
          <a:blip r:embed="rId3">
            <a:alphaModFix/>
          </a:blip>
          <a:srcRect b="0" l="12201" r="13987" t="0"/>
          <a:stretch/>
        </p:blipFill>
        <p:spPr>
          <a:xfrm>
            <a:off x="5527175" y="1022137"/>
            <a:ext cx="2851949" cy="3028200"/>
          </a:xfrm>
          <a:prstGeom prst="rect">
            <a:avLst/>
          </a:prstGeom>
          <a:noFill/>
          <a:ln>
            <a:noFill/>
          </a:ln>
        </p:spPr>
      </p:pic>
      <p:sp>
        <p:nvSpPr>
          <p:cNvPr id="442" name="Google Shape;442;p50"/>
          <p:cNvSpPr txBox="1"/>
          <p:nvPr/>
        </p:nvSpPr>
        <p:spPr>
          <a:xfrm>
            <a:off x="254400" y="4463675"/>
            <a:ext cx="8635200" cy="410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chemeClr val="lt1"/>
                </a:solidFill>
                <a:latin typeface="Montserrat"/>
                <a:ea typeface="Montserrat"/>
                <a:cs typeface="Montserrat"/>
                <a:sym typeface="Montserrat"/>
              </a:rPr>
              <a:t>Text your zip code to 1-800-548-6479 to find a list of food pantries</a:t>
            </a:r>
            <a:endParaRPr sz="1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sz="1500">
              <a:solidFill>
                <a:srgbClr val="FFFFFF"/>
              </a:solidFill>
              <a:latin typeface="Montserrat"/>
              <a:ea typeface="Montserrat"/>
              <a:cs typeface="Montserrat"/>
              <a:sym typeface="Montserra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6" name="Shape 446"/>
        <p:cNvGrpSpPr/>
        <p:nvPr/>
      </p:nvGrpSpPr>
      <p:grpSpPr>
        <a:xfrm>
          <a:off x="0" y="0"/>
          <a:ext cx="0" cy="0"/>
          <a:chOff x="0" y="0"/>
          <a:chExt cx="0" cy="0"/>
        </a:xfrm>
      </p:grpSpPr>
      <p:sp>
        <p:nvSpPr>
          <p:cNvPr id="447" name="Google Shape;447;p5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a:t>
            </a:r>
            <a:endParaRPr/>
          </a:p>
        </p:txBody>
      </p:sp>
      <p:sp>
        <p:nvSpPr>
          <p:cNvPr id="448" name="Google Shape;448;p51"/>
          <p:cNvSpPr txBox="1"/>
          <p:nvPr/>
        </p:nvSpPr>
        <p:spPr>
          <a:xfrm>
            <a:off x="395650" y="301600"/>
            <a:ext cx="8077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PANDEMIC EBT FOR STUDENTS</a:t>
            </a:r>
            <a:endParaRPr b="1" sz="2400">
              <a:solidFill>
                <a:srgbClr val="FFFFFF"/>
              </a:solidFill>
              <a:latin typeface="Montserrat"/>
              <a:ea typeface="Montserrat"/>
              <a:cs typeface="Montserrat"/>
              <a:sym typeface="Montserrat"/>
            </a:endParaRPr>
          </a:p>
        </p:txBody>
      </p:sp>
      <p:pic>
        <p:nvPicPr>
          <p:cNvPr id="449" name="Google Shape;449;p51"/>
          <p:cNvPicPr preferRelativeResize="0"/>
          <p:nvPr/>
        </p:nvPicPr>
        <p:blipFill>
          <a:blip r:embed="rId3">
            <a:alphaModFix/>
          </a:blip>
          <a:stretch>
            <a:fillRect/>
          </a:stretch>
        </p:blipFill>
        <p:spPr>
          <a:xfrm>
            <a:off x="3947325" y="1147000"/>
            <a:ext cx="4687875" cy="2640850"/>
          </a:xfrm>
          <a:prstGeom prst="rect">
            <a:avLst/>
          </a:prstGeom>
          <a:noFill/>
          <a:ln>
            <a:noFill/>
          </a:ln>
        </p:spPr>
      </p:pic>
      <p:sp>
        <p:nvSpPr>
          <p:cNvPr id="450" name="Google Shape;450;p51"/>
          <p:cNvSpPr txBox="1"/>
          <p:nvPr/>
        </p:nvSpPr>
        <p:spPr>
          <a:xfrm>
            <a:off x="75150" y="1551150"/>
            <a:ext cx="3688200" cy="2041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rgbClr val="0F4D90"/>
                </a:solidFill>
                <a:highlight>
                  <a:schemeClr val="lt1"/>
                </a:highlight>
                <a:latin typeface="Montserrat"/>
                <a:ea typeface="Montserrat"/>
                <a:cs typeface="Montserrat"/>
                <a:sym typeface="Montserrat"/>
              </a:rPr>
              <a:t>The</a:t>
            </a:r>
            <a:r>
              <a:rPr b="1" lang="en" sz="1800">
                <a:solidFill>
                  <a:srgbClr val="0F4D90"/>
                </a:solidFill>
                <a:highlight>
                  <a:schemeClr val="lt1"/>
                </a:highlight>
                <a:latin typeface="Montserrat"/>
                <a:ea typeface="Montserrat"/>
                <a:cs typeface="Montserrat"/>
                <a:sym typeface="Montserrat"/>
              </a:rPr>
              <a:t> Pandemic Electronic Benefit Transfer (P-EBT) </a:t>
            </a:r>
            <a:r>
              <a:rPr lang="en" sz="1800">
                <a:solidFill>
                  <a:srgbClr val="0F4D90"/>
                </a:solidFill>
                <a:highlight>
                  <a:schemeClr val="lt1"/>
                </a:highlight>
                <a:latin typeface="Montserrat"/>
                <a:ea typeface="Montserrat"/>
                <a:cs typeface="Montserrat"/>
                <a:sym typeface="Montserrat"/>
              </a:rPr>
              <a:t>will provide students who would have received free or reduced price meals at school with $365 added to their EBT card. </a:t>
            </a:r>
            <a:endParaRPr sz="1800">
              <a:solidFill>
                <a:srgbClr val="0F4D90"/>
              </a:solidFill>
              <a:highlight>
                <a:schemeClr val="lt1"/>
              </a:highlight>
              <a:latin typeface="Montserrat"/>
              <a:ea typeface="Montserrat"/>
              <a:cs typeface="Montserrat"/>
              <a:sym typeface="Montserrat"/>
            </a:endParaRPr>
          </a:p>
        </p:txBody>
      </p:sp>
      <p:sp>
        <p:nvSpPr>
          <p:cNvPr id="451" name="Google Shape;451;p51"/>
          <p:cNvSpPr txBox="1"/>
          <p:nvPr/>
        </p:nvSpPr>
        <p:spPr>
          <a:xfrm>
            <a:off x="284050" y="3997250"/>
            <a:ext cx="8300400" cy="847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rgbClr val="0F4D90"/>
                </a:solidFill>
                <a:highlight>
                  <a:schemeClr val="lt1"/>
                </a:highlight>
                <a:latin typeface="Montserrat"/>
                <a:ea typeface="Montserrat"/>
                <a:cs typeface="Montserrat"/>
                <a:sym typeface="Montserrat"/>
              </a:rPr>
              <a:t>Families who do not have an active EBT card will receive the funds at their address as indicated on School District records. </a:t>
            </a:r>
            <a:endParaRPr sz="1800">
              <a:solidFill>
                <a:srgbClr val="0F4D90"/>
              </a:solidFill>
              <a:highlight>
                <a:schemeClr val="lt1"/>
              </a:highlight>
              <a:latin typeface="Montserrat"/>
              <a:ea typeface="Montserrat"/>
              <a:cs typeface="Montserrat"/>
              <a:sym typeface="Montserra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5" name="Shape 455"/>
        <p:cNvGrpSpPr/>
        <p:nvPr/>
      </p:nvGrpSpPr>
      <p:grpSpPr>
        <a:xfrm>
          <a:off x="0" y="0"/>
          <a:ext cx="0" cy="0"/>
          <a:chOff x="0" y="0"/>
          <a:chExt cx="0" cy="0"/>
        </a:xfrm>
      </p:grpSpPr>
      <p:sp>
        <p:nvSpPr>
          <p:cNvPr id="456" name="Google Shape;456;p5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5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FOOD SUPPORT FOR SENIORS</a:t>
            </a:r>
            <a:endParaRPr b="1" sz="2400">
              <a:solidFill>
                <a:srgbClr val="FFFFFF"/>
              </a:solidFill>
              <a:latin typeface="Montserrat"/>
              <a:ea typeface="Montserrat"/>
              <a:cs typeface="Montserrat"/>
              <a:sym typeface="Montserrat"/>
            </a:endParaRPr>
          </a:p>
        </p:txBody>
      </p:sp>
      <p:sp>
        <p:nvSpPr>
          <p:cNvPr id="458" name="Google Shape;458;p52"/>
          <p:cNvSpPr txBox="1"/>
          <p:nvPr/>
        </p:nvSpPr>
        <p:spPr>
          <a:xfrm>
            <a:off x="4283500" y="2516138"/>
            <a:ext cx="3774000" cy="106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000">
                <a:highlight>
                  <a:srgbClr val="FFFFFF"/>
                </a:highlight>
                <a:latin typeface="Montserrat"/>
                <a:ea typeface="Montserrat"/>
                <a:cs typeface="Montserrat"/>
                <a:sym typeface="Montserrat"/>
              </a:rPr>
              <a:t>To find the phone number of a site near you, visit </a:t>
            </a:r>
            <a:r>
              <a:rPr b="1" lang="en" sz="2000">
                <a:solidFill>
                  <a:srgbClr val="0F4D90"/>
                </a:solidFill>
                <a:highlight>
                  <a:srgbClr val="FFFFFF"/>
                </a:highlight>
                <a:latin typeface="Montserrat"/>
                <a:ea typeface="Montserrat"/>
                <a:cs typeface="Montserrat"/>
                <a:sym typeface="Montserrat"/>
              </a:rPr>
              <a:t>bit.ly/PhillySeniorMeals</a:t>
            </a:r>
            <a:endParaRPr b="1" sz="1800">
              <a:solidFill>
                <a:srgbClr val="0F4D90"/>
              </a:solidFill>
              <a:latin typeface="Montserrat"/>
              <a:ea typeface="Montserrat"/>
              <a:cs typeface="Montserrat"/>
              <a:sym typeface="Montserrat"/>
            </a:endParaRPr>
          </a:p>
        </p:txBody>
      </p:sp>
      <p:pic>
        <p:nvPicPr>
          <p:cNvPr id="459" name="Google Shape;459;p52"/>
          <p:cNvPicPr preferRelativeResize="0"/>
          <p:nvPr/>
        </p:nvPicPr>
        <p:blipFill>
          <a:blip r:embed="rId3">
            <a:alphaModFix/>
          </a:blip>
          <a:stretch>
            <a:fillRect/>
          </a:stretch>
        </p:blipFill>
        <p:spPr>
          <a:xfrm>
            <a:off x="817350" y="1017712"/>
            <a:ext cx="2858301" cy="2801875"/>
          </a:xfrm>
          <a:prstGeom prst="rect">
            <a:avLst/>
          </a:prstGeom>
          <a:noFill/>
          <a:ln>
            <a:noFill/>
          </a:ln>
        </p:spPr>
      </p:pic>
      <p:sp>
        <p:nvSpPr>
          <p:cNvPr id="460" name="Google Shape;460;p52"/>
          <p:cNvSpPr txBox="1"/>
          <p:nvPr/>
        </p:nvSpPr>
        <p:spPr>
          <a:xfrm>
            <a:off x="4283500" y="1273213"/>
            <a:ext cx="4394400" cy="106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solidFill>
                  <a:srgbClr val="0F4D90"/>
                </a:solidFill>
                <a:highlight>
                  <a:schemeClr val="lt1"/>
                </a:highlight>
                <a:latin typeface="Montserrat"/>
                <a:ea typeface="Montserrat"/>
                <a:cs typeface="Montserrat"/>
                <a:sym typeface="Montserrat"/>
              </a:rPr>
              <a:t>Seniors (60+) should call ahead to reserve a meal. </a:t>
            </a:r>
            <a:endParaRPr b="1" sz="2400">
              <a:solidFill>
                <a:srgbClr val="0F4D90"/>
              </a:solidFill>
              <a:highlight>
                <a:schemeClr val="lt1"/>
              </a:highlight>
              <a:latin typeface="Montserrat"/>
              <a:ea typeface="Montserrat"/>
              <a:cs typeface="Montserrat"/>
              <a:sym typeface="Montserrat"/>
            </a:endParaRPr>
          </a:p>
        </p:txBody>
      </p:sp>
      <p:sp>
        <p:nvSpPr>
          <p:cNvPr id="461" name="Google Shape;461;p52"/>
          <p:cNvSpPr/>
          <p:nvPr/>
        </p:nvSpPr>
        <p:spPr>
          <a:xfrm>
            <a:off x="272700" y="4006525"/>
            <a:ext cx="8362500" cy="782400"/>
          </a:xfrm>
          <a:prstGeom prst="rect">
            <a:avLst/>
          </a:prstGeom>
          <a:solidFill>
            <a:srgbClr val="F3C613">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52"/>
          <p:cNvSpPr txBox="1"/>
          <p:nvPr/>
        </p:nvSpPr>
        <p:spPr>
          <a:xfrm>
            <a:off x="2038500" y="3930325"/>
            <a:ext cx="6596700" cy="72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0F4D90"/>
                </a:solidFill>
                <a:latin typeface="Montserrat"/>
                <a:ea typeface="Montserrat"/>
                <a:cs typeface="Montserrat"/>
                <a:sym typeface="Montserrat"/>
              </a:rPr>
              <a:t>If you need to reserve a meal, </a:t>
            </a:r>
            <a:endParaRPr sz="1500">
              <a:solidFill>
                <a:srgbClr val="0F4D90"/>
              </a:solidFill>
              <a:latin typeface="Montserrat"/>
              <a:ea typeface="Montserrat"/>
              <a:cs typeface="Montserrat"/>
              <a:sym typeface="Montserrat"/>
            </a:endParaRPr>
          </a:p>
          <a:p>
            <a:pPr indent="0" lvl="0" marL="0" rtl="0" algn="ctr">
              <a:spcBef>
                <a:spcPts val="0"/>
              </a:spcBef>
              <a:spcAft>
                <a:spcPts val="0"/>
              </a:spcAft>
              <a:buNone/>
            </a:pPr>
            <a:r>
              <a:rPr b="1" lang="en" sz="1900">
                <a:solidFill>
                  <a:srgbClr val="0F4D90"/>
                </a:solidFill>
                <a:latin typeface="Montserrat"/>
                <a:ea typeface="Montserrat"/>
                <a:cs typeface="Montserrat"/>
                <a:sym typeface="Montserrat"/>
              </a:rPr>
              <a:t>call the</a:t>
            </a:r>
            <a:r>
              <a:rPr lang="en" sz="1900">
                <a:solidFill>
                  <a:srgbClr val="0F4D90"/>
                </a:solidFill>
                <a:latin typeface="Montserrat"/>
                <a:ea typeface="Montserrat"/>
                <a:cs typeface="Montserrat"/>
                <a:sym typeface="Montserrat"/>
              </a:rPr>
              <a:t> </a:t>
            </a:r>
            <a:r>
              <a:rPr b="1" lang="en" sz="1900">
                <a:solidFill>
                  <a:srgbClr val="0F4D90"/>
                </a:solidFill>
                <a:latin typeface="Montserrat"/>
                <a:ea typeface="Montserrat"/>
                <a:cs typeface="Montserrat"/>
                <a:sym typeface="Montserrat"/>
              </a:rPr>
              <a:t>PCA helpline: 215-765-9040. </a:t>
            </a:r>
            <a:endParaRPr b="1" sz="1900">
              <a:solidFill>
                <a:srgbClr val="0F4D90"/>
              </a:solidFill>
              <a:latin typeface="Montserrat"/>
              <a:ea typeface="Montserrat"/>
              <a:cs typeface="Montserrat"/>
              <a:sym typeface="Montserrat"/>
            </a:endParaRPr>
          </a:p>
          <a:p>
            <a:pPr indent="0" lvl="0" marL="0" rtl="0" algn="ctr">
              <a:spcBef>
                <a:spcPts val="0"/>
              </a:spcBef>
              <a:spcAft>
                <a:spcPts val="0"/>
              </a:spcAft>
              <a:buNone/>
            </a:pPr>
            <a:r>
              <a:rPr lang="en" sz="1500">
                <a:solidFill>
                  <a:srgbClr val="0F4D90"/>
                </a:solidFill>
                <a:latin typeface="Montserrat"/>
                <a:ea typeface="Montserrat"/>
                <a:cs typeface="Montserrat"/>
                <a:sym typeface="Montserrat"/>
              </a:rPr>
              <a:t>(Services available in English and Spanish.)</a:t>
            </a:r>
            <a:endParaRPr b="1" sz="1900">
              <a:solidFill>
                <a:srgbClr val="0F4D90"/>
              </a:solidFill>
              <a:latin typeface="Montserrat"/>
              <a:ea typeface="Montserrat"/>
              <a:cs typeface="Montserrat"/>
              <a:sym typeface="Montserrat"/>
            </a:endParaRPr>
          </a:p>
        </p:txBody>
      </p:sp>
      <p:pic>
        <p:nvPicPr>
          <p:cNvPr id="463" name="Google Shape;463;p52"/>
          <p:cNvPicPr preferRelativeResize="0"/>
          <p:nvPr/>
        </p:nvPicPr>
        <p:blipFill rotWithShape="1">
          <a:blip r:embed="rId4">
            <a:alphaModFix/>
          </a:blip>
          <a:srcRect b="1700" l="0" r="0" t="0"/>
          <a:stretch/>
        </p:blipFill>
        <p:spPr>
          <a:xfrm>
            <a:off x="272700" y="3487475"/>
            <a:ext cx="1393251" cy="1369550"/>
          </a:xfrm>
          <a:prstGeom prst="rect">
            <a:avLst/>
          </a:prstGeom>
          <a:noFill/>
          <a:ln>
            <a:noFill/>
          </a:ln>
        </p:spPr>
      </p:pic>
      <p:pic>
        <p:nvPicPr>
          <p:cNvPr id="464" name="Google Shape;464;p52"/>
          <p:cNvPicPr preferRelativeResize="0"/>
          <p:nvPr/>
        </p:nvPicPr>
        <p:blipFill>
          <a:blip r:embed="rId5">
            <a:alphaModFix/>
          </a:blip>
          <a:stretch>
            <a:fillRect/>
          </a:stretch>
        </p:blipFill>
        <p:spPr>
          <a:xfrm>
            <a:off x="1665950" y="4179575"/>
            <a:ext cx="693624" cy="693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pic>
        <p:nvPicPr>
          <p:cNvPr id="103" name="Google Shape;103;p17"/>
          <p:cNvPicPr preferRelativeResize="0"/>
          <p:nvPr/>
        </p:nvPicPr>
        <p:blipFill rotWithShape="1">
          <a:blip r:embed="rId3">
            <a:alphaModFix/>
          </a:blip>
          <a:srcRect b="0" l="0" r="16562" t="0"/>
          <a:stretch/>
        </p:blipFill>
        <p:spPr>
          <a:xfrm>
            <a:off x="3203875" y="1130775"/>
            <a:ext cx="5156300" cy="3469600"/>
          </a:xfrm>
          <a:prstGeom prst="rect">
            <a:avLst/>
          </a:prstGeom>
          <a:noFill/>
          <a:ln>
            <a:noFill/>
          </a:ln>
        </p:spPr>
      </p:pic>
      <p:sp>
        <p:nvSpPr>
          <p:cNvPr id="104" name="Google Shape;104;p17"/>
          <p:cNvSpPr txBox="1"/>
          <p:nvPr>
            <p:ph idx="1" type="body"/>
          </p:nvPr>
        </p:nvSpPr>
        <p:spPr>
          <a:xfrm>
            <a:off x="395650" y="893950"/>
            <a:ext cx="2997000" cy="213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dk1"/>
                </a:solidFill>
                <a:latin typeface="Montserrat"/>
                <a:ea typeface="Montserrat"/>
                <a:cs typeface="Montserrat"/>
                <a:sym typeface="Montserrat"/>
              </a:rPr>
              <a:t>COVID-19, also known as the coronavirus, </a:t>
            </a:r>
            <a:r>
              <a:rPr lang="en" sz="2400">
                <a:solidFill>
                  <a:schemeClr val="dk1"/>
                </a:solidFill>
                <a:latin typeface="Montserrat"/>
                <a:ea typeface="Montserrat"/>
                <a:cs typeface="Montserrat"/>
                <a:sym typeface="Montserrat"/>
              </a:rPr>
              <a:t>is considered a novel (new) virus whose discovery has been traced back to late October of 2019. </a:t>
            </a:r>
            <a:endParaRPr sz="2400"/>
          </a:p>
        </p:txBody>
      </p:sp>
      <p:sp>
        <p:nvSpPr>
          <p:cNvPr id="105" name="Google Shape;105;p1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WHAT IS CORONAVIRUS / COVID-19?</a:t>
            </a:r>
            <a:endParaRPr b="1" sz="2400">
              <a:solidFill>
                <a:srgbClr val="FFFFFF"/>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8" name="Shape 468"/>
        <p:cNvGrpSpPr/>
        <p:nvPr/>
      </p:nvGrpSpPr>
      <p:grpSpPr>
        <a:xfrm>
          <a:off x="0" y="0"/>
          <a:ext cx="0" cy="0"/>
          <a:chOff x="0" y="0"/>
          <a:chExt cx="0" cy="0"/>
        </a:xfrm>
      </p:grpSpPr>
      <p:sp>
        <p:nvSpPr>
          <p:cNvPr id="469" name="Google Shape;469;p5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a:t>
            </a:r>
            <a:endParaRPr/>
          </a:p>
        </p:txBody>
      </p:sp>
      <p:sp>
        <p:nvSpPr>
          <p:cNvPr id="470" name="Google Shape;470;p53"/>
          <p:cNvSpPr txBox="1"/>
          <p:nvPr/>
        </p:nvSpPr>
        <p:spPr>
          <a:xfrm>
            <a:off x="395650" y="301600"/>
            <a:ext cx="8069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latin typeface="Montserrat"/>
                <a:ea typeface="Montserrat"/>
                <a:cs typeface="Montserrat"/>
                <a:sym typeface="Montserrat"/>
              </a:rPr>
              <a:t>SUPPORT FOR INDIVIDUALS WITH DISABILITIES</a:t>
            </a:r>
            <a:endParaRPr b="1" sz="24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471" name="Google Shape;471;p53"/>
          <p:cNvSpPr txBox="1"/>
          <p:nvPr/>
        </p:nvSpPr>
        <p:spPr>
          <a:xfrm>
            <a:off x="4692875" y="3912500"/>
            <a:ext cx="5006100" cy="821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i="1" lang="en" sz="1300">
                <a:solidFill>
                  <a:srgbClr val="0F4D90"/>
                </a:solidFill>
                <a:highlight>
                  <a:schemeClr val="lt1"/>
                </a:highlight>
                <a:latin typeface="Montserrat"/>
                <a:ea typeface="Montserrat"/>
                <a:cs typeface="Montserrat"/>
                <a:sym typeface="Montserrat"/>
              </a:rPr>
              <a:t>Call or text </a:t>
            </a:r>
            <a:r>
              <a:rPr lang="en" sz="1300">
                <a:solidFill>
                  <a:srgbClr val="0F4D90"/>
                </a:solidFill>
                <a:highlight>
                  <a:srgbClr val="FFEFA2"/>
                </a:highlight>
                <a:latin typeface="Montserrat"/>
                <a:ea typeface="Montserrat"/>
                <a:cs typeface="Montserrat"/>
                <a:sym typeface="Montserrat"/>
              </a:rPr>
              <a:t>215-709-9619</a:t>
            </a:r>
            <a:endParaRPr sz="1300">
              <a:solidFill>
                <a:srgbClr val="0F4D90"/>
              </a:solidFill>
              <a:highlight>
                <a:srgbClr val="FFEFA2"/>
              </a:highlight>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b="1" i="1" lang="en" sz="1300">
                <a:solidFill>
                  <a:srgbClr val="0F4D90"/>
                </a:solidFill>
                <a:highlight>
                  <a:schemeClr val="lt1"/>
                </a:highlight>
                <a:latin typeface="Montserrat"/>
                <a:ea typeface="Montserrat"/>
                <a:cs typeface="Montserrat"/>
                <a:sym typeface="Montserrat"/>
              </a:rPr>
              <a:t>Email</a:t>
            </a:r>
            <a:r>
              <a:rPr b="1" lang="en" sz="1300">
                <a:solidFill>
                  <a:srgbClr val="0F4D90"/>
                </a:solidFill>
                <a:highlight>
                  <a:schemeClr val="lt1"/>
                </a:highlight>
                <a:latin typeface="Montserrat"/>
                <a:ea typeface="Montserrat"/>
                <a:cs typeface="Montserrat"/>
                <a:sym typeface="Montserrat"/>
              </a:rPr>
              <a:t> </a:t>
            </a:r>
            <a:r>
              <a:rPr lang="en" sz="1300">
                <a:solidFill>
                  <a:srgbClr val="0F4D90"/>
                </a:solidFill>
                <a:highlight>
                  <a:srgbClr val="FFEFA2"/>
                </a:highlight>
                <a:latin typeface="Montserrat"/>
                <a:ea typeface="Montserrat"/>
                <a:cs typeface="Montserrat"/>
                <a:sym typeface="Montserrat"/>
              </a:rPr>
              <a:t>food@libertyresources.org</a:t>
            </a:r>
            <a:endParaRPr sz="1300">
              <a:solidFill>
                <a:srgbClr val="0F4D90"/>
              </a:solidFill>
              <a:highlight>
                <a:srgbClr val="FFEFA2"/>
              </a:highlight>
              <a:latin typeface="Montserrat"/>
              <a:ea typeface="Montserrat"/>
              <a:cs typeface="Montserrat"/>
              <a:sym typeface="Montserrat"/>
            </a:endParaRPr>
          </a:p>
          <a:p>
            <a:pPr indent="0" lvl="0" marL="0" rtl="0" algn="ctr">
              <a:lnSpc>
                <a:spcPct val="115000"/>
              </a:lnSpc>
              <a:spcBef>
                <a:spcPts val="0"/>
              </a:spcBef>
              <a:spcAft>
                <a:spcPts val="0"/>
              </a:spcAft>
              <a:buNone/>
            </a:pPr>
            <a:r>
              <a:t/>
            </a:r>
            <a:endParaRPr b="1" sz="1300">
              <a:solidFill>
                <a:srgbClr val="0F4D90"/>
              </a:solidFill>
              <a:latin typeface="Montserrat"/>
              <a:ea typeface="Montserrat"/>
              <a:cs typeface="Montserrat"/>
              <a:sym typeface="Montserrat"/>
            </a:endParaRPr>
          </a:p>
        </p:txBody>
      </p:sp>
      <p:sp>
        <p:nvSpPr>
          <p:cNvPr id="472" name="Google Shape;472;p53"/>
          <p:cNvSpPr txBox="1"/>
          <p:nvPr/>
        </p:nvSpPr>
        <p:spPr>
          <a:xfrm>
            <a:off x="273600" y="3545325"/>
            <a:ext cx="5167800" cy="106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700">
                <a:solidFill>
                  <a:srgbClr val="0F4D90"/>
                </a:solidFill>
                <a:highlight>
                  <a:schemeClr val="lt1"/>
                </a:highlight>
                <a:latin typeface="Montserrat"/>
                <a:ea typeface="Montserrat"/>
                <a:cs typeface="Montserrat"/>
                <a:sym typeface="Montserrat"/>
              </a:rPr>
              <a:t>If you </a:t>
            </a:r>
            <a:r>
              <a:rPr b="1" lang="en" sz="1700">
                <a:solidFill>
                  <a:srgbClr val="0F4D90"/>
                </a:solidFill>
                <a:highlight>
                  <a:schemeClr val="lt1"/>
                </a:highlight>
                <a:latin typeface="Montserrat"/>
                <a:ea typeface="Montserrat"/>
                <a:cs typeface="Montserrat"/>
                <a:sym typeface="Montserrat"/>
              </a:rPr>
              <a:t>need food and can’t leave your home due to a disability</a:t>
            </a:r>
            <a:r>
              <a:rPr lang="en" sz="1700">
                <a:solidFill>
                  <a:srgbClr val="0F4D90"/>
                </a:solidFill>
                <a:highlight>
                  <a:schemeClr val="lt1"/>
                </a:highlight>
                <a:latin typeface="Montserrat"/>
                <a:ea typeface="Montserrat"/>
                <a:cs typeface="Montserrat"/>
                <a:sym typeface="Montserrat"/>
              </a:rPr>
              <a:t>, call Liberty Resources to set up a free, weekly food delivery in May. </a:t>
            </a:r>
            <a:endParaRPr sz="1700">
              <a:solidFill>
                <a:srgbClr val="0F4D90"/>
              </a:solidFill>
              <a:highlight>
                <a:schemeClr val="lt1"/>
              </a:highlight>
              <a:latin typeface="Montserrat"/>
              <a:ea typeface="Montserrat"/>
              <a:cs typeface="Montserrat"/>
              <a:sym typeface="Montserrat"/>
            </a:endParaRPr>
          </a:p>
        </p:txBody>
      </p:sp>
      <p:pic>
        <p:nvPicPr>
          <p:cNvPr id="473" name="Google Shape;473;p53"/>
          <p:cNvPicPr preferRelativeResize="0"/>
          <p:nvPr/>
        </p:nvPicPr>
        <p:blipFill>
          <a:blip r:embed="rId3">
            <a:alphaModFix/>
          </a:blip>
          <a:stretch>
            <a:fillRect/>
          </a:stretch>
        </p:blipFill>
        <p:spPr>
          <a:xfrm>
            <a:off x="6203400" y="1134262"/>
            <a:ext cx="2474725" cy="2474725"/>
          </a:xfrm>
          <a:prstGeom prst="rect">
            <a:avLst/>
          </a:prstGeom>
          <a:noFill/>
          <a:ln>
            <a:noFill/>
          </a:ln>
        </p:spPr>
      </p:pic>
      <p:sp>
        <p:nvSpPr>
          <p:cNvPr id="474" name="Google Shape;474;p53"/>
          <p:cNvSpPr txBox="1"/>
          <p:nvPr/>
        </p:nvSpPr>
        <p:spPr>
          <a:xfrm>
            <a:off x="273600" y="1540625"/>
            <a:ext cx="5929800" cy="1361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i="1" lang="en" sz="2400">
                <a:solidFill>
                  <a:srgbClr val="0F4D90"/>
                </a:solidFill>
                <a:highlight>
                  <a:schemeClr val="lt1"/>
                </a:highlight>
                <a:latin typeface="Montserrat"/>
                <a:ea typeface="Montserrat"/>
                <a:cs typeface="Montserrat"/>
                <a:sym typeface="Montserrat"/>
              </a:rPr>
              <a:t>Medicaid Recipients: </a:t>
            </a:r>
            <a:endParaRPr b="1" i="1" sz="2400">
              <a:solidFill>
                <a:srgbClr val="0F4D90"/>
              </a:solidFill>
              <a:highlight>
                <a:schemeClr val="lt1"/>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800">
                <a:solidFill>
                  <a:srgbClr val="0F4D90"/>
                </a:solidFill>
                <a:highlight>
                  <a:schemeClr val="lt1"/>
                </a:highlight>
                <a:latin typeface="Montserrat"/>
                <a:ea typeface="Montserrat"/>
                <a:cs typeface="Montserrat"/>
                <a:sym typeface="Montserrat"/>
              </a:rPr>
              <a:t>You may be eligible to receive home delivered meals as a part of your benefits. </a:t>
            </a:r>
            <a:r>
              <a:rPr b="1" lang="en">
                <a:solidFill>
                  <a:srgbClr val="0F4D90"/>
                </a:solidFill>
                <a:latin typeface="Montserrat"/>
                <a:ea typeface="Montserrat"/>
                <a:cs typeface="Montserrat"/>
                <a:sym typeface="Montserrat"/>
              </a:rPr>
              <a:t>Contact your support coordinator or c</a:t>
            </a:r>
            <a:r>
              <a:rPr b="1" lang="en">
                <a:solidFill>
                  <a:srgbClr val="0F4D90"/>
                </a:solidFill>
                <a:latin typeface="Montserrat"/>
                <a:ea typeface="Montserrat"/>
                <a:cs typeface="Montserrat"/>
                <a:sym typeface="Montserrat"/>
              </a:rPr>
              <a:t>all the CHC Helpline at 1-844-824-3655</a:t>
            </a:r>
            <a:endParaRPr b="1" sz="1800">
              <a:solidFill>
                <a:srgbClr val="0F4D90"/>
              </a:solidFill>
              <a:highlight>
                <a:schemeClr val="lt1"/>
              </a:highlight>
              <a:latin typeface="Montserrat"/>
              <a:ea typeface="Montserrat"/>
              <a:cs typeface="Montserrat"/>
              <a:sym typeface="Montserra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8" name="Shape 478"/>
        <p:cNvGrpSpPr/>
        <p:nvPr/>
      </p:nvGrpSpPr>
      <p:grpSpPr>
        <a:xfrm>
          <a:off x="0" y="0"/>
          <a:ext cx="0" cy="0"/>
          <a:chOff x="0" y="0"/>
          <a:chExt cx="0" cy="0"/>
        </a:xfrm>
      </p:grpSpPr>
      <p:sp>
        <p:nvSpPr>
          <p:cNvPr id="479" name="Google Shape;479;p5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5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SUPPORT FOR CARETAKERS </a:t>
            </a:r>
            <a:endParaRPr b="1" sz="2400">
              <a:solidFill>
                <a:srgbClr val="FFFFFF"/>
              </a:solidFill>
              <a:latin typeface="Montserrat"/>
              <a:ea typeface="Montserrat"/>
              <a:cs typeface="Montserrat"/>
              <a:sym typeface="Montserrat"/>
            </a:endParaRPr>
          </a:p>
        </p:txBody>
      </p:sp>
      <p:sp>
        <p:nvSpPr>
          <p:cNvPr id="481" name="Google Shape;481;p54"/>
          <p:cNvSpPr txBox="1"/>
          <p:nvPr/>
        </p:nvSpPr>
        <p:spPr>
          <a:xfrm>
            <a:off x="779650" y="3543275"/>
            <a:ext cx="4006800" cy="106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rgbClr val="0F4D90"/>
                </a:solidFill>
                <a:highlight>
                  <a:schemeClr val="lt1"/>
                </a:highlight>
                <a:latin typeface="Montserrat"/>
                <a:ea typeface="Montserrat"/>
                <a:cs typeface="Montserrat"/>
                <a:sym typeface="Montserrat"/>
              </a:rPr>
              <a:t>To find a site near you, and for other resources for caretakers,</a:t>
            </a:r>
            <a:endParaRPr sz="1800">
              <a:solidFill>
                <a:srgbClr val="0F4D90"/>
              </a:solidFill>
              <a:highlight>
                <a:schemeClr val="lt1"/>
              </a:highlight>
              <a:latin typeface="Montserrat"/>
              <a:ea typeface="Montserrat"/>
              <a:cs typeface="Montserrat"/>
              <a:sym typeface="Montserrat"/>
            </a:endParaRPr>
          </a:p>
        </p:txBody>
      </p:sp>
      <p:sp>
        <p:nvSpPr>
          <p:cNvPr id="482" name="Google Shape;482;p54"/>
          <p:cNvSpPr txBox="1"/>
          <p:nvPr/>
        </p:nvSpPr>
        <p:spPr>
          <a:xfrm>
            <a:off x="976738" y="4216025"/>
            <a:ext cx="3612600" cy="58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0F4D90"/>
                </a:solidFill>
                <a:latin typeface="Montserrat"/>
                <a:ea typeface="Montserrat"/>
                <a:cs typeface="Montserrat"/>
                <a:sym typeface="Montserrat"/>
              </a:rPr>
              <a:t>visit </a:t>
            </a:r>
            <a:r>
              <a:rPr b="1" lang="en" sz="2000">
                <a:solidFill>
                  <a:srgbClr val="0F4D90"/>
                </a:solidFill>
                <a:latin typeface="Montserrat"/>
                <a:ea typeface="Montserrat"/>
                <a:cs typeface="Montserrat"/>
                <a:sym typeface="Montserrat"/>
              </a:rPr>
              <a:t>bit.ly/PhillyBabyCare</a:t>
            </a:r>
            <a:endParaRPr b="1" sz="2000">
              <a:solidFill>
                <a:srgbClr val="0F4D90"/>
              </a:solidFill>
              <a:latin typeface="Montserrat"/>
              <a:ea typeface="Montserrat"/>
              <a:cs typeface="Montserrat"/>
              <a:sym typeface="Montserrat"/>
            </a:endParaRPr>
          </a:p>
          <a:p>
            <a:pPr indent="0" lvl="0" marL="0" rtl="0" algn="ctr">
              <a:spcBef>
                <a:spcPts val="0"/>
              </a:spcBef>
              <a:spcAft>
                <a:spcPts val="0"/>
              </a:spcAft>
              <a:buNone/>
            </a:pPr>
            <a:r>
              <a:rPr lang="en" sz="2000">
                <a:solidFill>
                  <a:srgbClr val="0F4D90"/>
                </a:solidFill>
                <a:latin typeface="Montserrat"/>
                <a:ea typeface="Montserrat"/>
                <a:cs typeface="Montserrat"/>
                <a:sym typeface="Montserrat"/>
              </a:rPr>
              <a:t>Or call</a:t>
            </a:r>
            <a:r>
              <a:rPr b="1" lang="en" sz="2000">
                <a:solidFill>
                  <a:srgbClr val="0F4D90"/>
                </a:solidFill>
                <a:latin typeface="Montserrat"/>
                <a:ea typeface="Montserrat"/>
                <a:cs typeface="Montserrat"/>
                <a:sym typeface="Montserrat"/>
              </a:rPr>
              <a:t> (267) 432-5844</a:t>
            </a:r>
            <a:endParaRPr b="1" sz="2000">
              <a:solidFill>
                <a:srgbClr val="0F4D90"/>
              </a:solidFill>
              <a:latin typeface="Montserrat"/>
              <a:ea typeface="Montserrat"/>
              <a:cs typeface="Montserrat"/>
              <a:sym typeface="Montserrat"/>
            </a:endParaRPr>
          </a:p>
        </p:txBody>
      </p:sp>
      <p:sp>
        <p:nvSpPr>
          <p:cNvPr id="483" name="Google Shape;483;p54"/>
          <p:cNvSpPr/>
          <p:nvPr/>
        </p:nvSpPr>
        <p:spPr>
          <a:xfrm>
            <a:off x="5611625" y="1614175"/>
            <a:ext cx="3532500" cy="3435000"/>
          </a:xfrm>
          <a:prstGeom prst="teardrop">
            <a:avLst>
              <a:gd fmla="val 100000" name="adj"/>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54"/>
          <p:cNvSpPr txBox="1"/>
          <p:nvPr/>
        </p:nvSpPr>
        <p:spPr>
          <a:xfrm>
            <a:off x="5934250" y="2912650"/>
            <a:ext cx="3019500" cy="106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0F4D90"/>
                </a:solidFill>
                <a:latin typeface="Montserrat"/>
                <a:ea typeface="Montserrat"/>
                <a:cs typeface="Montserrat"/>
                <a:sym typeface="Montserrat"/>
              </a:rPr>
              <a:t>Download the </a:t>
            </a:r>
            <a:r>
              <a:rPr b="1" lang="en" sz="1600">
                <a:solidFill>
                  <a:srgbClr val="0F4D90"/>
                </a:solidFill>
                <a:latin typeface="Montserrat"/>
                <a:ea typeface="Montserrat"/>
                <a:cs typeface="Montserrat"/>
                <a:sym typeface="Montserrat"/>
              </a:rPr>
              <a:t>Pacify</a:t>
            </a:r>
            <a:r>
              <a:rPr lang="en" sz="1600">
                <a:solidFill>
                  <a:srgbClr val="0F4D90"/>
                </a:solidFill>
                <a:latin typeface="Montserrat"/>
                <a:ea typeface="Montserrat"/>
                <a:cs typeface="Montserrat"/>
                <a:sym typeface="Montserrat"/>
              </a:rPr>
              <a:t> app to access free virtual breastfeeding support </a:t>
            </a:r>
            <a:endParaRPr sz="1600">
              <a:solidFill>
                <a:srgbClr val="0F4D90"/>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sz="1600">
              <a:solidFill>
                <a:srgbClr val="0F4D90"/>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a:solidFill>
                  <a:srgbClr val="0F4D90"/>
                </a:solidFill>
                <a:latin typeface="Montserrat"/>
                <a:ea typeface="Montserrat"/>
                <a:cs typeface="Montserrat"/>
                <a:sym typeface="Montserrat"/>
              </a:rPr>
              <a:t>Use access code </a:t>
            </a:r>
            <a:r>
              <a:rPr b="1" lang="en">
                <a:solidFill>
                  <a:srgbClr val="0F4D90"/>
                </a:solidFill>
                <a:latin typeface="Montserrat"/>
                <a:ea typeface="Montserrat"/>
                <a:cs typeface="Montserrat"/>
                <a:sym typeface="Montserrat"/>
              </a:rPr>
              <a:t>PHILLY</a:t>
            </a:r>
            <a:r>
              <a:rPr lang="en">
                <a:solidFill>
                  <a:srgbClr val="0F4D90"/>
                </a:solidFill>
                <a:latin typeface="Montserrat"/>
                <a:ea typeface="Montserrat"/>
                <a:cs typeface="Montserrat"/>
                <a:sym typeface="Montserrat"/>
              </a:rPr>
              <a:t> </a:t>
            </a:r>
            <a:endParaRPr>
              <a:solidFill>
                <a:srgbClr val="0F4D90"/>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a:solidFill>
                  <a:srgbClr val="0F4D90"/>
                </a:solidFill>
                <a:latin typeface="Montserrat"/>
                <a:ea typeface="Montserrat"/>
                <a:cs typeface="Montserrat"/>
                <a:sym typeface="Montserrat"/>
              </a:rPr>
              <a:t>for free 24/7 access</a:t>
            </a:r>
            <a:endParaRPr>
              <a:solidFill>
                <a:srgbClr val="0F4D90"/>
              </a:solidFill>
              <a:latin typeface="Montserrat"/>
              <a:ea typeface="Montserrat"/>
              <a:cs typeface="Montserrat"/>
              <a:sym typeface="Montserrat"/>
            </a:endParaRPr>
          </a:p>
        </p:txBody>
      </p:sp>
      <p:cxnSp>
        <p:nvCxnSpPr>
          <p:cNvPr id="485" name="Google Shape;485;p54"/>
          <p:cNvCxnSpPr/>
          <p:nvPr/>
        </p:nvCxnSpPr>
        <p:spPr>
          <a:xfrm>
            <a:off x="860600" y="4282925"/>
            <a:ext cx="0" cy="630300"/>
          </a:xfrm>
          <a:prstGeom prst="straightConnector1">
            <a:avLst/>
          </a:prstGeom>
          <a:noFill/>
          <a:ln cap="flat" cmpd="sng" w="76200">
            <a:solidFill>
              <a:srgbClr val="F3C613"/>
            </a:solidFill>
            <a:prstDash val="solid"/>
            <a:round/>
            <a:headEnd len="med" w="med" type="none"/>
            <a:tailEnd len="med" w="med" type="none"/>
          </a:ln>
        </p:spPr>
      </p:cxnSp>
      <p:cxnSp>
        <p:nvCxnSpPr>
          <p:cNvPr id="486" name="Google Shape;486;p54"/>
          <p:cNvCxnSpPr/>
          <p:nvPr/>
        </p:nvCxnSpPr>
        <p:spPr>
          <a:xfrm>
            <a:off x="4705500" y="4105375"/>
            <a:ext cx="0" cy="630300"/>
          </a:xfrm>
          <a:prstGeom prst="straightConnector1">
            <a:avLst/>
          </a:prstGeom>
          <a:noFill/>
          <a:ln cap="flat" cmpd="sng" w="76200">
            <a:solidFill>
              <a:srgbClr val="F3C613"/>
            </a:solidFill>
            <a:prstDash val="solid"/>
            <a:round/>
            <a:headEnd len="med" w="med" type="none"/>
            <a:tailEnd len="med" w="med" type="none"/>
          </a:ln>
        </p:spPr>
      </p:cxnSp>
      <p:sp>
        <p:nvSpPr>
          <p:cNvPr id="487" name="Google Shape;487;p54"/>
          <p:cNvSpPr txBox="1"/>
          <p:nvPr/>
        </p:nvSpPr>
        <p:spPr>
          <a:xfrm>
            <a:off x="522100" y="992825"/>
            <a:ext cx="4521900" cy="1000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0F4D90"/>
                </a:solidFill>
                <a:highlight>
                  <a:schemeClr val="lt1"/>
                </a:highlight>
                <a:latin typeface="Montserrat"/>
                <a:ea typeface="Montserrat"/>
                <a:cs typeface="Montserrat"/>
                <a:sym typeface="Montserrat"/>
              </a:rPr>
              <a:t>Residents can pick up free food and baby supplies. </a:t>
            </a:r>
            <a:endParaRPr b="1" sz="2400">
              <a:solidFill>
                <a:srgbClr val="0F4D90"/>
              </a:solidFill>
              <a:highlight>
                <a:schemeClr val="lt1"/>
              </a:highlight>
              <a:latin typeface="Montserrat"/>
              <a:ea typeface="Montserrat"/>
              <a:cs typeface="Montserrat"/>
              <a:sym typeface="Montserrat"/>
            </a:endParaRPr>
          </a:p>
        </p:txBody>
      </p:sp>
      <p:sp>
        <p:nvSpPr>
          <p:cNvPr id="488" name="Google Shape;488;p54"/>
          <p:cNvSpPr txBox="1"/>
          <p:nvPr/>
        </p:nvSpPr>
        <p:spPr>
          <a:xfrm>
            <a:off x="779650" y="2090900"/>
            <a:ext cx="3952800" cy="117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400">
                <a:solidFill>
                  <a:srgbClr val="0F4D90"/>
                </a:solidFill>
                <a:highlight>
                  <a:schemeClr val="lt1"/>
                </a:highlight>
                <a:latin typeface="Montserrat"/>
                <a:ea typeface="Montserrat"/>
                <a:cs typeface="Montserrat"/>
                <a:sym typeface="Montserrat"/>
              </a:rPr>
              <a:t>Many sites require appointments - make sure to call ahead.</a:t>
            </a:r>
            <a:endParaRPr sz="2400">
              <a:solidFill>
                <a:srgbClr val="0F4D90"/>
              </a:solidFill>
              <a:highlight>
                <a:schemeClr val="lt1"/>
              </a:highlight>
              <a:latin typeface="Montserrat"/>
              <a:ea typeface="Montserrat"/>
              <a:cs typeface="Montserrat"/>
              <a:sym typeface="Montserrat"/>
            </a:endParaRPr>
          </a:p>
        </p:txBody>
      </p:sp>
      <p:pic>
        <p:nvPicPr>
          <p:cNvPr id="489" name="Google Shape;489;p54"/>
          <p:cNvPicPr preferRelativeResize="0"/>
          <p:nvPr/>
        </p:nvPicPr>
        <p:blipFill>
          <a:blip r:embed="rId3">
            <a:alphaModFix/>
          </a:blip>
          <a:stretch>
            <a:fillRect/>
          </a:stretch>
        </p:blipFill>
        <p:spPr>
          <a:xfrm>
            <a:off x="7269625" y="122075"/>
            <a:ext cx="1800100" cy="1800100"/>
          </a:xfrm>
          <a:prstGeom prst="rect">
            <a:avLst/>
          </a:prstGeom>
          <a:noFill/>
          <a:ln>
            <a:noFill/>
          </a:ln>
        </p:spPr>
      </p:pic>
      <p:pic>
        <p:nvPicPr>
          <p:cNvPr id="490" name="Google Shape;490;p54"/>
          <p:cNvPicPr preferRelativeResize="0"/>
          <p:nvPr/>
        </p:nvPicPr>
        <p:blipFill>
          <a:blip r:embed="rId4">
            <a:alphaModFix/>
          </a:blip>
          <a:stretch>
            <a:fillRect/>
          </a:stretch>
        </p:blipFill>
        <p:spPr>
          <a:xfrm>
            <a:off x="6431539" y="1736650"/>
            <a:ext cx="2137075" cy="11760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4" name="Shape 494"/>
        <p:cNvGrpSpPr/>
        <p:nvPr/>
      </p:nvGrpSpPr>
      <p:grpSpPr>
        <a:xfrm>
          <a:off x="0" y="0"/>
          <a:ext cx="0" cy="0"/>
          <a:chOff x="0" y="0"/>
          <a:chExt cx="0" cy="0"/>
        </a:xfrm>
      </p:grpSpPr>
      <p:sp>
        <p:nvSpPr>
          <p:cNvPr id="495" name="Google Shape;495;p5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5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STEP UP TO THE PLATE MEAL SITES</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497" name="Google Shape;497;p55"/>
          <p:cNvSpPr txBox="1"/>
          <p:nvPr/>
        </p:nvSpPr>
        <p:spPr>
          <a:xfrm>
            <a:off x="94350" y="956188"/>
            <a:ext cx="8955300" cy="2527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500">
                <a:solidFill>
                  <a:srgbClr val="171717"/>
                </a:solidFill>
                <a:highlight>
                  <a:srgbClr val="FFFFFF"/>
                </a:highlight>
                <a:latin typeface="Montserrat"/>
                <a:ea typeface="Montserrat"/>
                <a:cs typeface="Montserrat"/>
                <a:sym typeface="Montserrat"/>
              </a:rPr>
              <a:t>Local organizations and donors have come together to establish </a:t>
            </a:r>
            <a:r>
              <a:rPr b="1" lang="en" sz="1500">
                <a:solidFill>
                  <a:srgbClr val="171717"/>
                </a:solidFill>
                <a:highlight>
                  <a:srgbClr val="FFFFFF"/>
                </a:highlight>
                <a:latin typeface="Montserrat"/>
                <a:ea typeface="Montserrat"/>
                <a:cs typeface="Montserrat"/>
                <a:sym typeface="Montserrat"/>
              </a:rPr>
              <a:t>Step Up to the Plate</a:t>
            </a:r>
            <a:r>
              <a:rPr lang="en" sz="1500">
                <a:solidFill>
                  <a:srgbClr val="171717"/>
                </a:solidFill>
                <a:highlight>
                  <a:srgbClr val="FFFFFF"/>
                </a:highlight>
                <a:latin typeface="Montserrat"/>
                <a:ea typeface="Montserrat"/>
                <a:cs typeface="Montserrat"/>
                <a:sym typeface="Montserrat"/>
              </a:rPr>
              <a:t>: </a:t>
            </a:r>
            <a:endParaRPr sz="1500">
              <a:solidFill>
                <a:srgbClr val="171717"/>
              </a:solidFill>
              <a:highlight>
                <a:srgbClr val="FFFFFF"/>
              </a:highlight>
              <a:latin typeface="Montserrat"/>
              <a:ea typeface="Montserrat"/>
              <a:cs typeface="Montserrat"/>
              <a:sym typeface="Montserrat"/>
            </a:endParaRPr>
          </a:p>
          <a:p>
            <a:pPr indent="0" lvl="0" marL="0" rtl="0" algn="l">
              <a:lnSpc>
                <a:spcPct val="150000"/>
              </a:lnSpc>
              <a:spcBef>
                <a:spcPts val="0"/>
              </a:spcBef>
              <a:spcAft>
                <a:spcPts val="0"/>
              </a:spcAft>
              <a:buNone/>
            </a:pPr>
            <a:r>
              <a:rPr lang="en" sz="1500">
                <a:solidFill>
                  <a:srgbClr val="171717"/>
                </a:solidFill>
                <a:highlight>
                  <a:srgbClr val="FFFFFF"/>
                </a:highlight>
                <a:latin typeface="Montserrat"/>
                <a:ea typeface="Montserrat"/>
                <a:cs typeface="Montserrat"/>
                <a:sym typeface="Montserrat"/>
              </a:rPr>
              <a:t>two outdoor sites where individuals experiencing homelessness can receive meal service and access resources related to the COVID-19 crisis. </a:t>
            </a:r>
            <a:endParaRPr sz="1500">
              <a:solidFill>
                <a:srgbClr val="171717"/>
              </a:solidFill>
              <a:highlight>
                <a:srgbClr val="FFFFFF"/>
              </a:highlight>
              <a:latin typeface="Montserrat"/>
              <a:ea typeface="Montserrat"/>
              <a:cs typeface="Montserrat"/>
              <a:sym typeface="Montserrat"/>
            </a:endParaRPr>
          </a:p>
          <a:p>
            <a:pPr indent="0" lvl="0" marL="0" rtl="0" algn="ctr">
              <a:lnSpc>
                <a:spcPct val="150000"/>
              </a:lnSpc>
              <a:spcBef>
                <a:spcPts val="1200"/>
              </a:spcBef>
              <a:spcAft>
                <a:spcPts val="0"/>
              </a:spcAft>
              <a:buNone/>
            </a:pPr>
            <a:r>
              <a:rPr b="1" lang="en" sz="1700">
                <a:solidFill>
                  <a:srgbClr val="171717"/>
                </a:solidFill>
                <a:highlight>
                  <a:srgbClr val="FFFFFF"/>
                </a:highlight>
                <a:latin typeface="Montserrat"/>
                <a:ea typeface="Montserrat"/>
                <a:cs typeface="Montserrat"/>
                <a:sym typeface="Montserrat"/>
              </a:rPr>
              <a:t>The sites are located at: </a:t>
            </a:r>
            <a:endParaRPr b="1" sz="1700">
              <a:solidFill>
                <a:srgbClr val="171717"/>
              </a:solidFill>
              <a:highlight>
                <a:srgbClr val="FFFFFF"/>
              </a:highlight>
              <a:latin typeface="Montserrat"/>
              <a:ea typeface="Montserrat"/>
              <a:cs typeface="Montserrat"/>
              <a:sym typeface="Montserrat"/>
            </a:endParaRPr>
          </a:p>
          <a:p>
            <a:pPr indent="0" lvl="0" marL="0" rtl="0" algn="ctr">
              <a:lnSpc>
                <a:spcPct val="150000"/>
              </a:lnSpc>
              <a:spcBef>
                <a:spcPts val="0"/>
              </a:spcBef>
              <a:spcAft>
                <a:spcPts val="0"/>
              </a:spcAft>
              <a:buNone/>
            </a:pPr>
            <a:r>
              <a:rPr b="1" lang="en" sz="1500">
                <a:solidFill>
                  <a:srgbClr val="171717"/>
                </a:solidFill>
                <a:highlight>
                  <a:srgbClr val="FFFFFF"/>
                </a:highlight>
                <a:latin typeface="Montserrat"/>
                <a:ea typeface="Montserrat"/>
                <a:cs typeface="Montserrat"/>
                <a:sym typeface="Montserrat"/>
              </a:rPr>
              <a:t>North Apron of City Hall</a:t>
            </a:r>
            <a:r>
              <a:rPr lang="en" sz="1500">
                <a:solidFill>
                  <a:srgbClr val="171717"/>
                </a:solidFill>
                <a:highlight>
                  <a:srgbClr val="FFFFFF"/>
                </a:highlight>
                <a:latin typeface="Montserrat"/>
                <a:ea typeface="Montserrat"/>
                <a:cs typeface="Montserrat"/>
                <a:sym typeface="Montserrat"/>
              </a:rPr>
              <a:t> (located near Project HOME’s Hub of Hope outdoor medical clinic)</a:t>
            </a:r>
            <a:endParaRPr sz="1500">
              <a:solidFill>
                <a:srgbClr val="171717"/>
              </a:solidFill>
              <a:highlight>
                <a:srgbClr val="FFFFFF"/>
              </a:highlight>
              <a:latin typeface="Montserrat"/>
              <a:ea typeface="Montserrat"/>
              <a:cs typeface="Montserrat"/>
              <a:sym typeface="Montserrat"/>
            </a:endParaRPr>
          </a:p>
          <a:p>
            <a:pPr indent="0" lvl="0" marL="0" rtl="0" algn="ctr">
              <a:lnSpc>
                <a:spcPct val="150000"/>
              </a:lnSpc>
              <a:spcBef>
                <a:spcPts val="0"/>
              </a:spcBef>
              <a:spcAft>
                <a:spcPts val="0"/>
              </a:spcAft>
              <a:buNone/>
            </a:pPr>
            <a:r>
              <a:rPr lang="en" sz="1500">
                <a:solidFill>
                  <a:srgbClr val="171717"/>
                </a:solidFill>
                <a:highlight>
                  <a:srgbClr val="FFFFFF"/>
                </a:highlight>
                <a:latin typeface="Montserrat"/>
                <a:ea typeface="Montserrat"/>
                <a:cs typeface="Montserrat"/>
                <a:sym typeface="Montserrat"/>
              </a:rPr>
              <a:t>Intersection of </a:t>
            </a:r>
            <a:r>
              <a:rPr b="1" lang="en" sz="1500">
                <a:solidFill>
                  <a:srgbClr val="171717"/>
                </a:solidFill>
                <a:highlight>
                  <a:srgbClr val="FFFFFF"/>
                </a:highlight>
                <a:latin typeface="Montserrat"/>
                <a:ea typeface="Montserrat"/>
                <a:cs typeface="Montserrat"/>
                <a:sym typeface="Montserrat"/>
              </a:rPr>
              <a:t>East Clearfield and Ruth Streets</a:t>
            </a:r>
            <a:r>
              <a:rPr lang="en" sz="1500">
                <a:solidFill>
                  <a:srgbClr val="171717"/>
                </a:solidFill>
                <a:highlight>
                  <a:srgbClr val="FFFFFF"/>
                </a:highlight>
                <a:latin typeface="Montserrat"/>
                <a:ea typeface="Montserrat"/>
                <a:cs typeface="Montserrat"/>
                <a:sym typeface="Montserrat"/>
              </a:rPr>
              <a:t> in Kensington, near Prevention Point</a:t>
            </a:r>
            <a:endParaRPr sz="1500">
              <a:solidFill>
                <a:srgbClr val="171717"/>
              </a:solidFill>
              <a:highlight>
                <a:srgbClr val="FFFFFF"/>
              </a:highlight>
              <a:latin typeface="Montserrat"/>
              <a:ea typeface="Montserrat"/>
              <a:cs typeface="Montserrat"/>
              <a:sym typeface="Montserrat"/>
            </a:endParaRPr>
          </a:p>
        </p:txBody>
      </p:sp>
      <p:pic>
        <p:nvPicPr>
          <p:cNvPr id="498" name="Google Shape;498;p55"/>
          <p:cNvPicPr preferRelativeResize="0"/>
          <p:nvPr/>
        </p:nvPicPr>
        <p:blipFill>
          <a:blip r:embed="rId3">
            <a:alphaModFix/>
          </a:blip>
          <a:stretch>
            <a:fillRect/>
          </a:stretch>
        </p:blipFill>
        <p:spPr>
          <a:xfrm>
            <a:off x="1503113" y="3609423"/>
            <a:ext cx="6328074" cy="14018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2" name="Shape 502"/>
        <p:cNvGrpSpPr/>
        <p:nvPr/>
      </p:nvGrpSpPr>
      <p:grpSpPr>
        <a:xfrm>
          <a:off x="0" y="0"/>
          <a:ext cx="0" cy="0"/>
          <a:chOff x="0" y="0"/>
          <a:chExt cx="0" cy="0"/>
        </a:xfrm>
      </p:grpSpPr>
      <p:pic>
        <p:nvPicPr>
          <p:cNvPr id="503" name="Google Shape;503;p56"/>
          <p:cNvPicPr preferRelativeResize="0"/>
          <p:nvPr/>
        </p:nvPicPr>
        <p:blipFill>
          <a:blip r:embed="rId3">
            <a:alphaModFix/>
          </a:blip>
          <a:stretch>
            <a:fillRect/>
          </a:stretch>
        </p:blipFill>
        <p:spPr>
          <a:xfrm>
            <a:off x="1323250" y="1567825"/>
            <a:ext cx="6076200" cy="3009501"/>
          </a:xfrm>
          <a:prstGeom prst="rect">
            <a:avLst/>
          </a:prstGeom>
          <a:noFill/>
          <a:ln>
            <a:noFill/>
          </a:ln>
        </p:spPr>
      </p:pic>
      <p:sp>
        <p:nvSpPr>
          <p:cNvPr id="504" name="Google Shape;504;p5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5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UNEMPLOYMENT SUPPORT</a:t>
            </a:r>
            <a:endParaRPr b="1" sz="2400">
              <a:solidFill>
                <a:srgbClr val="FFFFFF"/>
              </a:solidFill>
              <a:latin typeface="Montserrat"/>
              <a:ea typeface="Montserrat"/>
              <a:cs typeface="Montserrat"/>
              <a:sym typeface="Montserrat"/>
            </a:endParaRPr>
          </a:p>
        </p:txBody>
      </p:sp>
      <p:sp>
        <p:nvSpPr>
          <p:cNvPr id="506" name="Google Shape;506;p56"/>
          <p:cNvSpPr/>
          <p:nvPr/>
        </p:nvSpPr>
        <p:spPr>
          <a:xfrm>
            <a:off x="0" y="4620600"/>
            <a:ext cx="9144000" cy="5229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56"/>
          <p:cNvSpPr txBox="1"/>
          <p:nvPr/>
        </p:nvSpPr>
        <p:spPr>
          <a:xfrm>
            <a:off x="395650" y="4620600"/>
            <a:ext cx="80817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1900"/>
              </a:spcAft>
              <a:buNone/>
            </a:pPr>
            <a:r>
              <a:rPr b="1" lang="en" sz="2200">
                <a:solidFill>
                  <a:srgbClr val="FFFFFF"/>
                </a:solidFill>
                <a:latin typeface="Montserrat"/>
                <a:ea typeface="Montserrat"/>
                <a:cs typeface="Montserrat"/>
                <a:sym typeface="Montserrat"/>
              </a:rPr>
              <a:t>VISIT: UC.PA.GOV/COVID-19</a:t>
            </a:r>
            <a:endParaRPr b="1" sz="2200">
              <a:solidFill>
                <a:srgbClr val="FFFFFF"/>
              </a:solidFill>
            </a:endParaRPr>
          </a:p>
        </p:txBody>
      </p:sp>
      <p:sp>
        <p:nvSpPr>
          <p:cNvPr id="508" name="Google Shape;508;p56"/>
          <p:cNvSpPr txBox="1"/>
          <p:nvPr/>
        </p:nvSpPr>
        <p:spPr>
          <a:xfrm>
            <a:off x="1067550" y="906950"/>
            <a:ext cx="7008900" cy="8379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1900"/>
              </a:spcAft>
              <a:buNone/>
            </a:pPr>
            <a:r>
              <a:rPr lang="en" sz="1300">
                <a:solidFill>
                  <a:schemeClr val="dk1"/>
                </a:solidFill>
                <a:latin typeface="Montserrat"/>
                <a:ea typeface="Montserrat"/>
                <a:cs typeface="Montserrat"/>
                <a:sym typeface="Montserrat"/>
              </a:rPr>
              <a:t>Employees in Pennsylvania who are out of work because of the COVID-19 may be eligible for unemployment and workers’ compensation benefits</a:t>
            </a:r>
            <a:endParaRPr sz="1300">
              <a:solidFill>
                <a:schemeClr val="dk1"/>
              </a:solidFill>
              <a:latin typeface="Montserrat"/>
              <a:ea typeface="Montserrat"/>
              <a:cs typeface="Montserrat"/>
              <a:sym typeface="Montserra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2" name="Shape 512"/>
        <p:cNvGrpSpPr/>
        <p:nvPr/>
      </p:nvGrpSpPr>
      <p:grpSpPr>
        <a:xfrm>
          <a:off x="0" y="0"/>
          <a:ext cx="0" cy="0"/>
          <a:chOff x="0" y="0"/>
          <a:chExt cx="0" cy="0"/>
        </a:xfrm>
      </p:grpSpPr>
      <p:sp>
        <p:nvSpPr>
          <p:cNvPr id="513" name="Google Shape;513;p57"/>
          <p:cNvSpPr/>
          <p:nvPr/>
        </p:nvSpPr>
        <p:spPr>
          <a:xfrm>
            <a:off x="0" y="4620600"/>
            <a:ext cx="9144000" cy="5229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57"/>
          <p:cNvSpPr txBox="1"/>
          <p:nvPr/>
        </p:nvSpPr>
        <p:spPr>
          <a:xfrm>
            <a:off x="395650" y="4620600"/>
            <a:ext cx="80817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1900"/>
              </a:spcAft>
              <a:buNone/>
            </a:pPr>
            <a:r>
              <a:rPr b="1" lang="en" sz="2000">
                <a:solidFill>
                  <a:srgbClr val="FFFFFF"/>
                </a:solidFill>
                <a:latin typeface="Montserrat"/>
                <a:ea typeface="Montserrat"/>
                <a:cs typeface="Montserrat"/>
                <a:sym typeface="Montserrat"/>
              </a:rPr>
              <a:t>Get help now: call the Crisis Hotline at 215-685-6440</a:t>
            </a:r>
            <a:endParaRPr b="1" sz="2000">
              <a:solidFill>
                <a:srgbClr val="FFFFFF"/>
              </a:solidFill>
              <a:latin typeface="Montserrat"/>
              <a:ea typeface="Montserrat"/>
              <a:cs typeface="Montserrat"/>
              <a:sym typeface="Montserrat"/>
            </a:endParaRPr>
          </a:p>
        </p:txBody>
      </p:sp>
      <p:pic>
        <p:nvPicPr>
          <p:cNvPr id="515" name="Google Shape;515;p57"/>
          <p:cNvPicPr preferRelativeResize="0"/>
          <p:nvPr/>
        </p:nvPicPr>
        <p:blipFill>
          <a:blip r:embed="rId3">
            <a:alphaModFix/>
          </a:blip>
          <a:stretch>
            <a:fillRect/>
          </a:stretch>
        </p:blipFill>
        <p:spPr>
          <a:xfrm>
            <a:off x="322200" y="133000"/>
            <a:ext cx="4419600" cy="4395150"/>
          </a:xfrm>
          <a:prstGeom prst="rect">
            <a:avLst/>
          </a:prstGeom>
          <a:noFill/>
          <a:ln>
            <a:noFill/>
          </a:ln>
        </p:spPr>
      </p:pic>
      <p:sp>
        <p:nvSpPr>
          <p:cNvPr id="516" name="Google Shape;516;p57"/>
          <p:cNvSpPr txBox="1"/>
          <p:nvPr/>
        </p:nvSpPr>
        <p:spPr>
          <a:xfrm>
            <a:off x="4976300" y="900475"/>
            <a:ext cx="3842700" cy="30000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None/>
            </a:pPr>
            <a:r>
              <a:rPr b="1" lang="en" sz="2900">
                <a:solidFill>
                  <a:srgbClr val="0F4D90"/>
                </a:solidFill>
                <a:latin typeface="Montserrat"/>
                <a:ea typeface="Montserrat"/>
                <a:cs typeface="Montserrat"/>
                <a:sym typeface="Montserrat"/>
              </a:rPr>
              <a:t>Times are tough. </a:t>
            </a:r>
            <a:endParaRPr b="1" sz="2900">
              <a:solidFill>
                <a:srgbClr val="0F4D90"/>
              </a:solidFill>
              <a:latin typeface="Montserrat"/>
              <a:ea typeface="Montserrat"/>
              <a:cs typeface="Montserrat"/>
              <a:sym typeface="Montserrat"/>
            </a:endParaRPr>
          </a:p>
          <a:p>
            <a:pPr indent="0" lvl="0" marL="0" marR="0" rtl="0" algn="ctr">
              <a:lnSpc>
                <a:spcPct val="150000"/>
              </a:lnSpc>
              <a:spcBef>
                <a:spcPts val="1900"/>
              </a:spcBef>
              <a:spcAft>
                <a:spcPts val="0"/>
              </a:spcAft>
              <a:buNone/>
            </a:pPr>
            <a:r>
              <a:t/>
            </a:r>
            <a:endParaRPr b="1" sz="2000">
              <a:solidFill>
                <a:srgbClr val="0F4D90"/>
              </a:solidFill>
              <a:latin typeface="Montserrat"/>
              <a:ea typeface="Montserrat"/>
              <a:cs typeface="Montserrat"/>
              <a:sym typeface="Montserrat"/>
            </a:endParaRPr>
          </a:p>
          <a:p>
            <a:pPr indent="0" lvl="0" marL="0" marR="0" rtl="0" algn="ctr">
              <a:lnSpc>
                <a:spcPct val="150000"/>
              </a:lnSpc>
              <a:spcBef>
                <a:spcPts val="1900"/>
              </a:spcBef>
              <a:spcAft>
                <a:spcPts val="1900"/>
              </a:spcAft>
              <a:buNone/>
            </a:pPr>
            <a:r>
              <a:rPr b="1" lang="en" sz="2000">
                <a:solidFill>
                  <a:srgbClr val="0F4D90"/>
                </a:solidFill>
                <a:latin typeface="Montserrat"/>
                <a:ea typeface="Montserrat"/>
                <a:cs typeface="Montserrat"/>
                <a:sym typeface="Montserrat"/>
              </a:rPr>
              <a:t>Remember to check in with yourself and your loved ones. </a:t>
            </a:r>
            <a:endParaRPr b="1" sz="2000">
              <a:solidFill>
                <a:srgbClr val="0F4D90"/>
              </a:solidFill>
              <a:latin typeface="Montserrat"/>
              <a:ea typeface="Montserrat"/>
              <a:cs typeface="Montserrat"/>
              <a:sym typeface="Montserrat"/>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0" name="Shape 520"/>
        <p:cNvGrpSpPr/>
        <p:nvPr/>
      </p:nvGrpSpPr>
      <p:grpSpPr>
        <a:xfrm>
          <a:off x="0" y="0"/>
          <a:ext cx="0" cy="0"/>
          <a:chOff x="0" y="0"/>
          <a:chExt cx="0" cy="0"/>
        </a:xfrm>
      </p:grpSpPr>
      <p:sp>
        <p:nvSpPr>
          <p:cNvPr id="521" name="Google Shape;521;p5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5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STIMULUS CHECKS FAQ:</a:t>
            </a:r>
            <a:endParaRPr b="1" sz="2400">
              <a:solidFill>
                <a:srgbClr val="FFFFFF"/>
              </a:solidFill>
              <a:latin typeface="Montserrat"/>
              <a:ea typeface="Montserrat"/>
              <a:cs typeface="Montserrat"/>
              <a:sym typeface="Montserrat"/>
            </a:endParaRPr>
          </a:p>
        </p:txBody>
      </p:sp>
      <p:sp>
        <p:nvSpPr>
          <p:cNvPr id="523" name="Google Shape;523;p58"/>
          <p:cNvSpPr txBox="1"/>
          <p:nvPr/>
        </p:nvSpPr>
        <p:spPr>
          <a:xfrm>
            <a:off x="395650" y="968725"/>
            <a:ext cx="5857800" cy="3034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800">
                <a:solidFill>
                  <a:schemeClr val="dk1"/>
                </a:solidFill>
                <a:latin typeface="Montserrat"/>
                <a:ea typeface="Montserrat"/>
                <a:cs typeface="Montserrat"/>
                <a:sym typeface="Montserrat"/>
              </a:rPr>
              <a:t>Who?</a:t>
            </a:r>
            <a:endParaRPr b="1" i="1" sz="18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Every </a:t>
            </a:r>
            <a:r>
              <a:rPr lang="en" sz="1200">
                <a:solidFill>
                  <a:schemeClr val="dk1"/>
                </a:solidFill>
                <a:latin typeface="Montserrat"/>
                <a:ea typeface="Montserrat"/>
                <a:cs typeface="Montserrat"/>
                <a:sym typeface="Montserrat"/>
              </a:rPr>
              <a:t>documented U.S. resident </a:t>
            </a:r>
            <a:r>
              <a:rPr lang="en" sz="1200">
                <a:solidFill>
                  <a:schemeClr val="dk1"/>
                </a:solidFill>
                <a:latin typeface="Montserrat"/>
                <a:ea typeface="Montserrat"/>
                <a:cs typeface="Montserrat"/>
                <a:sym typeface="Montserrat"/>
              </a:rPr>
              <a:t>that is not claimed as a dependent by another person will have received a one-time payment.</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1" i="1" lang="en" sz="1800">
                <a:solidFill>
                  <a:schemeClr val="dk1"/>
                </a:solidFill>
                <a:latin typeface="Montserrat"/>
                <a:ea typeface="Montserrat"/>
                <a:cs typeface="Montserrat"/>
                <a:sym typeface="Montserrat"/>
              </a:rPr>
              <a:t>What?</a:t>
            </a:r>
            <a:endParaRPr b="1" i="1" sz="18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Most adults receive </a:t>
            </a:r>
            <a:r>
              <a:rPr b="1" lang="en" sz="1200">
                <a:solidFill>
                  <a:schemeClr val="dk1"/>
                </a:solidFill>
                <a:latin typeface="Montserrat"/>
                <a:ea typeface="Montserrat"/>
                <a:cs typeface="Montserrat"/>
                <a:sym typeface="Montserrat"/>
              </a:rPr>
              <a:t>one payment of $1,200</a:t>
            </a:r>
            <a:r>
              <a:rPr lang="en" sz="1200">
                <a:solidFill>
                  <a:schemeClr val="dk1"/>
                </a:solidFill>
                <a:latin typeface="Montserrat"/>
                <a:ea typeface="Montserrat"/>
                <a:cs typeface="Montserrat"/>
                <a:sym typeface="Montserrat"/>
              </a:rPr>
              <a:t>. For individuals that make $75,000 or more per year, the payments will be less. Households receive an additional $500 per child 17 years old or younger.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rPr b="1" i="1" lang="en" sz="1800">
                <a:solidFill>
                  <a:schemeClr val="dk1"/>
                </a:solidFill>
                <a:latin typeface="Montserrat"/>
                <a:ea typeface="Montserrat"/>
                <a:cs typeface="Montserrat"/>
                <a:sym typeface="Montserrat"/>
              </a:rPr>
              <a:t>How?</a:t>
            </a:r>
            <a:endParaRPr b="1" i="1" sz="18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I</a:t>
            </a:r>
            <a:r>
              <a:rPr lang="en" sz="1200">
                <a:solidFill>
                  <a:schemeClr val="dk1"/>
                </a:solidFill>
                <a:latin typeface="Montserrat"/>
                <a:ea typeface="Montserrat"/>
                <a:cs typeface="Montserrat"/>
                <a:sym typeface="Montserrat"/>
              </a:rPr>
              <a:t>f the Internal Revenue Service (IRS) has your bank account information from your 2019 or 2018 tax return, it will transfer the money to you by direct deposit.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b="1" sz="1200">
              <a:solidFill>
                <a:srgbClr val="3C4043"/>
              </a:solidFill>
              <a:highlight>
                <a:srgbClr val="FFFFFF"/>
              </a:highlight>
              <a:latin typeface="Montserrat"/>
              <a:ea typeface="Montserrat"/>
              <a:cs typeface="Montserrat"/>
              <a:sym typeface="Montserrat"/>
            </a:endParaRPr>
          </a:p>
        </p:txBody>
      </p:sp>
      <p:pic>
        <p:nvPicPr>
          <p:cNvPr id="524" name="Google Shape;524;p58"/>
          <p:cNvPicPr preferRelativeResize="0"/>
          <p:nvPr/>
        </p:nvPicPr>
        <p:blipFill rotWithShape="1">
          <a:blip r:embed="rId3">
            <a:alphaModFix/>
          </a:blip>
          <a:srcRect b="3772" l="13559" r="15819" t="5102"/>
          <a:stretch/>
        </p:blipFill>
        <p:spPr>
          <a:xfrm>
            <a:off x="6597200" y="1226350"/>
            <a:ext cx="2420050" cy="2153625"/>
          </a:xfrm>
          <a:prstGeom prst="rect">
            <a:avLst/>
          </a:prstGeom>
          <a:noFill/>
          <a:ln>
            <a:noFill/>
          </a:ln>
        </p:spPr>
      </p:pic>
      <p:sp>
        <p:nvSpPr>
          <p:cNvPr id="525" name="Google Shape;525;p58"/>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58"/>
          <p:cNvSpPr txBox="1"/>
          <p:nvPr/>
        </p:nvSpPr>
        <p:spPr>
          <a:xfrm>
            <a:off x="270750" y="4313950"/>
            <a:ext cx="8746500" cy="3000000"/>
          </a:xfrm>
          <a:prstGeom prst="rect">
            <a:avLst/>
          </a:prstGeom>
          <a:noFill/>
          <a:ln>
            <a:noFill/>
          </a:ln>
        </p:spPr>
        <p:txBody>
          <a:bodyPr anchorCtr="0" anchor="t" bIns="91425" lIns="91425" spcFirstLastPara="1" rIns="91425" wrap="square" tIns="91425">
            <a:noAutofit/>
          </a:bodyPr>
          <a:lstStyle/>
          <a:p>
            <a:pPr indent="0" lvl="0" marL="0" marR="9728" rtl="0" algn="ctr">
              <a:lnSpc>
                <a:spcPct val="115000"/>
              </a:lnSpc>
              <a:spcBef>
                <a:spcPts val="0"/>
              </a:spcBef>
              <a:spcAft>
                <a:spcPts val="0"/>
              </a:spcAft>
              <a:buNone/>
            </a:pPr>
            <a:r>
              <a:rPr b="1" lang="en" sz="1500">
                <a:solidFill>
                  <a:schemeClr val="dk1"/>
                </a:solidFill>
                <a:highlight>
                  <a:schemeClr val="lt1"/>
                </a:highlight>
                <a:latin typeface="Montserrat"/>
                <a:ea typeface="Montserrat"/>
                <a:cs typeface="Montserrat"/>
                <a:sym typeface="Montserrat"/>
              </a:rPr>
              <a:t>To check the status of your payment</a:t>
            </a:r>
            <a:r>
              <a:rPr b="1" lang="en" sz="1500">
                <a:solidFill>
                  <a:schemeClr val="dk1"/>
                </a:solidFill>
                <a:highlight>
                  <a:schemeClr val="lt1"/>
                </a:highlight>
                <a:latin typeface="Montserrat"/>
                <a:ea typeface="Montserrat"/>
                <a:cs typeface="Montserrat"/>
                <a:sym typeface="Montserrat"/>
              </a:rPr>
              <a:t>, visit: </a:t>
            </a:r>
            <a:r>
              <a:rPr b="1" lang="en" sz="1500">
                <a:solidFill>
                  <a:schemeClr val="dk1"/>
                </a:solidFill>
                <a:highlight>
                  <a:srgbClr val="FFF2CC"/>
                </a:highlight>
                <a:latin typeface="Montserrat"/>
                <a:ea typeface="Montserrat"/>
                <a:cs typeface="Montserrat"/>
                <a:sym typeface="Montserrat"/>
              </a:rPr>
              <a:t>www.irs.gov/coronavirus/get-my-payment</a:t>
            </a:r>
            <a:endParaRPr sz="1500">
              <a:solidFill>
                <a:schemeClr val="dk1"/>
              </a:solidFill>
              <a:highlight>
                <a:srgbClr val="FFF2CC"/>
              </a:highlight>
              <a:latin typeface="Montserrat"/>
              <a:ea typeface="Montserrat"/>
              <a:cs typeface="Montserrat"/>
              <a:sym typeface="Montserra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0" name="Shape 530"/>
        <p:cNvGrpSpPr/>
        <p:nvPr/>
      </p:nvGrpSpPr>
      <p:grpSpPr>
        <a:xfrm>
          <a:off x="0" y="0"/>
          <a:ext cx="0" cy="0"/>
          <a:chOff x="0" y="0"/>
          <a:chExt cx="0" cy="0"/>
        </a:xfrm>
      </p:grpSpPr>
      <p:sp>
        <p:nvSpPr>
          <p:cNvPr id="531" name="Google Shape;531;p5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5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STIMULUS CHECKS FAQ:</a:t>
            </a:r>
            <a:endParaRPr b="1" sz="2400">
              <a:solidFill>
                <a:srgbClr val="FFFFFF"/>
              </a:solidFill>
              <a:latin typeface="Montserrat"/>
              <a:ea typeface="Montserrat"/>
              <a:cs typeface="Montserrat"/>
              <a:sym typeface="Montserrat"/>
            </a:endParaRPr>
          </a:p>
        </p:txBody>
      </p:sp>
      <p:sp>
        <p:nvSpPr>
          <p:cNvPr id="533" name="Google Shape;533;p59"/>
          <p:cNvSpPr txBox="1"/>
          <p:nvPr/>
        </p:nvSpPr>
        <p:spPr>
          <a:xfrm>
            <a:off x="452250" y="2716025"/>
            <a:ext cx="4172400" cy="662100"/>
          </a:xfrm>
          <a:prstGeom prst="rect">
            <a:avLst/>
          </a:prstGeom>
          <a:noFill/>
          <a:ln>
            <a:noFill/>
          </a:ln>
        </p:spPr>
        <p:txBody>
          <a:bodyPr anchorCtr="0" anchor="t" bIns="91425" lIns="91425" spcFirstLastPara="1" rIns="91425" wrap="square" tIns="91425">
            <a:noAutofit/>
          </a:bodyPr>
          <a:lstStyle/>
          <a:p>
            <a:pPr indent="0" lvl="0" marL="0" marR="9728"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T</a:t>
            </a:r>
            <a:r>
              <a:rPr lang="en" sz="1800">
                <a:solidFill>
                  <a:schemeClr val="dk1"/>
                </a:solidFill>
                <a:latin typeface="Montserrat"/>
                <a:ea typeface="Montserrat"/>
                <a:cs typeface="Montserrat"/>
                <a:sym typeface="Montserrat"/>
              </a:rPr>
              <a:t>he paper checks have started to go out,  and the Treasury expects to be able to send 5 million checks each week, through September</a:t>
            </a:r>
            <a:r>
              <a:rPr lang="en" sz="1100">
                <a:solidFill>
                  <a:schemeClr val="dk1"/>
                </a:solidFill>
                <a:latin typeface="Montserrat"/>
                <a:ea typeface="Montserrat"/>
                <a:cs typeface="Montserrat"/>
                <a:sym typeface="Montserrat"/>
              </a:rPr>
              <a:t>.</a:t>
            </a:r>
            <a:endParaRPr sz="11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p:txBody>
      </p:sp>
      <p:pic>
        <p:nvPicPr>
          <p:cNvPr id="534" name="Google Shape;534;p59"/>
          <p:cNvPicPr preferRelativeResize="0"/>
          <p:nvPr/>
        </p:nvPicPr>
        <p:blipFill>
          <a:blip r:embed="rId3">
            <a:alphaModFix/>
          </a:blip>
          <a:stretch>
            <a:fillRect/>
          </a:stretch>
        </p:blipFill>
        <p:spPr>
          <a:xfrm>
            <a:off x="4878175" y="2571750"/>
            <a:ext cx="3513950" cy="2018980"/>
          </a:xfrm>
          <a:prstGeom prst="rect">
            <a:avLst/>
          </a:prstGeom>
          <a:noFill/>
          <a:ln>
            <a:noFill/>
          </a:ln>
        </p:spPr>
      </p:pic>
      <p:sp>
        <p:nvSpPr>
          <p:cNvPr id="535" name="Google Shape;535;p59"/>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59"/>
          <p:cNvSpPr txBox="1"/>
          <p:nvPr/>
        </p:nvSpPr>
        <p:spPr>
          <a:xfrm>
            <a:off x="452250" y="972738"/>
            <a:ext cx="8239500" cy="913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2000">
                <a:solidFill>
                  <a:schemeClr val="dk1"/>
                </a:solidFill>
                <a:latin typeface="Montserrat"/>
                <a:ea typeface="Montserrat"/>
                <a:cs typeface="Montserrat"/>
                <a:sym typeface="Montserrat"/>
              </a:rPr>
              <a:t>When?</a:t>
            </a:r>
            <a:endParaRPr b="1" i="1" sz="20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Taxpayers that have direct deposit information on file with the IRS should have received their stimulus via direct deposit. </a:t>
            </a:r>
            <a:endParaRPr sz="1800">
              <a:solidFill>
                <a:schemeClr val="dk1"/>
              </a:solidFill>
              <a:latin typeface="Montserrat"/>
              <a:ea typeface="Montserrat"/>
              <a:cs typeface="Montserrat"/>
              <a:sym typeface="Montserra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0" name="Shape 540"/>
        <p:cNvGrpSpPr/>
        <p:nvPr/>
      </p:nvGrpSpPr>
      <p:grpSpPr>
        <a:xfrm>
          <a:off x="0" y="0"/>
          <a:ext cx="0" cy="0"/>
          <a:chOff x="0" y="0"/>
          <a:chExt cx="0" cy="0"/>
        </a:xfrm>
      </p:grpSpPr>
      <p:sp>
        <p:nvSpPr>
          <p:cNvPr id="541" name="Google Shape;541;p6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6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AVOID STIMULUS SCAMS:</a:t>
            </a:r>
            <a:endParaRPr b="1" sz="2400">
              <a:solidFill>
                <a:srgbClr val="FFFFFF"/>
              </a:solidFill>
              <a:latin typeface="Montserrat"/>
              <a:ea typeface="Montserrat"/>
              <a:cs typeface="Montserrat"/>
              <a:sym typeface="Montserrat"/>
            </a:endParaRPr>
          </a:p>
        </p:txBody>
      </p:sp>
      <p:sp>
        <p:nvSpPr>
          <p:cNvPr id="543" name="Google Shape;543;p60"/>
          <p:cNvSpPr txBox="1"/>
          <p:nvPr/>
        </p:nvSpPr>
        <p:spPr>
          <a:xfrm>
            <a:off x="1134838" y="877475"/>
            <a:ext cx="6618000" cy="735600"/>
          </a:xfrm>
          <a:prstGeom prst="rect">
            <a:avLst/>
          </a:prstGeom>
          <a:noFill/>
          <a:ln>
            <a:noFill/>
          </a:ln>
        </p:spPr>
        <p:txBody>
          <a:bodyPr anchorCtr="0" anchor="t" bIns="91425" lIns="91425" spcFirstLastPara="1" rIns="91425" wrap="square" tIns="91425">
            <a:noAutofit/>
          </a:bodyPr>
          <a:lstStyle/>
          <a:p>
            <a:pPr indent="0" lvl="0" marL="0" marR="9728" rtl="0" algn="ctr">
              <a:lnSpc>
                <a:spcPct val="100000"/>
              </a:lnSpc>
              <a:spcBef>
                <a:spcPts val="0"/>
              </a:spcBef>
              <a:spcAft>
                <a:spcPts val="0"/>
              </a:spcAft>
              <a:buNone/>
            </a:pPr>
            <a:r>
              <a:rPr b="1" lang="en" sz="1700">
                <a:highlight>
                  <a:srgbClr val="FFFFFF"/>
                </a:highlight>
                <a:latin typeface="Montserrat"/>
                <a:ea typeface="Montserrat"/>
                <a:cs typeface="Montserrat"/>
                <a:sym typeface="Montserrat"/>
              </a:rPr>
              <a:t>You should NEVER provide your direct deposit or other banking information to anyone. </a:t>
            </a:r>
            <a:endParaRPr b="1" sz="1700">
              <a:highlight>
                <a:srgbClr val="FFFFFF"/>
              </a:highlight>
              <a:latin typeface="Montserrat"/>
              <a:ea typeface="Montserrat"/>
              <a:cs typeface="Montserrat"/>
              <a:sym typeface="Montserrat"/>
            </a:endParaRPr>
          </a:p>
          <a:p>
            <a:pPr indent="0" lvl="0" marL="0" marR="9728" rtl="0" algn="ctr">
              <a:lnSpc>
                <a:spcPct val="100000"/>
              </a:lnSpc>
              <a:spcBef>
                <a:spcPts val="0"/>
              </a:spcBef>
              <a:spcAft>
                <a:spcPts val="0"/>
              </a:spcAft>
              <a:buNone/>
            </a:pPr>
            <a:r>
              <a:t/>
            </a:r>
            <a:endParaRPr sz="1700">
              <a:highlight>
                <a:srgbClr val="FFFFFF"/>
              </a:highlight>
              <a:latin typeface="Montserrat"/>
              <a:ea typeface="Montserrat"/>
              <a:cs typeface="Montserrat"/>
              <a:sym typeface="Montserrat"/>
            </a:endParaRPr>
          </a:p>
          <a:p>
            <a:pPr indent="0" lvl="0" marL="0" marR="9728" rtl="0" algn="ctr">
              <a:lnSpc>
                <a:spcPct val="100000"/>
              </a:lnSpc>
              <a:spcBef>
                <a:spcPts val="0"/>
              </a:spcBef>
              <a:spcAft>
                <a:spcPts val="0"/>
              </a:spcAft>
              <a:buNone/>
            </a:pPr>
            <a:r>
              <a:t/>
            </a:r>
            <a:endParaRPr b="1" sz="1700">
              <a:highlight>
                <a:srgbClr val="FFFFFF"/>
              </a:highlight>
              <a:latin typeface="Montserrat"/>
              <a:ea typeface="Montserrat"/>
              <a:cs typeface="Montserrat"/>
              <a:sym typeface="Montserrat"/>
            </a:endParaRPr>
          </a:p>
          <a:p>
            <a:pPr indent="0" lvl="0" marL="0" marR="9728" rtl="0" algn="ctr">
              <a:lnSpc>
                <a:spcPct val="100000"/>
              </a:lnSpc>
              <a:spcBef>
                <a:spcPts val="0"/>
              </a:spcBef>
              <a:spcAft>
                <a:spcPts val="0"/>
              </a:spcAft>
              <a:buNone/>
            </a:pPr>
            <a:r>
              <a:t/>
            </a:r>
            <a:endParaRPr sz="1700">
              <a:highlight>
                <a:srgbClr val="FFFFFF"/>
              </a:highlight>
              <a:latin typeface="Montserrat"/>
              <a:ea typeface="Montserrat"/>
              <a:cs typeface="Montserrat"/>
              <a:sym typeface="Montserrat"/>
            </a:endParaRPr>
          </a:p>
          <a:p>
            <a:pPr indent="0" lvl="0" marL="0" marR="9728" rtl="0" algn="l">
              <a:lnSpc>
                <a:spcPct val="100000"/>
              </a:lnSpc>
              <a:spcBef>
                <a:spcPts val="0"/>
              </a:spcBef>
              <a:spcAft>
                <a:spcPts val="0"/>
              </a:spcAft>
              <a:buNone/>
            </a:pPr>
            <a:r>
              <a:t/>
            </a:r>
            <a:endParaRPr sz="1700">
              <a:highlight>
                <a:srgbClr val="FFFFFF"/>
              </a:highlight>
              <a:latin typeface="Montserrat"/>
              <a:ea typeface="Montserrat"/>
              <a:cs typeface="Montserrat"/>
              <a:sym typeface="Montserrat"/>
            </a:endParaRPr>
          </a:p>
        </p:txBody>
      </p:sp>
      <p:sp>
        <p:nvSpPr>
          <p:cNvPr id="544" name="Google Shape;544;p60"/>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545" name="Google Shape;545;p60"/>
          <p:cNvPicPr preferRelativeResize="0"/>
          <p:nvPr/>
        </p:nvPicPr>
        <p:blipFill>
          <a:blip r:embed="rId3">
            <a:alphaModFix/>
          </a:blip>
          <a:stretch>
            <a:fillRect/>
          </a:stretch>
        </p:blipFill>
        <p:spPr>
          <a:xfrm>
            <a:off x="3737875" y="4560525"/>
            <a:ext cx="510400" cy="510400"/>
          </a:xfrm>
          <a:prstGeom prst="rect">
            <a:avLst/>
          </a:prstGeom>
          <a:noFill/>
          <a:ln>
            <a:noFill/>
          </a:ln>
        </p:spPr>
      </p:pic>
      <p:sp>
        <p:nvSpPr>
          <p:cNvPr id="546" name="Google Shape;546;p60"/>
          <p:cNvSpPr txBox="1"/>
          <p:nvPr/>
        </p:nvSpPr>
        <p:spPr>
          <a:xfrm>
            <a:off x="4015775" y="4431900"/>
            <a:ext cx="5128200" cy="818700"/>
          </a:xfrm>
          <a:prstGeom prst="rect">
            <a:avLst/>
          </a:prstGeom>
          <a:noFill/>
          <a:ln>
            <a:noFill/>
          </a:ln>
        </p:spPr>
        <p:txBody>
          <a:bodyPr anchorCtr="0" anchor="t" bIns="91425" lIns="91425" spcFirstLastPara="1" rIns="91425" wrap="square" tIns="91425">
            <a:noAutofit/>
          </a:bodyPr>
          <a:lstStyle/>
          <a:p>
            <a:pPr indent="0" lvl="0" marL="0" marR="9728" rtl="0" algn="ctr">
              <a:lnSpc>
                <a:spcPct val="115000"/>
              </a:lnSpc>
              <a:spcBef>
                <a:spcPts val="0"/>
              </a:spcBef>
              <a:spcAft>
                <a:spcPts val="0"/>
              </a:spcAft>
              <a:buNone/>
            </a:pPr>
            <a:r>
              <a:rPr lang="en">
                <a:highlight>
                  <a:schemeClr val="lt1"/>
                </a:highlight>
                <a:latin typeface="Montserrat"/>
                <a:ea typeface="Montserrat"/>
                <a:cs typeface="Montserrat"/>
                <a:sym typeface="Montserrat"/>
              </a:rPr>
              <a:t>To report a scam, contact the Fraud Detection and Analysis Unit by emailing </a:t>
            </a:r>
            <a:r>
              <a:rPr b="1" lang="en">
                <a:highlight>
                  <a:schemeClr val="lt1"/>
                </a:highlight>
                <a:latin typeface="Montserrat"/>
                <a:ea typeface="Montserrat"/>
                <a:cs typeface="Montserrat"/>
                <a:sym typeface="Montserrat"/>
              </a:rPr>
              <a:t>PA-PVPITFRAUD@pa.gov</a:t>
            </a:r>
            <a:r>
              <a:rPr b="1" lang="en">
                <a:highlight>
                  <a:schemeClr val="lt1"/>
                </a:highlight>
                <a:latin typeface="Montserrat"/>
                <a:ea typeface="Montserrat"/>
                <a:cs typeface="Montserrat"/>
                <a:sym typeface="Montserrat"/>
              </a:rPr>
              <a:t>.</a:t>
            </a:r>
            <a:endParaRPr b="1">
              <a:highlight>
                <a:schemeClr val="lt1"/>
              </a:highlight>
              <a:latin typeface="Montserrat"/>
              <a:ea typeface="Montserrat"/>
              <a:cs typeface="Montserrat"/>
              <a:sym typeface="Montserrat"/>
            </a:endParaRPr>
          </a:p>
        </p:txBody>
      </p:sp>
      <p:pic>
        <p:nvPicPr>
          <p:cNvPr id="547" name="Google Shape;547;p60"/>
          <p:cNvPicPr preferRelativeResize="0"/>
          <p:nvPr/>
        </p:nvPicPr>
        <p:blipFill>
          <a:blip r:embed="rId4">
            <a:alphaModFix/>
          </a:blip>
          <a:stretch>
            <a:fillRect/>
          </a:stretch>
        </p:blipFill>
        <p:spPr>
          <a:xfrm>
            <a:off x="297950" y="1507225"/>
            <a:ext cx="8291775" cy="3053299"/>
          </a:xfrm>
          <a:prstGeom prst="rect">
            <a:avLst/>
          </a:prstGeom>
          <a:noFill/>
          <a:ln>
            <a:noFill/>
          </a:ln>
        </p:spPr>
      </p:pic>
      <p:sp>
        <p:nvSpPr>
          <p:cNvPr id="548" name="Google Shape;548;p60"/>
          <p:cNvSpPr/>
          <p:nvPr/>
        </p:nvSpPr>
        <p:spPr>
          <a:xfrm>
            <a:off x="356975" y="1432850"/>
            <a:ext cx="1778400" cy="307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60"/>
          <p:cNvSpPr/>
          <p:nvPr/>
        </p:nvSpPr>
        <p:spPr>
          <a:xfrm>
            <a:off x="4572000" y="2869775"/>
            <a:ext cx="1564500" cy="360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60"/>
          <p:cNvSpPr/>
          <p:nvPr/>
        </p:nvSpPr>
        <p:spPr>
          <a:xfrm>
            <a:off x="711500" y="2869773"/>
            <a:ext cx="2748000" cy="4206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60"/>
          <p:cNvSpPr/>
          <p:nvPr/>
        </p:nvSpPr>
        <p:spPr>
          <a:xfrm>
            <a:off x="6121625" y="2956325"/>
            <a:ext cx="2468100" cy="187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60"/>
          <p:cNvSpPr txBox="1"/>
          <p:nvPr/>
        </p:nvSpPr>
        <p:spPr>
          <a:xfrm>
            <a:off x="6080399" y="2869775"/>
            <a:ext cx="2840100" cy="36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Montserrat"/>
                <a:ea typeface="Montserrat"/>
                <a:cs typeface="Montserrat"/>
                <a:sym typeface="Montserrat"/>
              </a:rPr>
              <a:t>To check the status of your payment</a:t>
            </a:r>
            <a:endParaRPr b="1" sz="1000">
              <a:latin typeface="Montserrat"/>
              <a:ea typeface="Montserrat"/>
              <a:cs typeface="Montserrat"/>
              <a:sym typeface="Montserrat"/>
            </a:endParaRPr>
          </a:p>
        </p:txBody>
      </p:sp>
      <p:sp>
        <p:nvSpPr>
          <p:cNvPr id="553" name="Google Shape;553;p60"/>
          <p:cNvSpPr/>
          <p:nvPr/>
        </p:nvSpPr>
        <p:spPr>
          <a:xfrm>
            <a:off x="647127" y="2342175"/>
            <a:ext cx="1943100" cy="307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60"/>
          <p:cNvSpPr txBox="1"/>
          <p:nvPr/>
        </p:nvSpPr>
        <p:spPr>
          <a:xfrm>
            <a:off x="647123" y="2265425"/>
            <a:ext cx="2216100" cy="36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Montserrat"/>
                <a:ea typeface="Montserrat"/>
                <a:cs typeface="Montserrat"/>
                <a:sym typeface="Montserrat"/>
              </a:rPr>
              <a:t>To submit your information, </a:t>
            </a:r>
            <a:endParaRPr b="1" sz="1000">
              <a:latin typeface="Montserrat"/>
              <a:ea typeface="Montserrat"/>
              <a:cs typeface="Montserrat"/>
              <a:sym typeface="Montserrat"/>
            </a:endParaRPr>
          </a:p>
          <a:p>
            <a:pPr indent="0" lvl="0" marL="0" rtl="0" algn="l">
              <a:spcBef>
                <a:spcPts val="0"/>
              </a:spcBef>
              <a:spcAft>
                <a:spcPts val="0"/>
              </a:spcAft>
              <a:buNone/>
            </a:pPr>
            <a:r>
              <a:rPr b="1" lang="en" sz="1000">
                <a:latin typeface="Montserrat"/>
                <a:ea typeface="Montserrat"/>
                <a:cs typeface="Montserrat"/>
                <a:sym typeface="Montserrat"/>
              </a:rPr>
              <a:t>if you didn’t file a tax return</a:t>
            </a:r>
            <a:endParaRPr b="1" sz="1000">
              <a:latin typeface="Montserrat"/>
              <a:ea typeface="Montserrat"/>
              <a:cs typeface="Montserrat"/>
              <a:sym typeface="Montserra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8" name="Shape 558"/>
        <p:cNvGrpSpPr/>
        <p:nvPr/>
      </p:nvGrpSpPr>
      <p:grpSpPr>
        <a:xfrm>
          <a:off x="0" y="0"/>
          <a:ext cx="0" cy="0"/>
          <a:chOff x="0" y="0"/>
          <a:chExt cx="0" cy="0"/>
        </a:xfrm>
      </p:grpSpPr>
      <p:sp>
        <p:nvSpPr>
          <p:cNvPr id="559" name="Google Shape;559;p6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6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STIMULUS CHECKS FAQ:</a:t>
            </a:r>
            <a:endParaRPr b="1" sz="2400">
              <a:solidFill>
                <a:srgbClr val="FFFFFF"/>
              </a:solidFill>
              <a:latin typeface="Montserrat"/>
              <a:ea typeface="Montserrat"/>
              <a:cs typeface="Montserrat"/>
              <a:sym typeface="Montserrat"/>
            </a:endParaRPr>
          </a:p>
        </p:txBody>
      </p:sp>
      <p:sp>
        <p:nvSpPr>
          <p:cNvPr id="561" name="Google Shape;561;p61"/>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61"/>
          <p:cNvSpPr txBox="1"/>
          <p:nvPr/>
        </p:nvSpPr>
        <p:spPr>
          <a:xfrm>
            <a:off x="373338" y="1230075"/>
            <a:ext cx="4727700" cy="508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2400">
                <a:solidFill>
                  <a:schemeClr val="dk1"/>
                </a:solidFill>
                <a:latin typeface="Montserrat"/>
                <a:ea typeface="Montserrat"/>
                <a:cs typeface="Montserrat"/>
                <a:sym typeface="Montserrat"/>
              </a:rPr>
              <a:t>Is the stimulus check taxable?</a:t>
            </a:r>
            <a:endParaRPr sz="2400">
              <a:solidFill>
                <a:schemeClr val="dk1"/>
              </a:solidFill>
              <a:latin typeface="Montserrat"/>
              <a:ea typeface="Montserrat"/>
              <a:cs typeface="Montserrat"/>
              <a:sym typeface="Montserrat"/>
            </a:endParaRPr>
          </a:p>
        </p:txBody>
      </p:sp>
      <p:sp>
        <p:nvSpPr>
          <p:cNvPr id="563" name="Google Shape;563;p61"/>
          <p:cNvSpPr txBox="1"/>
          <p:nvPr/>
        </p:nvSpPr>
        <p:spPr>
          <a:xfrm>
            <a:off x="454138" y="1860625"/>
            <a:ext cx="5129400" cy="913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600">
                <a:solidFill>
                  <a:schemeClr val="dk1"/>
                </a:solidFill>
                <a:latin typeface="Montserrat"/>
                <a:ea typeface="Montserrat"/>
                <a:cs typeface="Montserrat"/>
                <a:sym typeface="Montserrat"/>
              </a:rPr>
              <a:t>No. </a:t>
            </a:r>
            <a:r>
              <a:rPr lang="en" sz="1600">
                <a:solidFill>
                  <a:schemeClr val="dk1"/>
                </a:solidFill>
                <a:latin typeface="Montserrat"/>
                <a:ea typeface="Montserrat"/>
                <a:cs typeface="Montserrat"/>
                <a:sym typeface="Montserrat"/>
              </a:rPr>
              <a:t>The amount an individual receives in federal stimulus does not count as taxable income.</a:t>
            </a:r>
            <a:endParaRPr sz="1600">
              <a:solidFill>
                <a:schemeClr val="dk1"/>
              </a:solidFill>
              <a:latin typeface="Montserrat"/>
              <a:ea typeface="Montserrat"/>
              <a:cs typeface="Montserrat"/>
              <a:sym typeface="Montserrat"/>
            </a:endParaRPr>
          </a:p>
        </p:txBody>
      </p:sp>
      <p:sp>
        <p:nvSpPr>
          <p:cNvPr id="564" name="Google Shape;564;p61"/>
          <p:cNvSpPr txBox="1"/>
          <p:nvPr/>
        </p:nvSpPr>
        <p:spPr>
          <a:xfrm>
            <a:off x="395638" y="2775425"/>
            <a:ext cx="7052400" cy="50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2000">
                <a:solidFill>
                  <a:schemeClr val="dk1"/>
                </a:solidFill>
                <a:latin typeface="Montserrat"/>
                <a:ea typeface="Montserrat"/>
                <a:cs typeface="Montserrat"/>
                <a:sym typeface="Montserrat"/>
              </a:rPr>
              <a:t>Do I have to repay the stimulus check?</a:t>
            </a:r>
            <a:endParaRPr sz="2000"/>
          </a:p>
        </p:txBody>
      </p:sp>
      <p:sp>
        <p:nvSpPr>
          <p:cNvPr id="565" name="Google Shape;565;p61"/>
          <p:cNvSpPr txBox="1"/>
          <p:nvPr/>
        </p:nvSpPr>
        <p:spPr>
          <a:xfrm>
            <a:off x="454138" y="3343325"/>
            <a:ext cx="5129400" cy="913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600">
                <a:solidFill>
                  <a:schemeClr val="dk1"/>
                </a:solidFill>
                <a:latin typeface="Montserrat"/>
                <a:ea typeface="Montserrat"/>
                <a:cs typeface="Montserrat"/>
                <a:sym typeface="Montserrat"/>
              </a:rPr>
              <a:t>No. </a:t>
            </a:r>
            <a:r>
              <a:rPr lang="en" sz="1600">
                <a:solidFill>
                  <a:schemeClr val="dk1"/>
                </a:solidFill>
                <a:latin typeface="Montserrat"/>
                <a:ea typeface="Montserrat"/>
                <a:cs typeface="Montserrat"/>
                <a:sym typeface="Montserrat"/>
              </a:rPr>
              <a:t>You will not have to repay the stimulus check on your tax returns next year. </a:t>
            </a:r>
            <a:endParaRPr sz="1600">
              <a:solidFill>
                <a:schemeClr val="dk1"/>
              </a:solidFill>
              <a:latin typeface="Montserrat"/>
              <a:ea typeface="Montserrat"/>
              <a:cs typeface="Montserrat"/>
              <a:sym typeface="Montserrat"/>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9" name="Shape 569"/>
        <p:cNvGrpSpPr/>
        <p:nvPr/>
      </p:nvGrpSpPr>
      <p:grpSpPr>
        <a:xfrm>
          <a:off x="0" y="0"/>
          <a:ext cx="0" cy="0"/>
          <a:chOff x="0" y="0"/>
          <a:chExt cx="0" cy="0"/>
        </a:xfrm>
      </p:grpSpPr>
      <p:sp>
        <p:nvSpPr>
          <p:cNvPr id="570" name="Google Shape;570;p6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6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ARTIST SUPPORT</a:t>
            </a:r>
            <a:endParaRPr b="1" sz="2400">
              <a:solidFill>
                <a:srgbClr val="FFFFFF"/>
              </a:solidFill>
              <a:latin typeface="Montserrat"/>
              <a:ea typeface="Montserrat"/>
              <a:cs typeface="Montserrat"/>
              <a:sym typeface="Montserrat"/>
            </a:endParaRPr>
          </a:p>
        </p:txBody>
      </p:sp>
      <p:cxnSp>
        <p:nvCxnSpPr>
          <p:cNvPr id="572" name="Google Shape;572;p62"/>
          <p:cNvCxnSpPr/>
          <p:nvPr/>
        </p:nvCxnSpPr>
        <p:spPr>
          <a:xfrm flipH="1" rot="10800000">
            <a:off x="0" y="1282075"/>
            <a:ext cx="6534900" cy="9600"/>
          </a:xfrm>
          <a:prstGeom prst="straightConnector1">
            <a:avLst/>
          </a:prstGeom>
          <a:noFill/>
          <a:ln cap="flat" cmpd="sng" w="38100">
            <a:solidFill>
              <a:srgbClr val="2176D2"/>
            </a:solidFill>
            <a:prstDash val="solid"/>
            <a:round/>
            <a:headEnd len="med" w="med" type="none"/>
            <a:tailEnd len="med" w="med" type="none"/>
          </a:ln>
        </p:spPr>
      </p:cxnSp>
      <p:sp>
        <p:nvSpPr>
          <p:cNvPr id="573" name="Google Shape;573;p62"/>
          <p:cNvSpPr txBox="1"/>
          <p:nvPr/>
        </p:nvSpPr>
        <p:spPr>
          <a:xfrm>
            <a:off x="252875" y="1500638"/>
            <a:ext cx="6225600" cy="105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highlight>
                  <a:schemeClr val="lt1"/>
                </a:highlight>
                <a:latin typeface="Montserrat"/>
                <a:ea typeface="Montserrat"/>
                <a:cs typeface="Montserrat"/>
                <a:sym typeface="Montserrat"/>
              </a:rPr>
              <a:t>Theatre Philadelphia Emergency Relief: </a:t>
            </a:r>
            <a:endParaRPr b="1" sz="16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chemeClr val="lt1"/>
                </a:highlight>
                <a:latin typeface="Montserrat"/>
                <a:ea typeface="Montserrat"/>
                <a:cs typeface="Montserrat"/>
                <a:sym typeface="Montserrat"/>
              </a:rPr>
              <a:t>Micro-grants of $300 to individuals whose income has been impacted by COVID-19.  Applications open to ALL individuals who work in the theatre industry. Micro-grants are first-come-first-serve. </a:t>
            </a:r>
            <a:r>
              <a:rPr b="1" lang="en" sz="1200">
                <a:solidFill>
                  <a:srgbClr val="2176D2"/>
                </a:solidFill>
                <a:latin typeface="Montserrat"/>
                <a:ea typeface="Montserrat"/>
                <a:cs typeface="Montserrat"/>
                <a:sym typeface="Montserrat"/>
              </a:rPr>
              <a:t>TO LEARN MORE AND APPLY, VISIT theatrephiladelphia.org/</a:t>
            </a:r>
            <a:endParaRPr>
              <a:solidFill>
                <a:schemeClr val="dk1"/>
              </a:solidFill>
              <a:highlight>
                <a:schemeClr val="lt1"/>
              </a:highlight>
              <a:latin typeface="Montserrat"/>
              <a:ea typeface="Montserrat"/>
              <a:cs typeface="Montserrat"/>
              <a:sym typeface="Montserrat"/>
            </a:endParaRPr>
          </a:p>
        </p:txBody>
      </p:sp>
      <p:cxnSp>
        <p:nvCxnSpPr>
          <p:cNvPr id="574" name="Google Shape;574;p62"/>
          <p:cNvCxnSpPr/>
          <p:nvPr/>
        </p:nvCxnSpPr>
        <p:spPr>
          <a:xfrm flipH="1" rot="10800000">
            <a:off x="0" y="2916463"/>
            <a:ext cx="6534900" cy="9600"/>
          </a:xfrm>
          <a:prstGeom prst="straightConnector1">
            <a:avLst/>
          </a:prstGeom>
          <a:noFill/>
          <a:ln cap="flat" cmpd="sng" w="38100">
            <a:solidFill>
              <a:srgbClr val="2176D2"/>
            </a:solidFill>
            <a:prstDash val="solid"/>
            <a:round/>
            <a:headEnd len="med" w="med" type="none"/>
            <a:tailEnd len="med" w="med" type="none"/>
          </a:ln>
        </p:spPr>
      </p:cxnSp>
      <p:pic>
        <p:nvPicPr>
          <p:cNvPr id="575" name="Google Shape;575;p62"/>
          <p:cNvPicPr preferRelativeResize="0"/>
          <p:nvPr/>
        </p:nvPicPr>
        <p:blipFill>
          <a:blip r:embed="rId3">
            <a:alphaModFix/>
          </a:blip>
          <a:stretch>
            <a:fillRect/>
          </a:stretch>
        </p:blipFill>
        <p:spPr>
          <a:xfrm>
            <a:off x="6854525" y="1282063"/>
            <a:ext cx="2191250" cy="1660375"/>
          </a:xfrm>
          <a:prstGeom prst="rect">
            <a:avLst/>
          </a:prstGeom>
          <a:noFill/>
          <a:ln>
            <a:noFill/>
          </a:ln>
        </p:spPr>
      </p:pic>
      <p:pic>
        <p:nvPicPr>
          <p:cNvPr id="576" name="Google Shape;576;p62"/>
          <p:cNvPicPr preferRelativeResize="0"/>
          <p:nvPr/>
        </p:nvPicPr>
        <p:blipFill>
          <a:blip r:embed="rId4">
            <a:alphaModFix/>
          </a:blip>
          <a:stretch>
            <a:fillRect/>
          </a:stretch>
        </p:blipFill>
        <p:spPr>
          <a:xfrm>
            <a:off x="212825" y="3461650"/>
            <a:ext cx="2191250" cy="1421557"/>
          </a:xfrm>
          <a:prstGeom prst="rect">
            <a:avLst/>
          </a:prstGeom>
          <a:noFill/>
          <a:ln>
            <a:noFill/>
          </a:ln>
        </p:spPr>
      </p:pic>
      <p:sp>
        <p:nvSpPr>
          <p:cNvPr id="577" name="Google Shape;577;p62"/>
          <p:cNvSpPr txBox="1"/>
          <p:nvPr/>
        </p:nvSpPr>
        <p:spPr>
          <a:xfrm>
            <a:off x="2632300" y="3634700"/>
            <a:ext cx="6134400" cy="94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highlight>
                  <a:schemeClr val="lt1"/>
                </a:highlight>
                <a:latin typeface="Montserrat"/>
                <a:ea typeface="Montserrat"/>
                <a:cs typeface="Montserrat"/>
                <a:sym typeface="Montserrat"/>
              </a:rPr>
              <a:t>Emergency Gap Fund for Philly’s Black Working Artists</a:t>
            </a:r>
            <a:endParaRPr b="1" sz="16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chemeClr val="lt1"/>
                </a:highlight>
                <a:latin typeface="Montserrat"/>
                <a:ea typeface="Montserrat"/>
                <a:cs typeface="Montserrat"/>
                <a:sym typeface="Montserrat"/>
              </a:rPr>
              <a:t>One-time grants of $500 to help Black working artists residing in Philadelphia stay stable and safe while weathering the impact of the COVID-19 crisis. </a:t>
            </a:r>
            <a:r>
              <a:rPr b="1" lang="en" sz="1200">
                <a:solidFill>
                  <a:srgbClr val="2176D2"/>
                </a:solidFill>
                <a:latin typeface="Montserrat"/>
                <a:ea typeface="Montserrat"/>
                <a:cs typeface="Montserrat"/>
                <a:sym typeface="Montserrat"/>
              </a:rPr>
              <a:t>TO LEARN MORE AND APPLY, VISIT villagearts.org</a:t>
            </a:r>
            <a:endParaRPr b="1" sz="1200">
              <a:solidFill>
                <a:srgbClr val="2176D2"/>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highlight>
                <a:schemeClr val="lt1"/>
              </a:highlight>
              <a:latin typeface="Montserrat"/>
              <a:ea typeface="Montserrat"/>
              <a:cs typeface="Montserrat"/>
              <a:sym typeface="Montserrat"/>
            </a:endParaRPr>
          </a:p>
        </p:txBody>
      </p:sp>
      <p:cxnSp>
        <p:nvCxnSpPr>
          <p:cNvPr id="578" name="Google Shape;578;p62"/>
          <p:cNvCxnSpPr/>
          <p:nvPr/>
        </p:nvCxnSpPr>
        <p:spPr>
          <a:xfrm flipH="1" rot="10800000">
            <a:off x="2688450" y="3461638"/>
            <a:ext cx="6534900" cy="9600"/>
          </a:xfrm>
          <a:prstGeom prst="straightConnector1">
            <a:avLst/>
          </a:prstGeom>
          <a:noFill/>
          <a:ln cap="flat" cmpd="sng" w="38100">
            <a:solidFill>
              <a:srgbClr val="2176D2"/>
            </a:solidFill>
            <a:prstDash val="solid"/>
            <a:round/>
            <a:headEnd len="med" w="med" type="none"/>
            <a:tailEnd len="med" w="med" type="none"/>
          </a:ln>
        </p:spPr>
      </p:cxnSp>
      <p:cxnSp>
        <p:nvCxnSpPr>
          <p:cNvPr id="579" name="Google Shape;579;p62"/>
          <p:cNvCxnSpPr/>
          <p:nvPr/>
        </p:nvCxnSpPr>
        <p:spPr>
          <a:xfrm flipH="1" rot="10800000">
            <a:off x="2688450" y="4812513"/>
            <a:ext cx="6534900" cy="9600"/>
          </a:xfrm>
          <a:prstGeom prst="straightConnector1">
            <a:avLst/>
          </a:prstGeom>
          <a:noFill/>
          <a:ln cap="flat" cmpd="sng" w="38100">
            <a:solidFill>
              <a:srgbClr val="2176D2"/>
            </a:solidFill>
            <a:prstDash val="solid"/>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pic>
        <p:nvPicPr>
          <p:cNvPr id="111" name="Google Shape;111;p18"/>
          <p:cNvPicPr preferRelativeResize="0"/>
          <p:nvPr/>
        </p:nvPicPr>
        <p:blipFill rotWithShape="1">
          <a:blip r:embed="rId3">
            <a:alphaModFix/>
          </a:blip>
          <a:srcRect b="-4455" l="-39547" r="-11282" t="2963"/>
          <a:stretch/>
        </p:blipFill>
        <p:spPr>
          <a:xfrm>
            <a:off x="3875975" y="1103225"/>
            <a:ext cx="5320275" cy="3579950"/>
          </a:xfrm>
          <a:prstGeom prst="rect">
            <a:avLst/>
          </a:prstGeom>
          <a:noFill/>
          <a:ln>
            <a:noFill/>
          </a:ln>
        </p:spPr>
      </p:pic>
      <p:sp>
        <p:nvSpPr>
          <p:cNvPr id="112" name="Google Shape;112;p18"/>
          <p:cNvSpPr txBox="1"/>
          <p:nvPr>
            <p:ph idx="1" type="body"/>
          </p:nvPr>
        </p:nvSpPr>
        <p:spPr>
          <a:xfrm>
            <a:off x="395650" y="1554600"/>
            <a:ext cx="5089200" cy="203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200">
                <a:solidFill>
                  <a:schemeClr val="dk1"/>
                </a:solidFill>
                <a:latin typeface="Montserrat"/>
                <a:ea typeface="Montserrat"/>
                <a:cs typeface="Montserrat"/>
                <a:sym typeface="Montserrat"/>
              </a:rPr>
              <a:t>There is still a lot we do not know about the coronavirus.</a:t>
            </a:r>
            <a:r>
              <a:rPr lang="en" sz="2200">
                <a:solidFill>
                  <a:schemeClr val="dk1"/>
                </a:solidFill>
                <a:latin typeface="Montserrat"/>
                <a:ea typeface="Montserrat"/>
                <a:cs typeface="Montserrat"/>
                <a:sym typeface="Montserrat"/>
              </a:rPr>
              <a:t> </a:t>
            </a:r>
            <a:endParaRPr sz="2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2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2200">
                <a:solidFill>
                  <a:schemeClr val="dk1"/>
                </a:solidFill>
                <a:latin typeface="Montserrat"/>
                <a:ea typeface="Montserrat"/>
                <a:cs typeface="Montserrat"/>
                <a:sym typeface="Montserrat"/>
              </a:rPr>
              <a:t>We do know that it looks a lot like other respiratory viruses,</a:t>
            </a:r>
            <a:r>
              <a:rPr b="1" lang="en" sz="2200">
                <a:solidFill>
                  <a:schemeClr val="dk1"/>
                </a:solidFill>
                <a:latin typeface="Montserrat"/>
                <a:ea typeface="Montserrat"/>
                <a:cs typeface="Montserrat"/>
                <a:sym typeface="Montserrat"/>
              </a:rPr>
              <a:t> like the common cold or the flu. </a:t>
            </a:r>
            <a:endParaRPr b="1" sz="2200">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sz="2200"/>
          </a:p>
        </p:txBody>
      </p:sp>
      <p:sp>
        <p:nvSpPr>
          <p:cNvPr id="113" name="Google Shape;113;p1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WHAT IS CORONAVIRUS / COVID-19?</a:t>
            </a:r>
            <a:endParaRPr b="1" sz="2400">
              <a:solidFill>
                <a:srgbClr val="FFFFFF"/>
              </a:solidFill>
              <a:latin typeface="Montserrat"/>
              <a:ea typeface="Montserrat"/>
              <a:cs typeface="Montserrat"/>
              <a:sym typeface="Montserrat"/>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3" name="Shape 583"/>
        <p:cNvGrpSpPr/>
        <p:nvPr/>
      </p:nvGrpSpPr>
      <p:grpSpPr>
        <a:xfrm>
          <a:off x="0" y="0"/>
          <a:ext cx="0" cy="0"/>
          <a:chOff x="0" y="0"/>
          <a:chExt cx="0" cy="0"/>
        </a:xfrm>
      </p:grpSpPr>
      <p:sp>
        <p:nvSpPr>
          <p:cNvPr id="584" name="Google Shape;584;p6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6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ARTIST SUPPORT</a:t>
            </a:r>
            <a:endParaRPr b="1" sz="2400">
              <a:solidFill>
                <a:srgbClr val="FFFFFF"/>
              </a:solidFill>
              <a:latin typeface="Montserrat"/>
              <a:ea typeface="Montserrat"/>
              <a:cs typeface="Montserrat"/>
              <a:sym typeface="Montserrat"/>
            </a:endParaRPr>
          </a:p>
        </p:txBody>
      </p:sp>
      <p:sp>
        <p:nvSpPr>
          <p:cNvPr id="586" name="Google Shape;586;p63"/>
          <p:cNvSpPr txBox="1"/>
          <p:nvPr/>
        </p:nvSpPr>
        <p:spPr>
          <a:xfrm>
            <a:off x="247650" y="4203375"/>
            <a:ext cx="62799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2176D2"/>
                </a:solidFill>
                <a:latin typeface="Montserrat"/>
                <a:ea typeface="Montserrat"/>
                <a:cs typeface="Montserrat"/>
                <a:sym typeface="Montserrat"/>
              </a:rPr>
              <a:t>TO LEARN MORE ABOUT THE ARTS AID PROGRAM AND MORE FINANCIAL SUPPORT, VISIT CREATIVEPHL.ORG/OPPORTUNITIES/</a:t>
            </a:r>
            <a:endParaRPr b="1" sz="1200">
              <a:solidFill>
                <a:srgbClr val="2176D2"/>
              </a:solidFill>
              <a:latin typeface="Montserrat"/>
              <a:ea typeface="Montserrat"/>
              <a:cs typeface="Montserrat"/>
              <a:sym typeface="Montserrat"/>
            </a:endParaRPr>
          </a:p>
        </p:txBody>
      </p:sp>
      <p:cxnSp>
        <p:nvCxnSpPr>
          <p:cNvPr id="587" name="Google Shape;587;p63"/>
          <p:cNvCxnSpPr/>
          <p:nvPr/>
        </p:nvCxnSpPr>
        <p:spPr>
          <a:xfrm flipH="1" rot="10800000">
            <a:off x="44275" y="4203375"/>
            <a:ext cx="6534900" cy="9600"/>
          </a:xfrm>
          <a:prstGeom prst="straightConnector1">
            <a:avLst/>
          </a:prstGeom>
          <a:noFill/>
          <a:ln cap="flat" cmpd="sng" w="38100">
            <a:solidFill>
              <a:srgbClr val="2176D2"/>
            </a:solidFill>
            <a:prstDash val="solid"/>
            <a:round/>
            <a:headEnd len="med" w="med" type="none"/>
            <a:tailEnd len="med" w="med" type="none"/>
          </a:ln>
        </p:spPr>
      </p:cxnSp>
      <p:pic>
        <p:nvPicPr>
          <p:cNvPr id="588" name="Google Shape;588;p63"/>
          <p:cNvPicPr preferRelativeResize="0"/>
          <p:nvPr/>
        </p:nvPicPr>
        <p:blipFill rotWithShape="1">
          <a:blip r:embed="rId3">
            <a:alphaModFix/>
          </a:blip>
          <a:srcRect b="0" l="0" r="0" t="0"/>
          <a:stretch/>
        </p:blipFill>
        <p:spPr>
          <a:xfrm>
            <a:off x="5779950" y="830750"/>
            <a:ext cx="2948825" cy="2527475"/>
          </a:xfrm>
          <a:prstGeom prst="rect">
            <a:avLst/>
          </a:prstGeom>
          <a:noFill/>
          <a:ln>
            <a:noFill/>
          </a:ln>
        </p:spPr>
      </p:pic>
      <p:sp>
        <p:nvSpPr>
          <p:cNvPr id="589" name="Google Shape;589;p63"/>
          <p:cNvSpPr txBox="1"/>
          <p:nvPr/>
        </p:nvSpPr>
        <p:spPr>
          <a:xfrm>
            <a:off x="247650" y="943525"/>
            <a:ext cx="5532300" cy="310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highlight>
                  <a:srgbClr val="FFFFFF"/>
                </a:highlight>
                <a:latin typeface="Montserrat"/>
                <a:ea typeface="Montserrat"/>
                <a:cs typeface="Montserrat"/>
                <a:sym typeface="Montserrat"/>
              </a:rPr>
              <a:t>The COVID-19 Arts Aid PHL program:</a:t>
            </a:r>
            <a:r>
              <a:rPr lang="en" sz="1600">
                <a:solidFill>
                  <a:schemeClr val="dk1"/>
                </a:solidFill>
                <a:highlight>
                  <a:srgbClr val="FFFFFF"/>
                </a:highlight>
                <a:latin typeface="Montserrat"/>
                <a:ea typeface="Montserrat"/>
                <a:cs typeface="Montserrat"/>
                <a:sym typeface="Montserrat"/>
              </a:rPr>
              <a:t>  </a:t>
            </a:r>
            <a:endParaRPr sz="160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rgbClr val="FFFFFF"/>
                </a:highlight>
                <a:latin typeface="Montserrat"/>
                <a:ea typeface="Montserrat"/>
                <a:cs typeface="Montserrat"/>
                <a:sym typeface="Montserrat"/>
              </a:rPr>
              <a:t>Provides </a:t>
            </a:r>
            <a:r>
              <a:rPr b="1" lang="en">
                <a:solidFill>
                  <a:schemeClr val="dk1"/>
                </a:solidFill>
                <a:highlight>
                  <a:srgbClr val="FFFFFF"/>
                </a:highlight>
                <a:latin typeface="Montserrat"/>
                <a:ea typeface="Montserrat"/>
                <a:cs typeface="Montserrat"/>
                <a:sym typeface="Montserrat"/>
              </a:rPr>
              <a:t>up to $500</a:t>
            </a:r>
            <a:r>
              <a:rPr lang="en">
                <a:solidFill>
                  <a:schemeClr val="dk1"/>
                </a:solidFill>
                <a:highlight>
                  <a:srgbClr val="FFFFFF"/>
                </a:highlight>
                <a:latin typeface="Montserrat"/>
                <a:ea typeface="Montserrat"/>
                <a:cs typeface="Montserrat"/>
                <a:sym typeface="Montserrat"/>
              </a:rPr>
              <a:t> for working artists and </a:t>
            </a:r>
            <a:r>
              <a:rPr b="1" lang="en">
                <a:solidFill>
                  <a:schemeClr val="dk1"/>
                </a:solidFill>
                <a:highlight>
                  <a:srgbClr val="FFFFFF"/>
                </a:highlight>
                <a:latin typeface="Montserrat"/>
                <a:ea typeface="Montserrat"/>
                <a:cs typeface="Montserrat"/>
                <a:sym typeface="Montserrat"/>
              </a:rPr>
              <a:t>up to $1,000</a:t>
            </a:r>
            <a:r>
              <a:rPr lang="en">
                <a:solidFill>
                  <a:schemeClr val="dk1"/>
                </a:solidFill>
                <a:highlight>
                  <a:srgbClr val="FFFFFF"/>
                </a:highlight>
                <a:latin typeface="Montserrat"/>
                <a:ea typeface="Montserrat"/>
                <a:cs typeface="Montserrat"/>
                <a:sym typeface="Montserrat"/>
              </a:rPr>
              <a:t> for small arts and culture organizations.</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rgbClr val="FFFFFF"/>
                </a:highlight>
                <a:latin typeface="Montserrat"/>
                <a:ea typeface="Montserrat"/>
                <a:cs typeface="Montserrat"/>
                <a:sym typeface="Montserrat"/>
              </a:rPr>
              <a:t>The program’s </a:t>
            </a:r>
            <a:r>
              <a:rPr lang="en">
                <a:solidFill>
                  <a:schemeClr val="dk1"/>
                </a:solidFill>
                <a:highlight>
                  <a:srgbClr val="FFFFFF"/>
                </a:highlight>
                <a:latin typeface="Montserrat"/>
                <a:ea typeface="Montserrat"/>
                <a:cs typeface="Montserrat"/>
                <a:sym typeface="Montserrat"/>
              </a:rPr>
              <a:t>focus will be on cultural organizations with budgets of $250,000 or less and working artists for whom support is urgent.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rgbClr val="FFFFFF"/>
                </a:highlight>
                <a:latin typeface="Montserrat"/>
                <a:ea typeface="Montserrat"/>
                <a:cs typeface="Montserrat"/>
                <a:sym typeface="Montserrat"/>
              </a:rPr>
              <a:t>While initial funding is limited, grants will be made on a rolling basis as additional funding is received.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rgbClr val="FFFFFF"/>
                </a:highlight>
                <a:latin typeface="Montserrat"/>
                <a:ea typeface="Montserrat"/>
                <a:cs typeface="Montserrat"/>
                <a:sym typeface="Montserrat"/>
              </a:rPr>
              <a:t>Creative PHL has compiled a list of grant and other funding opportunities.</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6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3" name="Shape 593"/>
        <p:cNvGrpSpPr/>
        <p:nvPr/>
      </p:nvGrpSpPr>
      <p:grpSpPr>
        <a:xfrm>
          <a:off x="0" y="0"/>
          <a:ext cx="0" cy="0"/>
          <a:chOff x="0" y="0"/>
          <a:chExt cx="0" cy="0"/>
        </a:xfrm>
      </p:grpSpPr>
      <p:sp>
        <p:nvSpPr>
          <p:cNvPr id="594" name="Google Shape;594;p6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64"/>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SOLIDARITY FUND FOR COVID-19 ORGANIZING</a:t>
            </a:r>
            <a:endParaRPr b="1" sz="2400">
              <a:solidFill>
                <a:srgbClr val="FFFFFF"/>
              </a:solidFill>
              <a:latin typeface="Montserrat"/>
              <a:ea typeface="Montserrat"/>
              <a:cs typeface="Montserrat"/>
              <a:sym typeface="Montserrat"/>
            </a:endParaRPr>
          </a:p>
        </p:txBody>
      </p:sp>
      <p:pic>
        <p:nvPicPr>
          <p:cNvPr id="596" name="Google Shape;596;p64"/>
          <p:cNvPicPr preferRelativeResize="0"/>
          <p:nvPr/>
        </p:nvPicPr>
        <p:blipFill rotWithShape="1">
          <a:blip r:embed="rId3">
            <a:alphaModFix/>
          </a:blip>
          <a:srcRect b="0" l="7433" r="0" t="0"/>
          <a:stretch/>
        </p:blipFill>
        <p:spPr>
          <a:xfrm>
            <a:off x="3652275" y="1036800"/>
            <a:ext cx="4982925" cy="3069900"/>
          </a:xfrm>
          <a:prstGeom prst="rect">
            <a:avLst/>
          </a:prstGeom>
          <a:noFill/>
          <a:ln>
            <a:noFill/>
          </a:ln>
        </p:spPr>
      </p:pic>
      <p:sp>
        <p:nvSpPr>
          <p:cNvPr id="597" name="Google Shape;597;p64"/>
          <p:cNvSpPr txBox="1"/>
          <p:nvPr/>
        </p:nvSpPr>
        <p:spPr>
          <a:xfrm>
            <a:off x="292600" y="1032150"/>
            <a:ext cx="3990900" cy="22167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1100"/>
              <a:buFont typeface="Arial"/>
              <a:buNone/>
            </a:pPr>
            <a:r>
              <a:rPr b="1" lang="en" sz="1800">
                <a:solidFill>
                  <a:srgbClr val="0F4D90"/>
                </a:solidFill>
                <a:latin typeface="Montserrat"/>
                <a:ea typeface="Montserrat"/>
                <a:cs typeface="Montserrat"/>
                <a:sym typeface="Montserrat"/>
              </a:rPr>
              <a:t>Bread &amp; Roses Community Fund </a:t>
            </a:r>
            <a:r>
              <a:rPr lang="en" sz="1800">
                <a:solidFill>
                  <a:srgbClr val="0F4D90"/>
                </a:solidFill>
                <a:latin typeface="Montserrat"/>
                <a:ea typeface="Montserrat"/>
                <a:cs typeface="Montserrat"/>
                <a:sym typeface="Montserrat"/>
              </a:rPr>
              <a:t>launched the </a:t>
            </a:r>
            <a:r>
              <a:rPr b="1" lang="en" sz="1800">
                <a:solidFill>
                  <a:srgbClr val="0F4D90"/>
                </a:solidFill>
                <a:latin typeface="Montserrat"/>
                <a:ea typeface="Montserrat"/>
                <a:cs typeface="Montserrat"/>
                <a:sym typeface="Montserrat"/>
              </a:rPr>
              <a:t>Solidarity Fund for COVID-19 Community Organizing </a:t>
            </a:r>
            <a:r>
              <a:rPr lang="en" sz="1800">
                <a:solidFill>
                  <a:srgbClr val="0F4D90"/>
                </a:solidFill>
                <a:latin typeface="Montserrat"/>
                <a:ea typeface="Montserrat"/>
                <a:cs typeface="Montserrat"/>
                <a:sym typeface="Montserrat"/>
              </a:rPr>
              <a:t>to support grassroots community organizing groups during the COVID-19 crisis.</a:t>
            </a:r>
            <a:endParaRPr sz="1600">
              <a:solidFill>
                <a:srgbClr val="0F4D90"/>
              </a:solidFill>
              <a:latin typeface="Montserrat"/>
              <a:ea typeface="Montserrat"/>
              <a:cs typeface="Montserrat"/>
              <a:sym typeface="Montserrat"/>
            </a:endParaRPr>
          </a:p>
        </p:txBody>
      </p:sp>
      <p:sp>
        <p:nvSpPr>
          <p:cNvPr id="598" name="Google Shape;598;p64"/>
          <p:cNvSpPr txBox="1"/>
          <p:nvPr/>
        </p:nvSpPr>
        <p:spPr>
          <a:xfrm>
            <a:off x="230075" y="3360025"/>
            <a:ext cx="58179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0F4D90"/>
                </a:solidFill>
                <a:latin typeface="Montserrat"/>
                <a:ea typeface="Montserrat"/>
                <a:cs typeface="Montserrat"/>
                <a:sym typeface="Montserrat"/>
              </a:rPr>
              <a:t>Groups doing work directly related to or impacted by the COVID-19 crisis can apply for a grant of up to $10,000 by visiting:</a:t>
            </a:r>
            <a:endParaRPr sz="1800">
              <a:solidFill>
                <a:srgbClr val="0F4D90"/>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800">
                <a:solidFill>
                  <a:srgbClr val="0F4D90"/>
                </a:solidFill>
                <a:latin typeface="Montserrat"/>
                <a:ea typeface="Montserrat"/>
                <a:cs typeface="Montserrat"/>
                <a:sym typeface="Montserrat"/>
              </a:rPr>
              <a:t>breadrosesfund.org/solidarityfundapply/</a:t>
            </a:r>
            <a:endParaRPr b="1"/>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2" name="Shape 602"/>
        <p:cNvGrpSpPr/>
        <p:nvPr/>
      </p:nvGrpSpPr>
      <p:grpSpPr>
        <a:xfrm>
          <a:off x="0" y="0"/>
          <a:ext cx="0" cy="0"/>
          <a:chOff x="0" y="0"/>
          <a:chExt cx="0" cy="0"/>
        </a:xfrm>
      </p:grpSpPr>
      <p:sp>
        <p:nvSpPr>
          <p:cNvPr id="603" name="Google Shape;603;p6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6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INTERNET ESSENTIALS</a:t>
            </a:r>
            <a:endParaRPr b="1" sz="2400">
              <a:solidFill>
                <a:srgbClr val="FFFFFF"/>
              </a:solidFill>
              <a:latin typeface="Montserrat"/>
              <a:ea typeface="Montserrat"/>
              <a:cs typeface="Montserrat"/>
              <a:sym typeface="Montserrat"/>
            </a:endParaRPr>
          </a:p>
        </p:txBody>
      </p:sp>
      <p:pic>
        <p:nvPicPr>
          <p:cNvPr id="605" name="Google Shape;605;p65"/>
          <p:cNvPicPr preferRelativeResize="0"/>
          <p:nvPr/>
        </p:nvPicPr>
        <p:blipFill>
          <a:blip r:embed="rId3">
            <a:alphaModFix/>
          </a:blip>
          <a:stretch>
            <a:fillRect/>
          </a:stretch>
        </p:blipFill>
        <p:spPr>
          <a:xfrm>
            <a:off x="6746613" y="4157050"/>
            <a:ext cx="1357766" cy="583500"/>
          </a:xfrm>
          <a:prstGeom prst="rect">
            <a:avLst/>
          </a:prstGeom>
          <a:noFill/>
          <a:ln>
            <a:noFill/>
          </a:ln>
        </p:spPr>
      </p:pic>
      <p:pic>
        <p:nvPicPr>
          <p:cNvPr id="606" name="Google Shape;606;p65"/>
          <p:cNvPicPr preferRelativeResize="0"/>
          <p:nvPr/>
        </p:nvPicPr>
        <p:blipFill>
          <a:blip r:embed="rId4">
            <a:alphaModFix/>
          </a:blip>
          <a:stretch>
            <a:fillRect/>
          </a:stretch>
        </p:blipFill>
        <p:spPr>
          <a:xfrm>
            <a:off x="6042950" y="1262612"/>
            <a:ext cx="2592250" cy="2592250"/>
          </a:xfrm>
          <a:prstGeom prst="rect">
            <a:avLst/>
          </a:prstGeom>
          <a:noFill/>
          <a:ln>
            <a:noFill/>
          </a:ln>
        </p:spPr>
      </p:pic>
      <p:sp>
        <p:nvSpPr>
          <p:cNvPr id="607" name="Google Shape;607;p65"/>
          <p:cNvSpPr txBox="1"/>
          <p:nvPr/>
        </p:nvSpPr>
        <p:spPr>
          <a:xfrm>
            <a:off x="395650" y="1397025"/>
            <a:ext cx="6062100" cy="16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highlight>
                  <a:srgbClr val="FFFFFF"/>
                </a:highlight>
                <a:latin typeface="Montserrat"/>
                <a:ea typeface="Montserrat"/>
                <a:cs typeface="Montserrat"/>
                <a:sym typeface="Montserrat"/>
              </a:rPr>
              <a:t>Internet Essentials</a:t>
            </a:r>
            <a:r>
              <a:rPr lang="en" sz="1800">
                <a:highlight>
                  <a:srgbClr val="FFFFFF"/>
                </a:highlight>
                <a:latin typeface="Montserrat"/>
                <a:ea typeface="Montserrat"/>
                <a:cs typeface="Montserrat"/>
                <a:sym typeface="Montserrat"/>
              </a:rPr>
              <a:t> is a program for families and other low-income households who currently do not subscribe to Internet at home.</a:t>
            </a:r>
            <a:endParaRPr sz="1800">
              <a:latin typeface="Montserrat"/>
              <a:ea typeface="Montserrat"/>
              <a:cs typeface="Montserrat"/>
              <a:sym typeface="Montserrat"/>
            </a:endParaRPr>
          </a:p>
        </p:txBody>
      </p:sp>
      <p:sp>
        <p:nvSpPr>
          <p:cNvPr id="608" name="Google Shape;608;p65"/>
          <p:cNvSpPr txBox="1"/>
          <p:nvPr/>
        </p:nvSpPr>
        <p:spPr>
          <a:xfrm>
            <a:off x="395650" y="2716150"/>
            <a:ext cx="5223900" cy="143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highlight>
                  <a:srgbClr val="FFFFFF"/>
                </a:highlight>
                <a:latin typeface="Montserrat"/>
                <a:ea typeface="Montserrat"/>
                <a:cs typeface="Montserrat"/>
                <a:sym typeface="Montserrat"/>
              </a:rPr>
              <a:t>During the COVID-19 crisis, </a:t>
            </a:r>
            <a:r>
              <a:rPr b="1" lang="en" sz="1800">
                <a:highlight>
                  <a:srgbClr val="FFFFFF"/>
                </a:highlight>
                <a:latin typeface="Montserrat"/>
                <a:ea typeface="Montserrat"/>
                <a:cs typeface="Montserrat"/>
                <a:sym typeface="Montserrat"/>
              </a:rPr>
              <a:t>new customers</a:t>
            </a:r>
            <a:r>
              <a:rPr lang="en" sz="1800">
                <a:highlight>
                  <a:srgbClr val="FFFFFF"/>
                </a:highlight>
                <a:latin typeface="Montserrat"/>
                <a:ea typeface="Montserrat"/>
                <a:cs typeface="Montserrat"/>
                <a:sym typeface="Montserrat"/>
              </a:rPr>
              <a:t> will receive </a:t>
            </a:r>
            <a:r>
              <a:rPr b="1" lang="en" sz="1800">
                <a:highlight>
                  <a:srgbClr val="FFFFFF"/>
                </a:highlight>
                <a:latin typeface="Montserrat"/>
                <a:ea typeface="Montserrat"/>
                <a:cs typeface="Montserrat"/>
                <a:sym typeface="Montserrat"/>
              </a:rPr>
              <a:t>two months of free internet service. </a:t>
            </a:r>
            <a:endParaRPr b="1" sz="1800">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sz="2000">
              <a:solidFill>
                <a:srgbClr val="33333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2000">
                <a:highlight>
                  <a:srgbClr val="FFFFFF"/>
                </a:highlight>
                <a:latin typeface="Montserrat"/>
                <a:ea typeface="Montserrat"/>
                <a:cs typeface="Montserrat"/>
                <a:sym typeface="Montserrat"/>
              </a:rPr>
              <a:t>Apply at apply.internetessentials.com</a:t>
            </a:r>
            <a:endParaRPr sz="2000">
              <a:highlight>
                <a:srgbClr val="FFFFFF"/>
              </a:highlight>
              <a:latin typeface="Montserrat"/>
              <a:ea typeface="Montserrat"/>
              <a:cs typeface="Montserrat"/>
              <a:sym typeface="Montserrat"/>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2" name="Shape 612"/>
        <p:cNvGrpSpPr/>
        <p:nvPr/>
      </p:nvGrpSpPr>
      <p:grpSpPr>
        <a:xfrm>
          <a:off x="0" y="0"/>
          <a:ext cx="0" cy="0"/>
          <a:chOff x="0" y="0"/>
          <a:chExt cx="0" cy="0"/>
        </a:xfrm>
      </p:grpSpPr>
      <p:sp>
        <p:nvSpPr>
          <p:cNvPr id="613" name="Google Shape;613;p6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6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STUDENT </a:t>
            </a:r>
            <a:r>
              <a:rPr b="1" lang="en" sz="2400">
                <a:solidFill>
                  <a:srgbClr val="FFFFFF"/>
                </a:solidFill>
                <a:latin typeface="Montserrat"/>
                <a:ea typeface="Montserrat"/>
                <a:cs typeface="Montserrat"/>
                <a:sym typeface="Montserrat"/>
              </a:rPr>
              <a:t>CHROMEBOOKS</a:t>
            </a:r>
            <a:endParaRPr b="1" sz="2400">
              <a:solidFill>
                <a:srgbClr val="FFFFFF"/>
              </a:solidFill>
              <a:latin typeface="Montserrat"/>
              <a:ea typeface="Montserrat"/>
              <a:cs typeface="Montserrat"/>
              <a:sym typeface="Montserrat"/>
            </a:endParaRPr>
          </a:p>
        </p:txBody>
      </p:sp>
      <p:pic>
        <p:nvPicPr>
          <p:cNvPr id="615" name="Google Shape;615;p66"/>
          <p:cNvPicPr preferRelativeResize="0"/>
          <p:nvPr/>
        </p:nvPicPr>
        <p:blipFill>
          <a:blip r:embed="rId3">
            <a:alphaModFix/>
          </a:blip>
          <a:stretch>
            <a:fillRect/>
          </a:stretch>
        </p:blipFill>
        <p:spPr>
          <a:xfrm>
            <a:off x="395650" y="1027525"/>
            <a:ext cx="4858832" cy="4007950"/>
          </a:xfrm>
          <a:prstGeom prst="rect">
            <a:avLst/>
          </a:prstGeom>
          <a:noFill/>
          <a:ln>
            <a:noFill/>
          </a:ln>
        </p:spPr>
      </p:pic>
      <p:sp>
        <p:nvSpPr>
          <p:cNvPr id="616" name="Google Shape;616;p66"/>
          <p:cNvSpPr txBox="1"/>
          <p:nvPr/>
        </p:nvSpPr>
        <p:spPr>
          <a:xfrm>
            <a:off x="5504125" y="1129350"/>
            <a:ext cx="3273600" cy="3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Montserrat"/>
                <a:ea typeface="Montserrat"/>
                <a:cs typeface="Montserrat"/>
                <a:sym typeface="Montserrat"/>
              </a:rPr>
              <a:t>School District of Philadelphia K-12 families that need a Chromebook for at-home schoolwork can pick one up from one of the Parent &amp; Family Support Centers. </a:t>
            </a:r>
            <a:endParaRPr sz="1800">
              <a:latin typeface="Montserrat"/>
              <a:ea typeface="Montserrat"/>
              <a:cs typeface="Montserrat"/>
              <a:sym typeface="Montserrat"/>
            </a:endParaRPr>
          </a:p>
          <a:p>
            <a:pPr indent="0" lvl="0" marL="0" rtl="0" algn="l">
              <a:spcBef>
                <a:spcPts val="0"/>
              </a:spcBef>
              <a:spcAft>
                <a:spcPts val="0"/>
              </a:spcAft>
              <a:buNone/>
            </a:pPr>
            <a:r>
              <a:t/>
            </a:r>
            <a:endParaRPr sz="1800">
              <a:latin typeface="Montserrat"/>
              <a:ea typeface="Montserrat"/>
              <a:cs typeface="Montserrat"/>
              <a:sym typeface="Montserrat"/>
            </a:endParaRPr>
          </a:p>
          <a:p>
            <a:pPr indent="0" lvl="0" marL="0" rtl="0" algn="l">
              <a:spcBef>
                <a:spcPts val="0"/>
              </a:spcBef>
              <a:spcAft>
                <a:spcPts val="0"/>
              </a:spcAft>
              <a:buNone/>
            </a:pPr>
            <a:r>
              <a:rPr lang="en" sz="1800">
                <a:latin typeface="Montserrat"/>
                <a:ea typeface="Montserrat"/>
                <a:cs typeface="Montserrat"/>
                <a:sym typeface="Montserrat"/>
              </a:rPr>
              <a:t>For more info, visit:</a:t>
            </a:r>
            <a:endParaRPr sz="1800">
              <a:latin typeface="Montserrat"/>
              <a:ea typeface="Montserrat"/>
              <a:cs typeface="Montserrat"/>
              <a:sym typeface="Montserrat"/>
            </a:endParaRPr>
          </a:p>
          <a:p>
            <a:pPr indent="0" lvl="0" marL="0" rtl="0" algn="l">
              <a:spcBef>
                <a:spcPts val="0"/>
              </a:spcBef>
              <a:spcAft>
                <a:spcPts val="0"/>
              </a:spcAft>
              <a:buNone/>
            </a:pPr>
            <a:r>
              <a:rPr b="1" lang="en" sz="1800">
                <a:latin typeface="Montserrat"/>
                <a:ea typeface="Montserrat"/>
                <a:cs typeface="Montserrat"/>
                <a:sym typeface="Montserrat"/>
              </a:rPr>
              <a:t>philasd.org/chromebooks</a:t>
            </a:r>
            <a:endParaRPr b="1" sz="1800">
              <a:latin typeface="Montserrat"/>
              <a:ea typeface="Montserrat"/>
              <a:cs typeface="Montserrat"/>
              <a:sym typeface="Montserrat"/>
            </a:endParaRPr>
          </a:p>
        </p:txBody>
      </p:sp>
      <p:sp>
        <p:nvSpPr>
          <p:cNvPr id="617" name="Google Shape;617;p66"/>
          <p:cNvSpPr txBox="1"/>
          <p:nvPr/>
        </p:nvSpPr>
        <p:spPr>
          <a:xfrm>
            <a:off x="706450" y="2454000"/>
            <a:ext cx="2565600" cy="583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accent5"/>
                </a:solidFill>
              </a:rPr>
              <a:t>Monday, Wednesday, Friday</a:t>
            </a:r>
            <a:endParaRPr b="1">
              <a:solidFill>
                <a:schemeClr val="accent5"/>
              </a:solidFill>
            </a:endParaRPr>
          </a:p>
          <a:p>
            <a:pPr indent="0" lvl="0" marL="0" rtl="0" algn="l">
              <a:spcBef>
                <a:spcPts val="0"/>
              </a:spcBef>
              <a:spcAft>
                <a:spcPts val="0"/>
              </a:spcAft>
              <a:buNone/>
            </a:pPr>
            <a:r>
              <a:rPr b="1" lang="en">
                <a:solidFill>
                  <a:schemeClr val="accent5"/>
                </a:solidFill>
              </a:rPr>
              <a:t>9am -1pm</a:t>
            </a:r>
            <a:endParaRPr b="1">
              <a:solidFill>
                <a:schemeClr val="accent5"/>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1" name="Shape 621"/>
        <p:cNvGrpSpPr/>
        <p:nvPr/>
      </p:nvGrpSpPr>
      <p:grpSpPr>
        <a:xfrm>
          <a:off x="0" y="0"/>
          <a:ext cx="0" cy="0"/>
          <a:chOff x="0" y="0"/>
          <a:chExt cx="0" cy="0"/>
        </a:xfrm>
      </p:grpSpPr>
      <p:sp>
        <p:nvSpPr>
          <p:cNvPr id="622" name="Google Shape;622;p67"/>
          <p:cNvSpPr/>
          <p:nvPr/>
        </p:nvSpPr>
        <p:spPr>
          <a:xfrm>
            <a:off x="0" y="247250"/>
            <a:ext cx="7543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67"/>
          <p:cNvSpPr txBox="1"/>
          <p:nvPr/>
        </p:nvSpPr>
        <p:spPr>
          <a:xfrm>
            <a:off x="25440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DIGITAL LEARNING SUPPORT</a:t>
            </a:r>
            <a:endParaRPr b="1" sz="2400">
              <a:solidFill>
                <a:srgbClr val="FFFFFF"/>
              </a:solidFill>
              <a:latin typeface="Montserrat"/>
              <a:ea typeface="Montserrat"/>
              <a:cs typeface="Montserrat"/>
              <a:sym typeface="Montserrat"/>
            </a:endParaRPr>
          </a:p>
        </p:txBody>
      </p:sp>
      <p:sp>
        <p:nvSpPr>
          <p:cNvPr id="624" name="Google Shape;624;p67"/>
          <p:cNvSpPr txBox="1"/>
          <p:nvPr/>
        </p:nvSpPr>
        <p:spPr>
          <a:xfrm>
            <a:off x="152400" y="4150000"/>
            <a:ext cx="8030400" cy="857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0F4D90"/>
                </a:solidFill>
                <a:highlight>
                  <a:srgbClr val="FFFFFF"/>
                </a:highlight>
                <a:latin typeface="Montserrat"/>
                <a:ea typeface="Montserrat"/>
                <a:cs typeface="Montserrat"/>
                <a:sym typeface="Montserrat"/>
              </a:rPr>
              <a:t>To find more tips and resources for digital learning while Philly schools are closed, visit </a:t>
            </a:r>
            <a:r>
              <a:rPr b="1" lang="en" sz="1600">
                <a:solidFill>
                  <a:srgbClr val="0F4D90"/>
                </a:solidFill>
                <a:highlight>
                  <a:srgbClr val="FFFFFF"/>
                </a:highlight>
                <a:latin typeface="Montserrat"/>
                <a:ea typeface="Montserrat"/>
                <a:cs typeface="Montserrat"/>
                <a:sym typeface="Montserrat"/>
              </a:rPr>
              <a:t>https://bit.ly/PhillyDigitalLearning</a:t>
            </a:r>
            <a:endParaRPr b="1" sz="1500">
              <a:solidFill>
                <a:srgbClr val="0F4D90"/>
              </a:solidFill>
              <a:highlight>
                <a:srgbClr val="FFFFFF"/>
              </a:highlight>
              <a:latin typeface="Montserrat"/>
              <a:ea typeface="Montserrat"/>
              <a:cs typeface="Montserrat"/>
              <a:sym typeface="Montserrat"/>
            </a:endParaRPr>
          </a:p>
          <a:p>
            <a:pPr indent="0" lvl="0" marL="0" rtl="0" algn="l">
              <a:lnSpc>
                <a:spcPct val="115000"/>
              </a:lnSpc>
              <a:spcBef>
                <a:spcPts val="1200"/>
              </a:spcBef>
              <a:spcAft>
                <a:spcPts val="1200"/>
              </a:spcAft>
              <a:buNone/>
            </a:pPr>
            <a:r>
              <a:t/>
            </a:r>
            <a:endParaRPr sz="1500">
              <a:solidFill>
                <a:srgbClr val="171717"/>
              </a:solidFill>
              <a:highlight>
                <a:srgbClr val="FFFFFF"/>
              </a:highlight>
              <a:latin typeface="Open Sans"/>
              <a:ea typeface="Open Sans"/>
              <a:cs typeface="Open Sans"/>
              <a:sym typeface="Open Sans"/>
            </a:endParaRPr>
          </a:p>
        </p:txBody>
      </p:sp>
      <p:pic>
        <p:nvPicPr>
          <p:cNvPr id="625" name="Google Shape;625;p67"/>
          <p:cNvPicPr preferRelativeResize="0"/>
          <p:nvPr/>
        </p:nvPicPr>
        <p:blipFill>
          <a:blip r:embed="rId3">
            <a:alphaModFix/>
          </a:blip>
          <a:stretch>
            <a:fillRect/>
          </a:stretch>
        </p:blipFill>
        <p:spPr>
          <a:xfrm>
            <a:off x="152400" y="1202200"/>
            <a:ext cx="4793381" cy="2739075"/>
          </a:xfrm>
          <a:prstGeom prst="rect">
            <a:avLst/>
          </a:prstGeom>
          <a:noFill/>
          <a:ln>
            <a:noFill/>
          </a:ln>
        </p:spPr>
      </p:pic>
      <p:sp>
        <p:nvSpPr>
          <p:cNvPr id="626" name="Google Shape;626;p67"/>
          <p:cNvSpPr/>
          <p:nvPr/>
        </p:nvSpPr>
        <p:spPr>
          <a:xfrm>
            <a:off x="4725675" y="1202200"/>
            <a:ext cx="4239000" cy="27390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67"/>
          <p:cNvSpPr txBox="1"/>
          <p:nvPr/>
        </p:nvSpPr>
        <p:spPr>
          <a:xfrm>
            <a:off x="4646175" y="1501075"/>
            <a:ext cx="4398000" cy="139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800">
                <a:solidFill>
                  <a:srgbClr val="FBF9EF"/>
                </a:solidFill>
                <a:latin typeface="Montserrat"/>
                <a:ea typeface="Montserrat"/>
                <a:cs typeface="Montserrat"/>
                <a:sym typeface="Montserrat"/>
              </a:rPr>
              <a:t>SDP Hotline </a:t>
            </a:r>
            <a:r>
              <a:rPr b="1" i="1" lang="en" sz="1200">
                <a:solidFill>
                  <a:srgbClr val="FBF9EF"/>
                </a:solidFill>
                <a:latin typeface="Montserrat"/>
                <a:ea typeface="Montserrat"/>
                <a:cs typeface="Montserrat"/>
                <a:sym typeface="Montserrat"/>
              </a:rPr>
              <a:t>for students and families:</a:t>
            </a:r>
            <a:endParaRPr b="1" i="1" sz="1200">
              <a:solidFill>
                <a:srgbClr val="FBF9EF"/>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lang="en" sz="1800">
                <a:solidFill>
                  <a:srgbClr val="F3C613"/>
                </a:solidFill>
                <a:latin typeface="Montserrat"/>
                <a:ea typeface="Montserrat"/>
                <a:cs typeface="Montserrat"/>
                <a:sym typeface="Montserrat"/>
              </a:rPr>
              <a:t>(215)-400-5300</a:t>
            </a:r>
            <a:endParaRPr b="1" sz="1800">
              <a:solidFill>
                <a:srgbClr val="F3C613"/>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lang="en">
                <a:solidFill>
                  <a:srgbClr val="FBF9EF"/>
                </a:solidFill>
                <a:latin typeface="Montserrat"/>
                <a:ea typeface="Montserrat"/>
                <a:cs typeface="Montserrat"/>
                <a:sym typeface="Montserrat"/>
              </a:rPr>
              <a:t>Open Monday - Thursday </a:t>
            </a:r>
            <a:endParaRPr b="1">
              <a:solidFill>
                <a:srgbClr val="FBF9EF"/>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lang="en">
                <a:solidFill>
                  <a:srgbClr val="FBF9EF"/>
                </a:solidFill>
                <a:latin typeface="Montserrat"/>
                <a:ea typeface="Montserrat"/>
                <a:cs typeface="Montserrat"/>
                <a:sym typeface="Montserrat"/>
              </a:rPr>
              <a:t>9:30 am to 11:30 am</a:t>
            </a:r>
            <a:endParaRPr b="1">
              <a:solidFill>
                <a:srgbClr val="FBF9EF"/>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i="1" lang="en">
                <a:solidFill>
                  <a:srgbClr val="FBF9EF"/>
                </a:solidFill>
                <a:latin typeface="Montserrat"/>
                <a:ea typeface="Montserrat"/>
                <a:cs typeface="Montserrat"/>
                <a:sym typeface="Montserrat"/>
              </a:rPr>
              <a:t>Interpretation available in 10 languages</a:t>
            </a:r>
            <a:endParaRPr b="1" i="1">
              <a:solidFill>
                <a:srgbClr val="FBF9EF"/>
              </a:solidFill>
              <a:latin typeface="Montserrat"/>
              <a:ea typeface="Montserrat"/>
              <a:cs typeface="Montserrat"/>
              <a:sym typeface="Montserrat"/>
            </a:endParaRPr>
          </a:p>
          <a:p>
            <a:pPr indent="0" lvl="0" marL="0" rtl="0" algn="ctr">
              <a:lnSpc>
                <a:spcPct val="115000"/>
              </a:lnSpc>
              <a:spcBef>
                <a:spcPts val="1200"/>
              </a:spcBef>
              <a:spcAft>
                <a:spcPts val="1200"/>
              </a:spcAft>
              <a:buNone/>
            </a:pPr>
            <a:r>
              <a:t/>
            </a:r>
            <a:endParaRPr b="1" sz="1600">
              <a:solidFill>
                <a:srgbClr val="FBF9EF"/>
              </a:solidFill>
              <a:latin typeface="Montserrat"/>
              <a:ea typeface="Montserrat"/>
              <a:cs typeface="Montserrat"/>
              <a:sym typeface="Montserrat"/>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1" name="Shape 631"/>
        <p:cNvGrpSpPr/>
        <p:nvPr/>
      </p:nvGrpSpPr>
      <p:grpSpPr>
        <a:xfrm>
          <a:off x="0" y="0"/>
          <a:ext cx="0" cy="0"/>
          <a:chOff x="0" y="0"/>
          <a:chExt cx="0" cy="0"/>
        </a:xfrm>
      </p:grpSpPr>
      <p:sp>
        <p:nvSpPr>
          <p:cNvPr id="632" name="Google Shape;632;p68"/>
          <p:cNvSpPr/>
          <p:nvPr/>
        </p:nvSpPr>
        <p:spPr>
          <a:xfrm>
            <a:off x="0" y="247250"/>
            <a:ext cx="6547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68"/>
          <p:cNvSpPr txBox="1"/>
          <p:nvPr/>
        </p:nvSpPr>
        <p:spPr>
          <a:xfrm>
            <a:off x="25440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JUMP START PHILLY SCHOOLS FUND </a:t>
            </a:r>
            <a:endParaRPr b="1" sz="2400">
              <a:solidFill>
                <a:srgbClr val="FFFFFF"/>
              </a:solidFill>
              <a:latin typeface="Montserrat"/>
              <a:ea typeface="Montserrat"/>
              <a:cs typeface="Montserrat"/>
              <a:sym typeface="Montserrat"/>
            </a:endParaRPr>
          </a:p>
        </p:txBody>
      </p:sp>
      <p:sp>
        <p:nvSpPr>
          <p:cNvPr id="634" name="Google Shape;634;p68"/>
          <p:cNvSpPr txBox="1"/>
          <p:nvPr/>
        </p:nvSpPr>
        <p:spPr>
          <a:xfrm>
            <a:off x="250500" y="1002925"/>
            <a:ext cx="8838000" cy="857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171717"/>
                </a:solidFill>
                <a:highlight>
                  <a:srgbClr val="FFFFFF"/>
                </a:highlight>
                <a:latin typeface="Montserrat"/>
                <a:ea typeface="Montserrat"/>
                <a:cs typeface="Montserrat"/>
                <a:sym typeface="Montserrat"/>
              </a:rPr>
              <a:t>The </a:t>
            </a:r>
            <a:r>
              <a:rPr b="1" lang="en" sz="1600">
                <a:solidFill>
                  <a:srgbClr val="171717"/>
                </a:solidFill>
                <a:highlight>
                  <a:srgbClr val="FFFFFF"/>
                </a:highlight>
                <a:latin typeface="Montserrat"/>
                <a:ea typeface="Montserrat"/>
                <a:cs typeface="Montserrat"/>
                <a:sym typeface="Montserrat"/>
              </a:rPr>
              <a:t>Jump-Start Philly Schools Fund</a:t>
            </a:r>
            <a:r>
              <a:rPr lang="en" sz="1600">
                <a:solidFill>
                  <a:srgbClr val="171717"/>
                </a:solidFill>
                <a:highlight>
                  <a:srgbClr val="FFFFFF"/>
                </a:highlight>
                <a:latin typeface="Montserrat"/>
                <a:ea typeface="Montserrat"/>
                <a:cs typeface="Montserrat"/>
                <a:sym typeface="Montserrat"/>
              </a:rPr>
              <a:t>, aims to meet the immediate needs of low-income students and families during the school closures caused by COVID-19.</a:t>
            </a:r>
            <a:endParaRPr sz="1500">
              <a:solidFill>
                <a:srgbClr val="171717"/>
              </a:solidFill>
              <a:highlight>
                <a:srgbClr val="FFFFFF"/>
              </a:highlight>
              <a:latin typeface="Montserrat"/>
              <a:ea typeface="Montserrat"/>
              <a:cs typeface="Montserrat"/>
              <a:sym typeface="Montserrat"/>
            </a:endParaRPr>
          </a:p>
          <a:p>
            <a:pPr indent="0" lvl="0" marL="0" rtl="0" algn="l">
              <a:lnSpc>
                <a:spcPct val="115000"/>
              </a:lnSpc>
              <a:spcBef>
                <a:spcPts val="1200"/>
              </a:spcBef>
              <a:spcAft>
                <a:spcPts val="1200"/>
              </a:spcAft>
              <a:buNone/>
            </a:pPr>
            <a:r>
              <a:t/>
            </a:r>
            <a:endParaRPr sz="1500">
              <a:solidFill>
                <a:srgbClr val="171717"/>
              </a:solidFill>
              <a:highlight>
                <a:srgbClr val="FFFFFF"/>
              </a:highlight>
              <a:latin typeface="Open Sans"/>
              <a:ea typeface="Open Sans"/>
              <a:cs typeface="Open Sans"/>
              <a:sym typeface="Open Sans"/>
            </a:endParaRPr>
          </a:p>
        </p:txBody>
      </p:sp>
      <p:sp>
        <p:nvSpPr>
          <p:cNvPr id="635" name="Google Shape;635;p68"/>
          <p:cNvSpPr/>
          <p:nvPr/>
        </p:nvSpPr>
        <p:spPr>
          <a:xfrm>
            <a:off x="254400" y="4540150"/>
            <a:ext cx="8589900" cy="356100"/>
          </a:xfrm>
          <a:prstGeom prst="rect">
            <a:avLst/>
          </a:prstGeom>
          <a:solidFill>
            <a:srgbClr val="F3C6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68"/>
          <p:cNvSpPr txBox="1"/>
          <p:nvPr/>
        </p:nvSpPr>
        <p:spPr>
          <a:xfrm>
            <a:off x="618525" y="4477000"/>
            <a:ext cx="8305500" cy="48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b="1" lang="en" sz="1600">
                <a:solidFill>
                  <a:srgbClr val="2176D2"/>
                </a:solidFill>
                <a:latin typeface="Montserrat"/>
                <a:ea typeface="Montserrat"/>
                <a:cs typeface="Montserrat"/>
                <a:sym typeface="Montserrat"/>
              </a:rPr>
              <a:t>Visit philaschoolpartnership.org for more information and to get involved.</a:t>
            </a:r>
            <a:endParaRPr b="1" sz="1600">
              <a:solidFill>
                <a:srgbClr val="2176D2"/>
              </a:solidFill>
              <a:latin typeface="Montserrat"/>
              <a:ea typeface="Montserrat"/>
              <a:cs typeface="Montserrat"/>
              <a:sym typeface="Montserrat"/>
            </a:endParaRPr>
          </a:p>
        </p:txBody>
      </p:sp>
      <p:pic>
        <p:nvPicPr>
          <p:cNvPr id="637" name="Google Shape;637;p68"/>
          <p:cNvPicPr preferRelativeResize="0"/>
          <p:nvPr/>
        </p:nvPicPr>
        <p:blipFill>
          <a:blip r:embed="rId3">
            <a:alphaModFix/>
          </a:blip>
          <a:stretch>
            <a:fillRect/>
          </a:stretch>
        </p:blipFill>
        <p:spPr>
          <a:xfrm>
            <a:off x="6722672" y="221475"/>
            <a:ext cx="2321450" cy="635050"/>
          </a:xfrm>
          <a:prstGeom prst="rect">
            <a:avLst/>
          </a:prstGeom>
          <a:noFill/>
          <a:ln>
            <a:noFill/>
          </a:ln>
        </p:spPr>
      </p:pic>
      <p:pic>
        <p:nvPicPr>
          <p:cNvPr id="638" name="Google Shape;638;p68"/>
          <p:cNvPicPr preferRelativeResize="0"/>
          <p:nvPr/>
        </p:nvPicPr>
        <p:blipFill rotWithShape="1">
          <a:blip r:embed="rId4">
            <a:alphaModFix/>
          </a:blip>
          <a:srcRect b="-3939" l="40133" r="1294" t="36248"/>
          <a:stretch/>
        </p:blipFill>
        <p:spPr>
          <a:xfrm>
            <a:off x="5359800" y="1860584"/>
            <a:ext cx="3484504" cy="2679568"/>
          </a:xfrm>
          <a:prstGeom prst="rect">
            <a:avLst/>
          </a:prstGeom>
          <a:noFill/>
          <a:ln>
            <a:noFill/>
          </a:ln>
        </p:spPr>
      </p:pic>
      <p:sp>
        <p:nvSpPr>
          <p:cNvPr id="639" name="Google Shape;639;p68"/>
          <p:cNvSpPr txBox="1"/>
          <p:nvPr/>
        </p:nvSpPr>
        <p:spPr>
          <a:xfrm>
            <a:off x="254400" y="1760700"/>
            <a:ext cx="44508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171717"/>
                </a:solidFill>
                <a:highlight>
                  <a:srgbClr val="FFFFFF"/>
                </a:highlight>
                <a:latin typeface="Montserrat"/>
                <a:ea typeface="Montserrat"/>
                <a:cs typeface="Montserrat"/>
                <a:sym typeface="Montserrat"/>
              </a:rPr>
              <a:t>The goals: </a:t>
            </a:r>
            <a:endParaRPr b="1" sz="1800">
              <a:solidFill>
                <a:srgbClr val="171717"/>
              </a:solidFill>
              <a:highlight>
                <a:srgbClr val="FFFFFF"/>
              </a:highlight>
              <a:latin typeface="Montserrat"/>
              <a:ea typeface="Montserrat"/>
              <a:cs typeface="Montserrat"/>
              <a:sym typeface="Montserrat"/>
            </a:endParaRPr>
          </a:p>
          <a:p>
            <a:pPr indent="-323850" lvl="0" marL="457200" rtl="0" algn="l">
              <a:lnSpc>
                <a:spcPct val="115000"/>
              </a:lnSpc>
              <a:spcBef>
                <a:spcPts val="1200"/>
              </a:spcBef>
              <a:spcAft>
                <a:spcPts val="0"/>
              </a:spcAft>
              <a:buClr>
                <a:srgbClr val="171717"/>
              </a:buClr>
              <a:buSzPts val="1500"/>
              <a:buFont typeface="Montserrat"/>
              <a:buChar char="●"/>
            </a:pPr>
            <a:r>
              <a:rPr lang="en" sz="1500">
                <a:solidFill>
                  <a:srgbClr val="171717"/>
                </a:solidFill>
                <a:highlight>
                  <a:srgbClr val="FFFFFF"/>
                </a:highlight>
                <a:latin typeface="Montserrat"/>
                <a:ea typeface="Montserrat"/>
                <a:cs typeface="Montserrat"/>
                <a:sym typeface="Montserrat"/>
              </a:rPr>
              <a:t>Close the device gap</a:t>
            </a:r>
            <a:endParaRPr sz="1500">
              <a:solidFill>
                <a:srgbClr val="171717"/>
              </a:solidFill>
              <a:highlight>
                <a:srgbClr val="FFFFFF"/>
              </a:highlight>
              <a:latin typeface="Montserrat"/>
              <a:ea typeface="Montserrat"/>
              <a:cs typeface="Montserrat"/>
              <a:sym typeface="Montserrat"/>
            </a:endParaRPr>
          </a:p>
          <a:p>
            <a:pPr indent="-323850" lvl="0" marL="457200" rtl="0" algn="l">
              <a:lnSpc>
                <a:spcPct val="115000"/>
              </a:lnSpc>
              <a:spcBef>
                <a:spcPts val="0"/>
              </a:spcBef>
              <a:spcAft>
                <a:spcPts val="0"/>
              </a:spcAft>
              <a:buClr>
                <a:srgbClr val="171717"/>
              </a:buClr>
              <a:buSzPts val="1500"/>
              <a:buFont typeface="Montserrat"/>
              <a:buChar char="●"/>
            </a:pPr>
            <a:r>
              <a:rPr lang="en" sz="1500">
                <a:solidFill>
                  <a:srgbClr val="171717"/>
                </a:solidFill>
                <a:highlight>
                  <a:srgbClr val="FFFFFF"/>
                </a:highlight>
                <a:latin typeface="Montserrat"/>
                <a:ea typeface="Montserrat"/>
                <a:cs typeface="Montserrat"/>
                <a:sym typeface="Montserrat"/>
              </a:rPr>
              <a:t>Help transition to virtual learning</a:t>
            </a:r>
            <a:endParaRPr sz="1500">
              <a:solidFill>
                <a:srgbClr val="171717"/>
              </a:solidFill>
              <a:highlight>
                <a:srgbClr val="FFFFFF"/>
              </a:highlight>
              <a:latin typeface="Montserrat"/>
              <a:ea typeface="Montserrat"/>
              <a:cs typeface="Montserrat"/>
              <a:sym typeface="Montserrat"/>
            </a:endParaRPr>
          </a:p>
          <a:p>
            <a:pPr indent="-323850" lvl="0" marL="457200" rtl="0" algn="l">
              <a:lnSpc>
                <a:spcPct val="115000"/>
              </a:lnSpc>
              <a:spcBef>
                <a:spcPts val="0"/>
              </a:spcBef>
              <a:spcAft>
                <a:spcPts val="0"/>
              </a:spcAft>
              <a:buClr>
                <a:srgbClr val="171717"/>
              </a:buClr>
              <a:buSzPts val="1500"/>
              <a:buFont typeface="Montserrat"/>
              <a:buChar char="●"/>
            </a:pPr>
            <a:r>
              <a:rPr lang="en" sz="1500">
                <a:solidFill>
                  <a:srgbClr val="171717"/>
                </a:solidFill>
                <a:highlight>
                  <a:srgbClr val="FFFFFF"/>
                </a:highlight>
                <a:latin typeface="Montserrat"/>
                <a:ea typeface="Montserrat"/>
                <a:cs typeface="Montserrat"/>
                <a:sym typeface="Montserrat"/>
              </a:rPr>
              <a:t>Prepare for academic recovery</a:t>
            </a:r>
            <a:endParaRPr sz="1500">
              <a:solidFill>
                <a:srgbClr val="171717"/>
              </a:solidFill>
              <a:highlight>
                <a:srgbClr val="FFFFFF"/>
              </a:highlight>
              <a:latin typeface="Montserrat"/>
              <a:ea typeface="Montserrat"/>
              <a:cs typeface="Montserrat"/>
              <a:sym typeface="Montserrat"/>
            </a:endParaRPr>
          </a:p>
          <a:p>
            <a:pPr indent="0" lvl="0" marL="0" rtl="0" algn="ctr">
              <a:lnSpc>
                <a:spcPct val="115000"/>
              </a:lnSpc>
              <a:spcBef>
                <a:spcPts val="1200"/>
              </a:spcBef>
              <a:spcAft>
                <a:spcPts val="1200"/>
              </a:spcAft>
              <a:buNone/>
            </a:pPr>
            <a:r>
              <a:rPr b="1" i="1" lang="en" sz="1500">
                <a:solidFill>
                  <a:srgbClr val="0F4D90"/>
                </a:solidFill>
                <a:highlight>
                  <a:srgbClr val="FFFFFF"/>
                </a:highlight>
                <a:latin typeface="Montserrat"/>
                <a:ea typeface="Montserrat"/>
                <a:cs typeface="Montserrat"/>
                <a:sym typeface="Montserrat"/>
              </a:rPr>
              <a:t>Every student must have the opportunity to continue their learning, regardless of what part of the city they are from or what kind of school they attend. </a:t>
            </a:r>
            <a:endParaRPr b="1" i="1" sz="1500">
              <a:solidFill>
                <a:srgbClr val="0F4D90"/>
              </a:solidFill>
              <a:highlight>
                <a:srgbClr val="FFFFFF"/>
              </a:highlight>
              <a:latin typeface="Montserrat"/>
              <a:ea typeface="Montserrat"/>
              <a:cs typeface="Montserrat"/>
              <a:sym typeface="Montserrat"/>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3" name="Shape 643"/>
        <p:cNvGrpSpPr/>
        <p:nvPr/>
      </p:nvGrpSpPr>
      <p:grpSpPr>
        <a:xfrm>
          <a:off x="0" y="0"/>
          <a:ext cx="0" cy="0"/>
          <a:chOff x="0" y="0"/>
          <a:chExt cx="0" cy="0"/>
        </a:xfrm>
      </p:grpSpPr>
      <p:sp>
        <p:nvSpPr>
          <p:cNvPr id="644" name="Google Shape;644;p6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6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WIC OPERATIONS:</a:t>
            </a:r>
            <a:endParaRPr b="1" sz="2400">
              <a:solidFill>
                <a:srgbClr val="FFFFFF"/>
              </a:solidFill>
              <a:latin typeface="Montserrat"/>
              <a:ea typeface="Montserrat"/>
              <a:cs typeface="Montserrat"/>
              <a:sym typeface="Montserrat"/>
            </a:endParaRPr>
          </a:p>
        </p:txBody>
      </p:sp>
      <p:sp>
        <p:nvSpPr>
          <p:cNvPr id="646" name="Google Shape;646;p69"/>
          <p:cNvSpPr txBox="1"/>
          <p:nvPr/>
        </p:nvSpPr>
        <p:spPr>
          <a:xfrm>
            <a:off x="473800" y="1058650"/>
            <a:ext cx="5288100" cy="11928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i="1" lang="en" sz="1800">
                <a:latin typeface="Montserrat"/>
                <a:ea typeface="Montserrat"/>
                <a:cs typeface="Montserrat"/>
                <a:sym typeface="Montserrat"/>
              </a:rPr>
              <a:t>Women, Infants, and Children (WIC) </a:t>
            </a:r>
            <a:endParaRPr b="1" i="1" sz="1800">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lang="en" sz="1800">
                <a:latin typeface="Montserrat"/>
                <a:ea typeface="Montserrat"/>
                <a:cs typeface="Montserrat"/>
                <a:sym typeface="Montserrat"/>
              </a:rPr>
              <a:t>will be issuing benefits </a:t>
            </a:r>
            <a:r>
              <a:rPr b="1" lang="en" sz="1800">
                <a:latin typeface="Montserrat"/>
                <a:ea typeface="Montserrat"/>
                <a:cs typeface="Montserrat"/>
                <a:sym typeface="Montserrat"/>
              </a:rPr>
              <a:t>via mail</a:t>
            </a:r>
            <a:r>
              <a:rPr lang="en" sz="1800">
                <a:latin typeface="Montserrat"/>
                <a:ea typeface="Montserrat"/>
                <a:cs typeface="Montserrat"/>
                <a:sym typeface="Montserrat"/>
              </a:rPr>
              <a:t>. </a:t>
            </a:r>
            <a:endParaRPr sz="1800">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1" lang="en" sz="1800">
                <a:latin typeface="Montserrat"/>
                <a:ea typeface="Montserrat"/>
                <a:cs typeface="Montserrat"/>
                <a:sym typeface="Montserrat"/>
              </a:rPr>
              <a:t>They are still accepting new participants.</a:t>
            </a:r>
            <a:endParaRPr sz="1800">
              <a:latin typeface="Montserrat"/>
              <a:ea typeface="Montserrat"/>
              <a:cs typeface="Montserrat"/>
              <a:sym typeface="Montserrat"/>
            </a:endParaRPr>
          </a:p>
          <a:p>
            <a:pPr indent="0" lvl="0" marL="0" marR="0" rtl="0" algn="ctr">
              <a:lnSpc>
                <a:spcPct val="115000"/>
              </a:lnSpc>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None/>
            </a:pPr>
            <a:r>
              <a:t/>
            </a:r>
            <a:endParaRPr sz="1600">
              <a:solidFill>
                <a:srgbClr val="3C4043"/>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p:txBody>
      </p:sp>
      <p:sp>
        <p:nvSpPr>
          <p:cNvPr id="647" name="Google Shape;647;p69"/>
          <p:cNvSpPr txBox="1"/>
          <p:nvPr/>
        </p:nvSpPr>
        <p:spPr>
          <a:xfrm>
            <a:off x="233500" y="4529250"/>
            <a:ext cx="5528400" cy="4974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SzPts val="1100"/>
              <a:buFont typeface="Arial"/>
              <a:buNone/>
            </a:pPr>
            <a:r>
              <a:t/>
            </a:r>
            <a:endParaRPr/>
          </a:p>
        </p:txBody>
      </p:sp>
      <p:sp>
        <p:nvSpPr>
          <p:cNvPr id="648" name="Google Shape;648;p69"/>
          <p:cNvSpPr txBox="1"/>
          <p:nvPr/>
        </p:nvSpPr>
        <p:spPr>
          <a:xfrm>
            <a:off x="395650" y="3903150"/>
            <a:ext cx="8092200" cy="1123500"/>
          </a:xfrm>
          <a:prstGeom prst="rect">
            <a:avLst/>
          </a:prstGeom>
          <a:noFill/>
          <a:ln>
            <a:noFill/>
          </a:ln>
        </p:spPr>
        <p:txBody>
          <a:bodyPr anchorCtr="0" anchor="t" bIns="91425" lIns="91425" spcFirstLastPara="1" rIns="91425" wrap="square" tIns="91425">
            <a:noAutofit/>
          </a:bodyPr>
          <a:lstStyle/>
          <a:p>
            <a:pPr indent="0" lvl="0" marL="0" marR="330200" rtl="0" algn="l">
              <a:lnSpc>
                <a:spcPct val="150000"/>
              </a:lnSpc>
              <a:spcBef>
                <a:spcPts val="0"/>
              </a:spcBef>
              <a:spcAft>
                <a:spcPts val="0"/>
              </a:spcAft>
              <a:buNone/>
            </a:pPr>
            <a:r>
              <a:rPr b="1" lang="en" sz="1800">
                <a:highlight>
                  <a:srgbClr val="FFFFFF"/>
                </a:highlight>
                <a:latin typeface="Montserrat"/>
                <a:ea typeface="Montserrat"/>
                <a:cs typeface="Montserrat"/>
                <a:sym typeface="Montserrat"/>
              </a:rPr>
              <a:t>*Eligibility</a:t>
            </a:r>
            <a:r>
              <a:rPr b="1" lang="en" sz="1800">
                <a:highlight>
                  <a:srgbClr val="FFFFFF"/>
                </a:highlight>
                <a:latin typeface="Montserrat"/>
                <a:ea typeface="Montserrat"/>
                <a:cs typeface="Montserrat"/>
                <a:sym typeface="Montserrat"/>
              </a:rPr>
              <a:t>: </a:t>
            </a:r>
            <a:endParaRPr b="1" sz="1800">
              <a:highlight>
                <a:srgbClr val="FFFFFF"/>
              </a:highlight>
              <a:latin typeface="Montserrat"/>
              <a:ea typeface="Montserrat"/>
              <a:cs typeface="Montserrat"/>
              <a:sym typeface="Montserrat"/>
            </a:endParaRPr>
          </a:p>
          <a:p>
            <a:pPr indent="0" lvl="0" marL="0" marR="330200" rtl="0" algn="l">
              <a:lnSpc>
                <a:spcPct val="150000"/>
              </a:lnSpc>
              <a:spcBef>
                <a:spcPts val="0"/>
              </a:spcBef>
              <a:spcAft>
                <a:spcPts val="0"/>
              </a:spcAft>
              <a:buNone/>
            </a:pPr>
            <a:r>
              <a:rPr lang="en" sz="1300">
                <a:highlight>
                  <a:srgbClr val="FFFFFF"/>
                </a:highlight>
                <a:latin typeface="Montserrat"/>
                <a:ea typeface="Montserrat"/>
                <a:cs typeface="Montserrat"/>
                <a:sym typeface="Montserrat"/>
              </a:rPr>
              <a:t>If you receive SNAP, MA, or TANF, you may apply for WIC, regardless of income.</a:t>
            </a:r>
            <a:endParaRPr sz="1300">
              <a:highlight>
                <a:srgbClr val="FFFFFF"/>
              </a:highlight>
              <a:latin typeface="Montserrat"/>
              <a:ea typeface="Montserrat"/>
              <a:cs typeface="Montserrat"/>
              <a:sym typeface="Montserrat"/>
            </a:endParaRPr>
          </a:p>
          <a:p>
            <a:pPr indent="0" lvl="0" marL="0" marR="330200" rtl="0" algn="l">
              <a:lnSpc>
                <a:spcPct val="150000"/>
              </a:lnSpc>
              <a:spcBef>
                <a:spcPts val="0"/>
              </a:spcBef>
              <a:spcAft>
                <a:spcPts val="0"/>
              </a:spcAft>
              <a:buNone/>
            </a:pPr>
            <a:r>
              <a:rPr lang="en" sz="1300">
                <a:highlight>
                  <a:srgbClr val="FFFFFF"/>
                </a:highlight>
                <a:latin typeface="Montserrat"/>
                <a:ea typeface="Montserrat"/>
                <a:cs typeface="Montserrat"/>
                <a:sym typeface="Montserrat"/>
              </a:rPr>
              <a:t>WIC does not require proof of citizenship.</a:t>
            </a:r>
            <a:endParaRPr sz="1300">
              <a:highlight>
                <a:srgbClr val="FFFFFF"/>
              </a:highlight>
              <a:latin typeface="Montserrat"/>
              <a:ea typeface="Montserrat"/>
              <a:cs typeface="Montserrat"/>
              <a:sym typeface="Montserrat"/>
            </a:endParaRPr>
          </a:p>
          <a:p>
            <a:pPr indent="0" lvl="0" marL="0" marR="330200" rtl="0" algn="l">
              <a:lnSpc>
                <a:spcPct val="150000"/>
              </a:lnSpc>
              <a:spcBef>
                <a:spcPts val="0"/>
              </a:spcBef>
              <a:spcAft>
                <a:spcPts val="0"/>
              </a:spcAft>
              <a:buNone/>
            </a:pPr>
            <a:r>
              <a:t/>
            </a:r>
            <a:endParaRPr sz="1300">
              <a:highlight>
                <a:srgbClr val="FFFFFF"/>
              </a:highlight>
              <a:latin typeface="Montserrat"/>
              <a:ea typeface="Montserrat"/>
              <a:cs typeface="Montserrat"/>
              <a:sym typeface="Montserrat"/>
            </a:endParaRPr>
          </a:p>
        </p:txBody>
      </p:sp>
      <p:pic>
        <p:nvPicPr>
          <p:cNvPr id="649" name="Google Shape;649;p69"/>
          <p:cNvPicPr preferRelativeResize="0"/>
          <p:nvPr/>
        </p:nvPicPr>
        <p:blipFill>
          <a:blip r:embed="rId3">
            <a:alphaModFix/>
          </a:blip>
          <a:stretch>
            <a:fillRect/>
          </a:stretch>
        </p:blipFill>
        <p:spPr>
          <a:xfrm>
            <a:off x="6345775" y="1408175"/>
            <a:ext cx="2482325" cy="1475225"/>
          </a:xfrm>
          <a:prstGeom prst="rect">
            <a:avLst/>
          </a:prstGeom>
          <a:noFill/>
          <a:ln>
            <a:noFill/>
          </a:ln>
        </p:spPr>
      </p:pic>
      <p:sp>
        <p:nvSpPr>
          <p:cNvPr id="650" name="Google Shape;650;p69"/>
          <p:cNvSpPr txBox="1"/>
          <p:nvPr/>
        </p:nvSpPr>
        <p:spPr>
          <a:xfrm>
            <a:off x="335600" y="2319220"/>
            <a:ext cx="6404400" cy="1475100"/>
          </a:xfrm>
          <a:prstGeom prst="rect">
            <a:avLst/>
          </a:prstGeom>
          <a:noFill/>
          <a:ln>
            <a:noFill/>
          </a:ln>
        </p:spPr>
        <p:txBody>
          <a:bodyPr anchorCtr="0" anchor="t" bIns="91425" lIns="91425" spcFirstLastPara="1" rIns="91425" wrap="square" tIns="91425">
            <a:noAutofit/>
          </a:bodyPr>
          <a:lstStyle/>
          <a:p>
            <a:pPr indent="0" lvl="0" marL="0" marR="330200" rtl="0" algn="l">
              <a:lnSpc>
                <a:spcPct val="115000"/>
              </a:lnSpc>
              <a:spcBef>
                <a:spcPts val="0"/>
              </a:spcBef>
              <a:spcAft>
                <a:spcPts val="0"/>
              </a:spcAft>
              <a:buNone/>
            </a:pPr>
            <a:r>
              <a:rPr b="1" lang="en" sz="1500">
                <a:highlight>
                  <a:srgbClr val="FFFFFF"/>
                </a:highlight>
                <a:latin typeface="Montserrat"/>
                <a:ea typeface="Montserrat"/>
                <a:cs typeface="Montserrat"/>
                <a:sym typeface="Montserrat"/>
              </a:rPr>
              <a:t>WIC serves the following Pennsylvania residents:</a:t>
            </a:r>
            <a:endParaRPr b="1" sz="1500">
              <a:highlight>
                <a:srgbClr val="FFFFFF"/>
              </a:highlight>
              <a:latin typeface="Montserrat"/>
              <a:ea typeface="Montserrat"/>
              <a:cs typeface="Montserrat"/>
              <a:sym typeface="Montserrat"/>
            </a:endParaRPr>
          </a:p>
          <a:p>
            <a:pPr indent="-311150" lvl="0" marL="457200" marR="330200" rtl="0" algn="l">
              <a:lnSpc>
                <a:spcPct val="150000"/>
              </a:lnSpc>
              <a:spcBef>
                <a:spcPts val="0"/>
              </a:spcBef>
              <a:spcAft>
                <a:spcPts val="0"/>
              </a:spcAft>
              <a:buClr>
                <a:srgbClr val="000000"/>
              </a:buClr>
              <a:buSzPts val="1300"/>
              <a:buFont typeface="Montserrat"/>
              <a:buChar char="●"/>
            </a:pPr>
            <a:r>
              <a:rPr lang="en" sz="1300">
                <a:highlight>
                  <a:srgbClr val="FFFFFF"/>
                </a:highlight>
                <a:latin typeface="Montserrat"/>
                <a:ea typeface="Montserrat"/>
                <a:cs typeface="Montserrat"/>
                <a:sym typeface="Montserrat"/>
              </a:rPr>
              <a:t>Pregnant women</a:t>
            </a:r>
            <a:endParaRPr sz="1300">
              <a:highlight>
                <a:srgbClr val="FFFFFF"/>
              </a:highlight>
              <a:latin typeface="Montserrat"/>
              <a:ea typeface="Montserrat"/>
              <a:cs typeface="Montserrat"/>
              <a:sym typeface="Montserrat"/>
            </a:endParaRPr>
          </a:p>
          <a:p>
            <a:pPr indent="-311150" lvl="0" marL="457200" marR="330200" rtl="0" algn="l">
              <a:lnSpc>
                <a:spcPct val="150000"/>
              </a:lnSpc>
              <a:spcBef>
                <a:spcPts val="0"/>
              </a:spcBef>
              <a:spcAft>
                <a:spcPts val="0"/>
              </a:spcAft>
              <a:buClr>
                <a:srgbClr val="000000"/>
              </a:buClr>
              <a:buSzPts val="1300"/>
              <a:buFont typeface="Montserrat"/>
              <a:buChar char="●"/>
            </a:pPr>
            <a:r>
              <a:rPr lang="en" sz="1300">
                <a:highlight>
                  <a:srgbClr val="FFFFFF"/>
                </a:highlight>
                <a:latin typeface="Montserrat"/>
                <a:ea typeface="Montserrat"/>
                <a:cs typeface="Montserrat"/>
                <a:sym typeface="Montserrat"/>
              </a:rPr>
              <a:t>Breastfeeding women, for up to one year postpartum</a:t>
            </a:r>
            <a:endParaRPr sz="1300">
              <a:highlight>
                <a:srgbClr val="FFFFFF"/>
              </a:highlight>
              <a:latin typeface="Montserrat"/>
              <a:ea typeface="Montserrat"/>
              <a:cs typeface="Montserrat"/>
              <a:sym typeface="Montserrat"/>
            </a:endParaRPr>
          </a:p>
          <a:p>
            <a:pPr indent="-311150" lvl="0" marL="457200" marR="330200" rtl="0" algn="l">
              <a:lnSpc>
                <a:spcPct val="150000"/>
              </a:lnSpc>
              <a:spcBef>
                <a:spcPts val="0"/>
              </a:spcBef>
              <a:spcAft>
                <a:spcPts val="0"/>
              </a:spcAft>
              <a:buClr>
                <a:srgbClr val="000000"/>
              </a:buClr>
              <a:buSzPts val="1300"/>
              <a:buFont typeface="Montserrat"/>
              <a:buChar char="●"/>
            </a:pPr>
            <a:r>
              <a:rPr lang="en" sz="1300">
                <a:highlight>
                  <a:srgbClr val="FFFFFF"/>
                </a:highlight>
                <a:latin typeface="Montserrat"/>
                <a:ea typeface="Montserrat"/>
                <a:cs typeface="Montserrat"/>
                <a:sym typeface="Montserrat"/>
              </a:rPr>
              <a:t>Women who are not breastfeeding, up to six months postpartum</a:t>
            </a:r>
            <a:endParaRPr sz="1300">
              <a:highlight>
                <a:srgbClr val="FFFFFF"/>
              </a:highlight>
              <a:latin typeface="Montserrat"/>
              <a:ea typeface="Montserrat"/>
              <a:cs typeface="Montserrat"/>
              <a:sym typeface="Montserrat"/>
            </a:endParaRPr>
          </a:p>
          <a:p>
            <a:pPr indent="-311150" lvl="0" marL="457200" marR="330200" rtl="0" algn="l">
              <a:lnSpc>
                <a:spcPct val="150000"/>
              </a:lnSpc>
              <a:spcBef>
                <a:spcPts val="0"/>
              </a:spcBef>
              <a:spcAft>
                <a:spcPts val="0"/>
              </a:spcAft>
              <a:buClr>
                <a:srgbClr val="000000"/>
              </a:buClr>
              <a:buSzPts val="1300"/>
              <a:buFont typeface="Montserrat"/>
              <a:buChar char="●"/>
            </a:pPr>
            <a:r>
              <a:rPr lang="en" sz="1300">
                <a:highlight>
                  <a:srgbClr val="FFFFFF"/>
                </a:highlight>
                <a:latin typeface="Montserrat"/>
                <a:ea typeface="Montserrat"/>
                <a:cs typeface="Montserrat"/>
                <a:sym typeface="Montserrat"/>
              </a:rPr>
              <a:t>Infants and children under 5 years old, including foster children</a:t>
            </a:r>
            <a:endParaRPr sz="1300">
              <a:highlight>
                <a:srgbClr val="FFFFFF"/>
              </a:highlight>
              <a:latin typeface="Montserrat"/>
              <a:ea typeface="Montserrat"/>
              <a:cs typeface="Montserrat"/>
              <a:sym typeface="Montserrat"/>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4" name="Shape 654"/>
        <p:cNvGrpSpPr/>
        <p:nvPr/>
      </p:nvGrpSpPr>
      <p:grpSpPr>
        <a:xfrm>
          <a:off x="0" y="0"/>
          <a:ext cx="0" cy="0"/>
          <a:chOff x="0" y="0"/>
          <a:chExt cx="0" cy="0"/>
        </a:xfrm>
      </p:grpSpPr>
      <p:grpSp>
        <p:nvGrpSpPr>
          <p:cNvPr id="655" name="Google Shape;655;p70"/>
          <p:cNvGrpSpPr/>
          <p:nvPr/>
        </p:nvGrpSpPr>
        <p:grpSpPr>
          <a:xfrm>
            <a:off x="5753225" y="1178100"/>
            <a:ext cx="2881984" cy="3500208"/>
            <a:chOff x="4894018" y="799906"/>
            <a:chExt cx="3804600" cy="1891800"/>
          </a:xfrm>
        </p:grpSpPr>
        <p:sp>
          <p:nvSpPr>
            <p:cNvPr id="656" name="Google Shape;656;p70"/>
            <p:cNvSpPr/>
            <p:nvPr/>
          </p:nvSpPr>
          <p:spPr>
            <a:xfrm>
              <a:off x="4894018" y="799906"/>
              <a:ext cx="3804600" cy="1891800"/>
            </a:xfrm>
            <a:prstGeom prst="rect">
              <a:avLst/>
            </a:prstGeom>
            <a:solidFill>
              <a:srgbClr val="0F4D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70"/>
            <p:cNvSpPr txBox="1"/>
            <p:nvPr/>
          </p:nvSpPr>
          <p:spPr>
            <a:xfrm>
              <a:off x="4975769" y="829414"/>
              <a:ext cx="3641100" cy="858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200">
                  <a:solidFill>
                    <a:srgbClr val="FFFFFF"/>
                  </a:solidFill>
                  <a:latin typeface="Montserrat"/>
                  <a:ea typeface="Montserrat"/>
                  <a:cs typeface="Montserrat"/>
                  <a:sym typeface="Montserrat"/>
                </a:rPr>
                <a:t>The Low Income Home Energy Assistance Program (LIHEAP) helps keep families safe and healthy through initiatives that assist families with energy costs, such as:</a:t>
              </a:r>
              <a:endParaRPr sz="1200">
                <a:solidFill>
                  <a:srgbClr val="FFFFFF"/>
                </a:solidFill>
                <a:latin typeface="Montserrat"/>
                <a:ea typeface="Montserrat"/>
                <a:cs typeface="Montserrat"/>
                <a:sym typeface="Montserrat"/>
              </a:endParaRPr>
            </a:p>
            <a:p>
              <a:pPr indent="0" lvl="0" marL="0" rtl="0" algn="ctr">
                <a:lnSpc>
                  <a:spcPct val="115000"/>
                </a:lnSpc>
                <a:spcBef>
                  <a:spcPts val="1200"/>
                </a:spcBef>
                <a:spcAft>
                  <a:spcPts val="0"/>
                </a:spcAft>
                <a:buNone/>
              </a:pPr>
              <a:r>
                <a:rPr lang="en" sz="1200">
                  <a:solidFill>
                    <a:srgbClr val="FFFFFF"/>
                  </a:solidFill>
                  <a:latin typeface="Montserrat"/>
                  <a:ea typeface="Montserrat"/>
                  <a:cs typeface="Montserrat"/>
                  <a:sym typeface="Montserrat"/>
                </a:rPr>
                <a:t>Home energy bills</a:t>
              </a:r>
              <a:endParaRPr sz="1200">
                <a:solidFill>
                  <a:srgbClr val="FFFFFF"/>
                </a:solidFill>
                <a:latin typeface="Montserrat"/>
                <a:ea typeface="Montserrat"/>
                <a:cs typeface="Montserrat"/>
                <a:sym typeface="Montserrat"/>
              </a:endParaRPr>
            </a:p>
            <a:p>
              <a:pPr indent="0" lvl="0" marL="0" rtl="0" algn="ctr">
                <a:lnSpc>
                  <a:spcPct val="115000"/>
                </a:lnSpc>
                <a:spcBef>
                  <a:spcPts val="1200"/>
                </a:spcBef>
                <a:spcAft>
                  <a:spcPts val="0"/>
                </a:spcAft>
                <a:buNone/>
              </a:pPr>
              <a:r>
                <a:rPr lang="en" sz="1200">
                  <a:solidFill>
                    <a:srgbClr val="FFFFFF"/>
                  </a:solidFill>
                  <a:latin typeface="Montserrat"/>
                  <a:ea typeface="Montserrat"/>
                  <a:cs typeface="Montserrat"/>
                  <a:sym typeface="Montserrat"/>
                </a:rPr>
                <a:t>Energy </a:t>
              </a:r>
              <a:r>
                <a:rPr lang="en" sz="1200">
                  <a:solidFill>
                    <a:srgbClr val="FFFFFF"/>
                  </a:solidFill>
                  <a:latin typeface="Montserrat"/>
                  <a:ea typeface="Montserrat"/>
                  <a:cs typeface="Montserrat"/>
                  <a:sym typeface="Montserrat"/>
                </a:rPr>
                <a:t>crises</a:t>
              </a:r>
              <a:endParaRPr sz="1200">
                <a:solidFill>
                  <a:srgbClr val="FFFFFF"/>
                </a:solidFill>
                <a:latin typeface="Montserrat"/>
                <a:ea typeface="Montserrat"/>
                <a:cs typeface="Montserrat"/>
                <a:sym typeface="Montserrat"/>
              </a:endParaRPr>
            </a:p>
            <a:p>
              <a:pPr indent="0" lvl="0" marL="0" rtl="0" algn="ctr">
                <a:lnSpc>
                  <a:spcPct val="115000"/>
                </a:lnSpc>
                <a:spcBef>
                  <a:spcPts val="1200"/>
                </a:spcBef>
                <a:spcAft>
                  <a:spcPts val="0"/>
                </a:spcAft>
                <a:buNone/>
              </a:pPr>
              <a:r>
                <a:rPr lang="en" sz="1200">
                  <a:solidFill>
                    <a:srgbClr val="FFFFFF"/>
                  </a:solidFill>
                  <a:latin typeface="Montserrat"/>
                  <a:ea typeface="Montserrat"/>
                  <a:cs typeface="Montserrat"/>
                  <a:sym typeface="Montserrat"/>
                </a:rPr>
                <a:t>Weatherization </a:t>
              </a:r>
              <a:endParaRPr sz="1200">
                <a:solidFill>
                  <a:srgbClr val="FFFFFF"/>
                </a:solidFill>
                <a:latin typeface="Montserrat"/>
                <a:ea typeface="Montserrat"/>
                <a:cs typeface="Montserrat"/>
                <a:sym typeface="Montserrat"/>
              </a:endParaRPr>
            </a:p>
            <a:p>
              <a:pPr indent="0" lvl="0" marL="0" rtl="0" algn="ctr">
                <a:lnSpc>
                  <a:spcPct val="115000"/>
                </a:lnSpc>
                <a:spcBef>
                  <a:spcPts val="1200"/>
                </a:spcBef>
                <a:spcAft>
                  <a:spcPts val="0"/>
                </a:spcAft>
                <a:buNone/>
              </a:pPr>
              <a:r>
                <a:t/>
              </a:r>
              <a:endParaRPr sz="1000">
                <a:solidFill>
                  <a:srgbClr val="FFFFFF"/>
                </a:solidFill>
                <a:latin typeface="Montserrat"/>
                <a:ea typeface="Montserrat"/>
                <a:cs typeface="Montserrat"/>
                <a:sym typeface="Montserrat"/>
              </a:endParaRPr>
            </a:p>
            <a:p>
              <a:pPr indent="0" lvl="0" marL="0" rtl="0" algn="ctr">
                <a:lnSpc>
                  <a:spcPct val="115000"/>
                </a:lnSpc>
                <a:spcBef>
                  <a:spcPts val="1200"/>
                </a:spcBef>
                <a:spcAft>
                  <a:spcPts val="1200"/>
                </a:spcAft>
                <a:buNone/>
              </a:pPr>
              <a:r>
                <a:rPr lang="en" sz="1050">
                  <a:solidFill>
                    <a:srgbClr val="FFFFFF"/>
                  </a:solidFill>
                </a:rPr>
                <a:t>Phone Number: (202) 401-9351</a:t>
              </a:r>
              <a:r>
                <a:rPr lang="en" sz="1000">
                  <a:solidFill>
                    <a:srgbClr val="FFFFFF"/>
                  </a:solidFill>
                  <a:latin typeface="Montserrat"/>
                  <a:ea typeface="Montserrat"/>
                  <a:cs typeface="Montserrat"/>
                  <a:sym typeface="Montserrat"/>
                </a:rPr>
                <a:t> </a:t>
              </a:r>
              <a:r>
                <a:rPr lang="en" sz="1000" u="sng">
                  <a:solidFill>
                    <a:srgbClr val="FFFFFF"/>
                  </a:solidFill>
                  <a:hlinkClick r:id="rId3"/>
                </a:rPr>
                <a:t>https://www.acf.hhs.gov/ocs/programs/liheap</a:t>
              </a:r>
              <a:endParaRPr sz="1000">
                <a:solidFill>
                  <a:srgbClr val="FFFFFF"/>
                </a:solidFill>
                <a:latin typeface="Montserrat"/>
                <a:ea typeface="Montserrat"/>
                <a:cs typeface="Montserrat"/>
                <a:sym typeface="Montserrat"/>
              </a:endParaRPr>
            </a:p>
          </p:txBody>
        </p:sp>
      </p:grpSp>
      <p:sp>
        <p:nvSpPr>
          <p:cNvPr id="658" name="Google Shape;658;p7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7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UTILITY UPDATES</a:t>
            </a:r>
            <a:endParaRPr b="1" sz="2400">
              <a:solidFill>
                <a:srgbClr val="FFFFFF"/>
              </a:solidFill>
              <a:latin typeface="Montserrat"/>
              <a:ea typeface="Montserrat"/>
              <a:cs typeface="Montserrat"/>
              <a:sym typeface="Montserrat"/>
            </a:endParaRPr>
          </a:p>
        </p:txBody>
      </p:sp>
      <p:sp>
        <p:nvSpPr>
          <p:cNvPr id="660" name="Google Shape;660;p70"/>
          <p:cNvSpPr txBox="1"/>
          <p:nvPr/>
        </p:nvSpPr>
        <p:spPr>
          <a:xfrm>
            <a:off x="1357348" y="1039025"/>
            <a:ext cx="4423200" cy="2488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highlight>
                  <a:srgbClr val="FFFFFF"/>
                </a:highlight>
                <a:latin typeface="Montserrat"/>
                <a:ea typeface="Montserrat"/>
                <a:cs typeface="Montserrat"/>
                <a:sym typeface="Montserrat"/>
              </a:rPr>
              <a:t>Customers</a:t>
            </a:r>
            <a:r>
              <a:rPr b="1" lang="en" sz="1200">
                <a:highlight>
                  <a:srgbClr val="FFFFFF"/>
                </a:highlight>
                <a:latin typeface="Montserrat"/>
                <a:ea typeface="Montserrat"/>
                <a:cs typeface="Montserrat"/>
                <a:sym typeface="Montserrat"/>
              </a:rPr>
              <a:t> will not be shut off for nonpayment through June 1. </a:t>
            </a:r>
            <a:r>
              <a:rPr lang="en" sz="1200">
                <a:solidFill>
                  <a:schemeClr val="dk1"/>
                </a:solidFill>
                <a:highlight>
                  <a:schemeClr val="lt1"/>
                </a:highlight>
                <a:uFill>
                  <a:noFill/>
                </a:uFill>
                <a:latin typeface="Montserrat"/>
                <a:ea typeface="Montserrat"/>
                <a:cs typeface="Montserrat"/>
                <a:sym typeface="Montserrat"/>
                <a:hlinkClick r:id="rId4"/>
              </a:rPr>
              <a:t>Drinking water safety is not impacted by the virus</a:t>
            </a:r>
            <a:r>
              <a:rPr b="1" lang="en" sz="1200">
                <a:highlight>
                  <a:srgbClr val="FFFFFF"/>
                </a:highlight>
                <a:latin typeface="Montserrat"/>
                <a:ea typeface="Montserrat"/>
                <a:cs typeface="Montserrat"/>
                <a:sym typeface="Montserrat"/>
              </a:rPr>
              <a:t>.</a:t>
            </a:r>
            <a:endParaRPr b="1" sz="1200">
              <a:highlight>
                <a:srgbClr val="FFFFFF"/>
              </a:highlight>
              <a:latin typeface="Montserrat"/>
              <a:ea typeface="Montserrat"/>
              <a:cs typeface="Montserrat"/>
              <a:sym typeface="Montserrat"/>
            </a:endParaRPr>
          </a:p>
          <a:p>
            <a:pPr indent="0" lvl="0" marL="0" rtl="0" algn="l">
              <a:spcBef>
                <a:spcPts val="1200"/>
              </a:spcBef>
              <a:spcAft>
                <a:spcPts val="0"/>
              </a:spcAft>
              <a:buNone/>
            </a:pPr>
            <a:r>
              <a:t/>
            </a:r>
            <a:endParaRPr sz="1200">
              <a:highlight>
                <a:srgbClr val="FFFFFF"/>
              </a:highlight>
              <a:latin typeface="Montserrat"/>
              <a:ea typeface="Montserrat"/>
              <a:cs typeface="Montserrat"/>
              <a:sym typeface="Montserrat"/>
            </a:endParaRPr>
          </a:p>
          <a:p>
            <a:pPr indent="0" lvl="0" marL="0" rtl="0" algn="l">
              <a:spcBef>
                <a:spcPts val="0"/>
              </a:spcBef>
              <a:spcAft>
                <a:spcPts val="0"/>
              </a:spcAft>
              <a:buNone/>
            </a:pPr>
            <a:r>
              <a:rPr b="1" lang="en" sz="1200">
                <a:highlight>
                  <a:srgbClr val="FFFFFF"/>
                </a:highlight>
                <a:latin typeface="Montserrat"/>
                <a:ea typeface="Montserrat"/>
                <a:cs typeface="Montserrat"/>
                <a:sym typeface="Montserrat"/>
              </a:rPr>
              <a:t>PGW is </a:t>
            </a:r>
            <a:r>
              <a:rPr b="1" lang="en" sz="1200">
                <a:highlight>
                  <a:srgbClr val="FFFFFF"/>
                </a:highlight>
                <a:uFill>
                  <a:noFill/>
                </a:uFill>
                <a:latin typeface="Montserrat"/>
                <a:ea typeface="Montserrat"/>
                <a:cs typeface="Montserrat"/>
                <a:sym typeface="Montserrat"/>
                <a:hlinkClick r:id="rId5"/>
              </a:rPr>
              <a:t>suspending non-payment terminations</a:t>
            </a:r>
            <a:r>
              <a:rPr lang="en" sz="1200">
                <a:highlight>
                  <a:srgbClr val="FFFFFF"/>
                </a:highlight>
                <a:uFill>
                  <a:noFill/>
                </a:uFill>
                <a:latin typeface="Montserrat"/>
                <a:ea typeface="Montserrat"/>
                <a:cs typeface="Montserrat"/>
                <a:sym typeface="Montserrat"/>
                <a:hlinkClick r:id="rId6"/>
              </a:rPr>
              <a:t> until </a:t>
            </a:r>
            <a:r>
              <a:rPr lang="en" sz="1200">
                <a:highlight>
                  <a:srgbClr val="FFFFFF"/>
                </a:highlight>
                <a:latin typeface="Montserrat"/>
                <a:ea typeface="Montserrat"/>
                <a:cs typeface="Montserrat"/>
                <a:sym typeface="Montserrat"/>
              </a:rPr>
              <a:t>further notice. PGW also plans to waive new late payment charges. </a:t>
            </a:r>
            <a:endParaRPr sz="12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None/>
            </a:pPr>
            <a:r>
              <a:rPr lang="en" sz="1200">
                <a:highlight>
                  <a:srgbClr val="FFFFFF"/>
                </a:highlight>
                <a:latin typeface="Montserrat"/>
                <a:ea typeface="Montserrat"/>
                <a:cs typeface="Montserrat"/>
                <a:sym typeface="Montserrat"/>
              </a:rPr>
              <a:t>PECO </a:t>
            </a:r>
            <a:r>
              <a:rPr lang="en" sz="1200">
                <a:highlight>
                  <a:srgbClr val="FFFFFF"/>
                </a:highlight>
                <a:uFill>
                  <a:noFill/>
                </a:uFill>
                <a:latin typeface="Montserrat"/>
                <a:ea typeface="Montserrat"/>
                <a:cs typeface="Montserrat"/>
                <a:sym typeface="Montserrat"/>
                <a:hlinkClick r:id="rId7"/>
              </a:rPr>
              <a:t>is </a:t>
            </a:r>
            <a:r>
              <a:rPr b="1" lang="en" sz="1200">
                <a:highlight>
                  <a:srgbClr val="FFFFFF"/>
                </a:highlight>
                <a:uFill>
                  <a:noFill/>
                </a:uFill>
                <a:latin typeface="Montserrat"/>
                <a:ea typeface="Montserrat"/>
                <a:cs typeface="Montserrat"/>
                <a:sym typeface="Montserrat"/>
                <a:hlinkClick r:id="rId8"/>
              </a:rPr>
              <a:t>suspending service disconnections and waiving new late payment charges</a:t>
            </a:r>
            <a:r>
              <a:rPr b="1" lang="en" sz="1200">
                <a:highlight>
                  <a:srgbClr val="FFFFFF"/>
                </a:highlight>
                <a:latin typeface="Montserrat"/>
                <a:ea typeface="Montserrat"/>
                <a:cs typeface="Montserrat"/>
                <a:sym typeface="Montserrat"/>
              </a:rPr>
              <a:t> through at least July 1, 2020.</a:t>
            </a:r>
            <a:endParaRPr b="1" sz="1200">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None/>
            </a:pPr>
            <a:r>
              <a:t/>
            </a:r>
            <a:endParaRPr b="1" sz="12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200">
                <a:highlight>
                  <a:srgbClr val="FFFFFF"/>
                </a:highlight>
                <a:latin typeface="Montserrat"/>
                <a:ea typeface="Montserrat"/>
                <a:cs typeface="Montserrat"/>
                <a:sym typeface="Montserrat"/>
              </a:rPr>
              <a:t>Trash and recycling pick-up will occur on a </a:t>
            </a:r>
            <a:r>
              <a:rPr b="1" lang="en" sz="1200">
                <a:highlight>
                  <a:srgbClr val="FFFFFF"/>
                </a:highlight>
                <a:latin typeface="Montserrat"/>
                <a:ea typeface="Montserrat"/>
                <a:cs typeface="Montserrat"/>
                <a:sym typeface="Montserrat"/>
              </a:rPr>
              <a:t>regular schedule</a:t>
            </a:r>
            <a:r>
              <a:rPr lang="en" sz="1200">
                <a:highlight>
                  <a:srgbClr val="FFFFFF"/>
                </a:highlight>
                <a:latin typeface="Montserrat"/>
                <a:ea typeface="Montserrat"/>
                <a:cs typeface="Montserrat"/>
                <a:sym typeface="Montserrat"/>
              </a:rPr>
              <a:t>. </a:t>
            </a:r>
            <a:endParaRPr b="1" sz="1200">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t/>
            </a:r>
            <a:endParaRPr b="1" sz="1200">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t/>
            </a:r>
            <a:endParaRPr sz="1200">
              <a:latin typeface="Montserrat"/>
              <a:ea typeface="Montserrat"/>
              <a:cs typeface="Montserrat"/>
              <a:sym typeface="Montserrat"/>
            </a:endParaRPr>
          </a:p>
          <a:p>
            <a:pPr indent="0" lvl="0" marL="0" rtl="0" algn="l">
              <a:spcBef>
                <a:spcPts val="0"/>
              </a:spcBef>
              <a:spcAft>
                <a:spcPts val="0"/>
              </a:spcAft>
              <a:buNone/>
            </a:pPr>
            <a:r>
              <a:t/>
            </a:r>
            <a:endParaRPr sz="1200">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sz="1200">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200">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sz="1200">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sz="1200">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sz="1200">
              <a:highlight>
                <a:srgbClr val="FFFFFF"/>
              </a:highlight>
              <a:latin typeface="Montserrat"/>
              <a:ea typeface="Montserrat"/>
              <a:cs typeface="Montserrat"/>
              <a:sym typeface="Montserrat"/>
            </a:endParaRPr>
          </a:p>
        </p:txBody>
      </p:sp>
      <p:pic>
        <p:nvPicPr>
          <p:cNvPr id="661" name="Google Shape;661;p70"/>
          <p:cNvPicPr preferRelativeResize="0"/>
          <p:nvPr/>
        </p:nvPicPr>
        <p:blipFill>
          <a:blip r:embed="rId9">
            <a:alphaModFix/>
          </a:blip>
          <a:stretch>
            <a:fillRect/>
          </a:stretch>
        </p:blipFill>
        <p:spPr>
          <a:xfrm>
            <a:off x="395640" y="1127575"/>
            <a:ext cx="816035" cy="524722"/>
          </a:xfrm>
          <a:prstGeom prst="rect">
            <a:avLst/>
          </a:prstGeom>
          <a:noFill/>
          <a:ln>
            <a:noFill/>
          </a:ln>
        </p:spPr>
      </p:pic>
      <p:pic>
        <p:nvPicPr>
          <p:cNvPr id="662" name="Google Shape;662;p70"/>
          <p:cNvPicPr preferRelativeResize="0"/>
          <p:nvPr/>
        </p:nvPicPr>
        <p:blipFill>
          <a:blip r:embed="rId10">
            <a:alphaModFix/>
          </a:blip>
          <a:stretch>
            <a:fillRect/>
          </a:stretch>
        </p:blipFill>
        <p:spPr>
          <a:xfrm>
            <a:off x="494873" y="2098119"/>
            <a:ext cx="728172" cy="491217"/>
          </a:xfrm>
          <a:prstGeom prst="rect">
            <a:avLst/>
          </a:prstGeom>
          <a:noFill/>
          <a:ln>
            <a:noFill/>
          </a:ln>
        </p:spPr>
      </p:pic>
      <p:pic>
        <p:nvPicPr>
          <p:cNvPr id="663" name="Google Shape;663;p70"/>
          <p:cNvPicPr preferRelativeResize="0"/>
          <p:nvPr/>
        </p:nvPicPr>
        <p:blipFill>
          <a:blip r:embed="rId11">
            <a:alphaModFix/>
          </a:blip>
          <a:stretch>
            <a:fillRect/>
          </a:stretch>
        </p:blipFill>
        <p:spPr>
          <a:xfrm>
            <a:off x="494868" y="3035147"/>
            <a:ext cx="728176" cy="492081"/>
          </a:xfrm>
          <a:prstGeom prst="rect">
            <a:avLst/>
          </a:prstGeom>
          <a:noFill/>
          <a:ln>
            <a:noFill/>
          </a:ln>
        </p:spPr>
      </p:pic>
      <p:pic>
        <p:nvPicPr>
          <p:cNvPr id="664" name="Google Shape;664;p70"/>
          <p:cNvPicPr preferRelativeResize="0"/>
          <p:nvPr/>
        </p:nvPicPr>
        <p:blipFill>
          <a:blip r:embed="rId12">
            <a:alphaModFix/>
          </a:blip>
          <a:stretch>
            <a:fillRect/>
          </a:stretch>
        </p:blipFill>
        <p:spPr>
          <a:xfrm>
            <a:off x="150450" y="4029760"/>
            <a:ext cx="1417019" cy="56797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8" name="Shape 668"/>
        <p:cNvGrpSpPr/>
        <p:nvPr/>
      </p:nvGrpSpPr>
      <p:grpSpPr>
        <a:xfrm>
          <a:off x="0" y="0"/>
          <a:ext cx="0" cy="0"/>
          <a:chOff x="0" y="0"/>
          <a:chExt cx="0" cy="0"/>
        </a:xfrm>
      </p:grpSpPr>
      <p:sp>
        <p:nvSpPr>
          <p:cNvPr id="669" name="Google Shape;669;p7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7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PHILADELPHIA COURTS</a:t>
            </a:r>
            <a:endParaRPr b="1" sz="2400">
              <a:solidFill>
                <a:srgbClr val="FFFFFF"/>
              </a:solidFill>
              <a:latin typeface="Montserrat"/>
              <a:ea typeface="Montserrat"/>
              <a:cs typeface="Montserrat"/>
              <a:sym typeface="Montserrat"/>
            </a:endParaRPr>
          </a:p>
        </p:txBody>
      </p:sp>
      <p:sp>
        <p:nvSpPr>
          <p:cNvPr id="671" name="Google Shape;671;p71"/>
          <p:cNvSpPr txBox="1"/>
          <p:nvPr/>
        </p:nvSpPr>
        <p:spPr>
          <a:xfrm>
            <a:off x="-24150" y="3407075"/>
            <a:ext cx="9192300" cy="1900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rgbClr val="2176D2"/>
                </a:solidFill>
                <a:highlight>
                  <a:schemeClr val="lt1"/>
                </a:highlight>
                <a:latin typeface="Montserrat"/>
                <a:ea typeface="Montserrat"/>
                <a:cs typeface="Montserrat"/>
                <a:sym typeface="Montserrat"/>
              </a:rPr>
              <a:t>Those scheduled for Jury Duty during this time should NOT report. </a:t>
            </a:r>
            <a:endParaRPr b="1" sz="2000">
              <a:solidFill>
                <a:srgbClr val="2176D2"/>
              </a:solidFill>
              <a:highlight>
                <a:schemeClr val="lt1"/>
              </a:highlight>
              <a:latin typeface="Montserrat"/>
              <a:ea typeface="Montserrat"/>
              <a:cs typeface="Montserrat"/>
              <a:sym typeface="Montserrat"/>
            </a:endParaRPr>
          </a:p>
          <a:p>
            <a:pPr indent="0" lvl="0" marL="0" rtl="0" algn="ctr">
              <a:lnSpc>
                <a:spcPct val="115000"/>
              </a:lnSpc>
              <a:spcBef>
                <a:spcPts val="1200"/>
              </a:spcBef>
              <a:spcAft>
                <a:spcPts val="1200"/>
              </a:spcAft>
              <a:buNone/>
            </a:pPr>
            <a:r>
              <a:rPr lang="en" sz="2000">
                <a:solidFill>
                  <a:srgbClr val="2176D2"/>
                </a:solidFill>
                <a:highlight>
                  <a:schemeClr val="lt1"/>
                </a:highlight>
                <a:latin typeface="Montserrat"/>
                <a:ea typeface="Montserrat"/>
                <a:cs typeface="Montserrat"/>
                <a:sym typeface="Montserrat"/>
              </a:rPr>
              <a:t>For more information and updates on the services that are available, visit </a:t>
            </a:r>
            <a:r>
              <a:rPr b="1" lang="en" sz="2000">
                <a:solidFill>
                  <a:srgbClr val="2176D2"/>
                </a:solidFill>
                <a:highlight>
                  <a:srgbClr val="FFEFA2"/>
                </a:highlight>
                <a:latin typeface="Montserrat"/>
                <a:ea typeface="Montserrat"/>
                <a:cs typeface="Montserrat"/>
                <a:sym typeface="Montserrat"/>
              </a:rPr>
              <a:t>www.courts.phila.gov/covid-19</a:t>
            </a:r>
            <a:endParaRPr b="1" sz="2000">
              <a:solidFill>
                <a:srgbClr val="2176D2"/>
              </a:solidFill>
              <a:highlight>
                <a:srgbClr val="FFEFA2"/>
              </a:highlight>
              <a:latin typeface="Montserrat"/>
              <a:ea typeface="Montserrat"/>
              <a:cs typeface="Montserrat"/>
              <a:sym typeface="Montserrat"/>
            </a:endParaRPr>
          </a:p>
        </p:txBody>
      </p:sp>
      <p:pic>
        <p:nvPicPr>
          <p:cNvPr id="672" name="Google Shape;672;p71"/>
          <p:cNvPicPr preferRelativeResize="0"/>
          <p:nvPr/>
        </p:nvPicPr>
        <p:blipFill>
          <a:blip r:embed="rId3">
            <a:alphaModFix/>
          </a:blip>
          <a:stretch>
            <a:fillRect/>
          </a:stretch>
        </p:blipFill>
        <p:spPr>
          <a:xfrm>
            <a:off x="6155925" y="1254625"/>
            <a:ext cx="1728575" cy="1728575"/>
          </a:xfrm>
          <a:prstGeom prst="rect">
            <a:avLst/>
          </a:prstGeom>
          <a:noFill/>
          <a:ln>
            <a:noFill/>
          </a:ln>
        </p:spPr>
      </p:pic>
      <p:sp>
        <p:nvSpPr>
          <p:cNvPr id="673" name="Google Shape;673;p71"/>
          <p:cNvSpPr txBox="1"/>
          <p:nvPr/>
        </p:nvSpPr>
        <p:spPr>
          <a:xfrm>
            <a:off x="862200" y="1093600"/>
            <a:ext cx="4772700" cy="1728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b="1" lang="en" sz="2300">
                <a:solidFill>
                  <a:srgbClr val="2176D2"/>
                </a:solidFill>
                <a:highlight>
                  <a:schemeClr val="lt1"/>
                </a:highlight>
                <a:latin typeface="Montserrat"/>
                <a:ea typeface="Montserrat"/>
                <a:cs typeface="Montserrat"/>
                <a:sym typeface="Montserrat"/>
              </a:rPr>
              <a:t>The courts in the First Judicial District (Philadelphia Courts) will remain closed for non-essential functions through May 29, 2020. </a:t>
            </a:r>
            <a:endParaRPr b="1" sz="2300">
              <a:solidFill>
                <a:srgbClr val="2176D2"/>
              </a:solidFill>
              <a:highlight>
                <a:schemeClr val="lt1"/>
              </a:highlight>
              <a:latin typeface="Montserrat"/>
              <a:ea typeface="Montserrat"/>
              <a:cs typeface="Montserrat"/>
              <a:sym typeface="Montserrat"/>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7" name="Shape 677"/>
        <p:cNvGrpSpPr/>
        <p:nvPr/>
      </p:nvGrpSpPr>
      <p:grpSpPr>
        <a:xfrm>
          <a:off x="0" y="0"/>
          <a:ext cx="0" cy="0"/>
          <a:chOff x="0" y="0"/>
          <a:chExt cx="0" cy="0"/>
        </a:xfrm>
      </p:grpSpPr>
      <p:sp>
        <p:nvSpPr>
          <p:cNvPr id="678" name="Google Shape;678;p72"/>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679" name="Google Shape;679;p7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72"/>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SEPTA OPERATIONS:</a:t>
            </a:r>
            <a:endParaRPr b="1" sz="2400">
              <a:solidFill>
                <a:srgbClr val="FFFFFF"/>
              </a:solidFill>
              <a:latin typeface="Montserrat"/>
              <a:ea typeface="Montserrat"/>
              <a:cs typeface="Montserrat"/>
              <a:sym typeface="Montserrat"/>
            </a:endParaRPr>
          </a:p>
        </p:txBody>
      </p:sp>
      <p:pic>
        <p:nvPicPr>
          <p:cNvPr id="681" name="Google Shape;681;p72"/>
          <p:cNvPicPr preferRelativeResize="0"/>
          <p:nvPr/>
        </p:nvPicPr>
        <p:blipFill>
          <a:blip r:embed="rId3">
            <a:alphaModFix/>
          </a:blip>
          <a:stretch>
            <a:fillRect/>
          </a:stretch>
        </p:blipFill>
        <p:spPr>
          <a:xfrm>
            <a:off x="6454013" y="222988"/>
            <a:ext cx="2257225" cy="632025"/>
          </a:xfrm>
          <a:prstGeom prst="rect">
            <a:avLst/>
          </a:prstGeom>
          <a:noFill/>
          <a:ln>
            <a:noFill/>
          </a:ln>
        </p:spPr>
      </p:pic>
      <p:grpSp>
        <p:nvGrpSpPr>
          <p:cNvPr id="682" name="Google Shape;682;p72"/>
          <p:cNvGrpSpPr/>
          <p:nvPr/>
        </p:nvGrpSpPr>
        <p:grpSpPr>
          <a:xfrm>
            <a:off x="-5" y="4608797"/>
            <a:ext cx="9282011" cy="502474"/>
            <a:chOff x="4573213" y="2571750"/>
            <a:chExt cx="4093500" cy="1147200"/>
          </a:xfrm>
        </p:grpSpPr>
        <p:sp>
          <p:nvSpPr>
            <p:cNvPr id="683" name="Google Shape;683;p72"/>
            <p:cNvSpPr/>
            <p:nvPr/>
          </p:nvSpPr>
          <p:spPr>
            <a:xfrm>
              <a:off x="4699363" y="2571750"/>
              <a:ext cx="3841200" cy="11472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72"/>
            <p:cNvSpPr txBox="1"/>
            <p:nvPr/>
          </p:nvSpPr>
          <p:spPr>
            <a:xfrm>
              <a:off x="4573213" y="2676900"/>
              <a:ext cx="4093500" cy="93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0F4D90"/>
                  </a:solidFill>
                  <a:latin typeface="Montserrat"/>
                  <a:ea typeface="Montserrat"/>
                  <a:cs typeface="Montserrat"/>
                  <a:sym typeface="Montserrat"/>
                </a:rPr>
                <a:t>Find routes to essential businesses and hospitals using the map at </a:t>
              </a:r>
              <a:r>
                <a:rPr b="1" lang="en" sz="1500">
                  <a:solidFill>
                    <a:srgbClr val="0F4D90"/>
                  </a:solidFill>
                  <a:latin typeface="Montserrat"/>
                  <a:ea typeface="Montserrat"/>
                  <a:cs typeface="Montserrat"/>
                  <a:sym typeface="Montserrat"/>
                </a:rPr>
                <a:t>bit.ly/SeptaEssential</a:t>
              </a:r>
              <a:endParaRPr b="1" sz="1500">
                <a:solidFill>
                  <a:srgbClr val="0F4D90"/>
                </a:solidFill>
                <a:latin typeface="Montserrat"/>
                <a:ea typeface="Montserrat"/>
                <a:cs typeface="Montserrat"/>
                <a:sym typeface="Montserrat"/>
              </a:endParaRPr>
            </a:p>
          </p:txBody>
        </p:sp>
      </p:grpSp>
      <p:sp>
        <p:nvSpPr>
          <p:cNvPr id="685" name="Google Shape;685;p72"/>
          <p:cNvSpPr txBox="1"/>
          <p:nvPr/>
        </p:nvSpPr>
        <p:spPr>
          <a:xfrm>
            <a:off x="-45450" y="3582493"/>
            <a:ext cx="3207900" cy="80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2176D2"/>
                </a:solidFill>
                <a:latin typeface="Montserrat"/>
                <a:ea typeface="Montserrat"/>
                <a:cs typeface="Montserrat"/>
                <a:sym typeface="Montserrat"/>
              </a:rPr>
              <a:t>Protect SEPTA employees - wear a mask when riding!</a:t>
            </a:r>
            <a:endParaRPr>
              <a:solidFill>
                <a:srgbClr val="2176D2"/>
              </a:solidFill>
              <a:latin typeface="Montserrat"/>
              <a:ea typeface="Montserrat"/>
              <a:cs typeface="Montserrat"/>
              <a:sym typeface="Montserrat"/>
            </a:endParaRPr>
          </a:p>
        </p:txBody>
      </p:sp>
      <p:sp>
        <p:nvSpPr>
          <p:cNvPr id="686" name="Google Shape;686;p72"/>
          <p:cNvSpPr txBox="1"/>
          <p:nvPr/>
        </p:nvSpPr>
        <p:spPr>
          <a:xfrm>
            <a:off x="12" y="2760819"/>
            <a:ext cx="3000000" cy="60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2176D2"/>
                </a:solidFill>
                <a:latin typeface="Montserrat"/>
                <a:ea typeface="Montserrat"/>
                <a:cs typeface="Montserrat"/>
                <a:sym typeface="Montserrat"/>
              </a:rPr>
              <a:t>Limit trips on SEPTA to essential travel</a:t>
            </a:r>
            <a:endParaRPr>
              <a:solidFill>
                <a:srgbClr val="2176D2"/>
              </a:solidFill>
              <a:latin typeface="Montserrat"/>
              <a:ea typeface="Montserrat"/>
              <a:cs typeface="Montserrat"/>
              <a:sym typeface="Montserrat"/>
            </a:endParaRPr>
          </a:p>
        </p:txBody>
      </p:sp>
      <p:sp>
        <p:nvSpPr>
          <p:cNvPr id="687" name="Google Shape;687;p72"/>
          <p:cNvSpPr txBox="1"/>
          <p:nvPr/>
        </p:nvSpPr>
        <p:spPr>
          <a:xfrm>
            <a:off x="249285" y="1545837"/>
            <a:ext cx="2618400" cy="60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u="sng">
                <a:solidFill>
                  <a:srgbClr val="2176D2"/>
                </a:solidFill>
                <a:latin typeface="Montserrat"/>
                <a:ea typeface="Montserrat"/>
                <a:cs typeface="Montserrat"/>
                <a:sym typeface="Montserrat"/>
              </a:rPr>
              <a:t>SEPTA urges riders to: </a:t>
            </a:r>
            <a:endParaRPr b="1" sz="1500" u="sng">
              <a:solidFill>
                <a:srgbClr val="2176D2"/>
              </a:solidFill>
              <a:latin typeface="Montserrat"/>
              <a:ea typeface="Montserrat"/>
              <a:cs typeface="Montserrat"/>
              <a:sym typeface="Montserrat"/>
            </a:endParaRPr>
          </a:p>
          <a:p>
            <a:pPr indent="0" lvl="0" marL="0" rtl="0" algn="l">
              <a:spcBef>
                <a:spcPts val="0"/>
              </a:spcBef>
              <a:spcAft>
                <a:spcPts val="0"/>
              </a:spcAft>
              <a:buNone/>
            </a:pPr>
            <a:r>
              <a:t/>
            </a:r>
            <a:endParaRPr b="1" sz="1500">
              <a:solidFill>
                <a:srgbClr val="2176D2"/>
              </a:solidFill>
              <a:latin typeface="Montserrat"/>
              <a:ea typeface="Montserrat"/>
              <a:cs typeface="Montserrat"/>
              <a:sym typeface="Montserrat"/>
            </a:endParaRPr>
          </a:p>
          <a:p>
            <a:pPr indent="0" lvl="0" marL="0" rtl="0" algn="ctr">
              <a:spcBef>
                <a:spcPts val="0"/>
              </a:spcBef>
              <a:spcAft>
                <a:spcPts val="0"/>
              </a:spcAft>
              <a:buNone/>
            </a:pPr>
            <a:r>
              <a:rPr lang="en">
                <a:solidFill>
                  <a:srgbClr val="2176D2"/>
                </a:solidFill>
                <a:latin typeface="Montserrat"/>
                <a:ea typeface="Montserrat"/>
                <a:cs typeface="Montserrat"/>
                <a:sym typeface="Montserrat"/>
              </a:rPr>
              <a:t>Follow social distancing guidelines </a:t>
            </a:r>
            <a:endParaRPr>
              <a:solidFill>
                <a:srgbClr val="2176D2"/>
              </a:solidFill>
              <a:latin typeface="Montserrat"/>
              <a:ea typeface="Montserrat"/>
              <a:cs typeface="Montserrat"/>
              <a:sym typeface="Montserrat"/>
            </a:endParaRPr>
          </a:p>
        </p:txBody>
      </p:sp>
      <p:pic>
        <p:nvPicPr>
          <p:cNvPr id="688" name="Google Shape;688;p72"/>
          <p:cNvPicPr preferRelativeResize="0"/>
          <p:nvPr/>
        </p:nvPicPr>
        <p:blipFill>
          <a:blip r:embed="rId4">
            <a:alphaModFix/>
          </a:blip>
          <a:stretch>
            <a:fillRect/>
          </a:stretch>
        </p:blipFill>
        <p:spPr>
          <a:xfrm>
            <a:off x="3218274" y="1641052"/>
            <a:ext cx="2580125" cy="2552100"/>
          </a:xfrm>
          <a:prstGeom prst="rect">
            <a:avLst/>
          </a:prstGeom>
          <a:noFill/>
          <a:ln>
            <a:noFill/>
          </a:ln>
        </p:spPr>
      </p:pic>
      <p:pic>
        <p:nvPicPr>
          <p:cNvPr id="689" name="Google Shape;689;p72"/>
          <p:cNvPicPr preferRelativeResize="0"/>
          <p:nvPr/>
        </p:nvPicPr>
        <p:blipFill>
          <a:blip r:embed="rId5">
            <a:alphaModFix/>
          </a:blip>
          <a:stretch>
            <a:fillRect/>
          </a:stretch>
        </p:blipFill>
        <p:spPr>
          <a:xfrm>
            <a:off x="6016675" y="1641050"/>
            <a:ext cx="2618523" cy="2552099"/>
          </a:xfrm>
          <a:prstGeom prst="rect">
            <a:avLst/>
          </a:prstGeom>
          <a:noFill/>
          <a:ln>
            <a:noFill/>
          </a:ln>
        </p:spPr>
      </p:pic>
      <p:sp>
        <p:nvSpPr>
          <p:cNvPr id="690" name="Google Shape;690;p72"/>
          <p:cNvSpPr txBox="1"/>
          <p:nvPr/>
        </p:nvSpPr>
        <p:spPr>
          <a:xfrm>
            <a:off x="363450" y="1010238"/>
            <a:ext cx="8109000" cy="35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900">
                <a:solidFill>
                  <a:srgbClr val="0F4D90"/>
                </a:solidFill>
                <a:latin typeface="Montserrat"/>
                <a:ea typeface="Montserrat"/>
                <a:cs typeface="Montserrat"/>
                <a:sym typeface="Montserrat"/>
              </a:rPr>
              <a:t>SEPTA has resumed operations on a regular schedule.</a:t>
            </a:r>
            <a:endParaRPr b="1" sz="1900">
              <a:solidFill>
                <a:srgbClr val="0F4D90"/>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19"/>
          <p:cNvSpPr txBox="1"/>
          <p:nvPr>
            <p:ph idx="1" type="body"/>
          </p:nvPr>
        </p:nvSpPr>
        <p:spPr>
          <a:xfrm>
            <a:off x="196775" y="982775"/>
            <a:ext cx="7662900" cy="62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latin typeface="Montserrat"/>
                <a:ea typeface="Montserrat"/>
                <a:cs typeface="Montserrat"/>
                <a:sym typeface="Montserrat"/>
              </a:rPr>
              <a:t>https://www.phila.gov/covid-19/</a:t>
            </a:r>
            <a:endParaRPr sz="2400"/>
          </a:p>
        </p:txBody>
      </p:sp>
      <p:sp>
        <p:nvSpPr>
          <p:cNvPr id="120" name="Google Shape;120;p1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DAILY COVID-19 UPDATE</a:t>
            </a:r>
            <a:endParaRPr b="1" sz="2400">
              <a:solidFill>
                <a:srgbClr val="FFFFFF"/>
              </a:solidFill>
              <a:latin typeface="Montserrat"/>
              <a:ea typeface="Montserrat"/>
              <a:cs typeface="Montserrat"/>
              <a:sym typeface="Montserrat"/>
            </a:endParaRPr>
          </a:p>
        </p:txBody>
      </p:sp>
      <p:pic>
        <p:nvPicPr>
          <p:cNvPr id="122" name="Google Shape;122;p19"/>
          <p:cNvPicPr preferRelativeResize="0"/>
          <p:nvPr/>
        </p:nvPicPr>
        <p:blipFill>
          <a:blip r:embed="rId3">
            <a:alphaModFix/>
          </a:blip>
          <a:stretch>
            <a:fillRect/>
          </a:stretch>
        </p:blipFill>
        <p:spPr>
          <a:xfrm>
            <a:off x="0" y="1997174"/>
            <a:ext cx="9144001" cy="289570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4" name="Shape 694"/>
        <p:cNvGrpSpPr/>
        <p:nvPr/>
      </p:nvGrpSpPr>
      <p:grpSpPr>
        <a:xfrm>
          <a:off x="0" y="0"/>
          <a:ext cx="0" cy="0"/>
          <a:chOff x="0" y="0"/>
          <a:chExt cx="0" cy="0"/>
        </a:xfrm>
      </p:grpSpPr>
      <p:sp>
        <p:nvSpPr>
          <p:cNvPr id="695" name="Google Shape;695;p7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696" name="Google Shape;696;p73"/>
          <p:cNvSpPr txBox="1"/>
          <p:nvPr/>
        </p:nvSpPr>
        <p:spPr>
          <a:xfrm>
            <a:off x="5179200" y="705475"/>
            <a:ext cx="3815100" cy="411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0F4D90"/>
                </a:solidFill>
                <a:highlight>
                  <a:srgbClr val="FFFFFF"/>
                </a:highlight>
                <a:latin typeface="Montserrat"/>
                <a:ea typeface="Montserrat"/>
                <a:cs typeface="Montserrat"/>
                <a:sym typeface="Montserrat"/>
              </a:rPr>
              <a:t>NEW DEADLINES </a:t>
            </a:r>
            <a:endParaRPr b="1" sz="2400">
              <a:solidFill>
                <a:srgbClr val="0F4D90"/>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1800">
                <a:solidFill>
                  <a:srgbClr val="3C4043"/>
                </a:solidFill>
                <a:highlight>
                  <a:schemeClr val="lt1"/>
                </a:highlight>
                <a:latin typeface="Montserrat"/>
                <a:ea typeface="Montserrat"/>
                <a:cs typeface="Montserrat"/>
                <a:sym typeface="Montserrat"/>
              </a:rPr>
              <a:t>Just like the 2020 Census, you can now register to vote online</a:t>
            </a:r>
            <a:r>
              <a:rPr lang="en" sz="1800">
                <a:solidFill>
                  <a:srgbClr val="3C4043"/>
                </a:solidFill>
                <a:highlight>
                  <a:schemeClr val="lt1"/>
                </a:highlight>
                <a:latin typeface="Montserrat"/>
                <a:ea typeface="Montserrat"/>
                <a:cs typeface="Montserrat"/>
                <a:sym typeface="Montserrat"/>
              </a:rPr>
              <a:t>! </a:t>
            </a:r>
            <a:r>
              <a:rPr lang="en" sz="1800">
                <a:solidFill>
                  <a:srgbClr val="3C4043"/>
                </a:solidFill>
                <a:highlight>
                  <a:schemeClr val="lt1"/>
                </a:highlight>
                <a:latin typeface="Montserrat"/>
                <a:ea typeface="Montserrat"/>
                <a:cs typeface="Montserrat"/>
                <a:sym typeface="Montserrat"/>
              </a:rPr>
              <a:t>You can also register by mail.</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None/>
            </a:pPr>
            <a:r>
              <a:rPr lang="en" sz="1700">
                <a:solidFill>
                  <a:srgbClr val="3C4043"/>
                </a:solidFill>
                <a:highlight>
                  <a:srgbClr val="FFFFFF"/>
                </a:highlight>
                <a:latin typeface="Montserrat"/>
                <a:ea typeface="Montserrat"/>
                <a:cs typeface="Montserrat"/>
                <a:sym typeface="Montserrat"/>
              </a:rPr>
              <a:t>Not sure if you are registered at your current address?</a:t>
            </a:r>
            <a:endParaRPr sz="17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7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b="1" lang="en" sz="1700">
                <a:solidFill>
                  <a:srgbClr val="3C4043"/>
                </a:solidFill>
                <a:highlight>
                  <a:srgbClr val="FFFFFF"/>
                </a:highlight>
                <a:latin typeface="Montserrat"/>
                <a:ea typeface="Montserrat"/>
                <a:cs typeface="Montserrat"/>
                <a:sym typeface="Montserrat"/>
              </a:rPr>
              <a:t>Check Your Registration Status: </a:t>
            </a:r>
            <a:r>
              <a:rPr lang="en" sz="1700" u="sng">
                <a:solidFill>
                  <a:schemeClr val="hlink"/>
                </a:solidFill>
                <a:highlight>
                  <a:srgbClr val="FFFFFF"/>
                </a:highlight>
                <a:latin typeface="Montserrat"/>
                <a:ea typeface="Montserrat"/>
                <a:cs typeface="Montserrat"/>
                <a:sym typeface="Montserrat"/>
                <a:hlinkClick r:id="rId3"/>
              </a:rPr>
              <a:t>www.pavoterservices.pa.gov/</a:t>
            </a:r>
            <a:endParaRPr sz="17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7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p:txBody>
      </p:sp>
      <p:pic>
        <p:nvPicPr>
          <p:cNvPr id="697" name="Google Shape;697;p73"/>
          <p:cNvPicPr preferRelativeResize="0"/>
          <p:nvPr/>
        </p:nvPicPr>
        <p:blipFill>
          <a:blip r:embed="rId4">
            <a:alphaModFix/>
          </a:blip>
          <a:stretch>
            <a:fillRect/>
          </a:stretch>
        </p:blipFill>
        <p:spPr>
          <a:xfrm>
            <a:off x="395650" y="183425"/>
            <a:ext cx="4653199" cy="458424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1" name="Shape 701"/>
        <p:cNvGrpSpPr/>
        <p:nvPr/>
      </p:nvGrpSpPr>
      <p:grpSpPr>
        <a:xfrm>
          <a:off x="0" y="0"/>
          <a:ext cx="0" cy="0"/>
          <a:chOff x="0" y="0"/>
          <a:chExt cx="0" cy="0"/>
        </a:xfrm>
      </p:grpSpPr>
      <p:sp>
        <p:nvSpPr>
          <p:cNvPr id="702" name="Google Shape;702;p7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703" name="Google Shape;703;p74"/>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74"/>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MAIL - IN BALLOT</a:t>
            </a:r>
            <a:endParaRPr b="1" sz="2400">
              <a:solidFill>
                <a:srgbClr val="FFFFFF"/>
              </a:solidFill>
              <a:latin typeface="Montserrat"/>
              <a:ea typeface="Montserrat"/>
              <a:cs typeface="Montserrat"/>
              <a:sym typeface="Montserrat"/>
            </a:endParaRPr>
          </a:p>
        </p:txBody>
      </p:sp>
      <p:pic>
        <p:nvPicPr>
          <p:cNvPr id="705" name="Google Shape;705;p74"/>
          <p:cNvPicPr preferRelativeResize="0"/>
          <p:nvPr/>
        </p:nvPicPr>
        <p:blipFill>
          <a:blip r:embed="rId3">
            <a:alphaModFix/>
          </a:blip>
          <a:stretch>
            <a:fillRect/>
          </a:stretch>
        </p:blipFill>
        <p:spPr>
          <a:xfrm>
            <a:off x="0" y="820175"/>
            <a:ext cx="8603401" cy="4242124"/>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9" name="Shape 709"/>
        <p:cNvGrpSpPr/>
        <p:nvPr/>
      </p:nvGrpSpPr>
      <p:grpSpPr>
        <a:xfrm>
          <a:off x="0" y="0"/>
          <a:ext cx="0" cy="0"/>
          <a:chOff x="0" y="0"/>
          <a:chExt cx="0" cy="0"/>
        </a:xfrm>
      </p:grpSpPr>
      <p:sp>
        <p:nvSpPr>
          <p:cNvPr id="710" name="Google Shape;710;p7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711" name="Google Shape;711;p75"/>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75"/>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MAIL - IN BALLOT: APPLY TODAY!</a:t>
            </a:r>
            <a:endParaRPr b="1" sz="2400">
              <a:solidFill>
                <a:srgbClr val="FFFFFF"/>
              </a:solidFill>
              <a:latin typeface="Montserrat"/>
              <a:ea typeface="Montserrat"/>
              <a:cs typeface="Montserrat"/>
              <a:sym typeface="Montserrat"/>
            </a:endParaRPr>
          </a:p>
        </p:txBody>
      </p:sp>
      <p:pic>
        <p:nvPicPr>
          <p:cNvPr id="713" name="Google Shape;713;p75"/>
          <p:cNvPicPr preferRelativeResize="0"/>
          <p:nvPr/>
        </p:nvPicPr>
        <p:blipFill>
          <a:blip r:embed="rId3">
            <a:alphaModFix/>
          </a:blip>
          <a:stretch>
            <a:fillRect/>
          </a:stretch>
        </p:blipFill>
        <p:spPr>
          <a:xfrm>
            <a:off x="4627625" y="3196682"/>
            <a:ext cx="4051976" cy="1749594"/>
          </a:xfrm>
          <a:prstGeom prst="rect">
            <a:avLst/>
          </a:prstGeom>
          <a:noFill/>
          <a:ln>
            <a:noFill/>
          </a:ln>
        </p:spPr>
      </p:pic>
      <p:sp>
        <p:nvSpPr>
          <p:cNvPr id="714" name="Google Shape;714;p75"/>
          <p:cNvSpPr txBox="1"/>
          <p:nvPr/>
        </p:nvSpPr>
        <p:spPr>
          <a:xfrm>
            <a:off x="686125" y="2428550"/>
            <a:ext cx="3830400" cy="197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2176D2"/>
                </a:solidFill>
                <a:latin typeface="Montserrat"/>
                <a:ea typeface="Montserrat"/>
                <a:cs typeface="Montserrat"/>
                <a:sym typeface="Montserrat"/>
              </a:rPr>
              <a:t>Applications for a mail-in-ballot are available until </a:t>
            </a:r>
            <a:r>
              <a:rPr b="1" lang="en" sz="3000">
                <a:solidFill>
                  <a:srgbClr val="2176D2"/>
                </a:solidFill>
                <a:highlight>
                  <a:srgbClr val="FFEFA2"/>
                </a:highlight>
                <a:latin typeface="Montserrat"/>
                <a:ea typeface="Montserrat"/>
                <a:cs typeface="Montserrat"/>
                <a:sym typeface="Montserrat"/>
              </a:rPr>
              <a:t>May 26</a:t>
            </a:r>
            <a:r>
              <a:rPr b="1" lang="en" sz="3000">
                <a:solidFill>
                  <a:srgbClr val="2176D2"/>
                </a:solidFill>
                <a:highlight>
                  <a:srgbClr val="FFEFA2"/>
                </a:highlight>
                <a:latin typeface="Montserrat"/>
                <a:ea typeface="Montserrat"/>
                <a:cs typeface="Montserrat"/>
                <a:sym typeface="Montserrat"/>
              </a:rPr>
              <a:t>. </a:t>
            </a:r>
            <a:endParaRPr b="1" sz="3000">
              <a:solidFill>
                <a:srgbClr val="2176D2"/>
              </a:solidFill>
              <a:highlight>
                <a:srgbClr val="FFEFA2"/>
              </a:highlight>
              <a:latin typeface="Montserrat"/>
              <a:ea typeface="Montserrat"/>
              <a:cs typeface="Montserrat"/>
              <a:sym typeface="Montserrat"/>
            </a:endParaRPr>
          </a:p>
          <a:p>
            <a:pPr indent="0" lvl="0" marL="0" rtl="0" algn="ctr">
              <a:spcBef>
                <a:spcPts val="0"/>
              </a:spcBef>
              <a:spcAft>
                <a:spcPts val="0"/>
              </a:spcAft>
              <a:buNone/>
            </a:pPr>
            <a:r>
              <a:t/>
            </a:r>
            <a:endParaRPr sz="1800">
              <a:solidFill>
                <a:srgbClr val="2176D2"/>
              </a:solidFill>
              <a:highlight>
                <a:srgbClr val="FFFFFF"/>
              </a:highlight>
              <a:latin typeface="Montserrat"/>
              <a:ea typeface="Montserrat"/>
              <a:cs typeface="Montserrat"/>
              <a:sym typeface="Montserrat"/>
            </a:endParaRPr>
          </a:p>
        </p:txBody>
      </p:sp>
      <p:pic>
        <p:nvPicPr>
          <p:cNvPr id="715" name="Google Shape;715;p75"/>
          <p:cNvPicPr preferRelativeResize="0"/>
          <p:nvPr/>
        </p:nvPicPr>
        <p:blipFill>
          <a:blip r:embed="rId4">
            <a:alphaModFix/>
          </a:blip>
          <a:stretch>
            <a:fillRect/>
          </a:stretch>
        </p:blipFill>
        <p:spPr>
          <a:xfrm>
            <a:off x="5176300" y="965662"/>
            <a:ext cx="3503298" cy="1923075"/>
          </a:xfrm>
          <a:prstGeom prst="rect">
            <a:avLst/>
          </a:prstGeom>
          <a:noFill/>
          <a:ln>
            <a:noFill/>
          </a:ln>
        </p:spPr>
      </p:pic>
      <p:sp>
        <p:nvSpPr>
          <p:cNvPr id="716" name="Google Shape;716;p75"/>
          <p:cNvSpPr txBox="1"/>
          <p:nvPr/>
        </p:nvSpPr>
        <p:spPr>
          <a:xfrm>
            <a:off x="440050" y="1114975"/>
            <a:ext cx="5063700" cy="90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2176D2"/>
                </a:solidFill>
                <a:latin typeface="Montserrat"/>
                <a:ea typeface="Montserrat"/>
                <a:cs typeface="Montserrat"/>
                <a:sym typeface="Montserrat"/>
              </a:rPr>
              <a:t>The deadline to register as a Pennsylvania voter </a:t>
            </a:r>
            <a:r>
              <a:rPr lang="en" sz="2400">
                <a:solidFill>
                  <a:srgbClr val="2176D2"/>
                </a:solidFill>
                <a:latin typeface="Montserrat"/>
                <a:ea typeface="Montserrat"/>
                <a:cs typeface="Montserrat"/>
                <a:sym typeface="Montserrat"/>
              </a:rPr>
              <a:t>was</a:t>
            </a:r>
            <a:r>
              <a:rPr lang="en" sz="2400">
                <a:solidFill>
                  <a:srgbClr val="2176D2"/>
                </a:solidFill>
                <a:latin typeface="Montserrat"/>
                <a:ea typeface="Montserrat"/>
                <a:cs typeface="Montserrat"/>
                <a:sym typeface="Montserrat"/>
              </a:rPr>
              <a:t> </a:t>
            </a:r>
            <a:r>
              <a:rPr b="1" lang="en" sz="2400">
                <a:solidFill>
                  <a:srgbClr val="2176D2"/>
                </a:solidFill>
                <a:latin typeface="Montserrat"/>
                <a:ea typeface="Montserrat"/>
                <a:cs typeface="Montserrat"/>
                <a:sym typeface="Montserrat"/>
              </a:rPr>
              <a:t>May 18</a:t>
            </a:r>
            <a:r>
              <a:rPr lang="en" sz="2400">
                <a:solidFill>
                  <a:srgbClr val="2176D2"/>
                </a:solidFill>
                <a:latin typeface="Montserrat"/>
                <a:ea typeface="Montserrat"/>
                <a:cs typeface="Montserrat"/>
                <a:sym typeface="Montserrat"/>
              </a:rPr>
              <a:t>. </a:t>
            </a:r>
            <a:endParaRPr sz="2400">
              <a:solidFill>
                <a:srgbClr val="2176D2"/>
              </a:solidFill>
              <a:latin typeface="Montserrat"/>
              <a:ea typeface="Montserrat"/>
              <a:cs typeface="Montserrat"/>
              <a:sym typeface="Montserrat"/>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0" name="Shape 720"/>
        <p:cNvGrpSpPr/>
        <p:nvPr/>
      </p:nvGrpSpPr>
      <p:grpSpPr>
        <a:xfrm>
          <a:off x="0" y="0"/>
          <a:ext cx="0" cy="0"/>
          <a:chOff x="0" y="0"/>
          <a:chExt cx="0" cy="0"/>
        </a:xfrm>
      </p:grpSpPr>
      <p:pic>
        <p:nvPicPr>
          <p:cNvPr id="721" name="Google Shape;721;p76"/>
          <p:cNvPicPr preferRelativeResize="0"/>
          <p:nvPr/>
        </p:nvPicPr>
        <p:blipFill>
          <a:blip r:embed="rId3">
            <a:alphaModFix/>
          </a:blip>
          <a:stretch>
            <a:fillRect/>
          </a:stretch>
        </p:blipFill>
        <p:spPr>
          <a:xfrm>
            <a:off x="5305600" y="909675"/>
            <a:ext cx="3297802" cy="2319725"/>
          </a:xfrm>
          <a:prstGeom prst="rect">
            <a:avLst/>
          </a:prstGeom>
          <a:noFill/>
          <a:ln>
            <a:noFill/>
          </a:ln>
        </p:spPr>
      </p:pic>
      <p:sp>
        <p:nvSpPr>
          <p:cNvPr id="722" name="Google Shape;722;p7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723" name="Google Shape;723;p76"/>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76"/>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2020 CENSUS - YOU COUNT!</a:t>
            </a:r>
            <a:endParaRPr b="1" sz="2400">
              <a:solidFill>
                <a:srgbClr val="FFFFFF"/>
              </a:solidFill>
              <a:latin typeface="Montserrat"/>
              <a:ea typeface="Montserrat"/>
              <a:cs typeface="Montserrat"/>
              <a:sym typeface="Montserrat"/>
            </a:endParaRPr>
          </a:p>
        </p:txBody>
      </p:sp>
      <p:sp>
        <p:nvSpPr>
          <p:cNvPr id="725" name="Google Shape;725;p76"/>
          <p:cNvSpPr txBox="1"/>
          <p:nvPr/>
        </p:nvSpPr>
        <p:spPr>
          <a:xfrm>
            <a:off x="5651300" y="3503700"/>
            <a:ext cx="3043200" cy="13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2176D2"/>
                </a:solidFill>
                <a:latin typeface="Montserrat"/>
                <a:ea typeface="Montserrat"/>
                <a:cs typeface="Montserrat"/>
                <a:sym typeface="Montserrat"/>
              </a:rPr>
              <a:t>EVERY </a:t>
            </a:r>
            <a:r>
              <a:rPr lang="en" sz="1700">
                <a:solidFill>
                  <a:srgbClr val="2176D2"/>
                </a:solidFill>
                <a:latin typeface="Montserrat"/>
                <a:ea typeface="Montserrat"/>
                <a:cs typeface="Montserrat"/>
                <a:sym typeface="Montserrat"/>
              </a:rPr>
              <a:t>person counts, regardless of citizenship or immigration status!</a:t>
            </a:r>
            <a:endParaRPr sz="1700">
              <a:solidFill>
                <a:srgbClr val="2176D2"/>
              </a:solidFill>
              <a:latin typeface="Montserrat"/>
              <a:ea typeface="Montserrat"/>
              <a:cs typeface="Montserrat"/>
              <a:sym typeface="Montserrat"/>
            </a:endParaRPr>
          </a:p>
          <a:p>
            <a:pPr indent="0" lvl="0" marL="0" rtl="0" algn="ctr">
              <a:spcBef>
                <a:spcPts val="0"/>
              </a:spcBef>
              <a:spcAft>
                <a:spcPts val="0"/>
              </a:spcAft>
              <a:buNone/>
            </a:pPr>
            <a:r>
              <a:rPr b="1" lang="en" sz="1700">
                <a:solidFill>
                  <a:srgbClr val="2176D2"/>
                </a:solidFill>
                <a:latin typeface="Montserrat"/>
                <a:ea typeface="Montserrat"/>
                <a:cs typeface="Montserrat"/>
                <a:sym typeface="Montserrat"/>
              </a:rPr>
              <a:t>(Your response is confidential, too)</a:t>
            </a:r>
            <a:endParaRPr b="1" sz="1700">
              <a:solidFill>
                <a:srgbClr val="2176D2"/>
              </a:solidFill>
              <a:latin typeface="Montserrat"/>
              <a:ea typeface="Montserrat"/>
              <a:cs typeface="Montserrat"/>
              <a:sym typeface="Montserrat"/>
            </a:endParaRPr>
          </a:p>
        </p:txBody>
      </p:sp>
      <p:sp>
        <p:nvSpPr>
          <p:cNvPr id="726" name="Google Shape;726;p76"/>
          <p:cNvSpPr txBox="1"/>
          <p:nvPr/>
        </p:nvSpPr>
        <p:spPr>
          <a:xfrm>
            <a:off x="440050" y="909675"/>
            <a:ext cx="4563300" cy="82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2176D2"/>
                </a:solidFill>
                <a:latin typeface="Montserrat"/>
                <a:ea typeface="Montserrat"/>
                <a:cs typeface="Montserrat"/>
                <a:sym typeface="Montserrat"/>
              </a:rPr>
              <a:t>We need EVERY Philadelphian to count in 2020 to ensure we receive the federal COVID-19 recovery support we need. </a:t>
            </a:r>
            <a:endParaRPr b="1" sz="2000">
              <a:solidFill>
                <a:srgbClr val="2176D2"/>
              </a:solidFill>
              <a:latin typeface="Montserrat"/>
              <a:ea typeface="Montserrat"/>
              <a:cs typeface="Montserrat"/>
              <a:sym typeface="Montserrat"/>
            </a:endParaRPr>
          </a:p>
        </p:txBody>
      </p:sp>
      <p:sp>
        <p:nvSpPr>
          <p:cNvPr id="727" name="Google Shape;727;p76"/>
          <p:cNvSpPr txBox="1"/>
          <p:nvPr/>
        </p:nvSpPr>
        <p:spPr>
          <a:xfrm>
            <a:off x="94750" y="2304650"/>
            <a:ext cx="4991100" cy="73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2176D2"/>
                </a:solidFill>
                <a:latin typeface="Montserrat"/>
                <a:ea typeface="Montserrat"/>
                <a:cs typeface="Montserrat"/>
                <a:sym typeface="Montserrat"/>
              </a:rPr>
              <a:t>Go online to </a:t>
            </a:r>
            <a:r>
              <a:rPr b="1" lang="en" sz="1500">
                <a:solidFill>
                  <a:srgbClr val="2176D2"/>
                </a:solidFill>
                <a:latin typeface="Montserrat"/>
                <a:ea typeface="Montserrat"/>
                <a:cs typeface="Montserrat"/>
                <a:sym typeface="Montserrat"/>
              </a:rPr>
              <a:t>2020census.gov</a:t>
            </a:r>
            <a:r>
              <a:rPr lang="en" sz="1500">
                <a:solidFill>
                  <a:srgbClr val="2176D2"/>
                </a:solidFill>
                <a:latin typeface="Montserrat"/>
                <a:ea typeface="Montserrat"/>
                <a:cs typeface="Montserrat"/>
                <a:sym typeface="Montserrat"/>
              </a:rPr>
              <a:t>, call </a:t>
            </a:r>
            <a:r>
              <a:rPr b="1" lang="en" sz="1500">
                <a:solidFill>
                  <a:srgbClr val="2176D2"/>
                </a:solidFill>
                <a:latin typeface="Montserrat"/>
                <a:ea typeface="Montserrat"/>
                <a:cs typeface="Montserrat"/>
                <a:sym typeface="Montserrat"/>
              </a:rPr>
              <a:t>844-330-2020</a:t>
            </a:r>
            <a:r>
              <a:rPr lang="en" sz="1500">
                <a:solidFill>
                  <a:srgbClr val="2176D2"/>
                </a:solidFill>
                <a:latin typeface="Montserrat"/>
                <a:ea typeface="Montserrat"/>
                <a:cs typeface="Montserrat"/>
                <a:sym typeface="Montserrat"/>
              </a:rPr>
              <a:t>, or look out for the </a:t>
            </a:r>
            <a:r>
              <a:rPr b="1" lang="en" sz="1500">
                <a:solidFill>
                  <a:srgbClr val="2176D2"/>
                </a:solidFill>
                <a:latin typeface="Montserrat"/>
                <a:ea typeface="Montserrat"/>
                <a:cs typeface="Montserrat"/>
                <a:sym typeface="Montserrat"/>
              </a:rPr>
              <a:t>paper form in your mail</a:t>
            </a:r>
            <a:endParaRPr b="1" sz="1500">
              <a:solidFill>
                <a:srgbClr val="2176D2"/>
              </a:solidFill>
              <a:latin typeface="Montserrat"/>
              <a:ea typeface="Montserrat"/>
              <a:cs typeface="Montserrat"/>
              <a:sym typeface="Montserrat"/>
            </a:endParaRPr>
          </a:p>
        </p:txBody>
      </p:sp>
      <p:sp>
        <p:nvSpPr>
          <p:cNvPr id="728" name="Google Shape;728;p76"/>
          <p:cNvSpPr/>
          <p:nvPr/>
        </p:nvSpPr>
        <p:spPr>
          <a:xfrm>
            <a:off x="0" y="3043250"/>
            <a:ext cx="5305500" cy="21003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76"/>
          <p:cNvSpPr txBox="1"/>
          <p:nvPr/>
        </p:nvSpPr>
        <p:spPr>
          <a:xfrm>
            <a:off x="163925" y="3150850"/>
            <a:ext cx="3537900" cy="5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Montserrat"/>
                <a:ea typeface="Montserrat"/>
                <a:cs typeface="Montserrat"/>
                <a:sym typeface="Montserrat"/>
              </a:rPr>
              <a:t>WHY COMPLETE THE CENSUS?</a:t>
            </a:r>
            <a:endParaRPr b="1" sz="1600">
              <a:solidFill>
                <a:srgbClr val="FFFFFF"/>
              </a:solidFill>
              <a:latin typeface="Montserrat"/>
              <a:ea typeface="Montserrat"/>
              <a:cs typeface="Montserrat"/>
              <a:sym typeface="Montserrat"/>
            </a:endParaRPr>
          </a:p>
        </p:txBody>
      </p:sp>
      <p:pic>
        <p:nvPicPr>
          <p:cNvPr id="730" name="Google Shape;730;p76"/>
          <p:cNvPicPr preferRelativeResize="0"/>
          <p:nvPr/>
        </p:nvPicPr>
        <p:blipFill>
          <a:blip r:embed="rId4">
            <a:alphaModFix/>
          </a:blip>
          <a:stretch>
            <a:fillRect/>
          </a:stretch>
        </p:blipFill>
        <p:spPr>
          <a:xfrm>
            <a:off x="590925" y="3734350"/>
            <a:ext cx="583500" cy="583500"/>
          </a:xfrm>
          <a:prstGeom prst="rect">
            <a:avLst/>
          </a:prstGeom>
          <a:noFill/>
          <a:ln>
            <a:noFill/>
          </a:ln>
        </p:spPr>
      </p:pic>
      <p:sp>
        <p:nvSpPr>
          <p:cNvPr id="731" name="Google Shape;731;p76"/>
          <p:cNvSpPr txBox="1"/>
          <p:nvPr/>
        </p:nvSpPr>
        <p:spPr>
          <a:xfrm>
            <a:off x="0" y="4455675"/>
            <a:ext cx="1669800" cy="35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Montserrat"/>
                <a:ea typeface="Montserrat"/>
                <a:cs typeface="Montserrat"/>
                <a:sym typeface="Montserrat"/>
              </a:rPr>
              <a:t>Political representation</a:t>
            </a:r>
            <a:endParaRPr b="1">
              <a:solidFill>
                <a:srgbClr val="FFFFFF"/>
              </a:solidFill>
              <a:latin typeface="Montserrat"/>
              <a:ea typeface="Montserrat"/>
              <a:cs typeface="Montserrat"/>
              <a:sym typeface="Montserrat"/>
            </a:endParaRPr>
          </a:p>
        </p:txBody>
      </p:sp>
      <p:pic>
        <p:nvPicPr>
          <p:cNvPr id="732" name="Google Shape;732;p76"/>
          <p:cNvPicPr preferRelativeResize="0"/>
          <p:nvPr/>
        </p:nvPicPr>
        <p:blipFill>
          <a:blip r:embed="rId5">
            <a:alphaModFix/>
          </a:blip>
          <a:stretch>
            <a:fillRect/>
          </a:stretch>
        </p:blipFill>
        <p:spPr>
          <a:xfrm>
            <a:off x="2240250" y="3613225"/>
            <a:ext cx="825000" cy="825000"/>
          </a:xfrm>
          <a:prstGeom prst="rect">
            <a:avLst/>
          </a:prstGeom>
          <a:noFill/>
          <a:ln>
            <a:noFill/>
          </a:ln>
        </p:spPr>
      </p:pic>
      <p:sp>
        <p:nvSpPr>
          <p:cNvPr id="733" name="Google Shape;733;p76"/>
          <p:cNvSpPr txBox="1"/>
          <p:nvPr/>
        </p:nvSpPr>
        <p:spPr>
          <a:xfrm>
            <a:off x="1753200" y="4455675"/>
            <a:ext cx="1799100" cy="61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Montserrat"/>
                <a:ea typeface="Montserrat"/>
                <a:cs typeface="Montserrat"/>
                <a:sym typeface="Montserrat"/>
              </a:rPr>
              <a:t>Demographic </a:t>
            </a:r>
            <a:endParaRPr b="1">
              <a:solidFill>
                <a:srgbClr val="FFFFFF"/>
              </a:solidFill>
              <a:latin typeface="Montserrat"/>
              <a:ea typeface="Montserrat"/>
              <a:cs typeface="Montserrat"/>
              <a:sym typeface="Montserrat"/>
            </a:endParaRPr>
          </a:p>
          <a:p>
            <a:pPr indent="0" lvl="0" marL="0" rtl="0" algn="ctr">
              <a:spcBef>
                <a:spcPts val="0"/>
              </a:spcBef>
              <a:spcAft>
                <a:spcPts val="0"/>
              </a:spcAft>
              <a:buNone/>
            </a:pPr>
            <a:r>
              <a:rPr b="1" lang="en">
                <a:solidFill>
                  <a:srgbClr val="FFFFFF"/>
                </a:solidFill>
                <a:latin typeface="Montserrat"/>
                <a:ea typeface="Montserrat"/>
                <a:cs typeface="Montserrat"/>
                <a:sym typeface="Montserrat"/>
              </a:rPr>
              <a:t>representation</a:t>
            </a:r>
            <a:endParaRPr b="1">
              <a:solidFill>
                <a:srgbClr val="FFFFFF"/>
              </a:solidFill>
              <a:latin typeface="Montserrat"/>
              <a:ea typeface="Montserrat"/>
              <a:cs typeface="Montserrat"/>
              <a:sym typeface="Montserrat"/>
            </a:endParaRPr>
          </a:p>
        </p:txBody>
      </p:sp>
      <p:pic>
        <p:nvPicPr>
          <p:cNvPr id="734" name="Google Shape;734;p76"/>
          <p:cNvPicPr preferRelativeResize="0"/>
          <p:nvPr/>
        </p:nvPicPr>
        <p:blipFill>
          <a:blip r:embed="rId6">
            <a:alphaModFix/>
          </a:blip>
          <a:stretch>
            <a:fillRect/>
          </a:stretch>
        </p:blipFill>
        <p:spPr>
          <a:xfrm>
            <a:off x="3995427" y="3613224"/>
            <a:ext cx="825000" cy="825000"/>
          </a:xfrm>
          <a:prstGeom prst="rect">
            <a:avLst/>
          </a:prstGeom>
          <a:noFill/>
          <a:ln>
            <a:noFill/>
          </a:ln>
        </p:spPr>
      </p:pic>
      <p:sp>
        <p:nvSpPr>
          <p:cNvPr id="735" name="Google Shape;735;p76"/>
          <p:cNvSpPr txBox="1"/>
          <p:nvPr/>
        </p:nvSpPr>
        <p:spPr>
          <a:xfrm>
            <a:off x="3346825" y="4455675"/>
            <a:ext cx="2122200" cy="50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Montserrat"/>
                <a:ea typeface="Montserrat"/>
                <a:cs typeface="Montserrat"/>
                <a:sym typeface="Montserrat"/>
              </a:rPr>
              <a:t>Funding </a:t>
            </a:r>
            <a:endParaRPr b="1">
              <a:solidFill>
                <a:srgbClr val="FFFFFF"/>
              </a:solidFill>
              <a:latin typeface="Montserrat"/>
              <a:ea typeface="Montserrat"/>
              <a:cs typeface="Montserrat"/>
              <a:sym typeface="Montserrat"/>
            </a:endParaRPr>
          </a:p>
          <a:p>
            <a:pPr indent="0" lvl="0" marL="0" rtl="0" algn="ctr">
              <a:spcBef>
                <a:spcPts val="0"/>
              </a:spcBef>
              <a:spcAft>
                <a:spcPts val="0"/>
              </a:spcAft>
              <a:buNone/>
            </a:pPr>
            <a:r>
              <a:rPr b="1" lang="en">
                <a:solidFill>
                  <a:srgbClr val="FFFFFF"/>
                </a:solidFill>
                <a:latin typeface="Montserrat"/>
                <a:ea typeface="Montserrat"/>
                <a:cs typeface="Montserrat"/>
                <a:sym typeface="Montserrat"/>
              </a:rPr>
              <a:t>for communities</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9" name="Shape 739"/>
        <p:cNvGrpSpPr/>
        <p:nvPr/>
      </p:nvGrpSpPr>
      <p:grpSpPr>
        <a:xfrm>
          <a:off x="0" y="0"/>
          <a:ext cx="0" cy="0"/>
          <a:chOff x="0" y="0"/>
          <a:chExt cx="0" cy="0"/>
        </a:xfrm>
      </p:grpSpPr>
      <p:sp>
        <p:nvSpPr>
          <p:cNvPr id="740" name="Google Shape;740;p77"/>
          <p:cNvSpPr/>
          <p:nvPr/>
        </p:nvSpPr>
        <p:spPr>
          <a:xfrm>
            <a:off x="5418775" y="2982050"/>
            <a:ext cx="3479400" cy="16410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7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742" name="Google Shape;742;p77"/>
          <p:cNvSpPr/>
          <p:nvPr/>
        </p:nvSpPr>
        <p:spPr>
          <a:xfrm>
            <a:off x="-31800" y="187900"/>
            <a:ext cx="86706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77"/>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PHILLY311 </a:t>
            </a:r>
            <a:endParaRPr b="1" sz="2400">
              <a:solidFill>
                <a:srgbClr val="FFFFFF"/>
              </a:solidFill>
              <a:latin typeface="Montserrat"/>
              <a:ea typeface="Montserrat"/>
              <a:cs typeface="Montserrat"/>
              <a:sym typeface="Montserrat"/>
            </a:endParaRPr>
          </a:p>
        </p:txBody>
      </p:sp>
      <p:sp>
        <p:nvSpPr>
          <p:cNvPr id="744" name="Google Shape;744;p77"/>
          <p:cNvSpPr txBox="1"/>
          <p:nvPr/>
        </p:nvSpPr>
        <p:spPr>
          <a:xfrm>
            <a:off x="97550" y="963825"/>
            <a:ext cx="5226000" cy="104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000"/>
              </a:spcAft>
              <a:buNone/>
            </a:pPr>
            <a:r>
              <a:rPr b="1" lang="en" sz="2000">
                <a:solidFill>
                  <a:srgbClr val="0F4D90"/>
                </a:solidFill>
                <a:latin typeface="Montserrat"/>
                <a:ea typeface="Montserrat"/>
                <a:cs typeface="Montserrat"/>
                <a:sym typeface="Montserrat"/>
              </a:rPr>
              <a:t>For more information about COVID-19 and current City guidelines on social gatherings, contact Philly </a:t>
            </a:r>
            <a:r>
              <a:rPr b="1" lang="en" sz="2000">
                <a:solidFill>
                  <a:srgbClr val="0F4D90"/>
                </a:solidFill>
                <a:highlight>
                  <a:srgbClr val="FFF2CC"/>
                </a:highlight>
                <a:latin typeface="Montserrat"/>
                <a:ea typeface="Montserrat"/>
                <a:cs typeface="Montserrat"/>
                <a:sym typeface="Montserrat"/>
              </a:rPr>
              <a:t>311</a:t>
            </a:r>
            <a:r>
              <a:rPr b="1" lang="en" sz="2000">
                <a:solidFill>
                  <a:srgbClr val="0F4D90"/>
                </a:solidFill>
                <a:latin typeface="Montserrat"/>
                <a:ea typeface="Montserrat"/>
                <a:cs typeface="Montserrat"/>
                <a:sym typeface="Montserrat"/>
              </a:rPr>
              <a:t>.</a:t>
            </a:r>
            <a:endParaRPr sz="2000">
              <a:solidFill>
                <a:srgbClr val="0F4D90"/>
              </a:solidFill>
              <a:highlight>
                <a:srgbClr val="FFFFFF"/>
              </a:highlight>
              <a:latin typeface="Montserrat"/>
              <a:ea typeface="Montserrat"/>
              <a:cs typeface="Montserrat"/>
              <a:sym typeface="Montserrat"/>
            </a:endParaRPr>
          </a:p>
        </p:txBody>
      </p:sp>
      <p:pic>
        <p:nvPicPr>
          <p:cNvPr id="745" name="Google Shape;745;p77"/>
          <p:cNvPicPr preferRelativeResize="0"/>
          <p:nvPr/>
        </p:nvPicPr>
        <p:blipFill rotWithShape="1">
          <a:blip r:embed="rId3">
            <a:alphaModFix/>
          </a:blip>
          <a:srcRect b="36724" l="0" r="0" t="0"/>
          <a:stretch/>
        </p:blipFill>
        <p:spPr>
          <a:xfrm>
            <a:off x="5418825" y="963825"/>
            <a:ext cx="3479301" cy="2201650"/>
          </a:xfrm>
          <a:prstGeom prst="rect">
            <a:avLst/>
          </a:prstGeom>
          <a:noFill/>
          <a:ln>
            <a:noFill/>
          </a:ln>
        </p:spPr>
      </p:pic>
      <p:sp>
        <p:nvSpPr>
          <p:cNvPr id="746" name="Google Shape;746;p77"/>
          <p:cNvSpPr txBox="1"/>
          <p:nvPr/>
        </p:nvSpPr>
        <p:spPr>
          <a:xfrm>
            <a:off x="3354400" y="4623050"/>
            <a:ext cx="3207000" cy="43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
        <p:nvSpPr>
          <p:cNvPr id="747" name="Google Shape;747;p77"/>
          <p:cNvSpPr txBox="1"/>
          <p:nvPr/>
        </p:nvSpPr>
        <p:spPr>
          <a:xfrm>
            <a:off x="335600" y="2202375"/>
            <a:ext cx="4917900" cy="206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1C4587"/>
                </a:solidFill>
                <a:latin typeface="Montserrat"/>
                <a:ea typeface="Montserrat"/>
                <a:cs typeface="Montserrat"/>
                <a:sym typeface="Montserrat"/>
              </a:rPr>
              <a:t>Phone: </a:t>
            </a:r>
            <a:r>
              <a:rPr lang="en" sz="1500">
                <a:solidFill>
                  <a:srgbClr val="1C4587"/>
                </a:solidFill>
                <a:latin typeface="Montserrat"/>
                <a:ea typeface="Montserrat"/>
                <a:cs typeface="Montserrat"/>
                <a:sym typeface="Montserrat"/>
              </a:rPr>
              <a:t>3-1-1 on a cell phone,  or 215-686-8686</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Email</a:t>
            </a:r>
            <a:r>
              <a:rPr lang="en" sz="1500">
                <a:solidFill>
                  <a:srgbClr val="1C4587"/>
                </a:solidFill>
                <a:latin typeface="Montserrat"/>
                <a:ea typeface="Montserrat"/>
                <a:cs typeface="Montserrat"/>
                <a:sym typeface="Montserrat"/>
              </a:rPr>
              <a:t>:</a:t>
            </a:r>
            <a:r>
              <a:rPr lang="en" sz="1500">
                <a:solidFill>
                  <a:srgbClr val="1C4587"/>
                </a:solidFill>
                <a:latin typeface="Montserrat"/>
                <a:ea typeface="Montserrat"/>
                <a:cs typeface="Montserrat"/>
                <a:sym typeface="Montserrat"/>
              </a:rPr>
              <a:t> </a:t>
            </a:r>
            <a:r>
              <a:rPr lang="en" sz="1500" u="sng">
                <a:solidFill>
                  <a:srgbClr val="1C4587"/>
                </a:solidFill>
                <a:latin typeface="Montserrat"/>
                <a:ea typeface="Montserrat"/>
                <a:cs typeface="Montserrat"/>
                <a:sym typeface="Montserrat"/>
                <a:hlinkClick r:id="rId4"/>
              </a:rPr>
              <a:t>philly311@phila.gov</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Twitter</a:t>
            </a:r>
            <a:r>
              <a:rPr lang="en" sz="1500">
                <a:solidFill>
                  <a:srgbClr val="1C4587"/>
                </a:solidFill>
                <a:latin typeface="Montserrat"/>
                <a:ea typeface="Montserrat"/>
                <a:cs typeface="Montserrat"/>
                <a:sym typeface="Montserrat"/>
              </a:rPr>
              <a:t>:</a:t>
            </a:r>
            <a:r>
              <a:rPr lang="en" sz="1500">
                <a:solidFill>
                  <a:srgbClr val="1C4587"/>
                </a:solidFill>
                <a:latin typeface="Montserrat"/>
                <a:ea typeface="Montserrat"/>
                <a:cs typeface="Montserrat"/>
                <a:sym typeface="Montserrat"/>
              </a:rPr>
              <a:t> @philly311</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Website</a:t>
            </a:r>
            <a:r>
              <a:rPr lang="en" sz="1500">
                <a:solidFill>
                  <a:srgbClr val="1C4587"/>
                </a:solidFill>
                <a:latin typeface="Montserrat"/>
                <a:ea typeface="Montserrat"/>
                <a:cs typeface="Montserrat"/>
                <a:sym typeface="Montserrat"/>
              </a:rPr>
              <a:t>:</a:t>
            </a:r>
            <a:r>
              <a:rPr lang="en" sz="1500">
                <a:solidFill>
                  <a:srgbClr val="1C4587"/>
                </a:solidFill>
                <a:latin typeface="Montserrat"/>
                <a:ea typeface="Montserrat"/>
                <a:cs typeface="Montserrat"/>
                <a:sym typeface="Montserrat"/>
              </a:rPr>
              <a:t> Phila.gov/311</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              </a:t>
            </a:r>
            <a:r>
              <a:rPr b="1" lang="en" sz="1500">
                <a:solidFill>
                  <a:srgbClr val="1C4587"/>
                </a:solidFill>
                <a:latin typeface="Montserrat"/>
                <a:ea typeface="Montserrat"/>
                <a:cs typeface="Montserrat"/>
                <a:sym typeface="Montserrat"/>
              </a:rPr>
              <a:t>Mobile App: </a:t>
            </a:r>
            <a:r>
              <a:rPr lang="en" sz="1500">
                <a:solidFill>
                  <a:srgbClr val="1C4587"/>
                </a:solidFill>
                <a:latin typeface="Montserrat"/>
                <a:ea typeface="Montserrat"/>
                <a:cs typeface="Montserrat"/>
                <a:sym typeface="Montserrat"/>
              </a:rPr>
              <a:t>Philly 311 </a:t>
            </a:r>
            <a:r>
              <a:rPr lang="en" sz="1500">
                <a:solidFill>
                  <a:srgbClr val="1C4587"/>
                </a:solidFill>
                <a:latin typeface="Montserrat"/>
                <a:ea typeface="Montserrat"/>
                <a:cs typeface="Montserrat"/>
                <a:sym typeface="Montserrat"/>
              </a:rPr>
              <a:t>(</a:t>
            </a:r>
            <a:r>
              <a:rPr lang="en" sz="1500">
                <a:solidFill>
                  <a:srgbClr val="1C4587"/>
                </a:solidFill>
                <a:latin typeface="Montserrat"/>
                <a:ea typeface="Montserrat"/>
                <a:cs typeface="Montserrat"/>
                <a:sym typeface="Montserrat"/>
              </a:rPr>
              <a:t>iOS / Android)</a:t>
            </a:r>
            <a:endParaRPr sz="1500">
              <a:solidFill>
                <a:srgbClr val="1C4587"/>
              </a:solidFill>
              <a:latin typeface="Montserrat"/>
              <a:ea typeface="Montserrat"/>
              <a:cs typeface="Montserrat"/>
              <a:sym typeface="Montserrat"/>
            </a:endParaRPr>
          </a:p>
          <a:p>
            <a:pPr indent="0" lvl="0" marL="0" rtl="0" algn="ctr">
              <a:spcBef>
                <a:spcPts val="0"/>
              </a:spcBef>
              <a:spcAft>
                <a:spcPts val="0"/>
              </a:spcAft>
              <a:buNone/>
            </a:pPr>
            <a:r>
              <a:t/>
            </a:r>
            <a:endParaRPr sz="1500">
              <a:solidFill>
                <a:srgbClr val="1C4587"/>
              </a:solidFill>
              <a:highlight>
                <a:srgbClr val="FFFFFF"/>
              </a:highlight>
              <a:latin typeface="Montserrat"/>
              <a:ea typeface="Montserrat"/>
              <a:cs typeface="Montserrat"/>
              <a:sym typeface="Montserrat"/>
            </a:endParaRPr>
          </a:p>
        </p:txBody>
      </p:sp>
      <p:sp>
        <p:nvSpPr>
          <p:cNvPr id="748" name="Google Shape;748;p77"/>
          <p:cNvSpPr txBox="1"/>
          <p:nvPr/>
        </p:nvSpPr>
        <p:spPr>
          <a:xfrm>
            <a:off x="5651875" y="3334163"/>
            <a:ext cx="3013200" cy="11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Montserrat"/>
                <a:ea typeface="Montserrat"/>
                <a:cs typeface="Montserrat"/>
                <a:sym typeface="Montserrat"/>
              </a:rPr>
              <a:t>Hours of operation:</a:t>
            </a:r>
            <a:endParaRPr b="1" sz="1800">
              <a:solidFill>
                <a:srgbClr val="FFFFFF"/>
              </a:solidFill>
              <a:latin typeface="Montserrat"/>
              <a:ea typeface="Montserrat"/>
              <a:cs typeface="Montserrat"/>
              <a:sym typeface="Montserrat"/>
            </a:endParaRPr>
          </a:p>
          <a:p>
            <a:pPr indent="0" lvl="0" marL="0" rtl="0" algn="l">
              <a:spcBef>
                <a:spcPts val="1000"/>
              </a:spcBef>
              <a:spcAft>
                <a:spcPts val="0"/>
              </a:spcAft>
              <a:buNone/>
            </a:pPr>
            <a:r>
              <a:rPr lang="en">
                <a:solidFill>
                  <a:srgbClr val="FFFFFF"/>
                </a:solidFill>
                <a:latin typeface="Montserrat"/>
                <a:ea typeface="Montserrat"/>
                <a:cs typeface="Montserrat"/>
                <a:sym typeface="Montserrat"/>
              </a:rPr>
              <a:t>Weekdays: 8:00 am - 8:00 pm</a:t>
            </a:r>
            <a:endParaRPr>
              <a:solidFill>
                <a:srgbClr val="FFFFFF"/>
              </a:solidFill>
              <a:latin typeface="Montserrat"/>
              <a:ea typeface="Montserrat"/>
              <a:cs typeface="Montserrat"/>
              <a:sym typeface="Montserrat"/>
            </a:endParaRPr>
          </a:p>
          <a:p>
            <a:pPr indent="0" lvl="0" marL="0" rtl="0" algn="l">
              <a:spcBef>
                <a:spcPts val="1000"/>
              </a:spcBef>
              <a:spcAft>
                <a:spcPts val="0"/>
              </a:spcAft>
              <a:buNone/>
            </a:pPr>
            <a:r>
              <a:rPr lang="en">
                <a:solidFill>
                  <a:srgbClr val="FFFFFF"/>
                </a:solidFill>
                <a:latin typeface="Montserrat"/>
                <a:ea typeface="Montserrat"/>
                <a:cs typeface="Montserrat"/>
                <a:sym typeface="Montserrat"/>
              </a:rPr>
              <a:t>Weekends: 8:00 am - 8:00 </a:t>
            </a:r>
            <a:r>
              <a:rPr lang="en">
                <a:solidFill>
                  <a:srgbClr val="FFFFFF"/>
                </a:solidFill>
                <a:latin typeface="Montserrat"/>
                <a:ea typeface="Montserrat"/>
                <a:cs typeface="Montserrat"/>
                <a:sym typeface="Montserrat"/>
              </a:rPr>
              <a:t>pm</a:t>
            </a:r>
            <a:r>
              <a:rPr lang="en">
                <a:solidFill>
                  <a:srgbClr val="FFFFFF"/>
                </a:solidFill>
                <a:latin typeface="Montserrat"/>
                <a:ea typeface="Montserrat"/>
                <a:cs typeface="Montserrat"/>
                <a:sym typeface="Montserrat"/>
              </a:rPr>
              <a:t> </a:t>
            </a:r>
            <a:endParaRPr>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FFFFFF"/>
              </a:solidFill>
              <a:latin typeface="Montserrat"/>
              <a:ea typeface="Montserrat"/>
              <a:cs typeface="Montserrat"/>
              <a:sym typeface="Montserrat"/>
            </a:endParaRPr>
          </a:p>
        </p:txBody>
      </p:sp>
      <p:sp>
        <p:nvSpPr>
          <p:cNvPr id="749" name="Google Shape;749;p77"/>
          <p:cNvSpPr/>
          <p:nvPr/>
        </p:nvSpPr>
        <p:spPr>
          <a:xfrm>
            <a:off x="236700" y="4662350"/>
            <a:ext cx="8670600" cy="356100"/>
          </a:xfrm>
          <a:prstGeom prst="rect">
            <a:avLst/>
          </a:prstGeom>
          <a:solidFill>
            <a:srgbClr val="F3C6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77"/>
          <p:cNvSpPr txBox="1"/>
          <p:nvPr/>
        </p:nvSpPr>
        <p:spPr>
          <a:xfrm>
            <a:off x="1108050" y="4623050"/>
            <a:ext cx="8380200" cy="43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2176D2"/>
                </a:solidFill>
                <a:latin typeface="Montserrat"/>
                <a:ea typeface="Montserrat"/>
                <a:cs typeface="Montserrat"/>
                <a:sym typeface="Montserrat"/>
              </a:rPr>
              <a:t>Language support is available by phone and mobile app. </a:t>
            </a:r>
            <a:r>
              <a:rPr b="1" lang="en" sz="1800">
                <a:solidFill>
                  <a:srgbClr val="2176D2"/>
                </a:solidFill>
                <a:latin typeface="Montserrat"/>
                <a:ea typeface="Montserrat"/>
                <a:cs typeface="Montserrat"/>
                <a:sym typeface="Montserrat"/>
              </a:rPr>
              <a:t> </a:t>
            </a:r>
            <a:endParaRPr sz="1800">
              <a:solidFill>
                <a:srgbClr val="2176D2"/>
              </a:solidFill>
              <a:highlight>
                <a:srgbClr val="FFFFFF"/>
              </a:highlight>
              <a:latin typeface="Montserrat"/>
              <a:ea typeface="Montserrat"/>
              <a:cs typeface="Montserrat"/>
              <a:sym typeface="Montserrat"/>
            </a:endParaRPr>
          </a:p>
        </p:txBody>
      </p:sp>
      <p:pic>
        <p:nvPicPr>
          <p:cNvPr id="751" name="Google Shape;751;p77"/>
          <p:cNvPicPr preferRelativeResize="0"/>
          <p:nvPr/>
        </p:nvPicPr>
        <p:blipFill rotWithShape="1">
          <a:blip r:embed="rId5">
            <a:alphaModFix/>
          </a:blip>
          <a:srcRect b="13732" l="0" r="0" t="6706"/>
          <a:stretch/>
        </p:blipFill>
        <p:spPr>
          <a:xfrm>
            <a:off x="440050" y="3910175"/>
            <a:ext cx="633961" cy="5835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5" name="Shape 755"/>
        <p:cNvGrpSpPr/>
        <p:nvPr/>
      </p:nvGrpSpPr>
      <p:grpSpPr>
        <a:xfrm>
          <a:off x="0" y="0"/>
          <a:ext cx="0" cy="0"/>
          <a:chOff x="0" y="0"/>
          <a:chExt cx="0" cy="0"/>
        </a:xfrm>
      </p:grpSpPr>
      <p:sp>
        <p:nvSpPr>
          <p:cNvPr id="756" name="Google Shape;756;p78"/>
          <p:cNvSpPr/>
          <p:nvPr/>
        </p:nvSpPr>
        <p:spPr>
          <a:xfrm>
            <a:off x="1863796" y="1995999"/>
            <a:ext cx="2596800" cy="1181400"/>
          </a:xfrm>
          <a:prstGeom prst="rect">
            <a:avLst/>
          </a:prstGeom>
          <a:solidFill>
            <a:srgbClr val="FFEFA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57" name="Google Shape;757;p78"/>
          <p:cNvSpPr/>
          <p:nvPr/>
        </p:nvSpPr>
        <p:spPr>
          <a:xfrm>
            <a:off x="4547668" y="1995999"/>
            <a:ext cx="2596800" cy="1181400"/>
          </a:xfrm>
          <a:prstGeom prst="rect">
            <a:avLst/>
          </a:prstGeom>
          <a:solidFill>
            <a:srgbClr val="FED0D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58" name="Google Shape;758;p78"/>
          <p:cNvSpPr/>
          <p:nvPr/>
        </p:nvSpPr>
        <p:spPr>
          <a:xfrm>
            <a:off x="1863796" y="3254704"/>
            <a:ext cx="2596800" cy="1181400"/>
          </a:xfrm>
          <a:prstGeom prst="rect">
            <a:avLst/>
          </a:prstGeom>
          <a:solidFill>
            <a:srgbClr val="B9F2B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59" name="Google Shape;759;p78"/>
          <p:cNvSpPr/>
          <p:nvPr/>
        </p:nvSpPr>
        <p:spPr>
          <a:xfrm>
            <a:off x="4561465" y="3254704"/>
            <a:ext cx="2596800" cy="1181400"/>
          </a:xfrm>
          <a:prstGeom prst="rect">
            <a:avLst/>
          </a:prstGeom>
          <a:solidFill>
            <a:srgbClr val="DAEDF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60" name="Google Shape;760;p78"/>
          <p:cNvSpPr txBox="1"/>
          <p:nvPr/>
        </p:nvSpPr>
        <p:spPr>
          <a:xfrm>
            <a:off x="1962050" y="2117900"/>
            <a:ext cx="2400300" cy="1273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Share on social media </a:t>
            </a:r>
            <a:r>
              <a:rPr lang="en" sz="1100">
                <a:solidFill>
                  <a:schemeClr val="dk1"/>
                </a:solidFill>
                <a:latin typeface="Montserrat"/>
                <a:ea typeface="Montserrat"/>
                <a:cs typeface="Montserrat"/>
                <a:sym typeface="Montserrat"/>
              </a:rPr>
              <a:t>about your experience in this training using the </a:t>
            </a:r>
            <a:r>
              <a:rPr lang="en" sz="1100">
                <a:solidFill>
                  <a:schemeClr val="dk1"/>
                </a:solidFill>
                <a:latin typeface="Montserrat"/>
                <a:ea typeface="Montserrat"/>
                <a:cs typeface="Montserrat"/>
                <a:sym typeface="Montserrat"/>
              </a:rPr>
              <a:t>#CommunityCaptainPHL</a:t>
            </a:r>
            <a:endParaRPr b="0" i="0" sz="1100" u="none" cap="none" strike="noStrike">
              <a:solidFill>
                <a:schemeClr val="dk1"/>
              </a:solidFill>
              <a:latin typeface="Montserrat"/>
              <a:ea typeface="Montserrat"/>
              <a:cs typeface="Montserrat"/>
              <a:sym typeface="Montserrat"/>
            </a:endParaRPr>
          </a:p>
        </p:txBody>
      </p:sp>
      <p:sp>
        <p:nvSpPr>
          <p:cNvPr id="761" name="Google Shape;761;p78"/>
          <p:cNvSpPr txBox="1"/>
          <p:nvPr/>
        </p:nvSpPr>
        <p:spPr>
          <a:xfrm>
            <a:off x="4683500" y="2107898"/>
            <a:ext cx="2325000" cy="974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Spread the message</a:t>
            </a:r>
            <a:endParaRPr b="1" i="0" sz="14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100">
                <a:solidFill>
                  <a:schemeClr val="dk1"/>
                </a:solidFill>
                <a:latin typeface="Montserrat"/>
                <a:ea typeface="Montserrat"/>
                <a:cs typeface="Montserrat"/>
                <a:sym typeface="Montserrat"/>
              </a:rPr>
              <a:t>Talk to your family, friends, and neighbors about the information your received in this training</a:t>
            </a:r>
            <a:endParaRPr b="0" i="0" sz="11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Montserrat"/>
                <a:ea typeface="Montserrat"/>
                <a:cs typeface="Montserrat"/>
                <a:sym typeface="Montserrat"/>
              </a:rPr>
              <a:t> </a:t>
            </a:r>
            <a:endParaRPr b="0" i="0" sz="1400" u="none" cap="none" strike="noStrike">
              <a:solidFill>
                <a:srgbClr val="000000"/>
              </a:solidFill>
              <a:latin typeface="Montserrat"/>
              <a:ea typeface="Montserrat"/>
              <a:cs typeface="Montserrat"/>
              <a:sym typeface="Montserrat"/>
            </a:endParaRPr>
          </a:p>
        </p:txBody>
      </p:sp>
      <p:sp>
        <p:nvSpPr>
          <p:cNvPr id="762" name="Google Shape;762;p78"/>
          <p:cNvSpPr txBox="1"/>
          <p:nvPr/>
        </p:nvSpPr>
        <p:spPr>
          <a:xfrm>
            <a:off x="253750" y="937900"/>
            <a:ext cx="8381400" cy="6366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sz="1600">
                <a:solidFill>
                  <a:schemeClr val="dk1"/>
                </a:solidFill>
                <a:latin typeface="Montserrat"/>
                <a:ea typeface="Montserrat"/>
                <a:cs typeface="Montserrat"/>
                <a:sym typeface="Montserrat"/>
              </a:rPr>
              <a:t>E</a:t>
            </a:r>
            <a:r>
              <a:rPr b="1" lang="en" sz="1600">
                <a:solidFill>
                  <a:schemeClr val="dk1"/>
                </a:solidFill>
                <a:latin typeface="Montserrat"/>
                <a:ea typeface="Montserrat"/>
                <a:cs typeface="Montserrat"/>
                <a:sym typeface="Montserrat"/>
              </a:rPr>
              <a:t>veryday people helping each other. </a:t>
            </a:r>
            <a:endParaRPr sz="16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600">
                <a:solidFill>
                  <a:schemeClr val="dk1"/>
                </a:solidFill>
                <a:latin typeface="Montserrat"/>
                <a:ea typeface="Montserrat"/>
                <a:cs typeface="Montserrat"/>
                <a:sym typeface="Montserrat"/>
              </a:rPr>
              <a:t>Here are some ways you  can take action to help keep your community safe.</a:t>
            </a:r>
            <a:endParaRPr sz="1600">
              <a:solidFill>
                <a:schemeClr val="dk1"/>
              </a:solidFill>
              <a:latin typeface="Montserrat"/>
              <a:ea typeface="Montserrat"/>
              <a:cs typeface="Montserrat"/>
              <a:sym typeface="Montserrat"/>
            </a:endParaRPr>
          </a:p>
        </p:txBody>
      </p:sp>
      <p:sp>
        <p:nvSpPr>
          <p:cNvPr id="763" name="Google Shape;763;p78"/>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764" name="Google Shape;764;p78"/>
          <p:cNvSpPr txBox="1"/>
          <p:nvPr/>
        </p:nvSpPr>
        <p:spPr>
          <a:xfrm>
            <a:off x="4518414" y="3383378"/>
            <a:ext cx="2662800" cy="878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Open Sans"/>
                <a:ea typeface="Open Sans"/>
                <a:cs typeface="Open Sans"/>
                <a:sym typeface="Open Sans"/>
              </a:rPr>
              <a:t>Encourage</a:t>
            </a:r>
            <a:endParaRPr b="1" sz="1400">
              <a:solidFill>
                <a:schemeClr val="dk1"/>
              </a:solidFill>
              <a:latin typeface="Open Sans"/>
              <a:ea typeface="Open Sans"/>
              <a:cs typeface="Open Sans"/>
              <a:sym typeface="Open Sans"/>
            </a:endParaRPr>
          </a:p>
          <a:p>
            <a:pPr indent="0" lvl="0" marL="0" rtl="0" algn="ctr">
              <a:lnSpc>
                <a:spcPct val="115000"/>
              </a:lnSpc>
              <a:spcBef>
                <a:spcPts val="100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everyone you know to follow the CDC’s recommendations </a:t>
            </a:r>
            <a:endParaRPr sz="1100">
              <a:solidFill>
                <a:schemeClr val="dk1"/>
              </a:solidFill>
              <a:latin typeface="Open Sans"/>
              <a:ea typeface="Open Sans"/>
              <a:cs typeface="Open Sans"/>
              <a:sym typeface="Open Sans"/>
            </a:endParaRPr>
          </a:p>
        </p:txBody>
      </p:sp>
      <p:sp>
        <p:nvSpPr>
          <p:cNvPr id="765" name="Google Shape;765;p78"/>
          <p:cNvSpPr txBox="1"/>
          <p:nvPr/>
        </p:nvSpPr>
        <p:spPr>
          <a:xfrm>
            <a:off x="1930087" y="3391650"/>
            <a:ext cx="2464200" cy="517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Check on your Neighbors</a:t>
            </a:r>
            <a:endParaRPr b="1" i="0" sz="14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100">
                <a:solidFill>
                  <a:schemeClr val="dk1"/>
                </a:solidFill>
                <a:latin typeface="Montserrat"/>
                <a:ea typeface="Montserrat"/>
                <a:cs typeface="Montserrat"/>
                <a:sym typeface="Montserrat"/>
              </a:rPr>
              <a:t>Call your neighbors </a:t>
            </a:r>
            <a:endParaRPr sz="11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100">
                <a:solidFill>
                  <a:schemeClr val="dk1"/>
                </a:solidFill>
                <a:latin typeface="Montserrat"/>
                <a:ea typeface="Montserrat"/>
                <a:cs typeface="Montserrat"/>
                <a:sym typeface="Montserrat"/>
              </a:rPr>
              <a:t>and make sure they have everything they need.</a:t>
            </a:r>
            <a:endParaRPr sz="11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Montserrat"/>
              <a:ea typeface="Montserrat"/>
              <a:cs typeface="Montserrat"/>
              <a:sym typeface="Montserrat"/>
            </a:endParaRPr>
          </a:p>
        </p:txBody>
      </p:sp>
      <p:sp>
        <p:nvSpPr>
          <p:cNvPr id="766" name="Google Shape;766;p7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78"/>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YOUR ROLE AS A COMMUNITY RESPONSE CAPTAIN:</a:t>
            </a:r>
            <a:endParaRPr b="1" sz="2400">
              <a:solidFill>
                <a:srgbClr val="FFFFFF"/>
              </a:solidFill>
              <a:latin typeface="Montserrat"/>
              <a:ea typeface="Montserrat"/>
              <a:cs typeface="Montserrat"/>
              <a:sym typeface="Montserrat"/>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1" name="Shape 771"/>
        <p:cNvGrpSpPr/>
        <p:nvPr/>
      </p:nvGrpSpPr>
      <p:grpSpPr>
        <a:xfrm>
          <a:off x="0" y="0"/>
          <a:ext cx="0" cy="0"/>
          <a:chOff x="0" y="0"/>
          <a:chExt cx="0" cy="0"/>
        </a:xfrm>
      </p:grpSpPr>
      <p:sp>
        <p:nvSpPr>
          <p:cNvPr id="772" name="Google Shape;772;p79"/>
          <p:cNvSpPr txBox="1"/>
          <p:nvPr/>
        </p:nvSpPr>
        <p:spPr>
          <a:xfrm>
            <a:off x="394425" y="1014350"/>
            <a:ext cx="8130300" cy="6366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sz="2400">
                <a:solidFill>
                  <a:srgbClr val="2176D2"/>
                </a:solidFill>
                <a:highlight>
                  <a:srgbClr val="FFEFA2"/>
                </a:highlight>
                <a:latin typeface="Montserrat"/>
                <a:ea typeface="Montserrat"/>
                <a:cs typeface="Montserrat"/>
                <a:sym typeface="Montserrat"/>
              </a:rPr>
              <a:t>Share this information with your neighbors!</a:t>
            </a:r>
            <a:endParaRPr sz="2400">
              <a:solidFill>
                <a:srgbClr val="2176D2"/>
              </a:solidFill>
              <a:highlight>
                <a:srgbClr val="FFEFA2"/>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p:txBody>
      </p:sp>
      <p:sp>
        <p:nvSpPr>
          <p:cNvPr id="773" name="Google Shape;773;p79"/>
          <p:cNvSpPr txBox="1"/>
          <p:nvPr>
            <p:ph idx="12" type="sldNum"/>
          </p:nvPr>
        </p:nvSpPr>
        <p:spPr>
          <a:xfrm>
            <a:off x="8524733" y="4762842"/>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774" name="Google Shape;774;p7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79"/>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TAKE ACTION!</a:t>
            </a:r>
            <a:endParaRPr b="1" sz="2400">
              <a:solidFill>
                <a:srgbClr val="FFFFFF"/>
              </a:solidFill>
              <a:latin typeface="Montserrat"/>
              <a:ea typeface="Montserrat"/>
              <a:cs typeface="Montserrat"/>
              <a:sym typeface="Montserrat"/>
            </a:endParaRPr>
          </a:p>
        </p:txBody>
      </p:sp>
      <p:pic>
        <p:nvPicPr>
          <p:cNvPr id="776" name="Google Shape;776;p79"/>
          <p:cNvPicPr preferRelativeResize="0"/>
          <p:nvPr/>
        </p:nvPicPr>
        <p:blipFill>
          <a:blip r:embed="rId3">
            <a:alphaModFix/>
          </a:blip>
          <a:stretch>
            <a:fillRect/>
          </a:stretch>
        </p:blipFill>
        <p:spPr>
          <a:xfrm>
            <a:off x="2068062" y="1575100"/>
            <a:ext cx="2462537" cy="3187750"/>
          </a:xfrm>
          <a:prstGeom prst="rect">
            <a:avLst/>
          </a:prstGeom>
          <a:noFill/>
          <a:ln>
            <a:noFill/>
          </a:ln>
        </p:spPr>
      </p:pic>
      <p:pic>
        <p:nvPicPr>
          <p:cNvPr id="777" name="Google Shape;777;p79"/>
          <p:cNvPicPr preferRelativeResize="0"/>
          <p:nvPr/>
        </p:nvPicPr>
        <p:blipFill rotWithShape="1">
          <a:blip r:embed="rId4">
            <a:alphaModFix/>
          </a:blip>
          <a:srcRect b="7889" l="0" r="0" t="12574"/>
          <a:stretch/>
        </p:blipFill>
        <p:spPr>
          <a:xfrm>
            <a:off x="5605688" y="1650950"/>
            <a:ext cx="2390827" cy="2535271"/>
          </a:xfrm>
          <a:prstGeom prst="rect">
            <a:avLst/>
          </a:prstGeom>
          <a:noFill/>
          <a:ln>
            <a:noFill/>
          </a:ln>
        </p:spPr>
      </p:pic>
      <p:sp>
        <p:nvSpPr>
          <p:cNvPr id="778" name="Google Shape;778;p79"/>
          <p:cNvSpPr/>
          <p:nvPr/>
        </p:nvSpPr>
        <p:spPr>
          <a:xfrm>
            <a:off x="148350" y="1575100"/>
            <a:ext cx="1636200" cy="1756200"/>
          </a:xfrm>
          <a:prstGeom prst="rect">
            <a:avLst/>
          </a:prstGeom>
          <a:solidFill>
            <a:srgbClr val="0F4D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79"/>
          <p:cNvSpPr/>
          <p:nvPr/>
        </p:nvSpPr>
        <p:spPr>
          <a:xfrm>
            <a:off x="4890550" y="4291700"/>
            <a:ext cx="3821100" cy="699600"/>
          </a:xfrm>
          <a:prstGeom prst="rect">
            <a:avLst/>
          </a:prstGeom>
          <a:solidFill>
            <a:srgbClr val="0F4D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79"/>
          <p:cNvSpPr txBox="1"/>
          <p:nvPr/>
        </p:nvSpPr>
        <p:spPr>
          <a:xfrm>
            <a:off x="148350" y="1758700"/>
            <a:ext cx="1636200" cy="145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Montserrat"/>
                <a:ea typeface="Montserrat"/>
                <a:cs typeface="Montserrat"/>
                <a:sym typeface="Montserrat"/>
              </a:rPr>
              <a:t>Print out this resource sheet and hang it up in your area!</a:t>
            </a:r>
            <a:endParaRPr sz="1600">
              <a:solidFill>
                <a:srgbClr val="FFFFFF"/>
              </a:solidFill>
              <a:latin typeface="Montserrat"/>
              <a:ea typeface="Montserrat"/>
              <a:cs typeface="Montserrat"/>
              <a:sym typeface="Montserrat"/>
            </a:endParaRPr>
          </a:p>
        </p:txBody>
      </p:sp>
      <p:sp>
        <p:nvSpPr>
          <p:cNvPr id="781" name="Google Shape;781;p79"/>
          <p:cNvSpPr txBox="1"/>
          <p:nvPr/>
        </p:nvSpPr>
        <p:spPr>
          <a:xfrm>
            <a:off x="4972450" y="4323200"/>
            <a:ext cx="3657300" cy="63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Montserrat"/>
                <a:ea typeface="Montserrat"/>
                <a:cs typeface="Montserrat"/>
                <a:sym typeface="Montserrat"/>
              </a:rPr>
              <a:t>No printer? No problem! You can hand-write it too.</a:t>
            </a:r>
            <a:endParaRPr sz="1600">
              <a:solidFill>
                <a:srgbClr val="FFFFFF"/>
              </a:solidFill>
              <a:latin typeface="Montserrat"/>
              <a:ea typeface="Montserrat"/>
              <a:cs typeface="Montserrat"/>
              <a:sym typeface="Montserrat"/>
            </a:endParaRPr>
          </a:p>
        </p:txBody>
      </p:sp>
      <p:sp>
        <p:nvSpPr>
          <p:cNvPr id="782" name="Google Shape;782;p79"/>
          <p:cNvSpPr/>
          <p:nvPr/>
        </p:nvSpPr>
        <p:spPr>
          <a:xfrm>
            <a:off x="742575" y="3276125"/>
            <a:ext cx="1248300" cy="546000"/>
          </a:xfrm>
          <a:custGeom>
            <a:rect b="b" l="l" r="r" t="t"/>
            <a:pathLst>
              <a:path extrusionOk="0" h="21840" w="49932">
                <a:moveTo>
                  <a:pt x="0" y="0"/>
                </a:moveTo>
                <a:cubicBezTo>
                  <a:pt x="9486" y="5687"/>
                  <a:pt x="20065" y="10229"/>
                  <a:pt x="31014" y="11794"/>
                </a:cubicBezTo>
                <a:cubicBezTo>
                  <a:pt x="34214" y="12251"/>
                  <a:pt x="37391" y="13104"/>
                  <a:pt x="40624" y="13104"/>
                </a:cubicBezTo>
                <a:cubicBezTo>
                  <a:pt x="42371" y="13104"/>
                  <a:pt x="44119" y="13104"/>
                  <a:pt x="45866" y="13104"/>
                </a:cubicBezTo>
                <a:cubicBezTo>
                  <a:pt x="46448" y="13104"/>
                  <a:pt x="48195" y="13104"/>
                  <a:pt x="47613" y="13104"/>
                </a:cubicBezTo>
                <a:cubicBezTo>
                  <a:pt x="44877" y="13104"/>
                  <a:pt x="42323" y="11319"/>
                  <a:pt x="40187" y="9610"/>
                </a:cubicBezTo>
                <a:cubicBezTo>
                  <a:pt x="39459" y="9028"/>
                  <a:pt x="37344" y="8521"/>
                  <a:pt x="38003" y="7862"/>
                </a:cubicBezTo>
                <a:cubicBezTo>
                  <a:pt x="39571" y="6294"/>
                  <a:pt x="42135" y="9491"/>
                  <a:pt x="44119" y="10483"/>
                </a:cubicBezTo>
                <a:cubicBezTo>
                  <a:pt x="46107" y="11477"/>
                  <a:pt x="50336" y="11822"/>
                  <a:pt x="49797" y="13978"/>
                </a:cubicBezTo>
                <a:cubicBezTo>
                  <a:pt x="49245" y="16184"/>
                  <a:pt x="46794" y="17400"/>
                  <a:pt x="45429" y="19219"/>
                </a:cubicBezTo>
                <a:cubicBezTo>
                  <a:pt x="44843" y="20000"/>
                  <a:pt x="45096" y="21840"/>
                  <a:pt x="44119" y="21840"/>
                </a:cubicBezTo>
                <a:cubicBezTo>
                  <a:pt x="40916" y="21840"/>
                  <a:pt x="44119" y="15433"/>
                  <a:pt x="44119" y="12230"/>
                </a:cubicBezTo>
              </a:path>
            </a:pathLst>
          </a:custGeom>
          <a:noFill/>
          <a:ln cap="flat" cmpd="sng" w="38100">
            <a:solidFill>
              <a:srgbClr val="F3C613"/>
            </a:solidFill>
            <a:prstDash val="solid"/>
            <a:round/>
            <a:headEnd len="med" w="med" type="none"/>
            <a:tailEnd len="med" w="med" type="none"/>
          </a:ln>
        </p:spPr>
      </p:sp>
      <p:sp>
        <p:nvSpPr>
          <p:cNvPr id="783" name="Google Shape;783;p79"/>
          <p:cNvSpPr/>
          <p:nvPr/>
        </p:nvSpPr>
        <p:spPr>
          <a:xfrm>
            <a:off x="5840396" y="2659503"/>
            <a:ext cx="1656300" cy="1474275"/>
          </a:xfrm>
          <a:custGeom>
            <a:rect b="b" l="l" r="r" t="t"/>
            <a:pathLst>
              <a:path extrusionOk="0" h="58971" w="66252">
                <a:moveTo>
                  <a:pt x="66252" y="25176"/>
                </a:moveTo>
                <a:cubicBezTo>
                  <a:pt x="62256" y="18898"/>
                  <a:pt x="60705" y="10604"/>
                  <a:pt x="54894" y="5956"/>
                </a:cubicBezTo>
                <a:cubicBezTo>
                  <a:pt x="48136" y="550"/>
                  <a:pt x="38178" y="-507"/>
                  <a:pt x="29559" y="277"/>
                </a:cubicBezTo>
                <a:cubicBezTo>
                  <a:pt x="13521" y="1736"/>
                  <a:pt x="-1986" y="22774"/>
                  <a:pt x="292" y="38717"/>
                </a:cubicBezTo>
                <a:cubicBezTo>
                  <a:pt x="2821" y="56414"/>
                  <a:pt x="33183" y="61838"/>
                  <a:pt x="50526" y="57500"/>
                </a:cubicBezTo>
                <a:cubicBezTo>
                  <a:pt x="55977" y="56137"/>
                  <a:pt x="57902" y="48536"/>
                  <a:pt x="59263" y="43085"/>
                </a:cubicBezTo>
                <a:cubicBezTo>
                  <a:pt x="61428" y="34411"/>
                  <a:pt x="66322" y="24434"/>
                  <a:pt x="62320" y="16440"/>
                </a:cubicBezTo>
              </a:path>
            </a:pathLst>
          </a:custGeom>
          <a:noFill/>
          <a:ln cap="flat" cmpd="sng" w="38100">
            <a:solidFill>
              <a:srgbClr val="F3C613"/>
            </a:solidFill>
            <a:prstDash val="solid"/>
            <a:round/>
            <a:headEnd len="med" w="med" type="none"/>
            <a:tailEnd len="med" w="med" type="none"/>
          </a:ln>
        </p:spPr>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7" name="Shape 787"/>
        <p:cNvGrpSpPr/>
        <p:nvPr/>
      </p:nvGrpSpPr>
      <p:grpSpPr>
        <a:xfrm>
          <a:off x="0" y="0"/>
          <a:ext cx="0" cy="0"/>
          <a:chOff x="0" y="0"/>
          <a:chExt cx="0" cy="0"/>
        </a:xfrm>
      </p:grpSpPr>
      <p:sp>
        <p:nvSpPr>
          <p:cNvPr id="788" name="Google Shape;788;p80"/>
          <p:cNvSpPr txBox="1"/>
          <p:nvPr/>
        </p:nvSpPr>
        <p:spPr>
          <a:xfrm>
            <a:off x="148350" y="1045750"/>
            <a:ext cx="8254800" cy="339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1" lang="en" sz="1600">
                <a:solidFill>
                  <a:srgbClr val="2176D2"/>
                </a:solidFill>
                <a:latin typeface="Montserrat"/>
                <a:ea typeface="Montserrat"/>
                <a:cs typeface="Montserrat"/>
                <a:sym typeface="Montserrat"/>
              </a:rPr>
              <a:t>Volunteer at a Food Distribution Site: </a:t>
            </a:r>
            <a:r>
              <a:rPr lang="en" sz="1600">
                <a:solidFill>
                  <a:schemeClr val="dk1"/>
                </a:solidFill>
                <a:latin typeface="Montserrat"/>
                <a:ea typeface="Montserrat"/>
                <a:cs typeface="Montserrat"/>
                <a:sym typeface="Montserrat"/>
              </a:rPr>
              <a:t>The City of Philadelphia needs help packing and distributing food to those who need it during the COVID-19 pandemic. Visit </a:t>
            </a:r>
            <a:r>
              <a:rPr b="1" lang="en" sz="1600">
                <a:solidFill>
                  <a:schemeClr val="dk1"/>
                </a:solidFill>
                <a:latin typeface="Montserrat"/>
                <a:ea typeface="Montserrat"/>
                <a:cs typeface="Montserrat"/>
                <a:sym typeface="Montserrat"/>
              </a:rPr>
              <a:t>www.serve.phila.gov </a:t>
            </a:r>
            <a:r>
              <a:rPr lang="en" sz="1600">
                <a:solidFill>
                  <a:schemeClr val="dk1"/>
                </a:solidFill>
                <a:latin typeface="Montserrat"/>
                <a:ea typeface="Montserrat"/>
                <a:cs typeface="Montserrat"/>
                <a:sym typeface="Montserrat"/>
              </a:rPr>
              <a:t>for more information and to volunteer. </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b="1" lang="en" sz="1600">
                <a:solidFill>
                  <a:srgbClr val="2176D2"/>
                </a:solidFill>
                <a:latin typeface="Montserrat"/>
                <a:ea typeface="Montserrat"/>
                <a:cs typeface="Montserrat"/>
                <a:sym typeface="Montserrat"/>
              </a:rPr>
              <a:t>Join the Philadelphia Medical Reserve Corp:</a:t>
            </a:r>
            <a:r>
              <a:rPr b="1" lang="en" sz="1600">
                <a:latin typeface="Montserrat"/>
                <a:ea typeface="Montserrat"/>
                <a:cs typeface="Montserrat"/>
                <a:sym typeface="Montserrat"/>
              </a:rPr>
              <a:t> </a:t>
            </a:r>
            <a:r>
              <a:rPr lang="en" sz="1600">
                <a:latin typeface="Montserrat"/>
                <a:ea typeface="Montserrat"/>
                <a:cs typeface="Montserrat"/>
                <a:sym typeface="Montserrat"/>
              </a:rPr>
              <a:t>a group of volunteers who serve the City during public health emergencies. </a:t>
            </a:r>
            <a:r>
              <a:rPr lang="en" sz="1600">
                <a:highlight>
                  <a:srgbClr val="FFFFFF"/>
                </a:highlight>
                <a:latin typeface="Montserrat"/>
                <a:ea typeface="Montserrat"/>
                <a:cs typeface="Montserrat"/>
                <a:sym typeface="Montserrat"/>
              </a:rPr>
              <a:t>Clinical and non-clinical volunteers are needed. You must be at least 18 years old to join. </a:t>
            </a:r>
            <a:r>
              <a:rPr lang="en" sz="1600">
                <a:latin typeface="Montserrat"/>
                <a:ea typeface="Montserrat"/>
                <a:cs typeface="Montserrat"/>
                <a:sym typeface="Montserrat"/>
              </a:rPr>
              <a:t>Visit</a:t>
            </a:r>
            <a:r>
              <a:rPr b="1" lang="en" sz="1600">
                <a:latin typeface="Montserrat"/>
                <a:ea typeface="Montserrat"/>
                <a:cs typeface="Montserrat"/>
                <a:sym typeface="Montserrat"/>
              </a:rPr>
              <a:t> www.serve.phila.gov </a:t>
            </a:r>
            <a:r>
              <a:rPr lang="en" sz="1600">
                <a:latin typeface="Montserrat"/>
                <a:ea typeface="Montserrat"/>
                <a:cs typeface="Montserrat"/>
                <a:sym typeface="Montserrat"/>
              </a:rPr>
              <a:t>for more information and to volunteer. </a:t>
            </a:r>
            <a:endParaRPr sz="1600">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lang="en" sz="1600">
                <a:solidFill>
                  <a:srgbClr val="2176D2"/>
                </a:solidFill>
                <a:latin typeface="Montserrat"/>
                <a:ea typeface="Montserrat"/>
                <a:cs typeface="Montserrat"/>
                <a:sym typeface="Montserrat"/>
              </a:rPr>
              <a:t>Phone Bank with Philly Counts: </a:t>
            </a:r>
            <a:r>
              <a:rPr lang="en" sz="1600">
                <a:solidFill>
                  <a:schemeClr val="dk1"/>
                </a:solidFill>
                <a:latin typeface="Montserrat"/>
                <a:ea typeface="Montserrat"/>
                <a:cs typeface="Montserrat"/>
                <a:sym typeface="Montserrat"/>
              </a:rPr>
              <a:t>We’re reaching out to households across Philadelphia to check in and make sure they have everything they need to stay healthy and safe at home during the pandemic. </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lang="en" sz="1600">
                <a:solidFill>
                  <a:schemeClr val="dk1"/>
                </a:solidFill>
                <a:latin typeface="Montserrat"/>
                <a:ea typeface="Montserrat"/>
                <a:cs typeface="Montserrat"/>
                <a:sym typeface="Montserrat"/>
              </a:rPr>
              <a:t>Visit </a:t>
            </a:r>
            <a:r>
              <a:rPr b="1" lang="en" sz="1600" u="sng">
                <a:solidFill>
                  <a:schemeClr val="hlink"/>
                </a:solidFill>
                <a:latin typeface="Montserrat"/>
                <a:ea typeface="Montserrat"/>
                <a:cs typeface="Montserrat"/>
                <a:sym typeface="Montserrat"/>
                <a:hlinkClick r:id="rId3"/>
              </a:rPr>
              <a:t>https://bit.ly/COVIDPhoneBank</a:t>
            </a:r>
            <a:r>
              <a:rPr b="1" lang="en" sz="1600">
                <a:solidFill>
                  <a:schemeClr val="dk1"/>
                </a:solidFill>
                <a:latin typeface="Montserrat"/>
                <a:ea typeface="Montserrat"/>
                <a:cs typeface="Montserrat"/>
                <a:sym typeface="Montserrat"/>
              </a:rPr>
              <a:t> </a:t>
            </a:r>
            <a:r>
              <a:rPr lang="en" sz="1600">
                <a:solidFill>
                  <a:schemeClr val="dk1"/>
                </a:solidFill>
                <a:latin typeface="Montserrat"/>
                <a:ea typeface="Montserrat"/>
                <a:cs typeface="Montserrat"/>
                <a:sym typeface="Montserrat"/>
              </a:rPr>
              <a:t>to sign up for a phone banking session. </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p:txBody>
      </p:sp>
      <p:sp>
        <p:nvSpPr>
          <p:cNvPr id="789" name="Google Shape;789;p80"/>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790" name="Google Shape;790;p8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80"/>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ADDITIONAL VOLUNTEER OPPORTUNITIES</a:t>
            </a:r>
            <a:endParaRPr b="1" sz="2400">
              <a:solidFill>
                <a:srgbClr val="FFFFFF"/>
              </a:solidFill>
              <a:latin typeface="Montserrat"/>
              <a:ea typeface="Montserrat"/>
              <a:cs typeface="Montserrat"/>
              <a:sym typeface="Montserrat"/>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5" name="Shape 795"/>
        <p:cNvGrpSpPr/>
        <p:nvPr/>
      </p:nvGrpSpPr>
      <p:grpSpPr>
        <a:xfrm>
          <a:off x="0" y="0"/>
          <a:ext cx="0" cy="0"/>
          <a:chOff x="0" y="0"/>
          <a:chExt cx="0" cy="0"/>
        </a:xfrm>
      </p:grpSpPr>
      <p:sp>
        <p:nvSpPr>
          <p:cNvPr id="796" name="Google Shape;796;p81"/>
          <p:cNvSpPr/>
          <p:nvPr/>
        </p:nvSpPr>
        <p:spPr>
          <a:xfrm>
            <a:off x="0" y="742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81"/>
          <p:cNvSpPr txBox="1"/>
          <p:nvPr/>
        </p:nvSpPr>
        <p:spPr>
          <a:xfrm>
            <a:off x="148350" y="1492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GO FORTH AND SUPPORT YOUR COMMUNITY!</a:t>
            </a:r>
            <a:endParaRPr b="1" sz="2400">
              <a:solidFill>
                <a:srgbClr val="FFFFFF"/>
              </a:solidFill>
              <a:latin typeface="Montserrat"/>
              <a:ea typeface="Montserrat"/>
              <a:cs typeface="Montserrat"/>
              <a:sym typeface="Montserrat"/>
            </a:endParaRPr>
          </a:p>
        </p:txBody>
      </p:sp>
      <p:pic>
        <p:nvPicPr>
          <p:cNvPr id="798" name="Google Shape;798;p81"/>
          <p:cNvPicPr preferRelativeResize="0"/>
          <p:nvPr/>
        </p:nvPicPr>
        <p:blipFill>
          <a:blip r:embed="rId3">
            <a:alphaModFix/>
          </a:blip>
          <a:stretch>
            <a:fillRect/>
          </a:stretch>
        </p:blipFill>
        <p:spPr>
          <a:xfrm>
            <a:off x="-49500" y="808606"/>
            <a:ext cx="9143998" cy="2807187"/>
          </a:xfrm>
          <a:prstGeom prst="rect">
            <a:avLst/>
          </a:prstGeom>
          <a:noFill/>
          <a:ln>
            <a:noFill/>
          </a:ln>
        </p:spPr>
      </p:pic>
      <p:sp>
        <p:nvSpPr>
          <p:cNvPr id="799" name="Google Shape;799;p81"/>
          <p:cNvSpPr txBox="1"/>
          <p:nvPr/>
        </p:nvSpPr>
        <p:spPr>
          <a:xfrm>
            <a:off x="253650" y="3766700"/>
            <a:ext cx="89067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0F4D90"/>
                </a:solidFill>
                <a:latin typeface="Montserrat"/>
                <a:ea typeface="Montserrat"/>
                <a:cs typeface="Montserrat"/>
                <a:sym typeface="Montserrat"/>
              </a:rPr>
              <a:t>SHARE KNOWLEDGE               SHARE RESOURCES              SHARE KINDNESS</a:t>
            </a:r>
            <a:endParaRPr b="1" sz="1600">
              <a:solidFill>
                <a:srgbClr val="0F4D90"/>
              </a:solidFill>
              <a:latin typeface="Montserrat"/>
              <a:ea typeface="Montserrat"/>
              <a:cs typeface="Montserrat"/>
              <a:sym typeface="Montserrat"/>
            </a:endParaRPr>
          </a:p>
        </p:txBody>
      </p:sp>
      <p:sp>
        <p:nvSpPr>
          <p:cNvPr id="800" name="Google Shape;800;p81"/>
          <p:cNvSpPr txBox="1"/>
          <p:nvPr/>
        </p:nvSpPr>
        <p:spPr>
          <a:xfrm>
            <a:off x="862950" y="4273700"/>
            <a:ext cx="7418100" cy="46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u="sng">
                <a:solidFill>
                  <a:srgbClr val="0F4D90"/>
                </a:solidFill>
                <a:latin typeface="Montserrat"/>
                <a:ea typeface="Montserrat"/>
                <a:cs typeface="Montserrat"/>
                <a:sym typeface="Montserrat"/>
              </a:rPr>
              <a:t>AND KEEP EACH OTHER SAFE!</a:t>
            </a:r>
            <a:endParaRPr b="1" sz="2400" u="sng">
              <a:solidFill>
                <a:srgbClr val="0F4D90"/>
              </a:solidFill>
              <a:latin typeface="Montserrat"/>
              <a:ea typeface="Montserrat"/>
              <a:cs typeface="Montserrat"/>
              <a:sym typeface="Montserrat"/>
            </a:endParaRPr>
          </a:p>
        </p:txBody>
      </p:sp>
      <p:pic>
        <p:nvPicPr>
          <p:cNvPr id="801" name="Google Shape;801;p81"/>
          <p:cNvPicPr preferRelativeResize="0"/>
          <p:nvPr/>
        </p:nvPicPr>
        <p:blipFill>
          <a:blip r:embed="rId4">
            <a:alphaModFix/>
          </a:blip>
          <a:stretch>
            <a:fillRect/>
          </a:stretch>
        </p:blipFill>
        <p:spPr>
          <a:xfrm>
            <a:off x="2643950" y="3714662"/>
            <a:ext cx="460200" cy="460200"/>
          </a:xfrm>
          <a:prstGeom prst="rect">
            <a:avLst/>
          </a:prstGeom>
          <a:noFill/>
          <a:ln>
            <a:noFill/>
          </a:ln>
        </p:spPr>
      </p:pic>
      <p:pic>
        <p:nvPicPr>
          <p:cNvPr id="802" name="Google Shape;802;p81"/>
          <p:cNvPicPr preferRelativeResize="0"/>
          <p:nvPr/>
        </p:nvPicPr>
        <p:blipFill>
          <a:blip r:embed="rId5">
            <a:alphaModFix/>
          </a:blip>
          <a:stretch>
            <a:fillRect/>
          </a:stretch>
        </p:blipFill>
        <p:spPr>
          <a:xfrm>
            <a:off x="5547950" y="3683663"/>
            <a:ext cx="522198" cy="522175"/>
          </a:xfrm>
          <a:prstGeom prst="rect">
            <a:avLst/>
          </a:prstGeom>
          <a:noFill/>
          <a:ln>
            <a:noFill/>
          </a:ln>
        </p:spPr>
      </p:pic>
      <p:pic>
        <p:nvPicPr>
          <p:cNvPr id="803" name="Google Shape;803;p81"/>
          <p:cNvPicPr preferRelativeResize="0"/>
          <p:nvPr/>
        </p:nvPicPr>
        <p:blipFill>
          <a:blip r:embed="rId6">
            <a:alphaModFix/>
          </a:blip>
          <a:stretch>
            <a:fillRect/>
          </a:stretch>
        </p:blipFill>
        <p:spPr>
          <a:xfrm>
            <a:off x="8261100" y="3731425"/>
            <a:ext cx="522200" cy="522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20"/>
          <p:cNvSpPr txBox="1"/>
          <p:nvPr>
            <p:ph idx="1" type="body"/>
          </p:nvPr>
        </p:nvSpPr>
        <p:spPr>
          <a:xfrm>
            <a:off x="395650" y="1131425"/>
            <a:ext cx="5229000" cy="25092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1000"/>
              </a:spcBef>
              <a:spcAft>
                <a:spcPts val="0"/>
              </a:spcAft>
              <a:buClr>
                <a:schemeClr val="dk1"/>
              </a:buClr>
              <a:buSzPts val="1800"/>
              <a:buFont typeface="Open Sans"/>
              <a:buChar char="●"/>
            </a:pPr>
            <a:r>
              <a:rPr b="1" lang="en">
                <a:solidFill>
                  <a:schemeClr val="dk1"/>
                </a:solidFill>
                <a:latin typeface="Montserrat"/>
                <a:ea typeface="Montserrat"/>
                <a:cs typeface="Montserrat"/>
                <a:sym typeface="Montserrat"/>
              </a:rPr>
              <a:t>Older Adults</a:t>
            </a:r>
            <a:r>
              <a:rPr lang="en">
                <a:solidFill>
                  <a:schemeClr val="dk1"/>
                </a:solidFill>
                <a:latin typeface="Montserrat"/>
                <a:ea typeface="Montserrat"/>
                <a:cs typeface="Montserrat"/>
                <a:sym typeface="Montserrat"/>
              </a:rPr>
              <a:t> and the elderly (ages 60+)</a:t>
            </a:r>
            <a:endParaRPr>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Open Sans"/>
              <a:buChar char="●"/>
            </a:pPr>
            <a:r>
              <a:rPr lang="en">
                <a:solidFill>
                  <a:schemeClr val="dk1"/>
                </a:solidFill>
                <a:latin typeface="Montserrat"/>
                <a:ea typeface="Montserrat"/>
                <a:cs typeface="Montserrat"/>
                <a:sym typeface="Montserrat"/>
              </a:rPr>
              <a:t>Those who are </a:t>
            </a:r>
            <a:r>
              <a:rPr b="1" lang="en">
                <a:solidFill>
                  <a:schemeClr val="dk1"/>
                </a:solidFill>
                <a:latin typeface="Montserrat"/>
                <a:ea typeface="Montserrat"/>
                <a:cs typeface="Montserrat"/>
                <a:sym typeface="Montserrat"/>
              </a:rPr>
              <a:t>immunocompromised</a:t>
            </a:r>
            <a:r>
              <a:rPr lang="en">
                <a:solidFill>
                  <a:schemeClr val="dk1"/>
                </a:solidFill>
                <a:highlight>
                  <a:srgbClr val="FFFFFF"/>
                </a:highlight>
                <a:latin typeface="Montserrat"/>
                <a:ea typeface="Montserrat"/>
                <a:cs typeface="Montserrat"/>
                <a:sym typeface="Montserrat"/>
              </a:rPr>
              <a:t> </a:t>
            </a:r>
            <a:endParaRPr>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Open Sans"/>
              <a:buChar char="●"/>
            </a:pPr>
            <a:r>
              <a:rPr lang="en">
                <a:solidFill>
                  <a:schemeClr val="dk1"/>
                </a:solidFill>
                <a:latin typeface="Montserrat"/>
                <a:ea typeface="Montserrat"/>
                <a:cs typeface="Montserrat"/>
                <a:sym typeface="Montserrat"/>
              </a:rPr>
              <a:t>Those with serious </a:t>
            </a:r>
            <a:r>
              <a:rPr b="1" lang="en">
                <a:solidFill>
                  <a:schemeClr val="dk1"/>
                </a:solidFill>
                <a:latin typeface="Montserrat"/>
                <a:ea typeface="Montserrat"/>
                <a:cs typeface="Montserrat"/>
                <a:sym typeface="Montserrat"/>
              </a:rPr>
              <a:t>underlying health conditions</a:t>
            </a:r>
            <a:endParaRPr>
              <a:solidFill>
                <a:schemeClr val="dk1"/>
              </a:solidFill>
              <a:latin typeface="Montserrat"/>
              <a:ea typeface="Montserrat"/>
              <a:cs typeface="Montserrat"/>
              <a:sym typeface="Montserrat"/>
            </a:endParaRPr>
          </a:p>
          <a:p>
            <a:pPr indent="0" lvl="0" marL="0" rtl="0" algn="l">
              <a:spcBef>
                <a:spcPts val="100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It is important to understand </a:t>
            </a:r>
            <a:r>
              <a:rPr b="1" lang="en">
                <a:solidFill>
                  <a:schemeClr val="dk1"/>
                </a:solidFill>
                <a:latin typeface="Montserrat"/>
                <a:ea typeface="Montserrat"/>
                <a:cs typeface="Montserrat"/>
                <a:sym typeface="Montserrat"/>
              </a:rPr>
              <a:t>young and healthy people are NOT immune</a:t>
            </a:r>
            <a:r>
              <a:rPr lang="en">
                <a:solidFill>
                  <a:schemeClr val="dk1"/>
                </a:solidFill>
                <a:latin typeface="Montserrat"/>
                <a:ea typeface="Montserrat"/>
                <a:cs typeface="Montserrat"/>
                <a:sym typeface="Montserrat"/>
              </a:rPr>
              <a:t> from contracting the COVID-19!</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b="1">
              <a:solidFill>
                <a:schemeClr val="dk1"/>
              </a:solidFill>
              <a:latin typeface="Montserrat"/>
              <a:ea typeface="Montserrat"/>
              <a:cs typeface="Montserrat"/>
              <a:sym typeface="Montserrat"/>
            </a:endParaRPr>
          </a:p>
        </p:txBody>
      </p:sp>
      <p:sp>
        <p:nvSpPr>
          <p:cNvPr id="128" name="Google Shape;128;p2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WHO IS AT RISK OF SEVERE ILLNESS?</a:t>
            </a:r>
            <a:endParaRPr b="1" sz="2400">
              <a:solidFill>
                <a:srgbClr val="FFFFFF"/>
              </a:solidFill>
              <a:latin typeface="Montserrat"/>
              <a:ea typeface="Montserrat"/>
              <a:cs typeface="Montserrat"/>
              <a:sym typeface="Montserrat"/>
            </a:endParaRPr>
          </a:p>
        </p:txBody>
      </p:sp>
      <p:pic>
        <p:nvPicPr>
          <p:cNvPr id="130" name="Google Shape;130;p20"/>
          <p:cNvPicPr preferRelativeResize="0"/>
          <p:nvPr/>
        </p:nvPicPr>
        <p:blipFill>
          <a:blip r:embed="rId3">
            <a:alphaModFix/>
          </a:blip>
          <a:stretch>
            <a:fillRect/>
          </a:stretch>
        </p:blipFill>
        <p:spPr>
          <a:xfrm>
            <a:off x="5559725" y="1131425"/>
            <a:ext cx="2894626" cy="2880642"/>
          </a:xfrm>
          <a:prstGeom prst="rect">
            <a:avLst/>
          </a:prstGeom>
          <a:noFill/>
          <a:ln>
            <a:noFill/>
          </a:ln>
        </p:spPr>
      </p:pic>
      <p:sp>
        <p:nvSpPr>
          <p:cNvPr id="131" name="Google Shape;131;p20"/>
          <p:cNvSpPr txBox="1"/>
          <p:nvPr/>
        </p:nvSpPr>
        <p:spPr>
          <a:xfrm>
            <a:off x="6453425" y="3980650"/>
            <a:ext cx="23187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Montserrat"/>
                <a:ea typeface="Montserrat"/>
                <a:cs typeface="Montserrat"/>
                <a:sym typeface="Montserrat"/>
              </a:rPr>
              <a:t>Image credit: Mona Chalabi</a:t>
            </a:r>
            <a:endParaRPr sz="1000">
              <a:solidFill>
                <a:schemeClr val="dk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21"/>
          <p:cNvSpPr txBox="1"/>
          <p:nvPr>
            <p:ph idx="1" type="body"/>
          </p:nvPr>
        </p:nvSpPr>
        <p:spPr>
          <a:xfrm>
            <a:off x="395650" y="906500"/>
            <a:ext cx="6611100" cy="55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chemeClr val="dk1"/>
                </a:solidFill>
                <a:latin typeface="Montserrat"/>
                <a:ea typeface="Montserrat"/>
                <a:cs typeface="Montserrat"/>
                <a:sym typeface="Montserrat"/>
              </a:rPr>
              <a:t>The </a:t>
            </a:r>
            <a:r>
              <a:rPr b="1" lang="en" sz="2400">
                <a:solidFill>
                  <a:schemeClr val="dk1"/>
                </a:solidFill>
                <a:latin typeface="Montserrat"/>
                <a:ea typeface="Montserrat"/>
                <a:cs typeface="Montserrat"/>
                <a:sym typeface="Montserrat"/>
              </a:rPr>
              <a:t>most common</a:t>
            </a:r>
            <a:r>
              <a:rPr lang="en" sz="2400">
                <a:solidFill>
                  <a:schemeClr val="dk1"/>
                </a:solidFill>
                <a:latin typeface="Montserrat"/>
                <a:ea typeface="Montserrat"/>
                <a:cs typeface="Montserrat"/>
                <a:sym typeface="Montserrat"/>
              </a:rPr>
              <a:t> </a:t>
            </a:r>
            <a:r>
              <a:rPr lang="en" sz="2400">
                <a:solidFill>
                  <a:schemeClr val="dk1"/>
                </a:solidFill>
                <a:latin typeface="Montserrat"/>
                <a:ea typeface="Montserrat"/>
                <a:cs typeface="Montserrat"/>
                <a:sym typeface="Montserrat"/>
              </a:rPr>
              <a:t>symptoms</a:t>
            </a:r>
            <a:r>
              <a:rPr lang="en" sz="2400">
                <a:solidFill>
                  <a:schemeClr val="dk1"/>
                </a:solidFill>
                <a:latin typeface="Montserrat"/>
                <a:ea typeface="Montserrat"/>
                <a:cs typeface="Montserrat"/>
                <a:sym typeface="Montserrat"/>
              </a:rPr>
              <a:t>: </a:t>
            </a:r>
            <a:endParaRPr sz="24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2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2000">
              <a:solidFill>
                <a:schemeClr val="dk1"/>
              </a:solidFill>
              <a:latin typeface="Montserrat"/>
              <a:ea typeface="Montserrat"/>
              <a:cs typeface="Montserrat"/>
              <a:sym typeface="Montserrat"/>
            </a:endParaRPr>
          </a:p>
        </p:txBody>
      </p:sp>
      <p:sp>
        <p:nvSpPr>
          <p:cNvPr id="137" name="Google Shape;137;p2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SYMPTOMS OF COVID-19</a:t>
            </a:r>
            <a:endParaRPr b="1" sz="2400">
              <a:solidFill>
                <a:srgbClr val="FFFFFF"/>
              </a:solidFill>
              <a:latin typeface="Montserrat"/>
              <a:ea typeface="Montserrat"/>
              <a:cs typeface="Montserrat"/>
              <a:sym typeface="Montserrat"/>
            </a:endParaRPr>
          </a:p>
        </p:txBody>
      </p:sp>
      <p:grpSp>
        <p:nvGrpSpPr>
          <p:cNvPr id="139" name="Google Shape;139;p21"/>
          <p:cNvGrpSpPr/>
          <p:nvPr/>
        </p:nvGrpSpPr>
        <p:grpSpPr>
          <a:xfrm>
            <a:off x="6427388" y="1599625"/>
            <a:ext cx="1378800" cy="1948275"/>
            <a:chOff x="6427388" y="1599625"/>
            <a:chExt cx="1378800" cy="1948275"/>
          </a:xfrm>
        </p:grpSpPr>
        <p:sp>
          <p:nvSpPr>
            <p:cNvPr id="140" name="Google Shape;140;p21"/>
            <p:cNvSpPr txBox="1"/>
            <p:nvPr/>
          </p:nvSpPr>
          <p:spPr>
            <a:xfrm>
              <a:off x="6427388" y="2903800"/>
              <a:ext cx="1378800" cy="64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DIFFICULTY BREATHING</a:t>
              </a:r>
              <a:endParaRPr b="1"/>
            </a:p>
          </p:txBody>
        </p:sp>
        <p:pic>
          <p:nvPicPr>
            <p:cNvPr id="141" name="Google Shape;141;p21"/>
            <p:cNvPicPr preferRelativeResize="0"/>
            <p:nvPr/>
          </p:nvPicPr>
          <p:blipFill>
            <a:blip r:embed="rId3">
              <a:alphaModFix/>
            </a:blip>
            <a:stretch>
              <a:fillRect/>
            </a:stretch>
          </p:blipFill>
          <p:spPr>
            <a:xfrm>
              <a:off x="6469415" y="1599625"/>
              <a:ext cx="1294772" cy="1294772"/>
            </a:xfrm>
            <a:prstGeom prst="rect">
              <a:avLst/>
            </a:prstGeom>
            <a:noFill/>
            <a:ln>
              <a:noFill/>
            </a:ln>
          </p:spPr>
        </p:pic>
      </p:grpSp>
      <p:grpSp>
        <p:nvGrpSpPr>
          <p:cNvPr id="142" name="Google Shape;142;p21"/>
          <p:cNvGrpSpPr/>
          <p:nvPr/>
        </p:nvGrpSpPr>
        <p:grpSpPr>
          <a:xfrm>
            <a:off x="1370063" y="1609038"/>
            <a:ext cx="1294775" cy="1641463"/>
            <a:chOff x="1370063" y="1609038"/>
            <a:chExt cx="1294775" cy="1641463"/>
          </a:xfrm>
        </p:grpSpPr>
        <p:sp>
          <p:nvSpPr>
            <p:cNvPr id="143" name="Google Shape;143;p21"/>
            <p:cNvSpPr txBox="1"/>
            <p:nvPr/>
          </p:nvSpPr>
          <p:spPr>
            <a:xfrm>
              <a:off x="1520051" y="2894400"/>
              <a:ext cx="10851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A </a:t>
              </a:r>
              <a:r>
                <a:rPr b="1" lang="en"/>
                <a:t>COUGH</a:t>
              </a:r>
              <a:endParaRPr b="1"/>
            </a:p>
          </p:txBody>
        </p:sp>
        <p:pic>
          <p:nvPicPr>
            <p:cNvPr id="144" name="Google Shape;144;p21"/>
            <p:cNvPicPr preferRelativeResize="0"/>
            <p:nvPr/>
          </p:nvPicPr>
          <p:blipFill>
            <a:blip r:embed="rId4">
              <a:alphaModFix/>
            </a:blip>
            <a:stretch>
              <a:fillRect/>
            </a:stretch>
          </p:blipFill>
          <p:spPr>
            <a:xfrm>
              <a:off x="1370063" y="1609038"/>
              <a:ext cx="1294775" cy="1294775"/>
            </a:xfrm>
            <a:prstGeom prst="rect">
              <a:avLst/>
            </a:prstGeom>
            <a:noFill/>
            <a:ln>
              <a:noFill/>
            </a:ln>
          </p:spPr>
        </p:pic>
      </p:grpSp>
      <p:sp>
        <p:nvSpPr>
          <p:cNvPr id="145" name="Google Shape;145;p21"/>
          <p:cNvSpPr txBox="1"/>
          <p:nvPr/>
        </p:nvSpPr>
        <p:spPr>
          <a:xfrm>
            <a:off x="162225" y="3876725"/>
            <a:ext cx="2693400" cy="7800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Fatigue</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Muscle or joint pain</a:t>
            </a:r>
            <a:endParaRPr sz="1600"/>
          </a:p>
        </p:txBody>
      </p:sp>
      <p:sp>
        <p:nvSpPr>
          <p:cNvPr id="146" name="Google Shape;146;p21"/>
          <p:cNvSpPr txBox="1"/>
          <p:nvPr/>
        </p:nvSpPr>
        <p:spPr>
          <a:xfrm>
            <a:off x="2847225" y="3901775"/>
            <a:ext cx="1995900" cy="7800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Headache</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Chills</a:t>
            </a:r>
            <a:endParaRPr sz="1600"/>
          </a:p>
        </p:txBody>
      </p:sp>
      <p:grpSp>
        <p:nvGrpSpPr>
          <p:cNvPr id="147" name="Google Shape;147;p21"/>
          <p:cNvGrpSpPr/>
          <p:nvPr/>
        </p:nvGrpSpPr>
        <p:grpSpPr>
          <a:xfrm>
            <a:off x="4065936" y="1609038"/>
            <a:ext cx="1294772" cy="1641463"/>
            <a:chOff x="4065936" y="1609038"/>
            <a:chExt cx="1294772" cy="1641463"/>
          </a:xfrm>
        </p:grpSpPr>
        <p:pic>
          <p:nvPicPr>
            <p:cNvPr id="148" name="Google Shape;148;p21"/>
            <p:cNvPicPr preferRelativeResize="0"/>
            <p:nvPr/>
          </p:nvPicPr>
          <p:blipFill>
            <a:blip r:embed="rId5">
              <a:alphaModFix/>
            </a:blip>
            <a:stretch>
              <a:fillRect/>
            </a:stretch>
          </p:blipFill>
          <p:spPr>
            <a:xfrm>
              <a:off x="4065936" y="1609037"/>
              <a:ext cx="1294772" cy="1294772"/>
            </a:xfrm>
            <a:prstGeom prst="rect">
              <a:avLst/>
            </a:prstGeom>
            <a:noFill/>
            <a:ln>
              <a:noFill/>
            </a:ln>
          </p:spPr>
        </p:pic>
        <p:sp>
          <p:nvSpPr>
            <p:cNvPr id="149" name="Google Shape;149;p21"/>
            <p:cNvSpPr txBox="1"/>
            <p:nvPr/>
          </p:nvSpPr>
          <p:spPr>
            <a:xfrm>
              <a:off x="4215925" y="2894400"/>
              <a:ext cx="994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A FEVER</a:t>
              </a:r>
              <a:endParaRPr b="1">
                <a:solidFill>
                  <a:schemeClr val="dk1"/>
                </a:solidFill>
              </a:endParaRPr>
            </a:p>
          </p:txBody>
        </p:sp>
      </p:grpSp>
      <p:sp>
        <p:nvSpPr>
          <p:cNvPr id="150" name="Google Shape;150;p21"/>
          <p:cNvSpPr txBox="1"/>
          <p:nvPr>
            <p:ph idx="1" type="body"/>
          </p:nvPr>
        </p:nvSpPr>
        <p:spPr>
          <a:xfrm>
            <a:off x="539625" y="3367925"/>
            <a:ext cx="6611100" cy="55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Montserrat"/>
                <a:ea typeface="Montserrat"/>
                <a:cs typeface="Montserrat"/>
                <a:sym typeface="Montserrat"/>
              </a:rPr>
              <a:t>Less</a:t>
            </a:r>
            <a:r>
              <a:rPr lang="en" sz="2000">
                <a:solidFill>
                  <a:schemeClr val="dk1"/>
                </a:solidFill>
                <a:latin typeface="Montserrat"/>
                <a:ea typeface="Montserrat"/>
                <a:cs typeface="Montserrat"/>
                <a:sym typeface="Montserrat"/>
              </a:rPr>
              <a:t> common </a:t>
            </a:r>
            <a:r>
              <a:rPr lang="en" sz="2000">
                <a:solidFill>
                  <a:schemeClr val="dk1"/>
                </a:solidFill>
                <a:latin typeface="Montserrat"/>
                <a:ea typeface="Montserrat"/>
                <a:cs typeface="Montserrat"/>
                <a:sym typeface="Montserrat"/>
              </a:rPr>
              <a:t>symptoms</a:t>
            </a:r>
            <a:r>
              <a:rPr lang="en" sz="2000">
                <a:solidFill>
                  <a:schemeClr val="dk1"/>
                </a:solidFill>
                <a:latin typeface="Montserrat"/>
                <a:ea typeface="Montserrat"/>
                <a:cs typeface="Montserrat"/>
                <a:sym typeface="Montserrat"/>
              </a:rPr>
              <a:t>: </a:t>
            </a:r>
            <a:endParaRPr sz="2000">
              <a:solidFill>
                <a:schemeClr val="dk1"/>
              </a:solidFill>
              <a:latin typeface="Montserrat"/>
              <a:ea typeface="Montserrat"/>
              <a:cs typeface="Montserrat"/>
              <a:sym typeface="Montserrat"/>
            </a:endParaRPr>
          </a:p>
        </p:txBody>
      </p:sp>
      <p:sp>
        <p:nvSpPr>
          <p:cNvPr id="151" name="Google Shape;151;p21"/>
          <p:cNvSpPr txBox="1"/>
          <p:nvPr/>
        </p:nvSpPr>
        <p:spPr>
          <a:xfrm>
            <a:off x="4787525" y="3876725"/>
            <a:ext cx="1995900" cy="7299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Vomiting</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Diarrhea</a:t>
            </a:r>
            <a:endParaRPr sz="1600"/>
          </a:p>
        </p:txBody>
      </p:sp>
      <p:sp>
        <p:nvSpPr>
          <p:cNvPr id="152" name="Google Shape;152;p21"/>
          <p:cNvSpPr txBox="1"/>
          <p:nvPr/>
        </p:nvSpPr>
        <p:spPr>
          <a:xfrm>
            <a:off x="6545800" y="3876725"/>
            <a:ext cx="2352000" cy="7800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Loss of sense </a:t>
            </a:r>
            <a:r>
              <a:rPr lang="en" sz="1600">
                <a:solidFill>
                  <a:schemeClr val="dk1"/>
                </a:solidFill>
                <a:latin typeface="Montserrat"/>
                <a:ea typeface="Montserrat"/>
                <a:cs typeface="Montserrat"/>
                <a:sym typeface="Montserrat"/>
              </a:rPr>
              <a:t>of</a:t>
            </a:r>
            <a:r>
              <a:rPr lang="en" sz="1600">
                <a:solidFill>
                  <a:schemeClr val="dk1"/>
                </a:solidFill>
                <a:latin typeface="Montserrat"/>
                <a:ea typeface="Montserrat"/>
                <a:cs typeface="Montserrat"/>
                <a:sym typeface="Montserrat"/>
              </a:rPr>
              <a:t> smell or </a:t>
            </a:r>
            <a:r>
              <a:rPr lang="en" sz="1600">
                <a:solidFill>
                  <a:schemeClr val="dk1"/>
                </a:solidFill>
                <a:latin typeface="Montserrat"/>
                <a:ea typeface="Montserrat"/>
                <a:cs typeface="Montserrat"/>
                <a:sym typeface="Montserrat"/>
              </a:rPr>
              <a:t>taste</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gtEl>
                                        <p:attrNameLst>
                                          <p:attrName>style.visibility</p:attrName>
                                        </p:attrNameLst>
                                      </p:cBhvr>
                                      <p:to>
                                        <p:strVal val="visible"/>
                                      </p:to>
                                    </p:set>
                                  </p:childTnLst>
                                </p:cTn>
                              </p:par>
                            </p:childTnLst>
                          </p:cTn>
                        </p:par>
                        <p:par>
                          <p:cTn fill="hold">
                            <p:stCondLst>
                              <p:cond delay="2000"/>
                            </p:stCondLst>
                            <p:childTnLst>
                              <p:par>
                                <p:cTn fill="hold" nodeType="afterEffect" presetClass="entr" presetID="1" presetSubtype="0">
                                  <p:stCondLst>
                                    <p:cond delay="0"/>
                                  </p:stCondLst>
                                  <p:childTnLst>
                                    <p:set>
                                      <p:cBhvr>
                                        <p:cTn dur="1" fill="hold">
                                          <p:stCondLst>
                                            <p:cond delay="0"/>
                                          </p:stCondLst>
                                        </p:cTn>
                                        <p:tgtEl>
                                          <p:spTgt spid="147"/>
                                        </p:tgtEl>
                                        <p:attrNameLst>
                                          <p:attrName>style.visibility</p:attrName>
                                        </p:attrNameLst>
                                      </p:cBhvr>
                                      <p:to>
                                        <p:strVal val="visible"/>
                                      </p:to>
                                    </p:set>
                                  </p:childTnLst>
                                </p:cTn>
                              </p:par>
                            </p:childTnLst>
                          </p:cTn>
                        </p:par>
                        <p:par>
                          <p:cTn fill="hold">
                            <p:stCondLst>
                              <p:cond delay="4000"/>
                            </p:stCondLst>
                            <p:childTnLst>
                              <p:par>
                                <p:cTn fill="hold" nodeType="afterEffect" presetClass="entr" presetID="1" presetSubtype="0">
                                  <p:stCondLst>
                                    <p:cond delay="0"/>
                                  </p:stCondLst>
                                  <p:childTnLst>
                                    <p:set>
                                      <p:cBhvr>
                                        <p:cTn dur="1" fill="hold">
                                          <p:stCondLst>
                                            <p:cond delay="0"/>
                                          </p:stCondLst>
                                        </p:cTn>
                                        <p:tgtEl>
                                          <p:spTgt spid="1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
                                        </p:tgtEl>
                                        <p:attrNameLst>
                                          <p:attrName>style.visibility</p:attrName>
                                        </p:attrNameLst>
                                      </p:cBhvr>
                                      <p:to>
                                        <p:strVal val="visible"/>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145"/>
                                        </p:tgtEl>
                                        <p:attrNameLst>
                                          <p:attrName>style.visibility</p:attrName>
                                        </p:attrNameLst>
                                      </p:cBhvr>
                                      <p:to>
                                        <p:strVal val="visible"/>
                                      </p:to>
                                    </p:set>
                                  </p:childTnLst>
                                </p:cTn>
                              </p:par>
                            </p:childTnLst>
                          </p:cTn>
                        </p:par>
                        <p:par>
                          <p:cTn fill="hold">
                            <p:stCondLst>
                              <p:cond delay="3000"/>
                            </p:stCondLst>
                            <p:childTnLst>
                              <p:par>
                                <p:cTn fill="hold" nodeType="afterEffect" presetClass="entr" presetID="1" presetSubtype="0">
                                  <p:stCondLst>
                                    <p:cond delay="0"/>
                                  </p:stCondLst>
                                  <p:childTnLst>
                                    <p:set>
                                      <p:cBhvr>
                                        <p:cTn dur="1" fill="hold">
                                          <p:stCondLst>
                                            <p:cond delay="0"/>
                                          </p:stCondLst>
                                        </p:cTn>
                                        <p:tgtEl>
                                          <p:spTgt spid="146"/>
                                        </p:tgtEl>
                                        <p:attrNameLst>
                                          <p:attrName>style.visibility</p:attrName>
                                        </p:attrNameLst>
                                      </p:cBhvr>
                                      <p:to>
                                        <p:strVal val="visible"/>
                                      </p:to>
                                    </p:set>
                                  </p:childTnLst>
                                </p:cTn>
                              </p:par>
                            </p:childTnLst>
                          </p:cTn>
                        </p:par>
                        <p:par>
                          <p:cTn fill="hold">
                            <p:stCondLst>
                              <p:cond delay="5000"/>
                            </p:stCondLst>
                            <p:childTnLst>
                              <p:par>
                                <p:cTn fill="hold" nodeType="afterEffect" presetClass="entr" presetID="1" presetSubtype="0">
                                  <p:stCondLst>
                                    <p:cond delay="0"/>
                                  </p:stCondLst>
                                  <p:childTnLst>
                                    <p:set>
                                      <p:cBhvr>
                                        <p:cTn dur="1" fill="hold">
                                          <p:stCondLst>
                                            <p:cond delay="0"/>
                                          </p:stCondLst>
                                        </p:cTn>
                                        <p:tgtEl>
                                          <p:spTgt spid="151"/>
                                        </p:tgtEl>
                                        <p:attrNameLst>
                                          <p:attrName>style.visibility</p:attrName>
                                        </p:attrNameLst>
                                      </p:cBhvr>
                                      <p:to>
                                        <p:strVal val="visible"/>
                                      </p:to>
                                    </p:se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600"/>
                                        <p:tgtEl>
                                          <p:spTgt spid="1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2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SEVERE </a:t>
            </a:r>
            <a:r>
              <a:rPr b="1" lang="en" sz="2400">
                <a:solidFill>
                  <a:srgbClr val="FFFFFF"/>
                </a:solidFill>
                <a:latin typeface="Montserrat"/>
                <a:ea typeface="Montserrat"/>
                <a:cs typeface="Montserrat"/>
                <a:sym typeface="Montserrat"/>
              </a:rPr>
              <a:t>SYMPTOMS TO MONITOR</a:t>
            </a:r>
            <a:endParaRPr b="1" sz="2400">
              <a:solidFill>
                <a:srgbClr val="FFFFFF"/>
              </a:solidFill>
              <a:latin typeface="Montserrat"/>
              <a:ea typeface="Montserrat"/>
              <a:cs typeface="Montserrat"/>
              <a:sym typeface="Montserrat"/>
            </a:endParaRPr>
          </a:p>
        </p:txBody>
      </p:sp>
      <p:pic>
        <p:nvPicPr>
          <p:cNvPr id="159" name="Google Shape;159;p22"/>
          <p:cNvPicPr preferRelativeResize="0"/>
          <p:nvPr/>
        </p:nvPicPr>
        <p:blipFill rotWithShape="1">
          <a:blip r:embed="rId3">
            <a:alphaModFix/>
          </a:blip>
          <a:srcRect b="0" l="7743" r="15440" t="0"/>
          <a:stretch/>
        </p:blipFill>
        <p:spPr>
          <a:xfrm>
            <a:off x="395650" y="1357525"/>
            <a:ext cx="3240550" cy="3065400"/>
          </a:xfrm>
          <a:prstGeom prst="rect">
            <a:avLst/>
          </a:prstGeom>
          <a:noFill/>
          <a:ln>
            <a:noFill/>
          </a:ln>
        </p:spPr>
      </p:pic>
      <p:sp>
        <p:nvSpPr>
          <p:cNvPr id="160" name="Google Shape;160;p22"/>
          <p:cNvSpPr txBox="1"/>
          <p:nvPr/>
        </p:nvSpPr>
        <p:spPr>
          <a:xfrm>
            <a:off x="4417175" y="1768375"/>
            <a:ext cx="3890100" cy="22437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lang="en" sz="1800">
                <a:latin typeface="Montserrat"/>
                <a:ea typeface="Montserrat"/>
                <a:cs typeface="Montserrat"/>
                <a:sym typeface="Montserrat"/>
              </a:rPr>
              <a:t>If you have </a:t>
            </a:r>
            <a:r>
              <a:rPr b="1" lang="en" sz="1800">
                <a:latin typeface="Montserrat"/>
                <a:ea typeface="Montserrat"/>
                <a:cs typeface="Montserrat"/>
                <a:sym typeface="Montserrat"/>
              </a:rPr>
              <a:t>trouble breathing, worsening cough, chest pain </a:t>
            </a:r>
            <a:r>
              <a:rPr lang="en" sz="1800">
                <a:latin typeface="Montserrat"/>
                <a:ea typeface="Montserrat"/>
                <a:cs typeface="Montserrat"/>
                <a:sym typeface="Montserrat"/>
              </a:rPr>
              <a:t>or other severe symptoms, call your healthcare provider, go to an urgent care clinic, or go to an emergency department. </a:t>
            </a:r>
            <a:endParaRPr sz="1800">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