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Roboto"/>
      <p:regular r:id="rId73"/>
      <p:bold r:id="rId74"/>
      <p:italic r:id="rId75"/>
      <p:boldItalic r:id="rId76"/>
    </p:embeddedFont>
    <p:embeddedFont>
      <p:font typeface="Montserrat"/>
      <p:regular r:id="rId77"/>
      <p:bold r:id="rId78"/>
      <p:italic r:id="rId79"/>
      <p:boldItalic r:id="rId80"/>
    </p:embeddedFont>
    <p:embeddedFont>
      <p:font typeface="Open Sans"/>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boldItalic.fntdata"/><Relationship Id="rId83" Type="http://schemas.openxmlformats.org/officeDocument/2006/relationships/font" Target="fonts/OpenSans-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boldItalic.fntdata"/><Relationship Id="rId82" Type="http://schemas.openxmlformats.org/officeDocument/2006/relationships/font" Target="fonts/OpenSans-bold.fntdata"/><Relationship Id="rId81"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italic.fntdata"/><Relationship Id="rId30" Type="http://schemas.openxmlformats.org/officeDocument/2006/relationships/slide" Target="slides/slide25.xml"/><Relationship Id="rId74" Type="http://schemas.openxmlformats.org/officeDocument/2006/relationships/font" Target="fonts/Roboto-bold.fntdata"/><Relationship Id="rId33" Type="http://schemas.openxmlformats.org/officeDocument/2006/relationships/slide" Target="slides/slide28.xml"/><Relationship Id="rId77" Type="http://schemas.openxmlformats.org/officeDocument/2006/relationships/font" Target="fonts/Montserrat-regular.fntdata"/><Relationship Id="rId32" Type="http://schemas.openxmlformats.org/officeDocument/2006/relationships/slide" Target="slides/slide27.xml"/><Relationship Id="rId76" Type="http://schemas.openxmlformats.org/officeDocument/2006/relationships/font" Target="fonts/Roboto-boldItalic.fntdata"/><Relationship Id="rId35" Type="http://schemas.openxmlformats.org/officeDocument/2006/relationships/slide" Target="slides/slide30.xml"/><Relationship Id="rId79" Type="http://schemas.openxmlformats.org/officeDocument/2006/relationships/font" Target="fonts/Montserrat-italic.fntdata"/><Relationship Id="rId34" Type="http://schemas.openxmlformats.org/officeDocument/2006/relationships/slide" Target="slides/slide29.xml"/><Relationship Id="rId78" Type="http://schemas.openxmlformats.org/officeDocument/2006/relationships/font" Target="fonts/Montserra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bae.com/salud/2020/03/19/coronavirus-en-argentina-el-grafico-cientifico-que-explica-el-sentido-de-la-cuarentena-total-que-anunciaria-el-gobiern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Distanciamiento_f%C3%ADsic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m/pin/43670849509156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c.pa.gov/espa%c3%b1ol/Pages/default.aspx"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a95870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a95870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¿Cuanto toma al coronavirus para mostrar síntomas?</a:t>
            </a:r>
            <a:endParaRPr/>
          </a:p>
          <a:p>
            <a:pPr indent="0" lvl="0" marL="0" rtl="0" algn="l">
              <a:spcBef>
                <a:spcPts val="0"/>
              </a:spcBef>
              <a:spcAft>
                <a:spcPts val="0"/>
              </a:spcAft>
              <a:buNone/>
            </a:pPr>
            <a:r>
              <a:rPr lang="en"/>
              <a:t>% de casos que muestran síntomas</a:t>
            </a:r>
            <a:endParaRPr/>
          </a:p>
          <a:p>
            <a:pPr indent="0" lvl="0" marL="0" rtl="0" algn="l">
              <a:spcBef>
                <a:spcPts val="0"/>
              </a:spcBef>
              <a:spcAft>
                <a:spcPts val="0"/>
              </a:spcAft>
              <a:buNone/>
            </a:pPr>
            <a:r>
              <a:rPr lang="en"/>
              <a:t>Día 0 de la infección</a:t>
            </a:r>
            <a:endParaRPr/>
          </a:p>
          <a:p>
            <a:pPr indent="0" lvl="0" marL="0" rtl="0" algn="l">
              <a:spcBef>
                <a:spcPts val="0"/>
              </a:spcBef>
              <a:spcAft>
                <a:spcPts val="0"/>
              </a:spcAft>
              <a:buNone/>
            </a:pPr>
            <a:r>
              <a:rPr lang="en"/>
              <a:t>Día 12: Aún no 100% recuperado porque algunas personas no muestran síntomas</a:t>
            </a:r>
            <a:endParaRPr/>
          </a:p>
          <a:p>
            <a:pPr indent="0" lvl="0" marL="0" rtl="0" algn="l">
              <a:spcBef>
                <a:spcPts val="0"/>
              </a:spcBef>
              <a:spcAft>
                <a:spcPts val="0"/>
              </a:spcAft>
              <a:buNone/>
            </a:pPr>
            <a:r>
              <a:rPr lang="en"/>
              <a:t>Fuente: Annals of Internal Medicine, March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Contagio exponencial</a:t>
            </a:r>
            <a:endParaRPr/>
          </a:p>
          <a:p>
            <a:pPr indent="0" lvl="0" marL="0" rtl="0" algn="l">
              <a:spcBef>
                <a:spcPts val="0"/>
              </a:spcBef>
              <a:spcAft>
                <a:spcPts val="0"/>
              </a:spcAft>
              <a:buNone/>
            </a:pPr>
            <a:r>
              <a:rPr lang="en"/>
              <a:t>Rapidez de contagio del virus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91ffbb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f91ffbb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https://www.infobae.com/salud/2020/03/19/coronavirus-en-argentina-el-grafico-cientifico-que-explica-el-sentido-de-la-cuarentena-total-que-anunciaria-el-gobierno/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26dbe05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26dbe05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2"/>
              </a:rPr>
              <a:t>https://es.wikipedia.org/wiki/Distanciamiento_f%C3%ADsico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f91ffbb1d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f91ffbb1d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2e44185e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2e44185e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https://www.pinterest.com/pin/436708495091565182/</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37022d8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37022d8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Lenguage sugerido para el guion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Si tienes un pañuelo o un pedazo de tela y un par de ligas de cabello o bandas elásticas en casa, intenta hacer esta mascarilla casera. </a:t>
            </a:r>
            <a:endParaRPr/>
          </a:p>
          <a:p>
            <a:pPr indent="0" lvl="0" marL="0" rtl="0" algn="l">
              <a:spcBef>
                <a:spcPts val="0"/>
              </a:spcBef>
              <a:spcAft>
                <a:spcPts val="0"/>
              </a:spcAft>
              <a:buNone/>
            </a:pPr>
            <a:r>
              <a:rPr lang="en"/>
              <a:t>Simplemente coloca el filtro para café en la mitad del pañuelo, y luego dobla la parte inferior y superior del pañuelo de manera horizontal sobre el filtro.</a:t>
            </a:r>
            <a:endParaRPr/>
          </a:p>
          <a:p>
            <a:pPr indent="0" lvl="0" marL="0" rtl="0" algn="l">
              <a:spcBef>
                <a:spcPts val="0"/>
              </a:spcBef>
              <a:spcAft>
                <a:spcPts val="0"/>
              </a:spcAft>
              <a:buNone/>
            </a:pPr>
            <a:r>
              <a:rPr lang="en"/>
              <a:t>Coloca las ligas o bandas elásticas alrededor del pañuelo. Asegurate de dejar al menos 6 pulgadas de distancia entre las ligas.</a:t>
            </a:r>
            <a:endParaRPr/>
          </a:p>
          <a:p>
            <a:pPr indent="0" lvl="0" marL="0" rtl="0" algn="l">
              <a:spcBef>
                <a:spcPts val="0"/>
              </a:spcBef>
              <a:spcAft>
                <a:spcPts val="0"/>
              </a:spcAft>
              <a:buNone/>
            </a:pPr>
            <a:r>
              <a:rPr lang="en"/>
              <a:t>Dobla los lados del pañuelo hacia dentro para mantener todo en su lugar</a:t>
            </a:r>
            <a:endParaRPr/>
          </a:p>
          <a:p>
            <a:pPr indent="0" lvl="0" marL="0" rtl="0" algn="l">
              <a:spcBef>
                <a:spcPts val="0"/>
              </a:spcBef>
              <a:spcAft>
                <a:spcPts val="0"/>
              </a:spcAft>
              <a:buNone/>
            </a:pPr>
            <a:r>
              <a:rPr lang="en"/>
              <a:t>Coloca las bandas elásticas bajo tus orejas para que la mascarilla cubra tu cara. </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Fuente</a:t>
            </a:r>
            <a:r>
              <a:rPr lang="en"/>
              <a:t>: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e44185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e44185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8408c124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8408c124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4bce7ced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4bce7ced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f91ffbb1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f91ffbb1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751f34c9d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51f34c9d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7f91ffb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7f91ffb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2e44185e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2e44185e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f91ffbb1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f91ffbb1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7f91ffbb1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f91ffbb1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74aae63e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74aae63e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84bce7ce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84bce7ce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751f34c9d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751f34c9d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751f34c9d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51f34c9d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7f91ffbb1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7f91ffbb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7f91ffbb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7f91ffbb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74aae63e44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74aae63e44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751f34c9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751f34c9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a95870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a95870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74aae63e44_1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74aae63e44_1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74aae63e44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74aae63e44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7f91ffbb1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7f91ffbb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https://www.uc.pa.gov/espa%c3%b1ol/Pages/default.aspx</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84bce7ced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84bce7ced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7f91ffbb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7f91ffbb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731f5719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31f5719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74aae63e44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74aae63e44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74aae63e44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74aae63e44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751f34c9d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751f34c9d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737022d8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737022d8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2a95870c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2a95870c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74aae63e44_1_42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74" name="Google Shape;574;g74aae63e44_1_42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37022d8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37022d8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74aae63e44_1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74aae63e44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74aae63e44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74aae63e44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74aae63e44_1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4aae63e44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7f91ffbb1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7f91ffbb1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7f91ffbb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7f91ffbb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84bce7ced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84bce7ced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7f91ffbb1d_0_17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
              <a:t>We are chaging septa so let´s wait on this graphic until then.</a:t>
            </a:r>
            <a:endParaRPr/>
          </a:p>
        </p:txBody>
      </p:sp>
      <p:sp>
        <p:nvSpPr>
          <p:cNvPr id="659" name="Google Shape;659;g7f91ffbb1d_0_17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7f91ffbb1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7f91ffbb1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Elecciones primarias</a:t>
            </a:r>
            <a:endParaRPr/>
          </a:p>
          <a:p>
            <a:pPr indent="0" lvl="0" marL="0" rtl="0" algn="l">
              <a:spcBef>
                <a:spcPts val="0"/>
              </a:spcBef>
              <a:spcAft>
                <a:spcPts val="0"/>
              </a:spcAft>
              <a:buNone/>
            </a:pPr>
            <a:r>
              <a:rPr lang="en"/>
              <a:t>Nueva fecha: 2 de junio de 2020</a:t>
            </a:r>
            <a:endParaRPr/>
          </a:p>
          <a:p>
            <a:pPr indent="0" lvl="0" marL="0" rtl="0" algn="l">
              <a:spcBef>
                <a:spcPts val="0"/>
              </a:spcBef>
              <a:spcAft>
                <a:spcPts val="0"/>
              </a:spcAft>
              <a:buNone/>
            </a:pPr>
            <a:r>
              <a:rPr lang="en"/>
              <a:t>Licencias de conducir. Ahora expiran el 31 de Marzo de 2020</a:t>
            </a:r>
            <a:endParaRPr/>
          </a:p>
          <a:p>
            <a:pPr indent="0" lvl="0" marL="0" rtl="0" algn="l">
              <a:spcBef>
                <a:spcPts val="0"/>
              </a:spcBef>
              <a:spcAft>
                <a:spcPts val="0"/>
              </a:spcAft>
              <a:buNone/>
            </a:pPr>
            <a:r>
              <a:rPr lang="en"/>
              <a:t>Identificación real: Nueva fecha limite: 1 de Octubre de 2021</a:t>
            </a:r>
            <a:endParaRPr/>
          </a:p>
          <a:p>
            <a:pPr indent="0" lvl="0" marL="0" rtl="0" algn="l">
              <a:spcBef>
                <a:spcPts val="0"/>
              </a:spcBef>
              <a:spcAft>
                <a:spcPts val="0"/>
              </a:spcAft>
              <a:buNone/>
            </a:pPr>
            <a:r>
              <a:rPr lang="en"/>
              <a:t>Impuestos: Nueva fecha limite: 15 de julio, 2020</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7f91ffbb1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7f91ffbb1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Cómo se vota por correo?</a:t>
            </a:r>
            <a:endParaRPr/>
          </a:p>
          <a:p>
            <a:pPr indent="-298450" lvl="0" marL="457200" rtl="0" algn="l">
              <a:spcBef>
                <a:spcPts val="0"/>
              </a:spcBef>
              <a:spcAft>
                <a:spcPts val="0"/>
              </a:spcAft>
              <a:buSzPts val="1100"/>
              <a:buAutoNum type="arabicPeriod"/>
            </a:pPr>
            <a:r>
              <a:rPr lang="en"/>
              <a:t>Marca tu voto siguiendo las instrucciones.</a:t>
            </a:r>
            <a:endParaRPr/>
          </a:p>
          <a:p>
            <a:pPr indent="-298450" lvl="0" marL="457200" rtl="0" algn="l">
              <a:spcBef>
                <a:spcPts val="0"/>
              </a:spcBef>
              <a:spcAft>
                <a:spcPts val="0"/>
              </a:spcAft>
              <a:buSzPts val="1100"/>
              <a:buAutoNum type="arabicPeriod"/>
            </a:pPr>
            <a:r>
              <a:rPr lang="en"/>
              <a:t>Pon tu papeleta de votación en el sobre seguro y luego en el sobre oficial. Asegúrate de firmar o puede que tu voto no sea contado</a:t>
            </a:r>
            <a:endParaRPr/>
          </a:p>
          <a:p>
            <a:pPr indent="-298450" lvl="0" marL="457200" rtl="0" algn="l">
              <a:spcBef>
                <a:spcPts val="0"/>
              </a:spcBef>
              <a:spcAft>
                <a:spcPts val="0"/>
              </a:spcAft>
              <a:buSzPts val="1100"/>
              <a:buAutoNum type="arabicPeriod"/>
            </a:pPr>
            <a:r>
              <a:rPr lang="en"/>
              <a:t>Envía tu voto por correo para que llegue a tiempo.</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7f91ffbb1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f91ffbb1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Regístrate para votar</a:t>
            </a:r>
            <a:endParaRPr/>
          </a:p>
          <a:p>
            <a:pPr indent="0" lvl="0" marL="0" rtl="0" algn="l">
              <a:spcBef>
                <a:spcPts val="0"/>
              </a:spcBef>
              <a:spcAft>
                <a:spcPts val="0"/>
              </a:spcAft>
              <a:buNone/>
            </a:pPr>
            <a:r>
              <a:rPr lang="en"/>
              <a:t>Suministra tu aplicación hasta </a:t>
            </a:r>
            <a:endParaRPr/>
          </a:p>
          <a:p>
            <a:pPr indent="0" lvl="0" marL="0" rtl="0" algn="l">
              <a:spcBef>
                <a:spcPts val="0"/>
              </a:spcBef>
              <a:spcAft>
                <a:spcPts val="0"/>
              </a:spcAft>
              <a:buNone/>
            </a:pPr>
            <a:r>
              <a:rPr lang="en"/>
              <a:t>Las 5pm del día de elecciones.</a:t>
            </a:r>
            <a:endParaRPr/>
          </a:p>
          <a:p>
            <a:pPr indent="0" lvl="0" marL="0" rtl="0" algn="l">
              <a:spcBef>
                <a:spcPts val="0"/>
              </a:spcBef>
              <a:spcAft>
                <a:spcPts val="0"/>
              </a:spcAft>
              <a:buNone/>
            </a:pPr>
            <a:r>
              <a:rPr lang="en"/>
              <a:t>Suministra tu voto hasta las 8pm del día de elecciones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g74aae63e44_1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74aae63e44_1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74aae63e44_1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74aae63e44_1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7f91ffbb1d_0_2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62" name="Google Shape;762;g7f91ffbb1d_0_2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Google Shape;777;g84bce7cedc_0_238: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78" name="Google Shape;778;g84bce7cedc_0_238: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7303de46d8_0_7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4" name="Google Shape;794;g7303de46d8_0_76: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7f91ffbb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7f91ffbb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a95870c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a95870c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Protege a los más vulnerables a enfermarse:</a:t>
            </a:r>
            <a:endParaRPr/>
          </a:p>
          <a:p>
            <a:pPr indent="0" lvl="0" marL="0" rtl="0" algn="l">
              <a:spcBef>
                <a:spcPts val="0"/>
              </a:spcBef>
              <a:spcAft>
                <a:spcPts val="0"/>
              </a:spcAft>
              <a:buNone/>
            </a:pPr>
            <a:r>
              <a:rPr lang="en"/>
              <a:t>% de población en USA</a:t>
            </a:r>
            <a:endParaRPr/>
          </a:p>
          <a:p>
            <a:pPr indent="0" lvl="0" marL="0" rtl="0" algn="l">
              <a:spcBef>
                <a:spcPts val="0"/>
              </a:spcBef>
              <a:spcAft>
                <a:spcPts val="0"/>
              </a:spcAft>
              <a:buNone/>
            </a:pPr>
            <a:r>
              <a:rPr lang="en"/>
              <a:t>Personas con enfermedades crónicas 40%</a:t>
            </a:r>
            <a:endParaRPr/>
          </a:p>
          <a:p>
            <a:pPr indent="0" lvl="0" marL="0" rtl="0" algn="l">
              <a:spcBef>
                <a:spcPts val="0"/>
              </a:spcBef>
              <a:spcAft>
                <a:spcPts val="0"/>
              </a:spcAft>
              <a:buNone/>
            </a:pPr>
            <a:r>
              <a:rPr lang="en"/>
              <a:t>Personas mayores (55+) 29%</a:t>
            </a:r>
            <a:endParaRPr/>
          </a:p>
          <a:p>
            <a:pPr indent="0" lvl="0" marL="0" rtl="0" algn="l">
              <a:spcBef>
                <a:spcPts val="0"/>
              </a:spcBef>
              <a:spcAft>
                <a:spcPts val="0"/>
              </a:spcAft>
              <a:buNone/>
            </a:pPr>
            <a:r>
              <a:rPr lang="en"/>
              <a:t>Trabajadores independientes (17%)</a:t>
            </a:r>
            <a:endParaRPr/>
          </a:p>
          <a:p>
            <a:pPr indent="0" lvl="0" marL="0" rtl="0" algn="l">
              <a:spcBef>
                <a:spcPts val="0"/>
              </a:spcBef>
              <a:spcAft>
                <a:spcPts val="0"/>
              </a:spcAft>
              <a:buNone/>
            </a:pPr>
            <a:r>
              <a:rPr lang="en"/>
              <a:t>Trabajadores de salud (5%)</a:t>
            </a:r>
            <a:endParaRPr/>
          </a:p>
          <a:p>
            <a:pPr indent="0" lvl="0" marL="0" rtl="0" algn="l">
              <a:spcBef>
                <a:spcPts val="0"/>
              </a:spcBef>
              <a:spcAft>
                <a:spcPts val="0"/>
              </a:spcAft>
              <a:buNone/>
            </a:pPr>
            <a:r>
              <a:rPr lang="en"/>
              <a:t>Personas sin documentos (3.2%)</a:t>
            </a:r>
            <a:endParaRPr/>
          </a:p>
          <a:p>
            <a:pPr indent="0" lvl="0" marL="0" rtl="0" algn="l">
              <a:spcBef>
                <a:spcPts val="0"/>
              </a:spcBef>
              <a:spcAft>
                <a:spcPts val="0"/>
              </a:spcAft>
              <a:buNone/>
            </a:pPr>
            <a:r>
              <a:rPr lang="en"/>
              <a:t>Profesores (1.2%)</a:t>
            </a:r>
            <a:endParaRPr/>
          </a:p>
          <a:p>
            <a:pPr indent="0" lvl="0" marL="0" rtl="0" algn="l">
              <a:spcBef>
                <a:spcPts val="0"/>
              </a:spcBef>
              <a:spcAft>
                <a:spcPts val="0"/>
              </a:spcAft>
              <a:buNone/>
            </a:pPr>
            <a:r>
              <a:rPr lang="en"/>
              <a:t>Personas embarazadas (0.9%)</a:t>
            </a:r>
            <a:endParaRPr/>
          </a:p>
          <a:p>
            <a:pPr indent="0" lvl="0" marL="0" rtl="0" algn="l">
              <a:spcBef>
                <a:spcPts val="0"/>
              </a:spcBef>
              <a:spcAft>
                <a:spcPts val="0"/>
              </a:spcAft>
              <a:buNone/>
            </a:pPr>
            <a:r>
              <a:rPr lang="en"/>
              <a:t>Personas en cárceles (0.7%)</a:t>
            </a:r>
            <a:endParaRPr/>
          </a:p>
          <a:p>
            <a:pPr indent="0" lvl="0" marL="0" rtl="0" algn="l">
              <a:spcBef>
                <a:spcPts val="0"/>
              </a:spcBef>
              <a:spcAft>
                <a:spcPts val="0"/>
              </a:spcAft>
              <a:buNone/>
            </a:pPr>
            <a:r>
              <a:rPr lang="en"/>
              <a:t>Personas sin hogar (0.2%)</a:t>
            </a:r>
            <a:endParaRPr/>
          </a:p>
          <a:p>
            <a:pPr indent="0" lvl="0" marL="0" rtl="0" algn="l">
              <a:spcBef>
                <a:spcPts val="0"/>
              </a:spcBef>
              <a:spcAft>
                <a:spcPts val="0"/>
              </a:spcAft>
              <a:buNone/>
            </a:pPr>
            <a:r>
              <a:rPr lang="en"/>
              <a:t>Fuente: CDC</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2e44185e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2e44185e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dw.com/" TargetMode="Externa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40.png"/><Relationship Id="rId5" Type="http://schemas.openxmlformats.org/officeDocument/2006/relationships/image" Target="../media/image11.png"/><Relationship Id="rId6"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2.jpg"/><Relationship Id="rId4"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30.png"/><Relationship Id="rId5"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1.jp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42.png"/><Relationship Id="rId5"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9.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8.jp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5.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4.png"/><Relationship Id="rId4" Type="http://schemas.openxmlformats.org/officeDocument/2006/relationships/image" Target="../media/image9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7.png"/><Relationship Id="rId4" Type="http://schemas.openxmlformats.org/officeDocument/2006/relationships/image" Target="../media/image71.jpg"/><Relationship Id="rId5" Type="http://schemas.openxmlformats.org/officeDocument/2006/relationships/image" Target="../media/image70.jpg"/><Relationship Id="rId6" Type="http://schemas.openxmlformats.org/officeDocument/2006/relationships/image" Target="../media/image68.png"/><Relationship Id="rId7" Type="http://schemas.openxmlformats.org/officeDocument/2006/relationships/hyperlink" Target="https://www.acf.hhs.gov/ocs/programs/liheap"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78.png"/><Relationship Id="rId4" Type="http://schemas.openxmlformats.org/officeDocument/2006/relationships/image" Target="../media/image76.jpg"/><Relationship Id="rId5"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www.pavoterservices.pa.gov/" TargetMode="External"/><Relationship Id="rId4" Type="http://schemas.openxmlformats.org/officeDocument/2006/relationships/hyperlink" Target="http://bit.ly/pagov-language-support" TargetMode="External"/><Relationship Id="rId5" Type="http://schemas.openxmlformats.org/officeDocument/2006/relationships/image" Target="../media/image7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2.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9.jpg"/><Relationship Id="rId4" Type="http://schemas.openxmlformats.org/officeDocument/2006/relationships/image" Target="../media/image81.png"/><Relationship Id="rId5" Type="http://schemas.openxmlformats.org/officeDocument/2006/relationships/image" Target="../media/image86.png"/><Relationship Id="rId6"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8.png"/><Relationship Id="rId4" Type="http://schemas.openxmlformats.org/officeDocument/2006/relationships/hyperlink" Target="mailto:philly311@phila.gov" TargetMode="External"/><Relationship Id="rId5" Type="http://schemas.openxmlformats.org/officeDocument/2006/relationships/image" Target="../media/image8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97.png"/><Relationship Id="rId4" Type="http://schemas.openxmlformats.org/officeDocument/2006/relationships/image" Target="../media/image9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hyperlink" Target="https://bit.ly/COVIDPhoneBank"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0.png"/><Relationship Id="rId4" Type="http://schemas.openxmlformats.org/officeDocument/2006/relationships/image" Target="../media/image93.png"/><Relationship Id="rId5" Type="http://schemas.openxmlformats.org/officeDocument/2006/relationships/image" Target="../media/image92.png"/><Relationship Id="rId6"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411300" y="28082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a:t>
            </a:r>
            <a:r>
              <a:rPr b="1" lang="en" sz="3000">
                <a:solidFill>
                  <a:srgbClr val="0F4D90"/>
                </a:solidFill>
                <a:highlight>
                  <a:srgbClr val="FFFFFF"/>
                </a:highlight>
                <a:latin typeface="Montserrat"/>
                <a:ea typeface="Montserrat"/>
                <a:cs typeface="Montserrat"/>
                <a:sym typeface="Montserrat"/>
              </a:rPr>
              <a:t> CAPITÁN DE RESPUESTA COMUNITARIA </a:t>
            </a:r>
            <a:r>
              <a:rPr b="1" lang="en" sz="3000">
                <a:solidFill>
                  <a:srgbClr val="002060"/>
                </a:solidFill>
                <a:highlight>
                  <a:srgbClr val="FFFFFF"/>
                </a:highlight>
                <a:latin typeface="Montserrat"/>
                <a:ea typeface="Montserrat"/>
                <a:cs typeface="Montserrat"/>
                <a:sym typeface="Montserrat"/>
              </a:rPr>
              <a:t> </a:t>
            </a:r>
            <a:endParaRPr b="1" sz="3000">
              <a:solidFill>
                <a:srgbClr val="002060"/>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198325" y="942625"/>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5618575" y="160997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Versión 7 de mayo, 2020 </a:t>
            </a:r>
            <a:endParaRPr b="1">
              <a:solidFill>
                <a:srgbClr val="FFFFFF"/>
              </a:solidFill>
              <a:highlight>
                <a:srgbClr val="FFFFFF"/>
              </a:highlight>
              <a:latin typeface="Montserrat"/>
              <a:ea typeface="Montserrat"/>
              <a:cs typeface="Montserrat"/>
              <a:sym typeface="Montserrat"/>
            </a:endParaRPr>
          </a:p>
        </p:txBody>
      </p:sp>
      <p:sp>
        <p:nvSpPr>
          <p:cNvPr id="64" name="Google Shape;64;p14"/>
          <p:cNvSpPr txBox="1"/>
          <p:nvPr/>
        </p:nvSpPr>
        <p:spPr>
          <a:xfrm>
            <a:off x="5492575" y="1324525"/>
            <a:ext cx="2972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Entrenamiento en español          </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La mayoría de las personas que se enferman con </a:t>
            </a:r>
            <a:r>
              <a:rPr lang="en" sz="1800">
                <a:solidFill>
                  <a:schemeClr val="dk1"/>
                </a:solidFill>
                <a:latin typeface="Montserrat"/>
                <a:ea typeface="Montserrat"/>
                <a:cs typeface="Montserrat"/>
                <a:sym typeface="Montserrat"/>
              </a:rPr>
              <a:t>coronavirus empiezan a tener síntomas </a:t>
            </a:r>
            <a:r>
              <a:rPr b="1" lang="en" sz="1800">
                <a:solidFill>
                  <a:schemeClr val="dk1"/>
                </a:solidFill>
                <a:latin typeface="Montserrat"/>
                <a:ea typeface="Montserrat"/>
                <a:cs typeface="Montserrat"/>
                <a:sym typeface="Montserrat"/>
              </a:rPr>
              <a:t>entre 2-14 días después de haberse contagiado.</a:t>
            </a:r>
            <a:endParaRPr b="1" sz="1800">
              <a:solidFill>
                <a:schemeClr val="dk1"/>
              </a:solidFill>
              <a:latin typeface="Montserrat"/>
              <a:ea typeface="Montserrat"/>
              <a:cs typeface="Montserrat"/>
              <a:sym typeface="Montserrat"/>
            </a:endParaRPr>
          </a:p>
        </p:txBody>
      </p:sp>
      <p:sp>
        <p:nvSpPr>
          <p:cNvPr id="166" name="Google Shape;166;p23"/>
          <p:cNvSpPr txBox="1"/>
          <p:nvPr/>
        </p:nvSpPr>
        <p:spPr>
          <a:xfrm>
            <a:off x="4448050" y="4717275"/>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Crédito de la imagen:</a:t>
            </a:r>
            <a:r>
              <a:rPr lang="en" sz="1100">
                <a:solidFill>
                  <a:schemeClr val="dk1"/>
                </a:solidFill>
              </a:rPr>
              <a:t>: Mona Chalabi</a:t>
            </a:r>
            <a:endParaRPr sz="1100">
              <a:solidFill>
                <a:schemeClr val="dk1"/>
              </a:solidFill>
            </a:endParaRPr>
          </a:p>
        </p:txBody>
      </p:sp>
      <p:sp>
        <p:nvSpPr>
          <p:cNvPr id="167" name="Google Shape;167;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68" name="Google Shape;168;p23"/>
          <p:cNvPicPr preferRelativeResize="0"/>
          <p:nvPr/>
        </p:nvPicPr>
        <p:blipFill>
          <a:blip r:embed="rId3">
            <a:alphaModFix/>
          </a:blip>
          <a:stretch>
            <a:fillRect/>
          </a:stretch>
        </p:blipFill>
        <p:spPr>
          <a:xfrm>
            <a:off x="188600" y="932475"/>
            <a:ext cx="4140901" cy="414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395650" y="1358225"/>
            <a:ext cx="2444400" cy="312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Puedes ser portador del virus sin mostrar ningún síntoma de enfermedad.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75" name="Google Shape;175;p24"/>
          <p:cNvSpPr txBox="1"/>
          <p:nvPr/>
        </p:nvSpPr>
        <p:spPr>
          <a:xfrm>
            <a:off x="6708350" y="4487225"/>
            <a:ext cx="2086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Fuente</a:t>
            </a:r>
            <a:r>
              <a:rPr lang="en" sz="1100">
                <a:solidFill>
                  <a:schemeClr val="dk1"/>
                </a:solidFill>
              </a:rPr>
              <a:t>: </a:t>
            </a:r>
            <a:r>
              <a:rPr lang="en" sz="1100" u="sng">
                <a:solidFill>
                  <a:schemeClr val="hlink"/>
                </a:solidFill>
                <a:hlinkClick r:id="rId3"/>
              </a:rPr>
              <a:t>https://www.dw.com/</a:t>
            </a:r>
            <a:endParaRPr sz="1100">
              <a:solidFill>
                <a:schemeClr val="dk1"/>
              </a:solidFill>
            </a:endParaRPr>
          </a:p>
        </p:txBody>
      </p:sp>
      <p:sp>
        <p:nvSpPr>
          <p:cNvPr id="176" name="Google Shape;17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77" name="Google Shape;177;p24"/>
          <p:cNvPicPr preferRelativeResize="0"/>
          <p:nvPr/>
        </p:nvPicPr>
        <p:blipFill rotWithShape="1">
          <a:blip r:embed="rId4">
            <a:alphaModFix/>
          </a:blip>
          <a:srcRect b="24194" l="1010" r="-1010" t="22077"/>
          <a:stretch/>
        </p:blipFill>
        <p:spPr>
          <a:xfrm>
            <a:off x="3180800" y="1065275"/>
            <a:ext cx="5398974" cy="2900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idx="1" type="body"/>
          </p:nvPr>
        </p:nvSpPr>
        <p:spPr>
          <a:xfrm>
            <a:off x="395650" y="1168550"/>
            <a:ext cx="59439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Se propaga </a:t>
            </a:r>
            <a:r>
              <a:rPr b="1" lang="en">
                <a:solidFill>
                  <a:schemeClr val="dk1"/>
                </a:solidFill>
                <a:latin typeface="Montserrat"/>
                <a:ea typeface="Montserrat"/>
                <a:cs typeface="Montserrat"/>
                <a:sym typeface="Montserrat"/>
              </a:rPr>
              <a:t>a través del aire</a:t>
            </a:r>
            <a:r>
              <a:rPr lang="en">
                <a:solidFill>
                  <a:schemeClr val="dk1"/>
                </a:solidFill>
                <a:latin typeface="Montserrat"/>
                <a:ea typeface="Montserrat"/>
                <a:cs typeface="Montserrat"/>
                <a:sym typeface="Montserrat"/>
              </a:rPr>
              <a:t> cuando una persona infectada estornuda/tose, o habla.</a:t>
            </a:r>
            <a:endParaRPr b="1">
              <a:solidFill>
                <a:schemeClr val="dk1"/>
              </a:solidFill>
              <a:latin typeface="Open Sans"/>
              <a:ea typeface="Open Sans"/>
              <a:cs typeface="Open Sans"/>
              <a:sym typeface="Open Sans"/>
            </a:endParaRPr>
          </a:p>
        </p:txBody>
      </p:sp>
      <p:sp>
        <p:nvSpPr>
          <p:cNvPr id="183" name="Google Shape;1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¿CÓMO SE PROPAGA EL COVID-19?</a:t>
            </a:r>
            <a:endParaRPr b="1" sz="2400">
              <a:solidFill>
                <a:srgbClr val="FFFFFF"/>
              </a:solidFill>
              <a:latin typeface="Montserrat"/>
              <a:ea typeface="Montserrat"/>
              <a:cs typeface="Montserrat"/>
              <a:sym typeface="Montserrat"/>
            </a:endParaRPr>
          </a:p>
        </p:txBody>
      </p:sp>
      <p:pic>
        <p:nvPicPr>
          <p:cNvPr id="185" name="Google Shape;185;p25"/>
          <p:cNvPicPr preferRelativeResize="0"/>
          <p:nvPr/>
        </p:nvPicPr>
        <p:blipFill>
          <a:blip r:embed="rId3">
            <a:alphaModFix/>
          </a:blip>
          <a:stretch>
            <a:fillRect/>
          </a:stretch>
        </p:blipFill>
        <p:spPr>
          <a:xfrm>
            <a:off x="7064575" y="1168551"/>
            <a:ext cx="1632600" cy="1632575"/>
          </a:xfrm>
          <a:prstGeom prst="rect">
            <a:avLst/>
          </a:prstGeom>
          <a:noFill/>
          <a:ln>
            <a:noFill/>
          </a:ln>
        </p:spPr>
      </p:pic>
      <p:pic>
        <p:nvPicPr>
          <p:cNvPr id="186" name="Google Shape;186;p25"/>
          <p:cNvPicPr preferRelativeResize="0"/>
          <p:nvPr/>
        </p:nvPicPr>
        <p:blipFill>
          <a:blip r:embed="rId4">
            <a:alphaModFix/>
          </a:blip>
          <a:stretch>
            <a:fillRect/>
          </a:stretch>
        </p:blipFill>
        <p:spPr>
          <a:xfrm>
            <a:off x="5527725" y="1861150"/>
            <a:ext cx="1287600" cy="1287600"/>
          </a:xfrm>
          <a:prstGeom prst="rect">
            <a:avLst/>
          </a:prstGeom>
          <a:noFill/>
          <a:ln>
            <a:noFill/>
          </a:ln>
        </p:spPr>
      </p:pic>
      <p:pic>
        <p:nvPicPr>
          <p:cNvPr id="187" name="Google Shape;187;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8" name="Google Shape;188;p25"/>
          <p:cNvPicPr preferRelativeResize="0"/>
          <p:nvPr/>
        </p:nvPicPr>
        <p:blipFill rotWithShape="1">
          <a:blip r:embed="rId6">
            <a:alphaModFix/>
          </a:blip>
          <a:srcRect b="0" l="0" r="0" t="16998"/>
          <a:stretch/>
        </p:blipFill>
        <p:spPr>
          <a:xfrm>
            <a:off x="6339550" y="3383550"/>
            <a:ext cx="2087025" cy="1759950"/>
          </a:xfrm>
          <a:prstGeom prst="rect">
            <a:avLst/>
          </a:prstGeom>
          <a:noFill/>
          <a:ln>
            <a:noFill/>
          </a:ln>
        </p:spPr>
      </p:pic>
      <p:sp>
        <p:nvSpPr>
          <p:cNvPr id="189" name="Google Shape;189;p25"/>
          <p:cNvSpPr txBox="1"/>
          <p:nvPr/>
        </p:nvSpPr>
        <p:spPr>
          <a:xfrm>
            <a:off x="475263" y="3621900"/>
            <a:ext cx="49062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a:t>
            </a:r>
            <a:r>
              <a:rPr lang="en" sz="1800">
                <a:solidFill>
                  <a:schemeClr val="dk1"/>
                </a:solidFill>
                <a:latin typeface="Montserrat"/>
                <a:ea typeface="Montserrat"/>
                <a:cs typeface="Montserrat"/>
                <a:sym typeface="Montserrat"/>
              </a:rPr>
              <a:t>or medio del contacto personal cercano, como tocar, darse la mano, o compartir objetos.</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3">
            <a:alphaModFix/>
          </a:blip>
          <a:stretch>
            <a:fillRect/>
          </a:stretch>
        </p:blipFill>
        <p:spPr>
          <a:xfrm>
            <a:off x="578125" y="1390126"/>
            <a:ext cx="890250" cy="890250"/>
          </a:xfrm>
          <a:prstGeom prst="rect">
            <a:avLst/>
          </a:prstGeom>
          <a:noFill/>
          <a:ln>
            <a:noFill/>
          </a:ln>
        </p:spPr>
      </p:pic>
      <p:pic>
        <p:nvPicPr>
          <p:cNvPr id="196" name="Google Shape;196;p26"/>
          <p:cNvPicPr preferRelativeResize="0"/>
          <p:nvPr/>
        </p:nvPicPr>
        <p:blipFill>
          <a:blip r:embed="rId4">
            <a:alphaModFix/>
          </a:blip>
          <a:stretch>
            <a:fillRect/>
          </a:stretch>
        </p:blipFill>
        <p:spPr>
          <a:xfrm>
            <a:off x="578126" y="3845200"/>
            <a:ext cx="890250" cy="890250"/>
          </a:xfrm>
          <a:prstGeom prst="rect">
            <a:avLst/>
          </a:prstGeom>
          <a:noFill/>
          <a:ln>
            <a:noFill/>
          </a:ln>
        </p:spPr>
      </p:pic>
      <p:pic>
        <p:nvPicPr>
          <p:cNvPr id="197" name="Google Shape;197;p26"/>
          <p:cNvPicPr preferRelativeResize="0"/>
          <p:nvPr/>
        </p:nvPicPr>
        <p:blipFill>
          <a:blip r:embed="rId5">
            <a:alphaModFix/>
          </a:blip>
          <a:stretch>
            <a:fillRect/>
          </a:stretch>
        </p:blipFill>
        <p:spPr>
          <a:xfrm>
            <a:off x="516777" y="2586975"/>
            <a:ext cx="951600" cy="951627"/>
          </a:xfrm>
          <a:prstGeom prst="rect">
            <a:avLst/>
          </a:prstGeom>
          <a:noFill/>
          <a:ln>
            <a:noFill/>
          </a:ln>
        </p:spPr>
      </p:pic>
      <p:sp>
        <p:nvSpPr>
          <p:cNvPr id="198" name="Google Shape;198;p26"/>
          <p:cNvSpPr txBox="1"/>
          <p:nvPr/>
        </p:nvSpPr>
        <p:spPr>
          <a:xfrm>
            <a:off x="1713400" y="1760150"/>
            <a:ext cx="6611700" cy="514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Open Sans"/>
              <a:buChar char="●"/>
            </a:pPr>
            <a:r>
              <a:rPr b="1" lang="en" sz="1600">
                <a:solidFill>
                  <a:schemeClr val="dk1"/>
                </a:solidFill>
                <a:latin typeface="Montserrat"/>
                <a:ea typeface="Montserrat"/>
                <a:cs typeface="Montserrat"/>
                <a:sym typeface="Montserrat"/>
              </a:rPr>
              <a:t>Lava tus manos </a:t>
            </a:r>
            <a:r>
              <a:rPr lang="en" sz="1600" u="sng">
                <a:solidFill>
                  <a:schemeClr val="dk1"/>
                </a:solidFill>
                <a:latin typeface="Montserrat"/>
                <a:ea typeface="Montserrat"/>
                <a:cs typeface="Montserrat"/>
                <a:sym typeface="Montserrat"/>
              </a:rPr>
              <a:t>a menudo</a:t>
            </a:r>
            <a:r>
              <a:rPr lang="en" sz="1600">
                <a:solidFill>
                  <a:schemeClr val="dk1"/>
                </a:solidFill>
                <a:latin typeface="Montserrat"/>
                <a:ea typeface="Montserrat"/>
                <a:cs typeface="Montserrat"/>
                <a:sym typeface="Montserrat"/>
              </a:rPr>
              <a:t> con agua y jabón al menos por 20 segundos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Open Sans"/>
              <a:buChar char="●"/>
            </a:pPr>
            <a:r>
              <a:rPr lang="en" sz="1600">
                <a:solidFill>
                  <a:schemeClr val="dk1"/>
                </a:solidFill>
                <a:latin typeface="Montserrat"/>
                <a:ea typeface="Montserrat"/>
                <a:cs typeface="Montserrat"/>
                <a:sym typeface="Montserrat"/>
              </a:rPr>
              <a:t>Practica</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el</a:t>
            </a:r>
            <a:r>
              <a:rPr b="1" lang="en" sz="1600">
                <a:solidFill>
                  <a:schemeClr val="dk1"/>
                </a:solidFill>
                <a:latin typeface="Montserrat"/>
                <a:ea typeface="Montserrat"/>
                <a:cs typeface="Montserrat"/>
                <a:sym typeface="Montserrat"/>
              </a:rPr>
              <a:t> </a:t>
            </a:r>
            <a:r>
              <a:rPr b="1" lang="en" sz="1600" u="sng">
                <a:solidFill>
                  <a:schemeClr val="dk1"/>
                </a:solidFill>
                <a:latin typeface="Montserrat"/>
                <a:ea typeface="Montserrat"/>
                <a:cs typeface="Montserrat"/>
                <a:sym typeface="Montserrat"/>
              </a:rPr>
              <a:t>distanciamiento físico</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incluso mientras te encuentras en cuarentena</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Quédate en casa (siempre que puedas) mientras dura el brote para evitar el contacto con los demás</a:t>
            </a:r>
            <a:endParaRPr/>
          </a:p>
        </p:txBody>
      </p:sp>
      <p:sp>
        <p:nvSpPr>
          <p:cNvPr id="199" name="Google Shape;19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1912325" y="0"/>
            <a:ext cx="51628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idx="1" type="body"/>
          </p:nvPr>
        </p:nvSpPr>
        <p:spPr>
          <a:xfrm>
            <a:off x="246850" y="1349075"/>
            <a:ext cx="3590100" cy="18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Montserrat"/>
                <a:ea typeface="Montserrat"/>
                <a:cs typeface="Montserrat"/>
                <a:sym typeface="Montserrat"/>
              </a:rPr>
              <a:t>Distanciamiento físico:</a:t>
            </a:r>
            <a:r>
              <a:rPr lang="en" u="sng">
                <a:solidFill>
                  <a:schemeClr val="dk1"/>
                </a:solidFill>
                <a:latin typeface="Montserrat"/>
                <a:ea typeface="Montserrat"/>
                <a:cs typeface="Montserrat"/>
                <a:sym typeface="Montserrat"/>
              </a:rPr>
              <a:t> </a:t>
            </a:r>
            <a:endParaRPr u="sng">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limita el contacto cercano con otras personas para evitar que te contagies.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Esto</a:t>
            </a:r>
            <a:r>
              <a:rPr lang="en">
                <a:solidFill>
                  <a:schemeClr val="dk1"/>
                </a:solidFill>
                <a:latin typeface="Montserrat"/>
                <a:ea typeface="Montserrat"/>
                <a:cs typeface="Montserrat"/>
                <a:sym typeface="Montserrat"/>
              </a:rPr>
              <a:t> previene el potencial contagio de los demás. </a:t>
            </a:r>
            <a:endParaRPr b="1">
              <a:solidFill>
                <a:schemeClr val="dk1"/>
              </a:solidFill>
              <a:latin typeface="Montserrat"/>
              <a:ea typeface="Montserrat"/>
              <a:cs typeface="Montserrat"/>
              <a:sym typeface="Montserrat"/>
            </a:endParaRPr>
          </a:p>
        </p:txBody>
      </p:sp>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0" l="0" r="0" t="18613"/>
          <a:stretch/>
        </p:blipFill>
        <p:spPr>
          <a:xfrm>
            <a:off x="3674225" y="1475600"/>
            <a:ext cx="5249301" cy="240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284025" y="1109375"/>
            <a:ext cx="4530300" cy="39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dk1"/>
                </a:solidFill>
                <a:latin typeface="Montserrat"/>
                <a:ea typeface="Montserrat"/>
                <a:cs typeface="Montserrat"/>
                <a:sym typeface="Montserrat"/>
              </a:rPr>
              <a:t>Distanciamiento físico</a:t>
            </a:r>
            <a:endParaRPr sz="2200">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frena </a:t>
            </a:r>
            <a:r>
              <a:rPr lang="en">
                <a:solidFill>
                  <a:schemeClr val="dk1"/>
                </a:solidFill>
                <a:latin typeface="Montserrat"/>
                <a:ea typeface="Montserrat"/>
                <a:cs typeface="Montserrat"/>
                <a:sym typeface="Montserrat"/>
              </a:rPr>
              <a:t>la propagación del virus,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protege </a:t>
            </a:r>
            <a:r>
              <a:rPr lang="en">
                <a:solidFill>
                  <a:schemeClr val="dk1"/>
                </a:solidFill>
                <a:latin typeface="Montserrat"/>
                <a:ea typeface="Montserrat"/>
                <a:cs typeface="Montserrat"/>
                <a:sym typeface="Montserrat"/>
              </a:rPr>
              <a:t>a los centros de salud de ser abrumados,</a:t>
            </a:r>
            <a:endParaRPr>
              <a:solidFill>
                <a:schemeClr val="dk1"/>
              </a:solidFill>
              <a:latin typeface="Montserrat"/>
              <a:ea typeface="Montserrat"/>
              <a:cs typeface="Montserrat"/>
              <a:sym typeface="Montserrat"/>
            </a:endParaRPr>
          </a:p>
          <a:p>
            <a:pPr indent="-342900" lvl="0" marL="457200" rtl="0" algn="l">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previene </a:t>
            </a:r>
            <a:r>
              <a:rPr lang="en">
                <a:solidFill>
                  <a:schemeClr val="dk1"/>
                </a:solidFill>
                <a:latin typeface="Montserrat"/>
                <a:ea typeface="Montserrat"/>
                <a:cs typeface="Montserrat"/>
                <a:sym typeface="Montserrat"/>
              </a:rPr>
              <a:t>el aplazamiento de los cambios que el virus causa en nuestro día a día</a:t>
            </a:r>
            <a:r>
              <a:rPr b="1" lang="en">
                <a:solidFill>
                  <a:schemeClr val="dk1"/>
                </a:solidFill>
                <a:latin typeface="Montserrat"/>
                <a:ea typeface="Montserrat"/>
                <a:cs typeface="Montserrat"/>
                <a:sym typeface="Montserrat"/>
              </a:rPr>
              <a:t>. </a:t>
            </a:r>
            <a:endParaRPr b="1" sz="1400">
              <a:solidFill>
                <a:schemeClr val="dk1"/>
              </a:solidFill>
              <a:latin typeface="Montserrat"/>
              <a:ea typeface="Montserrat"/>
              <a:cs typeface="Montserrat"/>
              <a:sym typeface="Montserrat"/>
            </a:endParaRPr>
          </a:p>
        </p:txBody>
      </p:sp>
      <p:sp>
        <p:nvSpPr>
          <p:cNvPr id="218" name="Google Shape;2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9"/>
          <p:cNvPicPr preferRelativeResize="0"/>
          <p:nvPr/>
        </p:nvPicPr>
        <p:blipFill>
          <a:blip r:embed="rId3">
            <a:alphaModFix/>
          </a:blip>
          <a:stretch>
            <a:fillRect/>
          </a:stretch>
        </p:blipFill>
        <p:spPr>
          <a:xfrm>
            <a:off x="5389875" y="1376350"/>
            <a:ext cx="2915800" cy="2915800"/>
          </a:xfrm>
          <a:prstGeom prst="rect">
            <a:avLst/>
          </a:prstGeom>
          <a:noFill/>
          <a:ln>
            <a:noFill/>
          </a:ln>
        </p:spPr>
      </p:pic>
      <p:sp>
        <p:nvSpPr>
          <p:cNvPr id="220" name="Google Shape;220;p29"/>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idx="1" type="body"/>
          </p:nvPr>
        </p:nvSpPr>
        <p:spPr>
          <a:xfrm>
            <a:off x="5129450" y="1611975"/>
            <a:ext cx="3576900" cy="23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CUARENTENA: </a:t>
            </a:r>
            <a:r>
              <a:rPr lang="en">
                <a:solidFill>
                  <a:schemeClr val="dk1"/>
                </a:solidFill>
                <a:latin typeface="Montserrat"/>
                <a:ea typeface="Montserrat"/>
                <a:cs typeface="Montserrat"/>
                <a:sym typeface="Montserrat"/>
              </a:rPr>
              <a:t>Quedarse en casa lejos de los demás por 2 semanas.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AISLAMIENTO:</a:t>
            </a:r>
            <a:r>
              <a:rPr lang="en">
                <a:solidFill>
                  <a:schemeClr val="dk1"/>
                </a:solidFill>
                <a:latin typeface="Montserrat"/>
                <a:ea typeface="Montserrat"/>
                <a:cs typeface="Montserrat"/>
                <a:sym typeface="Montserrat"/>
              </a:rPr>
              <a:t> separa a las personas que están enfermas lejos de las personas que no lo están.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26" name="Google Shape;226;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28" name="Google Shape;228;p30"/>
          <p:cNvPicPr preferRelativeResize="0"/>
          <p:nvPr/>
        </p:nvPicPr>
        <p:blipFill>
          <a:blip r:embed="rId3">
            <a:alphaModFix/>
          </a:blip>
          <a:stretch>
            <a:fillRect/>
          </a:stretch>
        </p:blipFill>
        <p:spPr>
          <a:xfrm>
            <a:off x="60375" y="1405298"/>
            <a:ext cx="4715225" cy="296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279650" y="1071150"/>
            <a:ext cx="83028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A pesar de que nos tenemos que distanciar físicamente para mantenernos a salvo, </a:t>
            </a:r>
            <a:r>
              <a:rPr b="1" lang="en" sz="1600">
                <a:solidFill>
                  <a:schemeClr val="dk1"/>
                </a:solidFill>
                <a:latin typeface="Montserrat"/>
                <a:ea typeface="Montserrat"/>
                <a:cs typeface="Montserrat"/>
                <a:sym typeface="Montserrat"/>
              </a:rPr>
              <a:t>mantener contacto social </a:t>
            </a:r>
            <a:r>
              <a:rPr lang="en" sz="1600">
                <a:solidFill>
                  <a:schemeClr val="dk1"/>
                </a:solidFill>
                <a:latin typeface="Montserrat"/>
                <a:ea typeface="Montserrat"/>
                <a:cs typeface="Montserrat"/>
                <a:sym typeface="Montserrat"/>
              </a:rPr>
              <a:t>con amigos y familia es importante.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¡MANTÉN CONTACTO DIGITAL</a:t>
            </a:r>
            <a:r>
              <a:rPr b="1" lang="en" sz="1600">
                <a:solidFill>
                  <a:schemeClr val="dk1"/>
                </a:solidFill>
                <a:latin typeface="Montserrat"/>
                <a:ea typeface="Montserrat"/>
                <a:cs typeface="Montserrat"/>
                <a:sym typeface="Montserrat"/>
              </a:rPr>
              <a:t>!</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-mensajes de texto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-llamadas por teléfono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llamada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-redes sociales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Recuerda, esta crisis nos afecta a todos de diferentes formas.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Aprovecha este momento para consultar cómo están tus seres queridos.</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4" name="Google Shape;23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36" name="Google Shape;236;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37" name="Google Shape;237;p31"/>
          <p:cNvPicPr preferRelativeResize="0"/>
          <p:nvPr/>
        </p:nvPicPr>
        <p:blipFill>
          <a:blip r:embed="rId5">
            <a:alphaModFix/>
          </a:blip>
          <a:stretch>
            <a:fillRect/>
          </a:stretch>
        </p:blipFill>
        <p:spPr>
          <a:xfrm>
            <a:off x="3544691" y="2115312"/>
            <a:ext cx="1359601" cy="1462275"/>
          </a:xfrm>
          <a:prstGeom prst="rect">
            <a:avLst/>
          </a:prstGeom>
          <a:noFill/>
          <a:ln>
            <a:noFill/>
          </a:ln>
        </p:spPr>
      </p:pic>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nvSpPr>
        <p:spPr>
          <a:xfrm>
            <a:off x="636150" y="1071750"/>
            <a:ext cx="78717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1D2129"/>
                </a:solidFill>
                <a:highlight>
                  <a:srgbClr val="FFFFFF"/>
                </a:highlight>
                <a:latin typeface="Montserrat"/>
                <a:ea typeface="Montserrat"/>
                <a:cs typeface="Montserrat"/>
                <a:sym typeface="Montserrat"/>
              </a:rPr>
              <a:t>Si debes salir de casa, usa una mascarilla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b="1" lang="en" sz="2000">
                <a:solidFill>
                  <a:srgbClr val="1D2129"/>
                </a:solidFill>
                <a:highlight>
                  <a:srgbClr val="FFFFFF"/>
                </a:highlight>
                <a:latin typeface="Montserrat"/>
                <a:ea typeface="Montserrat"/>
                <a:cs typeface="Montserrat"/>
                <a:sym typeface="Montserrat"/>
              </a:rPr>
              <a:t>( puede ser hecha en casa)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estás de compras en tiendas esenciales, como el mercado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visitas la oficina de tu doctor</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usas transporte público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interactúas con clientes de negocios esenciales</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te sientes enfermo, estás </a:t>
            </a:r>
            <a:r>
              <a:rPr lang="en" sz="1800">
                <a:solidFill>
                  <a:srgbClr val="1D2129"/>
                </a:solidFill>
                <a:highlight>
                  <a:srgbClr val="FFFFFF"/>
                </a:highlight>
                <a:latin typeface="Montserrat"/>
                <a:ea typeface="Montserrat"/>
                <a:cs typeface="Montserrat"/>
                <a:sym typeface="Montserrat"/>
              </a:rPr>
              <a:t>estornudando</a:t>
            </a:r>
            <a:r>
              <a:rPr lang="en" sz="1800">
                <a:solidFill>
                  <a:srgbClr val="1D2129"/>
                </a:solidFill>
                <a:highlight>
                  <a:srgbClr val="FFFFFF"/>
                </a:highlight>
                <a:latin typeface="Montserrat"/>
                <a:ea typeface="Montserrat"/>
                <a:cs typeface="Montserrat"/>
                <a:sym typeface="Montserrat"/>
              </a:rPr>
              <a:t> o tosiendo.</a:t>
            </a:r>
            <a:endParaRPr sz="1800">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50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245" name="Google Shape;24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Contenidos</a:t>
            </a:r>
            <a:endParaRPr b="1" sz="2400">
              <a:solidFill>
                <a:srgbClr val="FFFFFF"/>
              </a:solidFill>
              <a:latin typeface="Montserrat"/>
              <a:ea typeface="Montserrat"/>
              <a:cs typeface="Montserrat"/>
              <a:sym typeface="Montserrat"/>
            </a:endParaRPr>
          </a:p>
        </p:txBody>
      </p:sp>
      <p:sp>
        <p:nvSpPr>
          <p:cNvPr id="71" name="Google Shape;71;p15"/>
          <p:cNvSpPr txBox="1"/>
          <p:nvPr/>
        </p:nvSpPr>
        <p:spPr>
          <a:xfrm>
            <a:off x="118400" y="766425"/>
            <a:ext cx="9025500" cy="3165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002060"/>
                </a:solidFill>
                <a:latin typeface="Montserrat"/>
                <a:ea typeface="Montserrat"/>
                <a:cs typeface="Montserrat"/>
                <a:sym typeface="Montserrat"/>
              </a:rPr>
              <a:t>	</a:t>
            </a:r>
            <a:endParaRPr b="1" sz="1600">
              <a:solidFill>
                <a:srgbClr val="002060"/>
              </a:solidFill>
              <a:latin typeface="Montserrat"/>
              <a:ea typeface="Montserrat"/>
              <a:cs typeface="Montserrat"/>
              <a:sym typeface="Montserrat"/>
            </a:endParaRPr>
          </a:p>
          <a:p>
            <a:pPr indent="-330200" lvl="0" marL="457200" rtl="0" algn="l">
              <a:lnSpc>
                <a:spcPct val="150000"/>
              </a:lnSpc>
              <a:spcBef>
                <a:spcPts val="3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¿Qué es el coronavirus?</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Reporte diario de la Ciudad de Filadelfia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La propagación y prevención de COVID-19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Opciones de tratamiento y prueba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Tu rol como capitán de respuesta comunitaria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Oportunidades de voluntariado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Recursos para la comunidad</a:t>
            </a:r>
            <a:endParaRPr sz="1600">
              <a:solidFill>
                <a:srgbClr val="002060"/>
              </a:solidFill>
              <a:latin typeface="Montserrat"/>
              <a:ea typeface="Montserrat"/>
              <a:cs typeface="Montserrat"/>
              <a:sym typeface="Montserrat"/>
            </a:endParaRPr>
          </a:p>
          <a:p>
            <a:pPr indent="0" lvl="0" marL="0" rtl="0" algn="l">
              <a:lnSpc>
                <a:spcPct val="150000"/>
              </a:lnSpc>
              <a:spcBef>
                <a:spcPts val="400"/>
              </a:spcBef>
              <a:spcAft>
                <a:spcPts val="400"/>
              </a:spcAft>
              <a:buNone/>
            </a:pPr>
            <a:r>
              <a:rPr lang="en">
                <a:solidFill>
                  <a:srgbClr val="002060"/>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72" name="Google Shape;72;p15"/>
          <p:cNvPicPr preferRelativeResize="0"/>
          <p:nvPr/>
        </p:nvPicPr>
        <p:blipFill>
          <a:blip r:embed="rId3">
            <a:alphaModFix/>
          </a:blip>
          <a:stretch>
            <a:fillRect/>
          </a:stretch>
        </p:blipFill>
        <p:spPr>
          <a:xfrm>
            <a:off x="5465725" y="1271238"/>
            <a:ext cx="3468026" cy="260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MASCARILLA CASERA SIN COSTURAS</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252" name="Google Shape;252;p33"/>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253" name="Google Shape;253;p33"/>
          <p:cNvSpPr txBox="1"/>
          <p:nvPr/>
        </p:nvSpPr>
        <p:spPr>
          <a:xfrm>
            <a:off x="2020225" y="1983025"/>
            <a:ext cx="16359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filtro para café</a:t>
            </a:r>
            <a:endParaRPr sz="1200">
              <a:latin typeface="Montserrat"/>
              <a:ea typeface="Montserrat"/>
              <a:cs typeface="Montserrat"/>
              <a:sym typeface="Montserrat"/>
            </a:endParaRPr>
          </a:p>
        </p:txBody>
      </p:sp>
      <p:sp>
        <p:nvSpPr>
          <p:cNvPr id="254" name="Google Shape;254;p33"/>
          <p:cNvSpPr txBox="1"/>
          <p:nvPr/>
        </p:nvSpPr>
        <p:spPr>
          <a:xfrm>
            <a:off x="1094350" y="4403400"/>
            <a:ext cx="2133000" cy="50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las ligas o bandas elásticas a 6 pulgadas de distancia</a:t>
            </a:r>
            <a:endParaRPr sz="1200">
              <a:latin typeface="Montserrat"/>
              <a:ea typeface="Montserrat"/>
              <a:cs typeface="Montserrat"/>
              <a:sym typeface="Montserrat"/>
            </a:endParaRPr>
          </a:p>
        </p:txBody>
      </p:sp>
      <p:sp>
        <p:nvSpPr>
          <p:cNvPr id="255" name="Google Shape;255;p33"/>
          <p:cNvSpPr txBox="1"/>
          <p:nvPr/>
        </p:nvSpPr>
        <p:spPr>
          <a:xfrm>
            <a:off x="3656125" y="4403400"/>
            <a:ext cx="23598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Dobla cada lado hacia el medio haciendo un pliegue</a:t>
            </a:r>
            <a:endParaRPr sz="1200">
              <a:latin typeface="Montserrat"/>
              <a:ea typeface="Montserrat"/>
              <a:cs typeface="Montserrat"/>
              <a:sym typeface="Montserrat"/>
            </a:endParaRPr>
          </a:p>
        </p:txBody>
      </p:sp>
      <p:sp>
        <p:nvSpPr>
          <p:cNvPr id="256" name="Google Shape;256;p33"/>
          <p:cNvSpPr txBox="1"/>
          <p:nvPr/>
        </p:nvSpPr>
        <p:spPr>
          <a:xfrm>
            <a:off x="6378175" y="2250675"/>
            <a:ext cx="2133000" cy="80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el filtro en la mitad del pañuelo y dobla la parte superior e inferior hacia la mitad</a:t>
            </a:r>
            <a:endParaRPr sz="12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4499275"/>
            <a:ext cx="9144000" cy="644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p:txBody>
      </p:sp>
      <p:sp>
        <p:nvSpPr>
          <p:cNvPr id="262" name="Google Shape;262;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txBox="1"/>
          <p:nvPr/>
        </p:nvSpPr>
        <p:spPr>
          <a:xfrm>
            <a:off x="1664500" y="1802900"/>
            <a:ext cx="75729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76D2"/>
                </a:solidFill>
                <a:highlight>
                  <a:srgbClr val="FFFFFF"/>
                </a:highlight>
                <a:latin typeface="Montserrat"/>
                <a:ea typeface="Montserrat"/>
                <a:cs typeface="Montserrat"/>
                <a:sym typeface="Montserrat"/>
              </a:rPr>
              <a:t>Tu mascarilla me protege a mí</a:t>
            </a:r>
            <a:r>
              <a:rPr b="1" lang="en" sz="3600">
                <a:solidFill>
                  <a:srgbClr val="2176D2"/>
                </a:solidFill>
                <a:highlight>
                  <a:srgbClr val="FFFFFF"/>
                </a:highlight>
                <a:latin typeface="Montserrat"/>
                <a:ea typeface="Montserrat"/>
                <a:cs typeface="Montserrat"/>
                <a:sym typeface="Montserrat"/>
              </a:rPr>
              <a:t>; mi mascarilla te protege a tí</a:t>
            </a:r>
            <a:endParaRPr b="1" sz="3600">
              <a:solidFill>
                <a:srgbClr val="2176D2"/>
              </a:solidFill>
              <a:latin typeface="Montserrat"/>
              <a:ea typeface="Montserrat"/>
              <a:cs typeface="Montserrat"/>
              <a:sym typeface="Montserrat"/>
            </a:endParaRPr>
          </a:p>
        </p:txBody>
      </p:sp>
      <p:sp>
        <p:nvSpPr>
          <p:cNvPr id="264" name="Google Shape;264;p34"/>
          <p:cNvSpPr txBox="1"/>
          <p:nvPr/>
        </p:nvSpPr>
        <p:spPr>
          <a:xfrm>
            <a:off x="-493650" y="4587625"/>
            <a:ext cx="101313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ontserrat"/>
                <a:ea typeface="Montserrat"/>
                <a:cs typeface="Montserrat"/>
                <a:sym typeface="Montserrat"/>
              </a:rPr>
              <a:t>Aprende cómo hacer tu propia mascarilla aquí:</a:t>
            </a:r>
            <a:r>
              <a:rPr lang="en" sz="1800">
                <a:latin typeface="Montserrat"/>
                <a:ea typeface="Montserrat"/>
                <a:cs typeface="Montserrat"/>
                <a:sym typeface="Montserrat"/>
              </a:rPr>
              <a:t> </a:t>
            </a:r>
            <a:r>
              <a:rPr b="1" lang="en" sz="1800">
                <a:latin typeface="Montserrat"/>
                <a:ea typeface="Montserrat"/>
                <a:cs typeface="Montserrat"/>
                <a:sym typeface="Montserrat"/>
              </a:rPr>
              <a:t>bit</a:t>
            </a:r>
            <a:r>
              <a:rPr b="1" lang="en" sz="1800">
                <a:latin typeface="Montserrat"/>
                <a:ea typeface="Montserrat"/>
                <a:cs typeface="Montserrat"/>
                <a:sym typeface="Montserrat"/>
              </a:rPr>
              <a:t>.ly/CDCMascarillaCasera</a:t>
            </a:r>
            <a:endParaRPr b="1" sz="1800"/>
          </a:p>
        </p:txBody>
      </p:sp>
      <p:sp>
        <p:nvSpPr>
          <p:cNvPr id="265" name="Google Shape;265;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66" name="Google Shape;266;p34"/>
          <p:cNvPicPr preferRelativeResize="0"/>
          <p:nvPr/>
        </p:nvPicPr>
        <p:blipFill>
          <a:blip r:embed="rId3">
            <a:alphaModFix/>
          </a:blip>
          <a:stretch>
            <a:fillRect/>
          </a:stretch>
        </p:blipFill>
        <p:spPr>
          <a:xfrm>
            <a:off x="94300" y="1580000"/>
            <a:ext cx="1661411" cy="1602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285050" y="789950"/>
            <a:ext cx="8427900" cy="373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El 15 de abril, el </a:t>
            </a:r>
            <a:r>
              <a:rPr lang="en" sz="1500"/>
              <a:t>Gobernador</a:t>
            </a:r>
            <a:r>
              <a:rPr lang="en" sz="1500"/>
              <a:t> Tom Wolf anunció nuevas </a:t>
            </a:r>
            <a:r>
              <a:rPr lang="en" sz="1500"/>
              <a:t>regulaciones para negocios esenciales.</a:t>
            </a:r>
            <a:r>
              <a:rPr lang="en" sz="1500"/>
              <a:t> </a:t>
            </a:r>
            <a:r>
              <a:rPr lang="en" sz="1500"/>
              <a:t> Las nuevas regulaciones requieren que aquellos negocios que proveen servicios esenciales al público durante la Orden de Permanencia en Casa cumplan con las siguientes reglas:</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t/>
            </a:r>
            <a:endParaRPr sz="1500"/>
          </a:p>
          <a:p>
            <a:pPr indent="0" lvl="0" marL="0" rtl="0" algn="r">
              <a:lnSpc>
                <a:spcPct val="100000"/>
              </a:lnSpc>
              <a:spcBef>
                <a:spcPts val="160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200">
              <a:solidFill>
                <a:schemeClr val="dk1"/>
              </a:solidFill>
              <a:latin typeface="Montserrat"/>
              <a:ea typeface="Montserrat"/>
              <a:cs typeface="Montserrat"/>
              <a:sym typeface="Montserrat"/>
            </a:endParaRPr>
          </a:p>
          <a:p>
            <a:pPr indent="457200" lvl="0" marL="914400" rtl="0" algn="ctr">
              <a:lnSpc>
                <a:spcPct val="100000"/>
              </a:lnSpc>
              <a:spcBef>
                <a:spcPts val="0"/>
              </a:spcBef>
              <a:spcAft>
                <a:spcPts val="0"/>
              </a:spcAft>
              <a:buNone/>
            </a:pPr>
            <a:r>
              <a:t/>
            </a:r>
            <a:endParaRPr sz="1600"/>
          </a:p>
        </p:txBody>
      </p:sp>
      <p:sp>
        <p:nvSpPr>
          <p:cNvPr id="272" name="Google Shape;272;p35"/>
          <p:cNvSpPr/>
          <p:nvPr/>
        </p:nvSpPr>
        <p:spPr>
          <a:xfrm>
            <a:off x="0" y="98525"/>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50" y="152875"/>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REGULACIONES PARA NEGOCIOS ESENCIALES</a:t>
            </a:r>
            <a:endParaRPr b="1" sz="2400">
              <a:solidFill>
                <a:srgbClr val="FFFFFF"/>
              </a:solidFill>
              <a:latin typeface="Montserrat"/>
              <a:ea typeface="Montserrat"/>
              <a:cs typeface="Montserrat"/>
              <a:sym typeface="Montserrat"/>
            </a:endParaRPr>
          </a:p>
        </p:txBody>
      </p:sp>
      <p:sp>
        <p:nvSpPr>
          <p:cNvPr id="274" name="Google Shape;274;p35"/>
          <p:cNvSpPr txBox="1"/>
          <p:nvPr/>
        </p:nvSpPr>
        <p:spPr>
          <a:xfrm>
            <a:off x="2415175" y="1810675"/>
            <a:ext cx="6219900" cy="2631600"/>
          </a:xfrm>
          <a:prstGeom prst="rect">
            <a:avLst/>
          </a:prstGeom>
          <a:noFill/>
          <a:ln>
            <a:noFill/>
          </a:ln>
        </p:spPr>
        <p:txBody>
          <a:bodyPr anchorCtr="0" anchor="t" bIns="91425" lIns="91425" spcFirstLastPara="1" rIns="91425" wrap="square" tIns="91425">
            <a:noAutofit/>
          </a:bodyPr>
          <a:lstStyle/>
          <a:p>
            <a:pPr indent="-317500" lvl="0" marL="457200" rtl="0" algn="just">
              <a:lnSpc>
                <a:spcPct val="115000"/>
              </a:lnSpc>
              <a:spcBef>
                <a:spcPts val="0"/>
              </a:spcBef>
              <a:spcAft>
                <a:spcPts val="0"/>
              </a:spcAft>
              <a:buClr>
                <a:schemeClr val="dk2"/>
              </a:buClr>
              <a:buSzPts val="1400"/>
              <a:buChar char="●"/>
            </a:pPr>
            <a:r>
              <a:rPr lang="en">
                <a:solidFill>
                  <a:schemeClr val="dk2"/>
                </a:solidFill>
              </a:rPr>
              <a:t>Proveer a los empleados con mascarillas.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Requerir que los empleados usen mascarillas durante su turno.</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Requerir que los clientes usen mascarillas cuando visiten el sitio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Escalonar las horas de turno para evitar reuniones de grupo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Proporcionar suficiente espacio para mantener distancia </a:t>
            </a:r>
            <a:r>
              <a:rPr lang="en">
                <a:solidFill>
                  <a:schemeClr val="dk2"/>
                </a:solidFill>
              </a:rPr>
              <a:t>física</a:t>
            </a:r>
            <a:r>
              <a:rPr lang="en">
                <a:solidFill>
                  <a:schemeClr val="dk2"/>
                </a:solidFill>
              </a:rPr>
              <a:t> durante descansos y comidas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Conducir reuniones y entrenamientos de forma virtual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Aplicar los 6 pies de distancia siempre que sea posible </a:t>
            </a:r>
            <a:endParaRPr>
              <a:solidFill>
                <a:schemeClr val="dk2"/>
              </a:solidFill>
            </a:endParaRPr>
          </a:p>
          <a:p>
            <a:pPr indent="-317500" lvl="0" marL="457200" rtl="0" algn="just">
              <a:lnSpc>
                <a:spcPct val="115000"/>
              </a:lnSpc>
              <a:spcBef>
                <a:spcPts val="0"/>
              </a:spcBef>
              <a:spcAft>
                <a:spcPts val="0"/>
              </a:spcAft>
              <a:buClr>
                <a:schemeClr val="dk2"/>
              </a:buClr>
              <a:buSzPts val="1400"/>
              <a:buChar char="●"/>
            </a:pPr>
            <a:r>
              <a:rPr lang="en">
                <a:solidFill>
                  <a:schemeClr val="dk2"/>
                </a:solidFill>
              </a:rPr>
              <a:t>Asegurarse de que aquellos empleados que no hablan inglés sepan de los procedimientos a seguir</a:t>
            </a:r>
            <a:endParaRPr>
              <a:solidFill>
                <a:schemeClr val="dk2"/>
              </a:solidFill>
            </a:endParaRPr>
          </a:p>
        </p:txBody>
      </p:sp>
      <p:pic>
        <p:nvPicPr>
          <p:cNvPr id="275" name="Google Shape;275;p35"/>
          <p:cNvPicPr preferRelativeResize="0"/>
          <p:nvPr/>
        </p:nvPicPr>
        <p:blipFill>
          <a:blip r:embed="rId3">
            <a:alphaModFix/>
          </a:blip>
          <a:stretch>
            <a:fillRect/>
          </a:stretch>
        </p:blipFill>
        <p:spPr>
          <a:xfrm>
            <a:off x="395650" y="1879887"/>
            <a:ext cx="1869860" cy="2493177"/>
          </a:xfrm>
          <a:prstGeom prst="rect">
            <a:avLst/>
          </a:prstGeom>
          <a:noFill/>
          <a:ln>
            <a:noFill/>
          </a:ln>
        </p:spPr>
      </p:pic>
      <p:sp>
        <p:nvSpPr>
          <p:cNvPr id="276" name="Google Shape;276;p35"/>
          <p:cNvSpPr txBox="1"/>
          <p:nvPr/>
        </p:nvSpPr>
        <p:spPr>
          <a:xfrm>
            <a:off x="818475" y="2700000"/>
            <a:ext cx="1024200" cy="11649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Montserrat"/>
                <a:ea typeface="Montserrat"/>
                <a:cs typeface="Montserrat"/>
                <a:sym typeface="Montserrat"/>
              </a:rPr>
              <a:t>MASCARILLA REQUERIDA PARA INGRESAR EN EL LOCAL</a:t>
            </a:r>
            <a:endParaRPr b="1" sz="900">
              <a:latin typeface="Montserrat"/>
              <a:ea typeface="Montserrat"/>
              <a:cs typeface="Montserrat"/>
              <a:sym typeface="Montserrat"/>
            </a:endParaRPr>
          </a:p>
        </p:txBody>
      </p:sp>
      <p:sp>
        <p:nvSpPr>
          <p:cNvPr id="277" name="Google Shape;277;p35"/>
          <p:cNvSpPr/>
          <p:nvPr/>
        </p:nvSpPr>
        <p:spPr>
          <a:xfrm>
            <a:off x="0" y="456000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200">
                <a:solidFill>
                  <a:srgbClr val="0F4D90"/>
                </a:solidFill>
                <a:latin typeface="Montserrat"/>
                <a:ea typeface="Montserrat"/>
                <a:cs typeface="Montserrat"/>
                <a:sym typeface="Montserrat"/>
              </a:rPr>
              <a:t>Encuentra la orden completa aquí:</a:t>
            </a:r>
            <a:r>
              <a:rPr lang="en" sz="1200">
                <a:solidFill>
                  <a:srgbClr val="002060"/>
                </a:solidFill>
                <a:latin typeface="Montserrat"/>
                <a:ea typeface="Montserrat"/>
                <a:cs typeface="Montserrat"/>
                <a:sym typeface="Montserrat"/>
              </a:rPr>
              <a:t> </a:t>
            </a:r>
            <a:r>
              <a:rPr b="1" lang="en" sz="1200" u="sng">
                <a:solidFill>
                  <a:schemeClr val="hlink"/>
                </a:solidFill>
                <a:latin typeface="Montserrat"/>
                <a:ea typeface="Montserrat"/>
                <a:cs typeface="Montserrat"/>
                <a:sym typeface="Montserrat"/>
                <a:hlinkClick r:id="rId4"/>
              </a:rPr>
              <a:t>https://bit.ly/WolfWorkerSafety</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F4D90"/>
                </a:solidFill>
                <a:latin typeface="Montserrat"/>
                <a:ea typeface="Montserrat"/>
                <a:cs typeface="Montserrat"/>
                <a:sym typeface="Montserrat"/>
              </a:rPr>
              <a:t>Para reportar un negocio que no está siguiendo este reglamento, llama al 311. </a:t>
            </a:r>
            <a:endParaRPr b="1"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395650" y="994650"/>
            <a:ext cx="6186000" cy="137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500">
                <a:solidFill>
                  <a:srgbClr val="0F4D90"/>
                </a:solidFill>
                <a:latin typeface="Montserrat"/>
                <a:ea typeface="Montserrat"/>
                <a:cs typeface="Montserrat"/>
                <a:sym typeface="Montserrat"/>
              </a:rPr>
              <a:t>Las penalidades por incumplir las </a:t>
            </a:r>
            <a:r>
              <a:rPr b="1" lang="en" sz="2500">
                <a:solidFill>
                  <a:srgbClr val="0F4D90"/>
                </a:solidFill>
                <a:latin typeface="Montserrat"/>
                <a:ea typeface="Montserrat"/>
                <a:cs typeface="Montserrat"/>
                <a:sym typeface="Montserrat"/>
              </a:rPr>
              <a:t>órdenes</a:t>
            </a:r>
            <a:r>
              <a:rPr b="1" lang="en" sz="2500">
                <a:solidFill>
                  <a:srgbClr val="0F4D90"/>
                </a:solidFill>
                <a:latin typeface="Montserrat"/>
                <a:ea typeface="Montserrat"/>
                <a:cs typeface="Montserrat"/>
                <a:sym typeface="Montserrat"/>
              </a:rPr>
              <a:t> de la Ciudad respecto a </a:t>
            </a:r>
            <a:r>
              <a:rPr b="1" lang="en" sz="2500">
                <a:solidFill>
                  <a:srgbClr val="0F4D90"/>
                </a:solidFill>
                <a:latin typeface="Montserrat"/>
                <a:ea typeface="Montserrat"/>
                <a:cs typeface="Montserrat"/>
                <a:sym typeface="Montserrat"/>
              </a:rPr>
              <a:t> COVID-19, incluyen:</a:t>
            </a:r>
            <a:endParaRPr b="1" sz="2400">
              <a:solidFill>
                <a:srgbClr val="0F4D90"/>
              </a:solidFill>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MULTAS </a:t>
            </a:r>
            <a:r>
              <a:rPr b="1" lang="en" sz="2400">
                <a:solidFill>
                  <a:srgbClr val="FFFFFF"/>
                </a:solidFill>
                <a:latin typeface="Montserrat"/>
                <a:ea typeface="Montserrat"/>
                <a:cs typeface="Montserrat"/>
                <a:sym typeface="Montserrat"/>
              </a:rPr>
              <a:t> &amp; PENALIDADES</a:t>
            </a:r>
            <a:endParaRPr b="1" sz="2400">
              <a:solidFill>
                <a:srgbClr val="FFFFFF"/>
              </a:solidFill>
              <a:latin typeface="Montserrat"/>
              <a:ea typeface="Montserrat"/>
              <a:cs typeface="Montserrat"/>
              <a:sym typeface="Montserrat"/>
            </a:endParaRPr>
          </a:p>
        </p:txBody>
      </p:sp>
      <p:sp>
        <p:nvSpPr>
          <p:cNvPr id="285" name="Google Shape;285;p36"/>
          <p:cNvSpPr txBox="1"/>
          <p:nvPr/>
        </p:nvSpPr>
        <p:spPr>
          <a:xfrm>
            <a:off x="335300" y="2373450"/>
            <a:ext cx="8377800" cy="2226600"/>
          </a:xfrm>
          <a:prstGeom prst="rect">
            <a:avLst/>
          </a:prstGeom>
          <a:noFill/>
          <a:ln>
            <a:noFill/>
          </a:ln>
        </p:spPr>
        <p:txBody>
          <a:bodyPr anchorCtr="0" anchor="t" bIns="91425" lIns="91425" spcFirstLastPara="1" rIns="91425" wrap="square" tIns="91425">
            <a:noAutofit/>
          </a:bodyPr>
          <a:lstStyle/>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Para negocios</a:t>
            </a:r>
            <a:r>
              <a:rPr b="1" lang="en" sz="1450" u="sng">
                <a:solidFill>
                  <a:srgbClr val="444444"/>
                </a:solidFill>
                <a:highlight>
                  <a:srgbClr val="FFFFFF"/>
                </a:highlight>
                <a:latin typeface="Open Sans"/>
                <a:ea typeface="Open Sans"/>
                <a:cs typeface="Open Sans"/>
                <a:sym typeface="Open Sans"/>
              </a:rPr>
              <a:t>: </a:t>
            </a:r>
            <a:r>
              <a:rPr lang="en" sz="1450">
                <a:solidFill>
                  <a:srgbClr val="444444"/>
                </a:solidFill>
                <a:highlight>
                  <a:srgbClr val="FFFFFF"/>
                </a:highlight>
                <a:latin typeface="Open Sans"/>
                <a:ea typeface="Open Sans"/>
                <a:cs typeface="Open Sans"/>
                <a:sym typeface="Open Sans"/>
              </a:rPr>
              <a:t>La penalidad por incumplir la orden de operación de negocios o cualquier regulación relacionada a aquella orden es  $2,000 por cada violación.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Para individuos</a:t>
            </a:r>
            <a:r>
              <a:rPr b="1" lang="en" sz="1450" u="sng">
                <a:solidFill>
                  <a:srgbClr val="444444"/>
                </a:solidFill>
                <a:highlight>
                  <a:srgbClr val="FFFFFF"/>
                </a:highlight>
                <a:latin typeface="Open Sans"/>
                <a:ea typeface="Open Sans"/>
                <a:cs typeface="Open Sans"/>
                <a:sym typeface="Open Sans"/>
              </a:rPr>
              <a:t>:</a:t>
            </a:r>
            <a:r>
              <a:rPr lang="en" sz="1450">
                <a:solidFill>
                  <a:srgbClr val="444444"/>
                </a:solidFill>
                <a:highlight>
                  <a:srgbClr val="FFFFFF"/>
                </a:highlight>
                <a:latin typeface="Open Sans"/>
                <a:ea typeface="Open Sans"/>
                <a:cs typeface="Open Sans"/>
                <a:sym typeface="Open Sans"/>
              </a:rPr>
              <a:t> La penalidad por incumplir estas órdenes es $500 por cada violación. </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lang="en" sz="1450">
                <a:solidFill>
                  <a:srgbClr val="444444"/>
                </a:solidFill>
                <a:highlight>
                  <a:srgbClr val="FFFFFF"/>
                </a:highlight>
                <a:latin typeface="Open Sans"/>
                <a:ea typeface="Open Sans"/>
                <a:cs typeface="Open Sans"/>
                <a:sym typeface="Open Sans"/>
              </a:rPr>
              <a:t>Queda a discreción de las autoridades permitir que se haga un pago menor para evitar ser llevado a corte.  </a:t>
            </a:r>
            <a:endParaRPr sz="1600">
              <a:latin typeface="Montserrat"/>
              <a:ea typeface="Montserrat"/>
              <a:cs typeface="Montserrat"/>
              <a:sym typeface="Montserrat"/>
            </a:endParaRPr>
          </a:p>
        </p:txBody>
      </p:sp>
      <p:sp>
        <p:nvSpPr>
          <p:cNvPr id="286" name="Google Shape;286;p36"/>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207000" y="1031513"/>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Llama a tu doctor si</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Tienes cualquiera de los síntomas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Has estado expuesto a alguien que obtuvo un resultado positivo en la prueba de coronavirus COVID-19.</a:t>
            </a:r>
            <a:endParaRPr b="1" sz="1600">
              <a:solidFill>
                <a:schemeClr val="dk1"/>
              </a:solidFill>
              <a:highlight>
                <a:srgbClr val="FFFF00"/>
              </a:highlight>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pic>
        <p:nvPicPr>
          <p:cNvPr id="294" name="Google Shape;294;p37"/>
          <p:cNvPicPr preferRelativeResize="0"/>
          <p:nvPr/>
        </p:nvPicPr>
        <p:blipFill rotWithShape="1">
          <a:blip r:embed="rId3">
            <a:alphaModFix/>
          </a:blip>
          <a:srcRect b="8585" l="28971" r="29433" t="9728"/>
          <a:stretch/>
        </p:blipFill>
        <p:spPr>
          <a:xfrm>
            <a:off x="5843550" y="1524475"/>
            <a:ext cx="2642901" cy="2772450"/>
          </a:xfrm>
          <a:prstGeom prst="rect">
            <a:avLst/>
          </a:prstGeom>
          <a:noFill/>
          <a:ln>
            <a:noFill/>
          </a:ln>
        </p:spPr>
      </p:pic>
      <p:pic>
        <p:nvPicPr>
          <p:cNvPr id="295" name="Google Shape;295;p37"/>
          <p:cNvPicPr preferRelativeResize="0"/>
          <p:nvPr/>
        </p:nvPicPr>
        <p:blipFill>
          <a:blip r:embed="rId4">
            <a:alphaModFix/>
          </a:blip>
          <a:stretch>
            <a:fillRect/>
          </a:stretch>
        </p:blipFill>
        <p:spPr>
          <a:xfrm>
            <a:off x="865375" y="3446175"/>
            <a:ext cx="3812525" cy="1598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8"/>
          <p:cNvSpPr txBox="1"/>
          <p:nvPr>
            <p:ph idx="1" type="body"/>
          </p:nvPr>
        </p:nvSpPr>
        <p:spPr>
          <a:xfrm>
            <a:off x="330850" y="1226025"/>
            <a:ext cx="4753500" cy="33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ontserrat"/>
                <a:ea typeface="Montserrat"/>
                <a:cs typeface="Montserrat"/>
                <a:sym typeface="Montserrat"/>
              </a:rPr>
              <a:t>En primer lugar, debes llamar a tu médico primario.</a:t>
            </a:r>
            <a:endParaRPr b="1"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Visita un centro de salud o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emergencia sólo si tienes síntomas severos.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p:txBody>
      </p:sp>
      <p:sp>
        <p:nvSpPr>
          <p:cNvPr id="301" name="Google Shape;301;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8"/>
          <p:cNvSpPr/>
          <p:nvPr/>
        </p:nvSpPr>
        <p:spPr>
          <a:xfrm>
            <a:off x="5318675"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303" name="Google Shape;303;p38"/>
          <p:cNvSpPr txBox="1"/>
          <p:nvPr/>
        </p:nvSpPr>
        <p:spPr>
          <a:xfrm>
            <a:off x="5944800" y="1381863"/>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latin typeface="Montserrat"/>
                <a:ea typeface="Montserrat"/>
                <a:cs typeface="Montserrat"/>
                <a:sym typeface="Montserrat"/>
              </a:rPr>
              <a:t>Llama a </a:t>
            </a:r>
            <a:r>
              <a:rPr b="1" lang="en" sz="2200">
                <a:solidFill>
                  <a:srgbClr val="FFFFFF"/>
                </a:solidFill>
                <a:latin typeface="Montserrat"/>
                <a:ea typeface="Montserrat"/>
                <a:cs typeface="Montserrat"/>
                <a:sym typeface="Montserrat"/>
              </a:rPr>
              <a:t> </a:t>
            </a:r>
            <a:r>
              <a:rPr b="1" lang="en" sz="2200">
                <a:solidFill>
                  <a:schemeClr val="accent1"/>
                </a:solidFill>
                <a:latin typeface="Montserrat"/>
                <a:ea typeface="Montserrat"/>
                <a:cs typeface="Montserrat"/>
                <a:sym typeface="Montserrat"/>
              </a:rPr>
              <a:t>1-800-722-7112</a:t>
            </a:r>
            <a:endParaRPr b="1" sz="2200">
              <a:solidFill>
                <a:schemeClr val="accent1"/>
              </a:solidFill>
              <a:latin typeface="Montserrat"/>
              <a:ea typeface="Montserrat"/>
              <a:cs typeface="Montserrat"/>
              <a:sym typeface="Montserrat"/>
            </a:endParaRPr>
          </a:p>
        </p:txBody>
      </p:sp>
      <p:sp>
        <p:nvSpPr>
          <p:cNvPr id="304" name="Google Shape;304;p38"/>
          <p:cNvSpPr txBox="1"/>
          <p:nvPr/>
        </p:nvSpPr>
        <p:spPr>
          <a:xfrm>
            <a:off x="5874450" y="2088375"/>
            <a:ext cx="3000000" cy="213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a:t>
            </a:r>
            <a:r>
              <a:rPr lang="en" sz="2200">
                <a:solidFill>
                  <a:srgbClr val="FFFFFF"/>
                </a:solidFill>
                <a:latin typeface="Montserrat"/>
                <a:ea typeface="Montserrat"/>
                <a:cs typeface="Montserrat"/>
                <a:sym typeface="Montserrat"/>
              </a:rPr>
              <a:t>ara hablar con un profesional médico (</a:t>
            </a:r>
            <a:r>
              <a:rPr lang="en" sz="2200">
                <a:solidFill>
                  <a:srgbClr val="FFFFFF"/>
                </a:solidFill>
                <a:latin typeface="Montserrat"/>
                <a:ea typeface="Montserrat"/>
                <a:cs typeface="Montserrat"/>
                <a:sym typeface="Montserrat"/>
              </a:rPr>
              <a:t>sólo</a:t>
            </a:r>
            <a:r>
              <a:rPr lang="en" sz="2200">
                <a:solidFill>
                  <a:srgbClr val="FFFFFF"/>
                </a:solidFill>
                <a:latin typeface="Montserrat"/>
                <a:ea typeface="Montserrat"/>
                <a:cs typeface="Montserrat"/>
                <a:sym typeface="Montserrat"/>
              </a:rPr>
              <a:t> inglés). Para español llama a                              </a:t>
            </a:r>
            <a:endParaRPr sz="2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chemeClr val="accent1"/>
                </a:solidFill>
                <a:latin typeface="Montserrat"/>
                <a:ea typeface="Montserrat"/>
                <a:cs typeface="Montserrat"/>
                <a:sym typeface="Montserrat"/>
              </a:rPr>
              <a:t>Philly311</a:t>
            </a:r>
            <a:endParaRPr sz="2200">
              <a:solidFill>
                <a:schemeClr val="accent1"/>
              </a:solidFill>
              <a:latin typeface="Montserrat"/>
              <a:ea typeface="Montserrat"/>
              <a:cs typeface="Montserrat"/>
              <a:sym typeface="Montserrat"/>
            </a:endParaRPr>
          </a:p>
        </p:txBody>
      </p:sp>
      <p:sp>
        <p:nvSpPr>
          <p:cNvPr id="305" name="Google Shape;305;p38"/>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9"/>
          <p:cNvSpPr txBox="1"/>
          <p:nvPr>
            <p:ph idx="1" type="body"/>
          </p:nvPr>
        </p:nvSpPr>
        <p:spPr>
          <a:xfrm>
            <a:off x="196500" y="885925"/>
            <a:ext cx="84387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N</a:t>
            </a:r>
            <a:r>
              <a:rPr b="1" lang="en">
                <a:solidFill>
                  <a:schemeClr val="dk1"/>
                </a:solidFill>
                <a:latin typeface="Montserrat"/>
                <a:ea typeface="Montserrat"/>
                <a:cs typeface="Montserrat"/>
                <a:sym typeface="Montserrat"/>
              </a:rPr>
              <a:t>o existe medicina o cura específica </a:t>
            </a:r>
            <a:r>
              <a:rPr lang="en">
                <a:solidFill>
                  <a:schemeClr val="dk1"/>
                </a:solidFill>
                <a:latin typeface="Montserrat"/>
                <a:ea typeface="Montserrat"/>
                <a:cs typeface="Montserrat"/>
                <a:sym typeface="Montserrat"/>
              </a:rPr>
              <a:t>para combatir el COVID-19</a:t>
            </a:r>
            <a:endParaRPr>
              <a:solidFill>
                <a:schemeClr val="dk1"/>
              </a:solidFill>
              <a:latin typeface="Montserrat"/>
              <a:ea typeface="Montserrat"/>
              <a:cs typeface="Montserrat"/>
              <a:sym typeface="Montserrat"/>
            </a:endParaRPr>
          </a:p>
        </p:txBody>
      </p:sp>
      <p:sp>
        <p:nvSpPr>
          <p:cNvPr id="311" name="Google Shape;311;p39"/>
          <p:cNvSpPr/>
          <p:nvPr/>
        </p:nvSpPr>
        <p:spPr>
          <a:xfrm>
            <a:off x="0" y="1357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9"/>
          <p:cNvSpPr txBox="1"/>
          <p:nvPr/>
        </p:nvSpPr>
        <p:spPr>
          <a:xfrm>
            <a:off x="383250" y="1895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
        <p:nvSpPr>
          <p:cNvPr id="313" name="Google Shape;313;p39"/>
          <p:cNvSpPr txBox="1"/>
          <p:nvPr/>
        </p:nvSpPr>
        <p:spPr>
          <a:xfrm>
            <a:off x="292300" y="3227900"/>
            <a:ext cx="8353200" cy="16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CASOS LEVES: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Descansa, toma líquidos, y toma medicina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 venta libre para la gripe/fiebre</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Los c</a:t>
            </a:r>
            <a:r>
              <a:rPr lang="en" sz="1800">
                <a:solidFill>
                  <a:schemeClr val="dk1"/>
                </a:solidFill>
                <a:latin typeface="Montserrat"/>
                <a:ea typeface="Montserrat"/>
                <a:cs typeface="Montserrat"/>
                <a:sym typeface="Montserrat"/>
              </a:rPr>
              <a:t>asos leves normalmente </a:t>
            </a:r>
            <a:r>
              <a:rPr b="1" lang="en" sz="1800">
                <a:solidFill>
                  <a:schemeClr val="dk1"/>
                </a:solidFill>
                <a:latin typeface="Montserrat"/>
                <a:ea typeface="Montserrat"/>
                <a:cs typeface="Montserrat"/>
                <a:sym typeface="Montserrat"/>
              </a:rPr>
              <a:t>mejoran después de dos semanas.</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14" name="Google Shape;314;p39"/>
          <p:cNvPicPr preferRelativeResize="0"/>
          <p:nvPr/>
        </p:nvPicPr>
        <p:blipFill>
          <a:blip r:embed="rId3">
            <a:alphaModFix/>
          </a:blip>
          <a:stretch>
            <a:fillRect/>
          </a:stretch>
        </p:blipFill>
        <p:spPr>
          <a:xfrm>
            <a:off x="3925741" y="1501271"/>
            <a:ext cx="783717" cy="616488"/>
          </a:xfrm>
          <a:prstGeom prst="rect">
            <a:avLst/>
          </a:prstGeom>
          <a:noFill/>
          <a:ln>
            <a:noFill/>
          </a:ln>
        </p:spPr>
      </p:pic>
      <p:pic>
        <p:nvPicPr>
          <p:cNvPr id="315" name="Google Shape;315;p39"/>
          <p:cNvPicPr preferRelativeResize="0"/>
          <p:nvPr/>
        </p:nvPicPr>
        <p:blipFill>
          <a:blip r:embed="rId4">
            <a:alphaModFix/>
          </a:blip>
          <a:stretch>
            <a:fillRect/>
          </a:stretch>
        </p:blipFill>
        <p:spPr>
          <a:xfrm>
            <a:off x="5484855" y="1402473"/>
            <a:ext cx="916893" cy="721225"/>
          </a:xfrm>
          <a:prstGeom prst="rect">
            <a:avLst/>
          </a:prstGeom>
          <a:noFill/>
          <a:ln>
            <a:noFill/>
          </a:ln>
        </p:spPr>
      </p:pic>
      <p:pic>
        <p:nvPicPr>
          <p:cNvPr id="316" name="Google Shape;316;p39"/>
          <p:cNvPicPr preferRelativeResize="0"/>
          <p:nvPr/>
        </p:nvPicPr>
        <p:blipFill>
          <a:blip r:embed="rId5">
            <a:alphaModFix/>
          </a:blip>
          <a:stretch>
            <a:fillRect/>
          </a:stretch>
        </p:blipFill>
        <p:spPr>
          <a:xfrm>
            <a:off x="2329386" y="1615650"/>
            <a:ext cx="689286" cy="542190"/>
          </a:xfrm>
          <a:prstGeom prst="rect">
            <a:avLst/>
          </a:prstGeom>
          <a:noFill/>
          <a:ln>
            <a:noFill/>
          </a:ln>
        </p:spPr>
      </p:pic>
      <p:sp>
        <p:nvSpPr>
          <p:cNvPr id="317" name="Google Shape;317;p39"/>
          <p:cNvSpPr txBox="1"/>
          <p:nvPr/>
        </p:nvSpPr>
        <p:spPr>
          <a:xfrm>
            <a:off x="1697975" y="2177550"/>
            <a:ext cx="19521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QUÉDATE EN CASA</a:t>
            </a:r>
            <a:endParaRPr/>
          </a:p>
        </p:txBody>
      </p:sp>
      <p:sp>
        <p:nvSpPr>
          <p:cNvPr id="318" name="Google Shape;318;p39"/>
          <p:cNvSpPr txBox="1"/>
          <p:nvPr/>
        </p:nvSpPr>
        <p:spPr>
          <a:xfrm>
            <a:off x="3795400" y="2177550"/>
            <a:ext cx="13470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DESCANSA</a:t>
            </a:r>
            <a:endParaRPr/>
          </a:p>
        </p:txBody>
      </p:sp>
      <p:sp>
        <p:nvSpPr>
          <p:cNvPr id="319" name="Google Shape;319;p39"/>
          <p:cNvSpPr txBox="1"/>
          <p:nvPr/>
        </p:nvSpPr>
        <p:spPr>
          <a:xfrm>
            <a:off x="5344176" y="2159700"/>
            <a:ext cx="13470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HIDRÁTATE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535425" y="1459600"/>
            <a:ext cx="49179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CASOS SEVEROS:</a:t>
            </a:r>
            <a:endParaRPr b="1" sz="19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900">
                <a:latin typeface="Montserrat"/>
                <a:ea typeface="Montserrat"/>
                <a:cs typeface="Montserrat"/>
                <a:sym typeface="Montserrat"/>
              </a:rPr>
              <a:t>Dado que no existe una medicina específica para COVID-19, los casos severos son tratados con oxígeno y otros apoyos médicos durante el proceso de recuperación. </a:t>
            </a:r>
            <a:endParaRPr sz="1900">
              <a:latin typeface="Montserrat"/>
              <a:ea typeface="Montserrat"/>
              <a:cs typeface="Montserrat"/>
              <a:sym typeface="Montserrat"/>
            </a:endParaRPr>
          </a:p>
        </p:txBody>
      </p:sp>
      <p:pic>
        <p:nvPicPr>
          <p:cNvPr id="326" name="Google Shape;326;p40"/>
          <p:cNvPicPr preferRelativeResize="0"/>
          <p:nvPr/>
        </p:nvPicPr>
        <p:blipFill rotWithShape="1">
          <a:blip r:embed="rId3">
            <a:alphaModFix/>
          </a:blip>
          <a:srcRect b="0" l="27224" r="26866" t="0"/>
          <a:stretch/>
        </p:blipFill>
        <p:spPr>
          <a:xfrm>
            <a:off x="6020025" y="1239930"/>
            <a:ext cx="2615176" cy="3209300"/>
          </a:xfrm>
          <a:prstGeom prst="rect">
            <a:avLst/>
          </a:prstGeom>
          <a:noFill/>
          <a:ln>
            <a:noFill/>
          </a:ln>
        </p:spPr>
      </p:pic>
      <p:sp>
        <p:nvSpPr>
          <p:cNvPr id="327" name="Google Shape;327;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1"/>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NO CONSUMAS DESINFECTANTES.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3" name="Google Shape;333;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MITOS DE TRATAMIENTO DE </a:t>
            </a:r>
            <a:r>
              <a:rPr b="1" lang="en" sz="2400">
                <a:solidFill>
                  <a:srgbClr val="FFFFFF"/>
                </a:solidFill>
                <a:latin typeface="Montserrat"/>
                <a:ea typeface="Montserrat"/>
                <a:cs typeface="Montserrat"/>
                <a:sym typeface="Montserrat"/>
              </a:rPr>
              <a:t>COVID-19 </a:t>
            </a:r>
            <a:endParaRPr b="1" sz="2400">
              <a:solidFill>
                <a:srgbClr val="FFFFFF"/>
              </a:solidFill>
              <a:latin typeface="Montserrat"/>
              <a:ea typeface="Montserrat"/>
              <a:cs typeface="Montserrat"/>
              <a:sym typeface="Montserrat"/>
            </a:endParaRPr>
          </a:p>
        </p:txBody>
      </p:sp>
      <p:sp>
        <p:nvSpPr>
          <p:cNvPr id="335" name="Google Shape;335;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36" name="Google Shape;336;p41"/>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37" name="Google Shape;337;p41"/>
          <p:cNvSpPr txBox="1"/>
          <p:nvPr>
            <p:ph idx="1" type="body"/>
          </p:nvPr>
        </p:nvSpPr>
        <p:spPr>
          <a:xfrm>
            <a:off x="73600" y="2123325"/>
            <a:ext cx="4749600" cy="142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Inyectar o ingerir   limpiadores y desinfectantes por cualquier medio puede causar daños físicos graves o la muerte. </a:t>
            </a:r>
            <a:endParaRPr b="1" sz="1400">
              <a:solidFill>
                <a:schemeClr val="dk1"/>
              </a:solidFill>
              <a:latin typeface="Montserrat"/>
              <a:ea typeface="Montserrat"/>
              <a:cs typeface="Montserrat"/>
              <a:sym typeface="Montserrat"/>
            </a:endParaRPr>
          </a:p>
        </p:txBody>
      </p:sp>
      <p:sp>
        <p:nvSpPr>
          <p:cNvPr id="338" name="Google Shape;338;p41"/>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39" name="Google Shape;339;p41"/>
          <p:cNvSpPr txBox="1"/>
          <p:nvPr/>
        </p:nvSpPr>
        <p:spPr>
          <a:xfrm>
            <a:off x="260625" y="4578300"/>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SIGUE ÚNICAMENTE EL CONSEJO DE TRATAMIENTO DE MÉDICOS CERTIFICADOS</a:t>
            </a:r>
            <a:r>
              <a:rPr b="1" lang="en"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340" name="Google Shape;340;p41"/>
          <p:cNvPicPr preferRelativeResize="0"/>
          <p:nvPr/>
        </p:nvPicPr>
        <p:blipFill>
          <a:blip r:embed="rId4">
            <a:alphaModFix/>
          </a:blip>
          <a:stretch>
            <a:fillRect/>
          </a:stretch>
        </p:blipFill>
        <p:spPr>
          <a:xfrm>
            <a:off x="6759400" y="282875"/>
            <a:ext cx="512250" cy="512250"/>
          </a:xfrm>
          <a:prstGeom prst="rect">
            <a:avLst/>
          </a:prstGeom>
          <a:noFill/>
          <a:ln>
            <a:noFill/>
          </a:ln>
        </p:spPr>
      </p:pic>
      <p:sp>
        <p:nvSpPr>
          <p:cNvPr id="341" name="Google Shape;341;p41"/>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2"/>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bit.ly/pagov-coronavirus-spanish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bit.ly/philagov-coronavirus-spanish</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47" name="Google Shape;347;p42"/>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txBox="1"/>
          <p:nvPr/>
        </p:nvSpPr>
        <p:spPr>
          <a:xfrm>
            <a:off x="161125" y="301600"/>
            <a:ext cx="903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a:t>
            </a:r>
            <a:r>
              <a:rPr b="1" lang="en" sz="2400">
                <a:solidFill>
                  <a:srgbClr val="FFFFFF"/>
                </a:solidFill>
                <a:latin typeface="Montserrat"/>
                <a:ea typeface="Montserrat"/>
                <a:cs typeface="Montserrat"/>
                <a:sym typeface="Montserrat"/>
              </a:rPr>
              <a:t>INFORMACIÓN SOBRE COVID-19:</a:t>
            </a:r>
            <a:endParaRPr b="1" sz="2400">
              <a:solidFill>
                <a:srgbClr val="FFFFFF"/>
              </a:solidFill>
              <a:latin typeface="Montserrat"/>
              <a:ea typeface="Montserrat"/>
              <a:cs typeface="Montserrat"/>
              <a:sym typeface="Montserrat"/>
            </a:endParaRPr>
          </a:p>
        </p:txBody>
      </p:sp>
      <p:sp>
        <p:nvSpPr>
          <p:cNvPr id="349" name="Google Shape;349;p42"/>
          <p:cNvSpPr txBox="1"/>
          <p:nvPr/>
        </p:nvSpPr>
        <p:spPr>
          <a:xfrm>
            <a:off x="395650" y="2904500"/>
            <a:ext cx="6644100" cy="13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Toma en cuenta que en este momento la desinformación puede dificultar el acceso a información certera.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Revisa tus datos y fuentes antes de </a:t>
            </a:r>
            <a:r>
              <a:rPr lang="en" sz="1800">
                <a:solidFill>
                  <a:schemeClr val="dk1"/>
                </a:solidFill>
                <a:latin typeface="Montserrat"/>
                <a:ea typeface="Montserrat"/>
                <a:cs typeface="Montserrat"/>
                <a:sym typeface="Montserrat"/>
              </a:rPr>
              <a:t>compartirlos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50" name="Google Shape;350;p42"/>
          <p:cNvPicPr preferRelativeResize="0"/>
          <p:nvPr/>
        </p:nvPicPr>
        <p:blipFill>
          <a:blip r:embed="rId3">
            <a:alphaModFix/>
          </a:blip>
          <a:stretch>
            <a:fillRect/>
          </a:stretch>
        </p:blipFill>
        <p:spPr>
          <a:xfrm>
            <a:off x="6825600" y="1102713"/>
            <a:ext cx="1976025" cy="1976025"/>
          </a:xfrm>
          <a:prstGeom prst="rect">
            <a:avLst/>
          </a:prstGeom>
          <a:noFill/>
          <a:ln>
            <a:noFill/>
          </a:ln>
        </p:spPr>
      </p:pic>
      <p:pic>
        <p:nvPicPr>
          <p:cNvPr id="351" name="Google Shape;351;p42"/>
          <p:cNvPicPr preferRelativeResize="0"/>
          <p:nvPr/>
        </p:nvPicPr>
        <p:blipFill>
          <a:blip r:embed="rId4">
            <a:alphaModFix/>
          </a:blip>
          <a:stretch>
            <a:fillRect/>
          </a:stretch>
        </p:blipFill>
        <p:spPr>
          <a:xfrm>
            <a:off x="7557250" y="3523775"/>
            <a:ext cx="1397650" cy="1266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8002524" y="3852900"/>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042656" y="3132892"/>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8062841" y="2361668"/>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6965922" y="1704773"/>
            <a:ext cx="587400" cy="489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3" name="Google Shape;83;p16"/>
          <p:cNvSpPr txBox="1"/>
          <p:nvPr/>
        </p:nvSpPr>
        <p:spPr>
          <a:xfrm>
            <a:off x="175050" y="1279000"/>
            <a:ext cx="6669300" cy="33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202020"/>
                </a:solidFill>
                <a:highlight>
                  <a:srgbClr val="FFFFFF"/>
                </a:highlight>
                <a:latin typeface="Montserrat"/>
                <a:ea typeface="Montserrat"/>
                <a:cs typeface="Montserrat"/>
                <a:sym typeface="Montserrat"/>
              </a:rPr>
              <a:t> </a:t>
            </a:r>
            <a:r>
              <a:rPr lang="en" sz="1700">
                <a:solidFill>
                  <a:srgbClr val="202020"/>
                </a:solidFill>
                <a:highlight>
                  <a:srgbClr val="FFFFFF"/>
                </a:highlight>
                <a:latin typeface="Montserrat"/>
                <a:ea typeface="Montserrat"/>
                <a:cs typeface="Montserrat"/>
                <a:sym typeface="Montserrat"/>
              </a:rPr>
              <a:t>- Comparte información actualizada sobre la pandemia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Revisa que sus vecinos estén bien</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Motiva a los demás a seguir la guía de la CDC</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dando información sobre servicios disponibles a los demás</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a personas que hablan español</a:t>
            </a:r>
            <a:endParaRPr sz="17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300"/>
              </a:spcBef>
              <a:spcAft>
                <a:spcPts val="400"/>
              </a:spcAft>
              <a:buNone/>
            </a:pPr>
            <a:r>
              <a:t/>
            </a:r>
            <a:endParaRPr>
              <a:latin typeface="Montserrat"/>
              <a:ea typeface="Montserrat"/>
              <a:cs typeface="Montserrat"/>
              <a:sym typeface="Montserrat"/>
            </a:endParaRPr>
          </a:p>
        </p:txBody>
      </p:sp>
      <p:sp>
        <p:nvSpPr>
          <p:cNvPr id="84" name="Google Shape;84;p16"/>
          <p:cNvSpPr txBox="1"/>
          <p:nvPr/>
        </p:nvSpPr>
        <p:spPr>
          <a:xfrm>
            <a:off x="175050" y="286400"/>
            <a:ext cx="93228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50">
                <a:solidFill>
                  <a:srgbClr val="FFFFFF"/>
                </a:solidFill>
                <a:latin typeface="Montserrat"/>
                <a:ea typeface="Montserrat"/>
                <a:cs typeface="Montserrat"/>
                <a:sym typeface="Montserrat"/>
              </a:rPr>
              <a:t>¿QUÉ HACE UN CAPITÁN DE RESPUESTA COMUNITARIA COVID-19?</a:t>
            </a:r>
            <a:endParaRPr b="1" sz="1850">
              <a:solidFill>
                <a:srgbClr val="FFFFFF"/>
              </a:solidFill>
              <a:latin typeface="Montserrat"/>
              <a:ea typeface="Montserrat"/>
              <a:cs typeface="Montserrat"/>
              <a:sym typeface="Montserrat"/>
            </a:endParaRPr>
          </a:p>
        </p:txBody>
      </p:sp>
      <p:pic>
        <p:nvPicPr>
          <p:cNvPr id="85" name="Google Shape;85;p16"/>
          <p:cNvPicPr preferRelativeResize="0"/>
          <p:nvPr/>
        </p:nvPicPr>
        <p:blipFill>
          <a:blip r:embed="rId3">
            <a:alphaModFix/>
          </a:blip>
          <a:stretch>
            <a:fillRect/>
          </a:stretch>
        </p:blipFill>
        <p:spPr>
          <a:xfrm>
            <a:off x="8289452" y="1650398"/>
            <a:ext cx="587247" cy="606245"/>
          </a:xfrm>
          <a:prstGeom prst="rect">
            <a:avLst/>
          </a:prstGeom>
          <a:noFill/>
          <a:ln>
            <a:noFill/>
          </a:ln>
        </p:spPr>
      </p:pic>
      <p:pic>
        <p:nvPicPr>
          <p:cNvPr id="86" name="Google Shape;86;p16"/>
          <p:cNvPicPr preferRelativeResize="0"/>
          <p:nvPr/>
        </p:nvPicPr>
        <p:blipFill>
          <a:blip r:embed="rId3">
            <a:alphaModFix/>
          </a:blip>
          <a:stretch>
            <a:fillRect/>
          </a:stretch>
        </p:blipFill>
        <p:spPr>
          <a:xfrm>
            <a:off x="6949295" y="2203670"/>
            <a:ext cx="587247" cy="606245"/>
          </a:xfrm>
          <a:prstGeom prst="rect">
            <a:avLst/>
          </a:prstGeom>
          <a:noFill/>
          <a:ln>
            <a:noFill/>
          </a:ln>
        </p:spPr>
      </p:pic>
      <p:pic>
        <p:nvPicPr>
          <p:cNvPr id="87" name="Google Shape;87;p16"/>
          <p:cNvPicPr preferRelativeResize="0"/>
          <p:nvPr/>
        </p:nvPicPr>
        <p:blipFill>
          <a:blip r:embed="rId3">
            <a:alphaModFix/>
          </a:blip>
          <a:stretch>
            <a:fillRect/>
          </a:stretch>
        </p:blipFill>
        <p:spPr>
          <a:xfrm>
            <a:off x="8115923" y="3078017"/>
            <a:ext cx="587247" cy="606245"/>
          </a:xfrm>
          <a:prstGeom prst="rect">
            <a:avLst/>
          </a:prstGeom>
          <a:noFill/>
          <a:ln>
            <a:noFill/>
          </a:ln>
        </p:spPr>
      </p:pic>
      <p:pic>
        <p:nvPicPr>
          <p:cNvPr id="88" name="Google Shape;88;p16"/>
          <p:cNvPicPr preferRelativeResize="0"/>
          <p:nvPr/>
        </p:nvPicPr>
        <p:blipFill>
          <a:blip r:embed="rId3">
            <a:alphaModFix/>
          </a:blip>
          <a:stretch>
            <a:fillRect/>
          </a:stretch>
        </p:blipFill>
        <p:spPr>
          <a:xfrm>
            <a:off x="6844350" y="3794418"/>
            <a:ext cx="587247" cy="606245"/>
          </a:xfrm>
          <a:prstGeom prst="rect">
            <a:avLst/>
          </a:prstGeom>
          <a:noFill/>
          <a:ln>
            <a:noFill/>
          </a:ln>
        </p:spPr>
      </p:pic>
      <p:pic>
        <p:nvPicPr>
          <p:cNvPr id="89" name="Google Shape;89;p16"/>
          <p:cNvPicPr preferRelativeResize="0"/>
          <p:nvPr/>
        </p:nvPicPr>
        <p:blipFill>
          <a:blip r:embed="rId4">
            <a:alphaModFix/>
          </a:blip>
          <a:stretch>
            <a:fillRect/>
          </a:stretch>
        </p:blipFill>
        <p:spPr>
          <a:xfrm rot="1990347">
            <a:off x="7552281" y="1870099"/>
            <a:ext cx="657551" cy="666560"/>
          </a:xfrm>
          <a:prstGeom prst="rect">
            <a:avLst/>
          </a:prstGeom>
          <a:noFill/>
          <a:ln>
            <a:noFill/>
          </a:ln>
        </p:spPr>
      </p:pic>
      <p:pic>
        <p:nvPicPr>
          <p:cNvPr id="90" name="Google Shape;90;p16"/>
          <p:cNvPicPr preferRelativeResize="0"/>
          <p:nvPr/>
        </p:nvPicPr>
        <p:blipFill>
          <a:blip r:embed="rId4">
            <a:alphaModFix/>
          </a:blip>
          <a:stretch>
            <a:fillRect/>
          </a:stretch>
        </p:blipFill>
        <p:spPr>
          <a:xfrm rot="-5709033">
            <a:off x="7544884" y="2630906"/>
            <a:ext cx="672345" cy="651634"/>
          </a:xfrm>
          <a:prstGeom prst="rect">
            <a:avLst/>
          </a:prstGeom>
          <a:noFill/>
          <a:ln>
            <a:noFill/>
          </a:ln>
        </p:spPr>
      </p:pic>
      <p:pic>
        <p:nvPicPr>
          <p:cNvPr id="91" name="Google Shape;91;p16"/>
          <p:cNvPicPr preferRelativeResize="0"/>
          <p:nvPr/>
        </p:nvPicPr>
        <p:blipFill>
          <a:blip r:embed="rId3">
            <a:alphaModFix/>
          </a:blip>
          <a:stretch>
            <a:fillRect/>
          </a:stretch>
        </p:blipFill>
        <p:spPr>
          <a:xfrm>
            <a:off x="8289452" y="4378256"/>
            <a:ext cx="587247" cy="606245"/>
          </a:xfrm>
          <a:prstGeom prst="rect">
            <a:avLst/>
          </a:prstGeom>
          <a:noFill/>
          <a:ln>
            <a:noFill/>
          </a:ln>
        </p:spPr>
      </p:pic>
      <p:pic>
        <p:nvPicPr>
          <p:cNvPr id="92" name="Google Shape;92;p16"/>
          <p:cNvPicPr preferRelativeResize="0"/>
          <p:nvPr/>
        </p:nvPicPr>
        <p:blipFill>
          <a:blip r:embed="rId4">
            <a:alphaModFix/>
          </a:blip>
          <a:stretch>
            <a:fillRect/>
          </a:stretch>
        </p:blipFill>
        <p:spPr>
          <a:xfrm rot="1288455">
            <a:off x="7459022" y="3473346"/>
            <a:ext cx="654159" cy="669888"/>
          </a:xfrm>
          <a:prstGeom prst="rect">
            <a:avLst/>
          </a:prstGeom>
          <a:noFill/>
          <a:ln>
            <a:noFill/>
          </a:ln>
        </p:spPr>
      </p:pic>
      <p:pic>
        <p:nvPicPr>
          <p:cNvPr id="93" name="Google Shape;93;p16"/>
          <p:cNvPicPr preferRelativeResize="0"/>
          <p:nvPr/>
        </p:nvPicPr>
        <p:blipFill>
          <a:blip r:embed="rId4">
            <a:alphaModFix/>
          </a:blip>
          <a:stretch>
            <a:fillRect/>
          </a:stretch>
        </p:blipFill>
        <p:spPr>
          <a:xfrm rot="3685757">
            <a:off x="7636340" y="1309291"/>
            <a:ext cx="667523" cy="656573"/>
          </a:xfrm>
          <a:prstGeom prst="rect">
            <a:avLst/>
          </a:prstGeom>
          <a:noFill/>
          <a:ln>
            <a:noFill/>
          </a:ln>
        </p:spPr>
      </p:pic>
      <p:pic>
        <p:nvPicPr>
          <p:cNvPr id="94" name="Google Shape;94;p16"/>
          <p:cNvPicPr preferRelativeResize="0"/>
          <p:nvPr/>
        </p:nvPicPr>
        <p:blipFill>
          <a:blip r:embed="rId3">
            <a:alphaModFix/>
          </a:blip>
          <a:stretch>
            <a:fillRect/>
          </a:stretch>
        </p:blipFill>
        <p:spPr>
          <a:xfrm>
            <a:off x="7042691" y="941175"/>
            <a:ext cx="587247" cy="606245"/>
          </a:xfrm>
          <a:prstGeom prst="rect">
            <a:avLst/>
          </a:prstGeom>
          <a:noFill/>
          <a:ln>
            <a:noFill/>
          </a:ln>
        </p:spPr>
      </p:pic>
      <p:pic>
        <p:nvPicPr>
          <p:cNvPr id="95" name="Google Shape;95;p16"/>
          <p:cNvPicPr preferRelativeResize="0"/>
          <p:nvPr/>
        </p:nvPicPr>
        <p:blipFill>
          <a:blip r:embed="rId4">
            <a:alphaModFix/>
          </a:blip>
          <a:stretch>
            <a:fillRect/>
          </a:stretch>
        </p:blipFill>
        <p:spPr>
          <a:xfrm rot="-6586310">
            <a:off x="7451097" y="4225222"/>
            <a:ext cx="670008" cy="654037"/>
          </a:xfrm>
          <a:prstGeom prst="rect">
            <a:avLst/>
          </a:prstGeom>
          <a:noFill/>
          <a:ln>
            <a:noFill/>
          </a:ln>
        </p:spPr>
      </p:pic>
      <p:pic>
        <p:nvPicPr>
          <p:cNvPr id="96" name="Google Shape;96;p16"/>
          <p:cNvPicPr preferRelativeResize="0"/>
          <p:nvPr/>
        </p:nvPicPr>
        <p:blipFill>
          <a:blip r:embed="rId5">
            <a:alphaModFix/>
          </a:blip>
          <a:stretch>
            <a:fillRect/>
          </a:stretch>
        </p:blipFill>
        <p:spPr>
          <a:xfrm>
            <a:off x="8059229" y="3926701"/>
            <a:ext cx="473907" cy="489261"/>
          </a:xfrm>
          <a:prstGeom prst="rect">
            <a:avLst/>
          </a:prstGeom>
          <a:noFill/>
          <a:ln>
            <a:noFill/>
          </a:ln>
        </p:spPr>
      </p:pic>
      <p:pic>
        <p:nvPicPr>
          <p:cNvPr id="97" name="Google Shape;97;p16"/>
          <p:cNvPicPr preferRelativeResize="0"/>
          <p:nvPr/>
        </p:nvPicPr>
        <p:blipFill>
          <a:blip r:embed="rId6">
            <a:alphaModFix/>
          </a:blip>
          <a:stretch>
            <a:fillRect/>
          </a:stretch>
        </p:blipFill>
        <p:spPr>
          <a:xfrm>
            <a:off x="7099349" y="3191429"/>
            <a:ext cx="473907" cy="489236"/>
          </a:xfrm>
          <a:prstGeom prst="rect">
            <a:avLst/>
          </a:prstGeom>
          <a:noFill/>
          <a:ln>
            <a:noFill/>
          </a:ln>
        </p:spPr>
      </p:pic>
      <p:pic>
        <p:nvPicPr>
          <p:cNvPr id="98" name="Google Shape;98;p16"/>
          <p:cNvPicPr preferRelativeResize="0"/>
          <p:nvPr/>
        </p:nvPicPr>
        <p:blipFill>
          <a:blip r:embed="rId7">
            <a:alphaModFix/>
          </a:blip>
          <a:stretch>
            <a:fillRect/>
          </a:stretch>
        </p:blipFill>
        <p:spPr>
          <a:xfrm>
            <a:off x="8115935" y="2420152"/>
            <a:ext cx="473907" cy="489219"/>
          </a:xfrm>
          <a:prstGeom prst="rect">
            <a:avLst/>
          </a:prstGeom>
          <a:noFill/>
          <a:ln>
            <a:noFill/>
          </a:ln>
        </p:spPr>
      </p:pic>
      <p:pic>
        <p:nvPicPr>
          <p:cNvPr id="99" name="Google Shape;99;p16"/>
          <p:cNvPicPr preferRelativeResize="0"/>
          <p:nvPr/>
        </p:nvPicPr>
        <p:blipFill>
          <a:blip r:embed="rId8">
            <a:alphaModFix/>
          </a:blip>
          <a:stretch>
            <a:fillRect/>
          </a:stretch>
        </p:blipFill>
        <p:spPr>
          <a:xfrm>
            <a:off x="7105365" y="1770605"/>
            <a:ext cx="334057" cy="34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3"/>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43"/>
          <p:cNvSpPr txBox="1"/>
          <p:nvPr/>
        </p:nvSpPr>
        <p:spPr>
          <a:xfrm>
            <a:off x="6413000" y="1437850"/>
            <a:ext cx="2274000" cy="30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Para recibir actualizaciones sobre cómo mantenerte sano durante la pandemia, envía el texto  </a:t>
            </a:r>
            <a:r>
              <a:rPr b="1" lang="en" sz="1800">
                <a:latin typeface="Montserrat"/>
                <a:ea typeface="Montserrat"/>
                <a:cs typeface="Montserrat"/>
                <a:sym typeface="Montserrat"/>
              </a:rPr>
              <a:t>COVIDPHL</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lang="en" sz="1800">
                <a:latin typeface="Montserrat"/>
                <a:ea typeface="Montserrat"/>
                <a:cs typeface="Montserrat"/>
                <a:sym typeface="Montserrat"/>
              </a:rPr>
              <a:t>al # </a:t>
            </a:r>
            <a:r>
              <a:rPr b="1" lang="en" sz="1800">
                <a:latin typeface="Montserrat"/>
                <a:ea typeface="Montserrat"/>
                <a:cs typeface="Montserrat"/>
                <a:sym typeface="Montserrat"/>
              </a:rPr>
              <a:t>888-777. </a:t>
            </a:r>
            <a:endParaRPr b="1" sz="1800">
              <a:latin typeface="Montserrat"/>
              <a:ea typeface="Montserrat"/>
              <a:cs typeface="Montserrat"/>
              <a:sym typeface="Montserrat"/>
            </a:endParaRPr>
          </a:p>
        </p:txBody>
      </p:sp>
      <p:sp>
        <p:nvSpPr>
          <p:cNvPr id="358" name="Google Shape;358;p43"/>
          <p:cNvSpPr txBox="1"/>
          <p:nvPr/>
        </p:nvSpPr>
        <p:spPr>
          <a:xfrm>
            <a:off x="102825" y="301600"/>
            <a:ext cx="9093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INFORMACIÓN SOBRE COVID-19:</a:t>
            </a:r>
            <a:endParaRPr b="1" sz="2400">
              <a:solidFill>
                <a:srgbClr val="FFFFFF"/>
              </a:solidFill>
              <a:latin typeface="Montserrat"/>
              <a:ea typeface="Montserrat"/>
              <a:cs typeface="Montserrat"/>
              <a:sym typeface="Montserrat"/>
            </a:endParaRPr>
          </a:p>
        </p:txBody>
      </p:sp>
      <p:pic>
        <p:nvPicPr>
          <p:cNvPr id="359" name="Google Shape;359;p43"/>
          <p:cNvPicPr preferRelativeResize="0"/>
          <p:nvPr/>
        </p:nvPicPr>
        <p:blipFill>
          <a:blip r:embed="rId3">
            <a:alphaModFix/>
          </a:blip>
          <a:stretch>
            <a:fillRect/>
          </a:stretch>
        </p:blipFill>
        <p:spPr>
          <a:xfrm>
            <a:off x="102825" y="1209175"/>
            <a:ext cx="6037750" cy="3695175"/>
          </a:xfrm>
          <a:prstGeom prst="rect">
            <a:avLst/>
          </a:prstGeom>
          <a:noFill/>
          <a:ln>
            <a:noFill/>
          </a:ln>
        </p:spPr>
      </p:pic>
      <p:sp>
        <p:nvSpPr>
          <p:cNvPr id="360" name="Google Shape;360;p43"/>
          <p:cNvSpPr/>
          <p:nvPr/>
        </p:nvSpPr>
        <p:spPr>
          <a:xfrm>
            <a:off x="2712650" y="2466425"/>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1000"/>
                                        <p:tgtEl>
                                          <p:spTgt spid="3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id="365" name="Google Shape;365;p44"/>
          <p:cNvPicPr preferRelativeResize="0"/>
          <p:nvPr/>
        </p:nvPicPr>
        <p:blipFill rotWithShape="1">
          <a:blip r:embed="rId3">
            <a:alphaModFix/>
          </a:blip>
          <a:srcRect b="18678" l="0" r="0" t="13621"/>
          <a:stretch/>
        </p:blipFill>
        <p:spPr>
          <a:xfrm>
            <a:off x="5876150" y="1081163"/>
            <a:ext cx="2622726" cy="1775575"/>
          </a:xfrm>
          <a:prstGeom prst="rect">
            <a:avLst/>
          </a:prstGeom>
          <a:noFill/>
          <a:ln>
            <a:noFill/>
          </a:ln>
        </p:spPr>
      </p:pic>
      <p:sp>
        <p:nvSpPr>
          <p:cNvPr id="366" name="Google Shape;366;p44"/>
          <p:cNvSpPr txBox="1"/>
          <p:nvPr>
            <p:ph idx="1" type="body"/>
          </p:nvPr>
        </p:nvSpPr>
        <p:spPr>
          <a:xfrm>
            <a:off x="305125" y="1008800"/>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a:t>
            </a:r>
            <a:r>
              <a:rPr lang="en" sz="2000">
                <a:solidFill>
                  <a:srgbClr val="000000"/>
                </a:solidFill>
                <a:highlight>
                  <a:srgbClr val="FFFFFF"/>
                </a:highlight>
                <a:latin typeface="Montserrat"/>
                <a:ea typeface="Montserrat"/>
                <a:cs typeface="Montserrat"/>
                <a:sym typeface="Montserrat"/>
              </a:rPr>
              <a:t>COVID-19 impacta a todos quienes vivimos en</a:t>
            </a:r>
            <a:r>
              <a:rPr b="1" lang="en" sz="2000">
                <a:solidFill>
                  <a:srgbClr val="000000"/>
                </a:solidFill>
                <a:highlight>
                  <a:srgbClr val="FFFFFF"/>
                </a:highlight>
                <a:latin typeface="Montserrat"/>
                <a:ea typeface="Montserrat"/>
                <a:cs typeface="Montserrat"/>
                <a:sym typeface="Montserrat"/>
              </a:rPr>
              <a:t> Filadelfia.</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virus no distingue entre raza, nacionalidad, o estado migratorio.</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67" name="Google Shape;367;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ESTADO MIGRATORIO Y ACCESO A SALUD</a:t>
            </a:r>
            <a:endParaRPr b="1" sz="2400">
              <a:solidFill>
                <a:srgbClr val="FFFFFF"/>
              </a:solidFill>
            </a:endParaRPr>
          </a:p>
        </p:txBody>
      </p:sp>
      <p:sp>
        <p:nvSpPr>
          <p:cNvPr id="369" name="Google Shape;369;p44"/>
          <p:cNvSpPr txBox="1"/>
          <p:nvPr/>
        </p:nvSpPr>
        <p:spPr>
          <a:xfrm>
            <a:off x="-74375" y="3154175"/>
            <a:ext cx="9630000" cy="177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200" u="sng">
                <a:highlight>
                  <a:srgbClr val="FFFFFF"/>
                </a:highlight>
                <a:latin typeface="Montserrat"/>
                <a:ea typeface="Montserrat"/>
                <a:cs typeface="Montserrat"/>
                <a:sym typeface="Montserrat"/>
              </a:rPr>
              <a:t>Todos</a:t>
            </a:r>
            <a:r>
              <a:rPr b="1" lang="en" sz="2200">
                <a:highlight>
                  <a:srgbClr val="FFFFFF"/>
                </a:highlight>
                <a:latin typeface="Montserrat"/>
                <a:ea typeface="Montserrat"/>
                <a:cs typeface="Montserrat"/>
                <a:sym typeface="Montserrat"/>
              </a:rPr>
              <a:t> quienes lo necesiten, </a:t>
            </a:r>
            <a:r>
              <a:rPr b="1" lang="en" sz="2200">
                <a:highlight>
                  <a:srgbClr val="FFFFFF"/>
                </a:highlight>
                <a:latin typeface="Montserrat"/>
                <a:ea typeface="Montserrat"/>
                <a:cs typeface="Montserrat"/>
                <a:sym typeface="Montserrat"/>
              </a:rPr>
              <a:t>deben buscar cuidado médico.</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None/>
            </a:pPr>
            <a:r>
              <a:rPr b="1" lang="en" sz="2200">
                <a:highlight>
                  <a:srgbClr val="FFFFFF"/>
                </a:highlight>
                <a:latin typeface="Montserrat"/>
                <a:ea typeface="Montserrat"/>
                <a:cs typeface="Montserrat"/>
                <a:sym typeface="Montserrat"/>
              </a:rPr>
              <a:t>Encuentra un Centro de Salud Comunitario en</a:t>
            </a:r>
            <a:r>
              <a:rPr b="1" lang="en" sz="2200">
                <a:highlight>
                  <a:srgbClr val="FFFFFF"/>
                </a:highlight>
                <a:latin typeface="Montserrat"/>
                <a:ea typeface="Montserrat"/>
                <a:cs typeface="Montserrat"/>
                <a:sym typeface="Montserrat"/>
              </a:rPr>
              <a:t> https://bit.ly/PhilaHealthCenters</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24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5"/>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5"/>
          <p:cNvSpPr txBox="1"/>
          <p:nvPr/>
        </p:nvSpPr>
        <p:spPr>
          <a:xfrm>
            <a:off x="147900" y="2254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1900">
                <a:solidFill>
                  <a:srgbClr val="FFFFFF"/>
                </a:solidFill>
                <a:latin typeface="Montserrat"/>
                <a:ea typeface="Montserrat"/>
                <a:cs typeface="Montserrat"/>
                <a:sym typeface="Montserrat"/>
              </a:rPr>
              <a:t>QUÉ HACER SI VES O ERES VÍCTIMA DE UN CRIMEN DE ODIO?</a:t>
            </a:r>
            <a:endParaRPr b="1" sz="1900">
              <a:solidFill>
                <a:srgbClr val="FFFFFF"/>
              </a:solidFill>
              <a:latin typeface="Montserrat"/>
              <a:ea typeface="Montserrat"/>
              <a:cs typeface="Montserrat"/>
              <a:sym typeface="Montserrat"/>
            </a:endParaRPr>
          </a:p>
        </p:txBody>
      </p:sp>
      <p:sp>
        <p:nvSpPr>
          <p:cNvPr id="377" name="Google Shape;377;p45"/>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5"/>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5"/>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Es</a:t>
            </a:r>
            <a:r>
              <a:rPr b="1" lang="en" sz="1800">
                <a:solidFill>
                  <a:srgbClr val="0F4D90"/>
                </a:solidFill>
                <a:latin typeface="Montserrat"/>
                <a:ea typeface="Montserrat"/>
                <a:cs typeface="Montserrat"/>
                <a:sym typeface="Montserrat"/>
              </a:rPr>
              <a:t> ILEGAL atacar a alguien verbal o </a:t>
            </a:r>
            <a:r>
              <a:rPr b="1" lang="en" sz="1800">
                <a:solidFill>
                  <a:srgbClr val="0F4D90"/>
                </a:solidFill>
                <a:latin typeface="Montserrat"/>
                <a:ea typeface="Montserrat"/>
                <a:cs typeface="Montserrat"/>
                <a:sym typeface="Montserrat"/>
              </a:rPr>
              <a:t>físicamente por su etnicidad o supuesta infección de COVID-19 </a:t>
            </a:r>
            <a:r>
              <a:rPr b="1" lang="en" sz="1800">
                <a:solidFill>
                  <a:srgbClr val="0F4D90"/>
                </a:solidFill>
                <a:latin typeface="Montserrat"/>
                <a:ea typeface="Montserrat"/>
                <a:cs typeface="Montserrat"/>
                <a:sym typeface="Montserrat"/>
              </a:rPr>
              <a:t> </a:t>
            </a:r>
            <a:endParaRPr b="1" sz="1800">
              <a:solidFill>
                <a:srgbClr val="0F4D90"/>
              </a:solidFill>
              <a:latin typeface="Montserrat"/>
              <a:ea typeface="Montserrat"/>
              <a:cs typeface="Montserrat"/>
              <a:sym typeface="Montserrat"/>
            </a:endParaRPr>
          </a:p>
        </p:txBody>
      </p:sp>
      <p:sp>
        <p:nvSpPr>
          <p:cNvPr id="380" name="Google Shape;380;p45"/>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Para reportar incidentes de discriminación y odio, contacta a</a:t>
            </a:r>
            <a:r>
              <a:rPr lang="en" sz="1200">
                <a:solidFill>
                  <a:srgbClr val="FFFFFF"/>
                </a:solidFill>
                <a:latin typeface="Montserrat"/>
                <a:ea typeface="Montserrat"/>
                <a:cs typeface="Montserrat"/>
                <a:sym typeface="Montserrat"/>
              </a:rPr>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al: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Más información en: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81" name="Google Shape;381;p45"/>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Han habido actos de odio y discriminación en contra de </a:t>
            </a:r>
            <a:r>
              <a:rPr lang="en" sz="1600">
                <a:latin typeface="Montserrat"/>
                <a:ea typeface="Montserrat"/>
                <a:cs typeface="Montserrat"/>
                <a:sym typeface="Montserrat"/>
              </a:rPr>
              <a:t>individuos</a:t>
            </a:r>
            <a:r>
              <a:rPr lang="en" sz="1600">
                <a:latin typeface="Montserrat"/>
                <a:ea typeface="Montserrat"/>
                <a:cs typeface="Montserrat"/>
                <a:sym typeface="Montserrat"/>
              </a:rPr>
              <a:t> basados en la suposición de que son portadores del coronavirus.</a:t>
            </a:r>
            <a:endParaRPr sz="1600">
              <a:latin typeface="Montserrat"/>
              <a:ea typeface="Montserrat"/>
              <a:cs typeface="Montserrat"/>
              <a:sym typeface="Montserrat"/>
            </a:endParaRPr>
          </a:p>
        </p:txBody>
      </p:sp>
      <p:sp>
        <p:nvSpPr>
          <p:cNvPr id="382" name="Google Shape;382;p45"/>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Ahora es cuando más necesitamos protegernos los unos a los otros para salir de esto juntos. Si ves algo, di algo.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Si eres víctima o testigo de cualquier crimen, debes llamar al 911 </a:t>
            </a:r>
            <a:endParaRPr b="1" sz="1600"/>
          </a:p>
        </p:txBody>
      </p:sp>
      <p:sp>
        <p:nvSpPr>
          <p:cNvPr id="383" name="Google Shape;383;p45"/>
          <p:cNvSpPr txBox="1"/>
          <p:nvPr/>
        </p:nvSpPr>
        <p:spPr>
          <a:xfrm>
            <a:off x="5867100" y="424240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Reporta de manera anónima a la línea de </a:t>
            </a:r>
            <a:r>
              <a:rPr lang="en">
                <a:solidFill>
                  <a:srgbClr val="0F4D90"/>
                </a:solidFill>
                <a:latin typeface="Montserrat"/>
                <a:ea typeface="Montserrat"/>
                <a:cs typeface="Montserrat"/>
                <a:sym typeface="Montserrat"/>
              </a:rPr>
              <a:t>PCHR llamando a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6"/>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RECURSOS PARA LA COMUNIDAD LGTBIQ+ </a:t>
            </a:r>
            <a:endParaRPr b="1" sz="2400">
              <a:solidFill>
                <a:srgbClr val="FFFFFF"/>
              </a:solidFill>
            </a:endParaRPr>
          </a:p>
        </p:txBody>
      </p:sp>
      <p:sp>
        <p:nvSpPr>
          <p:cNvPr id="390" name="Google Shape;390;p46"/>
          <p:cNvSpPr txBox="1"/>
          <p:nvPr/>
        </p:nvSpPr>
        <p:spPr>
          <a:xfrm>
            <a:off x="279150" y="3885150"/>
            <a:ext cx="8585700" cy="97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chemeClr val="dk1"/>
                </a:solidFill>
                <a:highlight>
                  <a:schemeClr val="lt1"/>
                </a:highlight>
                <a:latin typeface="Montserrat"/>
                <a:ea typeface="Montserrat"/>
                <a:cs typeface="Montserrat"/>
                <a:sym typeface="Montserrat"/>
              </a:rPr>
              <a:t>Encuentra recursos amigables con la comunidad </a:t>
            </a:r>
            <a:r>
              <a:rPr lang="en" sz="1600">
                <a:solidFill>
                  <a:schemeClr val="dk1"/>
                </a:solidFill>
                <a:highlight>
                  <a:schemeClr val="lt1"/>
                </a:highlight>
                <a:latin typeface="Montserrat"/>
                <a:ea typeface="Montserrat"/>
                <a:cs typeface="Montserrat"/>
                <a:sym typeface="Montserrat"/>
              </a:rPr>
              <a:t>LGTBQ+ para que se mantenga sana y salva durante la pandemia:</a:t>
            </a:r>
            <a:endParaRPr sz="1600">
              <a:solidFill>
                <a:schemeClr val="dk1"/>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lang="en" sz="2000">
                <a:solidFill>
                  <a:srgbClr val="2176D2"/>
                </a:solidFill>
                <a:highlight>
                  <a:schemeClr val="lt1"/>
                </a:highlight>
                <a:latin typeface="Montserrat"/>
                <a:ea typeface="Montserrat"/>
                <a:cs typeface="Montserrat"/>
                <a:sym typeface="Montserrat"/>
              </a:rPr>
              <a:t>Visita bit.ly/COVIDLGBTQ </a:t>
            </a:r>
            <a:endParaRPr b="1" sz="2000">
              <a:solidFill>
                <a:srgbClr val="2176D2"/>
              </a:solidFill>
              <a:highlight>
                <a:schemeClr val="lt1"/>
              </a:highlight>
              <a:latin typeface="Montserrat"/>
              <a:ea typeface="Montserrat"/>
              <a:cs typeface="Montserrat"/>
              <a:sym typeface="Montserrat"/>
            </a:endParaRPr>
          </a:p>
        </p:txBody>
      </p:sp>
      <p:pic>
        <p:nvPicPr>
          <p:cNvPr id="391" name="Google Shape;391;p46"/>
          <p:cNvPicPr preferRelativeResize="0"/>
          <p:nvPr/>
        </p:nvPicPr>
        <p:blipFill>
          <a:blip r:embed="rId3">
            <a:alphaModFix/>
          </a:blip>
          <a:stretch>
            <a:fillRect/>
          </a:stretch>
        </p:blipFill>
        <p:spPr>
          <a:xfrm>
            <a:off x="4214675" y="911500"/>
            <a:ext cx="4460473" cy="2973649"/>
          </a:xfrm>
          <a:prstGeom prst="rect">
            <a:avLst/>
          </a:prstGeom>
          <a:noFill/>
          <a:ln>
            <a:noFill/>
          </a:ln>
        </p:spPr>
      </p:pic>
      <p:sp>
        <p:nvSpPr>
          <p:cNvPr id="392" name="Google Shape;392;p46"/>
          <p:cNvSpPr txBox="1"/>
          <p:nvPr/>
        </p:nvSpPr>
        <p:spPr>
          <a:xfrm>
            <a:off x="428950" y="1300950"/>
            <a:ext cx="4404900" cy="297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solidFill>
                  <a:srgbClr val="0F4D90"/>
                </a:solidFill>
                <a:highlight>
                  <a:schemeClr val="lt1"/>
                </a:highlight>
                <a:latin typeface="Montserrat"/>
                <a:ea typeface="Montserrat"/>
                <a:cs typeface="Montserrat"/>
                <a:sym typeface="Montserrat"/>
              </a:rPr>
              <a:t>TODOS tienen derecho a recibir apoyo médico cuando lo necesiten </a:t>
            </a:r>
            <a:endParaRPr b="1" sz="30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7"/>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Si tú o tus seres queridos están en peligro inmediato, llama al 911</a:t>
            </a:r>
            <a:endParaRPr b="1" sz="2600">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2600">
              <a:solidFill>
                <a:srgbClr val="1C4587"/>
              </a:solidFill>
              <a:highlight>
                <a:srgbClr val="FFFFFF"/>
              </a:highlight>
              <a:latin typeface="Montserrat"/>
              <a:ea typeface="Montserrat"/>
              <a:cs typeface="Montserrat"/>
              <a:sym typeface="Montserrat"/>
            </a:endParaRPr>
          </a:p>
        </p:txBody>
      </p:sp>
      <p:sp>
        <p:nvSpPr>
          <p:cNvPr id="399" name="Google Shape;399;p47"/>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7"/>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7"/>
          <p:cNvSpPr txBox="1"/>
          <p:nvPr/>
        </p:nvSpPr>
        <p:spPr>
          <a:xfrm>
            <a:off x="1975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Hotline Nacional de Violencia Doméstica: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402" name="Google Shape;402;p47"/>
          <p:cNvSpPr txBox="1"/>
          <p:nvPr/>
        </p:nvSpPr>
        <p:spPr>
          <a:xfrm>
            <a:off x="197550" y="4580650"/>
            <a:ext cx="8748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Para más información y otros recursos, visita</a:t>
            </a:r>
            <a:r>
              <a:rPr b="1" lang="en" sz="1600">
                <a:solidFill>
                  <a:srgbClr val="FFFFFF"/>
                </a:solidFill>
                <a:latin typeface="Montserrat"/>
                <a:ea typeface="Montserrat"/>
                <a:cs typeface="Montserrat"/>
                <a:sym typeface="Montserrat"/>
              </a:rPr>
              <a:t>: </a:t>
            </a: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403" name="Google Shape;403;p47"/>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Si piensas que tu estás en una relación abusiva o conoces a alguien que lo está, puedes llamar 24/7 a la línea de violencia doméstica de Filadelfia al </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(866) 723-3014</a:t>
            </a:r>
            <a:r>
              <a:rPr lang="en" sz="2000">
                <a:solidFill>
                  <a:srgbClr val="0F4D90"/>
                </a:solidFill>
                <a:latin typeface="Montserrat"/>
                <a:ea typeface="Montserrat"/>
                <a:cs typeface="Montserrat"/>
                <a:sym typeface="Montserrat"/>
              </a:rPr>
              <a:t>.</a:t>
            </a:r>
            <a:endParaRPr sz="20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2000">
              <a:solidFill>
                <a:srgbClr val="0F4D90"/>
              </a:solidFill>
              <a:latin typeface="Montserrat"/>
              <a:ea typeface="Montserrat"/>
              <a:cs typeface="Montserrat"/>
              <a:sym typeface="Montserrat"/>
            </a:endParaRPr>
          </a:p>
        </p:txBody>
      </p:sp>
      <p:sp>
        <p:nvSpPr>
          <p:cNvPr id="404" name="Google Shape;404;p47"/>
          <p:cNvSpPr txBox="1"/>
          <p:nvPr/>
        </p:nvSpPr>
        <p:spPr>
          <a:xfrm>
            <a:off x="344150" y="318400"/>
            <a:ext cx="7833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TE ENCUENTRAS EN UN HOGAR INESTABLE?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48"/>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410" name="Google Shape;410;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8"/>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HACER SI SOSPECHAS DE ABUSO INFANTIL</a:t>
            </a:r>
            <a:endParaRPr b="1" sz="2400">
              <a:solidFill>
                <a:srgbClr val="FFFFFF"/>
              </a:solidFill>
              <a:latin typeface="Montserrat"/>
              <a:ea typeface="Montserrat"/>
              <a:cs typeface="Montserrat"/>
              <a:sym typeface="Montserrat"/>
            </a:endParaRPr>
          </a:p>
        </p:txBody>
      </p:sp>
      <p:sp>
        <p:nvSpPr>
          <p:cNvPr id="412" name="Google Shape;412;p48"/>
          <p:cNvSpPr txBox="1"/>
          <p:nvPr/>
        </p:nvSpPr>
        <p:spPr>
          <a:xfrm>
            <a:off x="188450" y="1120800"/>
            <a:ext cx="4002900" cy="396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Altos niveles de estrés, pérdida de trabajo, presiones financieras, y largas horas juntos han aumentado las instancias de violencia doméstica en el hogar, y los niños y mujeres suelen ser las principales víctimas.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Han habido menos reportes de abuso infantil desde que empezó la </a:t>
            </a:r>
            <a:r>
              <a:rPr lang="en" sz="1600">
                <a:highlight>
                  <a:srgbClr val="FFFFFF"/>
                </a:highlight>
                <a:latin typeface="Montserrat"/>
                <a:ea typeface="Montserrat"/>
                <a:cs typeface="Montserrat"/>
                <a:sym typeface="Montserrat"/>
              </a:rPr>
              <a:t>Orden de Permanencia en Casa. Ahora que los que niños no tienen espacios seguros o personas adultos a quienes pedir ayuda, muchos casos no son denunciados. </a:t>
            </a:r>
            <a:endParaRPr sz="1600">
              <a:solidFill>
                <a:srgbClr val="3C4043"/>
              </a:solidFill>
              <a:highlight>
                <a:srgbClr val="FFFFFF"/>
              </a:highlight>
              <a:latin typeface="Montserrat"/>
              <a:ea typeface="Montserrat"/>
              <a:cs typeface="Montserrat"/>
              <a:sym typeface="Montserrat"/>
            </a:endParaRPr>
          </a:p>
        </p:txBody>
      </p:sp>
      <p:sp>
        <p:nvSpPr>
          <p:cNvPr id="413" name="Google Shape;413;p48"/>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ENCUENTRA APOYO</a:t>
            </a:r>
            <a:r>
              <a:rPr b="1" i="1" lang="en" sz="2000">
                <a:solidFill>
                  <a:schemeClr val="lt1"/>
                </a:solidFill>
                <a:latin typeface="Montserrat"/>
                <a:ea typeface="Montserrat"/>
                <a:cs typeface="Montserrat"/>
                <a:sym typeface="Montserrat"/>
              </a:rPr>
              <a: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DE VIVIENDA</a:t>
            </a:r>
            <a:endParaRPr b="1" sz="2400">
              <a:solidFill>
                <a:srgbClr val="FFFFFF"/>
              </a:solidFill>
              <a:latin typeface="Montserrat"/>
              <a:ea typeface="Montserrat"/>
              <a:cs typeface="Montserrat"/>
              <a:sym typeface="Montserrat"/>
            </a:endParaRPr>
          </a:p>
        </p:txBody>
      </p:sp>
      <p:sp>
        <p:nvSpPr>
          <p:cNvPr id="420" name="Google Shape;420;p49"/>
          <p:cNvSpPr txBox="1"/>
          <p:nvPr/>
        </p:nvSpPr>
        <p:spPr>
          <a:xfrm>
            <a:off x="234525" y="991675"/>
            <a:ext cx="41034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700">
                <a:highlight>
                  <a:srgbClr val="FFFFFF"/>
                </a:highlight>
                <a:latin typeface="Montserrat"/>
                <a:ea typeface="Montserrat"/>
                <a:cs typeface="Montserrat"/>
                <a:sym typeface="Montserrat"/>
              </a:rPr>
              <a:t>La Corte Municipal de Filadelfia </a:t>
            </a:r>
            <a:r>
              <a:rPr b="1" lang="en" sz="1700">
                <a:highlight>
                  <a:srgbClr val="FFFFFF"/>
                </a:highlight>
                <a:latin typeface="Montserrat"/>
                <a:ea typeface="Montserrat"/>
                <a:cs typeface="Montserrat"/>
                <a:sym typeface="Montserrat"/>
              </a:rPr>
              <a:t>NO</a:t>
            </a:r>
            <a:r>
              <a:rPr lang="en" sz="1700">
                <a:highlight>
                  <a:srgbClr val="FFFFFF"/>
                </a:highlight>
                <a:latin typeface="Montserrat"/>
                <a:ea typeface="Montserrat"/>
                <a:cs typeface="Montserrat"/>
                <a:sym typeface="Montserrat"/>
              </a:rPr>
              <a:t> dictará desalojos forzosos por dos semanas.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700">
                <a:highlight>
                  <a:srgbClr val="FFFFFF"/>
                </a:highlight>
                <a:latin typeface="Montserrat"/>
                <a:ea typeface="Montserrat"/>
                <a:cs typeface="Montserrat"/>
                <a:sym typeface="Montserrat"/>
              </a:rPr>
              <a:t>Si necesitas una vivienda temporal de emergencia, usa uno de los puntos de acceso de la oficina de servicios para personas sin hogar y pide un intérprete para español para obtener servicios de refugio.</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7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21" name="Google Shape;421;p49"/>
          <p:cNvSpPr/>
          <p:nvPr/>
        </p:nvSpPr>
        <p:spPr>
          <a:xfrm>
            <a:off x="0" y="4344600"/>
            <a:ext cx="91998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49"/>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23" name="Google Shape;423;p49"/>
          <p:cNvSpPr txBox="1"/>
          <p:nvPr/>
        </p:nvSpPr>
        <p:spPr>
          <a:xfrm>
            <a:off x="-28200" y="4393500"/>
            <a:ext cx="3607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¿VES A ALGUIEN QUE NECESITA REFUGIO</a:t>
            </a:r>
            <a:r>
              <a:rPr b="1" lang="en" sz="1200">
                <a:solidFill>
                  <a:srgbClr val="FFFFFF"/>
                </a:solidFill>
                <a:latin typeface="Montserrat"/>
                <a:ea typeface="Montserrat"/>
                <a:cs typeface="Montserrat"/>
                <a:sym typeface="Montserrat"/>
              </a:rPr>
              <a:t>?</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Llama a</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para pedir ayuda.</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50"/>
          <p:cNvSpPr/>
          <p:nvPr/>
        </p:nvSpPr>
        <p:spPr>
          <a:xfrm>
            <a:off x="0" y="4457700"/>
            <a:ext cx="9144000" cy="631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pic>
        <p:nvPicPr>
          <p:cNvPr id="431" name="Google Shape;431;p50"/>
          <p:cNvPicPr preferRelativeResize="0"/>
          <p:nvPr/>
        </p:nvPicPr>
        <p:blipFill>
          <a:blip r:embed="rId3">
            <a:alphaModFix/>
          </a:blip>
          <a:stretch>
            <a:fillRect/>
          </a:stretch>
        </p:blipFill>
        <p:spPr>
          <a:xfrm>
            <a:off x="6022375" y="1422937"/>
            <a:ext cx="2884374" cy="2651525"/>
          </a:xfrm>
          <a:prstGeom prst="rect">
            <a:avLst/>
          </a:prstGeom>
          <a:noFill/>
          <a:ln>
            <a:noFill/>
          </a:ln>
        </p:spPr>
      </p:pic>
      <p:sp>
        <p:nvSpPr>
          <p:cNvPr id="432" name="Google Shape;432;p50"/>
          <p:cNvSpPr txBox="1"/>
          <p:nvPr/>
        </p:nvSpPr>
        <p:spPr>
          <a:xfrm>
            <a:off x="50700" y="954700"/>
            <a:ext cx="5861700" cy="3588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444444"/>
              </a:buClr>
              <a:buSzPts val="1500"/>
              <a:buFont typeface="Montserrat"/>
              <a:buChar char="●"/>
            </a:pPr>
            <a:r>
              <a:rPr lang="en" sz="1500">
                <a:highlight>
                  <a:srgbClr val="FFFFFF"/>
                </a:highlight>
                <a:latin typeface="Montserrat"/>
                <a:ea typeface="Montserrat"/>
                <a:cs typeface="Montserrat"/>
                <a:sym typeface="Montserrat"/>
              </a:rPr>
              <a:t>Los centros de distribución de alimentos (puntos anaranjados) están abiertos los </a:t>
            </a:r>
            <a:r>
              <a:rPr b="1" lang="en" sz="1500">
                <a:highlight>
                  <a:srgbClr val="FFFFFF"/>
                </a:highlight>
                <a:latin typeface="Montserrat"/>
                <a:ea typeface="Montserrat"/>
                <a:cs typeface="Montserrat"/>
                <a:sym typeface="Montserrat"/>
              </a:rPr>
              <a:t>lunes y jueves </a:t>
            </a:r>
            <a:r>
              <a:rPr lang="en" sz="1500">
                <a:highlight>
                  <a:srgbClr val="FFFFFF"/>
                </a:highlight>
                <a:latin typeface="Montserrat"/>
                <a:ea typeface="Montserrat"/>
                <a:cs typeface="Montserrat"/>
                <a:sym typeface="Montserrat"/>
              </a:rPr>
              <a:t>de</a:t>
            </a:r>
            <a:r>
              <a:rPr b="1" lang="en" sz="1500">
                <a:highlight>
                  <a:srgbClr val="FFFFFF"/>
                </a:highlight>
                <a:latin typeface="Montserrat"/>
                <a:ea typeface="Montserrat"/>
                <a:cs typeface="Montserrat"/>
                <a:sym typeface="Montserrat"/>
              </a:rPr>
              <a:t> 10 a.m. - 12 p.m. </a:t>
            </a:r>
            <a:endParaRPr b="1" sz="1500">
              <a:highlight>
                <a:srgbClr val="FFFFFF"/>
              </a:highlight>
              <a:latin typeface="Montserrat"/>
              <a:ea typeface="Montserrat"/>
              <a:cs typeface="Montserrat"/>
              <a:sym typeface="Montserrat"/>
            </a:endParaRPr>
          </a:p>
          <a:p>
            <a:pPr indent="-323850" lvl="0" marL="457200" rtl="0" algn="l">
              <a:lnSpc>
                <a:spcPct val="115000"/>
              </a:lnSpc>
              <a:spcBef>
                <a:spcPts val="1000"/>
              </a:spcBef>
              <a:spcAft>
                <a:spcPts val="0"/>
              </a:spcAft>
              <a:buClr>
                <a:schemeClr val="dk1"/>
              </a:buClr>
              <a:buSzPts val="1500"/>
              <a:buFont typeface="Montserrat"/>
              <a:buChar char="●"/>
            </a:pPr>
            <a:r>
              <a:rPr lang="en" sz="1500">
                <a:solidFill>
                  <a:schemeClr val="dk1"/>
                </a:solidFill>
                <a:highlight>
                  <a:schemeClr val="lt1"/>
                </a:highlight>
                <a:latin typeface="Montserrat"/>
                <a:ea typeface="Montserrat"/>
                <a:cs typeface="Montserrat"/>
                <a:sym typeface="Montserrat"/>
              </a:rPr>
              <a:t>Los centros de distribución de alimentos para estudiantes (puntos morados) están abiertos los </a:t>
            </a:r>
            <a:r>
              <a:rPr b="1" lang="en" sz="1500">
                <a:solidFill>
                  <a:schemeClr val="dk1"/>
                </a:solidFill>
                <a:highlight>
                  <a:schemeClr val="lt1"/>
                </a:highlight>
                <a:latin typeface="Montserrat"/>
                <a:ea typeface="Montserrat"/>
                <a:cs typeface="Montserrat"/>
                <a:sym typeface="Montserrat"/>
              </a:rPr>
              <a:t>jueves </a:t>
            </a:r>
            <a:r>
              <a:rPr lang="en" sz="1500">
                <a:solidFill>
                  <a:schemeClr val="dk1"/>
                </a:solidFill>
                <a:highlight>
                  <a:schemeClr val="lt1"/>
                </a:highlight>
                <a:latin typeface="Montserrat"/>
                <a:ea typeface="Montserrat"/>
                <a:cs typeface="Montserrat"/>
                <a:sym typeface="Montserrat"/>
              </a:rPr>
              <a:t>de</a:t>
            </a:r>
            <a:r>
              <a:rPr b="1" lang="en" sz="1500">
                <a:solidFill>
                  <a:schemeClr val="dk1"/>
                </a:solidFill>
                <a:highlight>
                  <a:schemeClr val="lt1"/>
                </a:highlight>
                <a:latin typeface="Montserrat"/>
                <a:ea typeface="Montserrat"/>
                <a:cs typeface="Montserrat"/>
                <a:sym typeface="Montserrat"/>
              </a:rPr>
              <a:t> 9 a.m. - 12 p.m. </a:t>
            </a:r>
            <a:endParaRPr b="1" sz="1500">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SzPts val="1500"/>
              <a:buFont typeface="Montserrat"/>
              <a:buChar char="●"/>
            </a:pPr>
            <a:r>
              <a:rPr lang="en" sz="1500">
                <a:highlight>
                  <a:srgbClr val="FFFFFF"/>
                </a:highlight>
                <a:latin typeface="Montserrat"/>
                <a:ea typeface="Montserrat"/>
                <a:cs typeface="Montserrat"/>
                <a:sym typeface="Montserrat"/>
              </a:rPr>
              <a:t>Los residentes no necesitan presentar ninguna identificación ni prueba de ingresos para ser elegible.</a:t>
            </a:r>
            <a:endParaRPr sz="1500">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SzPts val="1500"/>
              <a:buFont typeface="Montserrat"/>
              <a:buChar char="●"/>
            </a:pPr>
            <a:r>
              <a:rPr lang="en" sz="1500">
                <a:highlight>
                  <a:srgbClr val="FFFFFF"/>
                </a:highlight>
                <a:latin typeface="Montserrat"/>
                <a:ea typeface="Montserrat"/>
                <a:cs typeface="Montserrat"/>
                <a:sym typeface="Montserrat"/>
              </a:rPr>
              <a:t>Los sitios de comida están respaldados por la Ciudad, el programa de Share Food y  </a:t>
            </a:r>
            <a:r>
              <a:rPr lang="en" sz="1500">
                <a:latin typeface="Montserrat"/>
                <a:ea typeface="Montserrat"/>
                <a:cs typeface="Montserrat"/>
                <a:sym typeface="Montserrat"/>
              </a:rPr>
              <a:t>Philabundance.</a:t>
            </a:r>
            <a:endParaRPr sz="1500">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500">
              <a:latin typeface="Montserrat"/>
              <a:ea typeface="Montserrat"/>
              <a:cs typeface="Montserrat"/>
              <a:sym typeface="Montserrat"/>
            </a:endParaRPr>
          </a:p>
        </p:txBody>
      </p:sp>
      <p:sp>
        <p:nvSpPr>
          <p:cNvPr id="433" name="Google Shape;433;p50"/>
          <p:cNvSpPr txBox="1"/>
          <p:nvPr/>
        </p:nvSpPr>
        <p:spPr>
          <a:xfrm>
            <a:off x="207900" y="3987875"/>
            <a:ext cx="89361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0F4D90"/>
                </a:solidFill>
                <a:latin typeface="Montserrat"/>
                <a:ea typeface="Montserrat"/>
                <a:cs typeface="Montserrat"/>
                <a:sym typeface="Montserrat"/>
              </a:rPr>
              <a:t>Para ac</a:t>
            </a:r>
            <a:r>
              <a:rPr lang="en" sz="1300">
                <a:solidFill>
                  <a:srgbClr val="0F4D90"/>
                </a:solidFill>
                <a:latin typeface="Montserrat"/>
                <a:ea typeface="Montserrat"/>
                <a:cs typeface="Montserrat"/>
                <a:sym typeface="Montserrat"/>
              </a:rPr>
              <a:t>t</a:t>
            </a:r>
            <a:r>
              <a:rPr b="1" lang="en" sz="1300">
                <a:solidFill>
                  <a:srgbClr val="0F4D90"/>
                </a:solidFill>
                <a:latin typeface="Montserrat"/>
                <a:ea typeface="Montserrat"/>
                <a:cs typeface="Montserrat"/>
                <a:sym typeface="Montserrat"/>
              </a:rPr>
              <a:t>ualizaciones diarias visita: </a:t>
            </a:r>
            <a:r>
              <a:rPr b="1" lang="en" sz="1300" u="sng">
                <a:solidFill>
                  <a:srgbClr val="0F4D90"/>
                </a:solidFill>
                <a:latin typeface="Montserrat"/>
                <a:ea typeface="Montserrat"/>
                <a:cs typeface="Montserrat"/>
                <a:sym typeface="Montserrat"/>
              </a:rPr>
              <a:t>bit.ly/philagov-comidasgratis</a:t>
            </a:r>
            <a:endParaRPr b="1" sz="1300" u="sng">
              <a:solidFill>
                <a:srgbClr val="0F4D90"/>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300">
              <a:solidFill>
                <a:srgbClr val="0F4D90"/>
              </a:solidFill>
              <a:latin typeface="Montserrat"/>
              <a:ea typeface="Montserrat"/>
              <a:cs typeface="Montserrat"/>
              <a:sym typeface="Montserrat"/>
            </a:endParaRPr>
          </a:p>
        </p:txBody>
      </p:sp>
      <p:sp>
        <p:nvSpPr>
          <p:cNvPr id="434" name="Google Shape;434;p50"/>
          <p:cNvSpPr txBox="1"/>
          <p:nvPr/>
        </p:nvSpPr>
        <p:spPr>
          <a:xfrm>
            <a:off x="119325" y="4405725"/>
            <a:ext cx="8936100" cy="683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latin typeface="Montserrat"/>
                <a:ea typeface="Montserrat"/>
                <a:cs typeface="Montserrat"/>
                <a:sym typeface="Montserrat"/>
              </a:rPr>
              <a:t>Envía tu código postal en un texto al </a:t>
            </a:r>
            <a:r>
              <a:rPr b="1" lang="en" sz="1800">
                <a:solidFill>
                  <a:srgbClr val="FFFFFF"/>
                </a:solidFill>
                <a:latin typeface="Montserrat"/>
                <a:ea typeface="Montserrat"/>
                <a:cs typeface="Montserrat"/>
                <a:sym typeface="Montserrat"/>
              </a:rPr>
              <a:t>1-800-548-6479 para recibir una lista de centros de comida </a:t>
            </a:r>
            <a:r>
              <a:rPr b="1" lang="en" sz="1800">
                <a:solidFill>
                  <a:srgbClr val="FFFFFF"/>
                </a:solidFill>
                <a:latin typeface="Montserrat"/>
                <a:ea typeface="Montserrat"/>
                <a:cs typeface="Montserrat"/>
                <a:sym typeface="Montserrat"/>
              </a:rPr>
              <a:t>cercanos</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1"/>
          <p:cNvSpPr txBox="1"/>
          <p:nvPr/>
        </p:nvSpPr>
        <p:spPr>
          <a:xfrm>
            <a:off x="395650" y="301600"/>
            <a:ext cx="83625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 PARA PERSONAS MAYORES</a:t>
            </a:r>
            <a:endParaRPr b="1" sz="2400">
              <a:solidFill>
                <a:srgbClr val="FFFFFF"/>
              </a:solidFill>
              <a:latin typeface="Montserrat"/>
              <a:ea typeface="Montserrat"/>
              <a:cs typeface="Montserrat"/>
              <a:sym typeface="Montserrat"/>
            </a:endParaRPr>
          </a:p>
        </p:txBody>
      </p:sp>
      <p:sp>
        <p:nvSpPr>
          <p:cNvPr id="441" name="Google Shape;441;p51"/>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highlight>
                  <a:srgbClr val="FFFFFF"/>
                </a:highlight>
                <a:latin typeface="Montserrat"/>
                <a:ea typeface="Montserrat"/>
                <a:cs typeface="Montserrat"/>
                <a:sym typeface="Montserrat"/>
              </a:rPr>
              <a:t>Para encontrar el número de un centro cercano, visita </a:t>
            </a:r>
            <a:r>
              <a:rPr b="1" lang="en" sz="1900">
                <a:solidFill>
                  <a:srgbClr val="0F4D90"/>
                </a:solidFill>
                <a:highlight>
                  <a:srgbClr val="FFFFFF"/>
                </a:highlight>
                <a:latin typeface="Montserrat"/>
                <a:ea typeface="Montserrat"/>
                <a:cs typeface="Montserrat"/>
                <a:sym typeface="Montserrat"/>
              </a:rPr>
              <a:t>bit.ly/PhillySeniorMeals</a:t>
            </a:r>
            <a:endParaRPr b="1" sz="1700">
              <a:solidFill>
                <a:srgbClr val="0F4D90"/>
              </a:solidFill>
              <a:latin typeface="Montserrat"/>
              <a:ea typeface="Montserrat"/>
              <a:cs typeface="Montserrat"/>
              <a:sym typeface="Montserrat"/>
            </a:endParaRPr>
          </a:p>
        </p:txBody>
      </p:sp>
      <p:pic>
        <p:nvPicPr>
          <p:cNvPr id="442" name="Google Shape;442;p51"/>
          <p:cNvPicPr preferRelativeResize="0"/>
          <p:nvPr/>
        </p:nvPicPr>
        <p:blipFill>
          <a:blip r:embed="rId3">
            <a:alphaModFix/>
          </a:blip>
          <a:stretch>
            <a:fillRect/>
          </a:stretch>
        </p:blipFill>
        <p:spPr>
          <a:xfrm>
            <a:off x="817350" y="1017702"/>
            <a:ext cx="2404632" cy="2357162"/>
          </a:xfrm>
          <a:prstGeom prst="rect">
            <a:avLst/>
          </a:prstGeom>
          <a:noFill/>
          <a:ln>
            <a:noFill/>
          </a:ln>
        </p:spPr>
      </p:pic>
      <p:sp>
        <p:nvSpPr>
          <p:cNvPr id="443" name="Google Shape;443;p51"/>
          <p:cNvSpPr txBox="1"/>
          <p:nvPr/>
        </p:nvSpPr>
        <p:spPr>
          <a:xfrm>
            <a:off x="4240800" y="9995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300">
                <a:solidFill>
                  <a:srgbClr val="0F4D90"/>
                </a:solidFill>
                <a:highlight>
                  <a:schemeClr val="lt1"/>
                </a:highlight>
                <a:latin typeface="Montserrat"/>
                <a:ea typeface="Montserrat"/>
                <a:cs typeface="Montserrat"/>
                <a:sym typeface="Montserrat"/>
              </a:rPr>
              <a:t>Personas mayores</a:t>
            </a:r>
            <a:r>
              <a:rPr b="1" lang="en" sz="2300">
                <a:solidFill>
                  <a:srgbClr val="0F4D90"/>
                </a:solidFill>
                <a:highlight>
                  <a:schemeClr val="lt1"/>
                </a:highlight>
                <a:latin typeface="Montserrat"/>
                <a:ea typeface="Montserrat"/>
                <a:cs typeface="Montserrat"/>
                <a:sym typeface="Montserrat"/>
              </a:rPr>
              <a:t> (60+) deben llamar antes para reservar su merienda. </a:t>
            </a:r>
            <a:endParaRPr b="1" sz="2300">
              <a:solidFill>
                <a:srgbClr val="0F4D90"/>
              </a:solidFill>
              <a:highlight>
                <a:schemeClr val="lt1"/>
              </a:highlight>
              <a:latin typeface="Montserrat"/>
              <a:ea typeface="Montserrat"/>
              <a:cs typeface="Montserrat"/>
              <a:sym typeface="Montserrat"/>
            </a:endParaRPr>
          </a:p>
        </p:txBody>
      </p:sp>
      <p:sp>
        <p:nvSpPr>
          <p:cNvPr id="444" name="Google Shape;444;p51"/>
          <p:cNvSpPr/>
          <p:nvPr/>
        </p:nvSpPr>
        <p:spPr>
          <a:xfrm>
            <a:off x="272700" y="4006525"/>
            <a:ext cx="8871300" cy="10122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1"/>
          <p:cNvSpPr txBox="1"/>
          <p:nvPr/>
        </p:nvSpPr>
        <p:spPr>
          <a:xfrm>
            <a:off x="2616875" y="40781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F4D90"/>
                </a:solidFill>
                <a:latin typeface="Montserrat"/>
                <a:ea typeface="Montserrat"/>
                <a:cs typeface="Montserrat"/>
                <a:sym typeface="Montserrat"/>
              </a:rPr>
              <a:t>Si necesitas reservando una merienda </a:t>
            </a:r>
            <a:endParaRPr>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llama a la línea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ayuda de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215-765-9040</a:t>
            </a:r>
            <a:endParaRPr b="1" sz="2000">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
                <a:solidFill>
                  <a:srgbClr val="0F4D90"/>
                </a:solidFill>
                <a:latin typeface="Montserrat"/>
                <a:ea typeface="Montserrat"/>
                <a:cs typeface="Montserrat"/>
                <a:sym typeface="Montserrat"/>
              </a:rPr>
              <a:t>(Servicio disponible en inglés y español) </a:t>
            </a:r>
            <a:endParaRPr b="1" sz="2000">
              <a:solidFill>
                <a:srgbClr val="0F4D90"/>
              </a:solidFill>
              <a:latin typeface="Montserrat"/>
              <a:ea typeface="Montserrat"/>
              <a:cs typeface="Montserrat"/>
              <a:sym typeface="Montserrat"/>
            </a:endParaRPr>
          </a:p>
        </p:txBody>
      </p:sp>
      <p:pic>
        <p:nvPicPr>
          <p:cNvPr id="446" name="Google Shape;446;p51"/>
          <p:cNvPicPr preferRelativeResize="0"/>
          <p:nvPr/>
        </p:nvPicPr>
        <p:blipFill rotWithShape="1">
          <a:blip r:embed="rId4">
            <a:alphaModFix/>
          </a:blip>
          <a:srcRect b="1700" l="0" r="0" t="0"/>
          <a:stretch/>
        </p:blipFill>
        <p:spPr>
          <a:xfrm>
            <a:off x="272700" y="3582950"/>
            <a:ext cx="1393251" cy="1369550"/>
          </a:xfrm>
          <a:prstGeom prst="rect">
            <a:avLst/>
          </a:prstGeom>
          <a:noFill/>
          <a:ln>
            <a:noFill/>
          </a:ln>
        </p:spPr>
      </p:pic>
      <p:pic>
        <p:nvPicPr>
          <p:cNvPr id="447" name="Google Shape;447;p51"/>
          <p:cNvPicPr preferRelativeResize="0"/>
          <p:nvPr/>
        </p:nvPicPr>
        <p:blipFill>
          <a:blip r:embed="rId5">
            <a:alphaModFix/>
          </a:blip>
          <a:stretch>
            <a:fillRect/>
          </a:stretch>
        </p:blipFill>
        <p:spPr>
          <a:xfrm>
            <a:off x="1665950" y="4037163"/>
            <a:ext cx="950925" cy="950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3" name="Google Shape;453;p52"/>
          <p:cNvSpPr txBox="1"/>
          <p:nvPr/>
        </p:nvSpPr>
        <p:spPr>
          <a:xfrm>
            <a:off x="775600" y="4031675"/>
            <a:ext cx="7379100" cy="97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1900">
                <a:solidFill>
                  <a:srgbClr val="0F4D90"/>
                </a:solidFill>
                <a:highlight>
                  <a:schemeClr val="lt1"/>
                </a:highlight>
                <a:latin typeface="Montserrat"/>
                <a:ea typeface="Montserrat"/>
                <a:cs typeface="Montserrat"/>
                <a:sym typeface="Montserrat"/>
              </a:rPr>
              <a:t>Llama o envía un texto a</a:t>
            </a:r>
            <a:r>
              <a:rPr b="1" i="1" lang="en" sz="1900">
                <a:solidFill>
                  <a:srgbClr val="0F4D90"/>
                </a:solidFill>
                <a:highlight>
                  <a:schemeClr val="lt1"/>
                </a:highlight>
                <a:latin typeface="Montserrat"/>
                <a:ea typeface="Montserrat"/>
                <a:cs typeface="Montserrat"/>
                <a:sym typeface="Montserrat"/>
              </a:rPr>
              <a:t> </a:t>
            </a:r>
            <a:r>
              <a:rPr lang="en" sz="1900">
                <a:solidFill>
                  <a:srgbClr val="0F4D90"/>
                </a:solidFill>
                <a:highlight>
                  <a:srgbClr val="FFEFA2"/>
                </a:highlight>
                <a:latin typeface="Montserrat"/>
                <a:ea typeface="Montserrat"/>
                <a:cs typeface="Montserrat"/>
                <a:sym typeface="Montserrat"/>
              </a:rPr>
              <a:t>215-709-9619</a:t>
            </a:r>
            <a:endParaRPr sz="1900">
              <a:solidFill>
                <a:srgbClr val="0F4D90"/>
              </a:solidFill>
              <a:highlight>
                <a:srgbClr val="FFEFA2"/>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i="1" lang="en" sz="1900">
                <a:solidFill>
                  <a:srgbClr val="0F4D90"/>
                </a:solidFill>
                <a:highlight>
                  <a:schemeClr val="lt1"/>
                </a:highlight>
                <a:latin typeface="Montserrat"/>
                <a:ea typeface="Montserrat"/>
                <a:cs typeface="Montserrat"/>
                <a:sym typeface="Montserrat"/>
              </a:rPr>
              <a:t>Envía un correo electrónico a</a:t>
            </a:r>
            <a:r>
              <a:rPr b="1" lang="en" sz="1900">
                <a:solidFill>
                  <a:srgbClr val="0F4D90"/>
                </a:solidFill>
                <a:highlight>
                  <a:schemeClr val="lt1"/>
                </a:highlight>
                <a:latin typeface="Montserrat"/>
                <a:ea typeface="Montserrat"/>
                <a:cs typeface="Montserrat"/>
                <a:sym typeface="Montserrat"/>
              </a:rPr>
              <a:t> </a:t>
            </a:r>
            <a:r>
              <a:rPr lang="en" sz="1900">
                <a:solidFill>
                  <a:srgbClr val="0F4D90"/>
                </a:solidFill>
                <a:highlight>
                  <a:srgbClr val="FFEFA2"/>
                </a:highlight>
                <a:latin typeface="Montserrat"/>
                <a:ea typeface="Montserrat"/>
                <a:cs typeface="Montserrat"/>
                <a:sym typeface="Montserrat"/>
              </a:rPr>
              <a:t>food@libertyresources.org</a:t>
            </a:r>
            <a:endParaRPr sz="19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54" name="Google Shape;454;p52"/>
          <p:cNvSpPr txBox="1"/>
          <p:nvPr/>
        </p:nvSpPr>
        <p:spPr>
          <a:xfrm>
            <a:off x="395650" y="1226125"/>
            <a:ext cx="5402400" cy="248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0F4D90"/>
                </a:solidFill>
                <a:highlight>
                  <a:schemeClr val="lt1"/>
                </a:highlight>
                <a:latin typeface="Montserrat"/>
                <a:ea typeface="Montserrat"/>
                <a:cs typeface="Montserrat"/>
                <a:sym typeface="Montserrat"/>
              </a:rPr>
              <a:t>Si necesitas comida y no puedes salir de tu hogar debido a una discapacidad, llama a Liberty Resources para registrarte en el programa de envío gratuito de alimentos, empezando en mayo.</a:t>
            </a:r>
            <a:r>
              <a:rPr b="1" lang="en" sz="2200">
                <a:solidFill>
                  <a:srgbClr val="0F4D90"/>
                </a:solidFill>
                <a:highlight>
                  <a:schemeClr val="lt1"/>
                </a:highlight>
                <a:latin typeface="Montserrat"/>
                <a:ea typeface="Montserrat"/>
                <a:cs typeface="Montserrat"/>
                <a:sym typeface="Montserrat"/>
              </a:rPr>
              <a:t> </a:t>
            </a:r>
            <a:endParaRPr b="1" sz="2200">
              <a:solidFill>
                <a:srgbClr val="0F4D90"/>
              </a:solidFill>
              <a:highlight>
                <a:schemeClr val="lt1"/>
              </a:highlight>
              <a:latin typeface="Montserrat"/>
              <a:ea typeface="Montserrat"/>
              <a:cs typeface="Montserrat"/>
              <a:sym typeface="Montserrat"/>
            </a:endParaRPr>
          </a:p>
        </p:txBody>
      </p:sp>
      <p:pic>
        <p:nvPicPr>
          <p:cNvPr id="455" name="Google Shape;455;p52"/>
          <p:cNvPicPr preferRelativeResize="0"/>
          <p:nvPr/>
        </p:nvPicPr>
        <p:blipFill>
          <a:blip r:embed="rId3">
            <a:alphaModFix/>
          </a:blip>
          <a:stretch>
            <a:fillRect/>
          </a:stretch>
        </p:blipFill>
        <p:spPr>
          <a:xfrm>
            <a:off x="6075275" y="1344761"/>
            <a:ext cx="2172925" cy="2172925"/>
          </a:xfrm>
          <a:prstGeom prst="rect">
            <a:avLst/>
          </a:prstGeom>
          <a:noFill/>
          <a:ln>
            <a:noFill/>
          </a:ln>
        </p:spPr>
      </p:pic>
      <p:sp>
        <p:nvSpPr>
          <p:cNvPr id="456" name="Google Shape;456;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5" name="Google Shape;105;p17"/>
          <p:cNvSpPr txBox="1"/>
          <p:nvPr>
            <p:ph idx="1" type="body"/>
          </p:nvPr>
        </p:nvSpPr>
        <p:spPr>
          <a:xfrm>
            <a:off x="633425" y="113077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El</a:t>
            </a:r>
            <a:r>
              <a:rPr b="1" lang="en" sz="2400">
                <a:solidFill>
                  <a:schemeClr val="dk1"/>
                </a:solidFill>
                <a:latin typeface="Montserrat"/>
                <a:ea typeface="Montserrat"/>
                <a:cs typeface="Montserrat"/>
                <a:sym typeface="Montserrat"/>
              </a:rPr>
              <a:t> COVID-19 coronavirus </a:t>
            </a:r>
            <a:r>
              <a:rPr lang="en" sz="2400">
                <a:solidFill>
                  <a:schemeClr val="dk1"/>
                </a:solidFill>
                <a:latin typeface="Montserrat"/>
                <a:ea typeface="Montserrat"/>
                <a:cs typeface="Montserrat"/>
                <a:sym typeface="Montserrat"/>
              </a:rPr>
              <a:t>es considerado como un nuevo virus, cuyo descubrimiento se remonta a Octubre 2019. </a:t>
            </a:r>
            <a:endParaRPr sz="2400"/>
          </a:p>
        </p:txBody>
      </p:sp>
      <p:sp>
        <p:nvSpPr>
          <p:cNvPr id="106" name="Google Shape;106;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CUIDADORES DE NIÑOS</a:t>
            </a:r>
            <a:r>
              <a:rPr b="1" lang="en" sz="2400">
                <a:solidFill>
                  <a:srgbClr val="FFFFFF"/>
                </a:solidFill>
                <a:latin typeface="Montserrat"/>
                <a:ea typeface="Montserrat"/>
                <a:cs typeface="Montserrat"/>
                <a:sym typeface="Montserrat"/>
              </a:rPr>
              <a:t> </a:t>
            </a:r>
            <a:endParaRPr b="1" sz="2400">
              <a:solidFill>
                <a:srgbClr val="FFFFFF"/>
              </a:solidFill>
              <a:latin typeface="Montserrat"/>
              <a:ea typeface="Montserrat"/>
              <a:cs typeface="Montserrat"/>
              <a:sym typeface="Montserrat"/>
            </a:endParaRPr>
          </a:p>
        </p:txBody>
      </p:sp>
      <p:sp>
        <p:nvSpPr>
          <p:cNvPr id="463" name="Google Shape;463;p53"/>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Para encontrar un centro cercano y otros recursos,</a:t>
            </a:r>
            <a:endParaRPr sz="1800">
              <a:solidFill>
                <a:srgbClr val="0F4D90"/>
              </a:solidFill>
              <a:highlight>
                <a:schemeClr val="lt1"/>
              </a:highlight>
              <a:latin typeface="Montserrat"/>
              <a:ea typeface="Montserrat"/>
              <a:cs typeface="Montserrat"/>
              <a:sym typeface="Montserrat"/>
            </a:endParaRPr>
          </a:p>
        </p:txBody>
      </p:sp>
      <p:sp>
        <p:nvSpPr>
          <p:cNvPr id="464" name="Google Shape;464;p53"/>
          <p:cNvSpPr txBox="1"/>
          <p:nvPr/>
        </p:nvSpPr>
        <p:spPr>
          <a:xfrm>
            <a:off x="879850" y="4393575"/>
            <a:ext cx="4533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 visita </a:t>
            </a:r>
            <a:r>
              <a:rPr b="1" lang="en" sz="2000">
                <a:solidFill>
                  <a:srgbClr val="0F4D90"/>
                </a:solidFill>
                <a:latin typeface="Montserrat"/>
                <a:ea typeface="Montserrat"/>
                <a:cs typeface="Montserrat"/>
                <a:sym typeface="Montserrat"/>
              </a:rPr>
              <a:t>bit.ly/philagov-familias</a:t>
            </a:r>
            <a:endParaRPr b="1" sz="2000">
              <a:solidFill>
                <a:srgbClr val="0F4D90"/>
              </a:solidFill>
              <a:latin typeface="Montserrat"/>
              <a:ea typeface="Montserrat"/>
              <a:cs typeface="Montserrat"/>
              <a:sym typeface="Montserrat"/>
            </a:endParaRPr>
          </a:p>
        </p:txBody>
      </p:sp>
      <p:sp>
        <p:nvSpPr>
          <p:cNvPr id="465" name="Google Shape;465;p53"/>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3"/>
          <p:cNvSpPr txBox="1"/>
          <p:nvPr/>
        </p:nvSpPr>
        <p:spPr>
          <a:xfrm>
            <a:off x="5934250" y="2912650"/>
            <a:ext cx="3019500" cy="2064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Descarga la app </a:t>
            </a:r>
            <a:r>
              <a:rPr b="1" lang="en">
                <a:solidFill>
                  <a:srgbClr val="0F4D90"/>
                </a:solidFill>
                <a:latin typeface="Montserrat"/>
                <a:ea typeface="Montserrat"/>
                <a:cs typeface="Montserrat"/>
                <a:sym typeface="Montserrat"/>
              </a:rPr>
              <a:t>Pacify</a:t>
            </a:r>
            <a:r>
              <a:rPr lang="en">
                <a:solidFill>
                  <a:srgbClr val="0F4D90"/>
                </a:solidFill>
                <a:latin typeface="Montserrat"/>
                <a:ea typeface="Montserrat"/>
                <a:cs typeface="Montserrat"/>
                <a:sym typeface="Montserrat"/>
              </a:rPr>
              <a:t> para acceder apoyo virtual gratuito para personas en lactancia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Usa el código de acceso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para acceso 24/7 </a:t>
            </a:r>
            <a:endParaRPr>
              <a:solidFill>
                <a:srgbClr val="0F4D90"/>
              </a:solidFill>
              <a:latin typeface="Montserrat"/>
              <a:ea typeface="Montserrat"/>
              <a:cs typeface="Montserrat"/>
              <a:sym typeface="Montserrat"/>
            </a:endParaRPr>
          </a:p>
        </p:txBody>
      </p:sp>
      <p:cxnSp>
        <p:nvCxnSpPr>
          <p:cNvPr id="467" name="Google Shape;467;p53"/>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68" name="Google Shape;468;p53"/>
          <p:cNvCxnSpPr/>
          <p:nvPr/>
        </p:nvCxnSpPr>
        <p:spPr>
          <a:xfrm>
            <a:off x="4923700" y="4370175"/>
            <a:ext cx="0" cy="630300"/>
          </a:xfrm>
          <a:prstGeom prst="straightConnector1">
            <a:avLst/>
          </a:prstGeom>
          <a:noFill/>
          <a:ln cap="flat" cmpd="sng" w="76200">
            <a:solidFill>
              <a:srgbClr val="F3C613"/>
            </a:solidFill>
            <a:prstDash val="solid"/>
            <a:round/>
            <a:headEnd len="med" w="med" type="none"/>
            <a:tailEnd len="med" w="med" type="none"/>
          </a:ln>
        </p:spPr>
      </p:cxnSp>
      <p:sp>
        <p:nvSpPr>
          <p:cNvPr id="469" name="Google Shape;469;p53"/>
          <p:cNvSpPr txBox="1"/>
          <p:nvPr/>
        </p:nvSpPr>
        <p:spPr>
          <a:xfrm>
            <a:off x="257900" y="1079600"/>
            <a:ext cx="66084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Los </a:t>
            </a:r>
            <a:r>
              <a:rPr b="1" lang="en" sz="2400">
                <a:solidFill>
                  <a:srgbClr val="0F4D90"/>
                </a:solidFill>
                <a:highlight>
                  <a:schemeClr val="lt1"/>
                </a:highlight>
                <a:latin typeface="Montserrat"/>
                <a:ea typeface="Montserrat"/>
                <a:cs typeface="Montserrat"/>
                <a:sym typeface="Montserrat"/>
              </a:rPr>
              <a:t>Residentes pueden recoger comida y </a:t>
            </a:r>
            <a:r>
              <a:rPr b="1" lang="en" sz="2400">
                <a:solidFill>
                  <a:srgbClr val="0F4D90"/>
                </a:solidFill>
                <a:highlight>
                  <a:schemeClr val="lt1"/>
                </a:highlight>
                <a:latin typeface="Montserrat"/>
                <a:ea typeface="Montserrat"/>
                <a:cs typeface="Montserrat"/>
                <a:sym typeface="Montserrat"/>
              </a:rPr>
              <a:t>suministros</a:t>
            </a:r>
            <a:r>
              <a:rPr b="1" lang="en" sz="2400">
                <a:solidFill>
                  <a:srgbClr val="0F4D90"/>
                </a:solidFill>
                <a:highlight>
                  <a:schemeClr val="lt1"/>
                </a:highlight>
                <a:latin typeface="Montserrat"/>
                <a:ea typeface="Montserrat"/>
                <a:cs typeface="Montserrat"/>
                <a:sym typeface="Montserrat"/>
              </a:rPr>
              <a:t> para bebés  gratuitos</a:t>
            </a:r>
            <a:endParaRPr b="1" sz="2400">
              <a:solidFill>
                <a:srgbClr val="0F4D90"/>
              </a:solidFill>
              <a:highlight>
                <a:schemeClr val="lt1"/>
              </a:highlight>
              <a:latin typeface="Montserrat"/>
              <a:ea typeface="Montserrat"/>
              <a:cs typeface="Montserrat"/>
              <a:sym typeface="Montserrat"/>
            </a:endParaRPr>
          </a:p>
        </p:txBody>
      </p:sp>
      <p:sp>
        <p:nvSpPr>
          <p:cNvPr id="470" name="Google Shape;470;p53"/>
          <p:cNvSpPr txBox="1"/>
          <p:nvPr/>
        </p:nvSpPr>
        <p:spPr>
          <a:xfrm>
            <a:off x="395650" y="2312463"/>
            <a:ext cx="49752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Muchos centros requieren cita, asegúrate de llamar antes </a:t>
            </a:r>
            <a:endParaRPr sz="2400">
              <a:solidFill>
                <a:srgbClr val="0F4D90"/>
              </a:solidFill>
              <a:highlight>
                <a:schemeClr val="lt1"/>
              </a:highlight>
              <a:latin typeface="Montserrat"/>
              <a:ea typeface="Montserrat"/>
              <a:cs typeface="Montserrat"/>
              <a:sym typeface="Montserrat"/>
            </a:endParaRPr>
          </a:p>
        </p:txBody>
      </p:sp>
      <p:pic>
        <p:nvPicPr>
          <p:cNvPr id="471" name="Google Shape;471;p53"/>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472" name="Google Shape;472;p53"/>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4"/>
          <p:cNvSpPr txBox="1"/>
          <p:nvPr/>
        </p:nvSpPr>
        <p:spPr>
          <a:xfrm>
            <a:off x="395650" y="301600"/>
            <a:ext cx="8304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CENTROS DE COMIDA “</a:t>
            </a:r>
            <a:r>
              <a:rPr b="1" lang="en" sz="2400">
                <a:solidFill>
                  <a:srgbClr val="FFFFFF"/>
                </a:solidFill>
                <a:latin typeface="Montserrat"/>
                <a:ea typeface="Montserrat"/>
                <a:cs typeface="Montserrat"/>
                <a:sym typeface="Montserrat"/>
              </a:rPr>
              <a:t>STEP UP TO THE PLATE” </a:t>
            </a:r>
            <a:endParaRPr b="1" sz="2400">
              <a:solidFill>
                <a:srgbClr val="FFFFFF"/>
              </a:solidFill>
              <a:latin typeface="Montserrat"/>
              <a:ea typeface="Montserrat"/>
              <a:cs typeface="Montserrat"/>
              <a:sym typeface="Montserrat"/>
            </a:endParaRPr>
          </a:p>
        </p:txBody>
      </p:sp>
      <p:sp>
        <p:nvSpPr>
          <p:cNvPr id="479" name="Google Shape;479;p54"/>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Organizaciones locales y donantes se han reunido para establecer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d</a:t>
            </a:r>
            <a:r>
              <a:rPr lang="en" sz="1500">
                <a:solidFill>
                  <a:srgbClr val="171717"/>
                </a:solidFill>
                <a:highlight>
                  <a:srgbClr val="FFFFFF"/>
                </a:highlight>
                <a:latin typeface="Montserrat"/>
                <a:ea typeface="Montserrat"/>
                <a:cs typeface="Montserrat"/>
                <a:sym typeface="Montserrat"/>
              </a:rPr>
              <a:t>os centros de distribución de comida y acceso a recursos relacionados con COVID-19 para personas sin hogar.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Los centros están ubicados en</a:t>
            </a:r>
            <a:r>
              <a:rPr b="1" lang="en" sz="1700">
                <a:solidFill>
                  <a:srgbClr val="171717"/>
                </a:solidFill>
                <a:highlight>
                  <a:srgbClr val="FFFFFF"/>
                </a:highlight>
                <a:latin typeface="Montserrat"/>
                <a:ea typeface="Montserrat"/>
                <a:cs typeface="Montserrat"/>
                <a:sym typeface="Montserrat"/>
              </a:rPr>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500">
                <a:solidFill>
                  <a:srgbClr val="171717"/>
                </a:solidFill>
                <a:highlight>
                  <a:srgbClr val="FFFFFF"/>
                </a:highlight>
                <a:latin typeface="Montserrat"/>
                <a:ea typeface="Montserrat"/>
                <a:cs typeface="Montserrat"/>
                <a:sym typeface="Montserrat"/>
              </a:rPr>
              <a:t>Pista Norte de</a:t>
            </a:r>
            <a:r>
              <a:rPr b="1" lang="en" sz="1500">
                <a:solidFill>
                  <a:srgbClr val="171717"/>
                </a:solidFill>
                <a:highlight>
                  <a:srgbClr val="FFFFFF"/>
                </a:highlight>
                <a:latin typeface="Montserrat"/>
                <a:ea typeface="Montserrat"/>
                <a:cs typeface="Montserrat"/>
                <a:sym typeface="Montserrat"/>
              </a:rPr>
              <a:t> City Hall</a:t>
            </a:r>
            <a:r>
              <a:rPr lang="en" sz="1500">
                <a:solidFill>
                  <a:srgbClr val="171717"/>
                </a:solidFill>
                <a:highlight>
                  <a:srgbClr val="FFFFFF"/>
                </a:highlight>
                <a:latin typeface="Montserrat"/>
                <a:ea typeface="Montserrat"/>
                <a:cs typeface="Montserrat"/>
                <a:sym typeface="Montserrat"/>
              </a:rPr>
              <a:t> (cerca de la clinica de “</a:t>
            </a:r>
            <a:r>
              <a:rPr lang="en" sz="1500">
                <a:solidFill>
                  <a:srgbClr val="171717"/>
                </a:solidFill>
                <a:highlight>
                  <a:srgbClr val="FFFFFF"/>
                </a:highlight>
                <a:latin typeface="Montserrat"/>
                <a:ea typeface="Montserrat"/>
                <a:cs typeface="Montserrat"/>
                <a:sym typeface="Montserrat"/>
              </a:rPr>
              <a:t>Hub of Hope” del</a:t>
            </a:r>
            <a:r>
              <a:rPr lang="en" sz="1500">
                <a:solidFill>
                  <a:srgbClr val="171717"/>
                </a:solidFill>
                <a:highlight>
                  <a:srgbClr val="FFFFFF"/>
                </a:highlight>
                <a:latin typeface="Montserrat"/>
                <a:ea typeface="Montserrat"/>
                <a:cs typeface="Montserrat"/>
                <a:sym typeface="Montserrat"/>
              </a:rPr>
              <a:t> Project HOME) Intersección de las calles </a:t>
            </a:r>
            <a:r>
              <a:rPr b="1" lang="en" sz="1500">
                <a:solidFill>
                  <a:srgbClr val="171717"/>
                </a:solidFill>
                <a:highlight>
                  <a:srgbClr val="FFFFFF"/>
                </a:highlight>
                <a:latin typeface="Montserrat"/>
                <a:ea typeface="Montserrat"/>
                <a:cs typeface="Montserrat"/>
                <a:sym typeface="Montserrat"/>
              </a:rPr>
              <a:t>East Clearfield y Ruth</a:t>
            </a:r>
            <a:r>
              <a:rPr lang="en" sz="1500">
                <a:solidFill>
                  <a:srgbClr val="171717"/>
                </a:solidFill>
                <a:highlight>
                  <a:srgbClr val="FFFFFF"/>
                </a:highlight>
                <a:latin typeface="Montserrat"/>
                <a:ea typeface="Montserrat"/>
                <a:cs typeface="Montserrat"/>
                <a:sym typeface="Montserrat"/>
              </a:rPr>
              <a:t> en Kensington, cerca de Prevention Point</a:t>
            </a:r>
            <a:endParaRPr sz="1500">
              <a:solidFill>
                <a:srgbClr val="171717"/>
              </a:solidFill>
              <a:highlight>
                <a:srgbClr val="FFFFFF"/>
              </a:highlight>
              <a:latin typeface="Montserrat"/>
              <a:ea typeface="Montserrat"/>
              <a:cs typeface="Montserrat"/>
              <a:sym typeface="Montserrat"/>
            </a:endParaRPr>
          </a:p>
        </p:txBody>
      </p:sp>
      <p:pic>
        <p:nvPicPr>
          <p:cNvPr id="480" name="Google Shape;480;p54"/>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DESEMPLEO</a:t>
            </a:r>
            <a:endParaRPr b="1" sz="2400">
              <a:solidFill>
                <a:srgbClr val="FFFFFF"/>
              </a:solidFill>
              <a:latin typeface="Montserrat"/>
              <a:ea typeface="Montserrat"/>
              <a:cs typeface="Montserrat"/>
              <a:sym typeface="Montserrat"/>
            </a:endParaRPr>
          </a:p>
        </p:txBody>
      </p:sp>
      <p:sp>
        <p:nvSpPr>
          <p:cNvPr id="487" name="Google Shape;487;p55"/>
          <p:cNvSpPr/>
          <p:nvPr/>
        </p:nvSpPr>
        <p:spPr>
          <a:xfrm>
            <a:off x="-43650" y="4658250"/>
            <a:ext cx="9187500" cy="4851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5"/>
          <p:cNvSpPr txBox="1"/>
          <p:nvPr/>
        </p:nvSpPr>
        <p:spPr>
          <a:xfrm>
            <a:off x="132575" y="4658250"/>
            <a:ext cx="55512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lang="en" sz="1600">
                <a:solidFill>
                  <a:srgbClr val="FFFFFF"/>
                </a:solidFill>
                <a:latin typeface="Montserrat"/>
                <a:ea typeface="Montserrat"/>
                <a:cs typeface="Montserrat"/>
                <a:sym typeface="Montserrat"/>
              </a:rPr>
              <a:t>VISITA: UC.PA.GOV/ESPAÑOL</a:t>
            </a:r>
            <a:endParaRPr b="1" sz="1800">
              <a:solidFill>
                <a:srgbClr val="FFFFFF"/>
              </a:solidFill>
            </a:endParaRPr>
          </a:p>
        </p:txBody>
      </p:sp>
      <p:sp>
        <p:nvSpPr>
          <p:cNvPr id="489" name="Google Shape;489;p55"/>
          <p:cNvSpPr txBox="1"/>
          <p:nvPr/>
        </p:nvSpPr>
        <p:spPr>
          <a:xfrm>
            <a:off x="687300" y="983150"/>
            <a:ext cx="776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Trabajadores en Pensilvania quienes perdieron su trabajo a causa del </a:t>
            </a:r>
            <a:r>
              <a:rPr lang="en" sz="1300">
                <a:solidFill>
                  <a:schemeClr val="dk1"/>
                </a:solidFill>
                <a:latin typeface="Montserrat"/>
                <a:ea typeface="Montserrat"/>
                <a:cs typeface="Montserrat"/>
                <a:sym typeface="Montserrat"/>
              </a:rPr>
              <a:t>COVID-19 pueden ser elegibles para recibir compensación por desempleo y beneficios del trabajador.</a:t>
            </a:r>
            <a:endParaRPr sz="1300">
              <a:solidFill>
                <a:schemeClr val="dk1"/>
              </a:solidFill>
              <a:latin typeface="Montserrat"/>
              <a:ea typeface="Montserrat"/>
              <a:cs typeface="Montserrat"/>
              <a:sym typeface="Montserrat"/>
            </a:endParaRPr>
          </a:p>
        </p:txBody>
      </p:sp>
      <p:pic>
        <p:nvPicPr>
          <p:cNvPr id="490" name="Google Shape;490;p55"/>
          <p:cNvPicPr preferRelativeResize="0"/>
          <p:nvPr/>
        </p:nvPicPr>
        <p:blipFill>
          <a:blip r:embed="rId3">
            <a:alphaModFix/>
          </a:blip>
          <a:stretch>
            <a:fillRect/>
          </a:stretch>
        </p:blipFill>
        <p:spPr>
          <a:xfrm>
            <a:off x="3314726" y="1821050"/>
            <a:ext cx="2886775" cy="25442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6"/>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56"/>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000">
                <a:solidFill>
                  <a:srgbClr val="FFFFFF"/>
                </a:solidFill>
                <a:latin typeface="Montserrat"/>
                <a:ea typeface="Montserrat"/>
                <a:cs typeface="Montserrat"/>
                <a:sym typeface="Montserrat"/>
              </a:rPr>
              <a:t>Obtén ayuda ahora</a:t>
            </a:r>
            <a:r>
              <a:rPr b="1" lang="en" sz="2000">
                <a:solidFill>
                  <a:srgbClr val="FFFFFF"/>
                </a:solidFill>
                <a:latin typeface="Montserrat"/>
                <a:ea typeface="Montserrat"/>
                <a:cs typeface="Montserrat"/>
                <a:sym typeface="Montserrat"/>
              </a:rPr>
              <a:t>: llama al Hotline de Crisis al 215-685-6440</a:t>
            </a:r>
            <a:endParaRPr b="1" sz="2000">
              <a:solidFill>
                <a:srgbClr val="FFFFFF"/>
              </a:solidFill>
              <a:latin typeface="Montserrat"/>
              <a:ea typeface="Montserrat"/>
              <a:cs typeface="Montserrat"/>
              <a:sym typeface="Montserrat"/>
            </a:endParaRPr>
          </a:p>
        </p:txBody>
      </p:sp>
      <p:pic>
        <p:nvPicPr>
          <p:cNvPr id="497" name="Google Shape;497;p56"/>
          <p:cNvPicPr preferRelativeResize="0"/>
          <p:nvPr/>
        </p:nvPicPr>
        <p:blipFill>
          <a:blip r:embed="rId3">
            <a:alphaModFix/>
          </a:blip>
          <a:stretch>
            <a:fillRect/>
          </a:stretch>
        </p:blipFill>
        <p:spPr>
          <a:xfrm>
            <a:off x="322200" y="133000"/>
            <a:ext cx="4419600" cy="4395150"/>
          </a:xfrm>
          <a:prstGeom prst="rect">
            <a:avLst/>
          </a:prstGeom>
          <a:noFill/>
          <a:ln>
            <a:noFill/>
          </a:ln>
        </p:spPr>
      </p:pic>
      <p:sp>
        <p:nvSpPr>
          <p:cNvPr id="498" name="Google Shape;498;p56"/>
          <p:cNvSpPr txBox="1"/>
          <p:nvPr/>
        </p:nvSpPr>
        <p:spPr>
          <a:xfrm>
            <a:off x="4986400" y="924800"/>
            <a:ext cx="3842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2900">
                <a:solidFill>
                  <a:srgbClr val="0F4D90"/>
                </a:solidFill>
                <a:latin typeface="Montserrat"/>
                <a:ea typeface="Montserrat"/>
                <a:cs typeface="Montserrat"/>
                <a:sym typeface="Montserrat"/>
              </a:rPr>
              <a:t>Estamos pasando tiempos difíciles</a:t>
            </a:r>
            <a:r>
              <a:rPr b="1" lang="en" sz="2900">
                <a:solidFill>
                  <a:srgbClr val="0F4D90"/>
                </a:solidFill>
                <a:latin typeface="Montserrat"/>
                <a:ea typeface="Montserrat"/>
                <a:cs typeface="Montserrat"/>
                <a:sym typeface="Montserrat"/>
              </a:rPr>
              <a:t>. </a:t>
            </a:r>
            <a:endParaRPr b="1" sz="2900">
              <a:solidFill>
                <a:srgbClr val="0F4D90"/>
              </a:solidFill>
              <a:latin typeface="Montserrat"/>
              <a:ea typeface="Montserrat"/>
              <a:cs typeface="Montserrat"/>
              <a:sym typeface="Montserrat"/>
            </a:endParaRPr>
          </a:p>
          <a:p>
            <a:pPr indent="0" lvl="0" marL="0" marR="0" rtl="0" algn="l">
              <a:lnSpc>
                <a:spcPct val="150000"/>
              </a:lnSpc>
              <a:spcBef>
                <a:spcPts val="1900"/>
              </a:spcBef>
              <a:spcAft>
                <a:spcPts val="1900"/>
              </a:spcAft>
              <a:buNone/>
            </a:pPr>
            <a:r>
              <a:rPr b="1" lang="en" sz="2000">
                <a:solidFill>
                  <a:srgbClr val="0F4D90"/>
                </a:solidFill>
                <a:latin typeface="Montserrat"/>
                <a:ea typeface="Montserrat"/>
                <a:cs typeface="Montserrat"/>
                <a:sym typeface="Montserrat"/>
              </a:rPr>
              <a:t>Recuerda revisar que tus seres queridos y tú se encuentren bien.</a:t>
            </a:r>
            <a:endParaRPr b="1" sz="2000">
              <a:solidFill>
                <a:srgbClr val="0F4D90"/>
              </a:solidFill>
              <a:latin typeface="Montserrat"/>
              <a:ea typeface="Montserrat"/>
              <a:cs typeface="Montserrat"/>
              <a:sym typeface="Montserrat"/>
            </a:endParaRPr>
          </a:p>
        </p:txBody>
      </p:sp>
      <p:sp>
        <p:nvSpPr>
          <p:cNvPr id="499" name="Google Shape;499;p56"/>
          <p:cNvSpPr txBox="1"/>
          <p:nvPr/>
        </p:nvSpPr>
        <p:spPr>
          <a:xfrm>
            <a:off x="923725" y="1983925"/>
            <a:ext cx="3327600" cy="1700400"/>
          </a:xfrm>
          <a:prstGeom prst="rect">
            <a:avLst/>
          </a:prstGeom>
          <a:solidFill>
            <a:srgbClr val="07376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DAEDFE"/>
                </a:solidFill>
                <a:latin typeface="Courier New"/>
                <a:ea typeface="Courier New"/>
                <a:cs typeface="Courier New"/>
                <a:sym typeface="Courier New"/>
              </a:rPr>
              <a:t>Filadelfia,  cuidemos de nuestra salud mental, juntos.</a:t>
            </a:r>
            <a:endParaRPr b="1" sz="2700">
              <a:solidFill>
                <a:srgbClr val="DAEDFE"/>
              </a:solidFill>
              <a:latin typeface="Courier New"/>
              <a:ea typeface="Courier New"/>
              <a:cs typeface="Courier New"/>
              <a:sym typeface="Courier Ne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57"/>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7"/>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
        <p:nvSpPr>
          <p:cNvPr id="506" name="Google Shape;506;p57"/>
          <p:cNvSpPr txBox="1"/>
          <p:nvPr/>
        </p:nvSpPr>
        <p:spPr>
          <a:xfrm>
            <a:off x="395650" y="968725"/>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¿Quiénes</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Toda residente documentado que no sea reclamado como dependiente por otra persona recibirá un pago único.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¿Qué</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 mayoría de adultos recibirán un pago de </a:t>
            </a:r>
            <a:r>
              <a:rPr b="1" lang="en" sz="1200">
                <a:solidFill>
                  <a:schemeClr val="dk1"/>
                </a:solidFill>
                <a:latin typeface="Montserrat"/>
                <a:ea typeface="Montserrat"/>
                <a:cs typeface="Montserrat"/>
                <a:sym typeface="Montserrat"/>
              </a:rPr>
              <a:t>$1,200</a:t>
            </a:r>
            <a:r>
              <a:rPr lang="en" sz="1200">
                <a:solidFill>
                  <a:schemeClr val="dk1"/>
                </a:solidFill>
                <a:latin typeface="Montserrat"/>
                <a:ea typeface="Montserrat"/>
                <a:cs typeface="Montserrat"/>
                <a:sym typeface="Montserrat"/>
              </a:rPr>
              <a:t>. Para individuos que ganan más de $75,000 o más, los pagos serán menores. Los hogares recibirán $500 por niño que sea menor de 17 años.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¿Cómo</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Si el Servicio de Impuestos Internos </a:t>
            </a:r>
            <a:r>
              <a:rPr lang="en" sz="1200">
                <a:solidFill>
                  <a:schemeClr val="dk1"/>
                </a:solidFill>
                <a:latin typeface="Montserrat"/>
                <a:ea typeface="Montserrat"/>
                <a:cs typeface="Montserrat"/>
                <a:sym typeface="Montserrat"/>
              </a:rPr>
              <a:t>(IRS) tiene la información bancaria que reportaste en tu declaración de impuestos de 2019 y 2018, te harán una transferencia directa para hacerte llegar el dinero.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Para personas que no declaran impuestos,</a:t>
            </a:r>
            <a:r>
              <a:rPr lang="en" sz="1200">
                <a:solidFill>
                  <a:schemeClr val="dk1"/>
                </a:solidFill>
                <a:latin typeface="Montserrat"/>
                <a:ea typeface="Montserrat"/>
                <a:cs typeface="Montserrat"/>
                <a:sym typeface="Montserrat"/>
              </a:rPr>
              <a:t> visita </a:t>
            </a:r>
            <a:r>
              <a:rPr b="1" lang="en" sz="1200">
                <a:solidFill>
                  <a:schemeClr val="dk1"/>
                </a:solidFill>
                <a:latin typeface="Montserrat"/>
                <a:ea typeface="Montserrat"/>
                <a:cs typeface="Montserrat"/>
                <a:sym typeface="Montserrat"/>
              </a:rPr>
              <a:t>https://bit.ly/IRSingresarinfo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507" name="Google Shape;507;p57"/>
          <p:cNvPicPr preferRelativeResize="0"/>
          <p:nvPr/>
        </p:nvPicPr>
        <p:blipFill rotWithShape="1">
          <a:blip r:embed="rId3">
            <a:alphaModFix/>
          </a:blip>
          <a:srcRect b="3779" l="13559" r="15819" t="34158"/>
          <a:stretch/>
        </p:blipFill>
        <p:spPr>
          <a:xfrm>
            <a:off x="6497325" y="2094525"/>
            <a:ext cx="2420050" cy="1196251"/>
          </a:xfrm>
          <a:prstGeom prst="rect">
            <a:avLst/>
          </a:prstGeom>
          <a:noFill/>
          <a:ln>
            <a:noFill/>
          </a:ln>
        </p:spPr>
      </p:pic>
      <p:sp>
        <p:nvSpPr>
          <p:cNvPr id="508" name="Google Shape;508;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58"/>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8"/>
          <p:cNvSpPr txBox="1"/>
          <p:nvPr/>
        </p:nvSpPr>
        <p:spPr>
          <a:xfrm>
            <a:off x="395650" y="2460875"/>
            <a:ext cx="47256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Para individuos que no hayan proporcionado su información al IRS, los cheques empezarán a ser enviados en mayo.</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Tesorería espera enviar 5 millones de cheques a la semana.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Esta información está sujeta a cambios a discreción de la Tesorería y el IRS. </a:t>
            </a:r>
            <a:endParaRPr sz="1200">
              <a:solidFill>
                <a:schemeClr val="dk1"/>
              </a:solidFill>
              <a:latin typeface="Montserrat"/>
              <a:ea typeface="Montserrat"/>
              <a:cs typeface="Montserrat"/>
              <a:sym typeface="Montserrat"/>
            </a:endParaRPr>
          </a:p>
        </p:txBody>
      </p:sp>
      <p:pic>
        <p:nvPicPr>
          <p:cNvPr id="515" name="Google Shape;515;p58"/>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516" name="Google Shape;516;p5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8"/>
          <p:cNvSpPr txBox="1"/>
          <p:nvPr/>
        </p:nvSpPr>
        <p:spPr>
          <a:xfrm>
            <a:off x="395650" y="1068550"/>
            <a:ext cx="8239500" cy="134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a:t>
            </a:r>
            <a:r>
              <a:rPr b="1" i="1" lang="en" sz="2000">
                <a:solidFill>
                  <a:schemeClr val="dk1"/>
                </a:solidFill>
                <a:latin typeface="Montserrat"/>
                <a:ea typeface="Montserrat"/>
                <a:cs typeface="Montserrat"/>
                <a:sym typeface="Montserrat"/>
              </a:rPr>
              <a:t>Cuándo</a:t>
            </a:r>
            <a:r>
              <a:rPr b="1" i="1" lang="e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primera ronda de estímulos incentivos saldrán la semana del 13 de abril para las personas que tengan registrado su información de depósito directo con el IRS o si tienen un </a:t>
            </a:r>
            <a:r>
              <a:rPr lang="en" sz="1200">
                <a:solidFill>
                  <a:schemeClr val="dk1"/>
                </a:solidFill>
                <a:latin typeface="Montserrat"/>
                <a:ea typeface="Montserrat"/>
                <a:cs typeface="Montserrat"/>
                <a:sym typeface="Montserrat"/>
              </a:rPr>
              <a:t>número</a:t>
            </a:r>
            <a:r>
              <a:rPr lang="en" sz="1200">
                <a:solidFill>
                  <a:schemeClr val="dk1"/>
                </a:solidFill>
                <a:latin typeface="Montserrat"/>
                <a:ea typeface="Montserrat"/>
                <a:cs typeface="Montserrat"/>
                <a:sym typeface="Montserrat"/>
              </a:rPr>
              <a:t> de seguro social. </a:t>
            </a:r>
            <a:endParaRPr sz="1200">
              <a:solidFill>
                <a:schemeClr val="dk1"/>
              </a:solidFill>
              <a:latin typeface="Montserrat"/>
              <a:ea typeface="Montserrat"/>
              <a:cs typeface="Montserrat"/>
              <a:sym typeface="Montserrat"/>
            </a:endParaRPr>
          </a:p>
        </p:txBody>
      </p:sp>
      <p:sp>
        <p:nvSpPr>
          <p:cNvPr id="518" name="Google Shape;518;p58"/>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9"/>
          <p:cNvSpPr txBox="1"/>
          <p:nvPr/>
        </p:nvSpPr>
        <p:spPr>
          <a:xfrm>
            <a:off x="2204225" y="771625"/>
            <a:ext cx="54039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b="1" lang="en" sz="1900">
                <a:solidFill>
                  <a:srgbClr val="3C4043"/>
                </a:solidFill>
                <a:highlight>
                  <a:schemeClr val="lt1"/>
                </a:highlight>
                <a:latin typeface="Montserrat"/>
                <a:ea typeface="Montserrat"/>
                <a:cs typeface="Montserrat"/>
                <a:sym typeface="Montserrat"/>
              </a:rPr>
              <a:t>No compartas tu información bancaria o información personal sensible a nadie</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525" name="Google Shape;525;p59"/>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26" name="Google Shape;526;p59"/>
          <p:cNvPicPr preferRelativeResize="0"/>
          <p:nvPr/>
        </p:nvPicPr>
        <p:blipFill>
          <a:blip r:embed="rId3">
            <a:alphaModFix/>
          </a:blip>
          <a:stretch>
            <a:fillRect/>
          </a:stretch>
        </p:blipFill>
        <p:spPr>
          <a:xfrm>
            <a:off x="2598725" y="4620200"/>
            <a:ext cx="510400" cy="510400"/>
          </a:xfrm>
          <a:prstGeom prst="rect">
            <a:avLst/>
          </a:prstGeom>
          <a:noFill/>
          <a:ln>
            <a:noFill/>
          </a:ln>
        </p:spPr>
      </p:pic>
      <p:sp>
        <p:nvSpPr>
          <p:cNvPr id="527" name="Google Shape;527;p59"/>
          <p:cNvSpPr txBox="1"/>
          <p:nvPr/>
        </p:nvSpPr>
        <p:spPr>
          <a:xfrm>
            <a:off x="2949900" y="4593225"/>
            <a:ext cx="6194100" cy="5835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300">
                <a:solidFill>
                  <a:srgbClr val="3C4043"/>
                </a:solidFill>
                <a:highlight>
                  <a:schemeClr val="lt1"/>
                </a:highlight>
                <a:latin typeface="Montserrat"/>
                <a:ea typeface="Montserrat"/>
                <a:cs typeface="Montserrat"/>
                <a:sym typeface="Montserrat"/>
              </a:rPr>
              <a:t>Para reportar una estafa, contacta a la Unidad de Aná</a:t>
            </a:r>
            <a:r>
              <a:rPr lang="en" sz="1300">
                <a:solidFill>
                  <a:srgbClr val="3C4043"/>
                </a:solidFill>
                <a:latin typeface="Montserrat"/>
                <a:ea typeface="Montserrat"/>
                <a:cs typeface="Montserrat"/>
                <a:sym typeface="Montserrat"/>
              </a:rPr>
              <a:t>lisis y Detección de Fraude, envía un correo a </a:t>
            </a:r>
            <a:r>
              <a:rPr b="1" lang="en" sz="1300">
                <a:solidFill>
                  <a:srgbClr val="3C4043"/>
                </a:solidFill>
                <a:latin typeface="Montserrat"/>
                <a:ea typeface="Montserrat"/>
                <a:cs typeface="Montserrat"/>
                <a:sym typeface="Montserrat"/>
              </a:rPr>
              <a:t>PA-PVPITFRAUD@pa.gov.</a:t>
            </a:r>
            <a:endParaRPr b="1" sz="1300">
              <a:solidFill>
                <a:srgbClr val="3C4043"/>
              </a:solidFill>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a:highlight>
                <a:schemeClr val="lt1"/>
              </a:highlight>
              <a:latin typeface="Montserrat"/>
              <a:ea typeface="Montserrat"/>
              <a:cs typeface="Montserrat"/>
              <a:sym typeface="Montserrat"/>
            </a:endParaRPr>
          </a:p>
        </p:txBody>
      </p:sp>
      <p:pic>
        <p:nvPicPr>
          <p:cNvPr id="528" name="Google Shape;528;p59"/>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529" name="Google Shape;529;p59"/>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9"/>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9"/>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9"/>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9"/>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ver el estado de tu pago</a:t>
            </a:r>
            <a:endParaRPr b="1" sz="1000">
              <a:latin typeface="Montserrat"/>
              <a:ea typeface="Montserrat"/>
              <a:cs typeface="Montserrat"/>
              <a:sym typeface="Montserrat"/>
            </a:endParaRPr>
          </a:p>
        </p:txBody>
      </p:sp>
      <p:sp>
        <p:nvSpPr>
          <p:cNvPr id="534" name="Google Shape;534;p59"/>
          <p:cNvSpPr/>
          <p:nvPr/>
        </p:nvSpPr>
        <p:spPr>
          <a:xfrm>
            <a:off x="711500" y="2428654"/>
            <a:ext cx="3195000" cy="42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9"/>
          <p:cNvSpPr txBox="1"/>
          <p:nvPr/>
        </p:nvSpPr>
        <p:spPr>
          <a:xfrm>
            <a:off x="815900" y="2398813"/>
            <a:ext cx="3090600" cy="42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Para proporcionar tu información si no enviaste tu declaración de impuestos</a:t>
            </a:r>
            <a:endParaRPr b="1" sz="1000">
              <a:latin typeface="Montserrat"/>
              <a:ea typeface="Montserrat"/>
              <a:cs typeface="Montserrat"/>
              <a:sym typeface="Montserrat"/>
            </a:endParaRPr>
          </a:p>
        </p:txBody>
      </p:sp>
      <p:sp>
        <p:nvSpPr>
          <p:cNvPr id="536" name="Google Shape;536;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¡EVITA ESTAFAS!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6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0"/>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0"/>
          <p:cNvSpPr txBox="1"/>
          <p:nvPr/>
        </p:nvSpPr>
        <p:spPr>
          <a:xfrm>
            <a:off x="395652" y="1279650"/>
            <a:ext cx="5615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¿Está sujeto a impuestos el pago</a:t>
            </a:r>
            <a:r>
              <a:rPr b="1" i="1" lang="e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544" name="Google Shape;544;p60"/>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La cantidad que la persona recibe como estímulo económico no cuenta como ingresos sujetos a impuestos.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sp>
        <p:nvSpPr>
          <p:cNvPr id="545" name="Google Shape;545;p60"/>
          <p:cNvSpPr txBox="1"/>
          <p:nvPr/>
        </p:nvSpPr>
        <p:spPr>
          <a:xfrm>
            <a:off x="395638" y="3134850"/>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chemeClr val="dk1"/>
                </a:solidFill>
                <a:latin typeface="Montserrat"/>
                <a:ea typeface="Montserrat"/>
                <a:cs typeface="Montserrat"/>
                <a:sym typeface="Montserrat"/>
              </a:rPr>
              <a:t>¿</a:t>
            </a:r>
            <a:r>
              <a:rPr b="1" i="1" lang="en" sz="2200">
                <a:solidFill>
                  <a:schemeClr val="dk1"/>
                </a:solidFill>
                <a:latin typeface="Montserrat"/>
                <a:ea typeface="Montserrat"/>
                <a:cs typeface="Montserrat"/>
                <a:sym typeface="Montserrat"/>
              </a:rPr>
              <a:t>Tengo que devolver el dinero que reciba</a:t>
            </a:r>
            <a:r>
              <a:rPr b="1" i="1" lang="en" sz="2200">
                <a:solidFill>
                  <a:schemeClr val="dk1"/>
                </a:solidFill>
                <a:latin typeface="Montserrat"/>
                <a:ea typeface="Montserrat"/>
                <a:cs typeface="Montserrat"/>
                <a:sym typeface="Montserrat"/>
              </a:rPr>
              <a:t>?</a:t>
            </a:r>
            <a:endParaRPr sz="2200"/>
          </a:p>
        </p:txBody>
      </p:sp>
      <p:sp>
        <p:nvSpPr>
          <p:cNvPr id="546" name="Google Shape;546;p60"/>
          <p:cNvSpPr txBox="1"/>
          <p:nvPr/>
        </p:nvSpPr>
        <p:spPr>
          <a:xfrm>
            <a:off x="454138" y="3803700"/>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No tendrás que devolver el dinero que recibas en el futuro.  </a:t>
            </a:r>
            <a:endParaRPr sz="1600">
              <a:solidFill>
                <a:schemeClr val="dk1"/>
              </a:solidFill>
              <a:latin typeface="Montserrat"/>
              <a:ea typeface="Montserrat"/>
              <a:cs typeface="Montserrat"/>
              <a:sym typeface="Montserrat"/>
            </a:endParaRPr>
          </a:p>
        </p:txBody>
      </p:sp>
      <p:sp>
        <p:nvSpPr>
          <p:cNvPr id="547" name="Google Shape;547;p60"/>
          <p:cNvSpPr txBox="1"/>
          <p:nvPr/>
        </p:nvSpPr>
        <p:spPr>
          <a:xfrm>
            <a:off x="9915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3" name="Google Shape;553;p61"/>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54" name="Google Shape;554;p61"/>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highlight>
                  <a:schemeClr val="lt1"/>
                </a:highlight>
                <a:latin typeface="Montserrat"/>
                <a:ea typeface="Montserrat"/>
                <a:cs typeface="Montserrat"/>
                <a:sym typeface="Montserrat"/>
              </a:rPr>
              <a:t>Alivio Emergente para el Teatro de Filadelfia: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Micro-ayuda de $300 para individuos cuyos ingresos se han visto afectados por COVID-19.  Las aplicaciones están abiertas para TODOS quienes trabajan en la industria del teatro. La ayuda es distribuida por orden de llamada. </a:t>
            </a:r>
            <a:r>
              <a:rPr b="1" lang="en" sz="1200">
                <a:solidFill>
                  <a:srgbClr val="2176D2"/>
                </a:solidFill>
                <a:latin typeface="Montserrat"/>
                <a:ea typeface="Montserrat"/>
                <a:cs typeface="Montserrat"/>
                <a:sym typeface="Montserrat"/>
              </a:rPr>
              <a:t>PARA APRENDER MÁS, VISITA:</a:t>
            </a:r>
            <a:r>
              <a:rPr b="1" lang="en" sz="1200">
                <a:solidFill>
                  <a:srgbClr val="2176D2"/>
                </a:solidFill>
                <a:latin typeface="Montserrat"/>
                <a:ea typeface="Montserrat"/>
                <a:cs typeface="Montserrat"/>
                <a:sym typeface="Montserrat"/>
              </a:rPr>
              <a:t> t</a:t>
            </a:r>
            <a:r>
              <a:rPr b="1" lang="en" sz="1200">
                <a:solidFill>
                  <a:srgbClr val="2176D2"/>
                </a:solidFill>
                <a:latin typeface="Montserrat"/>
                <a:ea typeface="Montserrat"/>
                <a:cs typeface="Montserrat"/>
                <a:sym typeface="Montserrat"/>
              </a:rPr>
              <a:t>heatrephiladelphia.org/</a:t>
            </a:r>
            <a:endParaRPr>
              <a:solidFill>
                <a:schemeClr val="dk1"/>
              </a:solidFill>
              <a:highlight>
                <a:schemeClr val="lt1"/>
              </a:highlight>
              <a:latin typeface="Montserrat"/>
              <a:ea typeface="Montserrat"/>
              <a:cs typeface="Montserrat"/>
              <a:sym typeface="Montserrat"/>
            </a:endParaRPr>
          </a:p>
        </p:txBody>
      </p:sp>
      <p:cxnSp>
        <p:nvCxnSpPr>
          <p:cNvPr id="555" name="Google Shape;555;p61"/>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56" name="Google Shape;556;p61"/>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57" name="Google Shape;557;p61"/>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58" name="Google Shape;558;p61"/>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Fondo “Emergency Gap Fund for Philly’s Black Working Artists” </a:t>
            </a:r>
            <a:r>
              <a:rPr lang="en">
                <a:solidFill>
                  <a:schemeClr val="dk1"/>
                </a:solidFill>
                <a:highlight>
                  <a:schemeClr val="lt1"/>
                </a:highlight>
                <a:latin typeface="Montserrat"/>
                <a:ea typeface="Montserrat"/>
                <a:cs typeface="Montserrat"/>
                <a:sym typeface="Montserrat"/>
              </a:rPr>
              <a:t>Ayuda de $500 para ayudar a artistas Afroamericanos que viven en Filadelfia a mantenerse sanos y salvos durante la crisis de COVID-19. </a:t>
            </a:r>
            <a:r>
              <a:rPr b="1" lang="en" sz="1200">
                <a:solidFill>
                  <a:srgbClr val="2176D2"/>
                </a:solidFill>
                <a:latin typeface="Montserrat"/>
                <a:ea typeface="Montserrat"/>
                <a:cs typeface="Montserrat"/>
                <a:sym typeface="Montserrat"/>
              </a:rPr>
              <a:t>PARA APRENDER MÁS, VISITA: </a:t>
            </a:r>
            <a:r>
              <a:rPr b="1" lang="en" sz="1200">
                <a:solidFill>
                  <a:srgbClr val="2176D2"/>
                </a:solidFill>
                <a:latin typeface="Montserrat"/>
                <a:ea typeface="Montserrat"/>
                <a:cs typeface="Montserrat"/>
                <a:sym typeface="Montserrat"/>
              </a:rPr>
              <a:t>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59" name="Google Shape;559;p61"/>
          <p:cNvCxnSpPr/>
          <p:nvPr/>
        </p:nvCxnSpPr>
        <p:spPr>
          <a:xfrm flipH="1" rot="10800000">
            <a:off x="263230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60" name="Google Shape;560;p61"/>
          <p:cNvCxnSpPr/>
          <p:nvPr/>
        </p:nvCxnSpPr>
        <p:spPr>
          <a:xfrm flipH="1" rot="10800000">
            <a:off x="2632300" y="4802113"/>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61" name="Google Shape;561;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ARTISTAS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FINANCIERA PARA ARTISTAS </a:t>
            </a:r>
            <a:endParaRPr b="1" sz="2400">
              <a:solidFill>
                <a:srgbClr val="FFFFFF"/>
              </a:solidFill>
              <a:latin typeface="Montserrat"/>
              <a:ea typeface="Montserrat"/>
              <a:cs typeface="Montserrat"/>
              <a:sym typeface="Montserrat"/>
            </a:endParaRPr>
          </a:p>
        </p:txBody>
      </p:sp>
      <p:sp>
        <p:nvSpPr>
          <p:cNvPr id="568" name="Google Shape;568;p62"/>
          <p:cNvSpPr txBox="1"/>
          <p:nvPr/>
        </p:nvSpPr>
        <p:spPr>
          <a:xfrm>
            <a:off x="0" y="4516300"/>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176D2"/>
                </a:solidFill>
                <a:latin typeface="Montserrat"/>
                <a:ea typeface="Montserrat"/>
                <a:cs typeface="Montserrat"/>
                <a:sym typeface="Montserrat"/>
              </a:rPr>
              <a:t>PARA APRENDER MÁS Y APLICAR</a:t>
            </a:r>
            <a:r>
              <a:rPr b="1" lang="en">
                <a:solidFill>
                  <a:srgbClr val="2176D2"/>
                </a:solidFill>
                <a:latin typeface="Montserrat"/>
                <a:ea typeface="Montserrat"/>
                <a:cs typeface="Montserrat"/>
                <a:sym typeface="Montserrat"/>
              </a:rPr>
              <a:t>, VISITA </a:t>
            </a:r>
            <a:r>
              <a:rPr b="1" lang="en" sz="1200">
                <a:solidFill>
                  <a:srgbClr val="2176D2"/>
                </a:solidFill>
                <a:latin typeface="Montserrat"/>
                <a:ea typeface="Montserrat"/>
                <a:cs typeface="Montserrat"/>
                <a:sym typeface="Montserrat"/>
              </a:rPr>
              <a:t>CREATIVEPHL.ORG/OPPORTUNITIES/</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a:solidFill>
                <a:srgbClr val="2176D2"/>
              </a:solidFill>
              <a:latin typeface="Montserrat"/>
              <a:ea typeface="Montserrat"/>
              <a:cs typeface="Montserrat"/>
              <a:sym typeface="Montserrat"/>
            </a:endParaRPr>
          </a:p>
        </p:txBody>
      </p:sp>
      <p:cxnSp>
        <p:nvCxnSpPr>
          <p:cNvPr id="569" name="Google Shape;569;p62"/>
          <p:cNvCxnSpPr/>
          <p:nvPr/>
        </p:nvCxnSpPr>
        <p:spPr>
          <a:xfrm flipH="1" rot="10800000">
            <a:off x="0" y="4485450"/>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570" name="Google Shape;570;p62"/>
          <p:cNvSpPr txBox="1"/>
          <p:nvPr/>
        </p:nvSpPr>
        <p:spPr>
          <a:xfrm>
            <a:off x="222150" y="958575"/>
            <a:ext cx="5519400" cy="34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highlight>
                  <a:srgbClr val="FFFFFF"/>
                </a:highlight>
                <a:latin typeface="Montserrat"/>
                <a:ea typeface="Montserrat"/>
                <a:cs typeface="Montserrat"/>
                <a:sym typeface="Montserrat"/>
              </a:rPr>
              <a:t>El Programa de Apoyo a las Artes </a:t>
            </a:r>
            <a:r>
              <a:rPr b="1" lang="en">
                <a:solidFill>
                  <a:schemeClr val="dk1"/>
                </a:solidFill>
                <a:highlight>
                  <a:srgbClr val="FFFFFF"/>
                </a:highlight>
                <a:latin typeface="Montserrat"/>
                <a:ea typeface="Montserrat"/>
                <a:cs typeface="Montserrat"/>
                <a:sym typeface="Montserrat"/>
              </a:rPr>
              <a:t>COVID-19 </a:t>
            </a:r>
            <a:r>
              <a:rPr lang="en">
                <a:solidFill>
                  <a:schemeClr val="dk1"/>
                </a:solidFill>
                <a:highlight>
                  <a:srgbClr val="FFFFFF"/>
                </a:highlight>
                <a:latin typeface="Montserrat"/>
                <a:ea typeface="Montserrat"/>
                <a:cs typeface="Montserrat"/>
                <a:sym typeface="Montserrat"/>
              </a:rPr>
              <a:t> proporcionará </a:t>
            </a:r>
            <a:r>
              <a:rPr b="1" lang="en">
                <a:solidFill>
                  <a:schemeClr val="dk1"/>
                </a:solidFill>
                <a:highlight>
                  <a:srgbClr val="FFFFFF"/>
                </a:highlight>
                <a:latin typeface="Montserrat"/>
                <a:ea typeface="Montserrat"/>
                <a:cs typeface="Montserrat"/>
                <a:sym typeface="Montserrat"/>
              </a:rPr>
              <a:t>hasta </a:t>
            </a:r>
            <a:r>
              <a:rPr b="1" lang="en">
                <a:solidFill>
                  <a:schemeClr val="dk1"/>
                </a:solidFill>
                <a:highlight>
                  <a:srgbClr val="FFFFFF"/>
                </a:highlight>
                <a:latin typeface="Montserrat"/>
                <a:ea typeface="Montserrat"/>
                <a:cs typeface="Montserrat"/>
                <a:sym typeface="Montserrat"/>
              </a:rPr>
              <a:t>$500</a:t>
            </a:r>
            <a:r>
              <a:rPr lang="en">
                <a:solidFill>
                  <a:schemeClr val="dk1"/>
                </a:solidFill>
                <a:highlight>
                  <a:srgbClr val="FFFFFF"/>
                </a:highlight>
                <a:latin typeface="Montserrat"/>
                <a:ea typeface="Montserrat"/>
                <a:cs typeface="Montserrat"/>
                <a:sym typeface="Montserrat"/>
              </a:rPr>
              <a:t> para artistas y </a:t>
            </a:r>
            <a:r>
              <a:rPr b="1" lang="en">
                <a:solidFill>
                  <a:schemeClr val="dk1"/>
                </a:solidFill>
                <a:highlight>
                  <a:srgbClr val="FFFFFF"/>
                </a:highlight>
                <a:latin typeface="Montserrat"/>
                <a:ea typeface="Montserrat"/>
                <a:cs typeface="Montserrat"/>
                <a:sym typeface="Montserrat"/>
              </a:rPr>
              <a:t>hasta $1,000 </a:t>
            </a:r>
            <a:r>
              <a:rPr lang="en">
                <a:solidFill>
                  <a:schemeClr val="dk1"/>
                </a:solidFill>
                <a:highlight>
                  <a:srgbClr val="FFFFFF"/>
                </a:highlight>
                <a:latin typeface="Montserrat"/>
                <a:ea typeface="Montserrat"/>
                <a:cs typeface="Montserrat"/>
                <a:sym typeface="Montserrat"/>
              </a:rPr>
              <a:t>para pequeñas organizaciones de arte y cultura en Filadelfia, y municipalidades cercanas.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Esta ayuda está enfocada en organizaciones culturales </a:t>
            </a:r>
            <a:r>
              <a:rPr lang="en">
                <a:solidFill>
                  <a:schemeClr val="dk1"/>
                </a:solidFill>
                <a:highlight>
                  <a:srgbClr val="FFFFFF"/>
                </a:highlight>
                <a:latin typeface="Montserrat"/>
                <a:ea typeface="Montserrat"/>
                <a:cs typeface="Montserrat"/>
                <a:sym typeface="Montserrat"/>
              </a:rPr>
              <a:t>que tengan presupuestos anuales de menos de </a:t>
            </a:r>
            <a:r>
              <a:rPr lang="en">
                <a:solidFill>
                  <a:schemeClr val="dk1"/>
                </a:solidFill>
                <a:highlight>
                  <a:srgbClr val="FFFFFF"/>
                </a:highlight>
                <a:latin typeface="Montserrat"/>
                <a:ea typeface="Montserrat"/>
                <a:cs typeface="Montserrat"/>
                <a:sym typeface="Montserrat"/>
              </a:rPr>
              <a:t>$250,000 y en artistas quienes necesitan apoyo urgente.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A pesar de que los fondos son limitados, los fondos se otorgarán de forma periódica cuando si nuevos fondos se hacen disponibles.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Montserrat"/>
                <a:ea typeface="Montserrat"/>
                <a:cs typeface="Montserrat"/>
                <a:sym typeface="Montserrat"/>
              </a:rPr>
              <a:t>Creative PHL tiene una compilación de oportunidades para becas y ayuda financiera.</a:t>
            </a:r>
            <a:endParaRPr>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p:txBody>
      </p:sp>
      <p:pic>
        <p:nvPicPr>
          <p:cNvPr id="571" name="Google Shape;571;p62"/>
          <p:cNvPicPr preferRelativeResize="0"/>
          <p:nvPr/>
        </p:nvPicPr>
        <p:blipFill rotWithShape="1">
          <a:blip r:embed="rId3">
            <a:alphaModFix/>
          </a:blip>
          <a:srcRect b="0" l="0" r="0" t="0"/>
          <a:stretch/>
        </p:blipFill>
        <p:spPr>
          <a:xfrm>
            <a:off x="5915050" y="1064025"/>
            <a:ext cx="2948825" cy="252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3" name="Google Shape;113;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Hay mucho que aún no conocemos sobre el coronavirus.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Lo que sí sabemos es que se parece mucho a otros viruses respiratorios, como el resfriado común o la influenza.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4" name="Google Shape;114;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63"/>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FONDO DE </a:t>
            </a:r>
            <a:r>
              <a:rPr b="1" lang="en" sz="2000">
                <a:solidFill>
                  <a:srgbClr val="FFFFFF"/>
                </a:solidFill>
                <a:latin typeface="Montserrat"/>
                <a:ea typeface="Montserrat"/>
                <a:cs typeface="Montserrat"/>
                <a:sym typeface="Montserrat"/>
              </a:rPr>
              <a:t>SOLIDARIDAD PARA ORGANIZAR DURANTE COVID-19 </a:t>
            </a:r>
            <a:endParaRPr b="1" sz="2000">
              <a:solidFill>
                <a:srgbClr val="FFFFFF"/>
              </a:solidFill>
              <a:latin typeface="Montserrat"/>
              <a:ea typeface="Montserrat"/>
              <a:cs typeface="Montserrat"/>
              <a:sym typeface="Montserrat"/>
            </a:endParaRPr>
          </a:p>
        </p:txBody>
      </p:sp>
      <p:pic>
        <p:nvPicPr>
          <p:cNvPr id="578" name="Google Shape;578;p63"/>
          <p:cNvPicPr preferRelativeResize="0"/>
          <p:nvPr/>
        </p:nvPicPr>
        <p:blipFill rotWithShape="1">
          <a:blip r:embed="rId3">
            <a:alphaModFix/>
          </a:blip>
          <a:srcRect b="0" l="7433" r="0" t="0"/>
          <a:stretch/>
        </p:blipFill>
        <p:spPr>
          <a:xfrm>
            <a:off x="4161075" y="1036800"/>
            <a:ext cx="4982925" cy="3069900"/>
          </a:xfrm>
          <a:prstGeom prst="rect">
            <a:avLst/>
          </a:prstGeom>
          <a:noFill/>
          <a:ln>
            <a:noFill/>
          </a:ln>
        </p:spPr>
      </p:pic>
      <p:sp>
        <p:nvSpPr>
          <p:cNvPr id="579" name="Google Shape;579;p63"/>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El Fondo Comunitario </a:t>
            </a:r>
            <a:r>
              <a:rPr b="1" lang="en" sz="1800">
                <a:solidFill>
                  <a:srgbClr val="0F4D90"/>
                </a:solidFill>
                <a:latin typeface="Montserrat"/>
                <a:ea typeface="Montserrat"/>
                <a:cs typeface="Montserrat"/>
                <a:sym typeface="Montserrat"/>
              </a:rPr>
              <a:t>Bread &amp; Roses lanzó el Fondo de Solidaridad para organizar durante COVID-19 para apoyar a grupos </a:t>
            </a:r>
            <a:r>
              <a:rPr lang="en" sz="1800">
                <a:solidFill>
                  <a:srgbClr val="0F4D90"/>
                </a:solidFill>
                <a:latin typeface="Montserrat"/>
                <a:ea typeface="Montserrat"/>
                <a:cs typeface="Montserrat"/>
                <a:sym typeface="Montserrat"/>
              </a:rPr>
              <a:t>grassroots que están organizando a sus comunidades durante la crisis. </a:t>
            </a:r>
            <a:endParaRPr sz="1600">
              <a:solidFill>
                <a:srgbClr val="0F4D90"/>
              </a:solidFill>
              <a:latin typeface="Montserrat"/>
              <a:ea typeface="Montserrat"/>
              <a:cs typeface="Montserrat"/>
              <a:sym typeface="Montserrat"/>
            </a:endParaRPr>
          </a:p>
        </p:txBody>
      </p:sp>
      <p:sp>
        <p:nvSpPr>
          <p:cNvPr id="580" name="Google Shape;580;p63"/>
          <p:cNvSpPr txBox="1"/>
          <p:nvPr/>
        </p:nvSpPr>
        <p:spPr>
          <a:xfrm>
            <a:off x="292600" y="3450250"/>
            <a:ext cx="5347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Aquellos grupos que hayan sido impactados o  estén haciendo trabajo directamente relacionado a la crisis de </a:t>
            </a:r>
            <a:r>
              <a:rPr lang="en" sz="1800">
                <a:solidFill>
                  <a:srgbClr val="0F4D90"/>
                </a:solidFill>
                <a:latin typeface="Montserrat"/>
                <a:ea typeface="Montserrat"/>
                <a:cs typeface="Montserrat"/>
                <a:sym typeface="Montserrat"/>
              </a:rPr>
              <a:t>COVID-19 pueden aplicar para hasta $10,000 visitando:</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ACCESO A </a:t>
            </a:r>
            <a:r>
              <a:rPr b="1" lang="en" sz="2400">
                <a:solidFill>
                  <a:srgbClr val="FFFFFF"/>
                </a:solidFill>
                <a:latin typeface="Montserrat"/>
                <a:ea typeface="Montserrat"/>
                <a:cs typeface="Montserrat"/>
                <a:sym typeface="Montserrat"/>
              </a:rPr>
              <a:t>INTERNET </a:t>
            </a:r>
            <a:endParaRPr b="1" sz="2400">
              <a:solidFill>
                <a:srgbClr val="FFFFFF"/>
              </a:solidFill>
              <a:latin typeface="Montserrat"/>
              <a:ea typeface="Montserrat"/>
              <a:cs typeface="Montserrat"/>
              <a:sym typeface="Montserrat"/>
            </a:endParaRPr>
          </a:p>
        </p:txBody>
      </p:sp>
      <p:pic>
        <p:nvPicPr>
          <p:cNvPr id="587" name="Google Shape;587;p64"/>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88" name="Google Shape;588;p64"/>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89" name="Google Shape;589;p64"/>
          <p:cNvSpPr txBox="1"/>
          <p:nvPr/>
        </p:nvSpPr>
        <p:spPr>
          <a:xfrm>
            <a:off x="259350" y="1071750"/>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33333"/>
                </a:solidFill>
                <a:highlight>
                  <a:srgbClr val="FFFFFF"/>
                </a:highlight>
                <a:latin typeface="Montserrat"/>
                <a:ea typeface="Montserrat"/>
                <a:cs typeface="Montserrat"/>
                <a:sym typeface="Montserrat"/>
              </a:rPr>
              <a:t>Internet Essentials</a:t>
            </a:r>
            <a:r>
              <a:rPr lang="en" sz="2400">
                <a:solidFill>
                  <a:srgbClr val="333333"/>
                </a:solidFill>
                <a:highlight>
                  <a:srgbClr val="FFFFFF"/>
                </a:highlight>
                <a:latin typeface="Montserrat"/>
                <a:ea typeface="Montserrat"/>
                <a:cs typeface="Montserrat"/>
                <a:sym typeface="Montserrat"/>
              </a:rPr>
              <a:t> es un programa para hogares de bajo recursos que actualmente no tienen acceso al  Internet en casa.</a:t>
            </a:r>
            <a:endParaRPr sz="2400">
              <a:latin typeface="Montserrat"/>
              <a:ea typeface="Montserrat"/>
              <a:cs typeface="Montserrat"/>
              <a:sym typeface="Montserrat"/>
            </a:endParaRPr>
          </a:p>
        </p:txBody>
      </p:sp>
      <p:sp>
        <p:nvSpPr>
          <p:cNvPr id="590" name="Google Shape;590;p64"/>
          <p:cNvSpPr txBox="1"/>
          <p:nvPr/>
        </p:nvSpPr>
        <p:spPr>
          <a:xfrm>
            <a:off x="341075" y="2788975"/>
            <a:ext cx="52239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highlight>
                  <a:srgbClr val="FFFFFF"/>
                </a:highlight>
                <a:latin typeface="Montserrat"/>
                <a:ea typeface="Montserrat"/>
                <a:cs typeface="Montserrat"/>
                <a:sym typeface="Montserrat"/>
              </a:rPr>
              <a:t>Durante la crisis de COVID-19, cada nuevo cliente recibirá </a:t>
            </a:r>
            <a:r>
              <a:rPr b="1" lang="en" sz="2000">
                <a:solidFill>
                  <a:srgbClr val="333333"/>
                </a:solidFill>
                <a:highlight>
                  <a:srgbClr val="FFFFFF"/>
                </a:highlight>
                <a:latin typeface="Montserrat"/>
                <a:ea typeface="Montserrat"/>
                <a:cs typeface="Montserrat"/>
                <a:sym typeface="Montserrat"/>
              </a:rPr>
              <a:t>dos meses de servicio de internet gratuito.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2000">
                <a:solidFill>
                  <a:srgbClr val="333333"/>
                </a:solidFill>
                <a:highlight>
                  <a:srgbClr val="FFFFFF"/>
                </a:highlight>
                <a:latin typeface="Montserrat"/>
                <a:ea typeface="Montserrat"/>
                <a:cs typeface="Montserrat"/>
                <a:sym typeface="Montserrat"/>
              </a:rPr>
              <a:t>Aplica en: apply.internetessentials.com</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CHROMEBOOKS</a:t>
            </a:r>
            <a:r>
              <a:rPr b="1" lang="en" sz="2400">
                <a:solidFill>
                  <a:srgbClr val="FFFFFF"/>
                </a:solidFill>
                <a:latin typeface="Montserrat"/>
                <a:ea typeface="Montserrat"/>
                <a:cs typeface="Montserrat"/>
                <a:sym typeface="Montserrat"/>
              </a:rPr>
              <a:t> PARA ESTUDIANTES</a:t>
            </a:r>
            <a:endParaRPr b="1" sz="2400">
              <a:solidFill>
                <a:srgbClr val="FFFFFF"/>
              </a:solidFill>
              <a:latin typeface="Montserrat"/>
              <a:ea typeface="Montserrat"/>
              <a:cs typeface="Montserrat"/>
              <a:sym typeface="Montserrat"/>
            </a:endParaRPr>
          </a:p>
        </p:txBody>
      </p:sp>
      <p:pic>
        <p:nvPicPr>
          <p:cNvPr id="597" name="Google Shape;597;p65"/>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598" name="Google Shape;598;p65"/>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Aquellas familias con niños dentro de K-12 en el Distrito Escolar de Filadelfia que necesiten un</a:t>
            </a:r>
            <a:r>
              <a:rPr lang="en" sz="1800">
                <a:latin typeface="Montserrat"/>
                <a:ea typeface="Montserrat"/>
                <a:cs typeface="Montserrat"/>
                <a:sym typeface="Montserrat"/>
              </a:rPr>
              <a:t> Chromebook para hacer tarea escolar en casa pueden recoger uno de los Centros de Apoyo para Padres y Familias.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Para aprender más, visita:</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599" name="Google Shape;599;p65"/>
          <p:cNvSpPr txBox="1"/>
          <p:nvPr/>
        </p:nvSpPr>
        <p:spPr>
          <a:xfrm>
            <a:off x="768450" y="1623575"/>
            <a:ext cx="3990900" cy="78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2060"/>
                </a:solidFill>
                <a:latin typeface="Montserrat"/>
                <a:ea typeface="Montserrat"/>
                <a:cs typeface="Montserrat"/>
                <a:sym typeface="Montserrat"/>
              </a:rPr>
              <a:t>C</a:t>
            </a:r>
            <a:r>
              <a:rPr lang="en" sz="1800">
                <a:solidFill>
                  <a:srgbClr val="002060"/>
                </a:solidFill>
                <a:latin typeface="Montserrat"/>
                <a:ea typeface="Montserrat"/>
                <a:cs typeface="Montserrat"/>
                <a:sym typeface="Montserrat"/>
              </a:rPr>
              <a:t>ENTROS DE APOYO  TECNOLÓGICO PARA FAMILIAS </a:t>
            </a:r>
            <a:endParaRPr sz="1800">
              <a:solidFill>
                <a:srgbClr val="002060"/>
              </a:solidFill>
              <a:latin typeface="Montserrat"/>
              <a:ea typeface="Montserrat"/>
              <a:cs typeface="Montserrat"/>
              <a:sym typeface="Montserrat"/>
            </a:endParaRPr>
          </a:p>
        </p:txBody>
      </p:sp>
      <p:sp>
        <p:nvSpPr>
          <p:cNvPr id="600" name="Google Shape;600;p65"/>
          <p:cNvSpPr txBox="1"/>
          <p:nvPr/>
        </p:nvSpPr>
        <p:spPr>
          <a:xfrm>
            <a:off x="768450" y="2404475"/>
            <a:ext cx="2057400" cy="644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2060"/>
                </a:solidFill>
                <a:latin typeface="Montserrat"/>
                <a:ea typeface="Montserrat"/>
                <a:cs typeface="Montserrat"/>
                <a:sym typeface="Montserrat"/>
              </a:rPr>
              <a:t>LUNES-VIERNES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rPr lang="en" sz="1600">
                <a:solidFill>
                  <a:srgbClr val="002060"/>
                </a:solidFill>
                <a:latin typeface="Montserrat"/>
                <a:ea typeface="Montserrat"/>
                <a:cs typeface="Montserrat"/>
                <a:sym typeface="Montserrat"/>
              </a:rPr>
              <a:t>9AM-4PM</a:t>
            </a:r>
            <a:endParaRPr sz="1600">
              <a:solidFill>
                <a:srgbClr val="002060"/>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66"/>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6"/>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APRENDIZAJE DIGITAL </a:t>
            </a:r>
            <a:endParaRPr b="1" sz="2400">
              <a:solidFill>
                <a:srgbClr val="FFFFFF"/>
              </a:solidFill>
              <a:latin typeface="Montserrat"/>
              <a:ea typeface="Montserrat"/>
              <a:cs typeface="Montserrat"/>
              <a:sym typeface="Montserrat"/>
            </a:endParaRPr>
          </a:p>
        </p:txBody>
      </p:sp>
      <p:sp>
        <p:nvSpPr>
          <p:cNvPr id="607" name="Google Shape;607;p66"/>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Para encontrar más recursos y tips relacionados al aprendizaje digital durante el cierre de escuelas, visita </a:t>
            </a:r>
            <a:r>
              <a:rPr lang="en" sz="1600">
                <a:solidFill>
                  <a:srgbClr val="0F4D90"/>
                </a:solidFill>
                <a:highlight>
                  <a:srgbClr val="FFFFFF"/>
                </a:highlight>
                <a:latin typeface="Montserrat"/>
                <a:ea typeface="Montserrat"/>
                <a:cs typeface="Montserrat"/>
                <a:sym typeface="Montserrat"/>
              </a:rPr>
              <a: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608" name="Google Shape;608;p66"/>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609" name="Google Shape;609;p66"/>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6"/>
          <p:cNvSpPr txBox="1"/>
          <p:nvPr/>
        </p:nvSpPr>
        <p:spPr>
          <a:xfrm>
            <a:off x="4646175" y="1202200"/>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El Hotline del Distrito Escolar</a:t>
            </a:r>
            <a:endParaRPr b="1" sz="18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BF9EF"/>
                </a:solidFill>
                <a:latin typeface="Montserrat"/>
                <a:ea typeface="Montserrat"/>
                <a:cs typeface="Montserrat"/>
                <a:sym typeface="Montserrat"/>
              </a:rPr>
              <a:t> </a:t>
            </a:r>
            <a:r>
              <a:rPr b="1" i="1" lang="en" sz="1200">
                <a:solidFill>
                  <a:srgbClr val="FBF9EF"/>
                </a:solidFill>
                <a:latin typeface="Montserrat"/>
                <a:ea typeface="Montserrat"/>
                <a:cs typeface="Montserrat"/>
                <a:sym typeface="Montserrat"/>
              </a:rPr>
              <a:t>para estudiantes y familias</a:t>
            </a:r>
            <a:r>
              <a:rPr b="1" i="1" lang="en" sz="1200">
                <a:solidFill>
                  <a:srgbClr val="FBF9EF"/>
                </a:solidFill>
                <a:latin typeface="Montserrat"/>
                <a:ea typeface="Montserrat"/>
                <a:cs typeface="Montserrat"/>
                <a:sym typeface="Montserrat"/>
              </a:rPr>
              <a:t>:</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Abierto de Lunes a Jueves </a:t>
            </a:r>
            <a:r>
              <a:rPr b="1" lang="en">
                <a:solidFill>
                  <a:srgbClr val="FBF9EF"/>
                </a:solidFill>
                <a:latin typeface="Montserrat"/>
                <a:ea typeface="Montserrat"/>
                <a:cs typeface="Montserrat"/>
                <a:sym typeface="Montserrat"/>
              </a:rPr>
              <a:t>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Interpretación disponible en 10 idiomas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67"/>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7"/>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FONDO </a:t>
            </a:r>
            <a:r>
              <a:rPr b="1" lang="en" sz="2400">
                <a:solidFill>
                  <a:srgbClr val="FFFFFF"/>
                </a:solidFill>
                <a:latin typeface="Montserrat"/>
                <a:ea typeface="Montserrat"/>
                <a:cs typeface="Montserrat"/>
                <a:sym typeface="Montserrat"/>
              </a:rPr>
              <a:t>JUMP START PARA ESCUELAS</a:t>
            </a:r>
            <a:endParaRPr b="1" sz="2400">
              <a:solidFill>
                <a:srgbClr val="FFFFFF"/>
              </a:solidFill>
              <a:latin typeface="Montserrat"/>
              <a:ea typeface="Montserrat"/>
              <a:cs typeface="Montserrat"/>
              <a:sym typeface="Montserrat"/>
            </a:endParaRPr>
          </a:p>
        </p:txBody>
      </p:sp>
      <p:sp>
        <p:nvSpPr>
          <p:cNvPr id="617" name="Google Shape;617;p67"/>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El</a:t>
            </a:r>
            <a:r>
              <a:rPr lang="en" sz="1600">
                <a:solidFill>
                  <a:srgbClr val="171717"/>
                </a:solidFill>
                <a:highlight>
                  <a:srgbClr val="FFFFFF"/>
                </a:highlight>
                <a:latin typeface="Montserrat"/>
                <a:ea typeface="Montserrat"/>
                <a:cs typeface="Montserrat"/>
                <a:sym typeface="Montserrat"/>
              </a:rPr>
              <a:t>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tiene como objetivo responder a las necesidades inmediatas de estudiantes y familias de bajos recursos durante el cierre de escuelas ocasionado por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618" name="Google Shape;618;p67"/>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7"/>
          <p:cNvSpPr txBox="1"/>
          <p:nvPr/>
        </p:nvSpPr>
        <p:spPr>
          <a:xfrm>
            <a:off x="384225" y="4477000"/>
            <a:ext cx="85398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Visita </a:t>
            </a:r>
            <a:r>
              <a:rPr b="1" lang="en" sz="1600">
                <a:solidFill>
                  <a:srgbClr val="2176D2"/>
                </a:solidFill>
                <a:latin typeface="Montserrat"/>
                <a:ea typeface="Montserrat"/>
                <a:cs typeface="Montserrat"/>
                <a:sym typeface="Montserrat"/>
              </a:rPr>
              <a:t>philaschoolpartnership.org</a:t>
            </a:r>
            <a:r>
              <a:rPr b="1" lang="en" sz="1600">
                <a:solidFill>
                  <a:srgbClr val="2176D2"/>
                </a:solidFill>
                <a:latin typeface="Montserrat"/>
                <a:ea typeface="Montserrat"/>
                <a:cs typeface="Montserrat"/>
                <a:sym typeface="Montserrat"/>
              </a:rPr>
              <a:t> para obtener más información e </a:t>
            </a:r>
            <a:r>
              <a:rPr b="1" lang="en" sz="1600">
                <a:solidFill>
                  <a:srgbClr val="2176D2"/>
                </a:solidFill>
                <a:latin typeface="Montserrat"/>
                <a:ea typeface="Montserrat"/>
                <a:cs typeface="Montserrat"/>
                <a:sym typeface="Montserrat"/>
              </a:rPr>
              <a:t>involucrarse</a:t>
            </a:r>
            <a:r>
              <a:rPr b="1" lang="en" sz="1600">
                <a:solidFill>
                  <a:srgbClr val="2176D2"/>
                </a:solidFill>
                <a:latin typeface="Montserrat"/>
                <a:ea typeface="Montserrat"/>
                <a:cs typeface="Montserrat"/>
                <a:sym typeface="Montserrat"/>
              </a:rPr>
              <a:t>.</a:t>
            </a:r>
            <a:endParaRPr b="1" sz="1600">
              <a:solidFill>
                <a:srgbClr val="2176D2"/>
              </a:solidFill>
              <a:latin typeface="Montserrat"/>
              <a:ea typeface="Montserrat"/>
              <a:cs typeface="Montserrat"/>
              <a:sym typeface="Montserrat"/>
            </a:endParaRPr>
          </a:p>
        </p:txBody>
      </p:sp>
      <p:pic>
        <p:nvPicPr>
          <p:cNvPr id="620" name="Google Shape;620;p67"/>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621" name="Google Shape;621;p67"/>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622" name="Google Shape;622;p67"/>
          <p:cNvSpPr txBox="1"/>
          <p:nvPr/>
        </p:nvSpPr>
        <p:spPr>
          <a:xfrm>
            <a:off x="254400" y="1860625"/>
            <a:ext cx="4839600" cy="290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Objetivos</a:t>
            </a:r>
            <a:r>
              <a:rPr b="1" lang="en" sz="1800">
                <a:solidFill>
                  <a:srgbClr val="171717"/>
                </a:solidFill>
                <a:highlight>
                  <a:srgbClr val="FFFFFF"/>
                </a:highlight>
                <a:latin typeface="Montserrat"/>
                <a:ea typeface="Montserrat"/>
                <a:cs typeface="Montserrat"/>
                <a:sym typeface="Montserrat"/>
              </a:rPr>
              <a:t>: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Cerrar la brecha digital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Ayudar en la transición a aprendizaje virtual</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Preparar para la recuperación académica</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Todo estudiante debe tener la oportunidad de continuar su aprendizaje, sin importar de dónde vienen o la escuela a la que van.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6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WIC</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629" name="Google Shape;629;p68"/>
          <p:cNvSpPr txBox="1"/>
          <p:nvPr/>
        </p:nvSpPr>
        <p:spPr>
          <a:xfrm>
            <a:off x="233500" y="905125"/>
            <a:ext cx="86352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la oficina para mujeres, infantes, y niños concederá beneficios </a:t>
            </a:r>
            <a:r>
              <a:rPr b="1" lang="en" sz="1600">
                <a:solidFill>
                  <a:schemeClr val="dk1"/>
                </a:solidFill>
                <a:latin typeface="Montserrat"/>
                <a:ea typeface="Montserrat"/>
                <a:cs typeface="Montserrat"/>
                <a:sym typeface="Montserrat"/>
              </a:rPr>
              <a:t>por</a:t>
            </a:r>
            <a:r>
              <a:rPr b="1" lang="en" sz="1600">
                <a:solidFill>
                  <a:srgbClr val="262626"/>
                </a:solidFill>
                <a:latin typeface="Montserrat"/>
                <a:ea typeface="Montserrat"/>
                <a:cs typeface="Montserrat"/>
                <a:sym typeface="Montserrat"/>
              </a:rPr>
              <a:t> correo</a:t>
            </a:r>
            <a:r>
              <a:rPr lang="en" sz="1600">
                <a:solidFill>
                  <a:srgbClr val="262626"/>
                </a:solidFill>
                <a:latin typeface="Montserrat"/>
                <a:ea typeface="Montserrat"/>
                <a:cs typeface="Montserrat"/>
                <a:sym typeface="Montserrat"/>
              </a:rPr>
              <a:t>. </a:t>
            </a:r>
            <a:r>
              <a:rPr b="1" lang="en" sz="1600">
                <a:solidFill>
                  <a:srgbClr val="262626"/>
                </a:solidFill>
                <a:latin typeface="Montserrat"/>
                <a:ea typeface="Montserrat"/>
                <a:cs typeface="Montserrat"/>
                <a:sym typeface="Montserrat"/>
              </a:rPr>
              <a:t>Aún están recibiendo aplicaciones.</a:t>
            </a:r>
            <a:endParaRPr sz="1600">
              <a:solidFill>
                <a:srgbClr val="323130"/>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30" name="Google Shape;630;p68"/>
          <p:cNvSpPr txBox="1"/>
          <p:nvPr/>
        </p:nvSpPr>
        <p:spPr>
          <a:xfrm>
            <a:off x="233500" y="1687900"/>
            <a:ext cx="5884800" cy="13527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provee servicios a residentes de Pensilvania:</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embarazadas</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que estén amamantando (un año de posparto)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hasta con 6 meses de posparto, que no estén amamantando</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Bebés y niños menores de 5 años, incluyendo hijos adoptivos</a:t>
            </a:r>
            <a:endParaRPr sz="1300">
              <a:highlight>
                <a:srgbClr val="FFFFFF"/>
              </a:highlight>
              <a:latin typeface="Roboto"/>
              <a:ea typeface="Roboto"/>
              <a:cs typeface="Roboto"/>
              <a:sym typeface="Roboto"/>
            </a:endParaRPr>
          </a:p>
        </p:txBody>
      </p:sp>
      <p:sp>
        <p:nvSpPr>
          <p:cNvPr id="631" name="Google Shape;631;p68"/>
          <p:cNvSpPr txBox="1"/>
          <p:nvPr/>
        </p:nvSpPr>
        <p:spPr>
          <a:xfrm>
            <a:off x="233500" y="464610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no requiere prueba de ciudadanía.</a:t>
            </a:r>
            <a:endParaRPr/>
          </a:p>
        </p:txBody>
      </p:sp>
      <p:sp>
        <p:nvSpPr>
          <p:cNvPr id="632" name="Google Shape;632;p68"/>
          <p:cNvSpPr txBox="1"/>
          <p:nvPr/>
        </p:nvSpPr>
        <p:spPr>
          <a:xfrm>
            <a:off x="345050" y="315900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Elegibilidad: Los aplicantes deben:</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Vivir en</a:t>
            </a:r>
            <a:r>
              <a:rPr lang="en" sz="1300">
                <a:highlight>
                  <a:srgbClr val="FFFFFF"/>
                </a:highlight>
                <a:latin typeface="Roboto"/>
                <a:ea typeface="Roboto"/>
                <a:cs typeface="Roboto"/>
                <a:sym typeface="Roboto"/>
              </a:rPr>
              <a:t> Pensilvania</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una necesidad alimenticia o médica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ingresos anuales que no excedan el 185%</a:t>
            </a:r>
            <a:r>
              <a:rPr lang="en" sz="1300">
                <a:highlight>
                  <a:srgbClr val="FFFFFF"/>
                </a:highlight>
                <a:latin typeface="Roboto"/>
                <a:ea typeface="Roboto"/>
                <a:cs typeface="Roboto"/>
                <a:sym typeface="Roboto"/>
              </a:rPr>
              <a:t> de las pautas de pobreza del gobierno federal </a:t>
            </a:r>
            <a:r>
              <a:rPr lang="en" sz="1300">
                <a:highlight>
                  <a:srgbClr val="FFFFFF"/>
                </a:highlight>
                <a:latin typeface="Roboto"/>
                <a:ea typeface="Roboto"/>
                <a:cs typeface="Roboto"/>
                <a:sym typeface="Roboto"/>
              </a:rPr>
              <a:t>(Si recibes SNAP, MA, or TANF, puedes ser elegible sin importar tus ingresos anuales.)</a:t>
            </a:r>
            <a:endParaRPr sz="1300">
              <a:highlight>
                <a:srgbClr val="FFFFFF"/>
              </a:highlight>
              <a:latin typeface="Roboto"/>
              <a:ea typeface="Roboto"/>
              <a:cs typeface="Roboto"/>
              <a:sym typeface="Roboto"/>
            </a:endParaRPr>
          </a:p>
        </p:txBody>
      </p:sp>
      <p:pic>
        <p:nvPicPr>
          <p:cNvPr id="633" name="Google Shape;633;p68"/>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6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9"/>
          <p:cNvSpPr txBox="1"/>
          <p:nvPr/>
        </p:nvSpPr>
        <p:spPr>
          <a:xfrm>
            <a:off x="395650" y="301600"/>
            <a:ext cx="7573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las utilidades</a:t>
            </a:r>
            <a:endParaRPr b="1" sz="2400">
              <a:solidFill>
                <a:srgbClr val="FFFFFF"/>
              </a:solidFill>
              <a:latin typeface="Montserrat"/>
              <a:ea typeface="Montserrat"/>
              <a:cs typeface="Montserrat"/>
              <a:sym typeface="Montserrat"/>
            </a:endParaRPr>
          </a:p>
        </p:txBody>
      </p:sp>
      <p:sp>
        <p:nvSpPr>
          <p:cNvPr id="640" name="Google Shape;640;p69"/>
          <p:cNvSpPr txBox="1"/>
          <p:nvPr/>
        </p:nvSpPr>
        <p:spPr>
          <a:xfrm>
            <a:off x="1343225" y="1039025"/>
            <a:ext cx="46341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highlight>
                  <a:srgbClr val="FFFFFF"/>
                </a:highlight>
                <a:latin typeface="Montserrat"/>
                <a:ea typeface="Montserrat"/>
                <a:cs typeface="Montserrat"/>
                <a:sym typeface="Montserrat"/>
              </a:rPr>
              <a:t>El Departamento de Agua </a:t>
            </a:r>
            <a:r>
              <a:rPr b="1" lang="en" sz="1300">
                <a:highlight>
                  <a:srgbClr val="FFFFFF"/>
                </a:highlight>
                <a:latin typeface="Montserrat"/>
                <a:ea typeface="Montserrat"/>
                <a:cs typeface="Montserrat"/>
                <a:sym typeface="Montserrat"/>
              </a:rPr>
              <a:t>no va a cerrar el paso de agua para personas que no hayan pagado hasta el 15 de Mayo.</a:t>
            </a:r>
            <a:r>
              <a:rPr lang="en" sz="1300">
                <a:highlight>
                  <a:srgbClr val="FFFFFF"/>
                </a:highlight>
                <a:latin typeface="Montserrat"/>
                <a:ea typeface="Montserrat"/>
                <a:cs typeface="Montserrat"/>
                <a:sym typeface="Montserrat"/>
              </a:rPr>
              <a:t> El agua potable no se ve afectada por el virus. </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300">
                <a:highlight>
                  <a:srgbClr val="FFFFFF"/>
                </a:highlight>
                <a:latin typeface="Montserrat"/>
                <a:ea typeface="Montserrat"/>
                <a:cs typeface="Montserrat"/>
                <a:sym typeface="Montserrat"/>
              </a:rPr>
              <a:t>PGW, el sistema de gas ha suspendido terminaciones por falta de pago hasta el 1 de Mayo de 2020. </a:t>
            </a:r>
            <a:r>
              <a:rPr lang="en" sz="1300">
                <a:highlight>
                  <a:srgbClr val="FFFFFF"/>
                </a:highlight>
                <a:latin typeface="Montserrat"/>
                <a:ea typeface="Montserrat"/>
                <a:cs typeface="Montserrat"/>
                <a:sym typeface="Montserrat"/>
              </a:rPr>
              <a:t>PGW tiene planeado no establecer un cargo por nuevos pagos tardíos.</a:t>
            </a:r>
            <a:endParaRPr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PECO, el sistema de electricidad, ha suspendido la desconexión de servicios y no va a establecer cargos por pagos tardíos hasta el 1 de Mayo de 2020.</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300">
                <a:highlight>
                  <a:srgbClr val="FFFFFF"/>
                </a:highlight>
                <a:latin typeface="Montserrat"/>
                <a:ea typeface="Montserrat"/>
                <a:cs typeface="Montserrat"/>
                <a:sym typeface="Montserrat"/>
              </a:rPr>
              <a:t>La basura se va a recolectar en </a:t>
            </a:r>
            <a:r>
              <a:rPr b="1" lang="en" sz="1300">
                <a:highlight>
                  <a:srgbClr val="FFFFFF"/>
                </a:highlight>
                <a:latin typeface="Montserrat"/>
                <a:ea typeface="Montserrat"/>
                <a:cs typeface="Montserrat"/>
                <a:sym typeface="Montserrat"/>
              </a:rPr>
              <a:t>horario normal.</a:t>
            </a:r>
            <a:r>
              <a:rPr lang="en" sz="1300">
                <a:highlight>
                  <a:srgbClr val="FFFFFF"/>
                </a:highlight>
                <a:latin typeface="Montserrat"/>
                <a:ea typeface="Montserrat"/>
                <a:cs typeface="Montserrat"/>
                <a:sym typeface="Montserrat"/>
              </a:rPr>
              <a:t> El reciclaje se va a recolectar </a:t>
            </a:r>
            <a:r>
              <a:rPr b="1" lang="en" sz="1300">
                <a:highlight>
                  <a:srgbClr val="FFFFFF"/>
                </a:highlight>
                <a:latin typeface="Montserrat"/>
                <a:ea typeface="Montserrat"/>
                <a:cs typeface="Montserrat"/>
                <a:sym typeface="Montserrat"/>
              </a:rPr>
              <a:t>pasando una semana.</a:t>
            </a:r>
            <a:endParaRPr b="1" sz="13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641" name="Google Shape;641;p69"/>
          <p:cNvPicPr preferRelativeResize="0"/>
          <p:nvPr/>
        </p:nvPicPr>
        <p:blipFill>
          <a:blip r:embed="rId3">
            <a:alphaModFix/>
          </a:blip>
          <a:stretch>
            <a:fillRect/>
          </a:stretch>
        </p:blipFill>
        <p:spPr>
          <a:xfrm>
            <a:off x="128774" y="1179925"/>
            <a:ext cx="1223186" cy="710223"/>
          </a:xfrm>
          <a:prstGeom prst="rect">
            <a:avLst/>
          </a:prstGeom>
          <a:noFill/>
          <a:ln>
            <a:noFill/>
          </a:ln>
        </p:spPr>
      </p:pic>
      <p:pic>
        <p:nvPicPr>
          <p:cNvPr id="642" name="Google Shape;642;p69"/>
          <p:cNvPicPr preferRelativeResize="0"/>
          <p:nvPr/>
        </p:nvPicPr>
        <p:blipFill>
          <a:blip r:embed="rId4">
            <a:alphaModFix/>
          </a:blip>
          <a:stretch>
            <a:fillRect/>
          </a:stretch>
        </p:blipFill>
        <p:spPr>
          <a:xfrm>
            <a:off x="128778" y="2239313"/>
            <a:ext cx="1091485" cy="664873"/>
          </a:xfrm>
          <a:prstGeom prst="rect">
            <a:avLst/>
          </a:prstGeom>
          <a:noFill/>
          <a:ln>
            <a:noFill/>
          </a:ln>
        </p:spPr>
      </p:pic>
      <p:pic>
        <p:nvPicPr>
          <p:cNvPr id="643" name="Google Shape;643;p69"/>
          <p:cNvPicPr preferRelativeResize="0"/>
          <p:nvPr/>
        </p:nvPicPr>
        <p:blipFill>
          <a:blip r:embed="rId5">
            <a:alphaModFix/>
          </a:blip>
          <a:stretch>
            <a:fillRect/>
          </a:stretch>
        </p:blipFill>
        <p:spPr>
          <a:xfrm>
            <a:off x="128771" y="3238436"/>
            <a:ext cx="1091492" cy="666043"/>
          </a:xfrm>
          <a:prstGeom prst="rect">
            <a:avLst/>
          </a:prstGeom>
          <a:noFill/>
          <a:ln>
            <a:noFill/>
          </a:ln>
        </p:spPr>
      </p:pic>
      <p:pic>
        <p:nvPicPr>
          <p:cNvPr id="644" name="Google Shape;644;p69"/>
          <p:cNvPicPr preferRelativeResize="0"/>
          <p:nvPr/>
        </p:nvPicPr>
        <p:blipFill rotWithShape="1">
          <a:blip r:embed="rId6">
            <a:alphaModFix/>
          </a:blip>
          <a:srcRect b="0" l="21191" r="0" t="0"/>
          <a:stretch/>
        </p:blipFill>
        <p:spPr>
          <a:xfrm>
            <a:off x="0" y="3978825"/>
            <a:ext cx="1673951" cy="768775"/>
          </a:xfrm>
          <a:prstGeom prst="rect">
            <a:avLst/>
          </a:prstGeom>
          <a:noFill/>
          <a:ln>
            <a:noFill/>
          </a:ln>
        </p:spPr>
      </p:pic>
      <p:grpSp>
        <p:nvGrpSpPr>
          <p:cNvPr id="645" name="Google Shape;645;p69"/>
          <p:cNvGrpSpPr/>
          <p:nvPr/>
        </p:nvGrpSpPr>
        <p:grpSpPr>
          <a:xfrm>
            <a:off x="6100282" y="1039004"/>
            <a:ext cx="2881984" cy="3702442"/>
            <a:chOff x="4894018" y="799906"/>
            <a:chExt cx="3804600" cy="1891800"/>
          </a:xfrm>
        </p:grpSpPr>
        <p:sp>
          <p:nvSpPr>
            <p:cNvPr id="646" name="Google Shape;646;p69"/>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69"/>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(LIHEAP) el programa de asistencia </a:t>
              </a:r>
              <a:r>
                <a:rPr lang="en" sz="1200">
                  <a:solidFill>
                    <a:srgbClr val="FFFFFF"/>
                  </a:solidFill>
                  <a:latin typeface="Montserrat"/>
                  <a:ea typeface="Montserrat"/>
                  <a:cs typeface="Montserrat"/>
                  <a:sym typeface="Montserrat"/>
                </a:rPr>
                <a:t>energética </a:t>
              </a:r>
              <a:r>
                <a:rPr lang="en" sz="1200">
                  <a:solidFill>
                    <a:srgbClr val="FFFFFF"/>
                  </a:solidFill>
                  <a:latin typeface="Montserrat"/>
                  <a:ea typeface="Montserrat"/>
                  <a:cs typeface="Montserrat"/>
                  <a:sym typeface="Montserrat"/>
                </a:rPr>
                <a:t>para hogares de bajos recursos, ayuda a mantener a hogares a salvo mediante iniciativas que asisten con el costo de energía, incluyendo: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Facturas de electricidad</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Crisis de energía</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Climatización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Teléfono</a:t>
              </a:r>
              <a:r>
                <a:rPr lang="en" sz="1050">
                  <a:solidFill>
                    <a:srgbClr val="FFFFFF"/>
                  </a:solidFill>
                </a:rPr>
                <a:t>: (202) 401-9351</a:t>
              </a:r>
              <a:r>
                <a:rPr lang="en" sz="1000">
                  <a:solidFill>
                    <a:srgbClr val="FFFFFF"/>
                  </a:solidFill>
                  <a:latin typeface="Montserrat"/>
                  <a:ea typeface="Montserrat"/>
                  <a:cs typeface="Montserrat"/>
                  <a:sym typeface="Montserrat"/>
                </a:rPr>
                <a:t> </a:t>
              </a:r>
              <a:r>
                <a:rPr lang="en" sz="1000" u="sng">
                  <a:solidFill>
                    <a:srgbClr val="FFFFFF"/>
                  </a:solidFill>
                  <a:hlinkClick r:id="rId7"/>
                </a:rPr>
                <a:t>https://www.acf.hhs.gov/ocs/programs/liheap</a:t>
              </a:r>
              <a:endParaRPr sz="1000">
                <a:solidFill>
                  <a:srgbClr val="FFFFFF"/>
                </a:solidFill>
                <a:latin typeface="Montserrat"/>
                <a:ea typeface="Montserrat"/>
                <a:cs typeface="Montserrat"/>
                <a:sym typeface="Montserrat"/>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CORTES EN FILADELFIA </a:t>
            </a:r>
            <a:endParaRPr b="1" sz="2400">
              <a:solidFill>
                <a:srgbClr val="FFFFFF"/>
              </a:solidFill>
              <a:latin typeface="Montserrat"/>
              <a:ea typeface="Montserrat"/>
              <a:cs typeface="Montserrat"/>
              <a:sym typeface="Montserrat"/>
            </a:endParaRPr>
          </a:p>
        </p:txBody>
      </p:sp>
      <p:sp>
        <p:nvSpPr>
          <p:cNvPr id="654" name="Google Shape;654;p70"/>
          <p:cNvSpPr txBox="1"/>
          <p:nvPr/>
        </p:nvSpPr>
        <p:spPr>
          <a:xfrm>
            <a:off x="-24150" y="3407075"/>
            <a:ext cx="9192300" cy="190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chemeClr val="lt1"/>
                </a:highlight>
                <a:latin typeface="Montserrat"/>
                <a:ea typeface="Montserrat"/>
                <a:cs typeface="Montserrat"/>
                <a:sym typeface="Montserrat"/>
              </a:rPr>
              <a:t>Aquellos informados de tener “</a:t>
            </a:r>
            <a:r>
              <a:rPr lang="en" sz="1800">
                <a:solidFill>
                  <a:srgbClr val="2176D2"/>
                </a:solidFill>
                <a:highlight>
                  <a:schemeClr val="lt1"/>
                </a:highlight>
                <a:latin typeface="Montserrat"/>
                <a:ea typeface="Montserrat"/>
                <a:cs typeface="Montserrat"/>
                <a:sym typeface="Montserrat"/>
              </a:rPr>
              <a:t>Jury Duty” , NO tienen que reportarse, </a:t>
            </a:r>
            <a:r>
              <a:rPr lang="en" sz="1800">
                <a:solidFill>
                  <a:srgbClr val="2176D2"/>
                </a:solidFill>
                <a:highlight>
                  <a:schemeClr val="lt1"/>
                </a:highlight>
                <a:latin typeface="Montserrat"/>
                <a:ea typeface="Montserrat"/>
                <a:cs typeface="Montserrat"/>
                <a:sym typeface="Montserrat"/>
              </a:rPr>
              <a:t>durante este tiempo.</a:t>
            </a:r>
            <a:endParaRPr b="1" sz="2000">
              <a:solidFill>
                <a:srgbClr val="2176D2"/>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lang="en" sz="2000">
                <a:solidFill>
                  <a:srgbClr val="2176D2"/>
                </a:solidFill>
                <a:highlight>
                  <a:schemeClr val="lt1"/>
                </a:highlight>
                <a:latin typeface="Montserrat"/>
                <a:ea typeface="Montserrat"/>
                <a:cs typeface="Montserrat"/>
                <a:sym typeface="Montserrat"/>
              </a:rPr>
              <a:t>Para más información y actualizaciones en los servicios disponibles, visita </a:t>
            </a:r>
            <a:r>
              <a:rPr b="1" lang="en" sz="2000">
                <a:solidFill>
                  <a:srgbClr val="2176D2"/>
                </a:solidFill>
                <a:highlight>
                  <a:srgbClr val="FFEFA2"/>
                </a:highlight>
                <a:latin typeface="Montserrat"/>
                <a:ea typeface="Montserrat"/>
                <a:cs typeface="Montserrat"/>
                <a:sym typeface="Montserrat"/>
              </a:rPr>
              <a:t>www.courts.phila.gov/covid-19</a:t>
            </a:r>
            <a:endParaRPr b="1" sz="2000">
              <a:solidFill>
                <a:srgbClr val="2176D2"/>
              </a:solidFill>
              <a:highlight>
                <a:srgbClr val="FFEFA2"/>
              </a:highlight>
              <a:latin typeface="Montserrat"/>
              <a:ea typeface="Montserrat"/>
              <a:cs typeface="Montserrat"/>
              <a:sym typeface="Montserrat"/>
            </a:endParaRPr>
          </a:p>
        </p:txBody>
      </p:sp>
      <p:pic>
        <p:nvPicPr>
          <p:cNvPr id="655" name="Google Shape;655;p70"/>
          <p:cNvPicPr preferRelativeResize="0"/>
          <p:nvPr/>
        </p:nvPicPr>
        <p:blipFill>
          <a:blip r:embed="rId3">
            <a:alphaModFix/>
          </a:blip>
          <a:stretch>
            <a:fillRect/>
          </a:stretch>
        </p:blipFill>
        <p:spPr>
          <a:xfrm>
            <a:off x="6155925" y="1254625"/>
            <a:ext cx="1728575" cy="1728575"/>
          </a:xfrm>
          <a:prstGeom prst="rect">
            <a:avLst/>
          </a:prstGeom>
          <a:noFill/>
          <a:ln>
            <a:noFill/>
          </a:ln>
        </p:spPr>
      </p:pic>
      <p:sp>
        <p:nvSpPr>
          <p:cNvPr id="656" name="Google Shape;656;p70"/>
          <p:cNvSpPr txBox="1"/>
          <p:nvPr/>
        </p:nvSpPr>
        <p:spPr>
          <a:xfrm>
            <a:off x="862200" y="109360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2300">
                <a:solidFill>
                  <a:srgbClr val="2176D2"/>
                </a:solidFill>
                <a:highlight>
                  <a:schemeClr val="lt1"/>
                </a:highlight>
                <a:latin typeface="Montserrat"/>
                <a:ea typeface="Montserrat"/>
                <a:cs typeface="Montserrat"/>
                <a:sym typeface="Montserrat"/>
              </a:rPr>
              <a:t>Las cortes del Primer Distrito Judicial (cortes en Filadelfia) van a continuar cerradas para funciones no-esenciales hasta el 29 de Mayo</a:t>
            </a:r>
            <a:r>
              <a:rPr b="1" lang="en" sz="2300">
                <a:solidFill>
                  <a:srgbClr val="2176D2"/>
                </a:solidFill>
                <a:highlight>
                  <a:schemeClr val="lt1"/>
                </a:highlight>
                <a:latin typeface="Montserrat"/>
                <a:ea typeface="Montserrat"/>
                <a:cs typeface="Montserrat"/>
                <a:sym typeface="Montserrat"/>
              </a:rPr>
              <a:t>, 2020. </a:t>
            </a:r>
            <a:endParaRPr b="1" sz="2300">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7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62" name="Google Shape;662;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SEPTA</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grpSp>
        <p:nvGrpSpPr>
          <p:cNvPr id="664" name="Google Shape;664;p71"/>
          <p:cNvGrpSpPr/>
          <p:nvPr/>
        </p:nvGrpSpPr>
        <p:grpSpPr>
          <a:xfrm>
            <a:off x="4300975" y="1040655"/>
            <a:ext cx="4171478" cy="1960792"/>
            <a:chOff x="3807377" y="769736"/>
            <a:chExt cx="5028300" cy="1835089"/>
          </a:xfrm>
        </p:grpSpPr>
        <p:sp>
          <p:nvSpPr>
            <p:cNvPr id="665" name="Google Shape;665;p71"/>
            <p:cNvSpPr/>
            <p:nvPr/>
          </p:nvSpPr>
          <p:spPr>
            <a:xfrm>
              <a:off x="4113392" y="76973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1"/>
            <p:cNvSpPr txBox="1"/>
            <p:nvPr/>
          </p:nvSpPr>
          <p:spPr>
            <a:xfrm>
              <a:off x="3807377" y="2211225"/>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Encuentra los nuevos horarios en </a:t>
              </a:r>
              <a:r>
                <a:rPr b="1" lang="en" sz="1300">
                  <a:solidFill>
                    <a:srgbClr val="0F4D90"/>
                  </a:solidFill>
                  <a:latin typeface="Montserrat"/>
                  <a:ea typeface="Montserrat"/>
                  <a:cs typeface="Montserrat"/>
                  <a:sym typeface="Montserrat"/>
                </a:rPr>
                <a:t>SEPTA.ORG</a:t>
              </a:r>
              <a:endParaRPr b="1" sz="1300">
                <a:solidFill>
                  <a:srgbClr val="0F4D90"/>
                </a:solidFill>
                <a:latin typeface="Montserrat"/>
                <a:ea typeface="Montserrat"/>
                <a:cs typeface="Montserrat"/>
                <a:sym typeface="Montserrat"/>
              </a:endParaRPr>
            </a:p>
          </p:txBody>
        </p:sp>
      </p:grpSp>
      <p:pic>
        <p:nvPicPr>
          <p:cNvPr id="667" name="Google Shape;667;p71"/>
          <p:cNvPicPr preferRelativeResize="0"/>
          <p:nvPr/>
        </p:nvPicPr>
        <p:blipFill>
          <a:blip r:embed="rId3">
            <a:alphaModFix/>
          </a:blip>
          <a:stretch>
            <a:fillRect/>
          </a:stretch>
        </p:blipFill>
        <p:spPr>
          <a:xfrm>
            <a:off x="316250" y="1190450"/>
            <a:ext cx="2577945" cy="721838"/>
          </a:xfrm>
          <a:prstGeom prst="rect">
            <a:avLst/>
          </a:prstGeom>
          <a:noFill/>
          <a:ln>
            <a:noFill/>
          </a:ln>
        </p:spPr>
      </p:pic>
      <p:grpSp>
        <p:nvGrpSpPr>
          <p:cNvPr id="668" name="Google Shape;668;p71"/>
          <p:cNvGrpSpPr/>
          <p:nvPr/>
        </p:nvGrpSpPr>
        <p:grpSpPr>
          <a:xfrm>
            <a:off x="4451101" y="3001448"/>
            <a:ext cx="3871223" cy="987280"/>
            <a:chOff x="9035411" y="2031075"/>
            <a:chExt cx="4093500" cy="1147200"/>
          </a:xfrm>
        </p:grpSpPr>
        <p:sp>
          <p:nvSpPr>
            <p:cNvPr id="669" name="Google Shape;669;p71"/>
            <p:cNvSpPr/>
            <p:nvPr/>
          </p:nvSpPr>
          <p:spPr>
            <a:xfrm>
              <a:off x="9174672" y="2031075"/>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1"/>
            <p:cNvSpPr txBox="1"/>
            <p:nvPr/>
          </p:nvSpPr>
          <p:spPr>
            <a:xfrm>
              <a:off x="9035411" y="2136233"/>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Encuentra rutas hacia negocios esenciales y hospitales usando el mapa en</a:t>
              </a:r>
              <a:r>
                <a:rPr lang="en" sz="1500">
                  <a:solidFill>
                    <a:srgbClr val="0F4D90"/>
                  </a:solidFill>
                  <a:latin typeface="Montserrat"/>
                  <a:ea typeface="Montserrat"/>
                  <a:cs typeface="Montserrat"/>
                  <a:sym typeface="Montserrat"/>
                </a:rPr>
                <a:t> </a:t>
              </a:r>
              <a:r>
                <a:rPr b="1" lang="en" sz="1500">
                  <a:solidFill>
                    <a:srgbClr val="0F4D90"/>
                  </a:solidFill>
                  <a:latin typeface="Montserrat"/>
                  <a:ea typeface="Montserrat"/>
                  <a:cs typeface="Montserrat"/>
                  <a:sym typeface="Montserrat"/>
                </a:rPr>
                <a:t>bit.ly/SeptaEssential</a:t>
              </a:r>
              <a:endParaRPr b="1" sz="1500">
                <a:solidFill>
                  <a:srgbClr val="0F4D90"/>
                </a:solidFill>
                <a:latin typeface="Montserrat"/>
                <a:ea typeface="Montserrat"/>
                <a:cs typeface="Montserrat"/>
                <a:sym typeface="Montserrat"/>
              </a:endParaRPr>
            </a:p>
          </p:txBody>
        </p:sp>
      </p:grpSp>
      <p:sp>
        <p:nvSpPr>
          <p:cNvPr id="671" name="Google Shape;671;p71"/>
          <p:cNvSpPr txBox="1"/>
          <p:nvPr/>
        </p:nvSpPr>
        <p:spPr>
          <a:xfrm>
            <a:off x="4625700" y="1107325"/>
            <a:ext cx="33270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F4D90"/>
                </a:solidFill>
                <a:latin typeface="Montserrat"/>
                <a:ea typeface="Montserrat"/>
                <a:cs typeface="Montserrat"/>
                <a:sym typeface="Montserrat"/>
              </a:rPr>
              <a:t> EL SERVICIO</a:t>
            </a: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LÍNEA DE VIDA  </a:t>
            </a:r>
            <a:r>
              <a:rPr lang="en" sz="1200">
                <a:solidFill>
                  <a:srgbClr val="0F4D90"/>
                </a:solidFill>
                <a:latin typeface="Montserrat"/>
                <a:ea typeface="Montserrat"/>
                <a:cs typeface="Montserrat"/>
                <a:sym typeface="Montserrat"/>
              </a:rPr>
              <a:t>empieza el Jueves,  9 de Abril en todos los modos de transporte para enfocarse en proveer acceso a trabajadores esenciales, incluyendo hospitales, mercados de comida y otros servicios vitales.</a:t>
            </a:r>
            <a:endParaRPr sz="12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672" name="Google Shape;672;p71"/>
          <p:cNvPicPr preferRelativeResize="0"/>
          <p:nvPr/>
        </p:nvPicPr>
        <p:blipFill rotWithShape="1">
          <a:blip r:embed="rId4">
            <a:alphaModFix/>
          </a:blip>
          <a:srcRect b="0" l="0" r="0" t="0"/>
          <a:stretch/>
        </p:blipFill>
        <p:spPr>
          <a:xfrm>
            <a:off x="316239" y="2103613"/>
            <a:ext cx="3268275" cy="2684300"/>
          </a:xfrm>
          <a:prstGeom prst="rect">
            <a:avLst/>
          </a:prstGeom>
          <a:noFill/>
          <a:ln>
            <a:noFill/>
          </a:ln>
        </p:spPr>
      </p:pic>
      <p:sp>
        <p:nvSpPr>
          <p:cNvPr id="673" name="Google Shape;673;p71"/>
          <p:cNvSpPr txBox="1"/>
          <p:nvPr/>
        </p:nvSpPr>
        <p:spPr>
          <a:xfrm>
            <a:off x="4364988" y="4197925"/>
            <a:ext cx="3327000" cy="85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Protege a los empleados de </a:t>
            </a:r>
            <a:r>
              <a:rPr b="1" lang="en" sz="1500">
                <a:solidFill>
                  <a:srgbClr val="2176D2"/>
                </a:solidFill>
                <a:latin typeface="Montserrat"/>
                <a:ea typeface="Montserrat"/>
                <a:cs typeface="Montserrat"/>
                <a:sym typeface="Montserrat"/>
              </a:rPr>
              <a:t>SEPTA - usa una mascarilla cuando uses transporte público</a:t>
            </a:r>
            <a:endParaRPr b="1" sz="1500">
              <a:solidFill>
                <a:srgbClr val="2176D2"/>
              </a:solidFill>
              <a:latin typeface="Montserrat"/>
              <a:ea typeface="Montserrat"/>
              <a:cs typeface="Montserrat"/>
              <a:sym typeface="Montserrat"/>
            </a:endParaRPr>
          </a:p>
        </p:txBody>
      </p:sp>
      <p:pic>
        <p:nvPicPr>
          <p:cNvPr id="674" name="Google Shape;674;p71"/>
          <p:cNvPicPr preferRelativeResize="0"/>
          <p:nvPr/>
        </p:nvPicPr>
        <p:blipFill>
          <a:blip r:embed="rId5">
            <a:alphaModFix/>
          </a:blip>
          <a:stretch>
            <a:fillRect/>
          </a:stretch>
        </p:blipFill>
        <p:spPr>
          <a:xfrm>
            <a:off x="7776300" y="4197925"/>
            <a:ext cx="858900" cy="8589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80" name="Google Shape;680;p72"/>
          <p:cNvSpPr txBox="1"/>
          <p:nvPr/>
        </p:nvSpPr>
        <p:spPr>
          <a:xfrm>
            <a:off x="4858450" y="419200"/>
            <a:ext cx="4192200" cy="45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NUEVAS FECHAS LÍMITE:</a:t>
            </a:r>
            <a:r>
              <a:rPr lang="en" sz="2400">
                <a:solidFill>
                  <a:srgbClr val="3C4043"/>
                </a:solidFill>
                <a:highlight>
                  <a:srgbClr val="FFFFFF"/>
                </a:highlight>
                <a:latin typeface="Montserrat"/>
                <a:ea typeface="Montserrat"/>
                <a:cs typeface="Montserrat"/>
                <a:sym typeface="Montserrat"/>
              </a:rPr>
              <a:t> </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Al igual que el Censo 2020, ahora puedes registrarte para votar en línea por primera vez en la historia. También te puedes registrar por correspondencia.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No estás seguro de que estás registrado en tu nueva dirección?</a:t>
            </a:r>
            <a:endParaRPr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Revisa e</a:t>
            </a:r>
            <a:r>
              <a:rPr lang="en" sz="1800">
                <a:solidFill>
                  <a:srgbClr val="3C4043"/>
                </a:solidFill>
                <a:latin typeface="Montserrat"/>
                <a:ea typeface="Montserrat"/>
                <a:cs typeface="Montserrat"/>
                <a:sym typeface="Montserrat"/>
              </a:rPr>
              <a:t>l estado de tu registro: </a:t>
            </a:r>
            <a:r>
              <a:rPr lang="en" sz="1800" u="sng">
                <a:solidFill>
                  <a:schemeClr val="hlink"/>
                </a:solidFill>
                <a:latin typeface="Montserrat"/>
                <a:ea typeface="Montserrat"/>
                <a:cs typeface="Montserrat"/>
                <a:sym typeface="Montserrat"/>
                <a:hlinkClick r:id="rId3"/>
              </a:rPr>
              <a:t>www.pavoterservices.pa.gov/</a:t>
            </a:r>
            <a:endParaRPr sz="1800">
              <a:solidFill>
                <a:srgbClr val="3C4043"/>
              </a:solidFill>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latin typeface="Montserrat"/>
                <a:ea typeface="Montserrat"/>
                <a:cs typeface="Montserrat"/>
                <a:sym typeface="Montserrat"/>
              </a:rPr>
              <a:t>Para apoyo en otros idiomas visita: </a:t>
            </a:r>
            <a:r>
              <a:rPr lang="en" sz="1800" u="sng">
                <a:solidFill>
                  <a:schemeClr val="hlink"/>
                </a:solidFill>
                <a:latin typeface="Montserrat"/>
                <a:ea typeface="Montserrat"/>
                <a:cs typeface="Montserrat"/>
                <a:sym typeface="Montserrat"/>
                <a:hlinkClick r:id="rId4"/>
              </a:rPr>
              <a:t>bit.ly/pagov-language-support</a:t>
            </a:r>
            <a:endParaRPr sz="1800">
              <a:solidFill>
                <a:srgbClr val="3C40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81" name="Google Shape;681;p72"/>
          <p:cNvPicPr preferRelativeResize="0"/>
          <p:nvPr/>
        </p:nvPicPr>
        <p:blipFill>
          <a:blip r:embed="rId5">
            <a:alphaModFix/>
          </a:blip>
          <a:stretch>
            <a:fillRect/>
          </a:stretch>
        </p:blipFill>
        <p:spPr>
          <a:xfrm>
            <a:off x="395650" y="183425"/>
            <a:ext cx="4462800" cy="4584249"/>
          </a:xfrm>
          <a:prstGeom prst="rect">
            <a:avLst/>
          </a:prstGeom>
          <a:noFill/>
          <a:ln>
            <a:noFill/>
          </a:ln>
        </p:spPr>
      </p:pic>
      <p:sp>
        <p:nvSpPr>
          <p:cNvPr id="682" name="Google Shape;682;p72"/>
          <p:cNvSpPr/>
          <p:nvPr/>
        </p:nvSpPr>
        <p:spPr>
          <a:xfrm>
            <a:off x="51935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2"/>
          <p:cNvSpPr/>
          <p:nvPr/>
        </p:nvSpPr>
        <p:spPr>
          <a:xfrm>
            <a:off x="268890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2"/>
          <p:cNvSpPr/>
          <p:nvPr/>
        </p:nvSpPr>
        <p:spPr>
          <a:xfrm>
            <a:off x="51935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2"/>
          <p:cNvSpPr/>
          <p:nvPr/>
        </p:nvSpPr>
        <p:spPr>
          <a:xfrm>
            <a:off x="268890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2"/>
          <p:cNvSpPr/>
          <p:nvPr/>
        </p:nvSpPr>
        <p:spPr>
          <a:xfrm>
            <a:off x="436750" y="240625"/>
            <a:ext cx="4380600" cy="7329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2"/>
          <p:cNvSpPr txBox="1"/>
          <p:nvPr/>
        </p:nvSpPr>
        <p:spPr>
          <a:xfrm>
            <a:off x="530950" y="357325"/>
            <a:ext cx="41922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Montserrat"/>
                <a:ea typeface="Montserrat"/>
                <a:cs typeface="Montserrat"/>
                <a:sym typeface="Montserrat"/>
              </a:rPr>
              <a:t>NUEVAS FECHAS EN PA</a:t>
            </a:r>
            <a:endParaRPr b="1" sz="2000">
              <a:solidFill>
                <a:srgbClr val="FFFFFF"/>
              </a:solidFill>
              <a:latin typeface="Montserrat"/>
              <a:ea typeface="Montserrat"/>
              <a:cs typeface="Montserrat"/>
              <a:sym typeface="Montserrat"/>
            </a:endParaRPr>
          </a:p>
        </p:txBody>
      </p:sp>
      <p:sp>
        <p:nvSpPr>
          <p:cNvPr id="688" name="Google Shape;688;p72"/>
          <p:cNvSpPr txBox="1"/>
          <p:nvPr/>
        </p:nvSpPr>
        <p:spPr>
          <a:xfrm>
            <a:off x="63050" y="1930175"/>
            <a:ext cx="3000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Elecciones primarias</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6/2/2020</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F4D90"/>
              </a:solidFill>
              <a:latin typeface="Montserrat"/>
              <a:ea typeface="Montserrat"/>
              <a:cs typeface="Montserrat"/>
              <a:sym typeface="Montserrat"/>
            </a:endParaRPr>
          </a:p>
        </p:txBody>
      </p:sp>
      <p:sp>
        <p:nvSpPr>
          <p:cNvPr id="689" name="Google Shape;689;p72"/>
          <p:cNvSpPr txBox="1"/>
          <p:nvPr/>
        </p:nvSpPr>
        <p:spPr>
          <a:xfrm>
            <a:off x="2232600" y="1930175"/>
            <a:ext cx="3000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Licencias de conducir</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Ahora expiran</a:t>
            </a:r>
            <a:r>
              <a:rPr lang="en" sz="1200">
                <a:solidFill>
                  <a:srgbClr val="0F4D90"/>
                </a:solidFill>
                <a:latin typeface="Montserrat"/>
                <a:ea typeface="Montserrat"/>
                <a:cs typeface="Montserrat"/>
                <a:sym typeface="Montserrat"/>
              </a:rPr>
              <a:t>: 3/31/2020</a:t>
            </a:r>
            <a:endParaRPr sz="1200"/>
          </a:p>
        </p:txBody>
      </p:sp>
      <p:sp>
        <p:nvSpPr>
          <p:cNvPr id="690" name="Google Shape;690;p72"/>
          <p:cNvSpPr txBox="1"/>
          <p:nvPr/>
        </p:nvSpPr>
        <p:spPr>
          <a:xfrm>
            <a:off x="342650" y="3710475"/>
            <a:ext cx="2264100" cy="11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ID real:</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10/21/2021</a:t>
            </a:r>
            <a:endParaRPr sz="1200"/>
          </a:p>
        </p:txBody>
      </p:sp>
      <p:sp>
        <p:nvSpPr>
          <p:cNvPr id="691" name="Google Shape;691;p72"/>
          <p:cNvSpPr txBox="1"/>
          <p:nvPr/>
        </p:nvSpPr>
        <p:spPr>
          <a:xfrm>
            <a:off x="2309675" y="37104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Impuestos</a:t>
            </a:r>
            <a:r>
              <a:rPr b="1" lang="en">
                <a:solidFill>
                  <a:srgbClr val="0F4D90"/>
                </a:solidFill>
                <a:latin typeface="Montserrat"/>
                <a:ea typeface="Montserrat"/>
                <a:cs typeface="Montserrat"/>
                <a:sym typeface="Montserrat"/>
              </a:rPr>
              <a:t>:</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7/15/2020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idx="1" type="body"/>
          </p:nvPr>
        </p:nvSpPr>
        <p:spPr>
          <a:xfrm>
            <a:off x="100425" y="920000"/>
            <a:ext cx="77274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bit.ly/philagov-coronavirus-spanish</a:t>
            </a:r>
            <a:endParaRPr sz="2400">
              <a:solidFill>
                <a:schemeClr val="accent5"/>
              </a:solidFill>
            </a:endParaRPr>
          </a:p>
        </p:txBody>
      </p:sp>
      <p:sp>
        <p:nvSpPr>
          <p:cNvPr id="121" name="Google Shape;121;p1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95650" y="301600"/>
            <a:ext cx="8367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 DIARIO - NUEVA INFORMACIÓN SOBRE COVID-19 </a:t>
            </a:r>
            <a:endParaRPr b="1" sz="2400">
              <a:solidFill>
                <a:srgbClr val="FFFFFF"/>
              </a:solidFill>
              <a:latin typeface="Montserrat"/>
              <a:ea typeface="Montserrat"/>
              <a:cs typeface="Montserrat"/>
              <a:sym typeface="Montserrat"/>
            </a:endParaRPr>
          </a:p>
        </p:txBody>
      </p:sp>
      <p:pic>
        <p:nvPicPr>
          <p:cNvPr id="123" name="Google Shape;123;p19"/>
          <p:cNvPicPr preferRelativeResize="0"/>
          <p:nvPr/>
        </p:nvPicPr>
        <p:blipFill>
          <a:blip r:embed="rId3">
            <a:alphaModFix/>
          </a:blip>
          <a:stretch>
            <a:fillRect/>
          </a:stretch>
        </p:blipFill>
        <p:spPr>
          <a:xfrm>
            <a:off x="1189850" y="1601300"/>
            <a:ext cx="6261143" cy="3542201"/>
          </a:xfrm>
          <a:prstGeom prst="rect">
            <a:avLst/>
          </a:prstGeom>
          <a:noFill/>
          <a:ln>
            <a:noFill/>
          </a:ln>
        </p:spPr>
      </p:pic>
      <p:sp>
        <p:nvSpPr>
          <p:cNvPr id="124" name="Google Shape;124;p19"/>
          <p:cNvSpPr/>
          <p:nvPr/>
        </p:nvSpPr>
        <p:spPr>
          <a:xfrm>
            <a:off x="3840500" y="3194350"/>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7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97" name="Google Shape;697;p73"/>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73"/>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99" name="Google Shape;699;p73"/>
          <p:cNvPicPr preferRelativeResize="0"/>
          <p:nvPr/>
        </p:nvPicPr>
        <p:blipFill>
          <a:blip r:embed="rId3">
            <a:alphaModFix/>
          </a:blip>
          <a:stretch>
            <a:fillRect/>
          </a:stretch>
        </p:blipFill>
        <p:spPr>
          <a:xfrm>
            <a:off x="89900" y="771400"/>
            <a:ext cx="8603401" cy="4242124"/>
          </a:xfrm>
          <a:prstGeom prst="rect">
            <a:avLst/>
          </a:prstGeom>
          <a:noFill/>
          <a:ln>
            <a:noFill/>
          </a:ln>
        </p:spPr>
      </p:pic>
      <p:sp>
        <p:nvSpPr>
          <p:cNvPr id="700" name="Google Shape;700;p73"/>
          <p:cNvSpPr txBox="1"/>
          <p:nvPr/>
        </p:nvSpPr>
        <p:spPr>
          <a:xfrm>
            <a:off x="159800" y="968775"/>
            <a:ext cx="4412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3"/>
          <p:cNvSpPr/>
          <p:nvPr/>
        </p:nvSpPr>
        <p:spPr>
          <a:xfrm>
            <a:off x="169775" y="968775"/>
            <a:ext cx="4334400" cy="3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3"/>
          <p:cNvSpPr txBox="1"/>
          <p:nvPr/>
        </p:nvSpPr>
        <p:spPr>
          <a:xfrm>
            <a:off x="279575" y="877013"/>
            <a:ext cx="4114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a:t>
            </a:r>
            <a:r>
              <a:rPr b="1" lang="en" sz="1800">
                <a:solidFill>
                  <a:srgbClr val="0F4D90"/>
                </a:solidFill>
                <a:latin typeface="Montserrat"/>
                <a:ea typeface="Montserrat"/>
                <a:cs typeface="Montserrat"/>
                <a:sym typeface="Montserrat"/>
              </a:rPr>
              <a:t>Cómo se vota por correo?</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03" name="Google Shape;703;p73"/>
          <p:cNvSpPr/>
          <p:nvPr/>
        </p:nvSpPr>
        <p:spPr>
          <a:xfrm>
            <a:off x="279575" y="3837750"/>
            <a:ext cx="8323800" cy="9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73"/>
          <p:cNvSpPr txBox="1"/>
          <p:nvPr/>
        </p:nvSpPr>
        <p:spPr>
          <a:xfrm>
            <a:off x="728400" y="3837750"/>
            <a:ext cx="1608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latin typeface="Montserrat"/>
                <a:ea typeface="Montserrat"/>
                <a:cs typeface="Montserrat"/>
                <a:sym typeface="Montserrat"/>
              </a:rPr>
              <a:t>Marca tu voto siguiendo las instrucciones</a:t>
            </a:r>
            <a:endParaRPr sz="1500">
              <a:solidFill>
                <a:srgbClr val="0F4D90"/>
              </a:solidFill>
              <a:latin typeface="Montserrat"/>
              <a:ea typeface="Montserrat"/>
              <a:cs typeface="Montserrat"/>
              <a:sym typeface="Montserrat"/>
            </a:endParaRPr>
          </a:p>
        </p:txBody>
      </p:sp>
      <p:sp>
        <p:nvSpPr>
          <p:cNvPr id="705" name="Google Shape;705;p73"/>
          <p:cNvSpPr txBox="1"/>
          <p:nvPr/>
        </p:nvSpPr>
        <p:spPr>
          <a:xfrm>
            <a:off x="2964350" y="3897675"/>
            <a:ext cx="285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F4D90"/>
                </a:solidFill>
                <a:latin typeface="Montserrat"/>
                <a:ea typeface="Montserrat"/>
                <a:cs typeface="Montserrat"/>
                <a:sym typeface="Montserrat"/>
              </a:rPr>
              <a:t>Pon tu papeleta de votación en el sobre seguro y luego en el sobre oficial. Asegúrate de firmar o puede que tu voto no sea contado</a:t>
            </a:r>
            <a:endParaRPr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706" name="Google Shape;706;p73"/>
          <p:cNvSpPr txBox="1"/>
          <p:nvPr/>
        </p:nvSpPr>
        <p:spPr>
          <a:xfrm>
            <a:off x="6362450" y="3837750"/>
            <a:ext cx="2056800" cy="13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F4D90"/>
                </a:solidFill>
                <a:latin typeface="Montserrat"/>
                <a:ea typeface="Montserrat"/>
                <a:cs typeface="Montserrat"/>
                <a:sym typeface="Montserrat"/>
              </a:rPr>
              <a:t>Envía tu voto por correo para que llegue a tiempo.</a:t>
            </a:r>
            <a:endParaRPr sz="16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F4D90"/>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12" name="Google Shape;712;p74"/>
          <p:cNvSpPr/>
          <p:nvPr/>
        </p:nvSpPr>
        <p:spPr>
          <a:xfrm>
            <a:off x="-31800" y="187900"/>
            <a:ext cx="9228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4"/>
          <p:cNvSpPr txBox="1"/>
          <p:nvPr/>
        </p:nvSpPr>
        <p:spPr>
          <a:xfrm>
            <a:off x="61975" y="248125"/>
            <a:ext cx="9975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APLICA HOY PARA ENVIAR TU VOTO POR CORRESPONDENCIA </a:t>
            </a:r>
            <a:endParaRPr b="1" sz="2000">
              <a:solidFill>
                <a:srgbClr val="FFFFFF"/>
              </a:solidFill>
              <a:latin typeface="Montserrat"/>
              <a:ea typeface="Montserrat"/>
              <a:cs typeface="Montserrat"/>
              <a:sym typeface="Montserrat"/>
            </a:endParaRPr>
          </a:p>
        </p:txBody>
      </p:sp>
      <p:pic>
        <p:nvPicPr>
          <p:cNvPr id="714" name="Google Shape;714;p74"/>
          <p:cNvPicPr preferRelativeResize="0"/>
          <p:nvPr/>
        </p:nvPicPr>
        <p:blipFill rotWithShape="1">
          <a:blip r:embed="rId3">
            <a:alphaModFix/>
          </a:blip>
          <a:srcRect b="0" l="-1480" r="56212" t="0"/>
          <a:stretch/>
        </p:blipFill>
        <p:spPr>
          <a:xfrm>
            <a:off x="4340425" y="3110400"/>
            <a:ext cx="1834201" cy="1749600"/>
          </a:xfrm>
          <a:prstGeom prst="rect">
            <a:avLst/>
          </a:prstGeom>
          <a:noFill/>
          <a:ln>
            <a:noFill/>
          </a:ln>
        </p:spPr>
      </p:pic>
      <p:sp>
        <p:nvSpPr>
          <p:cNvPr id="715" name="Google Shape;715;p74"/>
          <p:cNvSpPr txBox="1"/>
          <p:nvPr/>
        </p:nvSpPr>
        <p:spPr>
          <a:xfrm>
            <a:off x="633400" y="2994525"/>
            <a:ext cx="3503400" cy="27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Las aplicaciones para enviar tu voto por correspondencia están disponibles hasta el </a:t>
            </a:r>
            <a:r>
              <a:rPr b="1" lang="en" sz="2400">
                <a:solidFill>
                  <a:srgbClr val="2176D2"/>
                </a:solidFill>
                <a:highlight>
                  <a:srgbClr val="FFEFA2"/>
                </a:highlight>
                <a:latin typeface="Montserrat"/>
                <a:ea typeface="Montserrat"/>
                <a:cs typeface="Montserrat"/>
                <a:sym typeface="Montserrat"/>
              </a:rPr>
              <a:t>26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716" name="Google Shape;716;p74"/>
          <p:cNvPicPr preferRelativeResize="0"/>
          <p:nvPr/>
        </p:nvPicPr>
        <p:blipFill>
          <a:blip r:embed="rId4">
            <a:alphaModFix/>
          </a:blip>
          <a:stretch>
            <a:fillRect/>
          </a:stretch>
        </p:blipFill>
        <p:spPr>
          <a:xfrm>
            <a:off x="4901975" y="979362"/>
            <a:ext cx="3503298" cy="1923075"/>
          </a:xfrm>
          <a:prstGeom prst="rect">
            <a:avLst/>
          </a:prstGeom>
          <a:noFill/>
          <a:ln>
            <a:noFill/>
          </a:ln>
        </p:spPr>
      </p:pic>
      <p:sp>
        <p:nvSpPr>
          <p:cNvPr id="717" name="Google Shape;717;p74"/>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fecha límite para registrarse para votar es </a:t>
            </a:r>
            <a:r>
              <a:rPr lang="en" sz="2400">
                <a:solidFill>
                  <a:srgbClr val="2176D2"/>
                </a:solidFill>
                <a:latin typeface="Montserrat"/>
                <a:ea typeface="Montserrat"/>
                <a:cs typeface="Montserrat"/>
                <a:sym typeface="Montserrat"/>
              </a:rPr>
              <a:t> </a:t>
            </a:r>
            <a:r>
              <a:rPr b="1" lang="en" sz="2400">
                <a:solidFill>
                  <a:srgbClr val="2176D2"/>
                </a:solidFill>
                <a:highlight>
                  <a:srgbClr val="FFEFA2"/>
                </a:highlight>
                <a:latin typeface="Montserrat"/>
                <a:ea typeface="Montserrat"/>
                <a:cs typeface="Montserrat"/>
                <a:sym typeface="Montserrat"/>
              </a:rPr>
              <a:t>18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
        <p:nvSpPr>
          <p:cNvPr id="718" name="Google Shape;718;p74"/>
          <p:cNvSpPr txBox="1"/>
          <p:nvPr/>
        </p:nvSpPr>
        <p:spPr>
          <a:xfrm>
            <a:off x="5961300" y="3093575"/>
            <a:ext cx="31827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a:t>
            </a:r>
            <a:r>
              <a:rPr b="1" lang="en" sz="1200" u="sng">
                <a:solidFill>
                  <a:srgbClr val="2176D2"/>
                </a:solidFill>
                <a:latin typeface="Montserrat"/>
                <a:ea typeface="Montserrat"/>
                <a:cs typeface="Montserrat"/>
                <a:sym typeface="Montserrat"/>
              </a:rPr>
              <a:t> TU APLICACIÓN HASTA</a:t>
            </a:r>
            <a:endParaRPr b="1" sz="12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719" name="Google Shape;719;p74"/>
          <p:cNvSpPr txBox="1"/>
          <p:nvPr/>
        </p:nvSpPr>
        <p:spPr>
          <a:xfrm>
            <a:off x="6175950" y="4003725"/>
            <a:ext cx="2753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 </a:t>
            </a:r>
            <a:r>
              <a:rPr b="1" lang="en" sz="1200" u="sng">
                <a:solidFill>
                  <a:srgbClr val="2176D2"/>
                </a:solidFill>
                <a:latin typeface="Montserrat"/>
                <a:ea typeface="Montserrat"/>
                <a:cs typeface="Montserrat"/>
                <a:sym typeface="Montserrat"/>
              </a:rPr>
              <a:t>TU VOTO HASTA</a:t>
            </a:r>
            <a:endParaRPr b="1" sz="1200" u="sng">
              <a:solidFill>
                <a:srgbClr val="2176D2"/>
              </a:solidFill>
              <a:latin typeface="Montserrat"/>
              <a:ea typeface="Montserrat"/>
              <a:cs typeface="Montserrat"/>
              <a:sym typeface="Montserrat"/>
            </a:endParaRPr>
          </a:p>
        </p:txBody>
      </p:sp>
      <p:sp>
        <p:nvSpPr>
          <p:cNvPr id="720" name="Google Shape;720;p74"/>
          <p:cNvSpPr txBox="1"/>
          <p:nvPr/>
        </p:nvSpPr>
        <p:spPr>
          <a:xfrm>
            <a:off x="3512325" y="9432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721" name="Google Shape;721;p74"/>
          <p:cNvSpPr txBox="1"/>
          <p:nvPr/>
        </p:nvSpPr>
        <p:spPr>
          <a:xfrm>
            <a:off x="6310450" y="3506975"/>
            <a:ext cx="2644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5pm del día de elecciones.</a:t>
            </a:r>
            <a:endParaRPr b="1" sz="1100">
              <a:solidFill>
                <a:schemeClr val="dk1"/>
              </a:solidFill>
              <a:latin typeface="Montserrat"/>
              <a:ea typeface="Montserrat"/>
              <a:cs typeface="Montserrat"/>
              <a:sym typeface="Montserrat"/>
            </a:endParaRPr>
          </a:p>
        </p:txBody>
      </p:sp>
      <p:sp>
        <p:nvSpPr>
          <p:cNvPr id="722" name="Google Shape;722;p74"/>
          <p:cNvSpPr txBox="1"/>
          <p:nvPr/>
        </p:nvSpPr>
        <p:spPr>
          <a:xfrm>
            <a:off x="6310450" y="44345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8pm del día de elecciones.</a:t>
            </a:r>
            <a:endParaRPr/>
          </a:p>
        </p:txBody>
      </p:sp>
      <p:sp>
        <p:nvSpPr>
          <p:cNvPr id="723" name="Google Shape;723;p74"/>
          <p:cNvSpPr/>
          <p:nvPr/>
        </p:nvSpPr>
        <p:spPr>
          <a:xfrm>
            <a:off x="5357763" y="2258700"/>
            <a:ext cx="2591700" cy="257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4"/>
          <p:cNvSpPr txBox="1"/>
          <p:nvPr/>
        </p:nvSpPr>
        <p:spPr>
          <a:xfrm>
            <a:off x="5746025" y="2237713"/>
            <a:ext cx="19350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FFFF"/>
                </a:solidFill>
                <a:latin typeface="Montserrat"/>
                <a:ea typeface="Montserrat"/>
                <a:cs typeface="Montserrat"/>
                <a:sym typeface="Montserrat"/>
              </a:rPr>
              <a:t>Regístrate para votar</a:t>
            </a:r>
            <a:endParaRPr b="1" i="1" sz="1200">
              <a:solidFill>
                <a:srgbClr val="FFFFFF"/>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pic>
        <p:nvPicPr>
          <p:cNvPr id="729" name="Google Shape;729;p75"/>
          <p:cNvPicPr preferRelativeResize="0"/>
          <p:nvPr/>
        </p:nvPicPr>
        <p:blipFill>
          <a:blip r:embed="rId3">
            <a:alphaModFix/>
          </a:blip>
          <a:stretch>
            <a:fillRect/>
          </a:stretch>
        </p:blipFill>
        <p:spPr>
          <a:xfrm>
            <a:off x="5305600" y="909675"/>
            <a:ext cx="3734603" cy="2319713"/>
          </a:xfrm>
          <a:prstGeom prst="rect">
            <a:avLst/>
          </a:prstGeom>
          <a:noFill/>
          <a:ln>
            <a:noFill/>
          </a:ln>
        </p:spPr>
      </p:pic>
      <p:sp>
        <p:nvSpPr>
          <p:cNvPr id="730" name="Google Shape;730;p7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31" name="Google Shape;731;p75"/>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75"/>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CENSO </a:t>
            </a:r>
            <a:r>
              <a:rPr b="1" lang="en" sz="2400">
                <a:solidFill>
                  <a:srgbClr val="FFFFFF"/>
                </a:solidFill>
                <a:latin typeface="Montserrat"/>
                <a:ea typeface="Montserrat"/>
                <a:cs typeface="Montserrat"/>
                <a:sym typeface="Montserrat"/>
              </a:rPr>
              <a:t>2020  - </a:t>
            </a: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TÚ CUENTAS!</a:t>
            </a:r>
            <a:endParaRPr b="1" sz="2400">
              <a:solidFill>
                <a:srgbClr val="FFFFFF"/>
              </a:solidFill>
              <a:latin typeface="Montserrat"/>
              <a:ea typeface="Montserrat"/>
              <a:cs typeface="Montserrat"/>
              <a:sym typeface="Montserrat"/>
            </a:endParaRPr>
          </a:p>
        </p:txBody>
      </p:sp>
      <p:sp>
        <p:nvSpPr>
          <p:cNvPr id="733" name="Google Shape;733;p75"/>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TODA</a:t>
            </a:r>
            <a:r>
              <a:rPr b="1" lang="en" sz="1700">
                <a:solidFill>
                  <a:srgbClr val="2176D2"/>
                </a:solidFill>
                <a:latin typeface="Montserrat"/>
                <a:ea typeface="Montserrat"/>
                <a:cs typeface="Montserrat"/>
                <a:sym typeface="Montserrat"/>
              </a:rPr>
              <a:t> </a:t>
            </a:r>
            <a:r>
              <a:rPr lang="en" sz="1700">
                <a:solidFill>
                  <a:srgbClr val="2176D2"/>
                </a:solidFill>
                <a:latin typeface="Montserrat"/>
                <a:ea typeface="Montserrat"/>
                <a:cs typeface="Montserrat"/>
                <a:sym typeface="Montserrat"/>
              </a:rPr>
              <a:t>persona cuenta, sin importar su estado migratorio</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(Tu respuesta es confidencial, también)</a:t>
            </a:r>
            <a:endParaRPr b="1" sz="1700">
              <a:solidFill>
                <a:srgbClr val="2176D2"/>
              </a:solidFill>
              <a:latin typeface="Montserrat"/>
              <a:ea typeface="Montserrat"/>
              <a:cs typeface="Montserrat"/>
              <a:sym typeface="Montserrat"/>
            </a:endParaRPr>
          </a:p>
        </p:txBody>
      </p:sp>
      <p:sp>
        <p:nvSpPr>
          <p:cNvPr id="734" name="Google Shape;734;p75"/>
          <p:cNvSpPr txBox="1"/>
          <p:nvPr/>
        </p:nvSpPr>
        <p:spPr>
          <a:xfrm>
            <a:off x="220050" y="909675"/>
            <a:ext cx="4865400" cy="1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Necesitamos que toda persona en Filadelfia se cuente en el Censo </a:t>
            </a:r>
            <a:r>
              <a:rPr b="1" lang="en" sz="1800">
                <a:solidFill>
                  <a:srgbClr val="2176D2"/>
                </a:solidFill>
                <a:latin typeface="Montserrat"/>
                <a:ea typeface="Montserrat"/>
                <a:cs typeface="Montserrat"/>
                <a:sym typeface="Montserrat"/>
              </a:rPr>
              <a:t>2020 para asegurarnos de recibir el apoyo federal para recuperarnos de COVID-19</a:t>
            </a:r>
            <a:endParaRPr b="1" sz="1800">
              <a:solidFill>
                <a:srgbClr val="2176D2"/>
              </a:solidFill>
              <a:latin typeface="Montserrat"/>
              <a:ea typeface="Montserrat"/>
              <a:cs typeface="Montserrat"/>
              <a:sym typeface="Montserrat"/>
            </a:endParaRPr>
          </a:p>
        </p:txBody>
      </p:sp>
      <p:sp>
        <p:nvSpPr>
          <p:cNvPr id="735" name="Google Shape;735;p75"/>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Anda a</a:t>
            </a:r>
            <a:r>
              <a:rPr lang="en" sz="1500">
                <a:solidFill>
                  <a:srgbClr val="2176D2"/>
                </a:solidFill>
                <a:latin typeface="Montserrat"/>
                <a:ea typeface="Montserrat"/>
                <a:cs typeface="Montserrat"/>
                <a:sym typeface="Montserrat"/>
              </a:rPr>
              <a:t>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o llama a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 busca el </a:t>
            </a:r>
            <a:r>
              <a:rPr b="1" lang="en" sz="1500">
                <a:solidFill>
                  <a:srgbClr val="2176D2"/>
                </a:solidFill>
                <a:latin typeface="Montserrat"/>
                <a:ea typeface="Montserrat"/>
                <a:cs typeface="Montserrat"/>
                <a:sym typeface="Montserrat"/>
              </a:rPr>
              <a:t>cuestionario que llegará por correo</a:t>
            </a:r>
            <a:r>
              <a:rPr lang="en" sz="1500">
                <a:solidFill>
                  <a:srgbClr val="2176D2"/>
                </a:solidFill>
                <a:latin typeface="Montserrat"/>
                <a:ea typeface="Montserrat"/>
                <a:cs typeface="Montserrat"/>
                <a:sym typeface="Montserrat"/>
              </a:rPr>
              <a:t> </a:t>
            </a:r>
            <a:endParaRPr b="1" sz="1500">
              <a:solidFill>
                <a:srgbClr val="2176D2"/>
              </a:solidFill>
              <a:latin typeface="Montserrat"/>
              <a:ea typeface="Montserrat"/>
              <a:cs typeface="Montserrat"/>
              <a:sym typeface="Montserrat"/>
            </a:endParaRPr>
          </a:p>
        </p:txBody>
      </p:sp>
      <p:sp>
        <p:nvSpPr>
          <p:cNvPr id="736" name="Google Shape;736;p75"/>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75"/>
          <p:cNvSpPr txBox="1"/>
          <p:nvPr/>
        </p:nvSpPr>
        <p:spPr>
          <a:xfrm>
            <a:off x="163925" y="3150850"/>
            <a:ext cx="40128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POR QUÉ COMPLETAR EL CENSO</a:t>
            </a:r>
            <a:r>
              <a:rPr b="1" lang="en" sz="1600">
                <a:solidFill>
                  <a:srgbClr val="FFFFFF"/>
                </a:solidFill>
                <a:latin typeface="Montserrat"/>
                <a:ea typeface="Montserrat"/>
                <a:cs typeface="Montserrat"/>
                <a:sym typeface="Montserrat"/>
              </a:rPr>
              <a:t>?</a:t>
            </a:r>
            <a:endParaRPr b="1" sz="1600">
              <a:solidFill>
                <a:srgbClr val="FFFFFF"/>
              </a:solidFill>
              <a:latin typeface="Montserrat"/>
              <a:ea typeface="Montserrat"/>
              <a:cs typeface="Montserrat"/>
              <a:sym typeface="Montserrat"/>
            </a:endParaRPr>
          </a:p>
        </p:txBody>
      </p:sp>
      <p:pic>
        <p:nvPicPr>
          <p:cNvPr id="738" name="Google Shape;738;p75"/>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739" name="Google Shape;739;p75"/>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política</a:t>
            </a:r>
            <a:endParaRPr b="1">
              <a:solidFill>
                <a:srgbClr val="FFFFFF"/>
              </a:solidFill>
              <a:latin typeface="Montserrat"/>
              <a:ea typeface="Montserrat"/>
              <a:cs typeface="Montserrat"/>
              <a:sym typeface="Montserrat"/>
            </a:endParaRPr>
          </a:p>
        </p:txBody>
      </p:sp>
      <p:pic>
        <p:nvPicPr>
          <p:cNvPr id="740" name="Google Shape;740;p75"/>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741" name="Google Shape;741;p75"/>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Representación demográfica</a:t>
            </a:r>
            <a:endParaRPr b="1">
              <a:solidFill>
                <a:srgbClr val="FFFFFF"/>
              </a:solidFill>
              <a:latin typeface="Montserrat"/>
              <a:ea typeface="Montserrat"/>
              <a:cs typeface="Montserrat"/>
              <a:sym typeface="Montserrat"/>
            </a:endParaRPr>
          </a:p>
        </p:txBody>
      </p:sp>
      <p:pic>
        <p:nvPicPr>
          <p:cNvPr id="742" name="Google Shape;742;p75"/>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743" name="Google Shape;743;p75"/>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Fondos financieros por los próximos 10 años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76"/>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7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50" name="Google Shape;750;p76"/>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76"/>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752" name="Google Shape;752;p76"/>
          <p:cNvSpPr txBox="1"/>
          <p:nvPr/>
        </p:nvSpPr>
        <p:spPr>
          <a:xfrm>
            <a:off x="97550" y="963825"/>
            <a:ext cx="51561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Para más información sobre </a:t>
            </a:r>
            <a:r>
              <a:rPr b="1" lang="en" sz="2000">
                <a:solidFill>
                  <a:srgbClr val="0F4D90"/>
                </a:solidFill>
                <a:latin typeface="Montserrat"/>
                <a:ea typeface="Montserrat"/>
                <a:cs typeface="Montserrat"/>
                <a:sym typeface="Montserrat"/>
              </a:rPr>
              <a:t>COVID-19 y la asesoría más reciente sobre eventos sociales, contacta a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753" name="Google Shape;753;p76"/>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754" name="Google Shape;754;p76"/>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55" name="Google Shape;755;p76"/>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Teléfono</a:t>
            </a:r>
            <a:r>
              <a:rPr b="1" lang="en" sz="1500">
                <a:solidFill>
                  <a:srgbClr val="1C4587"/>
                </a:solidFill>
                <a:latin typeface="Montserrat"/>
                <a:ea typeface="Montserrat"/>
                <a:cs typeface="Montserrat"/>
                <a:sym typeface="Montserrat"/>
              </a:rPr>
              <a:t>: </a:t>
            </a:r>
            <a:r>
              <a:rPr lang="en" sz="1500">
                <a:solidFill>
                  <a:srgbClr val="1C4587"/>
                </a:solidFill>
                <a:latin typeface="Montserrat"/>
                <a:ea typeface="Montserrat"/>
                <a:cs typeface="Montserrat"/>
                <a:sym typeface="Montserrat"/>
              </a:rPr>
              <a:t>3-1-1 en un celular,  o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Correo electrónico</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Página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App móvil: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756" name="Google Shape;756;p76"/>
          <p:cNvSpPr txBox="1"/>
          <p:nvPr/>
        </p:nvSpPr>
        <p:spPr>
          <a:xfrm>
            <a:off x="5527725" y="3334175"/>
            <a:ext cx="3331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Horario:</a:t>
            </a:r>
            <a:endParaRPr b="1" sz="18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Semana:</a:t>
            </a:r>
            <a:r>
              <a:rPr lang="en">
                <a:solidFill>
                  <a:srgbClr val="FFFFFF"/>
                </a:solidFill>
                <a:latin typeface="Montserrat"/>
                <a:ea typeface="Montserrat"/>
                <a:cs typeface="Montserrat"/>
                <a:sym typeface="Montserrat"/>
              </a:rPr>
              <a:t> 8:00 am - 8:00 pm</a:t>
            </a:r>
            <a:endParaRPr>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u="sng">
                <a:solidFill>
                  <a:srgbClr val="FFFFFF"/>
                </a:solidFill>
                <a:latin typeface="Montserrat"/>
                <a:ea typeface="Montserrat"/>
                <a:cs typeface="Montserrat"/>
                <a:sym typeface="Montserrat"/>
              </a:rPr>
              <a:t>Fin de semana: </a:t>
            </a:r>
            <a:r>
              <a:rPr lang="en">
                <a:solidFill>
                  <a:srgbClr val="FFFFFF"/>
                </a:solidFill>
                <a:latin typeface="Montserrat"/>
                <a:ea typeface="Montserrat"/>
                <a:cs typeface="Montserrat"/>
                <a:sym typeface="Montserrat"/>
              </a:rPr>
              <a:t>8:00 am - 8:00 pm</a:t>
            </a:r>
            <a:endParaRPr sz="12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757" name="Google Shape;757;p76"/>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6"/>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Apoyo en 250 otros idiomas está disponible por teléfono y app</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759" name="Google Shape;759;p76"/>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77"/>
          <p:cNvSpPr/>
          <p:nvPr/>
        </p:nvSpPr>
        <p:spPr>
          <a:xfrm>
            <a:off x="1358559" y="19145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65" name="Google Shape;765;p77"/>
          <p:cNvSpPr/>
          <p:nvPr/>
        </p:nvSpPr>
        <p:spPr>
          <a:xfrm>
            <a:off x="4155381" y="19145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66" name="Google Shape;766;p77"/>
          <p:cNvSpPr/>
          <p:nvPr/>
        </p:nvSpPr>
        <p:spPr>
          <a:xfrm>
            <a:off x="1391550" y="3148549"/>
            <a:ext cx="2596800" cy="14373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67" name="Google Shape;767;p77"/>
          <p:cNvSpPr txBox="1"/>
          <p:nvPr/>
        </p:nvSpPr>
        <p:spPr>
          <a:xfrm>
            <a:off x="1293300" y="2036500"/>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Comparte en redes sociales </a:t>
            </a:r>
            <a:r>
              <a:rPr lang="en" sz="1100">
                <a:solidFill>
                  <a:schemeClr val="dk1"/>
                </a:solidFill>
                <a:latin typeface="Montserrat"/>
                <a:ea typeface="Montserrat"/>
                <a:cs typeface="Montserrat"/>
                <a:sym typeface="Montserrat"/>
              </a:rPr>
              <a:t>sobre tu experiencia en este entrenamiento usando el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68" name="Google Shape;768;p77"/>
          <p:cNvSpPr txBox="1"/>
          <p:nvPr/>
        </p:nvSpPr>
        <p:spPr>
          <a:xfrm>
            <a:off x="4215083" y="2036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Difunde el mensaje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Habla con tu familia, amigos, y vecinos sobre la información que aprendiste en este entrenamiento</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69" name="Google Shape;769;p77"/>
          <p:cNvSpPr txBox="1"/>
          <p:nvPr/>
        </p:nvSpPr>
        <p:spPr>
          <a:xfrm>
            <a:off x="253750" y="937900"/>
            <a:ext cx="8381400" cy="356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¡Gente común que se se ayuda el uno al otro!</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Éstas son algunas de las formas en las que puedes ayudar a tu comunidad:</a:t>
            </a:r>
            <a:endParaRPr sz="1600">
              <a:solidFill>
                <a:schemeClr val="dk1"/>
              </a:solidFill>
              <a:latin typeface="Montserrat"/>
              <a:ea typeface="Montserrat"/>
              <a:cs typeface="Montserrat"/>
              <a:sym typeface="Montserrat"/>
            </a:endParaRPr>
          </a:p>
        </p:txBody>
      </p:sp>
      <p:sp>
        <p:nvSpPr>
          <p:cNvPr id="770" name="Google Shape;770;p7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71" name="Google Shape;771;p77"/>
          <p:cNvSpPr txBox="1"/>
          <p:nvPr/>
        </p:nvSpPr>
        <p:spPr>
          <a:xfrm>
            <a:off x="1325551" y="329680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Motiva</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a que todos sigan las recomendaciones de la CDC</a:t>
            </a:r>
            <a:endParaRPr sz="1100">
              <a:solidFill>
                <a:schemeClr val="dk1"/>
              </a:solidFill>
              <a:latin typeface="Open Sans"/>
              <a:ea typeface="Open Sans"/>
              <a:cs typeface="Open Sans"/>
              <a:sym typeface="Open Sans"/>
            </a:endParaRPr>
          </a:p>
        </p:txBody>
      </p:sp>
      <p:sp>
        <p:nvSpPr>
          <p:cNvPr id="772" name="Google Shape;772;p77"/>
          <p:cNvSpPr/>
          <p:nvPr/>
        </p:nvSpPr>
        <p:spPr>
          <a:xfrm>
            <a:off x="4145475" y="3173299"/>
            <a:ext cx="2596800" cy="13878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73" name="Google Shape;773;p77"/>
          <p:cNvSpPr txBox="1"/>
          <p:nvPr/>
        </p:nvSpPr>
        <p:spPr>
          <a:xfrm>
            <a:off x="4221675" y="32968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Revisa que tus vecinos estén bien</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Llama a tus vecinos para asegurarte de que tienen lo que necesitan</a:t>
            </a:r>
            <a:endParaRPr b="0" i="0" sz="1200" u="none" cap="none" strike="noStrike">
              <a:solidFill>
                <a:schemeClr val="dk1"/>
              </a:solidFill>
              <a:latin typeface="Montserrat"/>
              <a:ea typeface="Montserrat"/>
              <a:cs typeface="Montserrat"/>
              <a:sym typeface="Montserrat"/>
            </a:endParaRPr>
          </a:p>
        </p:txBody>
      </p:sp>
      <p:sp>
        <p:nvSpPr>
          <p:cNvPr id="774" name="Google Shape;774;p7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7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TU ROL COMO EMBAJADOR COMUNITARIO</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Google Shape;780;p78"/>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2400">
                <a:solidFill>
                  <a:srgbClr val="2176D2"/>
                </a:solidFill>
                <a:highlight>
                  <a:srgbClr val="FFEFA2"/>
                </a:highlight>
                <a:latin typeface="Montserrat"/>
                <a:ea typeface="Montserrat"/>
                <a:cs typeface="Montserrat"/>
                <a:sym typeface="Montserrat"/>
              </a:rPr>
              <a:t>Comparte esta información con tus vecinos </a:t>
            </a:r>
            <a:endParaRPr sz="1600">
              <a:solidFill>
                <a:schemeClr val="dk1"/>
              </a:solidFill>
              <a:latin typeface="Montserrat"/>
              <a:ea typeface="Montserrat"/>
              <a:cs typeface="Montserrat"/>
              <a:sym typeface="Montserrat"/>
            </a:endParaRPr>
          </a:p>
        </p:txBody>
      </p:sp>
      <p:sp>
        <p:nvSpPr>
          <p:cNvPr id="781" name="Google Shape;781;p78"/>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82" name="Google Shape;782;p7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8"/>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TOMA ACCIÓN!</a:t>
            </a:r>
            <a:endParaRPr b="1" sz="2400">
              <a:solidFill>
                <a:srgbClr val="FFFFFF"/>
              </a:solidFill>
              <a:latin typeface="Montserrat"/>
              <a:ea typeface="Montserrat"/>
              <a:cs typeface="Montserrat"/>
              <a:sym typeface="Montserrat"/>
            </a:endParaRPr>
          </a:p>
        </p:txBody>
      </p:sp>
      <p:pic>
        <p:nvPicPr>
          <p:cNvPr id="784" name="Google Shape;784;p78"/>
          <p:cNvPicPr preferRelativeResize="0"/>
          <p:nvPr/>
        </p:nvPicPr>
        <p:blipFill>
          <a:blip r:embed="rId3">
            <a:alphaModFix/>
          </a:blip>
          <a:stretch>
            <a:fillRect/>
          </a:stretch>
        </p:blipFill>
        <p:spPr>
          <a:xfrm>
            <a:off x="2068062" y="1575100"/>
            <a:ext cx="2462537" cy="3187750"/>
          </a:xfrm>
          <a:prstGeom prst="rect">
            <a:avLst/>
          </a:prstGeom>
          <a:noFill/>
          <a:ln>
            <a:noFill/>
          </a:ln>
        </p:spPr>
      </p:pic>
      <p:pic>
        <p:nvPicPr>
          <p:cNvPr id="785" name="Google Shape;785;p78"/>
          <p:cNvPicPr preferRelativeResize="0"/>
          <p:nvPr/>
        </p:nvPicPr>
        <p:blipFill rotWithShape="1">
          <a:blip r:embed="rId4">
            <a:alphaModFix/>
          </a:blip>
          <a:srcRect b="7889" l="0" r="0" t="12574"/>
          <a:stretch/>
        </p:blipFill>
        <p:spPr>
          <a:xfrm>
            <a:off x="5605688" y="1650950"/>
            <a:ext cx="2390827" cy="2535271"/>
          </a:xfrm>
          <a:prstGeom prst="rect">
            <a:avLst/>
          </a:prstGeom>
          <a:noFill/>
          <a:ln>
            <a:noFill/>
          </a:ln>
        </p:spPr>
      </p:pic>
      <p:sp>
        <p:nvSpPr>
          <p:cNvPr id="786" name="Google Shape;786;p78"/>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78"/>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78"/>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Imprime este recurso y cuelgalo en tu barrio </a:t>
            </a:r>
            <a:endParaRPr sz="1600">
              <a:solidFill>
                <a:srgbClr val="FFFFFF"/>
              </a:solidFill>
              <a:latin typeface="Montserrat"/>
              <a:ea typeface="Montserrat"/>
              <a:cs typeface="Montserrat"/>
              <a:sym typeface="Montserrat"/>
            </a:endParaRPr>
          </a:p>
        </p:txBody>
      </p:sp>
      <p:sp>
        <p:nvSpPr>
          <p:cNvPr id="789" name="Google Shape;789;p78"/>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a:t>
            </a:r>
            <a:r>
              <a:rPr b="1" lang="en" sz="1600">
                <a:solidFill>
                  <a:srgbClr val="FFFFFF"/>
                </a:solidFill>
                <a:latin typeface="Montserrat"/>
                <a:ea typeface="Montserrat"/>
                <a:cs typeface="Montserrat"/>
                <a:sym typeface="Montserrat"/>
              </a:rPr>
              <a:t>No tienes impresora? ¡No hay problema! Escribelo a mano.</a:t>
            </a:r>
            <a:endParaRPr sz="1600">
              <a:solidFill>
                <a:srgbClr val="FFFFFF"/>
              </a:solidFill>
              <a:latin typeface="Montserrat"/>
              <a:ea typeface="Montserrat"/>
              <a:cs typeface="Montserrat"/>
              <a:sym typeface="Montserrat"/>
            </a:endParaRPr>
          </a:p>
        </p:txBody>
      </p:sp>
      <p:sp>
        <p:nvSpPr>
          <p:cNvPr id="790" name="Google Shape;790;p78"/>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med" w="med" type="none"/>
            <a:tailEnd len="med" w="med" type="none"/>
          </a:ln>
        </p:spPr>
      </p:sp>
      <p:sp>
        <p:nvSpPr>
          <p:cNvPr id="791" name="Google Shape;791;p78"/>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med" w="med" type="none"/>
            <a:tailEnd len="med" w="med" type="none"/>
          </a:ln>
        </p:spPr>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79"/>
          <p:cNvSpPr txBox="1"/>
          <p:nvPr/>
        </p:nvSpPr>
        <p:spPr>
          <a:xfrm>
            <a:off x="148350" y="1045750"/>
            <a:ext cx="86352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Sé voluntario en un centro de distribución de alimentos</a:t>
            </a:r>
            <a:r>
              <a:rPr b="1" lang="en" sz="1600">
                <a:solidFill>
                  <a:srgbClr val="2176D2"/>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La Ciudad necesita ayuda empacando y distribuyendo paquetes de comida a </a:t>
            </a:r>
            <a:r>
              <a:rPr lang="en" sz="1600">
                <a:solidFill>
                  <a:schemeClr val="dk1"/>
                </a:solidFill>
                <a:latin typeface="Montserrat"/>
                <a:ea typeface="Montserrat"/>
                <a:cs typeface="Montserrat"/>
                <a:sym typeface="Montserrat"/>
              </a:rPr>
              <a:t>quienes</a:t>
            </a:r>
            <a:r>
              <a:rPr lang="en" sz="1600">
                <a:solidFill>
                  <a:schemeClr val="dk1"/>
                </a:solidFill>
                <a:latin typeface="Montserrat"/>
                <a:ea typeface="Montserrat"/>
                <a:cs typeface="Montserrat"/>
                <a:sym typeface="Montserrat"/>
              </a:rPr>
              <a:t> han sido impactados por la pandemia. Visita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para más información,</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Únete al</a:t>
            </a:r>
            <a:r>
              <a:rPr b="1" lang="en" sz="1600">
                <a:solidFill>
                  <a:srgbClr val="2176D2"/>
                </a:solidFill>
                <a:latin typeface="Montserrat"/>
                <a:ea typeface="Montserrat"/>
                <a:cs typeface="Montserrat"/>
                <a:sym typeface="Montserrat"/>
              </a:rPr>
              <a:t> Philadelphia Medical Reserve Corp:</a:t>
            </a:r>
            <a:r>
              <a:rPr b="1" lang="en" sz="1600">
                <a:latin typeface="Montserrat"/>
                <a:ea typeface="Montserrat"/>
                <a:cs typeface="Montserrat"/>
                <a:sym typeface="Montserrat"/>
              </a:rPr>
              <a:t> un </a:t>
            </a:r>
            <a:r>
              <a:rPr lang="en" sz="1600">
                <a:latin typeface="Montserrat"/>
                <a:ea typeface="Montserrat"/>
                <a:cs typeface="Montserrat"/>
                <a:sym typeface="Montserrat"/>
              </a:rPr>
              <a:t>grupo de voluntarios que dan servicios a la Ciudad en casos de emergencias de salud pública. Se necesitan voluntarios clínicos y no clínicos. Tienes que ser mayor de 18 años. </a:t>
            </a:r>
            <a:r>
              <a:rPr lang="en" sz="1600">
                <a:latin typeface="Montserrat"/>
                <a:ea typeface="Montserrat"/>
                <a:cs typeface="Montserrat"/>
                <a:sym typeface="Montserrat"/>
              </a:rPr>
              <a:t>Visita</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para más información.</a:t>
            </a:r>
            <a:endParaRPr sz="16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Haz llamadas con</a:t>
            </a:r>
            <a:r>
              <a:rPr b="1" lang="en" sz="1600">
                <a:solidFill>
                  <a:srgbClr val="2176D2"/>
                </a:solidFill>
                <a:latin typeface="Montserrat"/>
                <a:ea typeface="Montserrat"/>
                <a:cs typeface="Montserrat"/>
                <a:sym typeface="Montserrat"/>
              </a:rPr>
              <a:t> Philly Counts: </a:t>
            </a:r>
            <a:r>
              <a:rPr lang="en" sz="1600">
                <a:solidFill>
                  <a:schemeClr val="dk1"/>
                </a:solidFill>
                <a:latin typeface="Montserrat"/>
                <a:ea typeface="Montserrat"/>
                <a:cs typeface="Montserrat"/>
                <a:sym typeface="Montserrat"/>
              </a:rPr>
              <a:t>Estamos llamando a hogares alrededor de la  ciudad para revisar que estén seguros y que tengan todo lo que necesitan para mantenerse a salvo durante la pandemia.</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Visita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para registrarte a una sesión de llamadas.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97" name="Google Shape;797;p79"/>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98" name="Google Shape;798;p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79"/>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Oportunidades adicionales de voluntariado</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80"/>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80"/>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¡SIGUE ADELANTE Y APOYA A TU COMUNIDAD</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806" name="Google Shape;806;p80"/>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807" name="Google Shape;807;p80"/>
          <p:cNvSpPr txBox="1"/>
          <p:nvPr/>
        </p:nvSpPr>
        <p:spPr>
          <a:xfrm>
            <a:off x="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rgbClr val="0F4D90"/>
                </a:solidFill>
                <a:latin typeface="Montserrat"/>
                <a:ea typeface="Montserrat"/>
                <a:cs typeface="Montserrat"/>
                <a:sym typeface="Montserrat"/>
              </a:rPr>
              <a:t>COMPARTE CONOCIMIENTO</a:t>
            </a:r>
            <a:r>
              <a:rPr b="1" lang="en" sz="1450">
                <a:solidFill>
                  <a:srgbClr val="0F4D90"/>
                </a:solidFill>
                <a:latin typeface="Montserrat"/>
                <a:ea typeface="Montserrat"/>
                <a:cs typeface="Montserrat"/>
                <a:sym typeface="Montserrat"/>
              </a:rPr>
              <a:t>             COMPARTE RECURSOS            COMPARTE AMABILIDAD</a:t>
            </a:r>
            <a:endParaRPr b="1" sz="1450">
              <a:solidFill>
                <a:srgbClr val="0F4D90"/>
              </a:solidFill>
              <a:latin typeface="Montserrat"/>
              <a:ea typeface="Montserrat"/>
              <a:cs typeface="Montserrat"/>
              <a:sym typeface="Montserrat"/>
            </a:endParaRPr>
          </a:p>
        </p:txBody>
      </p:sp>
      <p:sp>
        <p:nvSpPr>
          <p:cNvPr id="808" name="Google Shape;808;p80"/>
          <p:cNvSpPr txBox="1"/>
          <p:nvPr/>
        </p:nvSpPr>
        <p:spPr>
          <a:xfrm>
            <a:off x="148350" y="4155000"/>
            <a:ext cx="87990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¡Y MANTENGÁMONOS A SALVO LOS UNOS A LOS OTROS!</a:t>
            </a:r>
            <a:endParaRPr b="1" sz="2000">
              <a:solidFill>
                <a:srgbClr val="0F4D90"/>
              </a:solidFill>
              <a:latin typeface="Montserrat"/>
              <a:ea typeface="Montserrat"/>
              <a:cs typeface="Montserrat"/>
              <a:sym typeface="Montserrat"/>
            </a:endParaRPr>
          </a:p>
        </p:txBody>
      </p:sp>
      <p:pic>
        <p:nvPicPr>
          <p:cNvPr id="809" name="Google Shape;809;p80"/>
          <p:cNvPicPr preferRelativeResize="0"/>
          <p:nvPr/>
        </p:nvPicPr>
        <p:blipFill>
          <a:blip r:embed="rId4">
            <a:alphaModFix/>
          </a:blip>
          <a:stretch>
            <a:fillRect/>
          </a:stretch>
        </p:blipFill>
        <p:spPr>
          <a:xfrm>
            <a:off x="2850225" y="3766712"/>
            <a:ext cx="460200" cy="460200"/>
          </a:xfrm>
          <a:prstGeom prst="rect">
            <a:avLst/>
          </a:prstGeom>
          <a:noFill/>
          <a:ln>
            <a:noFill/>
          </a:ln>
        </p:spPr>
      </p:pic>
      <p:pic>
        <p:nvPicPr>
          <p:cNvPr id="810" name="Google Shape;810;p80"/>
          <p:cNvPicPr preferRelativeResize="0"/>
          <p:nvPr/>
        </p:nvPicPr>
        <p:blipFill>
          <a:blip r:embed="rId5">
            <a:alphaModFix/>
          </a:blip>
          <a:stretch>
            <a:fillRect/>
          </a:stretch>
        </p:blipFill>
        <p:spPr>
          <a:xfrm>
            <a:off x="5591975" y="3683663"/>
            <a:ext cx="522198" cy="522175"/>
          </a:xfrm>
          <a:prstGeom prst="rect">
            <a:avLst/>
          </a:prstGeom>
          <a:noFill/>
          <a:ln>
            <a:noFill/>
          </a:ln>
        </p:spPr>
      </p:pic>
      <p:pic>
        <p:nvPicPr>
          <p:cNvPr id="811" name="Google Shape;811;p80"/>
          <p:cNvPicPr preferRelativeResize="0"/>
          <p:nvPr/>
        </p:nvPicPr>
        <p:blipFill>
          <a:blip r:embed="rId6">
            <a:alphaModFix/>
          </a:blip>
          <a:stretch>
            <a:fillRect/>
          </a:stretch>
        </p:blipFill>
        <p:spPr>
          <a:xfrm>
            <a:off x="8635200" y="36836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ph idx="1" type="body"/>
          </p:nvPr>
        </p:nvSpPr>
        <p:spPr>
          <a:xfrm>
            <a:off x="184875" y="1209175"/>
            <a:ext cx="5759700" cy="36138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dk1"/>
              </a:buClr>
              <a:buSzPts val="1800"/>
              <a:buFont typeface="Montserrat"/>
              <a:buChar char="●"/>
            </a:pPr>
            <a:r>
              <a:rPr b="1" lang="en">
                <a:solidFill>
                  <a:schemeClr val="dk1"/>
                </a:solidFill>
                <a:latin typeface="Montserrat"/>
                <a:ea typeface="Montserrat"/>
                <a:cs typeface="Montserrat"/>
                <a:sym typeface="Montserrat"/>
              </a:rPr>
              <a:t>Adultos mayores </a:t>
            </a:r>
            <a:r>
              <a:rPr lang="en">
                <a:solidFill>
                  <a:schemeClr val="dk1"/>
                </a:solidFill>
                <a:latin typeface="Montserrat"/>
                <a:ea typeface="Montserrat"/>
                <a:cs typeface="Montserrat"/>
                <a:sym typeface="Montserrat"/>
              </a:rPr>
              <a:t>y personas de edad avanzada. (edad 60+)</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Personas inmunocomprometidas.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Aquellos con condiciones de salud preexistentes.</a:t>
            </a:r>
            <a:endParaRPr>
              <a:solidFill>
                <a:schemeClr val="dk1"/>
              </a:solidFill>
              <a:latin typeface="Montserrat"/>
              <a:ea typeface="Montserrat"/>
              <a:cs typeface="Montserrat"/>
              <a:sym typeface="Montserrat"/>
            </a:endParaRPr>
          </a:p>
          <a:p>
            <a:pPr indent="0" lvl="0" marL="45720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Es importante entender que las </a:t>
            </a:r>
            <a:r>
              <a:rPr b="1" lang="en">
                <a:solidFill>
                  <a:schemeClr val="dk1"/>
                </a:solidFill>
                <a:latin typeface="Montserrat"/>
                <a:ea typeface="Montserrat"/>
                <a:cs typeface="Montserrat"/>
                <a:sym typeface="Montserrat"/>
              </a:rPr>
              <a:t>personas jóvenes y sanas están en riesgo</a:t>
            </a:r>
            <a:r>
              <a:rPr lang="en">
                <a:solidFill>
                  <a:schemeClr val="dk1"/>
                </a:solidFill>
                <a:latin typeface="Montserrat"/>
                <a:ea typeface="Montserrat"/>
                <a:cs typeface="Montserrat"/>
                <a:sym typeface="Montserrat"/>
              </a:rPr>
              <a:t> de contraer</a:t>
            </a:r>
            <a:r>
              <a:rPr lang="en">
                <a:solidFill>
                  <a:schemeClr val="dk1"/>
                </a:solidFill>
                <a:latin typeface="Montserrat"/>
                <a:ea typeface="Montserrat"/>
                <a:cs typeface="Montserrat"/>
                <a:sym typeface="Montserrat"/>
              </a:rPr>
              <a:t>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30" name="Google Shape;130;p2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nvSpPr>
        <p:spPr>
          <a:xfrm>
            <a:off x="395650" y="301600"/>
            <a:ext cx="9441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¿QUIÉN ESTÁ EN RIESGO DE ENFERMARSE GRAVEMENTE?</a:t>
            </a:r>
            <a:endParaRPr b="1" sz="2200">
              <a:solidFill>
                <a:srgbClr val="FFFFFF"/>
              </a:solidFill>
              <a:latin typeface="Montserrat"/>
              <a:ea typeface="Montserrat"/>
              <a:cs typeface="Montserrat"/>
              <a:sym typeface="Montserrat"/>
            </a:endParaRPr>
          </a:p>
        </p:txBody>
      </p:sp>
      <p:sp>
        <p:nvSpPr>
          <p:cNvPr id="132" name="Google Shape;132;p20"/>
          <p:cNvSpPr txBox="1"/>
          <p:nvPr/>
        </p:nvSpPr>
        <p:spPr>
          <a:xfrm>
            <a:off x="6085800" y="41653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Crédito de la imagen: Mona Chalabi</a:t>
            </a:r>
            <a:endParaRPr>
              <a:solidFill>
                <a:schemeClr val="dk1"/>
              </a:solidFill>
            </a:endParaRPr>
          </a:p>
        </p:txBody>
      </p:sp>
      <p:pic>
        <p:nvPicPr>
          <p:cNvPr id="133" name="Google Shape;133;p20"/>
          <p:cNvPicPr preferRelativeResize="0"/>
          <p:nvPr/>
        </p:nvPicPr>
        <p:blipFill>
          <a:blip r:embed="rId3">
            <a:alphaModFix/>
          </a:blip>
          <a:stretch>
            <a:fillRect/>
          </a:stretch>
        </p:blipFill>
        <p:spPr>
          <a:xfrm>
            <a:off x="5944575" y="1124438"/>
            <a:ext cx="2894624" cy="2894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Los síntomas más comunes de COVID-19 son</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9" name="Google Shape;139;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sp>
        <p:nvSpPr>
          <p:cNvPr id="141" name="Google Shape;141;p21"/>
          <p:cNvSpPr txBox="1"/>
          <p:nvPr/>
        </p:nvSpPr>
        <p:spPr>
          <a:xfrm>
            <a:off x="1520038"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TOS</a:t>
            </a:r>
            <a:endParaRPr b="1"/>
          </a:p>
        </p:txBody>
      </p:sp>
      <p:sp>
        <p:nvSpPr>
          <p:cNvPr id="142" name="Google Shape;142;p21"/>
          <p:cNvSpPr txBox="1"/>
          <p:nvPr/>
        </p:nvSpPr>
        <p:spPr>
          <a:xfrm>
            <a:off x="5156975" y="2916338"/>
            <a:ext cx="25335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DIFICULTAD AL RESPIRAR</a:t>
            </a:r>
            <a:endParaRPr b="1"/>
          </a:p>
        </p:txBody>
      </p:sp>
      <p:pic>
        <p:nvPicPr>
          <p:cNvPr id="143" name="Google Shape;143;p21"/>
          <p:cNvPicPr preferRelativeResize="0"/>
          <p:nvPr/>
        </p:nvPicPr>
        <p:blipFill>
          <a:blip r:embed="rId3">
            <a:alphaModFix/>
          </a:blip>
          <a:stretch>
            <a:fillRect/>
          </a:stretch>
        </p:blipFill>
        <p:spPr>
          <a:xfrm>
            <a:off x="3508211" y="1619850"/>
            <a:ext cx="1294772" cy="1294772"/>
          </a:xfrm>
          <a:prstGeom prst="rect">
            <a:avLst/>
          </a:prstGeom>
          <a:noFill/>
          <a:ln>
            <a:noFill/>
          </a:ln>
        </p:spPr>
      </p:pic>
      <p:pic>
        <p:nvPicPr>
          <p:cNvPr id="144" name="Google Shape;144;p21"/>
          <p:cNvPicPr preferRelativeResize="0"/>
          <p:nvPr/>
        </p:nvPicPr>
        <p:blipFill>
          <a:blip r:embed="rId4">
            <a:alphaModFix/>
          </a:blip>
          <a:stretch>
            <a:fillRect/>
          </a:stretch>
        </p:blipFill>
        <p:spPr>
          <a:xfrm>
            <a:off x="5776340" y="1537212"/>
            <a:ext cx="1294772" cy="1294772"/>
          </a:xfrm>
          <a:prstGeom prst="rect">
            <a:avLst/>
          </a:prstGeom>
          <a:noFill/>
          <a:ln>
            <a:noFill/>
          </a:ln>
        </p:spPr>
      </p:pic>
      <p:pic>
        <p:nvPicPr>
          <p:cNvPr id="145" name="Google Shape;145;p21"/>
          <p:cNvPicPr preferRelativeResize="0"/>
          <p:nvPr/>
        </p:nvPicPr>
        <p:blipFill>
          <a:blip r:embed="rId5">
            <a:alphaModFix/>
          </a:blip>
          <a:stretch>
            <a:fillRect/>
          </a:stretch>
        </p:blipFill>
        <p:spPr>
          <a:xfrm>
            <a:off x="1370063" y="1609038"/>
            <a:ext cx="1294775" cy="1294775"/>
          </a:xfrm>
          <a:prstGeom prst="rect">
            <a:avLst/>
          </a:prstGeom>
          <a:noFill/>
          <a:ln>
            <a:noFill/>
          </a:ln>
        </p:spPr>
      </p:pic>
      <p:sp>
        <p:nvSpPr>
          <p:cNvPr id="146" name="Google Shape;146;p21"/>
          <p:cNvSpPr txBox="1"/>
          <p:nvPr/>
        </p:nvSpPr>
        <p:spPr>
          <a:xfrm>
            <a:off x="-50450" y="4059800"/>
            <a:ext cx="3397800" cy="957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Fatiga</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músculos o articulaciones</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p>
        </p:txBody>
      </p:sp>
      <p:sp>
        <p:nvSpPr>
          <p:cNvPr id="147" name="Google Shape;147;p21"/>
          <p:cNvSpPr txBox="1"/>
          <p:nvPr/>
        </p:nvSpPr>
        <p:spPr>
          <a:xfrm>
            <a:off x="2791175" y="4124600"/>
            <a:ext cx="23658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Escalofríos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cabeza</a:t>
            </a:r>
            <a:endParaRPr sz="1600"/>
          </a:p>
        </p:txBody>
      </p:sp>
      <p:sp>
        <p:nvSpPr>
          <p:cNvPr id="148" name="Google Shape;148;p21"/>
          <p:cNvSpPr txBox="1"/>
          <p:nvPr/>
        </p:nvSpPr>
        <p:spPr>
          <a:xfrm>
            <a:off x="395638" y="3443500"/>
            <a:ext cx="6977100" cy="48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Otros síntomas menos comunes pero posibles, incluyen:</a:t>
            </a:r>
            <a:endParaRPr sz="1800"/>
          </a:p>
        </p:txBody>
      </p:sp>
      <p:sp>
        <p:nvSpPr>
          <p:cNvPr id="149" name="Google Shape;149;p21"/>
          <p:cNvSpPr txBox="1"/>
          <p:nvPr/>
        </p:nvSpPr>
        <p:spPr>
          <a:xfrm>
            <a:off x="3577200"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FIEBRE</a:t>
            </a:r>
            <a:endParaRPr b="1">
              <a:solidFill>
                <a:schemeClr val="dk1"/>
              </a:solidFill>
            </a:endParaRPr>
          </a:p>
        </p:txBody>
      </p:sp>
      <p:sp>
        <p:nvSpPr>
          <p:cNvPr id="150" name="Google Shape;150;p21"/>
          <p:cNvSpPr txBox="1"/>
          <p:nvPr/>
        </p:nvSpPr>
        <p:spPr>
          <a:xfrm>
            <a:off x="5293525" y="4124600"/>
            <a:ext cx="16407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Vómito</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Diarrea</a:t>
            </a:r>
            <a:endParaRPr sz="1600"/>
          </a:p>
        </p:txBody>
      </p:sp>
      <p:sp>
        <p:nvSpPr>
          <p:cNvPr id="151" name="Google Shape;151;p21"/>
          <p:cNvSpPr txBox="1"/>
          <p:nvPr/>
        </p:nvSpPr>
        <p:spPr>
          <a:xfrm>
            <a:off x="6934225" y="4124600"/>
            <a:ext cx="21504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Pérdida del sentido de olfato y gusto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95650" y="301600"/>
            <a:ext cx="8118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SEVEROS QUE HAY QUE MONITOREAR</a:t>
            </a:r>
            <a:endParaRPr b="1" sz="2400">
              <a:solidFill>
                <a:srgbClr val="FFFFFF"/>
              </a:solidFill>
              <a:latin typeface="Montserrat"/>
              <a:ea typeface="Montserrat"/>
              <a:cs typeface="Montserrat"/>
              <a:sym typeface="Montserrat"/>
            </a:endParaRPr>
          </a:p>
        </p:txBody>
      </p:sp>
      <p:pic>
        <p:nvPicPr>
          <p:cNvPr id="158" name="Google Shape;158;p22"/>
          <p:cNvPicPr preferRelativeResize="0"/>
          <p:nvPr/>
        </p:nvPicPr>
        <p:blipFill rotWithShape="1">
          <a:blip r:embed="rId3">
            <a:alphaModFix/>
          </a:blip>
          <a:srcRect b="0" l="7743" r="15440" t="0"/>
          <a:stretch/>
        </p:blipFill>
        <p:spPr>
          <a:xfrm>
            <a:off x="55750" y="1357525"/>
            <a:ext cx="3240550" cy="3065400"/>
          </a:xfrm>
          <a:prstGeom prst="rect">
            <a:avLst/>
          </a:prstGeom>
          <a:noFill/>
          <a:ln>
            <a:noFill/>
          </a:ln>
        </p:spPr>
      </p:pic>
      <p:sp>
        <p:nvSpPr>
          <p:cNvPr id="159" name="Google Shape;159;p22"/>
          <p:cNvSpPr txBox="1"/>
          <p:nvPr/>
        </p:nvSpPr>
        <p:spPr>
          <a:xfrm>
            <a:off x="3913800" y="1390225"/>
            <a:ext cx="4721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Si tienes </a:t>
            </a:r>
            <a:r>
              <a:rPr b="1" lang="en" sz="1800">
                <a:latin typeface="Montserrat"/>
                <a:ea typeface="Montserrat"/>
                <a:cs typeface="Montserrat"/>
                <a:sym typeface="Montserrat"/>
              </a:rPr>
              <a:t>dificultad al respirar, tos persistente, dolor de pecho</a:t>
            </a:r>
            <a:r>
              <a:rPr lang="en" sz="1800">
                <a:latin typeface="Montserrat"/>
                <a:ea typeface="Montserrat"/>
                <a:cs typeface="Montserrat"/>
                <a:sym typeface="Montserrat"/>
              </a:rPr>
              <a:t>, u otros síntomas severos, llama a tu </a:t>
            </a:r>
            <a:r>
              <a:rPr lang="en" sz="1800">
                <a:latin typeface="Montserrat"/>
                <a:ea typeface="Montserrat"/>
                <a:cs typeface="Montserrat"/>
                <a:sym typeface="Montserrat"/>
              </a:rPr>
              <a:t>doctor primario</a:t>
            </a:r>
            <a:r>
              <a:rPr lang="en" sz="1800">
                <a:latin typeface="Montserrat"/>
                <a:ea typeface="Montserrat"/>
                <a:cs typeface="Montserrat"/>
                <a:sym typeface="Montserrat"/>
              </a:rPr>
              <a:t>, anda a una clínica de emergencia, u hospital.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rPr lang="en" sz="1800">
                <a:latin typeface="Montserrat"/>
                <a:ea typeface="Montserrat"/>
                <a:cs typeface="Montserrat"/>
                <a:sym typeface="Montserrat"/>
              </a:rPr>
              <a:t>Llama primero para que sepan que estás en camino.</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