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Lst>
  <p:sldSz cy="5143500" cx="9144000"/>
  <p:notesSz cx="6858000" cy="9144000"/>
  <p:embeddedFontLst>
    <p:embeddedFont>
      <p:font typeface="Roboto"/>
      <p:regular r:id="rId68"/>
      <p:bold r:id="rId69"/>
      <p:italic r:id="rId70"/>
      <p:boldItalic r:id="rId71"/>
    </p:embeddedFont>
    <p:embeddedFont>
      <p:font typeface="Montserrat"/>
      <p:regular r:id="rId72"/>
      <p:bold r:id="rId73"/>
      <p:italic r:id="rId74"/>
      <p:boldItalic r:id="rId75"/>
    </p:embeddedFont>
    <p:embeddedFont>
      <p:font typeface="Open Sans"/>
      <p:regular r:id="rId76"/>
      <p:bold r:id="rId77"/>
      <p:italic r:id="rId78"/>
      <p:boldItalic r:id="rId7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Montserrat-bold.fntdata"/><Relationship Id="rId72" Type="http://schemas.openxmlformats.org/officeDocument/2006/relationships/font" Target="fonts/Montserrat-regular.fntdata"/><Relationship Id="rId31" Type="http://schemas.openxmlformats.org/officeDocument/2006/relationships/slide" Target="slides/slide26.xml"/><Relationship Id="rId75" Type="http://schemas.openxmlformats.org/officeDocument/2006/relationships/font" Target="fonts/Montserrat-boldItalic.fntdata"/><Relationship Id="rId30" Type="http://schemas.openxmlformats.org/officeDocument/2006/relationships/slide" Target="slides/slide25.xml"/><Relationship Id="rId74" Type="http://schemas.openxmlformats.org/officeDocument/2006/relationships/font" Target="fonts/Montserrat-italic.fntdata"/><Relationship Id="rId33" Type="http://schemas.openxmlformats.org/officeDocument/2006/relationships/slide" Target="slides/slide28.xml"/><Relationship Id="rId77" Type="http://schemas.openxmlformats.org/officeDocument/2006/relationships/font" Target="fonts/OpenSans-bold.fntdata"/><Relationship Id="rId32" Type="http://schemas.openxmlformats.org/officeDocument/2006/relationships/slide" Target="slides/slide27.xml"/><Relationship Id="rId76" Type="http://schemas.openxmlformats.org/officeDocument/2006/relationships/font" Target="fonts/OpenSans-regular.fntdata"/><Relationship Id="rId35" Type="http://schemas.openxmlformats.org/officeDocument/2006/relationships/slide" Target="slides/slide30.xml"/><Relationship Id="rId79" Type="http://schemas.openxmlformats.org/officeDocument/2006/relationships/font" Target="fonts/OpenSans-boldItalic.fntdata"/><Relationship Id="rId34" Type="http://schemas.openxmlformats.org/officeDocument/2006/relationships/slide" Target="slides/slide29.xml"/><Relationship Id="rId78" Type="http://schemas.openxmlformats.org/officeDocument/2006/relationships/font" Target="fonts/OpenSans-italic.fntdata"/><Relationship Id="rId71" Type="http://schemas.openxmlformats.org/officeDocument/2006/relationships/font" Target="fonts/Roboto-boldItalic.fntdata"/><Relationship Id="rId70" Type="http://schemas.openxmlformats.org/officeDocument/2006/relationships/font" Target="fonts/Roboto-italic.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font" Target="fonts/Roboto-regular.fntdata"/><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Roboto-bold.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infobae.com/salud/2020/03/19/coronavirus-en-argentina-el-grafico-cientifico-que-explica-el-sentido-de-la-cuarentena-total-que-anunciaria-el-gobierno/"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s.wikipedia.org/wiki/Distanciamiento_f%C3%ADsico"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interest.com/pin/436708495091565182/"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uc.pa.gov/espa%c3%b1ol/Pages/default.aspx" TargetMode="Externa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nn.com/2020/04/01/politics/stimulus-money-distribution-individuals/index.html" TargetMode="Externa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nn.com/2020/04/01/politics/stimulus-money-distribution-individuals/index.html" TargetMode="Externa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nn.com/2020/04/01/politics/stimulus-money-distribution-individuals/index.html" TargetMode="Externa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a.gov/guides/voting-and-elections/#VotingbyMail-InBallot" TargetMode="Externa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a.gov/guides/voting-and-elections/#VotingbyMail-InBallot" TargetMode="Externa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 name="Shape 56"/>
        <p:cNvGrpSpPr/>
        <p:nvPr/>
      </p:nvGrpSpPr>
      <p:grpSpPr>
        <a:xfrm>
          <a:off x="0" y="0"/>
          <a:ext cx="0" cy="0"/>
          <a:chOff x="0" y="0"/>
          <a:chExt cx="0" cy="0"/>
        </a:xfrm>
      </p:grpSpPr>
      <p:sp>
        <p:nvSpPr>
          <p:cNvPr id="57" name="Google Shape;57;g72a95870c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72a95870c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 name="Shape 160"/>
        <p:cNvGrpSpPr/>
        <p:nvPr/>
      </p:nvGrpSpPr>
      <p:grpSpPr>
        <a:xfrm>
          <a:off x="0" y="0"/>
          <a:ext cx="0" cy="0"/>
          <a:chOff x="0" y="0"/>
          <a:chExt cx="0" cy="0"/>
        </a:xfrm>
      </p:grpSpPr>
      <p:sp>
        <p:nvSpPr>
          <p:cNvPr id="161" name="Google Shape;161;g72255a7620_0_3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72255a7620_0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¿Cuanto toma al coronavirus para mostrar síntomas?</a:t>
            </a:r>
            <a:endParaRPr/>
          </a:p>
          <a:p>
            <a:pPr indent="0" lvl="0" marL="0" rtl="0" algn="l">
              <a:spcBef>
                <a:spcPts val="0"/>
              </a:spcBef>
              <a:spcAft>
                <a:spcPts val="0"/>
              </a:spcAft>
              <a:buNone/>
            </a:pPr>
            <a:r>
              <a:rPr lang="en"/>
              <a:t>% de casos que muestran síntomas</a:t>
            </a:r>
            <a:endParaRPr/>
          </a:p>
          <a:p>
            <a:pPr indent="0" lvl="0" marL="0" rtl="0" algn="l">
              <a:spcBef>
                <a:spcPts val="0"/>
              </a:spcBef>
              <a:spcAft>
                <a:spcPts val="0"/>
              </a:spcAft>
              <a:buNone/>
            </a:pPr>
            <a:r>
              <a:rPr lang="en"/>
              <a:t>Día 0 de la infección</a:t>
            </a:r>
            <a:endParaRPr/>
          </a:p>
          <a:p>
            <a:pPr indent="0" lvl="0" marL="0" rtl="0" algn="l">
              <a:spcBef>
                <a:spcPts val="0"/>
              </a:spcBef>
              <a:spcAft>
                <a:spcPts val="0"/>
              </a:spcAft>
              <a:buNone/>
            </a:pPr>
            <a:r>
              <a:rPr lang="en"/>
              <a:t>Día 12: Aún no 100% recuperado porque algunas personas no muestran síntomas</a:t>
            </a:r>
            <a:endParaRPr/>
          </a:p>
          <a:p>
            <a:pPr indent="0" lvl="0" marL="0" rtl="0" algn="l">
              <a:spcBef>
                <a:spcPts val="0"/>
              </a:spcBef>
              <a:spcAft>
                <a:spcPts val="0"/>
              </a:spcAft>
              <a:buNone/>
            </a:pPr>
            <a:r>
              <a:rPr lang="en"/>
              <a:t>Fuente: Annals of Internal Medicine, March 2020</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 name="Shape 169"/>
        <p:cNvGrpSpPr/>
        <p:nvPr/>
      </p:nvGrpSpPr>
      <p:grpSpPr>
        <a:xfrm>
          <a:off x="0" y="0"/>
          <a:ext cx="0" cy="0"/>
          <a:chOff x="0" y="0"/>
          <a:chExt cx="0" cy="0"/>
        </a:xfrm>
      </p:grpSpPr>
      <p:sp>
        <p:nvSpPr>
          <p:cNvPr id="170" name="Google Shape;170;g726dbe0583_1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726dbe0583_1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Contagio exponencial</a:t>
            </a:r>
            <a:endParaRPr/>
          </a:p>
          <a:p>
            <a:pPr indent="0" lvl="0" marL="0" rtl="0" algn="l">
              <a:spcBef>
                <a:spcPts val="0"/>
              </a:spcBef>
              <a:spcAft>
                <a:spcPts val="0"/>
              </a:spcAft>
              <a:buNone/>
            </a:pPr>
            <a:r>
              <a:rPr lang="en"/>
              <a:t>Rapidez de contagio del virus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 name="Shape 178"/>
        <p:cNvGrpSpPr/>
        <p:nvPr/>
      </p:nvGrpSpPr>
      <p:grpSpPr>
        <a:xfrm>
          <a:off x="0" y="0"/>
          <a:ext cx="0" cy="0"/>
          <a:chOff x="0" y="0"/>
          <a:chExt cx="0" cy="0"/>
        </a:xfrm>
      </p:grpSpPr>
      <p:sp>
        <p:nvSpPr>
          <p:cNvPr id="179" name="Google Shape;179;g72255a7620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72255a7620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0" name="Shape 190"/>
        <p:cNvGrpSpPr/>
        <p:nvPr/>
      </p:nvGrpSpPr>
      <p:grpSpPr>
        <a:xfrm>
          <a:off x="0" y="0"/>
          <a:ext cx="0" cy="0"/>
          <a:chOff x="0" y="0"/>
          <a:chExt cx="0" cy="0"/>
        </a:xfrm>
      </p:grpSpPr>
      <p:sp>
        <p:nvSpPr>
          <p:cNvPr id="191" name="Google Shape;191;g72255a7620_0_2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72255a7620_0_2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 name="Shape 200"/>
        <p:cNvGrpSpPr/>
        <p:nvPr/>
      </p:nvGrpSpPr>
      <p:grpSpPr>
        <a:xfrm>
          <a:off x="0" y="0"/>
          <a:ext cx="0" cy="0"/>
          <a:chOff x="0" y="0"/>
          <a:chExt cx="0" cy="0"/>
        </a:xfrm>
      </p:grpSpPr>
      <p:sp>
        <p:nvSpPr>
          <p:cNvPr id="201" name="Google Shape;201;g7f91ffbb1d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7f91ffbb1d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5" name="Shape 205"/>
        <p:cNvGrpSpPr/>
        <p:nvPr/>
      </p:nvGrpSpPr>
      <p:grpSpPr>
        <a:xfrm>
          <a:off x="0" y="0"/>
          <a:ext cx="0" cy="0"/>
          <a:chOff x="0" y="0"/>
          <a:chExt cx="0" cy="0"/>
        </a:xfrm>
      </p:grpSpPr>
      <p:sp>
        <p:nvSpPr>
          <p:cNvPr id="206" name="Google Shape;206;g72255a7620_0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72255a7620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https://www.infobae.com/salud/2020/03/19/coronavirus-en-argentina-el-grafico-cientifico-que-explica-el-sentido-de-la-cuarentena-total-que-anunciaria-el-gobierno/</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 name="Shape 213"/>
        <p:cNvGrpSpPr/>
        <p:nvPr/>
      </p:nvGrpSpPr>
      <p:grpSpPr>
        <a:xfrm>
          <a:off x="0" y="0"/>
          <a:ext cx="0" cy="0"/>
          <a:chOff x="0" y="0"/>
          <a:chExt cx="0" cy="0"/>
        </a:xfrm>
      </p:grpSpPr>
      <p:sp>
        <p:nvSpPr>
          <p:cNvPr id="214" name="Google Shape;214;g726dbe0583_1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726dbe0583_1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1" name="Shape 221"/>
        <p:cNvGrpSpPr/>
        <p:nvPr/>
      </p:nvGrpSpPr>
      <p:grpSpPr>
        <a:xfrm>
          <a:off x="0" y="0"/>
          <a:ext cx="0" cy="0"/>
          <a:chOff x="0" y="0"/>
          <a:chExt cx="0" cy="0"/>
        </a:xfrm>
      </p:grpSpPr>
      <p:sp>
        <p:nvSpPr>
          <p:cNvPr id="222" name="Google Shape;222;g726dbe0583_1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726dbe0583_1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accent5"/>
                </a:solidFill>
                <a:hlinkClick r:id="rId2"/>
              </a:rPr>
              <a:t>https://es.wikipedia.org/wiki/Distanciamiento_f%C3%ADsico</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9" name="Shape 229"/>
        <p:cNvGrpSpPr/>
        <p:nvPr/>
      </p:nvGrpSpPr>
      <p:grpSpPr>
        <a:xfrm>
          <a:off x="0" y="0"/>
          <a:ext cx="0" cy="0"/>
          <a:chOff x="0" y="0"/>
          <a:chExt cx="0" cy="0"/>
        </a:xfrm>
      </p:grpSpPr>
      <p:sp>
        <p:nvSpPr>
          <p:cNvPr id="230" name="Google Shape;230;g7f91ffbb1d_0_3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7f91ffbb1d_0_3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9" name="Shape 239"/>
        <p:cNvGrpSpPr/>
        <p:nvPr/>
      </p:nvGrpSpPr>
      <p:grpSpPr>
        <a:xfrm>
          <a:off x="0" y="0"/>
          <a:ext cx="0" cy="0"/>
          <a:chOff x="0" y="0"/>
          <a:chExt cx="0" cy="0"/>
        </a:xfrm>
      </p:grpSpPr>
      <p:sp>
        <p:nvSpPr>
          <p:cNvPr id="240" name="Google Shape;240;g72e44185e6_0_2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72e44185e6_0_2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 name="Shape 65"/>
        <p:cNvGrpSpPr/>
        <p:nvPr/>
      </p:nvGrpSpPr>
      <p:grpSpPr>
        <a:xfrm>
          <a:off x="0" y="0"/>
          <a:ext cx="0" cy="0"/>
          <a:chOff x="0" y="0"/>
          <a:chExt cx="0" cy="0"/>
        </a:xfrm>
      </p:grpSpPr>
      <p:sp>
        <p:nvSpPr>
          <p:cNvPr id="66" name="Google Shape;66;g7206c452a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7206c452a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Image source: </a:t>
            </a:r>
            <a:r>
              <a:rPr lang="en" u="sng">
                <a:solidFill>
                  <a:schemeClr val="hlink"/>
                </a:solidFill>
                <a:hlinkClick r:id="rId2"/>
              </a:rPr>
              <a:t>https://www.pinterest.com/pin/436708495091565182/</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 name="Shape 246"/>
        <p:cNvGrpSpPr/>
        <p:nvPr/>
      </p:nvGrpSpPr>
      <p:grpSpPr>
        <a:xfrm>
          <a:off x="0" y="0"/>
          <a:ext cx="0" cy="0"/>
          <a:chOff x="0" y="0"/>
          <a:chExt cx="0" cy="0"/>
        </a:xfrm>
      </p:grpSpPr>
      <p:sp>
        <p:nvSpPr>
          <p:cNvPr id="247" name="Google Shape;247;g737022d83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737022d83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Lenguage sugerido para el guion</a:t>
            </a:r>
            <a:endParaRPr b="1"/>
          </a:p>
          <a:p>
            <a:pPr indent="0" lvl="0" marL="0" rtl="0" algn="l">
              <a:spcBef>
                <a:spcPts val="0"/>
              </a:spcBef>
              <a:spcAft>
                <a:spcPts val="0"/>
              </a:spcAft>
              <a:buNone/>
            </a:pPr>
            <a:r>
              <a:t/>
            </a:r>
            <a:endParaRPr b="1"/>
          </a:p>
          <a:p>
            <a:pPr indent="0" lvl="0" marL="0" rtl="0" algn="l">
              <a:spcBef>
                <a:spcPts val="0"/>
              </a:spcBef>
              <a:spcAft>
                <a:spcPts val="0"/>
              </a:spcAft>
              <a:buNone/>
            </a:pPr>
            <a:r>
              <a:rPr lang="en"/>
              <a:t>Si tienes un pañuelo o un pedazo de tela y un par de ligas de cabello o bandas elásticas en casa, intenta hacer esta mascarilla casera. </a:t>
            </a:r>
            <a:endParaRPr/>
          </a:p>
          <a:p>
            <a:pPr indent="0" lvl="0" marL="0" rtl="0" algn="l">
              <a:spcBef>
                <a:spcPts val="0"/>
              </a:spcBef>
              <a:spcAft>
                <a:spcPts val="0"/>
              </a:spcAft>
              <a:buNone/>
            </a:pPr>
            <a:r>
              <a:rPr lang="en"/>
              <a:t>Simplemente coloca el filtro para café en la mitad del pañuelo, y luego dobla la parte inferior y superior del pañuelo de manera horizontal sobre el filtro.</a:t>
            </a:r>
            <a:endParaRPr/>
          </a:p>
          <a:p>
            <a:pPr indent="0" lvl="0" marL="0" rtl="0" algn="l">
              <a:spcBef>
                <a:spcPts val="0"/>
              </a:spcBef>
              <a:spcAft>
                <a:spcPts val="0"/>
              </a:spcAft>
              <a:buNone/>
            </a:pPr>
            <a:r>
              <a:rPr lang="en"/>
              <a:t>Coloca las ligas o bandas elásticas alrededor del pañuelo. Asegurate de dejar al menos 6 pulgadas de distancia entre las ligas.</a:t>
            </a:r>
            <a:endParaRPr/>
          </a:p>
          <a:p>
            <a:pPr indent="0" lvl="0" marL="0" rtl="0" algn="l">
              <a:spcBef>
                <a:spcPts val="0"/>
              </a:spcBef>
              <a:spcAft>
                <a:spcPts val="0"/>
              </a:spcAft>
              <a:buNone/>
            </a:pPr>
            <a:r>
              <a:rPr lang="en"/>
              <a:t>Dobla los lados del pañuelo hacia dentro para mantener todo en su lugar</a:t>
            </a:r>
            <a:endParaRPr/>
          </a:p>
          <a:p>
            <a:pPr indent="0" lvl="0" marL="0" rtl="0" algn="l">
              <a:spcBef>
                <a:spcPts val="0"/>
              </a:spcBef>
              <a:spcAft>
                <a:spcPts val="0"/>
              </a:spcAft>
              <a:buNone/>
            </a:pPr>
            <a:r>
              <a:rPr lang="en"/>
              <a:t>Coloca las bandas elásticas bajo tus orejas para que la mascarilla cubra tu cara. </a:t>
            </a:r>
            <a:endParaRPr/>
          </a:p>
          <a:p>
            <a:pPr indent="0" lvl="0" marL="0" rtl="0" algn="l">
              <a:spcBef>
                <a:spcPts val="0"/>
              </a:spcBef>
              <a:spcAft>
                <a:spcPts val="0"/>
              </a:spcAft>
              <a:buNone/>
            </a:pPr>
            <a:r>
              <a:t/>
            </a:r>
            <a:endParaRPr b="1"/>
          </a:p>
          <a:p>
            <a:pPr indent="0" lvl="0" marL="0" rtl="0" algn="l">
              <a:spcBef>
                <a:spcPts val="0"/>
              </a:spcBef>
              <a:spcAft>
                <a:spcPts val="0"/>
              </a:spcAft>
              <a:buNone/>
            </a:pPr>
            <a:r>
              <a:rPr lang="en"/>
              <a:t>Fuente</a:t>
            </a:r>
            <a:r>
              <a:rPr lang="en"/>
              <a:t>: https://www.countryliving.com/diy-crafts/a32110323/how-to-make-no-sew-bandana-face-mask/</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7" name="Shape 257"/>
        <p:cNvGrpSpPr/>
        <p:nvPr/>
      </p:nvGrpSpPr>
      <p:grpSpPr>
        <a:xfrm>
          <a:off x="0" y="0"/>
          <a:ext cx="0" cy="0"/>
          <a:chOff x="0" y="0"/>
          <a:chExt cx="0" cy="0"/>
        </a:xfrm>
      </p:grpSpPr>
      <p:sp>
        <p:nvSpPr>
          <p:cNvPr id="258" name="Google Shape;258;g72e44185e6_0_4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72e44185e6_0_4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7" name="Shape 267"/>
        <p:cNvGrpSpPr/>
        <p:nvPr/>
      </p:nvGrpSpPr>
      <p:grpSpPr>
        <a:xfrm>
          <a:off x="0" y="0"/>
          <a:ext cx="0" cy="0"/>
          <a:chOff x="0" y="0"/>
          <a:chExt cx="0" cy="0"/>
        </a:xfrm>
      </p:grpSpPr>
      <p:sp>
        <p:nvSpPr>
          <p:cNvPr id="268" name="Google Shape;268;g8408c1244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8408c1244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8" name="Shape 278"/>
        <p:cNvGrpSpPr/>
        <p:nvPr/>
      </p:nvGrpSpPr>
      <p:grpSpPr>
        <a:xfrm>
          <a:off x="0" y="0"/>
          <a:ext cx="0" cy="0"/>
          <a:chOff x="0" y="0"/>
          <a:chExt cx="0" cy="0"/>
        </a:xfrm>
      </p:grpSpPr>
      <p:sp>
        <p:nvSpPr>
          <p:cNvPr id="279" name="Google Shape;279;g726ab9e0e3_1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726ab9e0e3_1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7" name="Shape 287"/>
        <p:cNvGrpSpPr/>
        <p:nvPr/>
      </p:nvGrpSpPr>
      <p:grpSpPr>
        <a:xfrm>
          <a:off x="0" y="0"/>
          <a:ext cx="0" cy="0"/>
          <a:chOff x="0" y="0"/>
          <a:chExt cx="0" cy="0"/>
        </a:xfrm>
      </p:grpSpPr>
      <p:sp>
        <p:nvSpPr>
          <p:cNvPr id="288" name="Google Shape;288;g726dbe0583_1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726dbe0583_1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7" name="Shape 297"/>
        <p:cNvGrpSpPr/>
        <p:nvPr/>
      </p:nvGrpSpPr>
      <p:grpSpPr>
        <a:xfrm>
          <a:off x="0" y="0"/>
          <a:ext cx="0" cy="0"/>
          <a:chOff x="0" y="0"/>
          <a:chExt cx="0" cy="0"/>
        </a:xfrm>
      </p:grpSpPr>
      <p:sp>
        <p:nvSpPr>
          <p:cNvPr id="298" name="Google Shape;298;g72a57fa63a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72a57fa63a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1" name="Shape 311"/>
        <p:cNvGrpSpPr/>
        <p:nvPr/>
      </p:nvGrpSpPr>
      <p:grpSpPr>
        <a:xfrm>
          <a:off x="0" y="0"/>
          <a:ext cx="0" cy="0"/>
          <a:chOff x="0" y="0"/>
          <a:chExt cx="0" cy="0"/>
        </a:xfrm>
      </p:grpSpPr>
      <p:sp>
        <p:nvSpPr>
          <p:cNvPr id="312" name="Google Shape;312;g7f91ffbb1d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7f91ffbb1d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9" name="Shape 319"/>
        <p:cNvGrpSpPr/>
        <p:nvPr/>
      </p:nvGrpSpPr>
      <p:grpSpPr>
        <a:xfrm>
          <a:off x="0" y="0"/>
          <a:ext cx="0" cy="0"/>
          <a:chOff x="0" y="0"/>
          <a:chExt cx="0" cy="0"/>
        </a:xfrm>
      </p:grpSpPr>
      <p:sp>
        <p:nvSpPr>
          <p:cNvPr id="320" name="Google Shape;320;g751f34c9db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751f34c9db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3" name="Shape 333"/>
        <p:cNvGrpSpPr/>
        <p:nvPr/>
      </p:nvGrpSpPr>
      <p:grpSpPr>
        <a:xfrm>
          <a:off x="0" y="0"/>
          <a:ext cx="0" cy="0"/>
          <a:chOff x="0" y="0"/>
          <a:chExt cx="0" cy="0"/>
        </a:xfrm>
      </p:grpSpPr>
      <p:sp>
        <p:nvSpPr>
          <p:cNvPr id="334" name="Google Shape;334;g7f91ffbb1d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7f91ffbb1d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3" name="Shape 343"/>
        <p:cNvGrpSpPr/>
        <p:nvPr/>
      </p:nvGrpSpPr>
      <p:grpSpPr>
        <a:xfrm>
          <a:off x="0" y="0"/>
          <a:ext cx="0" cy="0"/>
          <a:chOff x="0" y="0"/>
          <a:chExt cx="0" cy="0"/>
        </a:xfrm>
      </p:grpSpPr>
      <p:sp>
        <p:nvSpPr>
          <p:cNvPr id="344" name="Google Shape;344;g7f91ffbb1d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7f91ffbb1d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 name="Shape 73"/>
        <p:cNvGrpSpPr/>
        <p:nvPr/>
      </p:nvGrpSpPr>
      <p:grpSpPr>
        <a:xfrm>
          <a:off x="0" y="0"/>
          <a:ext cx="0" cy="0"/>
          <a:chOff x="0" y="0"/>
          <a:chExt cx="0" cy="0"/>
        </a:xfrm>
      </p:grpSpPr>
      <p:sp>
        <p:nvSpPr>
          <p:cNvPr id="74" name="Google Shape;74;g72e44185e6_0_2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72e44185e6_0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2" name="Shape 352"/>
        <p:cNvGrpSpPr/>
        <p:nvPr/>
      </p:nvGrpSpPr>
      <p:grpSpPr>
        <a:xfrm>
          <a:off x="0" y="0"/>
          <a:ext cx="0" cy="0"/>
          <a:chOff x="0" y="0"/>
          <a:chExt cx="0" cy="0"/>
        </a:xfrm>
      </p:grpSpPr>
      <p:sp>
        <p:nvSpPr>
          <p:cNvPr id="353" name="Google Shape;353;g7f91ffbb1d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7f91ffbb1d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https://www.google.com/url?sa=i&amp;url=https%3A%2F%2Fwww.freepik.com%2Ffree-vector%2Fcultural-diversity_4589959.htm&amp;psig=AOvVaw2z6QTCJlO6xzcw2LwNZY5i&amp;ust=1586295004917000&amp;source=images&amp;cd=vfe&amp;ved=0CAIQjRxqFwoTCMj5pMjf1OgCFQAAAAAdAAAAABAD</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1" name="Shape 361"/>
        <p:cNvGrpSpPr/>
        <p:nvPr/>
      </p:nvGrpSpPr>
      <p:grpSpPr>
        <a:xfrm>
          <a:off x="0" y="0"/>
          <a:ext cx="0" cy="0"/>
          <a:chOff x="0" y="0"/>
          <a:chExt cx="0" cy="0"/>
        </a:xfrm>
      </p:grpSpPr>
      <p:sp>
        <p:nvSpPr>
          <p:cNvPr id="362" name="Google Shape;362;g74aae63e44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74aae63e44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5" name="Shape 375"/>
        <p:cNvGrpSpPr/>
        <p:nvPr/>
      </p:nvGrpSpPr>
      <p:grpSpPr>
        <a:xfrm>
          <a:off x="0" y="0"/>
          <a:ext cx="0" cy="0"/>
          <a:chOff x="0" y="0"/>
          <a:chExt cx="0" cy="0"/>
        </a:xfrm>
      </p:grpSpPr>
      <p:sp>
        <p:nvSpPr>
          <p:cNvPr id="376" name="Google Shape;376;g751f34c9db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751f34c9db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7" name="Shape 387"/>
        <p:cNvGrpSpPr/>
        <p:nvPr/>
      </p:nvGrpSpPr>
      <p:grpSpPr>
        <a:xfrm>
          <a:off x="0" y="0"/>
          <a:ext cx="0" cy="0"/>
          <a:chOff x="0" y="0"/>
          <a:chExt cx="0" cy="0"/>
        </a:xfrm>
      </p:grpSpPr>
      <p:sp>
        <p:nvSpPr>
          <p:cNvPr id="388" name="Google Shape;388;g751f34c9db_0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751f34c9db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6" name="Shape 396"/>
        <p:cNvGrpSpPr/>
        <p:nvPr/>
      </p:nvGrpSpPr>
      <p:grpSpPr>
        <a:xfrm>
          <a:off x="0" y="0"/>
          <a:ext cx="0" cy="0"/>
          <a:chOff x="0" y="0"/>
          <a:chExt cx="0" cy="0"/>
        </a:xfrm>
      </p:grpSpPr>
      <p:sp>
        <p:nvSpPr>
          <p:cNvPr id="397" name="Google Shape;397;g7f91ffbb1d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7f91ffbb1d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6" name="Shape 406"/>
        <p:cNvGrpSpPr/>
        <p:nvPr/>
      </p:nvGrpSpPr>
      <p:grpSpPr>
        <a:xfrm>
          <a:off x="0" y="0"/>
          <a:ext cx="0" cy="0"/>
          <a:chOff x="0" y="0"/>
          <a:chExt cx="0" cy="0"/>
        </a:xfrm>
      </p:grpSpPr>
      <p:sp>
        <p:nvSpPr>
          <p:cNvPr id="407" name="Google Shape;407;g7f91ffbb1d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7f91ffbb1d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6" name="Shape 416"/>
        <p:cNvGrpSpPr/>
        <p:nvPr/>
      </p:nvGrpSpPr>
      <p:grpSpPr>
        <a:xfrm>
          <a:off x="0" y="0"/>
          <a:ext cx="0" cy="0"/>
          <a:chOff x="0" y="0"/>
          <a:chExt cx="0" cy="0"/>
        </a:xfrm>
      </p:grpSpPr>
      <p:sp>
        <p:nvSpPr>
          <p:cNvPr id="417" name="Google Shape;417;g74aae63e44_1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8" name="Google Shape;418;g74aae63e44_1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Icons made by &lt;a href="https://www.flaticon.com/authors/freepik" title="Freepik"&gt;Freepik&lt;/a&gt; from &lt;a href="https://www.flaticon.com/" title="Flaticon"&gt; www.flaticon.com&lt;/a&gt;</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9" name="Shape 429"/>
        <p:cNvGrpSpPr/>
        <p:nvPr/>
      </p:nvGrpSpPr>
      <p:grpSpPr>
        <a:xfrm>
          <a:off x="0" y="0"/>
          <a:ext cx="0" cy="0"/>
          <a:chOff x="0" y="0"/>
          <a:chExt cx="0" cy="0"/>
        </a:xfrm>
      </p:grpSpPr>
      <p:sp>
        <p:nvSpPr>
          <p:cNvPr id="430" name="Google Shape;430;g751f34c9d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751f34c9d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Icons made by &lt;a href="https://www.flaticon.com/authors/freepik" title="Freepik"&gt;Freepik&lt;/a&gt; from &lt;a href="https://www.flaticon.com/" title="Flaticon"&gt; www.flaticon.com&lt;/a&gt;</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8" name="Shape 438"/>
        <p:cNvGrpSpPr/>
        <p:nvPr/>
      </p:nvGrpSpPr>
      <p:grpSpPr>
        <a:xfrm>
          <a:off x="0" y="0"/>
          <a:ext cx="0" cy="0"/>
          <a:chOff x="0" y="0"/>
          <a:chExt cx="0" cy="0"/>
        </a:xfrm>
      </p:grpSpPr>
      <p:sp>
        <p:nvSpPr>
          <p:cNvPr id="439" name="Google Shape;439;g74aae63e44_1_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0" name="Google Shape;440;g74aae63e44_1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Icons made by &lt;a href="https://www.flaticon.com/authors/freepik" title="Freepik"&gt;Freepik&lt;/a&gt; from &lt;a href="https://www.flaticon.com/" title="Flaticon"&gt; www.flaticon.com&lt;/a&gt;</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4" name="Shape 454"/>
        <p:cNvGrpSpPr/>
        <p:nvPr/>
      </p:nvGrpSpPr>
      <p:grpSpPr>
        <a:xfrm>
          <a:off x="0" y="0"/>
          <a:ext cx="0" cy="0"/>
          <a:chOff x="0" y="0"/>
          <a:chExt cx="0" cy="0"/>
        </a:xfrm>
      </p:grpSpPr>
      <p:sp>
        <p:nvSpPr>
          <p:cNvPr id="455" name="Google Shape;455;g74aae63e44_1_2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74aae63e44_1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https://philanthropynetwork.org/sites/default/files/Step%20Up%20To%20The%20Plate%20One%20Sheet.pdf</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 name="Shape 100"/>
        <p:cNvGrpSpPr/>
        <p:nvPr/>
      </p:nvGrpSpPr>
      <p:grpSpPr>
        <a:xfrm>
          <a:off x="0" y="0"/>
          <a:ext cx="0" cy="0"/>
          <a:chOff x="0" y="0"/>
          <a:chExt cx="0" cy="0"/>
        </a:xfrm>
      </p:grpSpPr>
      <p:sp>
        <p:nvSpPr>
          <p:cNvPr id="101" name="Google Shape;101;g72a95870c7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72a95870c7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2" name="Shape 462"/>
        <p:cNvGrpSpPr/>
        <p:nvPr/>
      </p:nvGrpSpPr>
      <p:grpSpPr>
        <a:xfrm>
          <a:off x="0" y="0"/>
          <a:ext cx="0" cy="0"/>
          <a:chOff x="0" y="0"/>
          <a:chExt cx="0" cy="0"/>
        </a:xfrm>
      </p:grpSpPr>
      <p:sp>
        <p:nvSpPr>
          <p:cNvPr id="463" name="Google Shape;463;g7f91ffbb1d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7f91ffbb1d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https://www.uc.pa.gov/espa%c3%b1ol/Pages/default.aspx</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2" name="Shape 472"/>
        <p:cNvGrpSpPr/>
        <p:nvPr/>
      </p:nvGrpSpPr>
      <p:grpSpPr>
        <a:xfrm>
          <a:off x="0" y="0"/>
          <a:ext cx="0" cy="0"/>
          <a:chOff x="0" y="0"/>
          <a:chExt cx="0" cy="0"/>
        </a:xfrm>
      </p:grpSpPr>
      <p:sp>
        <p:nvSpPr>
          <p:cNvPr id="473" name="Google Shape;473;g7f91ffbb1d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4" name="Google Shape;474;g7f91ffbb1d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https://www.cnn.com/2020/04/01/politics/stimulus-money-distribution-individuals/index.html</a:t>
            </a:r>
            <a:endParaRPr/>
          </a:p>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1" name="Shape 481"/>
        <p:cNvGrpSpPr/>
        <p:nvPr/>
      </p:nvGrpSpPr>
      <p:grpSpPr>
        <a:xfrm>
          <a:off x="0" y="0"/>
          <a:ext cx="0" cy="0"/>
          <a:chOff x="0" y="0"/>
          <a:chExt cx="0" cy="0"/>
        </a:xfrm>
      </p:grpSpPr>
      <p:sp>
        <p:nvSpPr>
          <p:cNvPr id="482" name="Google Shape;482;g731f5719f7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3" name="Google Shape;483;g731f5719f7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https://www.cnn.com/2020/04/01/politics/stimulus-money-distribution-individuals/index.html</a:t>
            </a:r>
            <a:endParaRPr/>
          </a:p>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1" name="Shape 491"/>
        <p:cNvGrpSpPr/>
        <p:nvPr/>
      </p:nvGrpSpPr>
      <p:grpSpPr>
        <a:xfrm>
          <a:off x="0" y="0"/>
          <a:ext cx="0" cy="0"/>
          <a:chOff x="0" y="0"/>
          <a:chExt cx="0" cy="0"/>
        </a:xfrm>
      </p:grpSpPr>
      <p:sp>
        <p:nvSpPr>
          <p:cNvPr id="492" name="Google Shape;492;g74aae63e44_1_2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3" name="Google Shape;493;g74aae63e44_1_2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https://www.cnn.com/2020/04/01/politics/stimulus-money-distribution-individuals/index.html</a:t>
            </a:r>
            <a:endParaRPr/>
          </a:p>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9" name="Shape 509"/>
        <p:cNvGrpSpPr/>
        <p:nvPr/>
      </p:nvGrpSpPr>
      <p:grpSpPr>
        <a:xfrm>
          <a:off x="0" y="0"/>
          <a:ext cx="0" cy="0"/>
          <a:chOff x="0" y="0"/>
          <a:chExt cx="0" cy="0"/>
        </a:xfrm>
      </p:grpSpPr>
      <p:sp>
        <p:nvSpPr>
          <p:cNvPr id="510" name="Google Shape;510;g74aae63e44_1_3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1" name="Google Shape;511;g74aae63e44_1_3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https://www.cnbc.com/2020/04/13/will-you-have-to-pay-back-the-coronavirus-stimulus-check.html</a:t>
            </a:r>
            <a:endParaRPr/>
          </a:p>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0" name="Shape 520"/>
        <p:cNvGrpSpPr/>
        <p:nvPr/>
      </p:nvGrpSpPr>
      <p:grpSpPr>
        <a:xfrm>
          <a:off x="0" y="0"/>
          <a:ext cx="0" cy="0"/>
          <a:chOff x="0" y="0"/>
          <a:chExt cx="0" cy="0"/>
        </a:xfrm>
      </p:grpSpPr>
      <p:sp>
        <p:nvSpPr>
          <p:cNvPr id="521" name="Google Shape;521;g751f34c9db_0_2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751f34c9db_0_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4" name="Shape 534"/>
        <p:cNvGrpSpPr/>
        <p:nvPr/>
      </p:nvGrpSpPr>
      <p:grpSpPr>
        <a:xfrm>
          <a:off x="0" y="0"/>
          <a:ext cx="0" cy="0"/>
          <a:chOff x="0" y="0"/>
          <a:chExt cx="0" cy="0"/>
        </a:xfrm>
      </p:grpSpPr>
      <p:sp>
        <p:nvSpPr>
          <p:cNvPr id="535" name="Google Shape;535;g737022d83b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6" name="Google Shape;536;g737022d83b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4" name="Shape 544"/>
        <p:cNvGrpSpPr/>
        <p:nvPr/>
      </p:nvGrpSpPr>
      <p:grpSpPr>
        <a:xfrm>
          <a:off x="0" y="0"/>
          <a:ext cx="0" cy="0"/>
          <a:chOff x="0" y="0"/>
          <a:chExt cx="0" cy="0"/>
        </a:xfrm>
      </p:grpSpPr>
      <p:sp>
        <p:nvSpPr>
          <p:cNvPr id="545" name="Google Shape;545;g74aae63e44_1_423:notes"/>
          <p:cNvSpPr txBox="1"/>
          <p:nvPr>
            <p:ph idx="1" type="body"/>
          </p:nvPr>
        </p:nvSpPr>
        <p:spPr>
          <a:xfrm>
            <a:off x="685800" y="4400550"/>
            <a:ext cx="5486400" cy="360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546" name="Google Shape;546;g74aae63e44_1_423:notes"/>
          <p:cNvSpPr/>
          <p:nvPr>
            <p:ph idx="2" type="sldImg"/>
          </p:nvPr>
        </p:nvSpPr>
        <p:spPr>
          <a:xfrm>
            <a:off x="1877062" y="1143001"/>
            <a:ext cx="31038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3" name="Shape 553"/>
        <p:cNvGrpSpPr/>
        <p:nvPr/>
      </p:nvGrpSpPr>
      <p:grpSpPr>
        <a:xfrm>
          <a:off x="0" y="0"/>
          <a:ext cx="0" cy="0"/>
          <a:chOff x="0" y="0"/>
          <a:chExt cx="0" cy="0"/>
        </a:xfrm>
      </p:grpSpPr>
      <p:sp>
        <p:nvSpPr>
          <p:cNvPr id="554" name="Google Shape;554;g737022d83b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5" name="Google Shape;555;g737022d83b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3" name="Shape 563"/>
        <p:cNvGrpSpPr/>
        <p:nvPr/>
      </p:nvGrpSpPr>
      <p:grpSpPr>
        <a:xfrm>
          <a:off x="0" y="0"/>
          <a:ext cx="0" cy="0"/>
          <a:chOff x="0" y="0"/>
          <a:chExt cx="0" cy="0"/>
        </a:xfrm>
      </p:grpSpPr>
      <p:sp>
        <p:nvSpPr>
          <p:cNvPr id="564" name="Google Shape;564;g74aae63e44_1_4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5" name="Google Shape;565;g74aae63e44_1_4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 name="Shape 108"/>
        <p:cNvGrpSpPr/>
        <p:nvPr/>
      </p:nvGrpSpPr>
      <p:grpSpPr>
        <a:xfrm>
          <a:off x="0" y="0"/>
          <a:ext cx="0" cy="0"/>
          <a:chOff x="0" y="0"/>
          <a:chExt cx="0" cy="0"/>
        </a:xfrm>
      </p:grpSpPr>
      <p:sp>
        <p:nvSpPr>
          <p:cNvPr id="109" name="Google Shape;109;g72a95870c7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72a95870c7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3" name="Shape 573"/>
        <p:cNvGrpSpPr/>
        <p:nvPr/>
      </p:nvGrpSpPr>
      <p:grpSpPr>
        <a:xfrm>
          <a:off x="0" y="0"/>
          <a:ext cx="0" cy="0"/>
          <a:chOff x="0" y="0"/>
          <a:chExt cx="0" cy="0"/>
        </a:xfrm>
      </p:grpSpPr>
      <p:sp>
        <p:nvSpPr>
          <p:cNvPr id="574" name="Google Shape;574;g74aae63e44_1_4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5" name="Google Shape;575;g74aae63e44_1_4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3" name="Shape 583"/>
        <p:cNvGrpSpPr/>
        <p:nvPr/>
      </p:nvGrpSpPr>
      <p:grpSpPr>
        <a:xfrm>
          <a:off x="0" y="0"/>
          <a:ext cx="0" cy="0"/>
          <a:chOff x="0" y="0"/>
          <a:chExt cx="0" cy="0"/>
        </a:xfrm>
      </p:grpSpPr>
      <p:sp>
        <p:nvSpPr>
          <p:cNvPr id="584" name="Google Shape;584;g74aae63e44_1_4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5" name="Google Shape;585;g74aae63e44_1_4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lnSpc>
                <a:spcPct val="115000"/>
              </a:lnSpc>
              <a:spcBef>
                <a:spcPts val="0"/>
              </a:spcBef>
              <a:spcAft>
                <a:spcPts val="0"/>
              </a:spcAft>
              <a:buClr>
                <a:schemeClr val="dk1"/>
              </a:buClr>
              <a:buSzPts val="1100"/>
              <a:buFont typeface="Arial"/>
              <a:buNone/>
            </a:pPr>
            <a:r>
              <a:rPr lang="en" sz="1500">
                <a:solidFill>
                  <a:srgbClr val="171717"/>
                </a:solidFill>
                <a:highlight>
                  <a:srgbClr val="FFFFFF"/>
                </a:highlight>
                <a:latin typeface="Open Sans"/>
                <a:ea typeface="Open Sans"/>
                <a:cs typeface="Open Sans"/>
                <a:sym typeface="Open Sans"/>
              </a:rPr>
              <a:t>Philadelphia area donors have come together to launch the </a:t>
            </a:r>
            <a:r>
              <a:rPr b="1" lang="en" sz="1500">
                <a:solidFill>
                  <a:srgbClr val="171717"/>
                </a:solidFill>
                <a:highlight>
                  <a:srgbClr val="FFFFFF"/>
                </a:highlight>
                <a:latin typeface="Open Sans"/>
                <a:ea typeface="Open Sans"/>
                <a:cs typeface="Open Sans"/>
                <a:sym typeface="Open Sans"/>
              </a:rPr>
              <a:t>Jump-Start Philly Schools Fund</a:t>
            </a:r>
            <a:r>
              <a:rPr lang="en" sz="1500">
                <a:solidFill>
                  <a:srgbClr val="171717"/>
                </a:solidFill>
                <a:highlight>
                  <a:srgbClr val="FFFFFF"/>
                </a:highlight>
                <a:latin typeface="Open Sans"/>
                <a:ea typeface="Open Sans"/>
                <a:cs typeface="Open Sans"/>
                <a:sym typeface="Open Sans"/>
              </a:rPr>
              <a:t>, aimed at meeting the immediate needs of low-income students and families across the city during the school closures caused by the COVID-19 pandemic, and providing resources to support schools and teachers when they eventually transition students back to full-time learning environments.</a:t>
            </a:r>
            <a:endParaRPr sz="1500">
              <a:solidFill>
                <a:srgbClr val="171717"/>
              </a:solidFill>
              <a:highlight>
                <a:srgbClr val="FFFFFF"/>
              </a:highlight>
              <a:latin typeface="Open Sans"/>
              <a:ea typeface="Open Sans"/>
              <a:cs typeface="Open Sans"/>
              <a:sym typeface="Open Sans"/>
            </a:endParaRPr>
          </a:p>
          <a:p>
            <a:pPr indent="0" lvl="0" marL="457200" rtl="0" algn="l">
              <a:lnSpc>
                <a:spcPct val="115000"/>
              </a:lnSpc>
              <a:spcBef>
                <a:spcPts val="1200"/>
              </a:spcBef>
              <a:spcAft>
                <a:spcPts val="0"/>
              </a:spcAft>
              <a:buNone/>
            </a:pPr>
            <a:r>
              <a:rPr lang="en" sz="1300">
                <a:solidFill>
                  <a:srgbClr val="171717"/>
                </a:solidFill>
                <a:highlight>
                  <a:srgbClr val="FFFFFF"/>
                </a:highlight>
                <a:latin typeface="Open Sans"/>
                <a:ea typeface="Open Sans"/>
                <a:cs typeface="Open Sans"/>
                <a:sym typeface="Open Sans"/>
              </a:rPr>
              <a:t> Jump-Start Philly Schools Fund aims to raise $6 million or more to address the needs for students. The first round of grants will help to supply laptop computers to 15,000 students who need them for learning at home.</a:t>
            </a:r>
            <a:endParaRPr sz="1300">
              <a:solidFill>
                <a:srgbClr val="171717"/>
              </a:solidFill>
              <a:highlight>
                <a:srgbClr val="FFFFFF"/>
              </a:highlight>
              <a:latin typeface="Open Sans"/>
              <a:ea typeface="Open Sans"/>
              <a:cs typeface="Open Sans"/>
              <a:sym typeface="Open Sans"/>
            </a:endParaRPr>
          </a:p>
          <a:p>
            <a:pPr indent="0" lvl="0" marL="457200" rtl="0" algn="l">
              <a:lnSpc>
                <a:spcPct val="115000"/>
              </a:lnSpc>
              <a:spcBef>
                <a:spcPts val="1200"/>
              </a:spcBef>
              <a:spcAft>
                <a:spcPts val="0"/>
              </a:spcAft>
              <a:buNone/>
            </a:pPr>
            <a:r>
              <a:t/>
            </a:r>
            <a:endParaRPr sz="1300">
              <a:solidFill>
                <a:srgbClr val="171717"/>
              </a:solidFill>
              <a:highlight>
                <a:srgbClr val="FFFFFF"/>
              </a:highlight>
              <a:latin typeface="Open Sans"/>
              <a:ea typeface="Open Sans"/>
              <a:cs typeface="Open Sans"/>
              <a:sym typeface="Open Sans"/>
            </a:endParaRPr>
          </a:p>
          <a:p>
            <a:pPr indent="0" lvl="0" marL="457200" rtl="0" algn="l">
              <a:lnSpc>
                <a:spcPct val="115000"/>
              </a:lnSpc>
              <a:spcBef>
                <a:spcPts val="1200"/>
              </a:spcBef>
              <a:spcAft>
                <a:spcPts val="0"/>
              </a:spcAft>
              <a:buClr>
                <a:schemeClr val="dk1"/>
              </a:buClr>
              <a:buSzPts val="1100"/>
              <a:buFont typeface="Arial"/>
              <a:buNone/>
            </a:pPr>
            <a:r>
              <a:rPr lang="en" sz="1300">
                <a:solidFill>
                  <a:srgbClr val="171717"/>
                </a:solidFill>
                <a:highlight>
                  <a:srgbClr val="FFFFFF"/>
                </a:highlight>
                <a:latin typeface="Open Sans"/>
                <a:ea typeface="Open Sans"/>
                <a:cs typeface="Open Sans"/>
                <a:sym typeface="Open Sans"/>
              </a:rPr>
              <a:t>Students must have the opportunity to continue learning while they are home, regardless of where they live in the city or what kind of school they go to. This program aims to reduce barriers for students to stay on track in school during the COVID-19 crisis. </a:t>
            </a:r>
            <a:endParaRPr sz="1300">
              <a:solidFill>
                <a:srgbClr val="171717"/>
              </a:solidFill>
              <a:highlight>
                <a:srgbClr val="FFFFFF"/>
              </a:highlight>
              <a:latin typeface="Open Sans"/>
              <a:ea typeface="Open Sans"/>
              <a:cs typeface="Open Sans"/>
              <a:sym typeface="Open Sans"/>
            </a:endParaRPr>
          </a:p>
          <a:p>
            <a:pPr indent="0" lvl="0" marL="0" rtl="0" algn="l">
              <a:spcBef>
                <a:spcPts val="1200"/>
              </a:spcBef>
              <a:spcAft>
                <a:spcPts val="0"/>
              </a:spcAft>
              <a:buNone/>
            </a:pPr>
            <a:r>
              <a:t/>
            </a:r>
            <a:endParaRPr/>
          </a:p>
          <a:p>
            <a:pPr indent="0" lvl="0" marL="0" rtl="0" algn="l">
              <a:spcBef>
                <a:spcPts val="0"/>
              </a:spcBef>
              <a:spcAft>
                <a:spcPts val="0"/>
              </a:spcAft>
              <a:buNone/>
            </a:pPr>
            <a:r>
              <a:rPr lang="en"/>
              <a:t>https://philaschoolpartnership.org/</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5" name="Shape 595"/>
        <p:cNvGrpSpPr/>
        <p:nvPr/>
      </p:nvGrpSpPr>
      <p:grpSpPr>
        <a:xfrm>
          <a:off x="0" y="0"/>
          <a:ext cx="0" cy="0"/>
          <a:chOff x="0" y="0"/>
          <a:chExt cx="0" cy="0"/>
        </a:xfrm>
      </p:grpSpPr>
      <p:sp>
        <p:nvSpPr>
          <p:cNvPr id="596" name="Google Shape;596;g7f91ffbb1d_0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7" name="Google Shape;597;g7f91ffbb1d_0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6" name="Shape 606"/>
        <p:cNvGrpSpPr/>
        <p:nvPr/>
      </p:nvGrpSpPr>
      <p:grpSpPr>
        <a:xfrm>
          <a:off x="0" y="0"/>
          <a:ext cx="0" cy="0"/>
          <a:chOff x="0" y="0"/>
          <a:chExt cx="0" cy="0"/>
        </a:xfrm>
      </p:grpSpPr>
      <p:sp>
        <p:nvSpPr>
          <p:cNvPr id="607" name="Google Shape;607;g7f91ffbb1d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8" name="Google Shape;608;g7f91ffbb1d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0" name="Shape 620"/>
        <p:cNvGrpSpPr/>
        <p:nvPr/>
      </p:nvGrpSpPr>
      <p:grpSpPr>
        <a:xfrm>
          <a:off x="0" y="0"/>
          <a:ext cx="0" cy="0"/>
          <a:chOff x="0" y="0"/>
          <a:chExt cx="0" cy="0"/>
        </a:xfrm>
      </p:grpSpPr>
      <p:sp>
        <p:nvSpPr>
          <p:cNvPr id="621" name="Google Shape;621;g7f91ffbb1d_0_173:notes"/>
          <p:cNvSpPr txBox="1"/>
          <p:nvPr>
            <p:ph idx="1" type="body"/>
          </p:nvPr>
        </p:nvSpPr>
        <p:spPr>
          <a:xfrm>
            <a:off x="685800" y="4400550"/>
            <a:ext cx="5486400" cy="360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rPr lang="en"/>
              <a:t>We are chaging septa so let´s wait on this graphic until then.</a:t>
            </a:r>
            <a:endParaRPr/>
          </a:p>
        </p:txBody>
      </p:sp>
      <p:sp>
        <p:nvSpPr>
          <p:cNvPr id="622" name="Google Shape;622;g7f91ffbb1d_0_173:notes"/>
          <p:cNvSpPr/>
          <p:nvPr>
            <p:ph idx="2" type="sldImg"/>
          </p:nvPr>
        </p:nvSpPr>
        <p:spPr>
          <a:xfrm>
            <a:off x="1877062" y="1143001"/>
            <a:ext cx="31038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6" name="Shape 636"/>
        <p:cNvGrpSpPr/>
        <p:nvPr/>
      </p:nvGrpSpPr>
      <p:grpSpPr>
        <a:xfrm>
          <a:off x="0" y="0"/>
          <a:ext cx="0" cy="0"/>
          <a:chOff x="0" y="0"/>
          <a:chExt cx="0" cy="0"/>
        </a:xfrm>
      </p:grpSpPr>
      <p:sp>
        <p:nvSpPr>
          <p:cNvPr id="637" name="Google Shape;637;g7f91ffbb1d_0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8" name="Google Shape;638;g7f91ffbb1d_0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Elecciones primarias</a:t>
            </a:r>
            <a:endParaRPr/>
          </a:p>
          <a:p>
            <a:pPr indent="0" lvl="0" marL="0" rtl="0" algn="l">
              <a:spcBef>
                <a:spcPts val="0"/>
              </a:spcBef>
              <a:spcAft>
                <a:spcPts val="0"/>
              </a:spcAft>
              <a:buNone/>
            </a:pPr>
            <a:r>
              <a:rPr lang="en"/>
              <a:t>Nueva fecha: 2 de junio de 2020</a:t>
            </a:r>
            <a:endParaRPr/>
          </a:p>
          <a:p>
            <a:pPr indent="0" lvl="0" marL="0" rtl="0" algn="l">
              <a:spcBef>
                <a:spcPts val="0"/>
              </a:spcBef>
              <a:spcAft>
                <a:spcPts val="0"/>
              </a:spcAft>
              <a:buNone/>
            </a:pPr>
            <a:r>
              <a:rPr lang="en"/>
              <a:t>Licencias de conducir. Ahora expiran el 31 de Marzo de 2020</a:t>
            </a:r>
            <a:endParaRPr/>
          </a:p>
          <a:p>
            <a:pPr indent="0" lvl="0" marL="0" rtl="0" algn="l">
              <a:spcBef>
                <a:spcPts val="0"/>
              </a:spcBef>
              <a:spcAft>
                <a:spcPts val="0"/>
              </a:spcAft>
              <a:buNone/>
            </a:pPr>
            <a:r>
              <a:rPr lang="en"/>
              <a:t>Identificación real: Nueva fecha limite: 1 de Octubre de 2021</a:t>
            </a:r>
            <a:endParaRPr/>
          </a:p>
          <a:p>
            <a:pPr indent="0" lvl="0" marL="0" rtl="0" algn="l">
              <a:spcBef>
                <a:spcPts val="0"/>
              </a:spcBef>
              <a:spcAft>
                <a:spcPts val="0"/>
              </a:spcAft>
              <a:buNone/>
            </a:pPr>
            <a:r>
              <a:rPr lang="en"/>
              <a:t>Impuestos: Nueva fecha limite: 15 de julio, 2020</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3" name="Shape 653"/>
        <p:cNvGrpSpPr/>
        <p:nvPr/>
      </p:nvGrpSpPr>
      <p:grpSpPr>
        <a:xfrm>
          <a:off x="0" y="0"/>
          <a:ext cx="0" cy="0"/>
          <a:chOff x="0" y="0"/>
          <a:chExt cx="0" cy="0"/>
        </a:xfrm>
      </p:grpSpPr>
      <p:sp>
        <p:nvSpPr>
          <p:cNvPr id="654" name="Google Shape;654;g7f91ffbb1d_0_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5" name="Google Shape;655;g7f91ffbb1d_0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https://www.pa.gov/guides/voting-and-elections/#VotingbyMail-InBallot</a:t>
            </a:r>
            <a:endParaRPr/>
          </a:p>
          <a:p>
            <a:pPr indent="0" lvl="0" marL="0" rtl="0" algn="l">
              <a:spcBef>
                <a:spcPts val="0"/>
              </a:spcBef>
              <a:spcAft>
                <a:spcPts val="0"/>
              </a:spcAft>
              <a:buNone/>
            </a:pPr>
            <a:r>
              <a:rPr lang="en"/>
              <a:t>Cómo se vota por correo?</a:t>
            </a:r>
            <a:endParaRPr/>
          </a:p>
          <a:p>
            <a:pPr indent="-298450" lvl="0" marL="457200" rtl="0" algn="l">
              <a:spcBef>
                <a:spcPts val="0"/>
              </a:spcBef>
              <a:spcAft>
                <a:spcPts val="0"/>
              </a:spcAft>
              <a:buSzPts val="1100"/>
              <a:buAutoNum type="arabicPeriod"/>
            </a:pPr>
            <a:r>
              <a:rPr lang="en"/>
              <a:t>Marca tu voto siguiendo las instrucciones.</a:t>
            </a:r>
            <a:endParaRPr/>
          </a:p>
          <a:p>
            <a:pPr indent="-298450" lvl="0" marL="457200" rtl="0" algn="l">
              <a:spcBef>
                <a:spcPts val="0"/>
              </a:spcBef>
              <a:spcAft>
                <a:spcPts val="0"/>
              </a:spcAft>
              <a:buSzPts val="1100"/>
              <a:buAutoNum type="arabicPeriod"/>
            </a:pPr>
            <a:r>
              <a:rPr lang="en"/>
              <a:t>Pon tu papeleta de votación en el sobre seguro y luego en el sobre oficial. Asegúrate de firmar o puede que tu voto no sea contado</a:t>
            </a:r>
            <a:endParaRPr/>
          </a:p>
          <a:p>
            <a:pPr indent="-298450" lvl="0" marL="457200" rtl="0" algn="l">
              <a:spcBef>
                <a:spcPts val="0"/>
              </a:spcBef>
              <a:spcAft>
                <a:spcPts val="0"/>
              </a:spcAft>
              <a:buSzPts val="1100"/>
              <a:buAutoNum type="arabicPeriod"/>
            </a:pPr>
            <a:r>
              <a:rPr lang="en"/>
              <a:t>Envía tu voto por correo para que llegue a tiempo.</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8" name="Shape 668"/>
        <p:cNvGrpSpPr/>
        <p:nvPr/>
      </p:nvGrpSpPr>
      <p:grpSpPr>
        <a:xfrm>
          <a:off x="0" y="0"/>
          <a:ext cx="0" cy="0"/>
          <a:chOff x="0" y="0"/>
          <a:chExt cx="0" cy="0"/>
        </a:xfrm>
      </p:grpSpPr>
      <p:sp>
        <p:nvSpPr>
          <p:cNvPr id="669" name="Google Shape;669;g7f91ffbb1d_0_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0" name="Google Shape;670;g7f91ffbb1d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https://www.pa.gov/guides/voting-and-elections/#VotingbyMail-InBallot</a:t>
            </a:r>
            <a:endParaRPr/>
          </a:p>
          <a:p>
            <a:pPr indent="0" lvl="0" marL="0" rtl="0" algn="l">
              <a:spcBef>
                <a:spcPts val="0"/>
              </a:spcBef>
              <a:spcAft>
                <a:spcPts val="0"/>
              </a:spcAft>
              <a:buNone/>
            </a:pPr>
            <a:r>
              <a:rPr lang="en"/>
              <a:t>Regístrate para votar</a:t>
            </a:r>
            <a:endParaRPr/>
          </a:p>
          <a:p>
            <a:pPr indent="0" lvl="0" marL="0" rtl="0" algn="l">
              <a:spcBef>
                <a:spcPts val="0"/>
              </a:spcBef>
              <a:spcAft>
                <a:spcPts val="0"/>
              </a:spcAft>
              <a:buNone/>
            </a:pPr>
            <a:r>
              <a:rPr lang="en"/>
              <a:t>Suministra tu aplicación hasta </a:t>
            </a:r>
            <a:endParaRPr/>
          </a:p>
          <a:p>
            <a:pPr indent="0" lvl="0" marL="0" rtl="0" algn="l">
              <a:spcBef>
                <a:spcPts val="0"/>
              </a:spcBef>
              <a:spcAft>
                <a:spcPts val="0"/>
              </a:spcAft>
              <a:buNone/>
            </a:pPr>
            <a:r>
              <a:rPr lang="en"/>
              <a:t>Las 5pm del día de elecciones.</a:t>
            </a:r>
            <a:endParaRPr/>
          </a:p>
          <a:p>
            <a:pPr indent="0" lvl="0" marL="0" rtl="0" algn="l">
              <a:spcBef>
                <a:spcPts val="0"/>
              </a:spcBef>
              <a:spcAft>
                <a:spcPts val="0"/>
              </a:spcAft>
              <a:buNone/>
            </a:pPr>
            <a:r>
              <a:rPr lang="en"/>
              <a:t>Suministra tu voto hasta las 8pm del día de elecciones</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6" name="Shape 686"/>
        <p:cNvGrpSpPr/>
        <p:nvPr/>
      </p:nvGrpSpPr>
      <p:grpSpPr>
        <a:xfrm>
          <a:off x="0" y="0"/>
          <a:ext cx="0" cy="0"/>
          <a:chOff x="0" y="0"/>
          <a:chExt cx="0" cy="0"/>
        </a:xfrm>
      </p:grpSpPr>
      <p:sp>
        <p:nvSpPr>
          <p:cNvPr id="687" name="Google Shape;687;g74aae63e44_1_5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8" name="Google Shape;688;g74aae63e44_1_5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5" name="Shape 705"/>
        <p:cNvGrpSpPr/>
        <p:nvPr/>
      </p:nvGrpSpPr>
      <p:grpSpPr>
        <a:xfrm>
          <a:off x="0" y="0"/>
          <a:ext cx="0" cy="0"/>
          <a:chOff x="0" y="0"/>
          <a:chExt cx="0" cy="0"/>
        </a:xfrm>
      </p:grpSpPr>
      <p:sp>
        <p:nvSpPr>
          <p:cNvPr id="706" name="Google Shape;706;g74aae63e44_1_6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7" name="Google Shape;707;g74aae63e44_1_6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https://www.pa.gov/guides/voting-and-elections/#VotingbyMail-InBallot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 name="Shape 116"/>
        <p:cNvGrpSpPr/>
        <p:nvPr/>
      </p:nvGrpSpPr>
      <p:grpSpPr>
        <a:xfrm>
          <a:off x="0" y="0"/>
          <a:ext cx="0" cy="0"/>
          <a:chOff x="0" y="0"/>
          <a:chExt cx="0" cy="0"/>
        </a:xfrm>
      </p:grpSpPr>
      <p:sp>
        <p:nvSpPr>
          <p:cNvPr id="117" name="Google Shape;117;g72976822ee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72976822ee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1" name="Shape 721"/>
        <p:cNvGrpSpPr/>
        <p:nvPr/>
      </p:nvGrpSpPr>
      <p:grpSpPr>
        <a:xfrm>
          <a:off x="0" y="0"/>
          <a:ext cx="0" cy="0"/>
          <a:chOff x="0" y="0"/>
          <a:chExt cx="0" cy="0"/>
        </a:xfrm>
      </p:grpSpPr>
      <p:sp>
        <p:nvSpPr>
          <p:cNvPr id="722" name="Google Shape;722;g7f91ffbb1d_0_212:notes"/>
          <p:cNvSpPr txBox="1"/>
          <p:nvPr>
            <p:ph idx="1" type="body"/>
          </p:nvPr>
        </p:nvSpPr>
        <p:spPr>
          <a:xfrm>
            <a:off x="685800" y="4400550"/>
            <a:ext cx="5486400" cy="360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723" name="Google Shape;723;g7f91ffbb1d_0_212:notes"/>
          <p:cNvSpPr/>
          <p:nvPr>
            <p:ph idx="2" type="sldImg"/>
          </p:nvPr>
        </p:nvSpPr>
        <p:spPr>
          <a:xfrm>
            <a:off x="1877062" y="1143001"/>
            <a:ext cx="31038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7" name="Shape 737"/>
        <p:cNvGrpSpPr/>
        <p:nvPr/>
      </p:nvGrpSpPr>
      <p:grpSpPr>
        <a:xfrm>
          <a:off x="0" y="0"/>
          <a:ext cx="0" cy="0"/>
          <a:chOff x="0" y="0"/>
          <a:chExt cx="0" cy="0"/>
        </a:xfrm>
      </p:grpSpPr>
      <p:sp>
        <p:nvSpPr>
          <p:cNvPr id="738" name="Google Shape;738;g7303de46d8_0_76:notes"/>
          <p:cNvSpPr txBox="1"/>
          <p:nvPr>
            <p:ph idx="1" type="body"/>
          </p:nvPr>
        </p:nvSpPr>
        <p:spPr>
          <a:xfrm>
            <a:off x="685800" y="4400550"/>
            <a:ext cx="5486400" cy="360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739" name="Google Shape;739;g7303de46d8_0_76:notes"/>
          <p:cNvSpPr/>
          <p:nvPr>
            <p:ph idx="2" type="sldImg"/>
          </p:nvPr>
        </p:nvSpPr>
        <p:spPr>
          <a:xfrm>
            <a:off x="1877062" y="1143001"/>
            <a:ext cx="31038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5" name="Shape 745"/>
        <p:cNvGrpSpPr/>
        <p:nvPr/>
      </p:nvGrpSpPr>
      <p:grpSpPr>
        <a:xfrm>
          <a:off x="0" y="0"/>
          <a:ext cx="0" cy="0"/>
          <a:chOff x="0" y="0"/>
          <a:chExt cx="0" cy="0"/>
        </a:xfrm>
      </p:grpSpPr>
      <p:sp>
        <p:nvSpPr>
          <p:cNvPr id="746" name="Google Shape;746;g7f91ffbb1d_0_2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7" name="Google Shape;747;g7f91ffbb1d_0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 name="Shape 125"/>
        <p:cNvGrpSpPr/>
        <p:nvPr/>
      </p:nvGrpSpPr>
      <p:grpSpPr>
        <a:xfrm>
          <a:off x="0" y="0"/>
          <a:ext cx="0" cy="0"/>
          <a:chOff x="0" y="0"/>
          <a:chExt cx="0" cy="0"/>
        </a:xfrm>
      </p:grpSpPr>
      <p:sp>
        <p:nvSpPr>
          <p:cNvPr id="126" name="Google Shape;126;g72a95870c7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72a95870c7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Protege a los más vulnerables a enfermarse:</a:t>
            </a:r>
            <a:endParaRPr/>
          </a:p>
          <a:p>
            <a:pPr indent="0" lvl="0" marL="0" rtl="0" algn="l">
              <a:spcBef>
                <a:spcPts val="0"/>
              </a:spcBef>
              <a:spcAft>
                <a:spcPts val="0"/>
              </a:spcAft>
              <a:buNone/>
            </a:pPr>
            <a:r>
              <a:rPr lang="en"/>
              <a:t>% de población en USA</a:t>
            </a:r>
            <a:endParaRPr/>
          </a:p>
          <a:p>
            <a:pPr indent="0" lvl="0" marL="0" rtl="0" algn="l">
              <a:spcBef>
                <a:spcPts val="0"/>
              </a:spcBef>
              <a:spcAft>
                <a:spcPts val="0"/>
              </a:spcAft>
              <a:buNone/>
            </a:pPr>
            <a:r>
              <a:rPr lang="en"/>
              <a:t>Personas con enfermedades crónicas 40%</a:t>
            </a:r>
            <a:endParaRPr/>
          </a:p>
          <a:p>
            <a:pPr indent="0" lvl="0" marL="0" rtl="0" algn="l">
              <a:spcBef>
                <a:spcPts val="0"/>
              </a:spcBef>
              <a:spcAft>
                <a:spcPts val="0"/>
              </a:spcAft>
              <a:buNone/>
            </a:pPr>
            <a:r>
              <a:rPr lang="en"/>
              <a:t>Personas mayores (55+) 29%</a:t>
            </a:r>
            <a:endParaRPr/>
          </a:p>
          <a:p>
            <a:pPr indent="0" lvl="0" marL="0" rtl="0" algn="l">
              <a:spcBef>
                <a:spcPts val="0"/>
              </a:spcBef>
              <a:spcAft>
                <a:spcPts val="0"/>
              </a:spcAft>
              <a:buNone/>
            </a:pPr>
            <a:r>
              <a:rPr lang="en"/>
              <a:t>Trabajadores independientes (17%)</a:t>
            </a:r>
            <a:endParaRPr/>
          </a:p>
          <a:p>
            <a:pPr indent="0" lvl="0" marL="0" rtl="0" algn="l">
              <a:spcBef>
                <a:spcPts val="0"/>
              </a:spcBef>
              <a:spcAft>
                <a:spcPts val="0"/>
              </a:spcAft>
              <a:buNone/>
            </a:pPr>
            <a:r>
              <a:rPr lang="en"/>
              <a:t>Trabajadores de salud (5%)</a:t>
            </a:r>
            <a:endParaRPr/>
          </a:p>
          <a:p>
            <a:pPr indent="0" lvl="0" marL="0" rtl="0" algn="l">
              <a:spcBef>
                <a:spcPts val="0"/>
              </a:spcBef>
              <a:spcAft>
                <a:spcPts val="0"/>
              </a:spcAft>
              <a:buNone/>
            </a:pPr>
            <a:r>
              <a:rPr lang="en"/>
              <a:t>Personas sin documentos (3.2%)</a:t>
            </a:r>
            <a:endParaRPr/>
          </a:p>
          <a:p>
            <a:pPr indent="0" lvl="0" marL="0" rtl="0" algn="l">
              <a:spcBef>
                <a:spcPts val="0"/>
              </a:spcBef>
              <a:spcAft>
                <a:spcPts val="0"/>
              </a:spcAft>
              <a:buNone/>
            </a:pPr>
            <a:r>
              <a:rPr lang="en"/>
              <a:t>Profesores (1.2%)</a:t>
            </a:r>
            <a:endParaRPr/>
          </a:p>
          <a:p>
            <a:pPr indent="0" lvl="0" marL="0" rtl="0" algn="l">
              <a:spcBef>
                <a:spcPts val="0"/>
              </a:spcBef>
              <a:spcAft>
                <a:spcPts val="0"/>
              </a:spcAft>
              <a:buNone/>
            </a:pPr>
            <a:r>
              <a:rPr lang="en"/>
              <a:t>Personas embarazadas (0.9%)</a:t>
            </a:r>
            <a:endParaRPr/>
          </a:p>
          <a:p>
            <a:pPr indent="0" lvl="0" marL="0" rtl="0" algn="l">
              <a:spcBef>
                <a:spcPts val="0"/>
              </a:spcBef>
              <a:spcAft>
                <a:spcPts val="0"/>
              </a:spcAft>
              <a:buNone/>
            </a:pPr>
            <a:r>
              <a:rPr lang="en"/>
              <a:t>Personas en cárceles (0.7%)</a:t>
            </a:r>
            <a:endParaRPr/>
          </a:p>
          <a:p>
            <a:pPr indent="0" lvl="0" marL="0" rtl="0" algn="l">
              <a:spcBef>
                <a:spcPts val="0"/>
              </a:spcBef>
              <a:spcAft>
                <a:spcPts val="0"/>
              </a:spcAft>
              <a:buNone/>
            </a:pPr>
            <a:r>
              <a:rPr lang="en"/>
              <a:t>Personas sin hogar (0.2%)</a:t>
            </a:r>
            <a:endParaRPr/>
          </a:p>
          <a:p>
            <a:pPr indent="0" lvl="0" marL="0" rtl="0" algn="l">
              <a:spcBef>
                <a:spcPts val="0"/>
              </a:spcBef>
              <a:spcAft>
                <a:spcPts val="0"/>
              </a:spcAft>
              <a:buNone/>
            </a:pPr>
            <a:r>
              <a:rPr lang="en"/>
              <a:t>Fuente: CDC</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 name="Shape 134"/>
        <p:cNvGrpSpPr/>
        <p:nvPr/>
      </p:nvGrpSpPr>
      <p:grpSpPr>
        <a:xfrm>
          <a:off x="0" y="0"/>
          <a:ext cx="0" cy="0"/>
          <a:chOff x="0" y="0"/>
          <a:chExt cx="0" cy="0"/>
        </a:xfrm>
      </p:grpSpPr>
      <p:sp>
        <p:nvSpPr>
          <p:cNvPr id="135" name="Google Shape;135;g726dbe0583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726dbe0583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 name="Shape 152"/>
        <p:cNvGrpSpPr/>
        <p:nvPr/>
      </p:nvGrpSpPr>
      <p:grpSpPr>
        <a:xfrm>
          <a:off x="0" y="0"/>
          <a:ext cx="0" cy="0"/>
          <a:chOff x="0" y="0"/>
          <a:chExt cx="0" cy="0"/>
        </a:xfrm>
      </p:grpSpPr>
      <p:sp>
        <p:nvSpPr>
          <p:cNvPr id="153" name="Google Shape;153;g72e44185e6_0_3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72e44185e6_0_3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p:cSld name="Section Header">
    <p:bg>
      <p:bgPr>
        <a:solidFill>
          <a:srgbClr val="FBF9EF"/>
        </a:solidFill>
      </p:bgPr>
    </p:bg>
    <p:spTree>
      <p:nvGrpSpPr>
        <p:cNvPr id="50" name="Shape 50"/>
        <p:cNvGrpSpPr/>
        <p:nvPr/>
      </p:nvGrpSpPr>
      <p:grpSpPr>
        <a:xfrm>
          <a:off x="0" y="0"/>
          <a:ext cx="0" cy="0"/>
          <a:chOff x="0" y="0"/>
          <a:chExt cx="0" cy="0"/>
        </a:xfrm>
      </p:grpSpPr>
      <p:sp>
        <p:nvSpPr>
          <p:cNvPr id="51" name="Google Shape;51;p13"/>
          <p:cNvSpPr/>
          <p:nvPr/>
        </p:nvSpPr>
        <p:spPr>
          <a:xfrm>
            <a:off x="0" y="4618435"/>
            <a:ext cx="9144000" cy="525000"/>
          </a:xfrm>
          <a:prstGeom prst="rect">
            <a:avLst/>
          </a:prstGeom>
          <a:solidFill>
            <a:srgbClr val="2176D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2" name="Google Shape;52;p13"/>
          <p:cNvSpPr/>
          <p:nvPr/>
        </p:nvSpPr>
        <p:spPr>
          <a:xfrm>
            <a:off x="0" y="0"/>
            <a:ext cx="9144000" cy="525000"/>
          </a:xfrm>
          <a:prstGeom prst="rect">
            <a:avLst/>
          </a:prstGeom>
          <a:solidFill>
            <a:srgbClr val="2176D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3" name="Google Shape;53;p13"/>
          <p:cNvSpPr/>
          <p:nvPr/>
        </p:nvSpPr>
        <p:spPr>
          <a:xfrm>
            <a:off x="0" y="0"/>
            <a:ext cx="557100" cy="5143500"/>
          </a:xfrm>
          <a:prstGeom prst="rect">
            <a:avLst/>
          </a:prstGeom>
          <a:solidFill>
            <a:srgbClr val="2176D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4" name="Google Shape;54;p13"/>
          <p:cNvSpPr/>
          <p:nvPr/>
        </p:nvSpPr>
        <p:spPr>
          <a:xfrm>
            <a:off x="8586788" y="-1"/>
            <a:ext cx="557100" cy="5143500"/>
          </a:xfrm>
          <a:prstGeom prst="rect">
            <a:avLst/>
          </a:prstGeom>
          <a:solidFill>
            <a:srgbClr val="2176D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5" name="Google Shape;55;p13"/>
          <p:cNvSpPr txBox="1"/>
          <p:nvPr>
            <p:ph idx="12" type="sldNum"/>
          </p:nvPr>
        </p:nvSpPr>
        <p:spPr>
          <a:xfrm>
            <a:off x="8556784" y="4749850"/>
            <a:ext cx="548700" cy="393600"/>
          </a:xfrm>
          <a:prstGeom prst="rect">
            <a:avLst/>
          </a:prstGeom>
          <a:noFill/>
          <a:ln>
            <a:noFill/>
          </a:ln>
        </p:spPr>
        <p:txBody>
          <a:bodyPr anchorCtr="0" anchor="t"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hyperlink" Target="https://www.dw.com/" TargetMode="Externa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4.png"/><Relationship Id="rId4" Type="http://schemas.openxmlformats.org/officeDocument/2006/relationships/image" Target="../media/image20.png"/><Relationship Id="rId5" Type="http://schemas.openxmlformats.org/officeDocument/2006/relationships/image" Target="../media/image7.png"/><Relationship Id="rId6" Type="http://schemas.openxmlformats.org/officeDocument/2006/relationships/image" Target="../media/image1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2.png"/><Relationship Id="rId4" Type="http://schemas.openxmlformats.org/officeDocument/2006/relationships/image" Target="../media/image21.png"/><Relationship Id="rId5"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58.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7.png"/><Relationship Id="rId4" Type="http://schemas.openxmlformats.org/officeDocument/2006/relationships/image" Target="../media/image24.png"/><Relationship Id="rId5" Type="http://schemas.openxmlformats.org/officeDocument/2006/relationships/image" Target="../media/image3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65.jpg"/><Relationship Id="rId4" Type="http://schemas.openxmlformats.org/officeDocument/2006/relationships/hyperlink" Target="https://bit.ly/WolfWorkerSafety"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8.jp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40.png"/><Relationship Id="rId4" Type="http://schemas.openxmlformats.org/officeDocument/2006/relationships/image" Target="../media/image45.png"/><Relationship Id="rId5" Type="http://schemas.openxmlformats.org/officeDocument/2006/relationships/image" Target="../media/image4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0.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84.jp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5.jp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7.png"/><Relationship Id="rId4" Type="http://schemas.openxmlformats.org/officeDocument/2006/relationships/image" Target="../media/image3.png"/><Relationship Id="rId5" Type="http://schemas.openxmlformats.org/officeDocument/2006/relationships/image" Target="../media/image9.png"/><Relationship Id="rId6" Type="http://schemas.openxmlformats.org/officeDocument/2006/relationships/image" Target="../media/image13.png"/><Relationship Id="rId7" Type="http://schemas.openxmlformats.org/officeDocument/2006/relationships/image" Target="../media/image2.png"/><Relationship Id="rId8" Type="http://schemas.openxmlformats.org/officeDocument/2006/relationships/image" Target="../media/image1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46.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hyperlink" Target="mailto:pchr@phila.gov" TargetMode="External"/><Relationship Id="rId4" Type="http://schemas.openxmlformats.org/officeDocument/2006/relationships/hyperlink" Target="http://www.phila.gov/humanrelations"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3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6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70.png"/><Relationship Id="rId4" Type="http://schemas.openxmlformats.org/officeDocument/2006/relationships/image" Target="../media/image52.png"/><Relationship Id="rId5" Type="http://schemas.openxmlformats.org/officeDocument/2006/relationships/image" Target="../media/image4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5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42.png"/><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8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5.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5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4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74.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66.png"/><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68.jpg"/><Relationship Id="rId4" Type="http://schemas.openxmlformats.org/officeDocument/2006/relationships/image" Target="../media/image56.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7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7.xml"/><Relationship Id="rId3" Type="http://schemas.openxmlformats.org/officeDocument/2006/relationships/image" Target="../media/image4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51.png"/><Relationship Id="rId4" Type="http://schemas.openxmlformats.org/officeDocument/2006/relationships/image" Target="../media/image6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5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6.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53.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92.png"/><Relationship Id="rId4" Type="http://schemas.openxmlformats.org/officeDocument/2006/relationships/image" Target="../media/image83.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55.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79.png"/><Relationship Id="rId4" Type="http://schemas.openxmlformats.org/officeDocument/2006/relationships/image" Target="../media/image59.jpg"/><Relationship Id="rId5" Type="http://schemas.openxmlformats.org/officeDocument/2006/relationships/image" Target="../media/image80.jpg"/><Relationship Id="rId6" Type="http://schemas.openxmlformats.org/officeDocument/2006/relationships/image" Target="../media/image81.png"/><Relationship Id="rId7" Type="http://schemas.openxmlformats.org/officeDocument/2006/relationships/hyperlink" Target="https://www.acf.hhs.gov/ocs/programs/liheap"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4.xml"/><Relationship Id="rId3" Type="http://schemas.openxmlformats.org/officeDocument/2006/relationships/image" Target="../media/image61.png"/><Relationship Id="rId4" Type="http://schemas.openxmlformats.org/officeDocument/2006/relationships/image" Target="../media/image75.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hyperlink" Target="http://www.pavoterservices.pa.gov/" TargetMode="External"/><Relationship Id="rId4" Type="http://schemas.openxmlformats.org/officeDocument/2006/relationships/hyperlink" Target="http://bit.ly/pagov-language-support" TargetMode="External"/><Relationship Id="rId5" Type="http://schemas.openxmlformats.org/officeDocument/2006/relationships/image" Target="../media/image62.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63.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76.png"/><Relationship Id="rId4" Type="http://schemas.openxmlformats.org/officeDocument/2006/relationships/image" Target="../media/image7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91.jpg"/><Relationship Id="rId4" Type="http://schemas.openxmlformats.org/officeDocument/2006/relationships/image" Target="../media/image67.png"/><Relationship Id="rId5" Type="http://schemas.openxmlformats.org/officeDocument/2006/relationships/image" Target="../media/image87.png"/><Relationship Id="rId6" Type="http://schemas.openxmlformats.org/officeDocument/2006/relationships/image" Target="../media/image7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85.png"/><Relationship Id="rId4" Type="http://schemas.openxmlformats.org/officeDocument/2006/relationships/hyperlink" Target="mailto:philly311@phila.gov" TargetMode="External"/><Relationship Id="rId5" Type="http://schemas.openxmlformats.org/officeDocument/2006/relationships/image" Target="../media/image7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1.xml"/><Relationship Id="rId3" Type="http://schemas.openxmlformats.org/officeDocument/2006/relationships/hyperlink" Target="https://bit.ly/COVIDPhoneBank"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71.png"/><Relationship Id="rId4" Type="http://schemas.openxmlformats.org/officeDocument/2006/relationships/image" Target="../media/image88.png"/><Relationship Id="rId5" Type="http://schemas.openxmlformats.org/officeDocument/2006/relationships/image" Target="../media/image82.png"/><Relationship Id="rId6" Type="http://schemas.openxmlformats.org/officeDocument/2006/relationships/image" Target="../media/image8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19.png"/><Relationship Id="rId5"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1C4587"/>
        </a:solidFill>
      </p:bgPr>
    </p:bg>
    <p:spTree>
      <p:nvGrpSpPr>
        <p:cNvPr id="59" name="Shape 59"/>
        <p:cNvGrpSpPr/>
        <p:nvPr/>
      </p:nvGrpSpPr>
      <p:grpSpPr>
        <a:xfrm>
          <a:off x="0" y="0"/>
          <a:ext cx="0" cy="0"/>
          <a:chOff x="0" y="0"/>
          <a:chExt cx="0" cy="0"/>
        </a:xfrm>
      </p:grpSpPr>
      <p:pic>
        <p:nvPicPr>
          <p:cNvPr id="60" name="Google Shape;60;p14"/>
          <p:cNvPicPr preferRelativeResize="0"/>
          <p:nvPr/>
        </p:nvPicPr>
        <p:blipFill rotWithShape="1">
          <a:blip r:embed="rId3">
            <a:alphaModFix amt="93000"/>
          </a:blip>
          <a:srcRect b="1247" l="308" r="317" t="5633"/>
          <a:stretch/>
        </p:blipFill>
        <p:spPr>
          <a:xfrm>
            <a:off x="-177825" y="-109825"/>
            <a:ext cx="9379596" cy="5848448"/>
          </a:xfrm>
          <a:prstGeom prst="rect">
            <a:avLst/>
          </a:prstGeom>
          <a:noFill/>
          <a:ln>
            <a:noFill/>
          </a:ln>
        </p:spPr>
      </p:pic>
      <p:sp>
        <p:nvSpPr>
          <p:cNvPr id="61" name="Google Shape;61;p14"/>
          <p:cNvSpPr txBox="1"/>
          <p:nvPr>
            <p:ph idx="1" type="subTitle"/>
          </p:nvPr>
        </p:nvSpPr>
        <p:spPr>
          <a:xfrm>
            <a:off x="-411300" y="280825"/>
            <a:ext cx="9693900" cy="537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3000">
                <a:solidFill>
                  <a:srgbClr val="FFFFFF"/>
                </a:solidFill>
                <a:highlight>
                  <a:srgbClr val="FFFFFF"/>
                </a:highlight>
                <a:latin typeface="Montserrat"/>
                <a:ea typeface="Montserrat"/>
                <a:cs typeface="Montserrat"/>
                <a:sym typeface="Montserrat"/>
              </a:rPr>
              <a:t>_</a:t>
            </a:r>
            <a:r>
              <a:rPr b="1" lang="en" sz="3000">
                <a:solidFill>
                  <a:srgbClr val="0F4D90"/>
                </a:solidFill>
                <a:highlight>
                  <a:srgbClr val="FFFFFF"/>
                </a:highlight>
                <a:latin typeface="Montserrat"/>
                <a:ea typeface="Montserrat"/>
                <a:cs typeface="Montserrat"/>
                <a:sym typeface="Montserrat"/>
              </a:rPr>
              <a:t> CAPITÁN DE RESPUESTA COMUNITARIA </a:t>
            </a:r>
            <a:r>
              <a:rPr b="1" lang="en" sz="3000">
                <a:solidFill>
                  <a:srgbClr val="002060"/>
                </a:solidFill>
                <a:highlight>
                  <a:srgbClr val="FFFFFF"/>
                </a:highlight>
                <a:latin typeface="Montserrat"/>
                <a:ea typeface="Montserrat"/>
                <a:cs typeface="Montserrat"/>
                <a:sym typeface="Montserrat"/>
              </a:rPr>
              <a:t> </a:t>
            </a:r>
            <a:endParaRPr b="1" sz="3000">
              <a:solidFill>
                <a:srgbClr val="002060"/>
              </a:solidFill>
              <a:highlight>
                <a:srgbClr val="FFFFFF"/>
              </a:highlight>
              <a:latin typeface="Montserrat"/>
              <a:ea typeface="Montserrat"/>
              <a:cs typeface="Montserrat"/>
              <a:sym typeface="Montserrat"/>
            </a:endParaRPr>
          </a:p>
          <a:p>
            <a:pPr indent="0" lvl="0" marL="0" rtl="0" algn="ctr">
              <a:spcBef>
                <a:spcPts val="0"/>
              </a:spcBef>
              <a:spcAft>
                <a:spcPts val="0"/>
              </a:spcAft>
              <a:buNone/>
            </a:pPr>
            <a:r>
              <a:t/>
            </a:r>
            <a:endParaRPr b="1" sz="3000">
              <a:solidFill>
                <a:srgbClr val="0F4D90"/>
              </a:solidFill>
              <a:highlight>
                <a:srgbClr val="FFFFFF"/>
              </a:highlight>
              <a:latin typeface="Montserrat"/>
              <a:ea typeface="Montserrat"/>
              <a:cs typeface="Montserrat"/>
              <a:sym typeface="Montserrat"/>
            </a:endParaRPr>
          </a:p>
        </p:txBody>
      </p:sp>
      <p:sp>
        <p:nvSpPr>
          <p:cNvPr id="62" name="Google Shape;62;p14"/>
          <p:cNvSpPr txBox="1"/>
          <p:nvPr/>
        </p:nvSpPr>
        <p:spPr>
          <a:xfrm>
            <a:off x="198325" y="942625"/>
            <a:ext cx="3482700" cy="987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600">
                <a:solidFill>
                  <a:srgbClr val="FFFFFF"/>
                </a:solidFill>
                <a:highlight>
                  <a:srgbClr val="FFFFFF"/>
                </a:highlight>
                <a:latin typeface="Montserrat"/>
                <a:ea typeface="Montserrat"/>
                <a:cs typeface="Montserrat"/>
                <a:sym typeface="Montserrat"/>
              </a:rPr>
              <a:t>_ </a:t>
            </a:r>
            <a:r>
              <a:rPr b="1" lang="en" sz="3600">
                <a:solidFill>
                  <a:srgbClr val="0F4D90"/>
                </a:solidFill>
                <a:highlight>
                  <a:srgbClr val="FFFFFF"/>
                </a:highlight>
                <a:latin typeface="Montserrat"/>
                <a:ea typeface="Montserrat"/>
                <a:cs typeface="Montserrat"/>
                <a:sym typeface="Montserrat"/>
              </a:rPr>
              <a:t>COVID-19 </a:t>
            </a:r>
            <a:r>
              <a:rPr b="1" lang="en" sz="3600">
                <a:solidFill>
                  <a:srgbClr val="FFFFFF"/>
                </a:solidFill>
                <a:highlight>
                  <a:srgbClr val="FFFFFF"/>
                </a:highlight>
                <a:latin typeface="Montserrat"/>
                <a:ea typeface="Montserrat"/>
                <a:cs typeface="Montserrat"/>
                <a:sym typeface="Montserrat"/>
              </a:rPr>
              <a:t>_</a:t>
            </a:r>
            <a:endParaRPr b="1" sz="3600">
              <a:solidFill>
                <a:srgbClr val="FFFFFF"/>
              </a:solidFill>
              <a:highlight>
                <a:srgbClr val="FFFFFF"/>
              </a:highlight>
              <a:latin typeface="Montserrat"/>
              <a:ea typeface="Montserrat"/>
              <a:cs typeface="Montserrat"/>
              <a:sym typeface="Montserrat"/>
            </a:endParaRPr>
          </a:p>
        </p:txBody>
      </p:sp>
      <p:sp>
        <p:nvSpPr>
          <p:cNvPr id="63" name="Google Shape;63;p14"/>
          <p:cNvSpPr txBox="1"/>
          <p:nvPr/>
        </p:nvSpPr>
        <p:spPr>
          <a:xfrm>
            <a:off x="5618575" y="1609975"/>
            <a:ext cx="2720700" cy="34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highlight>
                  <a:srgbClr val="FFFFFF"/>
                </a:highlight>
                <a:latin typeface="Montserrat"/>
                <a:ea typeface="Montserrat"/>
                <a:cs typeface="Montserrat"/>
                <a:sym typeface="Montserrat"/>
              </a:rPr>
              <a:t>_ </a:t>
            </a:r>
            <a:r>
              <a:rPr b="1" lang="en">
                <a:solidFill>
                  <a:srgbClr val="0F4D90"/>
                </a:solidFill>
                <a:highlight>
                  <a:srgbClr val="FFFFFF"/>
                </a:highlight>
                <a:latin typeface="Montserrat"/>
                <a:ea typeface="Montserrat"/>
                <a:cs typeface="Montserrat"/>
                <a:sym typeface="Montserrat"/>
              </a:rPr>
              <a:t>Versión 30 de abril, 2020 </a:t>
            </a:r>
            <a:endParaRPr b="1">
              <a:solidFill>
                <a:srgbClr val="FFFFFF"/>
              </a:solidFill>
              <a:highlight>
                <a:srgbClr val="FFFFFF"/>
              </a:highlight>
              <a:latin typeface="Montserrat"/>
              <a:ea typeface="Montserrat"/>
              <a:cs typeface="Montserrat"/>
              <a:sym typeface="Montserrat"/>
            </a:endParaRPr>
          </a:p>
        </p:txBody>
      </p:sp>
      <p:sp>
        <p:nvSpPr>
          <p:cNvPr id="64" name="Google Shape;64;p14"/>
          <p:cNvSpPr txBox="1"/>
          <p:nvPr/>
        </p:nvSpPr>
        <p:spPr>
          <a:xfrm>
            <a:off x="5492575" y="1324525"/>
            <a:ext cx="2972700" cy="34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highlight>
                  <a:srgbClr val="FFFFFF"/>
                </a:highlight>
                <a:latin typeface="Montserrat"/>
                <a:ea typeface="Montserrat"/>
                <a:cs typeface="Montserrat"/>
                <a:sym typeface="Montserrat"/>
              </a:rPr>
              <a:t>_ </a:t>
            </a:r>
            <a:r>
              <a:rPr b="1" lang="en">
                <a:solidFill>
                  <a:srgbClr val="0F4D90"/>
                </a:solidFill>
                <a:highlight>
                  <a:srgbClr val="FFFFFF"/>
                </a:highlight>
                <a:latin typeface="Montserrat"/>
                <a:ea typeface="Montserrat"/>
                <a:cs typeface="Montserrat"/>
                <a:sym typeface="Montserrat"/>
              </a:rPr>
              <a:t>Entrenamiento en español          </a:t>
            </a:r>
            <a:endParaRPr b="1">
              <a:solidFill>
                <a:srgbClr val="FFFFFF"/>
              </a:solidFill>
              <a:highlight>
                <a:srgbClr val="FFFFFF"/>
              </a:highlight>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3" name="Shape 163"/>
        <p:cNvGrpSpPr/>
        <p:nvPr/>
      </p:nvGrpSpPr>
      <p:grpSpPr>
        <a:xfrm>
          <a:off x="0" y="0"/>
          <a:ext cx="0" cy="0"/>
          <a:chOff x="0" y="0"/>
          <a:chExt cx="0" cy="0"/>
        </a:xfrm>
      </p:grpSpPr>
      <p:sp>
        <p:nvSpPr>
          <p:cNvPr id="164" name="Google Shape;164;p23"/>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23"/>
          <p:cNvSpPr txBox="1"/>
          <p:nvPr/>
        </p:nvSpPr>
        <p:spPr>
          <a:xfrm>
            <a:off x="4494300" y="2045875"/>
            <a:ext cx="4140900" cy="1648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dk1"/>
                </a:solidFill>
                <a:latin typeface="Montserrat"/>
                <a:ea typeface="Montserrat"/>
                <a:cs typeface="Montserrat"/>
                <a:sym typeface="Montserrat"/>
              </a:rPr>
              <a:t>La mayoría de las personas que se enferman con </a:t>
            </a:r>
            <a:r>
              <a:rPr lang="en" sz="1800">
                <a:solidFill>
                  <a:schemeClr val="dk1"/>
                </a:solidFill>
                <a:latin typeface="Montserrat"/>
                <a:ea typeface="Montserrat"/>
                <a:cs typeface="Montserrat"/>
                <a:sym typeface="Montserrat"/>
              </a:rPr>
              <a:t>coronavirus empiezan a tener síntomas </a:t>
            </a:r>
            <a:r>
              <a:rPr b="1" lang="en" sz="1800">
                <a:solidFill>
                  <a:schemeClr val="dk1"/>
                </a:solidFill>
                <a:latin typeface="Montserrat"/>
                <a:ea typeface="Montserrat"/>
                <a:cs typeface="Montserrat"/>
                <a:sym typeface="Montserrat"/>
              </a:rPr>
              <a:t>entre 2-14 días después de haberse contagiado.</a:t>
            </a:r>
            <a:endParaRPr b="1" sz="1800">
              <a:solidFill>
                <a:schemeClr val="dk1"/>
              </a:solidFill>
              <a:latin typeface="Montserrat"/>
              <a:ea typeface="Montserrat"/>
              <a:cs typeface="Montserrat"/>
              <a:sym typeface="Montserrat"/>
            </a:endParaRPr>
          </a:p>
        </p:txBody>
      </p:sp>
      <p:sp>
        <p:nvSpPr>
          <p:cNvPr id="166" name="Google Shape;166;p23"/>
          <p:cNvSpPr txBox="1"/>
          <p:nvPr/>
        </p:nvSpPr>
        <p:spPr>
          <a:xfrm>
            <a:off x="4448050" y="4717275"/>
            <a:ext cx="30000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1"/>
                </a:solidFill>
              </a:rPr>
              <a:t>Crédito de la imagen:</a:t>
            </a:r>
            <a:r>
              <a:rPr lang="en" sz="1100">
                <a:solidFill>
                  <a:schemeClr val="dk1"/>
                </a:solidFill>
              </a:rPr>
              <a:t>: Mona Chalabi</a:t>
            </a:r>
            <a:endParaRPr sz="1100">
              <a:solidFill>
                <a:schemeClr val="dk1"/>
              </a:solidFill>
            </a:endParaRPr>
          </a:p>
        </p:txBody>
      </p:sp>
      <p:sp>
        <p:nvSpPr>
          <p:cNvPr id="167" name="Google Shape;167;p23"/>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SÍNTOMAS DE COVID-19</a:t>
            </a:r>
            <a:endParaRPr b="1" sz="2400">
              <a:solidFill>
                <a:srgbClr val="FFFFFF"/>
              </a:solidFill>
              <a:latin typeface="Montserrat"/>
              <a:ea typeface="Montserrat"/>
              <a:cs typeface="Montserrat"/>
              <a:sym typeface="Montserrat"/>
            </a:endParaRPr>
          </a:p>
        </p:txBody>
      </p:sp>
      <p:pic>
        <p:nvPicPr>
          <p:cNvPr id="168" name="Google Shape;168;p23"/>
          <p:cNvPicPr preferRelativeResize="0"/>
          <p:nvPr/>
        </p:nvPicPr>
        <p:blipFill>
          <a:blip r:embed="rId3">
            <a:alphaModFix/>
          </a:blip>
          <a:stretch>
            <a:fillRect/>
          </a:stretch>
        </p:blipFill>
        <p:spPr>
          <a:xfrm>
            <a:off x="188600" y="932475"/>
            <a:ext cx="4140901" cy="41409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2" name="Shape 172"/>
        <p:cNvGrpSpPr/>
        <p:nvPr/>
      </p:nvGrpSpPr>
      <p:grpSpPr>
        <a:xfrm>
          <a:off x="0" y="0"/>
          <a:ext cx="0" cy="0"/>
          <a:chOff x="0" y="0"/>
          <a:chExt cx="0" cy="0"/>
        </a:xfrm>
      </p:grpSpPr>
      <p:sp>
        <p:nvSpPr>
          <p:cNvPr id="173" name="Google Shape;173;p24"/>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4"/>
          <p:cNvSpPr txBox="1"/>
          <p:nvPr/>
        </p:nvSpPr>
        <p:spPr>
          <a:xfrm>
            <a:off x="395650" y="1358225"/>
            <a:ext cx="2444400" cy="3129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800">
                <a:solidFill>
                  <a:schemeClr val="dk1"/>
                </a:solidFill>
                <a:latin typeface="Montserrat"/>
                <a:ea typeface="Montserrat"/>
                <a:cs typeface="Montserrat"/>
                <a:sym typeface="Montserrat"/>
              </a:rPr>
              <a:t>Puedes ser portador del virus sin mostrar ningún síntoma de enfermedad. </a:t>
            </a:r>
            <a:endParaRPr sz="18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None/>
            </a:pPr>
            <a:r>
              <a:t/>
            </a:r>
            <a:endParaRPr sz="1800">
              <a:solidFill>
                <a:schemeClr val="dk1"/>
              </a:solidFill>
              <a:latin typeface="Montserrat"/>
              <a:ea typeface="Montserrat"/>
              <a:cs typeface="Montserrat"/>
              <a:sym typeface="Montserrat"/>
            </a:endParaRPr>
          </a:p>
        </p:txBody>
      </p:sp>
      <p:sp>
        <p:nvSpPr>
          <p:cNvPr id="175" name="Google Shape;175;p24"/>
          <p:cNvSpPr txBox="1"/>
          <p:nvPr/>
        </p:nvSpPr>
        <p:spPr>
          <a:xfrm>
            <a:off x="6708350" y="4487225"/>
            <a:ext cx="20862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1"/>
                </a:solidFill>
              </a:rPr>
              <a:t>Fuente</a:t>
            </a:r>
            <a:r>
              <a:rPr lang="en" sz="1100">
                <a:solidFill>
                  <a:schemeClr val="dk1"/>
                </a:solidFill>
              </a:rPr>
              <a:t>: </a:t>
            </a:r>
            <a:r>
              <a:rPr lang="en" sz="1100" u="sng">
                <a:solidFill>
                  <a:schemeClr val="hlink"/>
                </a:solidFill>
                <a:hlinkClick r:id="rId3"/>
              </a:rPr>
              <a:t>https://www.dw.com/</a:t>
            </a:r>
            <a:endParaRPr sz="1100">
              <a:solidFill>
                <a:schemeClr val="dk1"/>
              </a:solidFill>
            </a:endParaRPr>
          </a:p>
        </p:txBody>
      </p:sp>
      <p:sp>
        <p:nvSpPr>
          <p:cNvPr id="176" name="Google Shape;176;p24"/>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SÍNTOMAS DE COVID-19</a:t>
            </a:r>
            <a:endParaRPr b="1" sz="2400">
              <a:solidFill>
                <a:srgbClr val="FFFFFF"/>
              </a:solidFill>
              <a:latin typeface="Montserrat"/>
              <a:ea typeface="Montserrat"/>
              <a:cs typeface="Montserrat"/>
              <a:sym typeface="Montserrat"/>
            </a:endParaRPr>
          </a:p>
        </p:txBody>
      </p:sp>
      <p:pic>
        <p:nvPicPr>
          <p:cNvPr id="177" name="Google Shape;177;p24"/>
          <p:cNvPicPr preferRelativeResize="0"/>
          <p:nvPr/>
        </p:nvPicPr>
        <p:blipFill rotWithShape="1">
          <a:blip r:embed="rId4">
            <a:alphaModFix/>
          </a:blip>
          <a:srcRect b="24194" l="1010" r="-1010" t="22077"/>
          <a:stretch/>
        </p:blipFill>
        <p:spPr>
          <a:xfrm>
            <a:off x="3180800" y="1065275"/>
            <a:ext cx="5398974" cy="29007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 name="Shape 181"/>
        <p:cNvGrpSpPr/>
        <p:nvPr/>
      </p:nvGrpSpPr>
      <p:grpSpPr>
        <a:xfrm>
          <a:off x="0" y="0"/>
          <a:ext cx="0" cy="0"/>
          <a:chOff x="0" y="0"/>
          <a:chExt cx="0" cy="0"/>
        </a:xfrm>
      </p:grpSpPr>
      <p:sp>
        <p:nvSpPr>
          <p:cNvPr id="182" name="Google Shape;182;p25"/>
          <p:cNvSpPr txBox="1"/>
          <p:nvPr>
            <p:ph idx="1" type="body"/>
          </p:nvPr>
        </p:nvSpPr>
        <p:spPr>
          <a:xfrm>
            <a:off x="395650" y="1168550"/>
            <a:ext cx="5943900" cy="96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Montserrat"/>
                <a:ea typeface="Montserrat"/>
                <a:cs typeface="Montserrat"/>
                <a:sym typeface="Montserrat"/>
              </a:rPr>
              <a:t>Se propaga </a:t>
            </a:r>
            <a:r>
              <a:rPr b="1" lang="en">
                <a:solidFill>
                  <a:schemeClr val="dk1"/>
                </a:solidFill>
                <a:latin typeface="Montserrat"/>
                <a:ea typeface="Montserrat"/>
                <a:cs typeface="Montserrat"/>
                <a:sym typeface="Montserrat"/>
              </a:rPr>
              <a:t>a través del aire</a:t>
            </a:r>
            <a:r>
              <a:rPr lang="en">
                <a:solidFill>
                  <a:schemeClr val="dk1"/>
                </a:solidFill>
                <a:latin typeface="Montserrat"/>
                <a:ea typeface="Montserrat"/>
                <a:cs typeface="Montserrat"/>
                <a:sym typeface="Montserrat"/>
              </a:rPr>
              <a:t> cuando una persona infectada estornuda/tose, o habla.</a:t>
            </a:r>
            <a:endParaRPr b="1">
              <a:solidFill>
                <a:schemeClr val="dk1"/>
              </a:solidFill>
              <a:latin typeface="Open Sans"/>
              <a:ea typeface="Open Sans"/>
              <a:cs typeface="Open Sans"/>
              <a:sym typeface="Open Sans"/>
            </a:endParaRPr>
          </a:p>
        </p:txBody>
      </p:sp>
      <p:sp>
        <p:nvSpPr>
          <p:cNvPr id="183" name="Google Shape;183;p2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25"/>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¿CÓMO SE PROPAGA EL COVID-19?</a:t>
            </a:r>
            <a:endParaRPr b="1" sz="2400">
              <a:solidFill>
                <a:srgbClr val="FFFFFF"/>
              </a:solidFill>
              <a:latin typeface="Montserrat"/>
              <a:ea typeface="Montserrat"/>
              <a:cs typeface="Montserrat"/>
              <a:sym typeface="Montserrat"/>
            </a:endParaRPr>
          </a:p>
        </p:txBody>
      </p:sp>
      <p:pic>
        <p:nvPicPr>
          <p:cNvPr id="185" name="Google Shape;185;p25"/>
          <p:cNvPicPr preferRelativeResize="0"/>
          <p:nvPr/>
        </p:nvPicPr>
        <p:blipFill>
          <a:blip r:embed="rId3">
            <a:alphaModFix/>
          </a:blip>
          <a:stretch>
            <a:fillRect/>
          </a:stretch>
        </p:blipFill>
        <p:spPr>
          <a:xfrm>
            <a:off x="7064575" y="1168551"/>
            <a:ext cx="1632600" cy="1632575"/>
          </a:xfrm>
          <a:prstGeom prst="rect">
            <a:avLst/>
          </a:prstGeom>
          <a:noFill/>
          <a:ln>
            <a:noFill/>
          </a:ln>
        </p:spPr>
      </p:pic>
      <p:pic>
        <p:nvPicPr>
          <p:cNvPr id="186" name="Google Shape;186;p25"/>
          <p:cNvPicPr preferRelativeResize="0"/>
          <p:nvPr/>
        </p:nvPicPr>
        <p:blipFill>
          <a:blip r:embed="rId4">
            <a:alphaModFix/>
          </a:blip>
          <a:stretch>
            <a:fillRect/>
          </a:stretch>
        </p:blipFill>
        <p:spPr>
          <a:xfrm>
            <a:off x="5527725" y="1861150"/>
            <a:ext cx="1287600" cy="1287600"/>
          </a:xfrm>
          <a:prstGeom prst="rect">
            <a:avLst/>
          </a:prstGeom>
          <a:noFill/>
          <a:ln>
            <a:noFill/>
          </a:ln>
        </p:spPr>
      </p:pic>
      <p:pic>
        <p:nvPicPr>
          <p:cNvPr id="187" name="Google Shape;187;p25"/>
          <p:cNvPicPr preferRelativeResize="0"/>
          <p:nvPr/>
        </p:nvPicPr>
        <p:blipFill>
          <a:blip r:embed="rId5">
            <a:alphaModFix/>
          </a:blip>
          <a:stretch>
            <a:fillRect/>
          </a:stretch>
        </p:blipFill>
        <p:spPr>
          <a:xfrm>
            <a:off x="2343014" y="2021350"/>
            <a:ext cx="1170675" cy="1132300"/>
          </a:xfrm>
          <a:prstGeom prst="rect">
            <a:avLst/>
          </a:prstGeom>
          <a:noFill/>
          <a:ln>
            <a:noFill/>
          </a:ln>
        </p:spPr>
      </p:pic>
      <p:pic>
        <p:nvPicPr>
          <p:cNvPr id="188" name="Google Shape;188;p25"/>
          <p:cNvPicPr preferRelativeResize="0"/>
          <p:nvPr/>
        </p:nvPicPr>
        <p:blipFill rotWithShape="1">
          <a:blip r:embed="rId6">
            <a:alphaModFix/>
          </a:blip>
          <a:srcRect b="0" l="0" r="0" t="16998"/>
          <a:stretch/>
        </p:blipFill>
        <p:spPr>
          <a:xfrm>
            <a:off x="6339550" y="3383550"/>
            <a:ext cx="2087025" cy="1759950"/>
          </a:xfrm>
          <a:prstGeom prst="rect">
            <a:avLst/>
          </a:prstGeom>
          <a:noFill/>
          <a:ln>
            <a:noFill/>
          </a:ln>
        </p:spPr>
      </p:pic>
      <p:sp>
        <p:nvSpPr>
          <p:cNvPr id="189" name="Google Shape;189;p25"/>
          <p:cNvSpPr txBox="1"/>
          <p:nvPr/>
        </p:nvSpPr>
        <p:spPr>
          <a:xfrm>
            <a:off x="475263" y="3621900"/>
            <a:ext cx="4906200" cy="1047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dk1"/>
                </a:solidFill>
                <a:latin typeface="Montserrat"/>
                <a:ea typeface="Montserrat"/>
                <a:cs typeface="Montserrat"/>
                <a:sym typeface="Montserrat"/>
              </a:rPr>
              <a:t>P</a:t>
            </a:r>
            <a:r>
              <a:rPr lang="en" sz="1800">
                <a:solidFill>
                  <a:schemeClr val="dk1"/>
                </a:solidFill>
                <a:latin typeface="Montserrat"/>
                <a:ea typeface="Montserrat"/>
                <a:cs typeface="Montserrat"/>
                <a:sym typeface="Montserrat"/>
              </a:rPr>
              <a:t>or medio del contacto personal cercano, como tocar, darse la mano, o compartir objetos.</a:t>
            </a:r>
            <a:endParaRPr b="1" sz="1800">
              <a:solidFill>
                <a:schemeClr val="dk1"/>
              </a:solidFill>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 name="Shape 193"/>
        <p:cNvGrpSpPr/>
        <p:nvPr/>
      </p:nvGrpSpPr>
      <p:grpSpPr>
        <a:xfrm>
          <a:off x="0" y="0"/>
          <a:ext cx="0" cy="0"/>
          <a:chOff x="0" y="0"/>
          <a:chExt cx="0" cy="0"/>
        </a:xfrm>
      </p:grpSpPr>
      <p:sp>
        <p:nvSpPr>
          <p:cNvPr id="194" name="Google Shape;194;p26"/>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5" name="Google Shape;195;p26"/>
          <p:cNvPicPr preferRelativeResize="0"/>
          <p:nvPr/>
        </p:nvPicPr>
        <p:blipFill>
          <a:blip r:embed="rId3">
            <a:alphaModFix/>
          </a:blip>
          <a:stretch>
            <a:fillRect/>
          </a:stretch>
        </p:blipFill>
        <p:spPr>
          <a:xfrm>
            <a:off x="578125" y="1390126"/>
            <a:ext cx="890250" cy="890250"/>
          </a:xfrm>
          <a:prstGeom prst="rect">
            <a:avLst/>
          </a:prstGeom>
          <a:noFill/>
          <a:ln>
            <a:noFill/>
          </a:ln>
        </p:spPr>
      </p:pic>
      <p:pic>
        <p:nvPicPr>
          <p:cNvPr id="196" name="Google Shape;196;p26"/>
          <p:cNvPicPr preferRelativeResize="0"/>
          <p:nvPr/>
        </p:nvPicPr>
        <p:blipFill>
          <a:blip r:embed="rId4">
            <a:alphaModFix/>
          </a:blip>
          <a:stretch>
            <a:fillRect/>
          </a:stretch>
        </p:blipFill>
        <p:spPr>
          <a:xfrm>
            <a:off x="578126" y="3845200"/>
            <a:ext cx="890250" cy="890250"/>
          </a:xfrm>
          <a:prstGeom prst="rect">
            <a:avLst/>
          </a:prstGeom>
          <a:noFill/>
          <a:ln>
            <a:noFill/>
          </a:ln>
        </p:spPr>
      </p:pic>
      <p:pic>
        <p:nvPicPr>
          <p:cNvPr id="197" name="Google Shape;197;p26"/>
          <p:cNvPicPr preferRelativeResize="0"/>
          <p:nvPr/>
        </p:nvPicPr>
        <p:blipFill>
          <a:blip r:embed="rId5">
            <a:alphaModFix/>
          </a:blip>
          <a:stretch>
            <a:fillRect/>
          </a:stretch>
        </p:blipFill>
        <p:spPr>
          <a:xfrm>
            <a:off x="516777" y="2586975"/>
            <a:ext cx="951600" cy="951627"/>
          </a:xfrm>
          <a:prstGeom prst="rect">
            <a:avLst/>
          </a:prstGeom>
          <a:noFill/>
          <a:ln>
            <a:noFill/>
          </a:ln>
        </p:spPr>
      </p:pic>
      <p:sp>
        <p:nvSpPr>
          <p:cNvPr id="198" name="Google Shape;198;p26"/>
          <p:cNvSpPr txBox="1"/>
          <p:nvPr/>
        </p:nvSpPr>
        <p:spPr>
          <a:xfrm>
            <a:off x="1713400" y="1760150"/>
            <a:ext cx="6611700" cy="5142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chemeClr val="dk1"/>
              </a:buClr>
              <a:buSzPts val="1600"/>
              <a:buFont typeface="Open Sans"/>
              <a:buChar char="●"/>
            </a:pPr>
            <a:r>
              <a:rPr b="1" lang="en" sz="1600">
                <a:solidFill>
                  <a:schemeClr val="dk1"/>
                </a:solidFill>
                <a:latin typeface="Montserrat"/>
                <a:ea typeface="Montserrat"/>
                <a:cs typeface="Montserrat"/>
                <a:sym typeface="Montserrat"/>
              </a:rPr>
              <a:t>Lava tus manos </a:t>
            </a:r>
            <a:r>
              <a:rPr lang="en" sz="1600" u="sng">
                <a:solidFill>
                  <a:schemeClr val="dk1"/>
                </a:solidFill>
                <a:latin typeface="Montserrat"/>
                <a:ea typeface="Montserrat"/>
                <a:cs typeface="Montserrat"/>
                <a:sym typeface="Montserrat"/>
              </a:rPr>
              <a:t>a menudo</a:t>
            </a:r>
            <a:r>
              <a:rPr lang="en" sz="1600">
                <a:solidFill>
                  <a:schemeClr val="dk1"/>
                </a:solidFill>
                <a:latin typeface="Montserrat"/>
                <a:ea typeface="Montserrat"/>
                <a:cs typeface="Montserrat"/>
                <a:sym typeface="Montserrat"/>
              </a:rPr>
              <a:t> con agua y jabón al menos por 20 segundos </a:t>
            </a:r>
            <a:endParaRPr sz="12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sz="12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sz="1200">
              <a:solidFill>
                <a:schemeClr val="dk1"/>
              </a:solidFill>
              <a:latin typeface="Open Sans"/>
              <a:ea typeface="Open Sans"/>
              <a:cs typeface="Open Sans"/>
              <a:sym typeface="Open Sans"/>
            </a:endParaRPr>
          </a:p>
          <a:p>
            <a:pPr indent="-330200" lvl="0" marL="457200" rtl="0" algn="l">
              <a:lnSpc>
                <a:spcPct val="115000"/>
              </a:lnSpc>
              <a:spcBef>
                <a:spcPts val="0"/>
              </a:spcBef>
              <a:spcAft>
                <a:spcPts val="0"/>
              </a:spcAft>
              <a:buClr>
                <a:schemeClr val="dk1"/>
              </a:buClr>
              <a:buSzPts val="1600"/>
              <a:buFont typeface="Open Sans"/>
              <a:buChar char="●"/>
            </a:pPr>
            <a:r>
              <a:rPr lang="en" sz="1600">
                <a:solidFill>
                  <a:schemeClr val="dk1"/>
                </a:solidFill>
                <a:latin typeface="Montserrat"/>
                <a:ea typeface="Montserrat"/>
                <a:cs typeface="Montserrat"/>
                <a:sym typeface="Montserrat"/>
              </a:rPr>
              <a:t>Practica</a:t>
            </a:r>
            <a:r>
              <a:rPr b="1" lang="en" sz="1600">
                <a:solidFill>
                  <a:schemeClr val="dk1"/>
                </a:solidFill>
                <a:latin typeface="Montserrat"/>
                <a:ea typeface="Montserrat"/>
                <a:cs typeface="Montserrat"/>
                <a:sym typeface="Montserrat"/>
              </a:rPr>
              <a:t> </a:t>
            </a:r>
            <a:r>
              <a:rPr lang="en" sz="1600">
                <a:solidFill>
                  <a:schemeClr val="dk1"/>
                </a:solidFill>
                <a:latin typeface="Montserrat"/>
                <a:ea typeface="Montserrat"/>
                <a:cs typeface="Montserrat"/>
                <a:sym typeface="Montserrat"/>
              </a:rPr>
              <a:t>el</a:t>
            </a:r>
            <a:r>
              <a:rPr b="1" lang="en" sz="1600">
                <a:solidFill>
                  <a:schemeClr val="dk1"/>
                </a:solidFill>
                <a:latin typeface="Montserrat"/>
                <a:ea typeface="Montserrat"/>
                <a:cs typeface="Montserrat"/>
                <a:sym typeface="Montserrat"/>
              </a:rPr>
              <a:t> </a:t>
            </a:r>
            <a:r>
              <a:rPr b="1" lang="en" sz="1600" u="sng">
                <a:solidFill>
                  <a:schemeClr val="dk1"/>
                </a:solidFill>
                <a:latin typeface="Montserrat"/>
                <a:ea typeface="Montserrat"/>
                <a:cs typeface="Montserrat"/>
                <a:sym typeface="Montserrat"/>
              </a:rPr>
              <a:t>distanciamiento físico</a:t>
            </a:r>
            <a:r>
              <a:rPr b="1" lang="en" sz="1600">
                <a:solidFill>
                  <a:schemeClr val="dk1"/>
                </a:solidFill>
                <a:latin typeface="Montserrat"/>
                <a:ea typeface="Montserrat"/>
                <a:cs typeface="Montserrat"/>
                <a:sym typeface="Montserrat"/>
              </a:rPr>
              <a:t> </a:t>
            </a:r>
            <a:r>
              <a:rPr lang="en" sz="1600">
                <a:solidFill>
                  <a:schemeClr val="dk1"/>
                </a:solidFill>
                <a:latin typeface="Montserrat"/>
                <a:ea typeface="Montserrat"/>
                <a:cs typeface="Montserrat"/>
                <a:sym typeface="Montserrat"/>
              </a:rPr>
              <a:t>incluso mientras te encuentras en cuarentena</a:t>
            </a:r>
            <a:endParaRPr sz="16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b="1" sz="12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b="1" sz="12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b="1" sz="1200">
              <a:solidFill>
                <a:schemeClr val="dk1"/>
              </a:solidFill>
              <a:latin typeface="Open Sans"/>
              <a:ea typeface="Open Sans"/>
              <a:cs typeface="Open Sans"/>
              <a:sym typeface="Open Sans"/>
            </a:endParaRPr>
          </a:p>
          <a:p>
            <a:pPr indent="-330200" lvl="0" marL="457200" rtl="0" algn="l">
              <a:lnSpc>
                <a:spcPct val="115000"/>
              </a:lnSpc>
              <a:spcBef>
                <a:spcPts val="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Quédate en casa (siempre que puedas) mientras dura el brote para evitar el contacto con los demás</a:t>
            </a:r>
            <a:endParaRPr/>
          </a:p>
        </p:txBody>
      </p:sp>
      <p:sp>
        <p:nvSpPr>
          <p:cNvPr id="199" name="Google Shape;199;p26"/>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PREVENIR LA PROPAGACIÓN DE COVID-19:</a:t>
            </a:r>
            <a:endParaRPr b="1" sz="2400">
              <a:solidFill>
                <a:srgbClr val="FFFFFF"/>
              </a:solidFill>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176D2"/>
        </a:solidFill>
      </p:bgPr>
    </p:bg>
    <p:spTree>
      <p:nvGrpSpPr>
        <p:cNvPr id="203" name="Shape 203"/>
        <p:cNvGrpSpPr/>
        <p:nvPr/>
      </p:nvGrpSpPr>
      <p:grpSpPr>
        <a:xfrm>
          <a:off x="0" y="0"/>
          <a:ext cx="0" cy="0"/>
          <a:chOff x="0" y="0"/>
          <a:chExt cx="0" cy="0"/>
        </a:xfrm>
      </p:grpSpPr>
      <p:pic>
        <p:nvPicPr>
          <p:cNvPr id="204" name="Google Shape;204;p27"/>
          <p:cNvPicPr preferRelativeResize="0"/>
          <p:nvPr/>
        </p:nvPicPr>
        <p:blipFill>
          <a:blip r:embed="rId3">
            <a:alphaModFix/>
          </a:blip>
          <a:stretch>
            <a:fillRect/>
          </a:stretch>
        </p:blipFill>
        <p:spPr>
          <a:xfrm>
            <a:off x="1912325" y="0"/>
            <a:ext cx="5162847" cy="514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8" name="Shape 208"/>
        <p:cNvGrpSpPr/>
        <p:nvPr/>
      </p:nvGrpSpPr>
      <p:grpSpPr>
        <a:xfrm>
          <a:off x="0" y="0"/>
          <a:ext cx="0" cy="0"/>
          <a:chOff x="0" y="0"/>
          <a:chExt cx="0" cy="0"/>
        </a:xfrm>
      </p:grpSpPr>
      <p:sp>
        <p:nvSpPr>
          <p:cNvPr id="209" name="Google Shape;209;p28"/>
          <p:cNvSpPr txBox="1"/>
          <p:nvPr>
            <p:ph idx="1" type="body"/>
          </p:nvPr>
        </p:nvSpPr>
        <p:spPr>
          <a:xfrm>
            <a:off x="246850" y="1349075"/>
            <a:ext cx="3590100" cy="1848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u="sng">
                <a:solidFill>
                  <a:schemeClr val="dk1"/>
                </a:solidFill>
                <a:latin typeface="Montserrat"/>
                <a:ea typeface="Montserrat"/>
                <a:cs typeface="Montserrat"/>
                <a:sym typeface="Montserrat"/>
              </a:rPr>
              <a:t>Distanciamiento físico:</a:t>
            </a:r>
            <a:r>
              <a:rPr lang="en" u="sng">
                <a:solidFill>
                  <a:schemeClr val="dk1"/>
                </a:solidFill>
                <a:latin typeface="Montserrat"/>
                <a:ea typeface="Montserrat"/>
                <a:cs typeface="Montserrat"/>
                <a:sym typeface="Montserrat"/>
              </a:rPr>
              <a:t> </a:t>
            </a:r>
            <a:endParaRPr u="sng">
              <a:solidFill>
                <a:schemeClr val="dk1"/>
              </a:solidFill>
              <a:latin typeface="Montserrat"/>
              <a:ea typeface="Montserrat"/>
              <a:cs typeface="Montserrat"/>
              <a:sym typeface="Montserrat"/>
            </a:endParaRPr>
          </a:p>
          <a:p>
            <a:pPr indent="0" lvl="0" marL="0" rtl="0" algn="l">
              <a:spcBef>
                <a:spcPts val="0"/>
              </a:spcBef>
              <a:spcAft>
                <a:spcPts val="0"/>
              </a:spcAft>
              <a:buNone/>
            </a:pPr>
            <a:r>
              <a:rPr lang="en">
                <a:solidFill>
                  <a:schemeClr val="dk1"/>
                </a:solidFill>
                <a:latin typeface="Montserrat"/>
                <a:ea typeface="Montserrat"/>
                <a:cs typeface="Montserrat"/>
                <a:sym typeface="Montserrat"/>
              </a:rPr>
              <a:t>limita el contacto cercano con otras personas para evitar que te contagies.</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rPr lang="en">
                <a:solidFill>
                  <a:schemeClr val="dk1"/>
                </a:solidFill>
                <a:latin typeface="Montserrat"/>
                <a:ea typeface="Montserrat"/>
                <a:cs typeface="Montserrat"/>
                <a:sym typeface="Montserrat"/>
              </a:rPr>
              <a:t>Esto</a:t>
            </a:r>
            <a:r>
              <a:rPr lang="en">
                <a:solidFill>
                  <a:schemeClr val="dk1"/>
                </a:solidFill>
                <a:latin typeface="Montserrat"/>
                <a:ea typeface="Montserrat"/>
                <a:cs typeface="Montserrat"/>
                <a:sym typeface="Montserrat"/>
              </a:rPr>
              <a:t> previene el potencial contagio de los demás. </a:t>
            </a:r>
            <a:endParaRPr b="1">
              <a:solidFill>
                <a:schemeClr val="dk1"/>
              </a:solidFill>
              <a:latin typeface="Montserrat"/>
              <a:ea typeface="Montserrat"/>
              <a:cs typeface="Montserrat"/>
              <a:sym typeface="Montserrat"/>
            </a:endParaRPr>
          </a:p>
        </p:txBody>
      </p:sp>
      <p:sp>
        <p:nvSpPr>
          <p:cNvPr id="210" name="Google Shape;210;p2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28"/>
          <p:cNvSpPr txBox="1"/>
          <p:nvPr/>
        </p:nvSpPr>
        <p:spPr>
          <a:xfrm>
            <a:off x="395650" y="301600"/>
            <a:ext cx="74250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lt1"/>
                </a:solidFill>
                <a:latin typeface="Montserrat"/>
                <a:ea typeface="Montserrat"/>
                <a:cs typeface="Montserrat"/>
                <a:sym typeface="Montserrat"/>
              </a:rPr>
              <a:t>¿</a:t>
            </a:r>
            <a:r>
              <a:rPr b="1" lang="en" sz="2400">
                <a:solidFill>
                  <a:srgbClr val="FFFFFF"/>
                </a:solidFill>
                <a:latin typeface="Montserrat"/>
                <a:ea typeface="Montserrat"/>
                <a:cs typeface="Montserrat"/>
                <a:sym typeface="Montserrat"/>
              </a:rPr>
              <a:t>POR QUÉ ES CRUCIAL LA DISTANCIA FÍSICA?</a:t>
            </a:r>
            <a:endParaRPr b="1" sz="2400">
              <a:solidFill>
                <a:srgbClr val="FFFFFF"/>
              </a:solidFill>
              <a:latin typeface="Montserrat"/>
              <a:ea typeface="Montserrat"/>
              <a:cs typeface="Montserrat"/>
              <a:sym typeface="Montserrat"/>
            </a:endParaRPr>
          </a:p>
        </p:txBody>
      </p:sp>
      <p:pic>
        <p:nvPicPr>
          <p:cNvPr id="212" name="Google Shape;212;p28"/>
          <p:cNvPicPr preferRelativeResize="0"/>
          <p:nvPr/>
        </p:nvPicPr>
        <p:blipFill rotWithShape="1">
          <a:blip r:embed="rId3">
            <a:alphaModFix/>
          </a:blip>
          <a:srcRect b="0" l="0" r="0" t="18613"/>
          <a:stretch/>
        </p:blipFill>
        <p:spPr>
          <a:xfrm>
            <a:off x="3674225" y="1475600"/>
            <a:ext cx="5249301" cy="24031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6" name="Shape 216"/>
        <p:cNvGrpSpPr/>
        <p:nvPr/>
      </p:nvGrpSpPr>
      <p:grpSpPr>
        <a:xfrm>
          <a:off x="0" y="0"/>
          <a:ext cx="0" cy="0"/>
          <a:chOff x="0" y="0"/>
          <a:chExt cx="0" cy="0"/>
        </a:xfrm>
      </p:grpSpPr>
      <p:sp>
        <p:nvSpPr>
          <p:cNvPr id="217" name="Google Shape;217;p29"/>
          <p:cNvSpPr txBox="1"/>
          <p:nvPr>
            <p:ph idx="1" type="body"/>
          </p:nvPr>
        </p:nvSpPr>
        <p:spPr>
          <a:xfrm>
            <a:off x="284025" y="1109375"/>
            <a:ext cx="4530300" cy="391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200" u="sng">
                <a:solidFill>
                  <a:schemeClr val="dk1"/>
                </a:solidFill>
                <a:latin typeface="Montserrat"/>
                <a:ea typeface="Montserrat"/>
                <a:cs typeface="Montserrat"/>
                <a:sym typeface="Montserrat"/>
              </a:rPr>
              <a:t>Distanciamiento físico</a:t>
            </a:r>
            <a:endParaRPr sz="2200">
              <a:solidFill>
                <a:schemeClr val="dk1"/>
              </a:solidFill>
              <a:latin typeface="Montserrat"/>
              <a:ea typeface="Montserrat"/>
              <a:cs typeface="Montserrat"/>
              <a:sym typeface="Montserrat"/>
            </a:endParaRPr>
          </a:p>
          <a:p>
            <a:pPr indent="-342900" lvl="0" marL="457200" rtl="0" algn="l">
              <a:spcBef>
                <a:spcPts val="1000"/>
              </a:spcBef>
              <a:spcAft>
                <a:spcPts val="0"/>
              </a:spcAft>
              <a:buClr>
                <a:schemeClr val="dk1"/>
              </a:buClr>
              <a:buSzPts val="1800"/>
              <a:buFont typeface="Open Sans"/>
              <a:buChar char="●"/>
            </a:pPr>
            <a:r>
              <a:rPr b="1" lang="en">
                <a:solidFill>
                  <a:schemeClr val="dk1"/>
                </a:solidFill>
                <a:latin typeface="Montserrat"/>
                <a:ea typeface="Montserrat"/>
                <a:cs typeface="Montserrat"/>
                <a:sym typeface="Montserrat"/>
              </a:rPr>
              <a:t>frena </a:t>
            </a:r>
            <a:r>
              <a:rPr lang="en">
                <a:solidFill>
                  <a:schemeClr val="dk1"/>
                </a:solidFill>
                <a:latin typeface="Montserrat"/>
                <a:ea typeface="Montserrat"/>
                <a:cs typeface="Montserrat"/>
                <a:sym typeface="Montserrat"/>
              </a:rPr>
              <a:t>la propagación del virus,</a:t>
            </a:r>
            <a:endParaRPr>
              <a:solidFill>
                <a:schemeClr val="dk1"/>
              </a:solidFill>
              <a:latin typeface="Montserrat"/>
              <a:ea typeface="Montserrat"/>
              <a:cs typeface="Montserrat"/>
              <a:sym typeface="Montserrat"/>
            </a:endParaRPr>
          </a:p>
          <a:p>
            <a:pPr indent="-342900" lvl="0" marL="457200" rtl="0" algn="l">
              <a:spcBef>
                <a:spcPts val="1000"/>
              </a:spcBef>
              <a:spcAft>
                <a:spcPts val="0"/>
              </a:spcAft>
              <a:buClr>
                <a:schemeClr val="dk1"/>
              </a:buClr>
              <a:buSzPts val="1800"/>
              <a:buFont typeface="Open Sans"/>
              <a:buChar char="●"/>
            </a:pPr>
            <a:r>
              <a:rPr b="1" lang="en">
                <a:solidFill>
                  <a:schemeClr val="dk1"/>
                </a:solidFill>
                <a:latin typeface="Montserrat"/>
                <a:ea typeface="Montserrat"/>
                <a:cs typeface="Montserrat"/>
                <a:sym typeface="Montserrat"/>
              </a:rPr>
              <a:t>protege </a:t>
            </a:r>
            <a:r>
              <a:rPr lang="en">
                <a:solidFill>
                  <a:schemeClr val="dk1"/>
                </a:solidFill>
                <a:latin typeface="Montserrat"/>
                <a:ea typeface="Montserrat"/>
                <a:cs typeface="Montserrat"/>
                <a:sym typeface="Montserrat"/>
              </a:rPr>
              <a:t>a los centros de salud de ser abrumados,</a:t>
            </a:r>
            <a:endParaRPr>
              <a:solidFill>
                <a:schemeClr val="dk1"/>
              </a:solidFill>
              <a:latin typeface="Montserrat"/>
              <a:ea typeface="Montserrat"/>
              <a:cs typeface="Montserrat"/>
              <a:sym typeface="Montserrat"/>
            </a:endParaRPr>
          </a:p>
          <a:p>
            <a:pPr indent="-342900" lvl="0" marL="457200" rtl="0" algn="l">
              <a:spcBef>
                <a:spcPts val="1000"/>
              </a:spcBef>
              <a:spcAft>
                <a:spcPts val="1000"/>
              </a:spcAft>
              <a:buClr>
                <a:schemeClr val="dk1"/>
              </a:buClr>
              <a:buSzPts val="1800"/>
              <a:buFont typeface="Open Sans"/>
              <a:buChar char="●"/>
            </a:pPr>
            <a:r>
              <a:rPr b="1" lang="en">
                <a:solidFill>
                  <a:schemeClr val="dk1"/>
                </a:solidFill>
                <a:latin typeface="Montserrat"/>
                <a:ea typeface="Montserrat"/>
                <a:cs typeface="Montserrat"/>
                <a:sym typeface="Montserrat"/>
              </a:rPr>
              <a:t>previene </a:t>
            </a:r>
            <a:r>
              <a:rPr lang="en">
                <a:solidFill>
                  <a:schemeClr val="dk1"/>
                </a:solidFill>
                <a:latin typeface="Montserrat"/>
                <a:ea typeface="Montserrat"/>
                <a:cs typeface="Montserrat"/>
                <a:sym typeface="Montserrat"/>
              </a:rPr>
              <a:t>el aplazamiento de los cambios que el virus causa en nuestro día a día</a:t>
            </a:r>
            <a:r>
              <a:rPr b="1" lang="en">
                <a:solidFill>
                  <a:schemeClr val="dk1"/>
                </a:solidFill>
                <a:latin typeface="Montserrat"/>
                <a:ea typeface="Montserrat"/>
                <a:cs typeface="Montserrat"/>
                <a:sym typeface="Montserrat"/>
              </a:rPr>
              <a:t>. </a:t>
            </a:r>
            <a:endParaRPr b="1" sz="1400">
              <a:solidFill>
                <a:schemeClr val="dk1"/>
              </a:solidFill>
              <a:latin typeface="Montserrat"/>
              <a:ea typeface="Montserrat"/>
              <a:cs typeface="Montserrat"/>
              <a:sym typeface="Montserrat"/>
            </a:endParaRPr>
          </a:p>
        </p:txBody>
      </p:sp>
      <p:sp>
        <p:nvSpPr>
          <p:cNvPr id="218" name="Google Shape;218;p29"/>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9" name="Google Shape;219;p29"/>
          <p:cNvPicPr preferRelativeResize="0"/>
          <p:nvPr/>
        </p:nvPicPr>
        <p:blipFill>
          <a:blip r:embed="rId3">
            <a:alphaModFix/>
          </a:blip>
          <a:stretch>
            <a:fillRect/>
          </a:stretch>
        </p:blipFill>
        <p:spPr>
          <a:xfrm>
            <a:off x="5389875" y="1376350"/>
            <a:ext cx="2915800" cy="2915800"/>
          </a:xfrm>
          <a:prstGeom prst="rect">
            <a:avLst/>
          </a:prstGeom>
          <a:noFill/>
          <a:ln>
            <a:noFill/>
          </a:ln>
        </p:spPr>
      </p:pic>
      <p:sp>
        <p:nvSpPr>
          <p:cNvPr id="220" name="Google Shape;220;p29"/>
          <p:cNvSpPr txBox="1"/>
          <p:nvPr/>
        </p:nvSpPr>
        <p:spPr>
          <a:xfrm>
            <a:off x="395650" y="301600"/>
            <a:ext cx="74250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lt1"/>
                </a:solidFill>
                <a:latin typeface="Montserrat"/>
                <a:ea typeface="Montserrat"/>
                <a:cs typeface="Montserrat"/>
                <a:sym typeface="Montserrat"/>
              </a:rPr>
              <a:t>¿</a:t>
            </a:r>
            <a:r>
              <a:rPr b="1" lang="en" sz="2400">
                <a:solidFill>
                  <a:srgbClr val="FFFFFF"/>
                </a:solidFill>
                <a:latin typeface="Montserrat"/>
                <a:ea typeface="Montserrat"/>
                <a:cs typeface="Montserrat"/>
                <a:sym typeface="Montserrat"/>
              </a:rPr>
              <a:t>POR QUÉ ES CRUCIAL LA DISTANCIA FÍSICA?</a:t>
            </a:r>
            <a:endParaRPr b="1" sz="2400">
              <a:solidFill>
                <a:srgbClr val="FFFFFF"/>
              </a:solidFill>
              <a:latin typeface="Montserrat"/>
              <a:ea typeface="Montserrat"/>
              <a:cs typeface="Montserrat"/>
              <a:sym typeface="Montserra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4" name="Shape 224"/>
        <p:cNvGrpSpPr/>
        <p:nvPr/>
      </p:nvGrpSpPr>
      <p:grpSpPr>
        <a:xfrm>
          <a:off x="0" y="0"/>
          <a:ext cx="0" cy="0"/>
          <a:chOff x="0" y="0"/>
          <a:chExt cx="0" cy="0"/>
        </a:xfrm>
      </p:grpSpPr>
      <p:sp>
        <p:nvSpPr>
          <p:cNvPr id="225" name="Google Shape;225;p30"/>
          <p:cNvSpPr txBox="1"/>
          <p:nvPr>
            <p:ph idx="1" type="body"/>
          </p:nvPr>
        </p:nvSpPr>
        <p:spPr>
          <a:xfrm>
            <a:off x="5129450" y="1611975"/>
            <a:ext cx="3576900" cy="2345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Montserrat"/>
                <a:ea typeface="Montserrat"/>
                <a:cs typeface="Montserrat"/>
                <a:sym typeface="Montserrat"/>
              </a:rPr>
              <a:t>CUARENTENA: </a:t>
            </a:r>
            <a:r>
              <a:rPr lang="en">
                <a:solidFill>
                  <a:schemeClr val="dk1"/>
                </a:solidFill>
                <a:latin typeface="Montserrat"/>
                <a:ea typeface="Montserrat"/>
                <a:cs typeface="Montserrat"/>
                <a:sym typeface="Montserrat"/>
              </a:rPr>
              <a:t>Quedarse en casa lejos de los demás por 2 semanas.</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rPr b="1" lang="en">
                <a:solidFill>
                  <a:schemeClr val="dk1"/>
                </a:solidFill>
                <a:latin typeface="Montserrat"/>
                <a:ea typeface="Montserrat"/>
                <a:cs typeface="Montserrat"/>
                <a:sym typeface="Montserrat"/>
              </a:rPr>
              <a:t>AISLAMIENTO:</a:t>
            </a:r>
            <a:r>
              <a:rPr lang="en">
                <a:solidFill>
                  <a:schemeClr val="dk1"/>
                </a:solidFill>
                <a:latin typeface="Montserrat"/>
                <a:ea typeface="Montserrat"/>
                <a:cs typeface="Montserrat"/>
                <a:sym typeface="Montserrat"/>
              </a:rPr>
              <a:t> separa a las personas que están enfermas lejos de las personas que no lo están. </a:t>
            </a:r>
            <a:endParaRPr>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a:solidFill>
                <a:schemeClr val="dk1"/>
              </a:solidFill>
              <a:latin typeface="Montserrat"/>
              <a:ea typeface="Montserrat"/>
              <a:cs typeface="Montserrat"/>
              <a:sym typeface="Montserrat"/>
            </a:endParaRPr>
          </a:p>
          <a:p>
            <a:pPr indent="0" lvl="0" marL="0" rtl="0" algn="l">
              <a:spcBef>
                <a:spcPts val="160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b="1">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b="1">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b="1">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b="1">
              <a:solidFill>
                <a:schemeClr val="dk1"/>
              </a:solidFill>
              <a:latin typeface="Montserrat"/>
              <a:ea typeface="Montserrat"/>
              <a:cs typeface="Montserrat"/>
              <a:sym typeface="Montserrat"/>
            </a:endParaRPr>
          </a:p>
        </p:txBody>
      </p:sp>
      <p:sp>
        <p:nvSpPr>
          <p:cNvPr id="226" name="Google Shape;226;p30"/>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30"/>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PREVENIR LA PROPAGACIÓN DE COVID-19:</a:t>
            </a:r>
            <a:endParaRPr b="1" sz="2400">
              <a:solidFill>
                <a:srgbClr val="FFFFFF"/>
              </a:solidFill>
              <a:latin typeface="Montserrat"/>
              <a:ea typeface="Montserrat"/>
              <a:cs typeface="Montserrat"/>
              <a:sym typeface="Montserrat"/>
            </a:endParaRPr>
          </a:p>
        </p:txBody>
      </p:sp>
      <p:pic>
        <p:nvPicPr>
          <p:cNvPr id="228" name="Google Shape;228;p30"/>
          <p:cNvPicPr preferRelativeResize="0"/>
          <p:nvPr/>
        </p:nvPicPr>
        <p:blipFill>
          <a:blip r:embed="rId3">
            <a:alphaModFix/>
          </a:blip>
          <a:stretch>
            <a:fillRect/>
          </a:stretch>
        </p:blipFill>
        <p:spPr>
          <a:xfrm>
            <a:off x="60375" y="1405298"/>
            <a:ext cx="4715225" cy="29678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2" name="Shape 232"/>
        <p:cNvGrpSpPr/>
        <p:nvPr/>
      </p:nvGrpSpPr>
      <p:grpSpPr>
        <a:xfrm>
          <a:off x="0" y="0"/>
          <a:ext cx="0" cy="0"/>
          <a:chOff x="0" y="0"/>
          <a:chExt cx="0" cy="0"/>
        </a:xfrm>
      </p:grpSpPr>
      <p:sp>
        <p:nvSpPr>
          <p:cNvPr id="233" name="Google Shape;233;p31"/>
          <p:cNvSpPr txBox="1"/>
          <p:nvPr>
            <p:ph idx="1" type="body"/>
          </p:nvPr>
        </p:nvSpPr>
        <p:spPr>
          <a:xfrm>
            <a:off x="279650" y="1071150"/>
            <a:ext cx="8302800" cy="67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dk1"/>
                </a:solidFill>
                <a:latin typeface="Montserrat"/>
                <a:ea typeface="Montserrat"/>
                <a:cs typeface="Montserrat"/>
                <a:sym typeface="Montserrat"/>
              </a:rPr>
              <a:t>A pesar de que nos tenemos que distanciar físicamente para mantenernos a salvo, </a:t>
            </a:r>
            <a:r>
              <a:rPr b="1" lang="en" sz="1600">
                <a:solidFill>
                  <a:schemeClr val="dk1"/>
                </a:solidFill>
                <a:latin typeface="Montserrat"/>
                <a:ea typeface="Montserrat"/>
                <a:cs typeface="Montserrat"/>
                <a:sym typeface="Montserrat"/>
              </a:rPr>
              <a:t>mantener contacto social </a:t>
            </a:r>
            <a:r>
              <a:rPr lang="en" sz="1600">
                <a:solidFill>
                  <a:schemeClr val="dk1"/>
                </a:solidFill>
                <a:latin typeface="Montserrat"/>
                <a:ea typeface="Montserrat"/>
                <a:cs typeface="Montserrat"/>
                <a:sym typeface="Montserrat"/>
              </a:rPr>
              <a:t>con amigos y familia es importante. </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rPr b="1" lang="en" sz="1600">
                <a:solidFill>
                  <a:schemeClr val="dk1"/>
                </a:solidFill>
                <a:latin typeface="Montserrat"/>
                <a:ea typeface="Montserrat"/>
                <a:cs typeface="Montserrat"/>
                <a:sym typeface="Montserrat"/>
              </a:rPr>
              <a:t>¡MANTÉN CONTACTO DIGITAL</a:t>
            </a:r>
            <a:r>
              <a:rPr b="1" lang="en" sz="1600">
                <a:solidFill>
                  <a:schemeClr val="dk1"/>
                </a:solidFill>
                <a:latin typeface="Montserrat"/>
                <a:ea typeface="Montserrat"/>
                <a:cs typeface="Montserrat"/>
                <a:sym typeface="Montserrat"/>
              </a:rPr>
              <a:t>!</a:t>
            </a:r>
            <a:endParaRPr b="1" sz="16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600">
                <a:solidFill>
                  <a:schemeClr val="dk1"/>
                </a:solidFill>
                <a:latin typeface="Montserrat"/>
                <a:ea typeface="Montserrat"/>
                <a:cs typeface="Montserrat"/>
                <a:sym typeface="Montserrat"/>
              </a:rPr>
              <a:t>-mensajes de texto</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600">
                <a:solidFill>
                  <a:schemeClr val="dk1"/>
                </a:solidFill>
                <a:latin typeface="Montserrat"/>
                <a:ea typeface="Montserrat"/>
                <a:cs typeface="Montserrat"/>
                <a:sym typeface="Montserrat"/>
              </a:rPr>
              <a:t>-llamadas por teléfono</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600">
                <a:solidFill>
                  <a:schemeClr val="dk1"/>
                </a:solidFill>
                <a:latin typeface="Montserrat"/>
                <a:ea typeface="Montserrat"/>
                <a:cs typeface="Montserrat"/>
                <a:sym typeface="Montserrat"/>
              </a:rPr>
              <a:t>-face time / video llamada</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600">
                <a:solidFill>
                  <a:schemeClr val="dk1"/>
                </a:solidFill>
                <a:latin typeface="Montserrat"/>
                <a:ea typeface="Montserrat"/>
                <a:cs typeface="Montserrat"/>
                <a:sym typeface="Montserrat"/>
              </a:rPr>
              <a:t>-redes sociales</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ctr">
              <a:spcBef>
                <a:spcPts val="0"/>
              </a:spcBef>
              <a:spcAft>
                <a:spcPts val="0"/>
              </a:spcAft>
              <a:buNone/>
            </a:pPr>
            <a:r>
              <a:rPr lang="en" sz="1600">
                <a:solidFill>
                  <a:schemeClr val="dk1"/>
                </a:solidFill>
                <a:latin typeface="Montserrat"/>
                <a:ea typeface="Montserrat"/>
                <a:cs typeface="Montserrat"/>
                <a:sym typeface="Montserrat"/>
              </a:rPr>
              <a:t>Recuerda, esta crisis nos afecta a todos de diferentes formas. </a:t>
            </a:r>
            <a:endParaRPr sz="1600">
              <a:solidFill>
                <a:schemeClr val="dk1"/>
              </a:solidFill>
              <a:latin typeface="Montserrat"/>
              <a:ea typeface="Montserrat"/>
              <a:cs typeface="Montserrat"/>
              <a:sym typeface="Montserrat"/>
            </a:endParaRPr>
          </a:p>
          <a:p>
            <a:pPr indent="0" lvl="0" marL="0" rtl="0" algn="ctr">
              <a:spcBef>
                <a:spcPts val="0"/>
              </a:spcBef>
              <a:spcAft>
                <a:spcPts val="0"/>
              </a:spcAft>
              <a:buNone/>
            </a:pPr>
            <a:r>
              <a:rPr lang="en" sz="1600">
                <a:solidFill>
                  <a:schemeClr val="dk1"/>
                </a:solidFill>
                <a:latin typeface="Montserrat"/>
                <a:ea typeface="Montserrat"/>
                <a:cs typeface="Montserrat"/>
                <a:sym typeface="Montserrat"/>
              </a:rPr>
              <a:t>Aprovecha este momento para consultar cómo están tus seres queridos.</a:t>
            </a:r>
            <a:endParaRPr sz="1600">
              <a:solidFill>
                <a:schemeClr val="dk1"/>
              </a:solidFill>
              <a:latin typeface="Montserrat"/>
              <a:ea typeface="Montserrat"/>
              <a:cs typeface="Montserrat"/>
              <a:sym typeface="Montserrat"/>
            </a:endParaRPr>
          </a:p>
          <a:p>
            <a:pPr indent="0" lvl="0" marL="0" rtl="0" algn="ctr">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ctr">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ctr">
              <a:spcBef>
                <a:spcPts val="0"/>
              </a:spcBef>
              <a:spcAft>
                <a:spcPts val="1600"/>
              </a:spcAft>
              <a:buNone/>
            </a:pPr>
            <a:r>
              <a:t/>
            </a:r>
            <a:endParaRPr b="1">
              <a:solidFill>
                <a:schemeClr val="dk1"/>
              </a:solidFill>
              <a:latin typeface="Montserrat"/>
              <a:ea typeface="Montserrat"/>
              <a:cs typeface="Montserrat"/>
              <a:sym typeface="Montserrat"/>
            </a:endParaRPr>
          </a:p>
        </p:txBody>
      </p:sp>
      <p:sp>
        <p:nvSpPr>
          <p:cNvPr id="234" name="Google Shape;234;p3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5" name="Google Shape;235;p31"/>
          <p:cNvPicPr preferRelativeResize="0"/>
          <p:nvPr/>
        </p:nvPicPr>
        <p:blipFill>
          <a:blip r:embed="rId3">
            <a:alphaModFix/>
          </a:blip>
          <a:stretch>
            <a:fillRect/>
          </a:stretch>
        </p:blipFill>
        <p:spPr>
          <a:xfrm>
            <a:off x="7140975" y="2027295"/>
            <a:ext cx="1441475" cy="1550275"/>
          </a:xfrm>
          <a:prstGeom prst="rect">
            <a:avLst/>
          </a:prstGeom>
          <a:noFill/>
          <a:ln>
            <a:noFill/>
          </a:ln>
        </p:spPr>
      </p:pic>
      <p:pic>
        <p:nvPicPr>
          <p:cNvPr id="236" name="Google Shape;236;p31"/>
          <p:cNvPicPr preferRelativeResize="0"/>
          <p:nvPr/>
        </p:nvPicPr>
        <p:blipFill>
          <a:blip r:embed="rId4">
            <a:alphaModFix/>
          </a:blip>
          <a:stretch>
            <a:fillRect/>
          </a:stretch>
        </p:blipFill>
        <p:spPr>
          <a:xfrm>
            <a:off x="5253599" y="1975350"/>
            <a:ext cx="1538075" cy="1654175"/>
          </a:xfrm>
          <a:prstGeom prst="rect">
            <a:avLst/>
          </a:prstGeom>
          <a:noFill/>
          <a:ln>
            <a:noFill/>
          </a:ln>
        </p:spPr>
      </p:pic>
      <p:pic>
        <p:nvPicPr>
          <p:cNvPr id="237" name="Google Shape;237;p31"/>
          <p:cNvPicPr preferRelativeResize="0"/>
          <p:nvPr/>
        </p:nvPicPr>
        <p:blipFill>
          <a:blip r:embed="rId5">
            <a:alphaModFix/>
          </a:blip>
          <a:stretch>
            <a:fillRect/>
          </a:stretch>
        </p:blipFill>
        <p:spPr>
          <a:xfrm>
            <a:off x="3544691" y="2115312"/>
            <a:ext cx="1359601" cy="1462275"/>
          </a:xfrm>
          <a:prstGeom prst="rect">
            <a:avLst/>
          </a:prstGeom>
          <a:noFill/>
          <a:ln>
            <a:noFill/>
          </a:ln>
        </p:spPr>
      </p:pic>
      <p:sp>
        <p:nvSpPr>
          <p:cNvPr id="238" name="Google Shape;238;p31"/>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PREVENIR LA PROPAGACIÓN DE COVID-19:</a:t>
            </a:r>
            <a:endParaRPr b="1" sz="2400">
              <a:solidFill>
                <a:srgbClr val="FFFFFF"/>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2" name="Shape 242"/>
        <p:cNvGrpSpPr/>
        <p:nvPr/>
      </p:nvGrpSpPr>
      <p:grpSpPr>
        <a:xfrm>
          <a:off x="0" y="0"/>
          <a:ext cx="0" cy="0"/>
          <a:chOff x="0" y="0"/>
          <a:chExt cx="0" cy="0"/>
        </a:xfrm>
      </p:grpSpPr>
      <p:sp>
        <p:nvSpPr>
          <p:cNvPr id="243" name="Google Shape;243;p3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32"/>
          <p:cNvSpPr txBox="1"/>
          <p:nvPr/>
        </p:nvSpPr>
        <p:spPr>
          <a:xfrm>
            <a:off x="636150" y="1071750"/>
            <a:ext cx="7871700" cy="3000000"/>
          </a:xfrm>
          <a:prstGeom prst="rect">
            <a:avLst/>
          </a:prstGeom>
          <a:noFill/>
          <a:ln>
            <a:noFill/>
          </a:ln>
        </p:spPr>
        <p:txBody>
          <a:bodyPr anchorCtr="0" anchor="t" bIns="91425" lIns="91425" spcFirstLastPara="1" rIns="91425" wrap="square" tIns="91425">
            <a:noAutofit/>
          </a:bodyPr>
          <a:lstStyle/>
          <a:p>
            <a:pPr indent="-514350" lvl="0" marL="0" rtl="0" algn="l">
              <a:lnSpc>
                <a:spcPct val="115000"/>
              </a:lnSpc>
              <a:spcBef>
                <a:spcPts val="0"/>
              </a:spcBef>
              <a:spcAft>
                <a:spcPts val="0"/>
              </a:spcAft>
              <a:buNone/>
            </a:pPr>
            <a:r>
              <a:rPr b="1" lang="en" sz="2000">
                <a:solidFill>
                  <a:srgbClr val="1D2129"/>
                </a:solidFill>
                <a:highlight>
                  <a:srgbClr val="FFFFFF"/>
                </a:highlight>
                <a:latin typeface="Montserrat"/>
                <a:ea typeface="Montserrat"/>
                <a:cs typeface="Montserrat"/>
                <a:sym typeface="Montserrat"/>
              </a:rPr>
              <a:t>Si debes salir de casa, usa una mascarilla </a:t>
            </a:r>
            <a:endParaRPr b="1" sz="2000">
              <a:solidFill>
                <a:srgbClr val="1D2129"/>
              </a:solidFill>
              <a:highlight>
                <a:srgbClr val="FFFFFF"/>
              </a:highlight>
              <a:latin typeface="Montserrat"/>
              <a:ea typeface="Montserrat"/>
              <a:cs typeface="Montserrat"/>
              <a:sym typeface="Montserrat"/>
            </a:endParaRPr>
          </a:p>
          <a:p>
            <a:pPr indent="-514350" lvl="0" marL="0" rtl="0" algn="l">
              <a:lnSpc>
                <a:spcPct val="115000"/>
              </a:lnSpc>
              <a:spcBef>
                <a:spcPts val="500"/>
              </a:spcBef>
              <a:spcAft>
                <a:spcPts val="0"/>
              </a:spcAft>
              <a:buNone/>
            </a:pPr>
            <a:r>
              <a:rPr b="1" lang="en" sz="2000">
                <a:solidFill>
                  <a:srgbClr val="1D2129"/>
                </a:solidFill>
                <a:highlight>
                  <a:srgbClr val="FFFFFF"/>
                </a:highlight>
                <a:latin typeface="Montserrat"/>
                <a:ea typeface="Montserrat"/>
                <a:cs typeface="Montserrat"/>
                <a:sym typeface="Montserrat"/>
              </a:rPr>
              <a:t>( puede ser hecha en casa) :</a:t>
            </a:r>
            <a:endParaRPr b="1" sz="2000">
              <a:solidFill>
                <a:srgbClr val="1D2129"/>
              </a:solidFill>
              <a:highlight>
                <a:srgbClr val="FFFFFF"/>
              </a:highlight>
              <a:latin typeface="Montserrat"/>
              <a:ea typeface="Montserrat"/>
              <a:cs typeface="Montserrat"/>
              <a:sym typeface="Montserrat"/>
            </a:endParaRPr>
          </a:p>
          <a:p>
            <a:pPr indent="-514350" lvl="0" marL="0" rtl="0" algn="l">
              <a:lnSpc>
                <a:spcPct val="115000"/>
              </a:lnSpc>
              <a:spcBef>
                <a:spcPts val="500"/>
              </a:spcBef>
              <a:spcAft>
                <a:spcPts val="0"/>
              </a:spcAft>
              <a:buNone/>
            </a:pPr>
            <a:r>
              <a:t/>
            </a:r>
            <a:endParaRPr sz="1800">
              <a:solidFill>
                <a:srgbClr val="1D2129"/>
              </a:solidFill>
              <a:highlight>
                <a:srgbClr val="FFFFFF"/>
              </a:highlight>
              <a:latin typeface="Montserrat"/>
              <a:ea typeface="Montserrat"/>
              <a:cs typeface="Montserrat"/>
              <a:sym typeface="Montserrat"/>
            </a:endParaRPr>
          </a:p>
          <a:p>
            <a:pPr indent="-514350" lvl="0" marL="0" rtl="0" algn="l">
              <a:lnSpc>
                <a:spcPct val="115000"/>
              </a:lnSpc>
              <a:spcBef>
                <a:spcPts val="500"/>
              </a:spcBef>
              <a:spcAft>
                <a:spcPts val="0"/>
              </a:spcAft>
              <a:buNone/>
            </a:pPr>
            <a:r>
              <a:rPr lang="en" sz="1800">
                <a:solidFill>
                  <a:srgbClr val="1D2129"/>
                </a:solidFill>
                <a:highlight>
                  <a:srgbClr val="FFFFFF"/>
                </a:highlight>
                <a:latin typeface="Montserrat"/>
                <a:ea typeface="Montserrat"/>
                <a:cs typeface="Montserrat"/>
                <a:sym typeface="Montserrat"/>
              </a:rPr>
              <a:t>🛒  estás de compras en tiendas esenciales, como el mercado</a:t>
            </a:r>
            <a:endParaRPr sz="1800">
              <a:solidFill>
                <a:srgbClr val="1D2129"/>
              </a:solidFill>
              <a:highlight>
                <a:srgbClr val="FFFFFF"/>
              </a:highlight>
              <a:latin typeface="Montserrat"/>
              <a:ea typeface="Montserrat"/>
              <a:cs typeface="Montserrat"/>
              <a:sym typeface="Montserrat"/>
            </a:endParaRPr>
          </a:p>
          <a:p>
            <a:pPr indent="-514350" lvl="0" marL="0" rtl="0" algn="l">
              <a:lnSpc>
                <a:spcPct val="115000"/>
              </a:lnSpc>
              <a:spcBef>
                <a:spcPts val="500"/>
              </a:spcBef>
              <a:spcAft>
                <a:spcPts val="0"/>
              </a:spcAft>
              <a:buNone/>
            </a:pPr>
            <a:r>
              <a:rPr lang="en" sz="1800">
                <a:solidFill>
                  <a:srgbClr val="1D2129"/>
                </a:solidFill>
                <a:highlight>
                  <a:srgbClr val="FFFFFF"/>
                </a:highlight>
                <a:latin typeface="Montserrat"/>
                <a:ea typeface="Montserrat"/>
                <a:cs typeface="Montserrat"/>
                <a:sym typeface="Montserrat"/>
              </a:rPr>
              <a:t>👩‍⚕️  visitas la oficina de tu doctor</a:t>
            </a:r>
            <a:endParaRPr sz="1800">
              <a:solidFill>
                <a:srgbClr val="1D2129"/>
              </a:solidFill>
              <a:highlight>
                <a:srgbClr val="FFFFFF"/>
              </a:highlight>
              <a:latin typeface="Montserrat"/>
              <a:ea typeface="Montserrat"/>
              <a:cs typeface="Montserrat"/>
              <a:sym typeface="Montserrat"/>
            </a:endParaRPr>
          </a:p>
          <a:p>
            <a:pPr indent="-514350" lvl="0" marL="0" rtl="0" algn="l">
              <a:lnSpc>
                <a:spcPct val="115000"/>
              </a:lnSpc>
              <a:spcBef>
                <a:spcPts val="500"/>
              </a:spcBef>
              <a:spcAft>
                <a:spcPts val="0"/>
              </a:spcAft>
              <a:buNone/>
            </a:pPr>
            <a:r>
              <a:rPr lang="en" sz="1800">
                <a:solidFill>
                  <a:srgbClr val="1D2129"/>
                </a:solidFill>
                <a:highlight>
                  <a:srgbClr val="FFFFFF"/>
                </a:highlight>
                <a:latin typeface="Montserrat"/>
                <a:ea typeface="Montserrat"/>
                <a:cs typeface="Montserrat"/>
                <a:sym typeface="Montserrat"/>
              </a:rPr>
              <a:t>🚍  usas transporte público</a:t>
            </a:r>
            <a:endParaRPr sz="1800">
              <a:solidFill>
                <a:srgbClr val="1D2129"/>
              </a:solidFill>
              <a:highlight>
                <a:srgbClr val="FFFFFF"/>
              </a:highlight>
              <a:latin typeface="Montserrat"/>
              <a:ea typeface="Montserrat"/>
              <a:cs typeface="Montserrat"/>
              <a:sym typeface="Montserrat"/>
            </a:endParaRPr>
          </a:p>
          <a:p>
            <a:pPr indent="-514350" lvl="0" marL="0" rtl="0" algn="l">
              <a:lnSpc>
                <a:spcPct val="115000"/>
              </a:lnSpc>
              <a:spcBef>
                <a:spcPts val="500"/>
              </a:spcBef>
              <a:spcAft>
                <a:spcPts val="0"/>
              </a:spcAft>
              <a:buNone/>
            </a:pPr>
            <a:r>
              <a:rPr lang="en" sz="1800">
                <a:solidFill>
                  <a:srgbClr val="1D2129"/>
                </a:solidFill>
                <a:highlight>
                  <a:srgbClr val="FFFFFF"/>
                </a:highlight>
                <a:latin typeface="Montserrat"/>
                <a:ea typeface="Montserrat"/>
                <a:cs typeface="Montserrat"/>
                <a:sym typeface="Montserrat"/>
              </a:rPr>
              <a:t>👨🏽‍💼  interactúas con clientes de negocios esenciales</a:t>
            </a:r>
            <a:endParaRPr sz="1800">
              <a:solidFill>
                <a:srgbClr val="1D2129"/>
              </a:solidFill>
              <a:highlight>
                <a:srgbClr val="FFFFFF"/>
              </a:highlight>
              <a:latin typeface="Montserrat"/>
              <a:ea typeface="Montserrat"/>
              <a:cs typeface="Montserrat"/>
              <a:sym typeface="Montserrat"/>
            </a:endParaRPr>
          </a:p>
          <a:p>
            <a:pPr indent="-514350" lvl="0" marL="0" rtl="0" algn="l">
              <a:lnSpc>
                <a:spcPct val="115000"/>
              </a:lnSpc>
              <a:spcBef>
                <a:spcPts val="500"/>
              </a:spcBef>
              <a:spcAft>
                <a:spcPts val="0"/>
              </a:spcAft>
              <a:buNone/>
            </a:pPr>
            <a:r>
              <a:rPr lang="en" sz="1800">
                <a:solidFill>
                  <a:srgbClr val="1D2129"/>
                </a:solidFill>
                <a:highlight>
                  <a:srgbClr val="FFFFFF"/>
                </a:highlight>
                <a:latin typeface="Montserrat"/>
                <a:ea typeface="Montserrat"/>
                <a:cs typeface="Montserrat"/>
                <a:sym typeface="Montserrat"/>
              </a:rPr>
              <a:t>🤒  te sientes enfermo, estás </a:t>
            </a:r>
            <a:r>
              <a:rPr lang="en" sz="1800">
                <a:solidFill>
                  <a:srgbClr val="1D2129"/>
                </a:solidFill>
                <a:highlight>
                  <a:srgbClr val="FFFFFF"/>
                </a:highlight>
                <a:latin typeface="Montserrat"/>
                <a:ea typeface="Montserrat"/>
                <a:cs typeface="Montserrat"/>
                <a:sym typeface="Montserrat"/>
              </a:rPr>
              <a:t>estornudando</a:t>
            </a:r>
            <a:r>
              <a:rPr lang="en" sz="1800">
                <a:solidFill>
                  <a:srgbClr val="1D2129"/>
                </a:solidFill>
                <a:highlight>
                  <a:srgbClr val="FFFFFF"/>
                </a:highlight>
                <a:latin typeface="Montserrat"/>
                <a:ea typeface="Montserrat"/>
                <a:cs typeface="Montserrat"/>
                <a:sym typeface="Montserrat"/>
              </a:rPr>
              <a:t> o tosiendo.</a:t>
            </a:r>
            <a:endParaRPr sz="1800">
              <a:solidFill>
                <a:srgbClr val="1D2129"/>
              </a:solidFill>
              <a:highlight>
                <a:srgbClr val="FFFFFF"/>
              </a:highlight>
              <a:latin typeface="Montserrat"/>
              <a:ea typeface="Montserrat"/>
              <a:cs typeface="Montserrat"/>
              <a:sym typeface="Montserrat"/>
            </a:endParaRPr>
          </a:p>
          <a:p>
            <a:pPr indent="0" lvl="0" marL="0" marR="0" rtl="0" algn="l">
              <a:lnSpc>
                <a:spcPct val="150000"/>
              </a:lnSpc>
              <a:spcBef>
                <a:spcPts val="500"/>
              </a:spcBef>
              <a:spcAft>
                <a:spcPts val="0"/>
              </a:spcAft>
              <a:buNone/>
            </a:pPr>
            <a:r>
              <a:t/>
            </a:r>
            <a:endParaRPr>
              <a:solidFill>
                <a:srgbClr val="1D2129"/>
              </a:solidFill>
              <a:highlight>
                <a:srgbClr val="FFFFFF"/>
              </a:highlight>
              <a:latin typeface="Montserrat"/>
              <a:ea typeface="Montserrat"/>
              <a:cs typeface="Montserrat"/>
              <a:sym typeface="Montserrat"/>
            </a:endParaRPr>
          </a:p>
          <a:p>
            <a:pPr indent="0" lvl="0" marL="0" marR="0" rtl="0" algn="l">
              <a:lnSpc>
                <a:spcPct val="150000"/>
              </a:lnSpc>
              <a:spcBef>
                <a:spcPts val="0"/>
              </a:spcBef>
              <a:spcAft>
                <a:spcPts val="0"/>
              </a:spcAft>
              <a:buNone/>
            </a:pPr>
            <a:r>
              <a:t/>
            </a:r>
            <a:endParaRPr>
              <a:solidFill>
                <a:srgbClr val="1D2129"/>
              </a:solidFill>
              <a:highlight>
                <a:srgbClr val="FFFFFF"/>
              </a:highlight>
              <a:latin typeface="Montserrat"/>
              <a:ea typeface="Montserrat"/>
              <a:cs typeface="Montserrat"/>
              <a:sym typeface="Montserrat"/>
            </a:endParaRPr>
          </a:p>
          <a:p>
            <a:pPr indent="0" lvl="0" marL="0" marR="0" rtl="0" algn="l">
              <a:lnSpc>
                <a:spcPct val="150000"/>
              </a:lnSpc>
              <a:spcBef>
                <a:spcPts val="0"/>
              </a:spcBef>
              <a:spcAft>
                <a:spcPts val="0"/>
              </a:spcAft>
              <a:buNone/>
            </a:pPr>
            <a:r>
              <a:t/>
            </a:r>
            <a:endParaRPr sz="1200">
              <a:solidFill>
                <a:schemeClr val="dk1"/>
              </a:solidFill>
              <a:highlight>
                <a:srgbClr val="FFFFFF"/>
              </a:highlight>
              <a:latin typeface="Montserrat"/>
              <a:ea typeface="Montserrat"/>
              <a:cs typeface="Montserrat"/>
              <a:sym typeface="Montserrat"/>
            </a:endParaRPr>
          </a:p>
        </p:txBody>
      </p:sp>
      <p:sp>
        <p:nvSpPr>
          <p:cNvPr id="245" name="Google Shape;245;p32"/>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PREVENIR LA PROPAGACIÓN DE COVID-19:</a:t>
            </a:r>
            <a:endParaRPr b="1" sz="2400">
              <a:solidFill>
                <a:srgbClr val="FFFFFF"/>
              </a:solidFill>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 name="Shape 68"/>
        <p:cNvGrpSpPr/>
        <p:nvPr/>
      </p:nvGrpSpPr>
      <p:grpSpPr>
        <a:xfrm>
          <a:off x="0" y="0"/>
          <a:ext cx="0" cy="0"/>
          <a:chOff x="0" y="0"/>
          <a:chExt cx="0" cy="0"/>
        </a:xfrm>
      </p:grpSpPr>
      <p:sp>
        <p:nvSpPr>
          <p:cNvPr id="69" name="Google Shape;69;p1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5"/>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Contenidos</a:t>
            </a:r>
            <a:endParaRPr b="1" sz="2400">
              <a:solidFill>
                <a:srgbClr val="FFFFFF"/>
              </a:solidFill>
              <a:latin typeface="Montserrat"/>
              <a:ea typeface="Montserrat"/>
              <a:cs typeface="Montserrat"/>
              <a:sym typeface="Montserrat"/>
            </a:endParaRPr>
          </a:p>
        </p:txBody>
      </p:sp>
      <p:sp>
        <p:nvSpPr>
          <p:cNvPr id="71" name="Google Shape;71;p15"/>
          <p:cNvSpPr txBox="1"/>
          <p:nvPr/>
        </p:nvSpPr>
        <p:spPr>
          <a:xfrm>
            <a:off x="118400" y="766425"/>
            <a:ext cx="9025500" cy="3165900"/>
          </a:xfrm>
          <a:prstGeom prst="rect">
            <a:avLst/>
          </a:prstGeom>
          <a:noFill/>
          <a:ln>
            <a:noFill/>
          </a:ln>
        </p:spPr>
        <p:txBody>
          <a:bodyPr anchorCtr="0" anchor="t" bIns="91425" lIns="91425" spcFirstLastPara="1" rIns="91425" wrap="square" tIns="91425">
            <a:noAutofit/>
          </a:bodyPr>
          <a:lstStyle/>
          <a:p>
            <a:pPr indent="0" lvl="0" marL="0" rtl="0" algn="l">
              <a:spcBef>
                <a:spcPts val="1000"/>
              </a:spcBef>
              <a:spcAft>
                <a:spcPts val="0"/>
              </a:spcAft>
              <a:buNone/>
            </a:pPr>
            <a:r>
              <a:rPr b="1" lang="en">
                <a:solidFill>
                  <a:srgbClr val="002060"/>
                </a:solidFill>
                <a:latin typeface="Montserrat"/>
                <a:ea typeface="Montserrat"/>
                <a:cs typeface="Montserrat"/>
                <a:sym typeface="Montserrat"/>
              </a:rPr>
              <a:t>	</a:t>
            </a:r>
            <a:endParaRPr b="1" sz="1600">
              <a:solidFill>
                <a:srgbClr val="002060"/>
              </a:solidFill>
              <a:latin typeface="Montserrat"/>
              <a:ea typeface="Montserrat"/>
              <a:cs typeface="Montserrat"/>
              <a:sym typeface="Montserrat"/>
            </a:endParaRPr>
          </a:p>
          <a:p>
            <a:pPr indent="-330200" lvl="0" marL="457200" rtl="0" algn="l">
              <a:lnSpc>
                <a:spcPct val="150000"/>
              </a:lnSpc>
              <a:spcBef>
                <a:spcPts val="300"/>
              </a:spcBef>
              <a:spcAft>
                <a:spcPts val="0"/>
              </a:spcAft>
              <a:buClr>
                <a:srgbClr val="002060"/>
              </a:buClr>
              <a:buSzPts val="1600"/>
              <a:buFont typeface="Montserrat"/>
              <a:buChar char="●"/>
            </a:pPr>
            <a:r>
              <a:rPr lang="en" sz="1600">
                <a:solidFill>
                  <a:srgbClr val="002060"/>
                </a:solidFill>
                <a:latin typeface="Montserrat"/>
                <a:ea typeface="Montserrat"/>
                <a:cs typeface="Montserrat"/>
                <a:sym typeface="Montserrat"/>
              </a:rPr>
              <a:t>¿Qué es el coronavirus?</a:t>
            </a:r>
            <a:endParaRPr sz="1600">
              <a:solidFill>
                <a:srgbClr val="002060"/>
              </a:solidFill>
              <a:latin typeface="Montserrat"/>
              <a:ea typeface="Montserrat"/>
              <a:cs typeface="Montserrat"/>
              <a:sym typeface="Montserrat"/>
            </a:endParaRPr>
          </a:p>
          <a:p>
            <a:pPr indent="-330200" lvl="0" marL="457200" rtl="0" algn="l">
              <a:lnSpc>
                <a:spcPct val="150000"/>
              </a:lnSpc>
              <a:spcBef>
                <a:spcPts val="0"/>
              </a:spcBef>
              <a:spcAft>
                <a:spcPts val="0"/>
              </a:spcAft>
              <a:buClr>
                <a:srgbClr val="002060"/>
              </a:buClr>
              <a:buSzPts val="1600"/>
              <a:buFont typeface="Montserrat"/>
              <a:buChar char="●"/>
            </a:pPr>
            <a:r>
              <a:rPr lang="en" sz="1600">
                <a:solidFill>
                  <a:srgbClr val="002060"/>
                </a:solidFill>
                <a:latin typeface="Montserrat"/>
                <a:ea typeface="Montserrat"/>
                <a:cs typeface="Montserrat"/>
                <a:sym typeface="Montserrat"/>
              </a:rPr>
              <a:t>Reporte diario de la Ciudad de Filadelfia</a:t>
            </a:r>
            <a:endParaRPr sz="1600">
              <a:solidFill>
                <a:srgbClr val="002060"/>
              </a:solidFill>
              <a:latin typeface="Montserrat"/>
              <a:ea typeface="Montserrat"/>
              <a:cs typeface="Montserrat"/>
              <a:sym typeface="Montserrat"/>
            </a:endParaRPr>
          </a:p>
          <a:p>
            <a:pPr indent="-330200" lvl="0" marL="457200" rtl="0" algn="l">
              <a:lnSpc>
                <a:spcPct val="150000"/>
              </a:lnSpc>
              <a:spcBef>
                <a:spcPts val="0"/>
              </a:spcBef>
              <a:spcAft>
                <a:spcPts val="0"/>
              </a:spcAft>
              <a:buClr>
                <a:srgbClr val="002060"/>
              </a:buClr>
              <a:buSzPts val="1600"/>
              <a:buFont typeface="Montserrat"/>
              <a:buChar char="●"/>
            </a:pPr>
            <a:r>
              <a:rPr lang="en" sz="1600">
                <a:solidFill>
                  <a:srgbClr val="002060"/>
                </a:solidFill>
                <a:latin typeface="Montserrat"/>
                <a:ea typeface="Montserrat"/>
                <a:cs typeface="Montserrat"/>
                <a:sym typeface="Montserrat"/>
              </a:rPr>
              <a:t>La propagación y prevención de COVID-19	</a:t>
            </a:r>
            <a:endParaRPr sz="1600">
              <a:solidFill>
                <a:srgbClr val="002060"/>
              </a:solidFill>
              <a:latin typeface="Montserrat"/>
              <a:ea typeface="Montserrat"/>
              <a:cs typeface="Montserrat"/>
              <a:sym typeface="Montserrat"/>
            </a:endParaRPr>
          </a:p>
          <a:p>
            <a:pPr indent="-330200" lvl="0" marL="457200" rtl="0" algn="l">
              <a:lnSpc>
                <a:spcPct val="150000"/>
              </a:lnSpc>
              <a:spcBef>
                <a:spcPts val="0"/>
              </a:spcBef>
              <a:spcAft>
                <a:spcPts val="0"/>
              </a:spcAft>
              <a:buClr>
                <a:srgbClr val="002060"/>
              </a:buClr>
              <a:buSzPts val="1600"/>
              <a:buFont typeface="Montserrat"/>
              <a:buChar char="●"/>
            </a:pPr>
            <a:r>
              <a:rPr lang="en" sz="1600">
                <a:solidFill>
                  <a:srgbClr val="002060"/>
                </a:solidFill>
                <a:latin typeface="Montserrat"/>
                <a:ea typeface="Montserrat"/>
                <a:cs typeface="Montserrat"/>
                <a:sym typeface="Montserrat"/>
              </a:rPr>
              <a:t>Opciones de tratamiento y prueba </a:t>
            </a:r>
            <a:endParaRPr sz="1600">
              <a:solidFill>
                <a:srgbClr val="002060"/>
              </a:solidFill>
              <a:latin typeface="Montserrat"/>
              <a:ea typeface="Montserrat"/>
              <a:cs typeface="Montserrat"/>
              <a:sym typeface="Montserrat"/>
            </a:endParaRPr>
          </a:p>
          <a:p>
            <a:pPr indent="-330200" lvl="0" marL="457200" rtl="0" algn="l">
              <a:lnSpc>
                <a:spcPct val="150000"/>
              </a:lnSpc>
              <a:spcBef>
                <a:spcPts val="0"/>
              </a:spcBef>
              <a:spcAft>
                <a:spcPts val="0"/>
              </a:spcAft>
              <a:buClr>
                <a:srgbClr val="002060"/>
              </a:buClr>
              <a:buSzPts val="1600"/>
              <a:buFont typeface="Montserrat"/>
              <a:buChar char="●"/>
            </a:pPr>
            <a:r>
              <a:rPr lang="en" sz="1600">
                <a:solidFill>
                  <a:srgbClr val="002060"/>
                </a:solidFill>
                <a:latin typeface="Montserrat"/>
                <a:ea typeface="Montserrat"/>
                <a:cs typeface="Montserrat"/>
                <a:sym typeface="Montserrat"/>
              </a:rPr>
              <a:t>Tu rol como capitán de respuesta comunitaria</a:t>
            </a:r>
            <a:endParaRPr sz="1600">
              <a:solidFill>
                <a:srgbClr val="002060"/>
              </a:solidFill>
              <a:latin typeface="Montserrat"/>
              <a:ea typeface="Montserrat"/>
              <a:cs typeface="Montserrat"/>
              <a:sym typeface="Montserrat"/>
            </a:endParaRPr>
          </a:p>
          <a:p>
            <a:pPr indent="-330200" lvl="0" marL="457200" rtl="0" algn="l">
              <a:lnSpc>
                <a:spcPct val="150000"/>
              </a:lnSpc>
              <a:spcBef>
                <a:spcPts val="0"/>
              </a:spcBef>
              <a:spcAft>
                <a:spcPts val="0"/>
              </a:spcAft>
              <a:buClr>
                <a:srgbClr val="002060"/>
              </a:buClr>
              <a:buSzPts val="1600"/>
              <a:buFont typeface="Montserrat"/>
              <a:buChar char="●"/>
            </a:pPr>
            <a:r>
              <a:rPr lang="en" sz="1600">
                <a:solidFill>
                  <a:srgbClr val="002060"/>
                </a:solidFill>
                <a:latin typeface="Montserrat"/>
                <a:ea typeface="Montserrat"/>
                <a:cs typeface="Montserrat"/>
                <a:sym typeface="Montserrat"/>
              </a:rPr>
              <a:t>Oportunidades de voluntariado</a:t>
            </a:r>
            <a:endParaRPr sz="1600">
              <a:solidFill>
                <a:srgbClr val="002060"/>
              </a:solidFill>
              <a:latin typeface="Montserrat"/>
              <a:ea typeface="Montserrat"/>
              <a:cs typeface="Montserrat"/>
              <a:sym typeface="Montserrat"/>
            </a:endParaRPr>
          </a:p>
          <a:p>
            <a:pPr indent="-330200" lvl="0" marL="457200" rtl="0" algn="l">
              <a:lnSpc>
                <a:spcPct val="150000"/>
              </a:lnSpc>
              <a:spcBef>
                <a:spcPts val="0"/>
              </a:spcBef>
              <a:spcAft>
                <a:spcPts val="0"/>
              </a:spcAft>
              <a:buClr>
                <a:srgbClr val="002060"/>
              </a:buClr>
              <a:buSzPts val="1600"/>
              <a:buFont typeface="Montserrat"/>
              <a:buChar char="●"/>
            </a:pPr>
            <a:r>
              <a:rPr lang="en" sz="1600">
                <a:solidFill>
                  <a:srgbClr val="002060"/>
                </a:solidFill>
                <a:latin typeface="Montserrat"/>
                <a:ea typeface="Montserrat"/>
                <a:cs typeface="Montserrat"/>
                <a:sym typeface="Montserrat"/>
              </a:rPr>
              <a:t>Recursos para la comunidad</a:t>
            </a:r>
            <a:endParaRPr sz="1600">
              <a:solidFill>
                <a:srgbClr val="002060"/>
              </a:solidFill>
              <a:latin typeface="Montserrat"/>
              <a:ea typeface="Montserrat"/>
              <a:cs typeface="Montserrat"/>
              <a:sym typeface="Montserrat"/>
            </a:endParaRPr>
          </a:p>
          <a:p>
            <a:pPr indent="0" lvl="0" marL="0" rtl="0" algn="l">
              <a:lnSpc>
                <a:spcPct val="150000"/>
              </a:lnSpc>
              <a:spcBef>
                <a:spcPts val="400"/>
              </a:spcBef>
              <a:spcAft>
                <a:spcPts val="400"/>
              </a:spcAft>
              <a:buNone/>
            </a:pPr>
            <a:r>
              <a:rPr lang="en">
                <a:solidFill>
                  <a:srgbClr val="002060"/>
                </a:solidFill>
                <a:latin typeface="Montserrat"/>
                <a:ea typeface="Montserrat"/>
                <a:cs typeface="Montserrat"/>
                <a:sym typeface="Montserrat"/>
              </a:rPr>
              <a:t>	</a:t>
            </a:r>
            <a:endParaRPr>
              <a:latin typeface="Montserrat"/>
              <a:ea typeface="Montserrat"/>
              <a:cs typeface="Montserrat"/>
              <a:sym typeface="Montserrat"/>
            </a:endParaRPr>
          </a:p>
        </p:txBody>
      </p:sp>
      <p:pic>
        <p:nvPicPr>
          <p:cNvPr id="72" name="Google Shape;72;p15"/>
          <p:cNvPicPr preferRelativeResize="0"/>
          <p:nvPr/>
        </p:nvPicPr>
        <p:blipFill>
          <a:blip r:embed="rId3">
            <a:alphaModFix/>
          </a:blip>
          <a:stretch>
            <a:fillRect/>
          </a:stretch>
        </p:blipFill>
        <p:spPr>
          <a:xfrm>
            <a:off x="5465725" y="1271238"/>
            <a:ext cx="3468026" cy="26010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9" name="Shape 249"/>
        <p:cNvGrpSpPr/>
        <p:nvPr/>
      </p:nvGrpSpPr>
      <p:grpSpPr>
        <a:xfrm>
          <a:off x="0" y="0"/>
          <a:ext cx="0" cy="0"/>
          <a:chOff x="0" y="0"/>
          <a:chExt cx="0" cy="0"/>
        </a:xfrm>
      </p:grpSpPr>
      <p:sp>
        <p:nvSpPr>
          <p:cNvPr id="250" name="Google Shape;250;p33"/>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33"/>
          <p:cNvSpPr txBox="1"/>
          <p:nvPr/>
        </p:nvSpPr>
        <p:spPr>
          <a:xfrm>
            <a:off x="395650" y="3016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MASCARILLA CASERA SIN COSTURAS</a:t>
            </a:r>
            <a:r>
              <a:rPr b="1" lang="en" sz="2400">
                <a:solidFill>
                  <a:srgbClr val="FFFFFF"/>
                </a:solidFill>
                <a:latin typeface="Montserrat"/>
                <a:ea typeface="Montserrat"/>
                <a:cs typeface="Montserrat"/>
                <a:sym typeface="Montserrat"/>
              </a:rPr>
              <a:t>:</a:t>
            </a:r>
            <a:endParaRPr b="1" sz="2400">
              <a:solidFill>
                <a:srgbClr val="FFFFFF"/>
              </a:solidFill>
              <a:latin typeface="Montserrat"/>
              <a:ea typeface="Montserrat"/>
              <a:cs typeface="Montserrat"/>
              <a:sym typeface="Montserrat"/>
            </a:endParaRPr>
          </a:p>
        </p:txBody>
      </p:sp>
      <p:pic>
        <p:nvPicPr>
          <p:cNvPr id="252" name="Google Shape;252;p33"/>
          <p:cNvPicPr preferRelativeResize="0"/>
          <p:nvPr/>
        </p:nvPicPr>
        <p:blipFill>
          <a:blip r:embed="rId3">
            <a:alphaModFix/>
          </a:blip>
          <a:stretch>
            <a:fillRect/>
          </a:stretch>
        </p:blipFill>
        <p:spPr>
          <a:xfrm>
            <a:off x="1028425" y="973175"/>
            <a:ext cx="7482752" cy="4007949"/>
          </a:xfrm>
          <a:prstGeom prst="rect">
            <a:avLst/>
          </a:prstGeom>
          <a:noFill/>
          <a:ln>
            <a:noFill/>
          </a:ln>
        </p:spPr>
      </p:pic>
      <p:sp>
        <p:nvSpPr>
          <p:cNvPr id="253" name="Google Shape;253;p33"/>
          <p:cNvSpPr txBox="1"/>
          <p:nvPr/>
        </p:nvSpPr>
        <p:spPr>
          <a:xfrm>
            <a:off x="2020225" y="1983025"/>
            <a:ext cx="1635900" cy="3561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Montserrat"/>
                <a:ea typeface="Montserrat"/>
                <a:cs typeface="Montserrat"/>
                <a:sym typeface="Montserrat"/>
              </a:rPr>
              <a:t>filtro para café</a:t>
            </a:r>
            <a:endParaRPr sz="1200">
              <a:latin typeface="Montserrat"/>
              <a:ea typeface="Montserrat"/>
              <a:cs typeface="Montserrat"/>
              <a:sym typeface="Montserrat"/>
            </a:endParaRPr>
          </a:p>
        </p:txBody>
      </p:sp>
      <p:sp>
        <p:nvSpPr>
          <p:cNvPr id="254" name="Google Shape;254;p33"/>
          <p:cNvSpPr txBox="1"/>
          <p:nvPr/>
        </p:nvSpPr>
        <p:spPr>
          <a:xfrm>
            <a:off x="1094350" y="4403400"/>
            <a:ext cx="2133000" cy="5046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Montserrat"/>
                <a:ea typeface="Montserrat"/>
                <a:cs typeface="Montserrat"/>
                <a:sym typeface="Montserrat"/>
              </a:rPr>
              <a:t>Coloca las ligas o bandas elásticas a 6 pulgadas de distancia</a:t>
            </a:r>
            <a:endParaRPr sz="1200">
              <a:latin typeface="Montserrat"/>
              <a:ea typeface="Montserrat"/>
              <a:cs typeface="Montserrat"/>
              <a:sym typeface="Montserrat"/>
            </a:endParaRPr>
          </a:p>
        </p:txBody>
      </p:sp>
      <p:sp>
        <p:nvSpPr>
          <p:cNvPr id="255" name="Google Shape;255;p33"/>
          <p:cNvSpPr txBox="1"/>
          <p:nvPr/>
        </p:nvSpPr>
        <p:spPr>
          <a:xfrm>
            <a:off x="3656125" y="4403400"/>
            <a:ext cx="2359800" cy="3561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Montserrat"/>
                <a:ea typeface="Montserrat"/>
                <a:cs typeface="Montserrat"/>
                <a:sym typeface="Montserrat"/>
              </a:rPr>
              <a:t>Dobla cada lado hacia el medio haciendo un pliegue</a:t>
            </a:r>
            <a:endParaRPr sz="1200">
              <a:latin typeface="Montserrat"/>
              <a:ea typeface="Montserrat"/>
              <a:cs typeface="Montserrat"/>
              <a:sym typeface="Montserrat"/>
            </a:endParaRPr>
          </a:p>
        </p:txBody>
      </p:sp>
      <p:sp>
        <p:nvSpPr>
          <p:cNvPr id="256" name="Google Shape;256;p33"/>
          <p:cNvSpPr txBox="1"/>
          <p:nvPr/>
        </p:nvSpPr>
        <p:spPr>
          <a:xfrm>
            <a:off x="6378175" y="2250675"/>
            <a:ext cx="2133000" cy="8085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Montserrat"/>
                <a:ea typeface="Montserrat"/>
                <a:cs typeface="Montserrat"/>
                <a:sym typeface="Montserrat"/>
              </a:rPr>
              <a:t>Coloca el filtro en la mitad del pañuelo y dobla la parte superior e inferior hacia la mitad</a:t>
            </a:r>
            <a:endParaRPr sz="1200">
              <a:latin typeface="Montserrat"/>
              <a:ea typeface="Montserrat"/>
              <a:cs typeface="Montserrat"/>
              <a:sym typeface="Montserra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0" name="Shape 260"/>
        <p:cNvGrpSpPr/>
        <p:nvPr/>
      </p:nvGrpSpPr>
      <p:grpSpPr>
        <a:xfrm>
          <a:off x="0" y="0"/>
          <a:ext cx="0" cy="0"/>
          <a:chOff x="0" y="0"/>
          <a:chExt cx="0" cy="0"/>
        </a:xfrm>
      </p:grpSpPr>
      <p:sp>
        <p:nvSpPr>
          <p:cNvPr id="261" name="Google Shape;261;p34"/>
          <p:cNvSpPr/>
          <p:nvPr/>
        </p:nvSpPr>
        <p:spPr>
          <a:xfrm>
            <a:off x="0" y="4499275"/>
            <a:ext cx="9144000" cy="644100"/>
          </a:xfrm>
          <a:prstGeom prst="rect">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sz="12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1200">
              <a:solidFill>
                <a:schemeClr val="dk1"/>
              </a:solidFill>
              <a:latin typeface="Montserrat"/>
              <a:ea typeface="Montserrat"/>
              <a:cs typeface="Montserrat"/>
              <a:sym typeface="Montserrat"/>
            </a:endParaRPr>
          </a:p>
        </p:txBody>
      </p:sp>
      <p:sp>
        <p:nvSpPr>
          <p:cNvPr id="262" name="Google Shape;262;p34"/>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34"/>
          <p:cNvSpPr txBox="1"/>
          <p:nvPr/>
        </p:nvSpPr>
        <p:spPr>
          <a:xfrm>
            <a:off x="1664500" y="1802900"/>
            <a:ext cx="7572900" cy="58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600">
                <a:solidFill>
                  <a:srgbClr val="2176D2"/>
                </a:solidFill>
                <a:highlight>
                  <a:srgbClr val="FFFFFF"/>
                </a:highlight>
                <a:latin typeface="Montserrat"/>
                <a:ea typeface="Montserrat"/>
                <a:cs typeface="Montserrat"/>
                <a:sym typeface="Montserrat"/>
              </a:rPr>
              <a:t>Tu mascarilla me protege a mí</a:t>
            </a:r>
            <a:r>
              <a:rPr b="1" lang="en" sz="3600">
                <a:solidFill>
                  <a:srgbClr val="2176D2"/>
                </a:solidFill>
                <a:highlight>
                  <a:srgbClr val="FFFFFF"/>
                </a:highlight>
                <a:latin typeface="Montserrat"/>
                <a:ea typeface="Montserrat"/>
                <a:cs typeface="Montserrat"/>
                <a:sym typeface="Montserrat"/>
              </a:rPr>
              <a:t>; mi mascarilla te protege a tí</a:t>
            </a:r>
            <a:endParaRPr b="1" sz="3600">
              <a:solidFill>
                <a:srgbClr val="2176D2"/>
              </a:solidFill>
              <a:latin typeface="Montserrat"/>
              <a:ea typeface="Montserrat"/>
              <a:cs typeface="Montserrat"/>
              <a:sym typeface="Montserrat"/>
            </a:endParaRPr>
          </a:p>
        </p:txBody>
      </p:sp>
      <p:sp>
        <p:nvSpPr>
          <p:cNvPr id="264" name="Google Shape;264;p34"/>
          <p:cNvSpPr txBox="1"/>
          <p:nvPr/>
        </p:nvSpPr>
        <p:spPr>
          <a:xfrm>
            <a:off x="-493650" y="4587625"/>
            <a:ext cx="10131300" cy="46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latin typeface="Montserrat"/>
                <a:ea typeface="Montserrat"/>
                <a:cs typeface="Montserrat"/>
                <a:sym typeface="Montserrat"/>
              </a:rPr>
              <a:t>Aprende cómo hacer tu propia mascarilla aquí:</a:t>
            </a:r>
            <a:r>
              <a:rPr lang="en" sz="1800">
                <a:latin typeface="Montserrat"/>
                <a:ea typeface="Montserrat"/>
                <a:cs typeface="Montserrat"/>
                <a:sym typeface="Montserrat"/>
              </a:rPr>
              <a:t> </a:t>
            </a:r>
            <a:r>
              <a:rPr b="1" lang="en" sz="1800">
                <a:latin typeface="Montserrat"/>
                <a:ea typeface="Montserrat"/>
                <a:cs typeface="Montserrat"/>
                <a:sym typeface="Montserrat"/>
              </a:rPr>
              <a:t>bit</a:t>
            </a:r>
            <a:r>
              <a:rPr b="1" lang="en" sz="1800">
                <a:latin typeface="Montserrat"/>
                <a:ea typeface="Montserrat"/>
                <a:cs typeface="Montserrat"/>
                <a:sym typeface="Montserrat"/>
              </a:rPr>
              <a:t>.ly/CDCMascarillaCasera</a:t>
            </a:r>
            <a:endParaRPr b="1" sz="1800"/>
          </a:p>
        </p:txBody>
      </p:sp>
      <p:sp>
        <p:nvSpPr>
          <p:cNvPr id="265" name="Google Shape;265;p34"/>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PREVENIR LA PROPAGACIÓN DE COVID-19:</a:t>
            </a:r>
            <a:endParaRPr b="1" sz="2400">
              <a:solidFill>
                <a:srgbClr val="FFFFFF"/>
              </a:solidFill>
              <a:latin typeface="Montserrat"/>
              <a:ea typeface="Montserrat"/>
              <a:cs typeface="Montserrat"/>
              <a:sym typeface="Montserrat"/>
            </a:endParaRPr>
          </a:p>
        </p:txBody>
      </p:sp>
      <p:pic>
        <p:nvPicPr>
          <p:cNvPr id="266" name="Google Shape;266;p34"/>
          <p:cNvPicPr preferRelativeResize="0"/>
          <p:nvPr/>
        </p:nvPicPr>
        <p:blipFill>
          <a:blip r:embed="rId3">
            <a:alphaModFix/>
          </a:blip>
          <a:stretch>
            <a:fillRect/>
          </a:stretch>
        </p:blipFill>
        <p:spPr>
          <a:xfrm>
            <a:off x="94300" y="1580000"/>
            <a:ext cx="1661411" cy="16020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0" name="Shape 270"/>
        <p:cNvGrpSpPr/>
        <p:nvPr/>
      </p:nvGrpSpPr>
      <p:grpSpPr>
        <a:xfrm>
          <a:off x="0" y="0"/>
          <a:ext cx="0" cy="0"/>
          <a:chOff x="0" y="0"/>
          <a:chExt cx="0" cy="0"/>
        </a:xfrm>
      </p:grpSpPr>
      <p:sp>
        <p:nvSpPr>
          <p:cNvPr id="271" name="Google Shape;271;p35"/>
          <p:cNvSpPr txBox="1"/>
          <p:nvPr>
            <p:ph idx="1" type="body"/>
          </p:nvPr>
        </p:nvSpPr>
        <p:spPr>
          <a:xfrm>
            <a:off x="285050" y="789950"/>
            <a:ext cx="8427900" cy="373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t>El 15 de abril, el </a:t>
            </a:r>
            <a:r>
              <a:rPr lang="en" sz="1500"/>
              <a:t>Gobernador</a:t>
            </a:r>
            <a:r>
              <a:rPr lang="en" sz="1500"/>
              <a:t> Tom Wolf anunció nuevas </a:t>
            </a:r>
            <a:r>
              <a:rPr lang="en" sz="1500"/>
              <a:t>regulaciones para negocios esenciales.</a:t>
            </a:r>
            <a:r>
              <a:rPr lang="en" sz="1500"/>
              <a:t> </a:t>
            </a:r>
            <a:r>
              <a:rPr lang="en" sz="1500"/>
              <a:t> Las nuevas regulaciones requieren que aquellos negocios que proveen servicios esenciales al público durante la Orden de Permanencia en Casa cumplan con las siguientes reglas:</a:t>
            </a:r>
            <a:endParaRPr sz="1500"/>
          </a:p>
          <a:p>
            <a:pPr indent="0" lvl="0" marL="0" rtl="0" algn="l">
              <a:spcBef>
                <a:spcPts val="1600"/>
              </a:spcBef>
              <a:spcAft>
                <a:spcPts val="0"/>
              </a:spcAft>
              <a:buNone/>
            </a:pPr>
            <a:r>
              <a:t/>
            </a:r>
            <a:endParaRPr sz="1500"/>
          </a:p>
          <a:p>
            <a:pPr indent="0" lvl="0" marL="0" rtl="0" algn="l">
              <a:spcBef>
                <a:spcPts val="1600"/>
              </a:spcBef>
              <a:spcAft>
                <a:spcPts val="0"/>
              </a:spcAft>
              <a:buNone/>
            </a:pPr>
            <a:r>
              <a:t/>
            </a:r>
            <a:endParaRPr sz="1500"/>
          </a:p>
          <a:p>
            <a:pPr indent="0" lvl="0" marL="0" rtl="0" algn="l">
              <a:spcBef>
                <a:spcPts val="1600"/>
              </a:spcBef>
              <a:spcAft>
                <a:spcPts val="0"/>
              </a:spcAft>
              <a:buNone/>
            </a:pPr>
            <a:r>
              <a:t/>
            </a:r>
            <a:endParaRPr sz="1500"/>
          </a:p>
          <a:p>
            <a:pPr indent="0" lvl="0" marL="0" rtl="0" algn="l">
              <a:spcBef>
                <a:spcPts val="1600"/>
              </a:spcBef>
              <a:spcAft>
                <a:spcPts val="0"/>
              </a:spcAft>
              <a:buNone/>
            </a:pPr>
            <a:r>
              <a:t/>
            </a:r>
            <a:endParaRPr sz="1500"/>
          </a:p>
          <a:p>
            <a:pPr indent="0" lvl="0" marL="0" rtl="0" algn="l">
              <a:spcBef>
                <a:spcPts val="1600"/>
              </a:spcBef>
              <a:spcAft>
                <a:spcPts val="0"/>
              </a:spcAft>
              <a:buNone/>
            </a:pPr>
            <a:r>
              <a:t/>
            </a:r>
            <a:endParaRPr sz="1500"/>
          </a:p>
          <a:p>
            <a:pPr indent="0" lvl="0" marL="0" rtl="0" algn="r">
              <a:lnSpc>
                <a:spcPct val="100000"/>
              </a:lnSpc>
              <a:spcBef>
                <a:spcPts val="1600"/>
              </a:spcBef>
              <a:spcAft>
                <a:spcPts val="0"/>
              </a:spcAft>
              <a:buNone/>
            </a:pPr>
            <a:r>
              <a:t/>
            </a:r>
            <a:endParaRPr sz="1200">
              <a:solidFill>
                <a:schemeClr val="dk1"/>
              </a:solidFill>
              <a:latin typeface="Montserrat"/>
              <a:ea typeface="Montserrat"/>
              <a:cs typeface="Montserrat"/>
              <a:sym typeface="Montserrat"/>
            </a:endParaRPr>
          </a:p>
          <a:p>
            <a:pPr indent="457200" lvl="0" marL="914400" rtl="0" algn="ctr">
              <a:lnSpc>
                <a:spcPct val="100000"/>
              </a:lnSpc>
              <a:spcBef>
                <a:spcPts val="0"/>
              </a:spcBef>
              <a:spcAft>
                <a:spcPts val="0"/>
              </a:spcAft>
              <a:buNone/>
            </a:pPr>
            <a:r>
              <a:t/>
            </a:r>
            <a:endParaRPr sz="1200">
              <a:solidFill>
                <a:schemeClr val="dk1"/>
              </a:solidFill>
              <a:latin typeface="Montserrat"/>
              <a:ea typeface="Montserrat"/>
              <a:cs typeface="Montserrat"/>
              <a:sym typeface="Montserrat"/>
            </a:endParaRPr>
          </a:p>
          <a:p>
            <a:pPr indent="457200" lvl="0" marL="914400" rtl="0" algn="ctr">
              <a:lnSpc>
                <a:spcPct val="100000"/>
              </a:lnSpc>
              <a:spcBef>
                <a:spcPts val="0"/>
              </a:spcBef>
              <a:spcAft>
                <a:spcPts val="0"/>
              </a:spcAft>
              <a:buNone/>
            </a:pPr>
            <a:r>
              <a:t/>
            </a:r>
            <a:endParaRPr sz="1200">
              <a:solidFill>
                <a:schemeClr val="dk1"/>
              </a:solidFill>
              <a:latin typeface="Montserrat"/>
              <a:ea typeface="Montserrat"/>
              <a:cs typeface="Montserrat"/>
              <a:sym typeface="Montserrat"/>
            </a:endParaRPr>
          </a:p>
          <a:p>
            <a:pPr indent="457200" lvl="0" marL="914400" rtl="0" algn="ctr">
              <a:lnSpc>
                <a:spcPct val="100000"/>
              </a:lnSpc>
              <a:spcBef>
                <a:spcPts val="0"/>
              </a:spcBef>
              <a:spcAft>
                <a:spcPts val="0"/>
              </a:spcAft>
              <a:buNone/>
            </a:pPr>
            <a:r>
              <a:t/>
            </a:r>
            <a:endParaRPr sz="1600"/>
          </a:p>
        </p:txBody>
      </p:sp>
      <p:sp>
        <p:nvSpPr>
          <p:cNvPr id="272" name="Google Shape;272;p35"/>
          <p:cNvSpPr/>
          <p:nvPr/>
        </p:nvSpPr>
        <p:spPr>
          <a:xfrm>
            <a:off x="0" y="98525"/>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35"/>
          <p:cNvSpPr txBox="1"/>
          <p:nvPr/>
        </p:nvSpPr>
        <p:spPr>
          <a:xfrm>
            <a:off x="395650" y="152875"/>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REGULACIONES PARA NEGOCIOS ESENCIALES</a:t>
            </a:r>
            <a:endParaRPr b="1" sz="2400">
              <a:solidFill>
                <a:srgbClr val="FFFFFF"/>
              </a:solidFill>
              <a:latin typeface="Montserrat"/>
              <a:ea typeface="Montserrat"/>
              <a:cs typeface="Montserrat"/>
              <a:sym typeface="Montserrat"/>
            </a:endParaRPr>
          </a:p>
        </p:txBody>
      </p:sp>
      <p:sp>
        <p:nvSpPr>
          <p:cNvPr id="274" name="Google Shape;274;p35"/>
          <p:cNvSpPr txBox="1"/>
          <p:nvPr/>
        </p:nvSpPr>
        <p:spPr>
          <a:xfrm>
            <a:off x="2415175" y="1810675"/>
            <a:ext cx="6219900" cy="2631600"/>
          </a:xfrm>
          <a:prstGeom prst="rect">
            <a:avLst/>
          </a:prstGeom>
          <a:noFill/>
          <a:ln>
            <a:noFill/>
          </a:ln>
        </p:spPr>
        <p:txBody>
          <a:bodyPr anchorCtr="0" anchor="t" bIns="91425" lIns="91425" spcFirstLastPara="1" rIns="91425" wrap="square" tIns="91425">
            <a:noAutofit/>
          </a:bodyPr>
          <a:lstStyle/>
          <a:p>
            <a:pPr indent="-317500" lvl="0" marL="457200" rtl="0" algn="just">
              <a:lnSpc>
                <a:spcPct val="115000"/>
              </a:lnSpc>
              <a:spcBef>
                <a:spcPts val="0"/>
              </a:spcBef>
              <a:spcAft>
                <a:spcPts val="0"/>
              </a:spcAft>
              <a:buClr>
                <a:schemeClr val="dk2"/>
              </a:buClr>
              <a:buSzPts val="1400"/>
              <a:buChar char="●"/>
            </a:pPr>
            <a:r>
              <a:rPr lang="en">
                <a:solidFill>
                  <a:schemeClr val="dk2"/>
                </a:solidFill>
              </a:rPr>
              <a:t>Proveer a los empleados con mascarillas. </a:t>
            </a:r>
            <a:endParaRPr>
              <a:solidFill>
                <a:schemeClr val="dk2"/>
              </a:solidFill>
            </a:endParaRPr>
          </a:p>
          <a:p>
            <a:pPr indent="-317500" lvl="0" marL="457200" rtl="0" algn="just">
              <a:lnSpc>
                <a:spcPct val="115000"/>
              </a:lnSpc>
              <a:spcBef>
                <a:spcPts val="0"/>
              </a:spcBef>
              <a:spcAft>
                <a:spcPts val="0"/>
              </a:spcAft>
              <a:buClr>
                <a:schemeClr val="dk2"/>
              </a:buClr>
              <a:buSzPts val="1400"/>
              <a:buChar char="●"/>
            </a:pPr>
            <a:r>
              <a:rPr lang="en">
                <a:solidFill>
                  <a:schemeClr val="dk2"/>
                </a:solidFill>
              </a:rPr>
              <a:t>Requerir que los empleados usen mascarillas durante su turno.</a:t>
            </a:r>
            <a:endParaRPr>
              <a:solidFill>
                <a:schemeClr val="dk2"/>
              </a:solidFill>
            </a:endParaRPr>
          </a:p>
          <a:p>
            <a:pPr indent="-317500" lvl="0" marL="457200" rtl="0" algn="just">
              <a:lnSpc>
                <a:spcPct val="115000"/>
              </a:lnSpc>
              <a:spcBef>
                <a:spcPts val="0"/>
              </a:spcBef>
              <a:spcAft>
                <a:spcPts val="0"/>
              </a:spcAft>
              <a:buClr>
                <a:schemeClr val="dk2"/>
              </a:buClr>
              <a:buSzPts val="1400"/>
              <a:buChar char="●"/>
            </a:pPr>
            <a:r>
              <a:rPr lang="en">
                <a:solidFill>
                  <a:schemeClr val="dk2"/>
                </a:solidFill>
              </a:rPr>
              <a:t>Requerir que los clientes usen mascarillas cuando visiten el sitio </a:t>
            </a:r>
            <a:endParaRPr>
              <a:solidFill>
                <a:schemeClr val="dk2"/>
              </a:solidFill>
            </a:endParaRPr>
          </a:p>
          <a:p>
            <a:pPr indent="-317500" lvl="0" marL="457200" rtl="0" algn="just">
              <a:lnSpc>
                <a:spcPct val="115000"/>
              </a:lnSpc>
              <a:spcBef>
                <a:spcPts val="0"/>
              </a:spcBef>
              <a:spcAft>
                <a:spcPts val="0"/>
              </a:spcAft>
              <a:buClr>
                <a:schemeClr val="dk2"/>
              </a:buClr>
              <a:buSzPts val="1400"/>
              <a:buChar char="●"/>
            </a:pPr>
            <a:r>
              <a:rPr lang="en">
                <a:solidFill>
                  <a:schemeClr val="dk2"/>
                </a:solidFill>
              </a:rPr>
              <a:t>Escalonar las horas de turno para evitar reuniones de grupo </a:t>
            </a:r>
            <a:endParaRPr>
              <a:solidFill>
                <a:schemeClr val="dk2"/>
              </a:solidFill>
            </a:endParaRPr>
          </a:p>
          <a:p>
            <a:pPr indent="-317500" lvl="0" marL="457200" rtl="0" algn="just">
              <a:lnSpc>
                <a:spcPct val="115000"/>
              </a:lnSpc>
              <a:spcBef>
                <a:spcPts val="0"/>
              </a:spcBef>
              <a:spcAft>
                <a:spcPts val="0"/>
              </a:spcAft>
              <a:buClr>
                <a:schemeClr val="dk2"/>
              </a:buClr>
              <a:buSzPts val="1400"/>
              <a:buChar char="●"/>
            </a:pPr>
            <a:r>
              <a:rPr lang="en">
                <a:solidFill>
                  <a:schemeClr val="dk2"/>
                </a:solidFill>
              </a:rPr>
              <a:t>Proporcionar suficiente espacio para mantener distancia </a:t>
            </a:r>
            <a:r>
              <a:rPr lang="en">
                <a:solidFill>
                  <a:schemeClr val="dk2"/>
                </a:solidFill>
              </a:rPr>
              <a:t>física</a:t>
            </a:r>
            <a:r>
              <a:rPr lang="en">
                <a:solidFill>
                  <a:schemeClr val="dk2"/>
                </a:solidFill>
              </a:rPr>
              <a:t> durante descansos y comidas </a:t>
            </a:r>
            <a:endParaRPr>
              <a:solidFill>
                <a:schemeClr val="dk2"/>
              </a:solidFill>
            </a:endParaRPr>
          </a:p>
          <a:p>
            <a:pPr indent="-317500" lvl="0" marL="457200" rtl="0" algn="just">
              <a:lnSpc>
                <a:spcPct val="115000"/>
              </a:lnSpc>
              <a:spcBef>
                <a:spcPts val="0"/>
              </a:spcBef>
              <a:spcAft>
                <a:spcPts val="0"/>
              </a:spcAft>
              <a:buClr>
                <a:schemeClr val="dk2"/>
              </a:buClr>
              <a:buSzPts val="1400"/>
              <a:buChar char="●"/>
            </a:pPr>
            <a:r>
              <a:rPr lang="en">
                <a:solidFill>
                  <a:schemeClr val="dk2"/>
                </a:solidFill>
              </a:rPr>
              <a:t>Conducir reuniones y entrenamientos de forma virtual  </a:t>
            </a:r>
            <a:endParaRPr>
              <a:solidFill>
                <a:schemeClr val="dk2"/>
              </a:solidFill>
            </a:endParaRPr>
          </a:p>
          <a:p>
            <a:pPr indent="-317500" lvl="0" marL="457200" rtl="0" algn="just">
              <a:lnSpc>
                <a:spcPct val="115000"/>
              </a:lnSpc>
              <a:spcBef>
                <a:spcPts val="0"/>
              </a:spcBef>
              <a:spcAft>
                <a:spcPts val="0"/>
              </a:spcAft>
              <a:buClr>
                <a:schemeClr val="dk2"/>
              </a:buClr>
              <a:buSzPts val="1400"/>
              <a:buChar char="●"/>
            </a:pPr>
            <a:r>
              <a:rPr lang="en">
                <a:solidFill>
                  <a:schemeClr val="dk2"/>
                </a:solidFill>
              </a:rPr>
              <a:t>Aplicar los 6 pies de distancia siempre que sea posible </a:t>
            </a:r>
            <a:endParaRPr>
              <a:solidFill>
                <a:schemeClr val="dk2"/>
              </a:solidFill>
            </a:endParaRPr>
          </a:p>
          <a:p>
            <a:pPr indent="-317500" lvl="0" marL="457200" rtl="0" algn="just">
              <a:lnSpc>
                <a:spcPct val="115000"/>
              </a:lnSpc>
              <a:spcBef>
                <a:spcPts val="0"/>
              </a:spcBef>
              <a:spcAft>
                <a:spcPts val="0"/>
              </a:spcAft>
              <a:buClr>
                <a:schemeClr val="dk2"/>
              </a:buClr>
              <a:buSzPts val="1400"/>
              <a:buChar char="●"/>
            </a:pPr>
            <a:r>
              <a:rPr lang="en">
                <a:solidFill>
                  <a:schemeClr val="dk2"/>
                </a:solidFill>
              </a:rPr>
              <a:t>Asegurarse de que aquellos empleados que no hablan inglés sepan de los procedimientos a seguir</a:t>
            </a:r>
            <a:endParaRPr>
              <a:solidFill>
                <a:schemeClr val="dk2"/>
              </a:solidFill>
            </a:endParaRPr>
          </a:p>
        </p:txBody>
      </p:sp>
      <p:pic>
        <p:nvPicPr>
          <p:cNvPr id="275" name="Google Shape;275;p35"/>
          <p:cNvPicPr preferRelativeResize="0"/>
          <p:nvPr/>
        </p:nvPicPr>
        <p:blipFill>
          <a:blip r:embed="rId3">
            <a:alphaModFix/>
          </a:blip>
          <a:stretch>
            <a:fillRect/>
          </a:stretch>
        </p:blipFill>
        <p:spPr>
          <a:xfrm>
            <a:off x="395650" y="1879887"/>
            <a:ext cx="1869860" cy="2493177"/>
          </a:xfrm>
          <a:prstGeom prst="rect">
            <a:avLst/>
          </a:prstGeom>
          <a:noFill/>
          <a:ln>
            <a:noFill/>
          </a:ln>
        </p:spPr>
      </p:pic>
      <p:sp>
        <p:nvSpPr>
          <p:cNvPr id="276" name="Google Shape;276;p35"/>
          <p:cNvSpPr txBox="1"/>
          <p:nvPr/>
        </p:nvSpPr>
        <p:spPr>
          <a:xfrm>
            <a:off x="818475" y="2700000"/>
            <a:ext cx="1024200" cy="11649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latin typeface="Montserrat"/>
                <a:ea typeface="Montserrat"/>
                <a:cs typeface="Montserrat"/>
                <a:sym typeface="Montserrat"/>
              </a:rPr>
              <a:t>MASCARILLA REQUERIDA PARA INGRESAR EN EL LOCAL</a:t>
            </a:r>
            <a:endParaRPr b="1" sz="900">
              <a:latin typeface="Montserrat"/>
              <a:ea typeface="Montserrat"/>
              <a:cs typeface="Montserrat"/>
              <a:sym typeface="Montserrat"/>
            </a:endParaRPr>
          </a:p>
        </p:txBody>
      </p:sp>
      <p:sp>
        <p:nvSpPr>
          <p:cNvPr id="277" name="Google Shape;277;p35"/>
          <p:cNvSpPr/>
          <p:nvPr/>
        </p:nvSpPr>
        <p:spPr>
          <a:xfrm>
            <a:off x="0" y="4560000"/>
            <a:ext cx="9144000" cy="583500"/>
          </a:xfrm>
          <a:prstGeom prst="rect">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sz="1200">
              <a:solidFill>
                <a:srgbClr val="002060"/>
              </a:solidFill>
              <a:latin typeface="Montserrat"/>
              <a:ea typeface="Montserrat"/>
              <a:cs typeface="Montserrat"/>
              <a:sym typeface="Montserrat"/>
            </a:endParaRPr>
          </a:p>
          <a:p>
            <a:pPr indent="0" lvl="0" marL="0" rtl="0" algn="l">
              <a:spcBef>
                <a:spcPts val="0"/>
              </a:spcBef>
              <a:spcAft>
                <a:spcPts val="0"/>
              </a:spcAft>
              <a:buNone/>
            </a:pPr>
            <a:r>
              <a:rPr lang="en" sz="1200">
                <a:solidFill>
                  <a:srgbClr val="0F4D90"/>
                </a:solidFill>
                <a:latin typeface="Montserrat"/>
                <a:ea typeface="Montserrat"/>
                <a:cs typeface="Montserrat"/>
                <a:sym typeface="Montserrat"/>
              </a:rPr>
              <a:t>Encuentra la orden completa aquí:</a:t>
            </a:r>
            <a:r>
              <a:rPr lang="en" sz="1200">
                <a:solidFill>
                  <a:srgbClr val="002060"/>
                </a:solidFill>
                <a:latin typeface="Montserrat"/>
                <a:ea typeface="Montserrat"/>
                <a:cs typeface="Montserrat"/>
                <a:sym typeface="Montserrat"/>
              </a:rPr>
              <a:t> </a:t>
            </a:r>
            <a:r>
              <a:rPr b="1" lang="en" sz="1200" u="sng">
                <a:solidFill>
                  <a:schemeClr val="hlink"/>
                </a:solidFill>
                <a:latin typeface="Montserrat"/>
                <a:ea typeface="Montserrat"/>
                <a:cs typeface="Montserrat"/>
                <a:sym typeface="Montserrat"/>
                <a:hlinkClick r:id="rId4"/>
              </a:rPr>
              <a:t>https://bit.ly/WolfWorkerSafety</a:t>
            </a:r>
            <a:endParaRPr b="1" sz="1200">
              <a:solidFill>
                <a:schemeClr val="dk1"/>
              </a:solidFill>
              <a:latin typeface="Montserrat"/>
              <a:ea typeface="Montserrat"/>
              <a:cs typeface="Montserrat"/>
              <a:sym typeface="Montserrat"/>
            </a:endParaRPr>
          </a:p>
          <a:p>
            <a:pPr indent="0" lvl="0" marL="0" rtl="0" algn="l">
              <a:spcBef>
                <a:spcPts val="0"/>
              </a:spcBef>
              <a:spcAft>
                <a:spcPts val="0"/>
              </a:spcAft>
              <a:buNone/>
            </a:pPr>
            <a:r>
              <a:rPr b="1" lang="en" sz="1200">
                <a:solidFill>
                  <a:srgbClr val="0F4D90"/>
                </a:solidFill>
                <a:latin typeface="Montserrat"/>
                <a:ea typeface="Montserrat"/>
                <a:cs typeface="Montserrat"/>
                <a:sym typeface="Montserrat"/>
              </a:rPr>
              <a:t>Para reportar un negocio que no está siguiendo este reglamento, llama al 311. </a:t>
            </a:r>
            <a:endParaRPr b="1" sz="1200">
              <a:solidFill>
                <a:srgbClr val="0F4D90"/>
              </a:solidFill>
              <a:latin typeface="Montserrat"/>
              <a:ea typeface="Montserrat"/>
              <a:cs typeface="Montserrat"/>
              <a:sym typeface="Montserrat"/>
            </a:endParaRPr>
          </a:p>
          <a:p>
            <a:pPr indent="0" lvl="0" marL="0" rtl="0" algn="l">
              <a:spcBef>
                <a:spcPts val="0"/>
              </a:spcBef>
              <a:spcAft>
                <a:spcPts val="0"/>
              </a:spcAft>
              <a:buNone/>
            </a:pPr>
            <a:r>
              <a:t/>
            </a:r>
            <a:endParaRPr>
              <a:solidFill>
                <a:srgbClr val="0F4D9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1200">
              <a:solidFill>
                <a:schemeClr val="dk1"/>
              </a:solidFill>
              <a:latin typeface="Montserrat"/>
              <a:ea typeface="Montserrat"/>
              <a:cs typeface="Montserrat"/>
              <a:sym typeface="Montserrat"/>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1" name="Shape 281"/>
        <p:cNvGrpSpPr/>
        <p:nvPr/>
      </p:nvGrpSpPr>
      <p:grpSpPr>
        <a:xfrm>
          <a:off x="0" y="0"/>
          <a:ext cx="0" cy="0"/>
          <a:chOff x="0" y="0"/>
          <a:chExt cx="0" cy="0"/>
        </a:xfrm>
      </p:grpSpPr>
      <p:sp>
        <p:nvSpPr>
          <p:cNvPr id="282" name="Google Shape;282;p36"/>
          <p:cNvSpPr txBox="1"/>
          <p:nvPr>
            <p:ph idx="1" type="body"/>
          </p:nvPr>
        </p:nvSpPr>
        <p:spPr>
          <a:xfrm>
            <a:off x="207000" y="1031513"/>
            <a:ext cx="5008200" cy="332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Montserrat"/>
                <a:ea typeface="Montserrat"/>
                <a:cs typeface="Montserrat"/>
                <a:sym typeface="Montserrat"/>
              </a:rPr>
              <a:t>Llama a tu doctor si</a:t>
            </a:r>
            <a:r>
              <a:rPr b="1" lang="en">
                <a:solidFill>
                  <a:schemeClr val="dk1"/>
                </a:solidFill>
                <a:latin typeface="Montserrat"/>
                <a:ea typeface="Montserrat"/>
                <a:cs typeface="Montserrat"/>
                <a:sym typeface="Montserrat"/>
              </a:rPr>
              <a:t>: </a:t>
            </a:r>
            <a:endParaRPr b="1">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a:solidFill>
                <a:schemeClr val="dk1"/>
              </a:solidFill>
              <a:latin typeface="Montserrat"/>
              <a:ea typeface="Montserrat"/>
              <a:cs typeface="Montserrat"/>
              <a:sym typeface="Montserrat"/>
            </a:endParaRPr>
          </a:p>
          <a:p>
            <a:pPr indent="-330200" lvl="0" marL="457200" rtl="0" algn="l">
              <a:spcBef>
                <a:spcPts val="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Tienes cualquiera de los síntomas</a:t>
            </a:r>
            <a:r>
              <a:rPr lang="en" sz="1600">
                <a:solidFill>
                  <a:schemeClr val="dk1"/>
                </a:solidFill>
                <a:latin typeface="Montserrat"/>
                <a:ea typeface="Montserrat"/>
                <a:cs typeface="Montserrat"/>
                <a:sym typeface="Montserrat"/>
              </a:rPr>
              <a:t>, </a:t>
            </a:r>
            <a:endParaRPr sz="1600">
              <a:solidFill>
                <a:schemeClr val="dk1"/>
              </a:solidFill>
              <a:latin typeface="Montserrat"/>
              <a:ea typeface="Montserrat"/>
              <a:cs typeface="Montserrat"/>
              <a:sym typeface="Montserrat"/>
            </a:endParaRPr>
          </a:p>
          <a:p>
            <a:pPr indent="-330200" lvl="0" marL="457200" rtl="0" algn="l">
              <a:spcBef>
                <a:spcPts val="1000"/>
              </a:spcBef>
              <a:spcAft>
                <a:spcPts val="1000"/>
              </a:spcAft>
              <a:buClr>
                <a:schemeClr val="dk1"/>
              </a:buClr>
              <a:buSzPts val="1600"/>
              <a:buFont typeface="Montserrat"/>
              <a:buChar char="●"/>
            </a:pPr>
            <a:r>
              <a:rPr lang="en" sz="1600">
                <a:solidFill>
                  <a:schemeClr val="dk1"/>
                </a:solidFill>
                <a:latin typeface="Montserrat"/>
                <a:ea typeface="Montserrat"/>
                <a:cs typeface="Montserrat"/>
                <a:sym typeface="Montserrat"/>
              </a:rPr>
              <a:t>Has estado expuesto a alguien que obtuvo un resultado positivo en la prueba de coronavirus COVID-19.</a:t>
            </a:r>
            <a:endParaRPr b="1" sz="1600">
              <a:solidFill>
                <a:schemeClr val="dk1"/>
              </a:solidFill>
              <a:highlight>
                <a:srgbClr val="FFFF00"/>
              </a:highlight>
              <a:latin typeface="Montserrat"/>
              <a:ea typeface="Montserrat"/>
              <a:cs typeface="Montserrat"/>
              <a:sym typeface="Montserrat"/>
            </a:endParaRPr>
          </a:p>
        </p:txBody>
      </p:sp>
      <p:sp>
        <p:nvSpPr>
          <p:cNvPr id="283" name="Google Shape;283;p36"/>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36"/>
          <p:cNvSpPr txBox="1"/>
          <p:nvPr/>
        </p:nvSpPr>
        <p:spPr>
          <a:xfrm>
            <a:off x="395650" y="301600"/>
            <a:ext cx="76482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lt1"/>
                </a:solidFill>
                <a:latin typeface="Montserrat"/>
                <a:ea typeface="Montserrat"/>
                <a:cs typeface="Montserrat"/>
                <a:sym typeface="Montserrat"/>
              </a:rPr>
              <a:t>¿</a:t>
            </a:r>
            <a:r>
              <a:rPr b="1" lang="en" sz="2400">
                <a:solidFill>
                  <a:srgbClr val="FFFFFF"/>
                </a:solidFill>
              </a:rPr>
              <a:t>QUÉ HACER SI CREES QUE ESTÁS ENFERMO?</a:t>
            </a:r>
            <a:endParaRPr b="1" sz="2400">
              <a:solidFill>
                <a:srgbClr val="FFFFFF"/>
              </a:solidFill>
            </a:endParaRPr>
          </a:p>
        </p:txBody>
      </p:sp>
      <p:pic>
        <p:nvPicPr>
          <p:cNvPr id="285" name="Google Shape;285;p36"/>
          <p:cNvPicPr preferRelativeResize="0"/>
          <p:nvPr/>
        </p:nvPicPr>
        <p:blipFill rotWithShape="1">
          <a:blip r:embed="rId3">
            <a:alphaModFix/>
          </a:blip>
          <a:srcRect b="8585" l="28971" r="29433" t="9728"/>
          <a:stretch/>
        </p:blipFill>
        <p:spPr>
          <a:xfrm>
            <a:off x="5843550" y="1524475"/>
            <a:ext cx="2642901" cy="2772450"/>
          </a:xfrm>
          <a:prstGeom prst="rect">
            <a:avLst/>
          </a:prstGeom>
          <a:noFill/>
          <a:ln>
            <a:noFill/>
          </a:ln>
        </p:spPr>
      </p:pic>
      <p:pic>
        <p:nvPicPr>
          <p:cNvPr id="286" name="Google Shape;286;p36"/>
          <p:cNvPicPr preferRelativeResize="0"/>
          <p:nvPr/>
        </p:nvPicPr>
        <p:blipFill>
          <a:blip r:embed="rId4">
            <a:alphaModFix/>
          </a:blip>
          <a:stretch>
            <a:fillRect/>
          </a:stretch>
        </p:blipFill>
        <p:spPr>
          <a:xfrm>
            <a:off x="865375" y="3446175"/>
            <a:ext cx="3812525" cy="15981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0" name="Shape 290"/>
        <p:cNvGrpSpPr/>
        <p:nvPr/>
      </p:nvGrpSpPr>
      <p:grpSpPr>
        <a:xfrm>
          <a:off x="0" y="0"/>
          <a:ext cx="0" cy="0"/>
          <a:chOff x="0" y="0"/>
          <a:chExt cx="0" cy="0"/>
        </a:xfrm>
      </p:grpSpPr>
      <p:sp>
        <p:nvSpPr>
          <p:cNvPr id="291" name="Google Shape;291;p37"/>
          <p:cNvSpPr txBox="1"/>
          <p:nvPr>
            <p:ph idx="1" type="body"/>
          </p:nvPr>
        </p:nvSpPr>
        <p:spPr>
          <a:xfrm>
            <a:off x="330850" y="1226025"/>
            <a:ext cx="4753500" cy="332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900">
                <a:solidFill>
                  <a:schemeClr val="dk1"/>
                </a:solidFill>
                <a:latin typeface="Montserrat"/>
                <a:ea typeface="Montserrat"/>
                <a:cs typeface="Montserrat"/>
                <a:sym typeface="Montserrat"/>
              </a:rPr>
              <a:t>En primer lugar, debes llamar a tu médico primario.</a:t>
            </a:r>
            <a:endParaRPr b="1" sz="19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9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9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900">
                <a:solidFill>
                  <a:schemeClr val="dk1"/>
                </a:solidFill>
                <a:latin typeface="Montserrat"/>
                <a:ea typeface="Montserrat"/>
                <a:cs typeface="Montserrat"/>
                <a:sym typeface="Montserrat"/>
              </a:rPr>
              <a:t>Visita un centro de salud o </a:t>
            </a:r>
            <a:endParaRPr sz="19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900">
                <a:solidFill>
                  <a:schemeClr val="dk1"/>
                </a:solidFill>
                <a:latin typeface="Montserrat"/>
                <a:ea typeface="Montserrat"/>
                <a:cs typeface="Montserrat"/>
                <a:sym typeface="Montserrat"/>
              </a:rPr>
              <a:t>emergencia sólo si tienes síntomas severos. </a:t>
            </a:r>
            <a:endParaRPr sz="19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6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600">
              <a:solidFill>
                <a:schemeClr val="dk1"/>
              </a:solidFill>
              <a:latin typeface="Montserrat"/>
              <a:ea typeface="Montserrat"/>
              <a:cs typeface="Montserrat"/>
              <a:sym typeface="Montserrat"/>
            </a:endParaRPr>
          </a:p>
        </p:txBody>
      </p:sp>
      <p:sp>
        <p:nvSpPr>
          <p:cNvPr id="292" name="Google Shape;292;p37"/>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37"/>
          <p:cNvSpPr/>
          <p:nvPr/>
        </p:nvSpPr>
        <p:spPr>
          <a:xfrm>
            <a:off x="5318675" y="1109525"/>
            <a:ext cx="3493800" cy="3325200"/>
          </a:xfrm>
          <a:prstGeom prst="teardrop">
            <a:avLst>
              <a:gd fmla="val 100000" name="adj"/>
            </a:avLst>
          </a:prstGeom>
          <a:solidFill>
            <a:srgbClr val="0F4D90"/>
          </a:solidFill>
          <a:ln cap="flat" cmpd="sng" w="9525">
            <a:solidFill>
              <a:srgbClr val="0F4D9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1155CC"/>
              </a:solidFill>
            </a:endParaRPr>
          </a:p>
        </p:txBody>
      </p:sp>
      <p:sp>
        <p:nvSpPr>
          <p:cNvPr id="294" name="Google Shape;294;p37"/>
          <p:cNvSpPr txBox="1"/>
          <p:nvPr/>
        </p:nvSpPr>
        <p:spPr>
          <a:xfrm>
            <a:off x="5944800" y="1381863"/>
            <a:ext cx="3199200" cy="824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200">
                <a:solidFill>
                  <a:srgbClr val="FFFFFF"/>
                </a:solidFill>
                <a:latin typeface="Montserrat"/>
                <a:ea typeface="Montserrat"/>
                <a:cs typeface="Montserrat"/>
                <a:sym typeface="Montserrat"/>
              </a:rPr>
              <a:t>Llama a </a:t>
            </a:r>
            <a:r>
              <a:rPr b="1" lang="en" sz="2200">
                <a:solidFill>
                  <a:srgbClr val="FFFFFF"/>
                </a:solidFill>
                <a:latin typeface="Montserrat"/>
                <a:ea typeface="Montserrat"/>
                <a:cs typeface="Montserrat"/>
                <a:sym typeface="Montserrat"/>
              </a:rPr>
              <a:t> </a:t>
            </a:r>
            <a:r>
              <a:rPr b="1" lang="en" sz="2200">
                <a:solidFill>
                  <a:schemeClr val="accent1"/>
                </a:solidFill>
                <a:latin typeface="Montserrat"/>
                <a:ea typeface="Montserrat"/>
                <a:cs typeface="Montserrat"/>
                <a:sym typeface="Montserrat"/>
              </a:rPr>
              <a:t>1-800-722-7112</a:t>
            </a:r>
            <a:endParaRPr b="1" sz="2200">
              <a:solidFill>
                <a:schemeClr val="accent1"/>
              </a:solidFill>
              <a:latin typeface="Montserrat"/>
              <a:ea typeface="Montserrat"/>
              <a:cs typeface="Montserrat"/>
              <a:sym typeface="Montserrat"/>
            </a:endParaRPr>
          </a:p>
        </p:txBody>
      </p:sp>
      <p:sp>
        <p:nvSpPr>
          <p:cNvPr id="295" name="Google Shape;295;p37"/>
          <p:cNvSpPr txBox="1"/>
          <p:nvPr/>
        </p:nvSpPr>
        <p:spPr>
          <a:xfrm>
            <a:off x="5874450" y="2088375"/>
            <a:ext cx="3000000" cy="2138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200">
                <a:solidFill>
                  <a:srgbClr val="FFFFFF"/>
                </a:solidFill>
                <a:latin typeface="Montserrat"/>
                <a:ea typeface="Montserrat"/>
                <a:cs typeface="Montserrat"/>
                <a:sym typeface="Montserrat"/>
              </a:rPr>
              <a:t>p</a:t>
            </a:r>
            <a:r>
              <a:rPr lang="en" sz="2200">
                <a:solidFill>
                  <a:srgbClr val="FFFFFF"/>
                </a:solidFill>
                <a:latin typeface="Montserrat"/>
                <a:ea typeface="Montserrat"/>
                <a:cs typeface="Montserrat"/>
                <a:sym typeface="Montserrat"/>
              </a:rPr>
              <a:t>ara hablar con un profesional médico (</a:t>
            </a:r>
            <a:r>
              <a:rPr lang="en" sz="2200">
                <a:solidFill>
                  <a:srgbClr val="FFFFFF"/>
                </a:solidFill>
                <a:latin typeface="Montserrat"/>
                <a:ea typeface="Montserrat"/>
                <a:cs typeface="Montserrat"/>
                <a:sym typeface="Montserrat"/>
              </a:rPr>
              <a:t>sólo</a:t>
            </a:r>
            <a:r>
              <a:rPr lang="en" sz="2200">
                <a:solidFill>
                  <a:srgbClr val="FFFFFF"/>
                </a:solidFill>
                <a:latin typeface="Montserrat"/>
                <a:ea typeface="Montserrat"/>
                <a:cs typeface="Montserrat"/>
                <a:sym typeface="Montserrat"/>
              </a:rPr>
              <a:t> inglés). Para español llama a                              </a:t>
            </a:r>
            <a:endParaRPr sz="2200">
              <a:solidFill>
                <a:srgbClr val="FFFFFF"/>
              </a:solidFill>
              <a:latin typeface="Montserrat"/>
              <a:ea typeface="Montserrat"/>
              <a:cs typeface="Montserrat"/>
              <a:sym typeface="Montserrat"/>
            </a:endParaRPr>
          </a:p>
          <a:p>
            <a:pPr indent="0" lvl="0" marL="0" rtl="0" algn="l">
              <a:lnSpc>
                <a:spcPct val="115000"/>
              </a:lnSpc>
              <a:spcBef>
                <a:spcPts val="0"/>
              </a:spcBef>
              <a:spcAft>
                <a:spcPts val="0"/>
              </a:spcAft>
              <a:buNone/>
            </a:pPr>
            <a:r>
              <a:rPr lang="en" sz="2200">
                <a:solidFill>
                  <a:schemeClr val="accent1"/>
                </a:solidFill>
                <a:latin typeface="Montserrat"/>
                <a:ea typeface="Montserrat"/>
                <a:cs typeface="Montserrat"/>
                <a:sym typeface="Montserrat"/>
              </a:rPr>
              <a:t>Philly311</a:t>
            </a:r>
            <a:endParaRPr sz="2200">
              <a:solidFill>
                <a:schemeClr val="accent1"/>
              </a:solidFill>
              <a:latin typeface="Montserrat"/>
              <a:ea typeface="Montserrat"/>
              <a:cs typeface="Montserrat"/>
              <a:sym typeface="Montserrat"/>
            </a:endParaRPr>
          </a:p>
        </p:txBody>
      </p:sp>
      <p:sp>
        <p:nvSpPr>
          <p:cNvPr id="296" name="Google Shape;296;p37"/>
          <p:cNvSpPr txBox="1"/>
          <p:nvPr/>
        </p:nvSpPr>
        <p:spPr>
          <a:xfrm>
            <a:off x="395650" y="301600"/>
            <a:ext cx="76482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lt1"/>
                </a:solidFill>
                <a:latin typeface="Montserrat"/>
                <a:ea typeface="Montserrat"/>
                <a:cs typeface="Montserrat"/>
                <a:sym typeface="Montserrat"/>
              </a:rPr>
              <a:t>¿</a:t>
            </a:r>
            <a:r>
              <a:rPr b="1" lang="en" sz="2400">
                <a:solidFill>
                  <a:srgbClr val="FFFFFF"/>
                </a:solidFill>
              </a:rPr>
              <a:t>QUÉ HACER SI CREES QUE ESTÁS ENFERMO?</a:t>
            </a:r>
            <a:endParaRPr b="1" sz="2400">
              <a:solidFill>
                <a:srgbClr val="FFFFFF"/>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0" name="Shape 300"/>
        <p:cNvGrpSpPr/>
        <p:nvPr/>
      </p:nvGrpSpPr>
      <p:grpSpPr>
        <a:xfrm>
          <a:off x="0" y="0"/>
          <a:ext cx="0" cy="0"/>
          <a:chOff x="0" y="0"/>
          <a:chExt cx="0" cy="0"/>
        </a:xfrm>
      </p:grpSpPr>
      <p:sp>
        <p:nvSpPr>
          <p:cNvPr id="301" name="Google Shape;301;p38"/>
          <p:cNvSpPr txBox="1"/>
          <p:nvPr>
            <p:ph idx="1" type="body"/>
          </p:nvPr>
        </p:nvSpPr>
        <p:spPr>
          <a:xfrm>
            <a:off x="196500" y="885925"/>
            <a:ext cx="8438700" cy="88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Montserrat"/>
                <a:ea typeface="Montserrat"/>
                <a:cs typeface="Montserrat"/>
                <a:sym typeface="Montserrat"/>
              </a:rPr>
              <a:t>N</a:t>
            </a:r>
            <a:r>
              <a:rPr b="1" lang="en">
                <a:solidFill>
                  <a:schemeClr val="dk1"/>
                </a:solidFill>
                <a:latin typeface="Montserrat"/>
                <a:ea typeface="Montserrat"/>
                <a:cs typeface="Montserrat"/>
                <a:sym typeface="Montserrat"/>
              </a:rPr>
              <a:t>o existe medicina o cura específica </a:t>
            </a:r>
            <a:r>
              <a:rPr lang="en">
                <a:solidFill>
                  <a:schemeClr val="dk1"/>
                </a:solidFill>
                <a:latin typeface="Montserrat"/>
                <a:ea typeface="Montserrat"/>
                <a:cs typeface="Montserrat"/>
                <a:sym typeface="Montserrat"/>
              </a:rPr>
              <a:t>para combatir el COVID-19</a:t>
            </a:r>
            <a:endParaRPr>
              <a:solidFill>
                <a:schemeClr val="dk1"/>
              </a:solidFill>
              <a:latin typeface="Montserrat"/>
              <a:ea typeface="Montserrat"/>
              <a:cs typeface="Montserrat"/>
              <a:sym typeface="Montserrat"/>
            </a:endParaRPr>
          </a:p>
        </p:txBody>
      </p:sp>
      <p:sp>
        <p:nvSpPr>
          <p:cNvPr id="302" name="Google Shape;302;p38"/>
          <p:cNvSpPr/>
          <p:nvPr/>
        </p:nvSpPr>
        <p:spPr>
          <a:xfrm>
            <a:off x="0" y="13570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38"/>
          <p:cNvSpPr txBox="1"/>
          <p:nvPr/>
        </p:nvSpPr>
        <p:spPr>
          <a:xfrm>
            <a:off x="383250" y="1895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TRATAMIENTO PARA COVID-19</a:t>
            </a:r>
            <a:endParaRPr b="1" sz="2400">
              <a:solidFill>
                <a:srgbClr val="FFFFFF"/>
              </a:solidFill>
              <a:latin typeface="Montserrat"/>
              <a:ea typeface="Montserrat"/>
              <a:cs typeface="Montserrat"/>
              <a:sym typeface="Montserrat"/>
            </a:endParaRPr>
          </a:p>
        </p:txBody>
      </p:sp>
      <p:sp>
        <p:nvSpPr>
          <p:cNvPr id="304" name="Google Shape;304;p38"/>
          <p:cNvSpPr txBox="1"/>
          <p:nvPr/>
        </p:nvSpPr>
        <p:spPr>
          <a:xfrm>
            <a:off x="292300" y="3227900"/>
            <a:ext cx="8353200" cy="16986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 sz="1800" u="sng">
                <a:solidFill>
                  <a:schemeClr val="dk1"/>
                </a:solidFill>
                <a:latin typeface="Montserrat"/>
                <a:ea typeface="Montserrat"/>
                <a:cs typeface="Montserrat"/>
                <a:sym typeface="Montserrat"/>
              </a:rPr>
              <a:t>CASOS LEVES:</a:t>
            </a:r>
            <a:endParaRPr b="1" sz="1800" u="sng">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None/>
            </a:pPr>
            <a:r>
              <a:rPr lang="en" sz="1800">
                <a:solidFill>
                  <a:schemeClr val="dk1"/>
                </a:solidFill>
                <a:latin typeface="Montserrat"/>
                <a:ea typeface="Montserrat"/>
                <a:cs typeface="Montserrat"/>
                <a:sym typeface="Montserrat"/>
              </a:rPr>
              <a:t>Descansa, toma líquidos, y toma medicina </a:t>
            </a:r>
            <a:endParaRPr sz="18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None/>
            </a:pPr>
            <a:r>
              <a:rPr lang="en" sz="1800">
                <a:solidFill>
                  <a:schemeClr val="dk1"/>
                </a:solidFill>
                <a:latin typeface="Montserrat"/>
                <a:ea typeface="Montserrat"/>
                <a:cs typeface="Montserrat"/>
                <a:sym typeface="Montserrat"/>
              </a:rPr>
              <a:t>de venta libre para la gripe/fiebre</a:t>
            </a:r>
            <a:endParaRPr sz="18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None/>
            </a:pPr>
            <a:r>
              <a:rPr lang="en" sz="1800">
                <a:solidFill>
                  <a:schemeClr val="dk1"/>
                </a:solidFill>
                <a:latin typeface="Montserrat"/>
                <a:ea typeface="Montserrat"/>
                <a:cs typeface="Montserrat"/>
                <a:sym typeface="Montserrat"/>
              </a:rPr>
              <a:t>Los c</a:t>
            </a:r>
            <a:r>
              <a:rPr lang="en" sz="1800">
                <a:solidFill>
                  <a:schemeClr val="dk1"/>
                </a:solidFill>
                <a:latin typeface="Montserrat"/>
                <a:ea typeface="Montserrat"/>
                <a:cs typeface="Montserrat"/>
                <a:sym typeface="Montserrat"/>
              </a:rPr>
              <a:t>asos leves normalmente </a:t>
            </a:r>
            <a:r>
              <a:rPr b="1" lang="en" sz="1800">
                <a:solidFill>
                  <a:schemeClr val="dk1"/>
                </a:solidFill>
                <a:latin typeface="Montserrat"/>
                <a:ea typeface="Montserrat"/>
                <a:cs typeface="Montserrat"/>
                <a:sym typeface="Montserrat"/>
              </a:rPr>
              <a:t>mejoran después de dos semanas.</a:t>
            </a:r>
            <a:endParaRPr b="1" sz="18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b="1" sz="18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b="1" sz="1600">
              <a:solidFill>
                <a:schemeClr val="dk1"/>
              </a:solidFill>
              <a:latin typeface="Montserrat"/>
              <a:ea typeface="Montserrat"/>
              <a:cs typeface="Montserrat"/>
              <a:sym typeface="Montserrat"/>
            </a:endParaRPr>
          </a:p>
        </p:txBody>
      </p:sp>
      <p:pic>
        <p:nvPicPr>
          <p:cNvPr id="305" name="Google Shape;305;p38"/>
          <p:cNvPicPr preferRelativeResize="0"/>
          <p:nvPr/>
        </p:nvPicPr>
        <p:blipFill>
          <a:blip r:embed="rId3">
            <a:alphaModFix/>
          </a:blip>
          <a:stretch>
            <a:fillRect/>
          </a:stretch>
        </p:blipFill>
        <p:spPr>
          <a:xfrm>
            <a:off x="3925741" y="1501271"/>
            <a:ext cx="783717" cy="616488"/>
          </a:xfrm>
          <a:prstGeom prst="rect">
            <a:avLst/>
          </a:prstGeom>
          <a:noFill/>
          <a:ln>
            <a:noFill/>
          </a:ln>
        </p:spPr>
      </p:pic>
      <p:pic>
        <p:nvPicPr>
          <p:cNvPr id="306" name="Google Shape;306;p38"/>
          <p:cNvPicPr preferRelativeResize="0"/>
          <p:nvPr/>
        </p:nvPicPr>
        <p:blipFill>
          <a:blip r:embed="rId4">
            <a:alphaModFix/>
          </a:blip>
          <a:stretch>
            <a:fillRect/>
          </a:stretch>
        </p:blipFill>
        <p:spPr>
          <a:xfrm>
            <a:off x="5484855" y="1402473"/>
            <a:ext cx="916893" cy="721225"/>
          </a:xfrm>
          <a:prstGeom prst="rect">
            <a:avLst/>
          </a:prstGeom>
          <a:noFill/>
          <a:ln>
            <a:noFill/>
          </a:ln>
        </p:spPr>
      </p:pic>
      <p:pic>
        <p:nvPicPr>
          <p:cNvPr id="307" name="Google Shape;307;p38"/>
          <p:cNvPicPr preferRelativeResize="0"/>
          <p:nvPr/>
        </p:nvPicPr>
        <p:blipFill>
          <a:blip r:embed="rId5">
            <a:alphaModFix/>
          </a:blip>
          <a:stretch>
            <a:fillRect/>
          </a:stretch>
        </p:blipFill>
        <p:spPr>
          <a:xfrm>
            <a:off x="2329386" y="1615650"/>
            <a:ext cx="689286" cy="542190"/>
          </a:xfrm>
          <a:prstGeom prst="rect">
            <a:avLst/>
          </a:prstGeom>
          <a:noFill/>
          <a:ln>
            <a:noFill/>
          </a:ln>
        </p:spPr>
      </p:pic>
      <p:sp>
        <p:nvSpPr>
          <p:cNvPr id="308" name="Google Shape;308;p38"/>
          <p:cNvSpPr txBox="1"/>
          <p:nvPr/>
        </p:nvSpPr>
        <p:spPr>
          <a:xfrm>
            <a:off x="1697975" y="2177550"/>
            <a:ext cx="1952100" cy="394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dk1"/>
                </a:solidFill>
                <a:latin typeface="Montserrat"/>
                <a:ea typeface="Montserrat"/>
                <a:cs typeface="Montserrat"/>
                <a:sym typeface="Montserrat"/>
              </a:rPr>
              <a:t>QUÉDATE EN CASA</a:t>
            </a:r>
            <a:endParaRPr/>
          </a:p>
        </p:txBody>
      </p:sp>
      <p:sp>
        <p:nvSpPr>
          <p:cNvPr id="309" name="Google Shape;309;p38"/>
          <p:cNvSpPr txBox="1"/>
          <p:nvPr/>
        </p:nvSpPr>
        <p:spPr>
          <a:xfrm>
            <a:off x="3795400" y="2177550"/>
            <a:ext cx="1347000" cy="394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dk1"/>
                </a:solidFill>
                <a:latin typeface="Montserrat"/>
                <a:ea typeface="Montserrat"/>
                <a:cs typeface="Montserrat"/>
                <a:sym typeface="Montserrat"/>
              </a:rPr>
              <a:t>DESCANSA</a:t>
            </a:r>
            <a:endParaRPr/>
          </a:p>
        </p:txBody>
      </p:sp>
      <p:sp>
        <p:nvSpPr>
          <p:cNvPr id="310" name="Google Shape;310;p38"/>
          <p:cNvSpPr txBox="1"/>
          <p:nvPr/>
        </p:nvSpPr>
        <p:spPr>
          <a:xfrm>
            <a:off x="5344176" y="2159700"/>
            <a:ext cx="1347000" cy="429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dk1"/>
                </a:solidFill>
                <a:latin typeface="Montserrat"/>
                <a:ea typeface="Montserrat"/>
                <a:cs typeface="Montserrat"/>
                <a:sym typeface="Montserrat"/>
              </a:rPr>
              <a:t>HIDRÁTATE</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4" name="Shape 314"/>
        <p:cNvGrpSpPr/>
        <p:nvPr/>
      </p:nvGrpSpPr>
      <p:grpSpPr>
        <a:xfrm>
          <a:off x="0" y="0"/>
          <a:ext cx="0" cy="0"/>
          <a:chOff x="0" y="0"/>
          <a:chExt cx="0" cy="0"/>
        </a:xfrm>
      </p:grpSpPr>
      <p:sp>
        <p:nvSpPr>
          <p:cNvPr id="315" name="Google Shape;315;p39"/>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39"/>
          <p:cNvSpPr txBox="1"/>
          <p:nvPr/>
        </p:nvSpPr>
        <p:spPr>
          <a:xfrm>
            <a:off x="535425" y="1459600"/>
            <a:ext cx="4917900" cy="24477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0"/>
              </a:spcAft>
              <a:buNone/>
            </a:pPr>
            <a:r>
              <a:rPr b="1" lang="en" sz="1900" u="sng">
                <a:solidFill>
                  <a:schemeClr val="dk1"/>
                </a:solidFill>
                <a:latin typeface="Montserrat"/>
                <a:ea typeface="Montserrat"/>
                <a:cs typeface="Montserrat"/>
                <a:sym typeface="Montserrat"/>
              </a:rPr>
              <a:t>CASOS SEVEROS:</a:t>
            </a:r>
            <a:endParaRPr b="1" sz="1900" u="sng">
              <a:solidFill>
                <a:schemeClr val="dk1"/>
              </a:solidFill>
              <a:latin typeface="Montserrat"/>
              <a:ea typeface="Montserrat"/>
              <a:cs typeface="Montserrat"/>
              <a:sym typeface="Montserrat"/>
            </a:endParaRPr>
          </a:p>
          <a:p>
            <a:pPr indent="0" lvl="0" marL="0" rtl="0" algn="ctr">
              <a:lnSpc>
                <a:spcPct val="150000"/>
              </a:lnSpc>
              <a:spcBef>
                <a:spcPts val="0"/>
              </a:spcBef>
              <a:spcAft>
                <a:spcPts val="0"/>
              </a:spcAft>
              <a:buNone/>
            </a:pPr>
            <a:r>
              <a:rPr lang="en" sz="1900">
                <a:latin typeface="Montserrat"/>
                <a:ea typeface="Montserrat"/>
                <a:cs typeface="Montserrat"/>
                <a:sym typeface="Montserrat"/>
              </a:rPr>
              <a:t>Dado que no existe una medicina específica para COVID-19, los casos severos son tratados con oxígeno y otros apoyos médicos durante el proceso de recuperación. </a:t>
            </a:r>
            <a:endParaRPr sz="1900">
              <a:latin typeface="Montserrat"/>
              <a:ea typeface="Montserrat"/>
              <a:cs typeface="Montserrat"/>
              <a:sym typeface="Montserrat"/>
            </a:endParaRPr>
          </a:p>
        </p:txBody>
      </p:sp>
      <p:pic>
        <p:nvPicPr>
          <p:cNvPr id="317" name="Google Shape;317;p39"/>
          <p:cNvPicPr preferRelativeResize="0"/>
          <p:nvPr/>
        </p:nvPicPr>
        <p:blipFill rotWithShape="1">
          <a:blip r:embed="rId3">
            <a:alphaModFix/>
          </a:blip>
          <a:srcRect b="0" l="27224" r="26866" t="0"/>
          <a:stretch/>
        </p:blipFill>
        <p:spPr>
          <a:xfrm>
            <a:off x="6020025" y="1239930"/>
            <a:ext cx="2615176" cy="3209300"/>
          </a:xfrm>
          <a:prstGeom prst="rect">
            <a:avLst/>
          </a:prstGeom>
          <a:noFill/>
          <a:ln>
            <a:noFill/>
          </a:ln>
        </p:spPr>
      </p:pic>
      <p:sp>
        <p:nvSpPr>
          <p:cNvPr id="318" name="Google Shape;318;p39"/>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TRATAMIENTO PARA COVID-19</a:t>
            </a:r>
            <a:endParaRPr b="1" sz="2400">
              <a:solidFill>
                <a:srgbClr val="FFFFFF"/>
              </a:solidFill>
              <a:latin typeface="Montserrat"/>
              <a:ea typeface="Montserrat"/>
              <a:cs typeface="Montserrat"/>
              <a:sym typeface="Montserrat"/>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2" name="Shape 322"/>
        <p:cNvGrpSpPr/>
        <p:nvPr/>
      </p:nvGrpSpPr>
      <p:grpSpPr>
        <a:xfrm>
          <a:off x="0" y="0"/>
          <a:ext cx="0" cy="0"/>
          <a:chOff x="0" y="0"/>
          <a:chExt cx="0" cy="0"/>
        </a:xfrm>
      </p:grpSpPr>
      <p:sp>
        <p:nvSpPr>
          <p:cNvPr id="323" name="Google Shape;323;p40"/>
          <p:cNvSpPr txBox="1"/>
          <p:nvPr>
            <p:ph idx="1" type="body"/>
          </p:nvPr>
        </p:nvSpPr>
        <p:spPr>
          <a:xfrm>
            <a:off x="415650" y="749300"/>
            <a:ext cx="3823500" cy="1428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1"/>
              </a:solidFill>
              <a:latin typeface="Montserrat"/>
              <a:ea typeface="Montserrat"/>
              <a:cs typeface="Montserrat"/>
              <a:sym typeface="Montserrat"/>
            </a:endParaRPr>
          </a:p>
          <a:p>
            <a:pPr indent="0" lvl="0" marL="0" rtl="0" algn="ctr">
              <a:spcBef>
                <a:spcPts val="0"/>
              </a:spcBef>
              <a:spcAft>
                <a:spcPts val="0"/>
              </a:spcAft>
              <a:buNone/>
            </a:pPr>
            <a:r>
              <a:rPr b="1" lang="en" sz="2800" u="sng">
                <a:solidFill>
                  <a:schemeClr val="dk1"/>
                </a:solidFill>
                <a:latin typeface="Montserrat"/>
                <a:ea typeface="Montserrat"/>
                <a:cs typeface="Montserrat"/>
                <a:sym typeface="Montserrat"/>
              </a:rPr>
              <a:t>NO CONSUMAS DESINFECTANTES.  </a:t>
            </a:r>
            <a:endParaRPr sz="2800" u="sng">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400">
              <a:solidFill>
                <a:schemeClr val="dk1"/>
              </a:solidFill>
              <a:latin typeface="Montserrat"/>
              <a:ea typeface="Montserrat"/>
              <a:cs typeface="Montserrat"/>
              <a:sym typeface="Montserrat"/>
            </a:endParaRPr>
          </a:p>
          <a:p>
            <a:pPr indent="0" lvl="0" marL="0" rtl="0" algn="l">
              <a:spcBef>
                <a:spcPts val="0"/>
              </a:spcBef>
              <a:spcAft>
                <a:spcPts val="1600"/>
              </a:spcAft>
              <a:buNone/>
            </a:pPr>
            <a:r>
              <a:t/>
            </a:r>
            <a:endParaRPr b="1" sz="1400">
              <a:solidFill>
                <a:schemeClr val="dk1"/>
              </a:solidFill>
              <a:latin typeface="Montserrat"/>
              <a:ea typeface="Montserrat"/>
              <a:cs typeface="Montserrat"/>
              <a:sym typeface="Montserrat"/>
            </a:endParaRPr>
          </a:p>
        </p:txBody>
      </p:sp>
      <p:sp>
        <p:nvSpPr>
          <p:cNvPr id="324" name="Google Shape;324;p40"/>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40"/>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MITOS DE TRATAMIENTO DE </a:t>
            </a:r>
            <a:r>
              <a:rPr b="1" lang="en" sz="2400">
                <a:solidFill>
                  <a:srgbClr val="FFFFFF"/>
                </a:solidFill>
                <a:latin typeface="Montserrat"/>
                <a:ea typeface="Montserrat"/>
                <a:cs typeface="Montserrat"/>
                <a:sym typeface="Montserrat"/>
              </a:rPr>
              <a:t>COVID-19 </a:t>
            </a:r>
            <a:endParaRPr b="1" sz="2400">
              <a:solidFill>
                <a:srgbClr val="FFFFFF"/>
              </a:solidFill>
              <a:latin typeface="Montserrat"/>
              <a:ea typeface="Montserrat"/>
              <a:cs typeface="Montserrat"/>
              <a:sym typeface="Montserrat"/>
            </a:endParaRPr>
          </a:p>
        </p:txBody>
      </p:sp>
      <p:sp>
        <p:nvSpPr>
          <p:cNvPr id="326" name="Google Shape;326;p40"/>
          <p:cNvSpPr txBox="1"/>
          <p:nvPr/>
        </p:nvSpPr>
        <p:spPr>
          <a:xfrm>
            <a:off x="415650" y="3092525"/>
            <a:ext cx="7803900" cy="820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8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800">
              <a:solidFill>
                <a:schemeClr val="dk1"/>
              </a:solidFill>
              <a:latin typeface="Montserrat"/>
              <a:ea typeface="Montserrat"/>
              <a:cs typeface="Montserrat"/>
              <a:sym typeface="Montserrat"/>
            </a:endParaRPr>
          </a:p>
        </p:txBody>
      </p:sp>
      <p:pic>
        <p:nvPicPr>
          <p:cNvPr id="327" name="Google Shape;327;p40"/>
          <p:cNvPicPr preferRelativeResize="0"/>
          <p:nvPr/>
        </p:nvPicPr>
        <p:blipFill rotWithShape="1">
          <a:blip r:embed="rId3">
            <a:alphaModFix/>
          </a:blip>
          <a:srcRect b="15707" l="0" r="4278" t="24523"/>
          <a:stretch/>
        </p:blipFill>
        <p:spPr>
          <a:xfrm>
            <a:off x="4834225" y="1206814"/>
            <a:ext cx="3692576" cy="3074279"/>
          </a:xfrm>
          <a:prstGeom prst="rect">
            <a:avLst/>
          </a:prstGeom>
          <a:noFill/>
          <a:ln>
            <a:noFill/>
          </a:ln>
        </p:spPr>
      </p:pic>
      <p:sp>
        <p:nvSpPr>
          <p:cNvPr id="328" name="Google Shape;328;p40"/>
          <p:cNvSpPr txBox="1"/>
          <p:nvPr>
            <p:ph idx="1" type="body"/>
          </p:nvPr>
        </p:nvSpPr>
        <p:spPr>
          <a:xfrm>
            <a:off x="73600" y="2123325"/>
            <a:ext cx="4749600" cy="1428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chemeClr val="dk1"/>
                </a:solidFill>
                <a:latin typeface="Montserrat"/>
                <a:ea typeface="Montserrat"/>
                <a:cs typeface="Montserrat"/>
                <a:sym typeface="Montserrat"/>
              </a:rPr>
              <a:t>Inyectar o ingerir   limpiadores y desinfectantes por cualquier medio puede causar daños físicos graves o la muerte. </a:t>
            </a:r>
            <a:endParaRPr b="1" sz="1400">
              <a:solidFill>
                <a:schemeClr val="dk1"/>
              </a:solidFill>
              <a:latin typeface="Montserrat"/>
              <a:ea typeface="Montserrat"/>
              <a:cs typeface="Montserrat"/>
              <a:sym typeface="Montserrat"/>
            </a:endParaRPr>
          </a:p>
        </p:txBody>
      </p:sp>
      <p:sp>
        <p:nvSpPr>
          <p:cNvPr id="329" name="Google Shape;329;p40"/>
          <p:cNvSpPr/>
          <p:nvPr/>
        </p:nvSpPr>
        <p:spPr>
          <a:xfrm>
            <a:off x="-19650" y="4578325"/>
            <a:ext cx="9183300" cy="3978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CC0000"/>
              </a:solidFill>
            </a:endParaRPr>
          </a:p>
        </p:txBody>
      </p:sp>
      <p:sp>
        <p:nvSpPr>
          <p:cNvPr id="330" name="Google Shape;330;p40"/>
          <p:cNvSpPr txBox="1"/>
          <p:nvPr/>
        </p:nvSpPr>
        <p:spPr>
          <a:xfrm>
            <a:off x="260625" y="4578300"/>
            <a:ext cx="9415200" cy="44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FFFFFF"/>
                </a:solidFill>
                <a:latin typeface="Montserrat"/>
                <a:ea typeface="Montserrat"/>
                <a:cs typeface="Montserrat"/>
                <a:sym typeface="Montserrat"/>
              </a:rPr>
              <a:t>SIGUE ÚNICAMENTE EL CONSEJO DE TRATAMIENTO DE MÉDICOS CERTIFICADOS</a:t>
            </a:r>
            <a:r>
              <a:rPr b="1" lang="en" sz="1600">
                <a:solidFill>
                  <a:srgbClr val="FFFFFF"/>
                </a:solidFill>
                <a:latin typeface="Montserrat"/>
                <a:ea typeface="Montserrat"/>
                <a:cs typeface="Montserrat"/>
                <a:sym typeface="Montserrat"/>
              </a:rPr>
              <a:t> </a:t>
            </a:r>
            <a:endParaRPr b="1" sz="1600">
              <a:solidFill>
                <a:srgbClr val="FFFFFF"/>
              </a:solidFill>
              <a:latin typeface="Montserrat"/>
              <a:ea typeface="Montserrat"/>
              <a:cs typeface="Montserrat"/>
              <a:sym typeface="Montserrat"/>
            </a:endParaRPr>
          </a:p>
        </p:txBody>
      </p:sp>
      <p:pic>
        <p:nvPicPr>
          <p:cNvPr id="331" name="Google Shape;331;p40"/>
          <p:cNvPicPr preferRelativeResize="0"/>
          <p:nvPr/>
        </p:nvPicPr>
        <p:blipFill>
          <a:blip r:embed="rId4">
            <a:alphaModFix/>
          </a:blip>
          <a:stretch>
            <a:fillRect/>
          </a:stretch>
        </p:blipFill>
        <p:spPr>
          <a:xfrm>
            <a:off x="6759400" y="282875"/>
            <a:ext cx="512250" cy="512250"/>
          </a:xfrm>
          <a:prstGeom prst="rect">
            <a:avLst/>
          </a:prstGeom>
          <a:noFill/>
          <a:ln>
            <a:noFill/>
          </a:ln>
        </p:spPr>
      </p:pic>
      <p:sp>
        <p:nvSpPr>
          <p:cNvPr id="332" name="Google Shape;332;p40"/>
          <p:cNvSpPr txBox="1"/>
          <p:nvPr/>
        </p:nvSpPr>
        <p:spPr>
          <a:xfrm>
            <a:off x="6036625" y="1579375"/>
            <a:ext cx="1635600" cy="225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0">
                <a:solidFill>
                  <a:srgbClr val="FF0000"/>
                </a:solidFill>
                <a:latin typeface="Montserrat"/>
                <a:ea typeface="Montserrat"/>
                <a:cs typeface="Montserrat"/>
                <a:sym typeface="Montserrat"/>
              </a:rPr>
              <a:t>X</a:t>
            </a:r>
            <a:endParaRPr b="1" sz="15000">
              <a:solidFill>
                <a:srgbClr val="FF0000"/>
              </a:solidFill>
              <a:latin typeface="Montserrat"/>
              <a:ea typeface="Montserrat"/>
              <a:cs typeface="Montserrat"/>
              <a:sym typeface="Montserrat"/>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6" name="Shape 336"/>
        <p:cNvGrpSpPr/>
        <p:nvPr/>
      </p:nvGrpSpPr>
      <p:grpSpPr>
        <a:xfrm>
          <a:off x="0" y="0"/>
          <a:ext cx="0" cy="0"/>
          <a:chOff x="0" y="0"/>
          <a:chExt cx="0" cy="0"/>
        </a:xfrm>
      </p:grpSpPr>
      <p:sp>
        <p:nvSpPr>
          <p:cNvPr id="337" name="Google Shape;337;p41"/>
          <p:cNvSpPr txBox="1"/>
          <p:nvPr>
            <p:ph idx="1" type="body"/>
          </p:nvPr>
        </p:nvSpPr>
        <p:spPr>
          <a:xfrm>
            <a:off x="315000" y="906950"/>
            <a:ext cx="8005200" cy="41148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chemeClr val="dk1"/>
              </a:buClr>
              <a:buSzPts val="2400"/>
              <a:buFont typeface="Montserrat"/>
              <a:buChar char="●"/>
            </a:pPr>
            <a:r>
              <a:rPr b="1" lang="en" sz="2400">
                <a:solidFill>
                  <a:schemeClr val="dk1"/>
                </a:solidFill>
                <a:latin typeface="Montserrat"/>
                <a:ea typeface="Montserrat"/>
                <a:cs typeface="Montserrat"/>
                <a:sym typeface="Montserrat"/>
              </a:rPr>
              <a:t>cdc.gov/spanish</a:t>
            </a:r>
            <a:endParaRPr b="1" sz="2400">
              <a:solidFill>
                <a:schemeClr val="dk1"/>
              </a:solidFill>
              <a:latin typeface="Montserrat"/>
              <a:ea typeface="Montserrat"/>
              <a:cs typeface="Montserrat"/>
              <a:sym typeface="Montserrat"/>
            </a:endParaRPr>
          </a:p>
          <a:p>
            <a:pPr indent="-381000" lvl="0" marL="457200" rtl="0" algn="l">
              <a:spcBef>
                <a:spcPts val="1000"/>
              </a:spcBef>
              <a:spcAft>
                <a:spcPts val="0"/>
              </a:spcAft>
              <a:buClr>
                <a:schemeClr val="dk1"/>
              </a:buClr>
              <a:buSzPts val="2400"/>
              <a:buFont typeface="Montserrat"/>
              <a:buChar char="●"/>
            </a:pPr>
            <a:r>
              <a:rPr b="1" lang="en" sz="2400">
                <a:solidFill>
                  <a:schemeClr val="dk1"/>
                </a:solidFill>
                <a:latin typeface="Montserrat"/>
                <a:ea typeface="Montserrat"/>
                <a:cs typeface="Montserrat"/>
                <a:sym typeface="Montserrat"/>
              </a:rPr>
              <a:t>bit.ly/pagov-coronavirus-spanish</a:t>
            </a:r>
            <a:endParaRPr b="1" sz="2400">
              <a:solidFill>
                <a:schemeClr val="dk1"/>
              </a:solidFill>
              <a:latin typeface="Montserrat"/>
              <a:ea typeface="Montserrat"/>
              <a:cs typeface="Montserrat"/>
              <a:sym typeface="Montserrat"/>
            </a:endParaRPr>
          </a:p>
          <a:p>
            <a:pPr indent="-381000" lvl="0" marL="457200" rtl="0" algn="l">
              <a:spcBef>
                <a:spcPts val="1000"/>
              </a:spcBef>
              <a:spcAft>
                <a:spcPts val="0"/>
              </a:spcAft>
              <a:buClr>
                <a:schemeClr val="dk1"/>
              </a:buClr>
              <a:buSzPts val="2400"/>
              <a:buFont typeface="Montserrat"/>
              <a:buChar char="●"/>
            </a:pPr>
            <a:r>
              <a:rPr b="1" lang="en" sz="2400">
                <a:solidFill>
                  <a:schemeClr val="dk1"/>
                </a:solidFill>
                <a:latin typeface="Montserrat"/>
                <a:ea typeface="Montserrat"/>
                <a:cs typeface="Montserrat"/>
                <a:sym typeface="Montserrat"/>
              </a:rPr>
              <a:t>bit.ly/philagov-coronavirus-spanish</a:t>
            </a:r>
            <a:endParaRPr b="1" sz="2400">
              <a:solidFill>
                <a:schemeClr val="dk1"/>
              </a:solidFill>
              <a:latin typeface="Montserrat"/>
              <a:ea typeface="Montserrat"/>
              <a:cs typeface="Montserrat"/>
              <a:sym typeface="Montserrat"/>
            </a:endParaRPr>
          </a:p>
          <a:p>
            <a:pPr indent="0" lvl="0" marL="0" rtl="0" algn="ctr">
              <a:spcBef>
                <a:spcPts val="1000"/>
              </a:spcBef>
              <a:spcAft>
                <a:spcPts val="0"/>
              </a:spcAft>
              <a:buNone/>
            </a:pPr>
            <a:r>
              <a:t/>
            </a:r>
            <a:endParaRPr sz="24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400">
              <a:solidFill>
                <a:schemeClr val="dk1"/>
              </a:solidFill>
              <a:latin typeface="Montserrat"/>
              <a:ea typeface="Montserrat"/>
              <a:cs typeface="Montserrat"/>
              <a:sym typeface="Montserrat"/>
            </a:endParaRPr>
          </a:p>
          <a:p>
            <a:pPr indent="0" lvl="0" marL="0" rtl="0" algn="l">
              <a:spcBef>
                <a:spcPts val="0"/>
              </a:spcBef>
              <a:spcAft>
                <a:spcPts val="1600"/>
              </a:spcAft>
              <a:buNone/>
            </a:pPr>
            <a:r>
              <a:t/>
            </a:r>
            <a:endParaRPr b="1" sz="1400">
              <a:solidFill>
                <a:schemeClr val="dk1"/>
              </a:solidFill>
              <a:latin typeface="Montserrat"/>
              <a:ea typeface="Montserrat"/>
              <a:cs typeface="Montserrat"/>
              <a:sym typeface="Montserrat"/>
            </a:endParaRPr>
          </a:p>
        </p:txBody>
      </p:sp>
      <p:sp>
        <p:nvSpPr>
          <p:cNvPr id="338" name="Google Shape;338;p41"/>
          <p:cNvSpPr/>
          <p:nvPr/>
        </p:nvSpPr>
        <p:spPr>
          <a:xfrm>
            <a:off x="0" y="247250"/>
            <a:ext cx="91440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41"/>
          <p:cNvSpPr txBox="1"/>
          <p:nvPr/>
        </p:nvSpPr>
        <p:spPr>
          <a:xfrm>
            <a:off x="161125" y="301600"/>
            <a:ext cx="9035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lt1"/>
                </a:solidFill>
                <a:latin typeface="Montserrat"/>
                <a:ea typeface="Montserrat"/>
                <a:cs typeface="Montserrat"/>
                <a:sym typeface="Montserrat"/>
              </a:rPr>
              <a:t>¿</a:t>
            </a:r>
            <a:r>
              <a:rPr b="1" lang="en" sz="2400">
                <a:solidFill>
                  <a:srgbClr val="FFFFFF"/>
                </a:solidFill>
                <a:latin typeface="Montserrat"/>
                <a:ea typeface="Montserrat"/>
                <a:cs typeface="Montserrat"/>
                <a:sym typeface="Montserrat"/>
              </a:rPr>
              <a:t>DÓNDE ENCONTRAR </a:t>
            </a:r>
            <a:r>
              <a:rPr b="1" lang="en" sz="2400">
                <a:solidFill>
                  <a:srgbClr val="FFFFFF"/>
                </a:solidFill>
                <a:latin typeface="Montserrat"/>
                <a:ea typeface="Montserrat"/>
                <a:cs typeface="Montserrat"/>
                <a:sym typeface="Montserrat"/>
              </a:rPr>
              <a:t>INFORMACIÓN SOBRE COVID-19:</a:t>
            </a:r>
            <a:endParaRPr b="1" sz="2400">
              <a:solidFill>
                <a:srgbClr val="FFFFFF"/>
              </a:solidFill>
              <a:latin typeface="Montserrat"/>
              <a:ea typeface="Montserrat"/>
              <a:cs typeface="Montserrat"/>
              <a:sym typeface="Montserrat"/>
            </a:endParaRPr>
          </a:p>
        </p:txBody>
      </p:sp>
      <p:sp>
        <p:nvSpPr>
          <p:cNvPr id="340" name="Google Shape;340;p41"/>
          <p:cNvSpPr txBox="1"/>
          <p:nvPr/>
        </p:nvSpPr>
        <p:spPr>
          <a:xfrm>
            <a:off x="395650" y="2904500"/>
            <a:ext cx="6644100" cy="1337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dk1"/>
                </a:solidFill>
                <a:latin typeface="Montserrat"/>
                <a:ea typeface="Montserrat"/>
                <a:cs typeface="Montserrat"/>
                <a:sym typeface="Montserrat"/>
              </a:rPr>
              <a:t>Toma en cuenta que en este momento la desinformación puede dificultar el acceso a información certera. </a:t>
            </a:r>
            <a:endParaRPr sz="18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8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rPr lang="en" sz="1800">
                <a:solidFill>
                  <a:schemeClr val="dk1"/>
                </a:solidFill>
                <a:latin typeface="Montserrat"/>
                <a:ea typeface="Montserrat"/>
                <a:cs typeface="Montserrat"/>
                <a:sym typeface="Montserrat"/>
              </a:rPr>
              <a:t>Revisa tus datos y fuentes antes de </a:t>
            </a:r>
            <a:r>
              <a:rPr lang="en" sz="1800">
                <a:solidFill>
                  <a:schemeClr val="dk1"/>
                </a:solidFill>
                <a:latin typeface="Montserrat"/>
                <a:ea typeface="Montserrat"/>
                <a:cs typeface="Montserrat"/>
                <a:sym typeface="Montserrat"/>
              </a:rPr>
              <a:t>compartirlos</a:t>
            </a:r>
            <a:r>
              <a:rPr lang="en" sz="1800">
                <a:solidFill>
                  <a:schemeClr val="dk1"/>
                </a:solidFill>
                <a:latin typeface="Montserrat"/>
                <a:ea typeface="Montserrat"/>
                <a:cs typeface="Montserrat"/>
                <a:sym typeface="Montserrat"/>
              </a:rPr>
              <a:t>. </a:t>
            </a:r>
            <a:endParaRPr sz="18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800">
              <a:solidFill>
                <a:schemeClr val="dk1"/>
              </a:solidFill>
              <a:latin typeface="Montserrat"/>
              <a:ea typeface="Montserrat"/>
              <a:cs typeface="Montserrat"/>
              <a:sym typeface="Montserrat"/>
            </a:endParaRPr>
          </a:p>
        </p:txBody>
      </p:sp>
      <p:pic>
        <p:nvPicPr>
          <p:cNvPr id="341" name="Google Shape;341;p41"/>
          <p:cNvPicPr preferRelativeResize="0"/>
          <p:nvPr/>
        </p:nvPicPr>
        <p:blipFill>
          <a:blip r:embed="rId3">
            <a:alphaModFix/>
          </a:blip>
          <a:stretch>
            <a:fillRect/>
          </a:stretch>
        </p:blipFill>
        <p:spPr>
          <a:xfrm>
            <a:off x="6825600" y="1102713"/>
            <a:ext cx="1976025" cy="1976025"/>
          </a:xfrm>
          <a:prstGeom prst="rect">
            <a:avLst/>
          </a:prstGeom>
          <a:noFill/>
          <a:ln>
            <a:noFill/>
          </a:ln>
        </p:spPr>
      </p:pic>
      <p:pic>
        <p:nvPicPr>
          <p:cNvPr id="342" name="Google Shape;342;p41"/>
          <p:cNvPicPr preferRelativeResize="0"/>
          <p:nvPr/>
        </p:nvPicPr>
        <p:blipFill>
          <a:blip r:embed="rId4">
            <a:alphaModFix/>
          </a:blip>
          <a:stretch>
            <a:fillRect/>
          </a:stretch>
        </p:blipFill>
        <p:spPr>
          <a:xfrm>
            <a:off x="7557250" y="3523775"/>
            <a:ext cx="1397650" cy="12666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6" name="Shape 346"/>
        <p:cNvGrpSpPr/>
        <p:nvPr/>
      </p:nvGrpSpPr>
      <p:grpSpPr>
        <a:xfrm>
          <a:off x="0" y="0"/>
          <a:ext cx="0" cy="0"/>
          <a:chOff x="0" y="0"/>
          <a:chExt cx="0" cy="0"/>
        </a:xfrm>
      </p:grpSpPr>
      <p:sp>
        <p:nvSpPr>
          <p:cNvPr id="347" name="Google Shape;347;p42"/>
          <p:cNvSpPr/>
          <p:nvPr/>
        </p:nvSpPr>
        <p:spPr>
          <a:xfrm>
            <a:off x="0" y="247250"/>
            <a:ext cx="91440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42"/>
          <p:cNvSpPr txBox="1"/>
          <p:nvPr/>
        </p:nvSpPr>
        <p:spPr>
          <a:xfrm>
            <a:off x="6413000" y="1437850"/>
            <a:ext cx="2274000" cy="3049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latin typeface="Montserrat"/>
                <a:ea typeface="Montserrat"/>
                <a:cs typeface="Montserrat"/>
                <a:sym typeface="Montserrat"/>
              </a:rPr>
              <a:t>Para recibir actualizaciones sobre cómo mantenerte sano durante la pandemia, envía el texto  </a:t>
            </a:r>
            <a:r>
              <a:rPr b="1" lang="en" sz="1800">
                <a:latin typeface="Montserrat"/>
                <a:ea typeface="Montserrat"/>
                <a:cs typeface="Montserrat"/>
                <a:sym typeface="Montserrat"/>
              </a:rPr>
              <a:t>COVIDPHL</a:t>
            </a:r>
            <a:r>
              <a:rPr b="1" lang="en" sz="1800">
                <a:latin typeface="Montserrat"/>
                <a:ea typeface="Montserrat"/>
                <a:cs typeface="Montserrat"/>
                <a:sym typeface="Montserrat"/>
              </a:rPr>
              <a:t> </a:t>
            </a:r>
            <a:endParaRPr b="1" sz="1800">
              <a:latin typeface="Montserrat"/>
              <a:ea typeface="Montserrat"/>
              <a:cs typeface="Montserrat"/>
              <a:sym typeface="Montserrat"/>
            </a:endParaRPr>
          </a:p>
          <a:p>
            <a:pPr indent="0" lvl="0" marL="0" rtl="0" algn="l">
              <a:lnSpc>
                <a:spcPct val="115000"/>
              </a:lnSpc>
              <a:spcBef>
                <a:spcPts val="0"/>
              </a:spcBef>
              <a:spcAft>
                <a:spcPts val="0"/>
              </a:spcAft>
              <a:buNone/>
            </a:pPr>
            <a:r>
              <a:rPr lang="en" sz="1800">
                <a:latin typeface="Montserrat"/>
                <a:ea typeface="Montserrat"/>
                <a:cs typeface="Montserrat"/>
                <a:sym typeface="Montserrat"/>
              </a:rPr>
              <a:t>al # </a:t>
            </a:r>
            <a:r>
              <a:rPr b="1" lang="en" sz="1800">
                <a:latin typeface="Montserrat"/>
                <a:ea typeface="Montserrat"/>
                <a:cs typeface="Montserrat"/>
                <a:sym typeface="Montserrat"/>
              </a:rPr>
              <a:t>888-777. </a:t>
            </a:r>
            <a:endParaRPr b="1" sz="1800">
              <a:latin typeface="Montserrat"/>
              <a:ea typeface="Montserrat"/>
              <a:cs typeface="Montserrat"/>
              <a:sym typeface="Montserrat"/>
            </a:endParaRPr>
          </a:p>
        </p:txBody>
      </p:sp>
      <p:sp>
        <p:nvSpPr>
          <p:cNvPr id="349" name="Google Shape;349;p42"/>
          <p:cNvSpPr txBox="1"/>
          <p:nvPr/>
        </p:nvSpPr>
        <p:spPr>
          <a:xfrm>
            <a:off x="102825" y="301600"/>
            <a:ext cx="90936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lt1"/>
                </a:solidFill>
                <a:latin typeface="Montserrat"/>
                <a:ea typeface="Montserrat"/>
                <a:cs typeface="Montserrat"/>
                <a:sym typeface="Montserrat"/>
              </a:rPr>
              <a:t>¿</a:t>
            </a:r>
            <a:r>
              <a:rPr b="1" lang="en" sz="2400">
                <a:solidFill>
                  <a:srgbClr val="FFFFFF"/>
                </a:solidFill>
                <a:latin typeface="Montserrat"/>
                <a:ea typeface="Montserrat"/>
                <a:cs typeface="Montserrat"/>
                <a:sym typeface="Montserrat"/>
              </a:rPr>
              <a:t>DÓNDE ENCONTRAR INFORMACIÓN SOBRE COVID-19:</a:t>
            </a:r>
            <a:endParaRPr b="1" sz="2400">
              <a:solidFill>
                <a:srgbClr val="FFFFFF"/>
              </a:solidFill>
              <a:latin typeface="Montserrat"/>
              <a:ea typeface="Montserrat"/>
              <a:cs typeface="Montserrat"/>
              <a:sym typeface="Montserrat"/>
            </a:endParaRPr>
          </a:p>
        </p:txBody>
      </p:sp>
      <p:pic>
        <p:nvPicPr>
          <p:cNvPr id="350" name="Google Shape;350;p42"/>
          <p:cNvPicPr preferRelativeResize="0"/>
          <p:nvPr/>
        </p:nvPicPr>
        <p:blipFill>
          <a:blip r:embed="rId3">
            <a:alphaModFix/>
          </a:blip>
          <a:stretch>
            <a:fillRect/>
          </a:stretch>
        </p:blipFill>
        <p:spPr>
          <a:xfrm>
            <a:off x="102825" y="1209175"/>
            <a:ext cx="6037750" cy="3695175"/>
          </a:xfrm>
          <a:prstGeom prst="rect">
            <a:avLst/>
          </a:prstGeom>
          <a:noFill/>
          <a:ln>
            <a:noFill/>
          </a:ln>
        </p:spPr>
      </p:pic>
      <p:sp>
        <p:nvSpPr>
          <p:cNvPr id="351" name="Google Shape;351;p42"/>
          <p:cNvSpPr/>
          <p:nvPr/>
        </p:nvSpPr>
        <p:spPr>
          <a:xfrm>
            <a:off x="2712650" y="2466425"/>
            <a:ext cx="818100" cy="3561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48"/>
                                        </p:tgtEl>
                                        <p:attrNameLst>
                                          <p:attrName>style.visibility</p:attrName>
                                        </p:attrNameLst>
                                      </p:cBhvr>
                                      <p:to>
                                        <p:strVal val="visible"/>
                                      </p:to>
                                    </p:set>
                                    <p:anim calcmode="lin" valueType="num">
                                      <p:cBhvr additive="base">
                                        <p:cTn dur="1000"/>
                                        <p:tgtEl>
                                          <p:spTgt spid="34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 name="Shape 76"/>
        <p:cNvGrpSpPr/>
        <p:nvPr/>
      </p:nvGrpSpPr>
      <p:grpSpPr>
        <a:xfrm>
          <a:off x="0" y="0"/>
          <a:ext cx="0" cy="0"/>
          <a:chOff x="0" y="0"/>
          <a:chExt cx="0" cy="0"/>
        </a:xfrm>
      </p:grpSpPr>
      <p:sp>
        <p:nvSpPr>
          <p:cNvPr id="77" name="Google Shape;77;p16"/>
          <p:cNvSpPr/>
          <p:nvPr/>
        </p:nvSpPr>
        <p:spPr>
          <a:xfrm>
            <a:off x="8002524" y="3852900"/>
            <a:ext cx="587400" cy="606300"/>
          </a:xfrm>
          <a:prstGeom prst="ellipse">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6"/>
          <p:cNvSpPr/>
          <p:nvPr/>
        </p:nvSpPr>
        <p:spPr>
          <a:xfrm>
            <a:off x="7042656" y="3132892"/>
            <a:ext cx="587400" cy="606300"/>
          </a:xfrm>
          <a:prstGeom prst="ellipse">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6"/>
          <p:cNvSpPr/>
          <p:nvPr/>
        </p:nvSpPr>
        <p:spPr>
          <a:xfrm>
            <a:off x="8062841" y="2361668"/>
            <a:ext cx="587400" cy="606300"/>
          </a:xfrm>
          <a:prstGeom prst="ellipse">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6"/>
          <p:cNvSpPr/>
          <p:nvPr/>
        </p:nvSpPr>
        <p:spPr>
          <a:xfrm>
            <a:off x="6965922" y="1704773"/>
            <a:ext cx="587400" cy="489300"/>
          </a:xfrm>
          <a:prstGeom prst="ellipse">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6"/>
          <p:cNvSpPr/>
          <p:nvPr/>
        </p:nvSpPr>
        <p:spPr>
          <a:xfrm>
            <a:off x="0" y="247250"/>
            <a:ext cx="91440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6"/>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sp>
        <p:nvSpPr>
          <p:cNvPr id="83" name="Google Shape;83;p16"/>
          <p:cNvSpPr txBox="1"/>
          <p:nvPr/>
        </p:nvSpPr>
        <p:spPr>
          <a:xfrm>
            <a:off x="175050" y="1279000"/>
            <a:ext cx="6669300" cy="3368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700">
                <a:solidFill>
                  <a:srgbClr val="202020"/>
                </a:solidFill>
                <a:highlight>
                  <a:srgbClr val="FFFFFF"/>
                </a:highlight>
                <a:latin typeface="Montserrat"/>
                <a:ea typeface="Montserrat"/>
                <a:cs typeface="Montserrat"/>
                <a:sym typeface="Montserrat"/>
              </a:rPr>
              <a:t> </a:t>
            </a:r>
            <a:r>
              <a:rPr lang="en" sz="1700">
                <a:solidFill>
                  <a:srgbClr val="202020"/>
                </a:solidFill>
                <a:highlight>
                  <a:srgbClr val="FFFFFF"/>
                </a:highlight>
                <a:latin typeface="Montserrat"/>
                <a:ea typeface="Montserrat"/>
                <a:cs typeface="Montserrat"/>
                <a:sym typeface="Montserrat"/>
              </a:rPr>
              <a:t>- Comparte información actualizada sobre la pandemia </a:t>
            </a:r>
            <a:endParaRPr sz="1700">
              <a:solidFill>
                <a:srgbClr val="202020"/>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t/>
            </a:r>
            <a:endParaRPr sz="1700">
              <a:solidFill>
                <a:srgbClr val="202020"/>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rPr lang="en" sz="1700">
                <a:solidFill>
                  <a:srgbClr val="202020"/>
                </a:solidFill>
                <a:highlight>
                  <a:srgbClr val="FFFFFF"/>
                </a:highlight>
                <a:latin typeface="Montserrat"/>
                <a:ea typeface="Montserrat"/>
                <a:cs typeface="Montserrat"/>
                <a:sym typeface="Montserrat"/>
              </a:rPr>
              <a:t>- Revisa que sus vecinos estén bien</a:t>
            </a:r>
            <a:endParaRPr sz="1700">
              <a:solidFill>
                <a:srgbClr val="202020"/>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t/>
            </a:r>
            <a:endParaRPr sz="1700">
              <a:solidFill>
                <a:srgbClr val="202020"/>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rPr lang="en" sz="1700">
                <a:solidFill>
                  <a:srgbClr val="202020"/>
                </a:solidFill>
                <a:highlight>
                  <a:srgbClr val="FFFFFF"/>
                </a:highlight>
                <a:latin typeface="Montserrat"/>
                <a:ea typeface="Montserrat"/>
                <a:cs typeface="Montserrat"/>
                <a:sym typeface="Montserrat"/>
              </a:rPr>
              <a:t>- Motiva a los demás a seguir la guía de la CDC</a:t>
            </a:r>
            <a:endParaRPr sz="1700">
              <a:solidFill>
                <a:srgbClr val="202020"/>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t/>
            </a:r>
            <a:endParaRPr sz="1700">
              <a:solidFill>
                <a:srgbClr val="202020"/>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rPr lang="en" sz="1700">
                <a:solidFill>
                  <a:srgbClr val="202020"/>
                </a:solidFill>
                <a:highlight>
                  <a:srgbClr val="FFFFFF"/>
                </a:highlight>
                <a:latin typeface="Montserrat"/>
                <a:ea typeface="Montserrat"/>
                <a:cs typeface="Montserrat"/>
                <a:sym typeface="Montserrat"/>
              </a:rPr>
              <a:t>- Provee apoyo dando información sobre servicios disponibles a los demás</a:t>
            </a:r>
            <a:endParaRPr sz="1700">
              <a:solidFill>
                <a:srgbClr val="202020"/>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t/>
            </a:r>
            <a:endParaRPr sz="1700">
              <a:solidFill>
                <a:srgbClr val="202020"/>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rPr lang="en" sz="1700">
                <a:solidFill>
                  <a:srgbClr val="202020"/>
                </a:solidFill>
                <a:highlight>
                  <a:srgbClr val="FFFFFF"/>
                </a:highlight>
                <a:latin typeface="Montserrat"/>
                <a:ea typeface="Montserrat"/>
                <a:cs typeface="Montserrat"/>
                <a:sym typeface="Montserrat"/>
              </a:rPr>
              <a:t>- Provee apoyo a personas que hablan español</a:t>
            </a:r>
            <a:endParaRPr sz="1700">
              <a:solidFill>
                <a:srgbClr val="202020"/>
              </a:solidFill>
              <a:highlight>
                <a:srgbClr val="FFFFFF"/>
              </a:highlight>
              <a:latin typeface="Montserrat"/>
              <a:ea typeface="Montserrat"/>
              <a:cs typeface="Montserrat"/>
              <a:sym typeface="Montserrat"/>
            </a:endParaRPr>
          </a:p>
          <a:p>
            <a:pPr indent="0" lvl="0" marL="0" rtl="0" algn="l">
              <a:lnSpc>
                <a:spcPct val="150000"/>
              </a:lnSpc>
              <a:spcBef>
                <a:spcPts val="300"/>
              </a:spcBef>
              <a:spcAft>
                <a:spcPts val="400"/>
              </a:spcAft>
              <a:buNone/>
            </a:pPr>
            <a:r>
              <a:t/>
            </a:r>
            <a:endParaRPr>
              <a:latin typeface="Montserrat"/>
              <a:ea typeface="Montserrat"/>
              <a:cs typeface="Montserrat"/>
              <a:sym typeface="Montserrat"/>
            </a:endParaRPr>
          </a:p>
        </p:txBody>
      </p:sp>
      <p:sp>
        <p:nvSpPr>
          <p:cNvPr id="84" name="Google Shape;84;p16"/>
          <p:cNvSpPr txBox="1"/>
          <p:nvPr/>
        </p:nvSpPr>
        <p:spPr>
          <a:xfrm>
            <a:off x="175050" y="286400"/>
            <a:ext cx="9322800" cy="50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850">
                <a:solidFill>
                  <a:srgbClr val="FFFFFF"/>
                </a:solidFill>
                <a:latin typeface="Montserrat"/>
                <a:ea typeface="Montserrat"/>
                <a:cs typeface="Montserrat"/>
                <a:sym typeface="Montserrat"/>
              </a:rPr>
              <a:t>¿QUÉ HACE UN CAPITÁN DE RESPUESTA COMUNITARIA COVID-19?</a:t>
            </a:r>
            <a:endParaRPr b="1" sz="1850">
              <a:solidFill>
                <a:srgbClr val="FFFFFF"/>
              </a:solidFill>
              <a:latin typeface="Montserrat"/>
              <a:ea typeface="Montserrat"/>
              <a:cs typeface="Montserrat"/>
              <a:sym typeface="Montserrat"/>
            </a:endParaRPr>
          </a:p>
        </p:txBody>
      </p:sp>
      <p:pic>
        <p:nvPicPr>
          <p:cNvPr id="85" name="Google Shape;85;p16"/>
          <p:cNvPicPr preferRelativeResize="0"/>
          <p:nvPr/>
        </p:nvPicPr>
        <p:blipFill>
          <a:blip r:embed="rId3">
            <a:alphaModFix/>
          </a:blip>
          <a:stretch>
            <a:fillRect/>
          </a:stretch>
        </p:blipFill>
        <p:spPr>
          <a:xfrm>
            <a:off x="8289452" y="1650398"/>
            <a:ext cx="587247" cy="606245"/>
          </a:xfrm>
          <a:prstGeom prst="rect">
            <a:avLst/>
          </a:prstGeom>
          <a:noFill/>
          <a:ln>
            <a:noFill/>
          </a:ln>
        </p:spPr>
      </p:pic>
      <p:pic>
        <p:nvPicPr>
          <p:cNvPr id="86" name="Google Shape;86;p16"/>
          <p:cNvPicPr preferRelativeResize="0"/>
          <p:nvPr/>
        </p:nvPicPr>
        <p:blipFill>
          <a:blip r:embed="rId3">
            <a:alphaModFix/>
          </a:blip>
          <a:stretch>
            <a:fillRect/>
          </a:stretch>
        </p:blipFill>
        <p:spPr>
          <a:xfrm>
            <a:off x="6949295" y="2203670"/>
            <a:ext cx="587247" cy="606245"/>
          </a:xfrm>
          <a:prstGeom prst="rect">
            <a:avLst/>
          </a:prstGeom>
          <a:noFill/>
          <a:ln>
            <a:noFill/>
          </a:ln>
        </p:spPr>
      </p:pic>
      <p:pic>
        <p:nvPicPr>
          <p:cNvPr id="87" name="Google Shape;87;p16"/>
          <p:cNvPicPr preferRelativeResize="0"/>
          <p:nvPr/>
        </p:nvPicPr>
        <p:blipFill>
          <a:blip r:embed="rId3">
            <a:alphaModFix/>
          </a:blip>
          <a:stretch>
            <a:fillRect/>
          </a:stretch>
        </p:blipFill>
        <p:spPr>
          <a:xfrm>
            <a:off x="8115923" y="3078017"/>
            <a:ext cx="587247" cy="606245"/>
          </a:xfrm>
          <a:prstGeom prst="rect">
            <a:avLst/>
          </a:prstGeom>
          <a:noFill/>
          <a:ln>
            <a:noFill/>
          </a:ln>
        </p:spPr>
      </p:pic>
      <p:pic>
        <p:nvPicPr>
          <p:cNvPr id="88" name="Google Shape;88;p16"/>
          <p:cNvPicPr preferRelativeResize="0"/>
          <p:nvPr/>
        </p:nvPicPr>
        <p:blipFill>
          <a:blip r:embed="rId3">
            <a:alphaModFix/>
          </a:blip>
          <a:stretch>
            <a:fillRect/>
          </a:stretch>
        </p:blipFill>
        <p:spPr>
          <a:xfrm>
            <a:off x="6844350" y="3794418"/>
            <a:ext cx="587247" cy="606245"/>
          </a:xfrm>
          <a:prstGeom prst="rect">
            <a:avLst/>
          </a:prstGeom>
          <a:noFill/>
          <a:ln>
            <a:noFill/>
          </a:ln>
        </p:spPr>
      </p:pic>
      <p:pic>
        <p:nvPicPr>
          <p:cNvPr id="89" name="Google Shape;89;p16"/>
          <p:cNvPicPr preferRelativeResize="0"/>
          <p:nvPr/>
        </p:nvPicPr>
        <p:blipFill>
          <a:blip r:embed="rId4">
            <a:alphaModFix/>
          </a:blip>
          <a:stretch>
            <a:fillRect/>
          </a:stretch>
        </p:blipFill>
        <p:spPr>
          <a:xfrm rot="1990347">
            <a:off x="7552281" y="1870099"/>
            <a:ext cx="657551" cy="666560"/>
          </a:xfrm>
          <a:prstGeom prst="rect">
            <a:avLst/>
          </a:prstGeom>
          <a:noFill/>
          <a:ln>
            <a:noFill/>
          </a:ln>
        </p:spPr>
      </p:pic>
      <p:pic>
        <p:nvPicPr>
          <p:cNvPr id="90" name="Google Shape;90;p16"/>
          <p:cNvPicPr preferRelativeResize="0"/>
          <p:nvPr/>
        </p:nvPicPr>
        <p:blipFill>
          <a:blip r:embed="rId4">
            <a:alphaModFix/>
          </a:blip>
          <a:stretch>
            <a:fillRect/>
          </a:stretch>
        </p:blipFill>
        <p:spPr>
          <a:xfrm rot="-5709033">
            <a:off x="7544884" y="2630906"/>
            <a:ext cx="672345" cy="651634"/>
          </a:xfrm>
          <a:prstGeom prst="rect">
            <a:avLst/>
          </a:prstGeom>
          <a:noFill/>
          <a:ln>
            <a:noFill/>
          </a:ln>
        </p:spPr>
      </p:pic>
      <p:pic>
        <p:nvPicPr>
          <p:cNvPr id="91" name="Google Shape;91;p16"/>
          <p:cNvPicPr preferRelativeResize="0"/>
          <p:nvPr/>
        </p:nvPicPr>
        <p:blipFill>
          <a:blip r:embed="rId3">
            <a:alphaModFix/>
          </a:blip>
          <a:stretch>
            <a:fillRect/>
          </a:stretch>
        </p:blipFill>
        <p:spPr>
          <a:xfrm>
            <a:off x="8289452" y="4378256"/>
            <a:ext cx="587247" cy="606245"/>
          </a:xfrm>
          <a:prstGeom prst="rect">
            <a:avLst/>
          </a:prstGeom>
          <a:noFill/>
          <a:ln>
            <a:noFill/>
          </a:ln>
        </p:spPr>
      </p:pic>
      <p:pic>
        <p:nvPicPr>
          <p:cNvPr id="92" name="Google Shape;92;p16"/>
          <p:cNvPicPr preferRelativeResize="0"/>
          <p:nvPr/>
        </p:nvPicPr>
        <p:blipFill>
          <a:blip r:embed="rId4">
            <a:alphaModFix/>
          </a:blip>
          <a:stretch>
            <a:fillRect/>
          </a:stretch>
        </p:blipFill>
        <p:spPr>
          <a:xfrm rot="1288455">
            <a:off x="7459022" y="3473346"/>
            <a:ext cx="654159" cy="669888"/>
          </a:xfrm>
          <a:prstGeom prst="rect">
            <a:avLst/>
          </a:prstGeom>
          <a:noFill/>
          <a:ln>
            <a:noFill/>
          </a:ln>
        </p:spPr>
      </p:pic>
      <p:pic>
        <p:nvPicPr>
          <p:cNvPr id="93" name="Google Shape;93;p16"/>
          <p:cNvPicPr preferRelativeResize="0"/>
          <p:nvPr/>
        </p:nvPicPr>
        <p:blipFill>
          <a:blip r:embed="rId4">
            <a:alphaModFix/>
          </a:blip>
          <a:stretch>
            <a:fillRect/>
          </a:stretch>
        </p:blipFill>
        <p:spPr>
          <a:xfrm rot="3685757">
            <a:off x="7636340" y="1309291"/>
            <a:ext cx="667523" cy="656573"/>
          </a:xfrm>
          <a:prstGeom prst="rect">
            <a:avLst/>
          </a:prstGeom>
          <a:noFill/>
          <a:ln>
            <a:noFill/>
          </a:ln>
        </p:spPr>
      </p:pic>
      <p:pic>
        <p:nvPicPr>
          <p:cNvPr id="94" name="Google Shape;94;p16"/>
          <p:cNvPicPr preferRelativeResize="0"/>
          <p:nvPr/>
        </p:nvPicPr>
        <p:blipFill>
          <a:blip r:embed="rId3">
            <a:alphaModFix/>
          </a:blip>
          <a:stretch>
            <a:fillRect/>
          </a:stretch>
        </p:blipFill>
        <p:spPr>
          <a:xfrm>
            <a:off x="7042691" y="941175"/>
            <a:ext cx="587247" cy="606245"/>
          </a:xfrm>
          <a:prstGeom prst="rect">
            <a:avLst/>
          </a:prstGeom>
          <a:noFill/>
          <a:ln>
            <a:noFill/>
          </a:ln>
        </p:spPr>
      </p:pic>
      <p:pic>
        <p:nvPicPr>
          <p:cNvPr id="95" name="Google Shape;95;p16"/>
          <p:cNvPicPr preferRelativeResize="0"/>
          <p:nvPr/>
        </p:nvPicPr>
        <p:blipFill>
          <a:blip r:embed="rId4">
            <a:alphaModFix/>
          </a:blip>
          <a:stretch>
            <a:fillRect/>
          </a:stretch>
        </p:blipFill>
        <p:spPr>
          <a:xfrm rot="-6586310">
            <a:off x="7451097" y="4225222"/>
            <a:ext cx="670008" cy="654037"/>
          </a:xfrm>
          <a:prstGeom prst="rect">
            <a:avLst/>
          </a:prstGeom>
          <a:noFill/>
          <a:ln>
            <a:noFill/>
          </a:ln>
        </p:spPr>
      </p:pic>
      <p:pic>
        <p:nvPicPr>
          <p:cNvPr id="96" name="Google Shape;96;p16"/>
          <p:cNvPicPr preferRelativeResize="0"/>
          <p:nvPr/>
        </p:nvPicPr>
        <p:blipFill>
          <a:blip r:embed="rId5">
            <a:alphaModFix/>
          </a:blip>
          <a:stretch>
            <a:fillRect/>
          </a:stretch>
        </p:blipFill>
        <p:spPr>
          <a:xfrm>
            <a:off x="8059229" y="3926701"/>
            <a:ext cx="473907" cy="489261"/>
          </a:xfrm>
          <a:prstGeom prst="rect">
            <a:avLst/>
          </a:prstGeom>
          <a:noFill/>
          <a:ln>
            <a:noFill/>
          </a:ln>
        </p:spPr>
      </p:pic>
      <p:pic>
        <p:nvPicPr>
          <p:cNvPr id="97" name="Google Shape;97;p16"/>
          <p:cNvPicPr preferRelativeResize="0"/>
          <p:nvPr/>
        </p:nvPicPr>
        <p:blipFill>
          <a:blip r:embed="rId6">
            <a:alphaModFix/>
          </a:blip>
          <a:stretch>
            <a:fillRect/>
          </a:stretch>
        </p:blipFill>
        <p:spPr>
          <a:xfrm>
            <a:off x="7099349" y="3191429"/>
            <a:ext cx="473907" cy="489236"/>
          </a:xfrm>
          <a:prstGeom prst="rect">
            <a:avLst/>
          </a:prstGeom>
          <a:noFill/>
          <a:ln>
            <a:noFill/>
          </a:ln>
        </p:spPr>
      </p:pic>
      <p:pic>
        <p:nvPicPr>
          <p:cNvPr id="98" name="Google Shape;98;p16"/>
          <p:cNvPicPr preferRelativeResize="0"/>
          <p:nvPr/>
        </p:nvPicPr>
        <p:blipFill>
          <a:blip r:embed="rId7">
            <a:alphaModFix/>
          </a:blip>
          <a:stretch>
            <a:fillRect/>
          </a:stretch>
        </p:blipFill>
        <p:spPr>
          <a:xfrm>
            <a:off x="8115935" y="2420152"/>
            <a:ext cx="473907" cy="489219"/>
          </a:xfrm>
          <a:prstGeom prst="rect">
            <a:avLst/>
          </a:prstGeom>
          <a:noFill/>
          <a:ln>
            <a:noFill/>
          </a:ln>
        </p:spPr>
      </p:pic>
      <p:pic>
        <p:nvPicPr>
          <p:cNvPr id="99" name="Google Shape;99;p16"/>
          <p:cNvPicPr preferRelativeResize="0"/>
          <p:nvPr/>
        </p:nvPicPr>
        <p:blipFill>
          <a:blip r:embed="rId8">
            <a:alphaModFix/>
          </a:blip>
          <a:stretch>
            <a:fillRect/>
          </a:stretch>
        </p:blipFill>
        <p:spPr>
          <a:xfrm>
            <a:off x="7105365" y="1770605"/>
            <a:ext cx="334057" cy="34484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5" name="Shape 355"/>
        <p:cNvGrpSpPr/>
        <p:nvPr/>
      </p:nvGrpSpPr>
      <p:grpSpPr>
        <a:xfrm>
          <a:off x="0" y="0"/>
          <a:ext cx="0" cy="0"/>
          <a:chOff x="0" y="0"/>
          <a:chExt cx="0" cy="0"/>
        </a:xfrm>
      </p:grpSpPr>
      <p:pic>
        <p:nvPicPr>
          <p:cNvPr id="356" name="Google Shape;356;p43"/>
          <p:cNvPicPr preferRelativeResize="0"/>
          <p:nvPr/>
        </p:nvPicPr>
        <p:blipFill rotWithShape="1">
          <a:blip r:embed="rId3">
            <a:alphaModFix/>
          </a:blip>
          <a:srcRect b="18678" l="0" r="0" t="13621"/>
          <a:stretch/>
        </p:blipFill>
        <p:spPr>
          <a:xfrm>
            <a:off x="5876150" y="1081163"/>
            <a:ext cx="2622726" cy="1775575"/>
          </a:xfrm>
          <a:prstGeom prst="rect">
            <a:avLst/>
          </a:prstGeom>
          <a:noFill/>
          <a:ln>
            <a:noFill/>
          </a:ln>
        </p:spPr>
      </p:pic>
      <p:sp>
        <p:nvSpPr>
          <p:cNvPr id="357" name="Google Shape;357;p43"/>
          <p:cNvSpPr txBox="1"/>
          <p:nvPr>
            <p:ph idx="1" type="body"/>
          </p:nvPr>
        </p:nvSpPr>
        <p:spPr>
          <a:xfrm>
            <a:off x="305125" y="1008800"/>
            <a:ext cx="5437500" cy="192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solidFill>
                  <a:srgbClr val="000000"/>
                </a:solidFill>
                <a:highlight>
                  <a:srgbClr val="FFFFFF"/>
                </a:highlight>
                <a:latin typeface="Montserrat"/>
                <a:ea typeface="Montserrat"/>
                <a:cs typeface="Montserrat"/>
                <a:sym typeface="Montserrat"/>
              </a:rPr>
              <a:t>El </a:t>
            </a:r>
            <a:r>
              <a:rPr lang="en" sz="2000">
                <a:solidFill>
                  <a:srgbClr val="000000"/>
                </a:solidFill>
                <a:highlight>
                  <a:srgbClr val="FFFFFF"/>
                </a:highlight>
                <a:latin typeface="Montserrat"/>
                <a:ea typeface="Montserrat"/>
                <a:cs typeface="Montserrat"/>
                <a:sym typeface="Montserrat"/>
              </a:rPr>
              <a:t>COVID-19 impacta a todos quienes vivimos en</a:t>
            </a:r>
            <a:r>
              <a:rPr b="1" lang="en" sz="2000">
                <a:solidFill>
                  <a:srgbClr val="000000"/>
                </a:solidFill>
                <a:highlight>
                  <a:srgbClr val="FFFFFF"/>
                </a:highlight>
                <a:latin typeface="Montserrat"/>
                <a:ea typeface="Montserrat"/>
                <a:cs typeface="Montserrat"/>
                <a:sym typeface="Montserrat"/>
              </a:rPr>
              <a:t> Filadelfia.</a:t>
            </a:r>
            <a:r>
              <a:rPr lang="en" sz="2000">
                <a:solidFill>
                  <a:srgbClr val="000000"/>
                </a:solidFill>
                <a:highlight>
                  <a:srgbClr val="FFFFFF"/>
                </a:highlight>
                <a:latin typeface="Montserrat"/>
                <a:ea typeface="Montserrat"/>
                <a:cs typeface="Montserrat"/>
                <a:sym typeface="Montserrat"/>
              </a:rPr>
              <a:t> </a:t>
            </a:r>
            <a:endParaRPr sz="2000">
              <a:solidFill>
                <a:srgbClr val="000000"/>
              </a:solidFill>
              <a:highlight>
                <a:srgbClr val="FFFFFF"/>
              </a:highlight>
              <a:latin typeface="Montserrat"/>
              <a:ea typeface="Montserrat"/>
              <a:cs typeface="Montserrat"/>
              <a:sym typeface="Montserrat"/>
            </a:endParaRPr>
          </a:p>
          <a:p>
            <a:pPr indent="0" lvl="0" marL="0" rtl="0" algn="l">
              <a:spcBef>
                <a:spcPts val="1200"/>
              </a:spcBef>
              <a:spcAft>
                <a:spcPts val="0"/>
              </a:spcAft>
              <a:buClr>
                <a:schemeClr val="dk1"/>
              </a:buClr>
              <a:buSzPts val="1100"/>
              <a:buFont typeface="Arial"/>
              <a:buNone/>
            </a:pPr>
            <a:r>
              <a:rPr lang="en" sz="2000">
                <a:solidFill>
                  <a:srgbClr val="000000"/>
                </a:solidFill>
                <a:highlight>
                  <a:srgbClr val="FFFFFF"/>
                </a:highlight>
                <a:latin typeface="Montserrat"/>
                <a:ea typeface="Montserrat"/>
                <a:cs typeface="Montserrat"/>
                <a:sym typeface="Montserrat"/>
              </a:rPr>
              <a:t>El virus no distingue entre raza, nacionalidad, o estado migratorio.</a:t>
            </a:r>
            <a:endParaRPr sz="2000">
              <a:solidFill>
                <a:srgbClr val="000000"/>
              </a:solidFill>
              <a:highlight>
                <a:srgbClr val="FFFFFF"/>
              </a:highlight>
              <a:latin typeface="Montserrat"/>
              <a:ea typeface="Montserrat"/>
              <a:cs typeface="Montserrat"/>
              <a:sym typeface="Montserrat"/>
            </a:endParaRPr>
          </a:p>
          <a:p>
            <a:pPr indent="0" lvl="0" marL="0" rtl="0" algn="l">
              <a:spcBef>
                <a:spcPts val="1200"/>
              </a:spcBef>
              <a:spcAft>
                <a:spcPts val="1200"/>
              </a:spcAft>
              <a:buClr>
                <a:schemeClr val="dk1"/>
              </a:buClr>
              <a:buSzPts val="1100"/>
              <a:buFont typeface="Arial"/>
              <a:buNone/>
            </a:pPr>
            <a:r>
              <a:t/>
            </a:r>
            <a:endParaRPr sz="2000">
              <a:solidFill>
                <a:srgbClr val="000000"/>
              </a:solidFill>
              <a:highlight>
                <a:srgbClr val="FFFFFF"/>
              </a:highlight>
              <a:latin typeface="Montserrat"/>
              <a:ea typeface="Montserrat"/>
              <a:cs typeface="Montserrat"/>
              <a:sym typeface="Montserrat"/>
            </a:endParaRPr>
          </a:p>
        </p:txBody>
      </p:sp>
      <p:sp>
        <p:nvSpPr>
          <p:cNvPr id="358" name="Google Shape;358;p43"/>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43"/>
          <p:cNvSpPr txBox="1"/>
          <p:nvPr/>
        </p:nvSpPr>
        <p:spPr>
          <a:xfrm>
            <a:off x="254400" y="301600"/>
            <a:ext cx="86352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rPr>
              <a:t>ESTADO MIGRATORIO Y ACCESO A SALUD</a:t>
            </a:r>
            <a:endParaRPr b="1" sz="2400">
              <a:solidFill>
                <a:srgbClr val="FFFFFF"/>
              </a:solidFill>
            </a:endParaRPr>
          </a:p>
        </p:txBody>
      </p:sp>
      <p:sp>
        <p:nvSpPr>
          <p:cNvPr id="360" name="Google Shape;360;p43"/>
          <p:cNvSpPr txBox="1"/>
          <p:nvPr/>
        </p:nvSpPr>
        <p:spPr>
          <a:xfrm>
            <a:off x="-74375" y="3154175"/>
            <a:ext cx="9630000" cy="1775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i="1" lang="en" sz="2200" u="sng">
                <a:highlight>
                  <a:srgbClr val="FFFFFF"/>
                </a:highlight>
                <a:latin typeface="Montserrat"/>
                <a:ea typeface="Montserrat"/>
                <a:cs typeface="Montserrat"/>
                <a:sym typeface="Montserrat"/>
              </a:rPr>
              <a:t>Todos</a:t>
            </a:r>
            <a:r>
              <a:rPr b="1" lang="en" sz="2200">
                <a:highlight>
                  <a:srgbClr val="FFFFFF"/>
                </a:highlight>
                <a:latin typeface="Montserrat"/>
                <a:ea typeface="Montserrat"/>
                <a:cs typeface="Montserrat"/>
                <a:sym typeface="Montserrat"/>
              </a:rPr>
              <a:t> quienes lo necesiten, </a:t>
            </a:r>
            <a:r>
              <a:rPr b="1" lang="en" sz="2200">
                <a:highlight>
                  <a:srgbClr val="FFFFFF"/>
                </a:highlight>
                <a:latin typeface="Montserrat"/>
                <a:ea typeface="Montserrat"/>
                <a:cs typeface="Montserrat"/>
                <a:sym typeface="Montserrat"/>
              </a:rPr>
              <a:t>deben buscar cuidado médico.</a:t>
            </a:r>
            <a:endParaRPr b="1" sz="2200">
              <a:highlight>
                <a:srgbClr val="FFFFFF"/>
              </a:highlight>
              <a:latin typeface="Montserrat"/>
              <a:ea typeface="Montserrat"/>
              <a:cs typeface="Montserrat"/>
              <a:sym typeface="Montserrat"/>
            </a:endParaRPr>
          </a:p>
          <a:p>
            <a:pPr indent="0" lvl="0" marL="0" rtl="0" algn="ctr">
              <a:lnSpc>
                <a:spcPct val="115000"/>
              </a:lnSpc>
              <a:spcBef>
                <a:spcPts val="1200"/>
              </a:spcBef>
              <a:spcAft>
                <a:spcPts val="0"/>
              </a:spcAft>
              <a:buNone/>
            </a:pPr>
            <a:r>
              <a:rPr b="1" lang="en" sz="2200">
                <a:highlight>
                  <a:srgbClr val="FFFFFF"/>
                </a:highlight>
                <a:latin typeface="Montserrat"/>
                <a:ea typeface="Montserrat"/>
                <a:cs typeface="Montserrat"/>
                <a:sym typeface="Montserrat"/>
              </a:rPr>
              <a:t>Encuentra un Centro de Salud Comunitario en</a:t>
            </a:r>
            <a:r>
              <a:rPr b="1" lang="en" sz="2200">
                <a:highlight>
                  <a:srgbClr val="FFFFFF"/>
                </a:highlight>
                <a:latin typeface="Montserrat"/>
                <a:ea typeface="Montserrat"/>
                <a:cs typeface="Montserrat"/>
                <a:sym typeface="Montserrat"/>
              </a:rPr>
              <a:t> https://bit.ly/PhilaHealthCenters</a:t>
            </a:r>
            <a:endParaRPr b="1" sz="2200">
              <a:highlight>
                <a:srgbClr val="FFFFFF"/>
              </a:highlight>
              <a:latin typeface="Montserrat"/>
              <a:ea typeface="Montserrat"/>
              <a:cs typeface="Montserrat"/>
              <a:sym typeface="Montserrat"/>
            </a:endParaRPr>
          </a:p>
          <a:p>
            <a:pPr indent="0" lvl="0" marL="0" rtl="0" algn="ctr">
              <a:lnSpc>
                <a:spcPct val="115000"/>
              </a:lnSpc>
              <a:spcBef>
                <a:spcPts val="1200"/>
              </a:spcBef>
              <a:spcAft>
                <a:spcPts val="1200"/>
              </a:spcAft>
              <a:buNone/>
            </a:pPr>
            <a:r>
              <a:t/>
            </a:r>
            <a:endParaRPr b="1" sz="2400">
              <a:highlight>
                <a:srgbClr val="FFFFFF"/>
              </a:highlight>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360"/>
                                        </p:tgtEl>
                                        <p:attrNameLst>
                                          <p:attrName>style.visibility</p:attrName>
                                        </p:attrNameLst>
                                      </p:cBhvr>
                                      <p:to>
                                        <p:strVal val="visible"/>
                                      </p:to>
                                    </p:set>
                                    <p:anim calcmode="lin" valueType="num">
                                      <p:cBhvr additive="base">
                                        <p:cTn dur="1000"/>
                                        <p:tgtEl>
                                          <p:spTgt spid="36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4" name="Shape 364"/>
        <p:cNvGrpSpPr/>
        <p:nvPr/>
      </p:nvGrpSpPr>
      <p:grpSpPr>
        <a:xfrm>
          <a:off x="0" y="0"/>
          <a:ext cx="0" cy="0"/>
          <a:chOff x="0" y="0"/>
          <a:chExt cx="0" cy="0"/>
        </a:xfrm>
      </p:grpSpPr>
      <p:sp>
        <p:nvSpPr>
          <p:cNvPr id="365" name="Google Shape;365;p44"/>
          <p:cNvSpPr/>
          <p:nvPr/>
        </p:nvSpPr>
        <p:spPr>
          <a:xfrm>
            <a:off x="5691150" y="4208900"/>
            <a:ext cx="3452700" cy="966900"/>
          </a:xfrm>
          <a:prstGeom prst="rect">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44"/>
          <p:cNvSpPr/>
          <p:nvPr/>
        </p:nvSpPr>
        <p:spPr>
          <a:xfrm>
            <a:off x="0" y="247250"/>
            <a:ext cx="91440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44"/>
          <p:cNvSpPr txBox="1"/>
          <p:nvPr/>
        </p:nvSpPr>
        <p:spPr>
          <a:xfrm>
            <a:off x="147900" y="225400"/>
            <a:ext cx="88482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lt1"/>
                </a:solidFill>
                <a:latin typeface="Montserrat"/>
                <a:ea typeface="Montserrat"/>
                <a:cs typeface="Montserrat"/>
                <a:sym typeface="Montserrat"/>
              </a:rPr>
              <a:t>¿</a:t>
            </a:r>
            <a:r>
              <a:rPr b="1" lang="en" sz="1900">
                <a:solidFill>
                  <a:srgbClr val="FFFFFF"/>
                </a:solidFill>
                <a:latin typeface="Montserrat"/>
                <a:ea typeface="Montserrat"/>
                <a:cs typeface="Montserrat"/>
                <a:sym typeface="Montserrat"/>
              </a:rPr>
              <a:t>QUÉ HACER SI VES O ERES VÍCTIMA DE UN CRIMEN DE ODIO?</a:t>
            </a:r>
            <a:endParaRPr b="1" sz="1900">
              <a:solidFill>
                <a:srgbClr val="FFFFFF"/>
              </a:solidFill>
              <a:latin typeface="Montserrat"/>
              <a:ea typeface="Montserrat"/>
              <a:cs typeface="Montserrat"/>
              <a:sym typeface="Montserrat"/>
            </a:endParaRPr>
          </a:p>
        </p:txBody>
      </p:sp>
      <p:sp>
        <p:nvSpPr>
          <p:cNvPr id="368" name="Google Shape;368;p44"/>
          <p:cNvSpPr/>
          <p:nvPr/>
        </p:nvSpPr>
        <p:spPr>
          <a:xfrm>
            <a:off x="0" y="4208900"/>
            <a:ext cx="5691000" cy="9426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44"/>
          <p:cNvSpPr/>
          <p:nvPr/>
        </p:nvSpPr>
        <p:spPr>
          <a:xfrm>
            <a:off x="0" y="1028850"/>
            <a:ext cx="9144000" cy="812100"/>
          </a:xfrm>
          <a:prstGeom prst="rect">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44"/>
          <p:cNvSpPr txBox="1"/>
          <p:nvPr/>
        </p:nvSpPr>
        <p:spPr>
          <a:xfrm>
            <a:off x="623700" y="1079500"/>
            <a:ext cx="7896600" cy="53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0F4D90"/>
                </a:solidFill>
                <a:latin typeface="Montserrat"/>
                <a:ea typeface="Montserrat"/>
                <a:cs typeface="Montserrat"/>
                <a:sym typeface="Montserrat"/>
              </a:rPr>
              <a:t>Es</a:t>
            </a:r>
            <a:r>
              <a:rPr b="1" lang="en" sz="1800">
                <a:solidFill>
                  <a:srgbClr val="0F4D90"/>
                </a:solidFill>
                <a:latin typeface="Montserrat"/>
                <a:ea typeface="Montserrat"/>
                <a:cs typeface="Montserrat"/>
                <a:sym typeface="Montserrat"/>
              </a:rPr>
              <a:t> ILEGAL atacar a alguien verbal o </a:t>
            </a:r>
            <a:r>
              <a:rPr b="1" lang="en" sz="1800">
                <a:solidFill>
                  <a:srgbClr val="0F4D90"/>
                </a:solidFill>
                <a:latin typeface="Montserrat"/>
                <a:ea typeface="Montserrat"/>
                <a:cs typeface="Montserrat"/>
                <a:sym typeface="Montserrat"/>
              </a:rPr>
              <a:t>físicamente por su etnicidad o supuesta infección de COVID-19 </a:t>
            </a:r>
            <a:r>
              <a:rPr b="1" lang="en" sz="1800">
                <a:solidFill>
                  <a:srgbClr val="0F4D90"/>
                </a:solidFill>
                <a:latin typeface="Montserrat"/>
                <a:ea typeface="Montserrat"/>
                <a:cs typeface="Montserrat"/>
                <a:sym typeface="Montserrat"/>
              </a:rPr>
              <a:t> </a:t>
            </a:r>
            <a:endParaRPr b="1" sz="1800">
              <a:solidFill>
                <a:srgbClr val="0F4D90"/>
              </a:solidFill>
              <a:latin typeface="Montserrat"/>
              <a:ea typeface="Montserrat"/>
              <a:cs typeface="Montserrat"/>
              <a:sym typeface="Montserrat"/>
            </a:endParaRPr>
          </a:p>
        </p:txBody>
      </p:sp>
      <p:sp>
        <p:nvSpPr>
          <p:cNvPr id="371" name="Google Shape;371;p44"/>
          <p:cNvSpPr txBox="1"/>
          <p:nvPr/>
        </p:nvSpPr>
        <p:spPr>
          <a:xfrm>
            <a:off x="88800" y="4208900"/>
            <a:ext cx="5373000" cy="717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200">
                <a:solidFill>
                  <a:srgbClr val="FFFFFF"/>
                </a:solidFill>
                <a:latin typeface="Montserrat"/>
                <a:ea typeface="Montserrat"/>
                <a:cs typeface="Montserrat"/>
                <a:sym typeface="Montserrat"/>
              </a:rPr>
              <a:t>Para reportar incidentes de discriminación y odio, contacta a</a:t>
            </a:r>
            <a:r>
              <a:rPr lang="en" sz="1200">
                <a:solidFill>
                  <a:srgbClr val="FFFFFF"/>
                </a:solidFill>
                <a:latin typeface="Montserrat"/>
                <a:ea typeface="Montserrat"/>
                <a:cs typeface="Montserrat"/>
                <a:sym typeface="Montserrat"/>
              </a:rPr>
              <a:t> </a:t>
            </a:r>
            <a:endParaRPr sz="1200">
              <a:solidFill>
                <a:srgbClr val="FFFFFF"/>
              </a:solidFill>
              <a:latin typeface="Montserrat"/>
              <a:ea typeface="Montserrat"/>
              <a:cs typeface="Montserrat"/>
              <a:sym typeface="Montserrat"/>
            </a:endParaRPr>
          </a:p>
          <a:p>
            <a:pPr indent="0" lvl="0" marL="0" rtl="0" algn="l">
              <a:lnSpc>
                <a:spcPct val="100000"/>
              </a:lnSpc>
              <a:spcBef>
                <a:spcPts val="0"/>
              </a:spcBef>
              <a:spcAft>
                <a:spcPts val="0"/>
              </a:spcAft>
              <a:buNone/>
            </a:pPr>
            <a:r>
              <a:rPr lang="en" sz="1200">
                <a:solidFill>
                  <a:srgbClr val="FFFFFF"/>
                </a:solidFill>
                <a:latin typeface="Montserrat"/>
                <a:ea typeface="Montserrat"/>
                <a:cs typeface="Montserrat"/>
                <a:sym typeface="Montserrat"/>
              </a:rPr>
              <a:t>Philadelphia Commission on Human Relations al: </a:t>
            </a:r>
            <a:endParaRPr sz="1200">
              <a:solidFill>
                <a:srgbClr val="FFFFFF"/>
              </a:solidFill>
              <a:latin typeface="Montserrat"/>
              <a:ea typeface="Montserrat"/>
              <a:cs typeface="Montserrat"/>
              <a:sym typeface="Montserrat"/>
            </a:endParaRPr>
          </a:p>
          <a:p>
            <a:pPr indent="0" lvl="0" marL="0" rtl="0" algn="l">
              <a:lnSpc>
                <a:spcPct val="100000"/>
              </a:lnSpc>
              <a:spcBef>
                <a:spcPts val="0"/>
              </a:spcBef>
              <a:spcAft>
                <a:spcPts val="0"/>
              </a:spcAft>
              <a:buNone/>
            </a:pPr>
            <a:r>
              <a:rPr lang="en" sz="1200">
                <a:solidFill>
                  <a:srgbClr val="FFFFFF"/>
                </a:solidFill>
                <a:latin typeface="Montserrat"/>
                <a:ea typeface="Montserrat"/>
                <a:cs typeface="Montserrat"/>
                <a:sym typeface="Montserrat"/>
              </a:rPr>
              <a:t>215-686-4670 o </a:t>
            </a:r>
            <a:r>
              <a:rPr lang="en" sz="1200" u="sng">
                <a:solidFill>
                  <a:srgbClr val="FFFFFF"/>
                </a:solidFill>
                <a:latin typeface="Montserrat"/>
                <a:ea typeface="Montserrat"/>
                <a:cs typeface="Montserrat"/>
                <a:sym typeface="Montserrat"/>
                <a:hlinkClick r:id="rId3"/>
              </a:rPr>
              <a:t>pchr@phila.gov</a:t>
            </a:r>
            <a:r>
              <a:rPr lang="en" sz="1200">
                <a:solidFill>
                  <a:srgbClr val="FFFFFF"/>
                </a:solidFill>
                <a:latin typeface="Montserrat"/>
                <a:ea typeface="Montserrat"/>
                <a:cs typeface="Montserrat"/>
                <a:sym typeface="Montserrat"/>
              </a:rPr>
              <a:t>.</a:t>
            </a:r>
            <a:endParaRPr sz="1200">
              <a:solidFill>
                <a:srgbClr val="FFFFFF"/>
              </a:solidFill>
              <a:latin typeface="Montserrat"/>
              <a:ea typeface="Montserrat"/>
              <a:cs typeface="Montserrat"/>
              <a:sym typeface="Montserrat"/>
            </a:endParaRPr>
          </a:p>
          <a:p>
            <a:pPr indent="0" lvl="0" marL="0" rtl="0" algn="l">
              <a:lnSpc>
                <a:spcPct val="100000"/>
              </a:lnSpc>
              <a:spcBef>
                <a:spcPts val="0"/>
              </a:spcBef>
              <a:spcAft>
                <a:spcPts val="0"/>
              </a:spcAft>
              <a:buNone/>
            </a:pPr>
            <a:r>
              <a:rPr lang="en" sz="1200">
                <a:solidFill>
                  <a:srgbClr val="FFFFFF"/>
                </a:solidFill>
                <a:latin typeface="Montserrat"/>
                <a:ea typeface="Montserrat"/>
                <a:cs typeface="Montserrat"/>
                <a:sym typeface="Montserrat"/>
              </a:rPr>
              <a:t>Más información en:  </a:t>
            </a:r>
            <a:r>
              <a:rPr lang="en" sz="1200" u="sng">
                <a:solidFill>
                  <a:srgbClr val="FFFFFF"/>
                </a:solidFill>
                <a:latin typeface="Montserrat"/>
                <a:ea typeface="Montserrat"/>
                <a:cs typeface="Montserrat"/>
                <a:sym typeface="Montserrat"/>
                <a:hlinkClick r:id="rId4"/>
              </a:rPr>
              <a:t>www.phila.gov/humanrelations</a:t>
            </a:r>
            <a:endParaRPr sz="1200">
              <a:solidFill>
                <a:srgbClr val="FFFFFF"/>
              </a:solidFill>
              <a:latin typeface="Montserrat"/>
              <a:ea typeface="Montserrat"/>
              <a:cs typeface="Montserrat"/>
              <a:sym typeface="Montserrat"/>
            </a:endParaRPr>
          </a:p>
        </p:txBody>
      </p:sp>
      <p:sp>
        <p:nvSpPr>
          <p:cNvPr id="372" name="Google Shape;372;p44"/>
          <p:cNvSpPr txBox="1"/>
          <p:nvPr/>
        </p:nvSpPr>
        <p:spPr>
          <a:xfrm>
            <a:off x="17350" y="1968675"/>
            <a:ext cx="8996100" cy="58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latin typeface="Montserrat"/>
                <a:ea typeface="Montserrat"/>
                <a:cs typeface="Montserrat"/>
                <a:sym typeface="Montserrat"/>
              </a:rPr>
              <a:t>Han habido actos de odio y discriminación en contra de </a:t>
            </a:r>
            <a:r>
              <a:rPr lang="en" sz="1600">
                <a:latin typeface="Montserrat"/>
                <a:ea typeface="Montserrat"/>
                <a:cs typeface="Montserrat"/>
                <a:sym typeface="Montserrat"/>
              </a:rPr>
              <a:t>individuos</a:t>
            </a:r>
            <a:r>
              <a:rPr lang="en" sz="1600">
                <a:latin typeface="Montserrat"/>
                <a:ea typeface="Montserrat"/>
                <a:cs typeface="Montserrat"/>
                <a:sym typeface="Montserrat"/>
              </a:rPr>
              <a:t> basados en la suposición de que son portadores del coronavirus.</a:t>
            </a:r>
            <a:endParaRPr sz="1600">
              <a:latin typeface="Montserrat"/>
              <a:ea typeface="Montserrat"/>
              <a:cs typeface="Montserrat"/>
              <a:sym typeface="Montserrat"/>
            </a:endParaRPr>
          </a:p>
        </p:txBody>
      </p:sp>
      <p:sp>
        <p:nvSpPr>
          <p:cNvPr id="373" name="Google Shape;373;p44"/>
          <p:cNvSpPr txBox="1"/>
          <p:nvPr/>
        </p:nvSpPr>
        <p:spPr>
          <a:xfrm>
            <a:off x="280800" y="2689975"/>
            <a:ext cx="8239500" cy="66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chemeClr val="dk1"/>
                </a:solidFill>
                <a:latin typeface="Montserrat"/>
                <a:ea typeface="Montserrat"/>
                <a:cs typeface="Montserrat"/>
                <a:sym typeface="Montserrat"/>
              </a:rPr>
              <a:t>Ahora es cuando más necesitamos protegernos los unos a los otros para salir de esto juntos. Si ves algo, di algo. </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600">
              <a:solidFill>
                <a:schemeClr val="dk1"/>
              </a:solidFill>
              <a:latin typeface="Montserrat"/>
              <a:ea typeface="Montserrat"/>
              <a:cs typeface="Montserrat"/>
              <a:sym typeface="Montserrat"/>
            </a:endParaRPr>
          </a:p>
          <a:p>
            <a:pPr indent="0" lvl="0" marL="0" rtl="0" algn="ctr">
              <a:spcBef>
                <a:spcPts val="0"/>
              </a:spcBef>
              <a:spcAft>
                <a:spcPts val="0"/>
              </a:spcAft>
              <a:buNone/>
            </a:pPr>
            <a:r>
              <a:rPr b="1" lang="en" sz="1600">
                <a:solidFill>
                  <a:schemeClr val="dk1"/>
                </a:solidFill>
                <a:latin typeface="Montserrat"/>
                <a:ea typeface="Montserrat"/>
                <a:cs typeface="Montserrat"/>
                <a:sym typeface="Montserrat"/>
              </a:rPr>
              <a:t>Si eres víctima o testigo de cualquier crimen, debes llamar al 911 </a:t>
            </a:r>
            <a:endParaRPr b="1" sz="1600"/>
          </a:p>
        </p:txBody>
      </p:sp>
      <p:sp>
        <p:nvSpPr>
          <p:cNvPr id="374" name="Google Shape;374;p44"/>
          <p:cNvSpPr txBox="1"/>
          <p:nvPr/>
        </p:nvSpPr>
        <p:spPr>
          <a:xfrm>
            <a:off x="5867100" y="4242400"/>
            <a:ext cx="3100800" cy="40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F4D90"/>
                </a:solidFill>
                <a:latin typeface="Montserrat"/>
                <a:ea typeface="Montserrat"/>
                <a:cs typeface="Montserrat"/>
                <a:sym typeface="Montserrat"/>
              </a:rPr>
              <a:t>Reporta de manera anónima a la línea de </a:t>
            </a:r>
            <a:r>
              <a:rPr lang="en">
                <a:solidFill>
                  <a:srgbClr val="0F4D90"/>
                </a:solidFill>
                <a:latin typeface="Montserrat"/>
                <a:ea typeface="Montserrat"/>
                <a:cs typeface="Montserrat"/>
                <a:sym typeface="Montserrat"/>
              </a:rPr>
              <a:t>PCHR llamando a 215-686-2856.</a:t>
            </a:r>
            <a:endParaRPr>
              <a:solidFill>
                <a:srgbClr val="0F4D90"/>
              </a:solidFill>
              <a:latin typeface="Montserrat"/>
              <a:ea typeface="Montserrat"/>
              <a:cs typeface="Montserrat"/>
              <a:sym typeface="Montserrat"/>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8" name="Shape 378"/>
        <p:cNvGrpSpPr/>
        <p:nvPr/>
      </p:nvGrpSpPr>
      <p:grpSpPr>
        <a:xfrm>
          <a:off x="0" y="0"/>
          <a:ext cx="0" cy="0"/>
          <a:chOff x="0" y="0"/>
          <a:chExt cx="0" cy="0"/>
        </a:xfrm>
      </p:grpSpPr>
      <p:sp>
        <p:nvSpPr>
          <p:cNvPr id="379" name="Google Shape;379;p4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45"/>
          <p:cNvSpPr txBox="1"/>
          <p:nvPr/>
        </p:nvSpPr>
        <p:spPr>
          <a:xfrm>
            <a:off x="559800" y="993113"/>
            <a:ext cx="8024400" cy="11382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None/>
            </a:pPr>
            <a:r>
              <a:rPr b="1" lang="en" sz="2600">
                <a:solidFill>
                  <a:srgbClr val="1C4587"/>
                </a:solidFill>
                <a:highlight>
                  <a:srgbClr val="FFFFFF"/>
                </a:highlight>
                <a:latin typeface="Montserrat"/>
                <a:ea typeface="Montserrat"/>
                <a:cs typeface="Montserrat"/>
                <a:sym typeface="Montserrat"/>
              </a:rPr>
              <a:t>Si tú o tus seres queridos están en peligro inmediato, llama al 911</a:t>
            </a:r>
            <a:endParaRPr b="1" sz="2600">
              <a:solidFill>
                <a:srgbClr val="1C4587"/>
              </a:solidFill>
              <a:highlight>
                <a:srgbClr val="FFFFFF"/>
              </a:highlight>
              <a:latin typeface="Montserrat"/>
              <a:ea typeface="Montserrat"/>
              <a:cs typeface="Montserrat"/>
              <a:sym typeface="Montserrat"/>
            </a:endParaRPr>
          </a:p>
          <a:p>
            <a:pPr indent="0" lvl="0" marL="0" marR="0" rtl="0" algn="ctr">
              <a:lnSpc>
                <a:spcPct val="115000"/>
              </a:lnSpc>
              <a:spcBef>
                <a:spcPts val="0"/>
              </a:spcBef>
              <a:spcAft>
                <a:spcPts val="0"/>
              </a:spcAft>
              <a:buNone/>
            </a:pPr>
            <a:r>
              <a:t/>
            </a:r>
            <a:endParaRPr b="1" sz="2600">
              <a:solidFill>
                <a:srgbClr val="1C4587"/>
              </a:solidFill>
              <a:highlight>
                <a:srgbClr val="FFFFFF"/>
              </a:highlight>
              <a:latin typeface="Montserrat"/>
              <a:ea typeface="Montserrat"/>
              <a:cs typeface="Montserrat"/>
              <a:sym typeface="Montserrat"/>
            </a:endParaRPr>
          </a:p>
        </p:txBody>
      </p:sp>
      <p:sp>
        <p:nvSpPr>
          <p:cNvPr id="381" name="Google Shape;381;p45"/>
          <p:cNvSpPr/>
          <p:nvPr/>
        </p:nvSpPr>
        <p:spPr>
          <a:xfrm>
            <a:off x="0" y="4580650"/>
            <a:ext cx="9144000" cy="6558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45"/>
          <p:cNvSpPr/>
          <p:nvPr/>
        </p:nvSpPr>
        <p:spPr>
          <a:xfrm>
            <a:off x="0" y="3824050"/>
            <a:ext cx="9144000" cy="756600"/>
          </a:xfrm>
          <a:prstGeom prst="rect">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45"/>
          <p:cNvSpPr txBox="1"/>
          <p:nvPr/>
        </p:nvSpPr>
        <p:spPr>
          <a:xfrm>
            <a:off x="197550" y="3967900"/>
            <a:ext cx="8024400" cy="468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 sz="1700">
                <a:solidFill>
                  <a:srgbClr val="2176D2"/>
                </a:solidFill>
                <a:latin typeface="Montserrat"/>
                <a:ea typeface="Montserrat"/>
                <a:cs typeface="Montserrat"/>
                <a:sym typeface="Montserrat"/>
              </a:rPr>
              <a:t>Hotline Nacional de Violencia Doméstica: </a:t>
            </a:r>
            <a:r>
              <a:rPr lang="en" sz="1600">
                <a:solidFill>
                  <a:srgbClr val="2176D2"/>
                </a:solidFill>
                <a:latin typeface="Montserrat"/>
                <a:ea typeface="Montserrat"/>
                <a:cs typeface="Montserrat"/>
                <a:sym typeface="Montserrat"/>
              </a:rPr>
              <a:t>1-800-799-SAFE (7233)</a:t>
            </a:r>
            <a:endParaRPr sz="1600">
              <a:solidFill>
                <a:srgbClr val="2176D2"/>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sz="1200">
              <a:solidFill>
                <a:srgbClr val="2176D2"/>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sz="1200">
              <a:solidFill>
                <a:srgbClr val="2176D2"/>
              </a:solidFill>
              <a:latin typeface="Montserrat"/>
              <a:ea typeface="Montserrat"/>
              <a:cs typeface="Montserrat"/>
              <a:sym typeface="Montserrat"/>
            </a:endParaRPr>
          </a:p>
        </p:txBody>
      </p:sp>
      <p:sp>
        <p:nvSpPr>
          <p:cNvPr id="384" name="Google Shape;384;p45"/>
          <p:cNvSpPr txBox="1"/>
          <p:nvPr/>
        </p:nvSpPr>
        <p:spPr>
          <a:xfrm>
            <a:off x="197550" y="4580650"/>
            <a:ext cx="8748900" cy="583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lang="en" sz="1600">
                <a:solidFill>
                  <a:srgbClr val="FFFFFF"/>
                </a:solidFill>
                <a:latin typeface="Montserrat"/>
                <a:ea typeface="Montserrat"/>
                <a:cs typeface="Montserrat"/>
                <a:sym typeface="Montserrat"/>
              </a:rPr>
              <a:t>Para más información y otros recursos, visita</a:t>
            </a:r>
            <a:r>
              <a:rPr b="1" lang="en" sz="1600">
                <a:solidFill>
                  <a:srgbClr val="FFFFFF"/>
                </a:solidFill>
                <a:latin typeface="Montserrat"/>
                <a:ea typeface="Montserrat"/>
                <a:cs typeface="Montserrat"/>
                <a:sym typeface="Montserrat"/>
              </a:rPr>
              <a:t>: </a:t>
            </a:r>
            <a:r>
              <a:rPr b="1" lang="en" sz="1500">
                <a:solidFill>
                  <a:srgbClr val="FFFFFF"/>
                </a:solidFill>
                <a:latin typeface="Montserrat"/>
                <a:ea typeface="Montserrat"/>
                <a:cs typeface="Montserrat"/>
                <a:sym typeface="Montserrat"/>
              </a:rPr>
              <a:t>bit.ly/HealthyMinds-SurvivorResources</a:t>
            </a:r>
            <a:endParaRPr b="1" sz="1500">
              <a:solidFill>
                <a:srgbClr val="FFFFFF"/>
              </a:solidFill>
              <a:latin typeface="Montserrat"/>
              <a:ea typeface="Montserrat"/>
              <a:cs typeface="Montserrat"/>
              <a:sym typeface="Montserrat"/>
            </a:endParaRPr>
          </a:p>
          <a:p>
            <a:pPr indent="0" lvl="0" marL="0" marR="0" rtl="0" algn="l">
              <a:lnSpc>
                <a:spcPct val="150000"/>
              </a:lnSpc>
              <a:spcBef>
                <a:spcPts val="0"/>
              </a:spcBef>
              <a:spcAft>
                <a:spcPts val="0"/>
              </a:spcAft>
              <a:buNone/>
            </a:pPr>
            <a:r>
              <a:t/>
            </a:r>
            <a:endParaRPr sz="1200">
              <a:solidFill>
                <a:srgbClr val="FFFFFF"/>
              </a:solidFill>
              <a:latin typeface="Montserrat"/>
              <a:ea typeface="Montserrat"/>
              <a:cs typeface="Montserrat"/>
              <a:sym typeface="Montserrat"/>
            </a:endParaRPr>
          </a:p>
        </p:txBody>
      </p:sp>
      <p:sp>
        <p:nvSpPr>
          <p:cNvPr id="385" name="Google Shape;385;p45"/>
          <p:cNvSpPr txBox="1"/>
          <p:nvPr/>
        </p:nvSpPr>
        <p:spPr>
          <a:xfrm>
            <a:off x="965550" y="2120650"/>
            <a:ext cx="7212900" cy="170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rgbClr val="0F4D90"/>
                </a:solidFill>
                <a:latin typeface="Montserrat"/>
                <a:ea typeface="Montserrat"/>
                <a:cs typeface="Montserrat"/>
                <a:sym typeface="Montserrat"/>
              </a:rPr>
              <a:t>Si piensas que tu estás en una relación abusiva o conoces a alguien que lo está, puedes llamar 24/7 a la línea de violencia doméstica de Filadelfia al </a:t>
            </a:r>
            <a:endParaRPr sz="2000">
              <a:solidFill>
                <a:srgbClr val="0F4D90"/>
              </a:solidFill>
              <a:latin typeface="Montserrat"/>
              <a:ea typeface="Montserrat"/>
              <a:cs typeface="Montserrat"/>
              <a:sym typeface="Montserrat"/>
            </a:endParaRPr>
          </a:p>
          <a:p>
            <a:pPr indent="0" lvl="0" marL="0" rtl="0" algn="ctr">
              <a:spcBef>
                <a:spcPts val="0"/>
              </a:spcBef>
              <a:spcAft>
                <a:spcPts val="0"/>
              </a:spcAft>
              <a:buNone/>
            </a:pPr>
            <a:r>
              <a:rPr b="1" lang="en" sz="2000">
                <a:solidFill>
                  <a:srgbClr val="0F4D90"/>
                </a:solidFill>
                <a:latin typeface="Montserrat"/>
                <a:ea typeface="Montserrat"/>
                <a:cs typeface="Montserrat"/>
                <a:sym typeface="Montserrat"/>
              </a:rPr>
              <a:t>(866) 723-3014</a:t>
            </a:r>
            <a:r>
              <a:rPr lang="en" sz="2000">
                <a:solidFill>
                  <a:srgbClr val="0F4D90"/>
                </a:solidFill>
                <a:latin typeface="Montserrat"/>
                <a:ea typeface="Montserrat"/>
                <a:cs typeface="Montserrat"/>
                <a:sym typeface="Montserrat"/>
              </a:rPr>
              <a:t>.</a:t>
            </a:r>
            <a:endParaRPr sz="2000">
              <a:solidFill>
                <a:srgbClr val="0F4D90"/>
              </a:solidFill>
              <a:latin typeface="Montserrat"/>
              <a:ea typeface="Montserrat"/>
              <a:cs typeface="Montserrat"/>
              <a:sym typeface="Montserrat"/>
            </a:endParaRPr>
          </a:p>
          <a:p>
            <a:pPr indent="0" lvl="0" marL="0" rtl="0" algn="ctr">
              <a:spcBef>
                <a:spcPts val="0"/>
              </a:spcBef>
              <a:spcAft>
                <a:spcPts val="0"/>
              </a:spcAft>
              <a:buNone/>
            </a:pPr>
            <a:r>
              <a:t/>
            </a:r>
            <a:endParaRPr sz="2000">
              <a:solidFill>
                <a:srgbClr val="0F4D90"/>
              </a:solidFill>
              <a:latin typeface="Montserrat"/>
              <a:ea typeface="Montserrat"/>
              <a:cs typeface="Montserrat"/>
              <a:sym typeface="Montserrat"/>
            </a:endParaRPr>
          </a:p>
        </p:txBody>
      </p:sp>
      <p:sp>
        <p:nvSpPr>
          <p:cNvPr id="386" name="Google Shape;386;p45"/>
          <p:cNvSpPr txBox="1"/>
          <p:nvPr/>
        </p:nvSpPr>
        <p:spPr>
          <a:xfrm>
            <a:off x="344150" y="318400"/>
            <a:ext cx="78339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lt1"/>
                </a:solidFill>
                <a:latin typeface="Montserrat"/>
                <a:ea typeface="Montserrat"/>
                <a:cs typeface="Montserrat"/>
                <a:sym typeface="Montserrat"/>
              </a:rPr>
              <a:t>¿</a:t>
            </a:r>
            <a:r>
              <a:rPr b="1" lang="en" sz="2400">
                <a:solidFill>
                  <a:srgbClr val="FFFFFF"/>
                </a:solidFill>
                <a:latin typeface="Montserrat"/>
                <a:ea typeface="Montserrat"/>
                <a:cs typeface="Montserrat"/>
                <a:sym typeface="Montserrat"/>
              </a:rPr>
              <a:t>TE ENCUENTRAS EN UN HOGAR INESTABLE? </a:t>
            </a:r>
            <a:endParaRPr b="1" sz="24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0" name="Shape 390"/>
        <p:cNvGrpSpPr/>
        <p:nvPr/>
      </p:nvGrpSpPr>
      <p:grpSpPr>
        <a:xfrm>
          <a:off x="0" y="0"/>
          <a:ext cx="0" cy="0"/>
          <a:chOff x="0" y="0"/>
          <a:chExt cx="0" cy="0"/>
        </a:xfrm>
      </p:grpSpPr>
      <p:sp>
        <p:nvSpPr>
          <p:cNvPr id="391" name="Google Shape;391;p46"/>
          <p:cNvSpPr/>
          <p:nvPr/>
        </p:nvSpPr>
        <p:spPr>
          <a:xfrm>
            <a:off x="4424400" y="995000"/>
            <a:ext cx="4002900" cy="38313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b="1" sz="2400">
              <a:solidFill>
                <a:schemeClr val="lt1"/>
              </a:solidFill>
              <a:latin typeface="Montserrat"/>
              <a:ea typeface="Montserrat"/>
              <a:cs typeface="Montserrat"/>
              <a:sym typeface="Montserrat"/>
            </a:endParaRPr>
          </a:p>
        </p:txBody>
      </p:sp>
      <p:sp>
        <p:nvSpPr>
          <p:cNvPr id="392" name="Google Shape;392;p46"/>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46"/>
          <p:cNvSpPr txBox="1"/>
          <p:nvPr/>
        </p:nvSpPr>
        <p:spPr>
          <a:xfrm>
            <a:off x="395650" y="301600"/>
            <a:ext cx="79806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QUÉ HACER SI SOSPECHAS DE ABUSO INFANTIL</a:t>
            </a:r>
            <a:endParaRPr b="1" sz="2400">
              <a:solidFill>
                <a:srgbClr val="FFFFFF"/>
              </a:solidFill>
              <a:latin typeface="Montserrat"/>
              <a:ea typeface="Montserrat"/>
              <a:cs typeface="Montserrat"/>
              <a:sym typeface="Montserrat"/>
            </a:endParaRPr>
          </a:p>
        </p:txBody>
      </p:sp>
      <p:sp>
        <p:nvSpPr>
          <p:cNvPr id="394" name="Google Shape;394;p46"/>
          <p:cNvSpPr txBox="1"/>
          <p:nvPr/>
        </p:nvSpPr>
        <p:spPr>
          <a:xfrm>
            <a:off x="188450" y="1120800"/>
            <a:ext cx="4002900" cy="396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 sz="1700">
                <a:highlight>
                  <a:srgbClr val="FFFFFF"/>
                </a:highlight>
                <a:latin typeface="Montserrat"/>
                <a:ea typeface="Montserrat"/>
                <a:cs typeface="Montserrat"/>
                <a:sym typeface="Montserrat"/>
              </a:rPr>
              <a:t>Altos niveles de estrés, pérdida de trabajo, presiones financieras, y largas horas juntos han aumentado las instancias de violencia doméstica en el hogar, y los niños y mujeres suelen ser las principales víctimas. </a:t>
            </a:r>
            <a:endParaRPr b="1" sz="1700">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1" sz="1700">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None/>
            </a:pPr>
            <a:r>
              <a:rPr lang="en" sz="1600">
                <a:highlight>
                  <a:srgbClr val="FFFFFF"/>
                </a:highlight>
                <a:latin typeface="Montserrat"/>
                <a:ea typeface="Montserrat"/>
                <a:cs typeface="Montserrat"/>
                <a:sym typeface="Montserrat"/>
              </a:rPr>
              <a:t>Han habido menos reportes de abuso infantil desde que empezó la </a:t>
            </a:r>
            <a:r>
              <a:rPr lang="en" sz="1600">
                <a:highlight>
                  <a:srgbClr val="FFFFFF"/>
                </a:highlight>
                <a:latin typeface="Montserrat"/>
                <a:ea typeface="Montserrat"/>
                <a:cs typeface="Montserrat"/>
                <a:sym typeface="Montserrat"/>
              </a:rPr>
              <a:t>Orden de Permanencia en Casa. Ahora que los que niños no tienen espacios seguros o personas adultos a quienes pedir ayuda, muchos casos no son denunciados. </a:t>
            </a:r>
            <a:endParaRPr sz="1600">
              <a:solidFill>
                <a:srgbClr val="3C4043"/>
              </a:solidFill>
              <a:highlight>
                <a:srgbClr val="FFFFFF"/>
              </a:highlight>
              <a:latin typeface="Montserrat"/>
              <a:ea typeface="Montserrat"/>
              <a:cs typeface="Montserrat"/>
              <a:sym typeface="Montserrat"/>
            </a:endParaRPr>
          </a:p>
        </p:txBody>
      </p:sp>
      <p:sp>
        <p:nvSpPr>
          <p:cNvPr id="395" name="Google Shape;395;p46"/>
          <p:cNvSpPr txBox="1"/>
          <p:nvPr/>
        </p:nvSpPr>
        <p:spPr>
          <a:xfrm>
            <a:off x="4528200" y="1120800"/>
            <a:ext cx="3795300" cy="336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2000">
                <a:solidFill>
                  <a:schemeClr val="lt1"/>
                </a:solidFill>
                <a:latin typeface="Montserrat"/>
                <a:ea typeface="Montserrat"/>
                <a:cs typeface="Montserrat"/>
                <a:sym typeface="Montserrat"/>
              </a:rPr>
              <a:t>ENCUENTRA APOYO</a:t>
            </a:r>
            <a:r>
              <a:rPr b="1" i="1" lang="en" sz="2000">
                <a:solidFill>
                  <a:schemeClr val="lt1"/>
                </a:solidFill>
                <a:latin typeface="Montserrat"/>
                <a:ea typeface="Montserrat"/>
                <a:cs typeface="Montserrat"/>
                <a:sym typeface="Montserrat"/>
              </a:rPr>
              <a:t>:</a:t>
            </a:r>
            <a:endParaRPr b="1" i="1" sz="20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a:solidFill>
                <a:schemeClr val="lt1"/>
              </a:solidFill>
              <a:latin typeface="Montserrat"/>
              <a:ea typeface="Montserrat"/>
              <a:cs typeface="Montserrat"/>
              <a:sym typeface="Montserrat"/>
            </a:endParaRPr>
          </a:p>
          <a:p>
            <a:pPr indent="0" lvl="0" marL="0" rtl="0" algn="l">
              <a:spcBef>
                <a:spcPts val="0"/>
              </a:spcBef>
              <a:spcAft>
                <a:spcPts val="0"/>
              </a:spcAft>
              <a:buNone/>
            </a:pPr>
            <a:r>
              <a:rPr b="1" lang="en">
                <a:solidFill>
                  <a:schemeClr val="lt1"/>
                </a:solidFill>
                <a:highlight>
                  <a:srgbClr val="0F4D90"/>
                </a:highlight>
                <a:latin typeface="Montserrat"/>
                <a:ea typeface="Montserrat"/>
                <a:cs typeface="Montserrat"/>
                <a:sym typeface="Montserrat"/>
              </a:rPr>
              <a:t>Philadelphia Hotline (24/7)</a:t>
            </a:r>
            <a:endParaRPr b="1">
              <a:solidFill>
                <a:schemeClr val="lt1"/>
              </a:solidFill>
              <a:highlight>
                <a:srgbClr val="0F4D90"/>
              </a:highlight>
              <a:latin typeface="Montserrat"/>
              <a:ea typeface="Montserrat"/>
              <a:cs typeface="Montserrat"/>
              <a:sym typeface="Montserrat"/>
            </a:endParaRPr>
          </a:p>
          <a:p>
            <a:pPr indent="0" lvl="0" marL="0" rtl="0" algn="l">
              <a:spcBef>
                <a:spcPts val="0"/>
              </a:spcBef>
              <a:spcAft>
                <a:spcPts val="0"/>
              </a:spcAft>
              <a:buNone/>
            </a:pPr>
            <a:r>
              <a:rPr b="1" lang="en">
                <a:solidFill>
                  <a:schemeClr val="lt1"/>
                </a:solidFill>
                <a:latin typeface="Montserrat"/>
                <a:ea typeface="Montserrat"/>
                <a:cs typeface="Montserrat"/>
                <a:sym typeface="Montserrat"/>
              </a:rPr>
              <a:t>(215) 683-6100</a:t>
            </a:r>
            <a:endParaRPr b="1">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a:solidFill>
                <a:schemeClr val="lt1"/>
              </a:solidFill>
              <a:latin typeface="Montserrat"/>
              <a:ea typeface="Montserrat"/>
              <a:cs typeface="Montserrat"/>
              <a:sym typeface="Montserrat"/>
            </a:endParaRPr>
          </a:p>
          <a:p>
            <a:pPr indent="0" lvl="0" marL="0" rtl="0" algn="l">
              <a:spcBef>
                <a:spcPts val="0"/>
              </a:spcBef>
              <a:spcAft>
                <a:spcPts val="0"/>
              </a:spcAft>
              <a:buNone/>
            </a:pPr>
            <a:r>
              <a:rPr b="1" lang="en">
                <a:solidFill>
                  <a:schemeClr val="lt1"/>
                </a:solidFill>
                <a:highlight>
                  <a:srgbClr val="0F4D90"/>
                </a:highlight>
                <a:latin typeface="Montserrat"/>
                <a:ea typeface="Montserrat"/>
                <a:cs typeface="Montserrat"/>
                <a:sym typeface="Montserrat"/>
              </a:rPr>
              <a:t>Pennsylvania Hotline (24/7): </a:t>
            </a:r>
            <a:endParaRPr b="1">
              <a:solidFill>
                <a:schemeClr val="lt1"/>
              </a:solidFill>
              <a:highlight>
                <a:srgbClr val="0F4D90"/>
              </a:highlight>
              <a:latin typeface="Montserrat"/>
              <a:ea typeface="Montserrat"/>
              <a:cs typeface="Montserrat"/>
              <a:sym typeface="Montserrat"/>
            </a:endParaRPr>
          </a:p>
          <a:p>
            <a:pPr indent="0" lvl="0" marL="0" rtl="0" algn="l">
              <a:spcBef>
                <a:spcPts val="0"/>
              </a:spcBef>
              <a:spcAft>
                <a:spcPts val="0"/>
              </a:spcAft>
              <a:buNone/>
            </a:pPr>
            <a:r>
              <a:rPr b="1" lang="en">
                <a:solidFill>
                  <a:schemeClr val="lt1"/>
                </a:solidFill>
                <a:latin typeface="Montserrat"/>
                <a:ea typeface="Montserrat"/>
                <a:cs typeface="Montserrat"/>
                <a:sym typeface="Montserrat"/>
              </a:rPr>
              <a:t>(800) 932-0313 o safe2saypa.org</a:t>
            </a:r>
            <a:endParaRPr b="1">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a:solidFill>
                <a:schemeClr val="lt1"/>
              </a:solidFill>
              <a:latin typeface="Montserrat"/>
              <a:ea typeface="Montserrat"/>
              <a:cs typeface="Montserrat"/>
              <a:sym typeface="Montserrat"/>
            </a:endParaRPr>
          </a:p>
          <a:p>
            <a:pPr indent="0" lvl="0" marL="0" rtl="0" algn="l">
              <a:spcBef>
                <a:spcPts val="0"/>
              </a:spcBef>
              <a:spcAft>
                <a:spcPts val="0"/>
              </a:spcAft>
              <a:buNone/>
            </a:pPr>
            <a:r>
              <a:rPr b="1" lang="en">
                <a:solidFill>
                  <a:schemeClr val="lt1"/>
                </a:solidFill>
                <a:highlight>
                  <a:srgbClr val="0F4D90"/>
                </a:highlight>
                <a:latin typeface="Montserrat"/>
                <a:ea typeface="Montserrat"/>
                <a:cs typeface="Montserrat"/>
                <a:sym typeface="Montserrat"/>
              </a:rPr>
              <a:t>Children Crisis Treatment Center:</a:t>
            </a:r>
            <a:endParaRPr b="1">
              <a:solidFill>
                <a:schemeClr val="lt1"/>
              </a:solidFill>
              <a:highlight>
                <a:srgbClr val="0F4D90"/>
              </a:highlight>
              <a:latin typeface="Montserrat"/>
              <a:ea typeface="Montserrat"/>
              <a:cs typeface="Montserrat"/>
              <a:sym typeface="Montserrat"/>
            </a:endParaRPr>
          </a:p>
          <a:p>
            <a:pPr indent="0" lvl="0" marL="0" rtl="0" algn="l">
              <a:spcBef>
                <a:spcPts val="0"/>
              </a:spcBef>
              <a:spcAft>
                <a:spcPts val="0"/>
              </a:spcAft>
              <a:buNone/>
            </a:pPr>
            <a:r>
              <a:rPr b="1" lang="en">
                <a:solidFill>
                  <a:schemeClr val="lt1"/>
                </a:solidFill>
                <a:latin typeface="Montserrat"/>
                <a:ea typeface="Montserrat"/>
                <a:cs typeface="Montserrat"/>
                <a:sym typeface="Montserrat"/>
              </a:rPr>
              <a:t>215-496-0707</a:t>
            </a:r>
            <a:endParaRPr b="1">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a:solidFill>
                <a:schemeClr val="lt1"/>
              </a:solidFill>
              <a:latin typeface="Montserrat"/>
              <a:ea typeface="Montserrat"/>
              <a:cs typeface="Montserrat"/>
              <a:sym typeface="Montserrat"/>
            </a:endParaRPr>
          </a:p>
          <a:p>
            <a:pPr indent="0" lvl="0" marL="0" rtl="0" algn="l">
              <a:spcBef>
                <a:spcPts val="0"/>
              </a:spcBef>
              <a:spcAft>
                <a:spcPts val="0"/>
              </a:spcAft>
              <a:buNone/>
            </a:pPr>
            <a:r>
              <a:rPr b="1" lang="en">
                <a:solidFill>
                  <a:schemeClr val="lt1"/>
                </a:solidFill>
                <a:highlight>
                  <a:srgbClr val="0F4D90"/>
                </a:highlight>
                <a:latin typeface="Montserrat"/>
                <a:ea typeface="Montserrat"/>
                <a:cs typeface="Montserrat"/>
                <a:sym typeface="Montserrat"/>
              </a:rPr>
              <a:t>Philadelphia Children’s Alliance:</a:t>
            </a:r>
            <a:endParaRPr b="1">
              <a:solidFill>
                <a:schemeClr val="lt1"/>
              </a:solidFill>
              <a:highlight>
                <a:srgbClr val="0F4D90"/>
              </a:highlight>
              <a:latin typeface="Montserrat"/>
              <a:ea typeface="Montserrat"/>
              <a:cs typeface="Montserrat"/>
              <a:sym typeface="Montserrat"/>
            </a:endParaRPr>
          </a:p>
          <a:p>
            <a:pPr indent="0" lvl="0" marL="0" rtl="0" algn="l">
              <a:spcBef>
                <a:spcPts val="0"/>
              </a:spcBef>
              <a:spcAft>
                <a:spcPts val="0"/>
              </a:spcAft>
              <a:buNone/>
            </a:pPr>
            <a:r>
              <a:rPr b="1" lang="en">
                <a:solidFill>
                  <a:schemeClr val="lt1"/>
                </a:solidFill>
                <a:latin typeface="Montserrat"/>
                <a:ea typeface="Montserrat"/>
                <a:cs typeface="Montserrat"/>
                <a:sym typeface="Montserrat"/>
              </a:rPr>
              <a:t>215-387-9500</a:t>
            </a:r>
            <a:endParaRPr b="1">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a:solidFill>
                <a:schemeClr val="lt1"/>
              </a:solidFill>
              <a:latin typeface="Montserrat"/>
              <a:ea typeface="Montserrat"/>
              <a:cs typeface="Montserrat"/>
              <a:sym typeface="Montserrat"/>
            </a:endParaRPr>
          </a:p>
          <a:p>
            <a:pPr indent="0" lvl="0" marL="0" rtl="0" algn="l">
              <a:spcBef>
                <a:spcPts val="0"/>
              </a:spcBef>
              <a:spcAft>
                <a:spcPts val="0"/>
              </a:spcAft>
              <a:buNone/>
            </a:pPr>
            <a:r>
              <a:rPr b="1" lang="en">
                <a:solidFill>
                  <a:schemeClr val="lt1"/>
                </a:solidFill>
                <a:highlight>
                  <a:srgbClr val="0F4D90"/>
                </a:highlight>
                <a:latin typeface="Montserrat"/>
                <a:ea typeface="Montserrat"/>
                <a:cs typeface="Montserrat"/>
                <a:sym typeface="Montserrat"/>
              </a:rPr>
              <a:t>CHOP (CARE) Clinic: </a:t>
            </a:r>
            <a:endParaRPr b="1">
              <a:solidFill>
                <a:schemeClr val="lt1"/>
              </a:solidFill>
              <a:highlight>
                <a:srgbClr val="0F4D90"/>
              </a:highlight>
              <a:latin typeface="Montserrat"/>
              <a:ea typeface="Montserrat"/>
              <a:cs typeface="Montserrat"/>
              <a:sym typeface="Montserrat"/>
            </a:endParaRPr>
          </a:p>
          <a:p>
            <a:pPr indent="0" lvl="0" marL="0" rtl="0" algn="l">
              <a:spcBef>
                <a:spcPts val="0"/>
              </a:spcBef>
              <a:spcAft>
                <a:spcPts val="0"/>
              </a:spcAft>
              <a:buNone/>
            </a:pPr>
            <a:r>
              <a:rPr b="1" lang="en">
                <a:solidFill>
                  <a:schemeClr val="lt1"/>
                </a:solidFill>
                <a:latin typeface="Montserrat"/>
                <a:ea typeface="Montserrat"/>
                <a:cs typeface="Montserrat"/>
                <a:sym typeface="Montserrat"/>
              </a:rPr>
              <a:t>215-590-4923</a:t>
            </a:r>
            <a:endParaRPr b="1">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9" name="Shape 399"/>
        <p:cNvGrpSpPr/>
        <p:nvPr/>
      </p:nvGrpSpPr>
      <p:grpSpPr>
        <a:xfrm>
          <a:off x="0" y="0"/>
          <a:ext cx="0" cy="0"/>
          <a:chOff x="0" y="0"/>
          <a:chExt cx="0" cy="0"/>
        </a:xfrm>
      </p:grpSpPr>
      <p:sp>
        <p:nvSpPr>
          <p:cNvPr id="400" name="Google Shape;400;p47"/>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47"/>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APOYO DE VIVIENDA</a:t>
            </a:r>
            <a:endParaRPr b="1" sz="2400">
              <a:solidFill>
                <a:srgbClr val="FFFFFF"/>
              </a:solidFill>
              <a:latin typeface="Montserrat"/>
              <a:ea typeface="Montserrat"/>
              <a:cs typeface="Montserrat"/>
              <a:sym typeface="Montserrat"/>
            </a:endParaRPr>
          </a:p>
        </p:txBody>
      </p:sp>
      <p:sp>
        <p:nvSpPr>
          <p:cNvPr id="402" name="Google Shape;402;p47"/>
          <p:cNvSpPr txBox="1"/>
          <p:nvPr/>
        </p:nvSpPr>
        <p:spPr>
          <a:xfrm>
            <a:off x="234525" y="991675"/>
            <a:ext cx="4103400" cy="2770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lang="en" sz="1700">
                <a:highlight>
                  <a:srgbClr val="FFFFFF"/>
                </a:highlight>
                <a:latin typeface="Montserrat"/>
                <a:ea typeface="Montserrat"/>
                <a:cs typeface="Montserrat"/>
                <a:sym typeface="Montserrat"/>
              </a:rPr>
              <a:t>La Corte Municipal de Filadelfia </a:t>
            </a:r>
            <a:r>
              <a:rPr b="1" lang="en" sz="1700">
                <a:highlight>
                  <a:srgbClr val="FFFFFF"/>
                </a:highlight>
                <a:latin typeface="Montserrat"/>
                <a:ea typeface="Montserrat"/>
                <a:cs typeface="Montserrat"/>
                <a:sym typeface="Montserrat"/>
              </a:rPr>
              <a:t>NO</a:t>
            </a:r>
            <a:r>
              <a:rPr lang="en" sz="1700">
                <a:highlight>
                  <a:srgbClr val="FFFFFF"/>
                </a:highlight>
                <a:latin typeface="Montserrat"/>
                <a:ea typeface="Montserrat"/>
                <a:cs typeface="Montserrat"/>
                <a:sym typeface="Montserrat"/>
              </a:rPr>
              <a:t> dictará desalojos forzosos por dos semanas. </a:t>
            </a:r>
            <a:endParaRPr sz="1700">
              <a:highlight>
                <a:srgbClr val="FFFFFF"/>
              </a:highlight>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sz="1700">
              <a:highlight>
                <a:srgbClr val="FFFFFF"/>
              </a:highlight>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lang="en" sz="1700">
                <a:highlight>
                  <a:srgbClr val="FFFFFF"/>
                </a:highlight>
                <a:latin typeface="Montserrat"/>
                <a:ea typeface="Montserrat"/>
                <a:cs typeface="Montserrat"/>
                <a:sym typeface="Montserrat"/>
              </a:rPr>
              <a:t>Si necesitas una vivienda temporal de emergencia, usa uno de los puntos de acceso de la oficina de servicios para personas sin hogar y pide un intérprete para español para obtener servicios de refugio.</a:t>
            </a:r>
            <a:endParaRPr sz="1700">
              <a:highlight>
                <a:srgbClr val="FFFFFF"/>
              </a:highlight>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sz="1700">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t/>
            </a:r>
            <a:endParaRPr b="1" sz="1800">
              <a:solidFill>
                <a:srgbClr val="3C4043"/>
              </a:solidFill>
              <a:highlight>
                <a:srgbClr val="FFFFFF"/>
              </a:highlight>
              <a:latin typeface="Montserrat"/>
              <a:ea typeface="Montserrat"/>
              <a:cs typeface="Montserrat"/>
              <a:sym typeface="Montserrat"/>
            </a:endParaRPr>
          </a:p>
        </p:txBody>
      </p:sp>
      <p:sp>
        <p:nvSpPr>
          <p:cNvPr id="403" name="Google Shape;403;p47"/>
          <p:cNvSpPr/>
          <p:nvPr/>
        </p:nvSpPr>
        <p:spPr>
          <a:xfrm>
            <a:off x="0" y="4344600"/>
            <a:ext cx="9199800" cy="7989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4" name="Google Shape;404;p47"/>
          <p:cNvPicPr preferRelativeResize="0"/>
          <p:nvPr/>
        </p:nvPicPr>
        <p:blipFill>
          <a:blip r:embed="rId3">
            <a:alphaModFix/>
          </a:blip>
          <a:stretch>
            <a:fillRect/>
          </a:stretch>
        </p:blipFill>
        <p:spPr>
          <a:xfrm>
            <a:off x="4990113" y="991625"/>
            <a:ext cx="2770625" cy="2770625"/>
          </a:xfrm>
          <a:prstGeom prst="rect">
            <a:avLst/>
          </a:prstGeom>
          <a:noFill/>
          <a:ln>
            <a:noFill/>
          </a:ln>
        </p:spPr>
      </p:pic>
      <p:sp>
        <p:nvSpPr>
          <p:cNvPr id="405" name="Google Shape;405;p47"/>
          <p:cNvSpPr txBox="1"/>
          <p:nvPr/>
        </p:nvSpPr>
        <p:spPr>
          <a:xfrm>
            <a:off x="-28200" y="4393500"/>
            <a:ext cx="3607500" cy="5835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None/>
            </a:pPr>
            <a:r>
              <a:rPr b="1" lang="en" sz="1200">
                <a:solidFill>
                  <a:srgbClr val="FFFFFF"/>
                </a:solidFill>
                <a:latin typeface="Montserrat"/>
                <a:ea typeface="Montserrat"/>
                <a:cs typeface="Montserrat"/>
                <a:sym typeface="Montserrat"/>
              </a:rPr>
              <a:t>¿VES A ALGUIEN QUE NECESITA REFUGIO</a:t>
            </a:r>
            <a:r>
              <a:rPr b="1" lang="en" sz="1200">
                <a:solidFill>
                  <a:srgbClr val="FFFFFF"/>
                </a:solidFill>
                <a:latin typeface="Montserrat"/>
                <a:ea typeface="Montserrat"/>
                <a:cs typeface="Montserrat"/>
                <a:sym typeface="Montserrat"/>
              </a:rPr>
              <a:t>?</a:t>
            </a:r>
            <a:endParaRPr b="1" sz="1200">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 sz="1200">
                <a:solidFill>
                  <a:srgbClr val="FFFFFF"/>
                </a:solidFill>
                <a:latin typeface="Montserrat"/>
                <a:ea typeface="Montserrat"/>
                <a:cs typeface="Montserrat"/>
                <a:sym typeface="Montserrat"/>
              </a:rPr>
              <a:t>Llama a</a:t>
            </a:r>
            <a:r>
              <a:rPr b="1" lang="en" sz="1200">
                <a:solidFill>
                  <a:srgbClr val="FFFFFF"/>
                </a:solidFill>
                <a:latin typeface="Montserrat"/>
                <a:ea typeface="Montserrat"/>
                <a:cs typeface="Montserrat"/>
                <a:sym typeface="Montserrat"/>
              </a:rPr>
              <a:t> (215) 232-1984 </a:t>
            </a:r>
            <a:r>
              <a:rPr lang="en" sz="1200">
                <a:solidFill>
                  <a:srgbClr val="FFFFFF"/>
                </a:solidFill>
                <a:latin typeface="Montserrat"/>
                <a:ea typeface="Montserrat"/>
                <a:cs typeface="Montserrat"/>
                <a:sym typeface="Montserrat"/>
              </a:rPr>
              <a:t>para pedir ayuda.</a:t>
            </a:r>
            <a:endParaRPr b="1" sz="1200">
              <a:solidFill>
                <a:srgbClr val="FFFFFF"/>
              </a:solidFill>
              <a:latin typeface="Montserrat"/>
              <a:ea typeface="Montserrat"/>
              <a:cs typeface="Montserrat"/>
              <a:sym typeface="Montserrat"/>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9" name="Shape 409"/>
        <p:cNvGrpSpPr/>
        <p:nvPr/>
      </p:nvGrpSpPr>
      <p:grpSpPr>
        <a:xfrm>
          <a:off x="0" y="0"/>
          <a:ext cx="0" cy="0"/>
          <a:chOff x="0" y="0"/>
          <a:chExt cx="0" cy="0"/>
        </a:xfrm>
      </p:grpSpPr>
      <p:sp>
        <p:nvSpPr>
          <p:cNvPr id="410" name="Google Shape;410;p48"/>
          <p:cNvSpPr/>
          <p:nvPr/>
        </p:nvSpPr>
        <p:spPr>
          <a:xfrm>
            <a:off x="0" y="4678825"/>
            <a:ext cx="9144000" cy="4107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4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48"/>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AYUDA ALIMENTARIA</a:t>
            </a:r>
            <a:endParaRPr b="1" sz="2400">
              <a:solidFill>
                <a:srgbClr val="FFFFFF"/>
              </a:solidFill>
              <a:latin typeface="Montserrat"/>
              <a:ea typeface="Montserrat"/>
              <a:cs typeface="Montserrat"/>
              <a:sym typeface="Montserrat"/>
            </a:endParaRPr>
          </a:p>
        </p:txBody>
      </p:sp>
      <p:pic>
        <p:nvPicPr>
          <p:cNvPr id="413" name="Google Shape;413;p48"/>
          <p:cNvPicPr preferRelativeResize="0"/>
          <p:nvPr/>
        </p:nvPicPr>
        <p:blipFill>
          <a:blip r:embed="rId3">
            <a:alphaModFix/>
          </a:blip>
          <a:stretch>
            <a:fillRect/>
          </a:stretch>
        </p:blipFill>
        <p:spPr>
          <a:xfrm>
            <a:off x="6022375" y="1692450"/>
            <a:ext cx="2884374" cy="2651525"/>
          </a:xfrm>
          <a:prstGeom prst="rect">
            <a:avLst/>
          </a:prstGeom>
          <a:noFill/>
          <a:ln>
            <a:noFill/>
          </a:ln>
        </p:spPr>
      </p:pic>
      <p:sp>
        <p:nvSpPr>
          <p:cNvPr id="414" name="Google Shape;414;p48"/>
          <p:cNvSpPr txBox="1"/>
          <p:nvPr/>
        </p:nvSpPr>
        <p:spPr>
          <a:xfrm>
            <a:off x="50700" y="954700"/>
            <a:ext cx="5861700" cy="3588000"/>
          </a:xfrm>
          <a:prstGeom prst="rect">
            <a:avLst/>
          </a:prstGeom>
          <a:noFill/>
          <a:ln>
            <a:noFill/>
          </a:ln>
        </p:spPr>
        <p:txBody>
          <a:bodyPr anchorCtr="0" anchor="t" bIns="91425" lIns="91425" spcFirstLastPara="1" rIns="91425" wrap="square" tIns="91425">
            <a:noAutofit/>
          </a:bodyPr>
          <a:lstStyle/>
          <a:p>
            <a:pPr indent="-323850" lvl="0" marL="457200" rtl="0" algn="l">
              <a:lnSpc>
                <a:spcPct val="115000"/>
              </a:lnSpc>
              <a:spcBef>
                <a:spcPts val="0"/>
              </a:spcBef>
              <a:spcAft>
                <a:spcPts val="0"/>
              </a:spcAft>
              <a:buClr>
                <a:srgbClr val="444444"/>
              </a:buClr>
              <a:buSzPts val="1500"/>
              <a:buFont typeface="Montserrat"/>
              <a:buChar char="●"/>
            </a:pPr>
            <a:r>
              <a:rPr lang="en" sz="1600">
                <a:highlight>
                  <a:srgbClr val="FFFFFF"/>
                </a:highlight>
                <a:latin typeface="Montserrat"/>
                <a:ea typeface="Montserrat"/>
                <a:cs typeface="Montserrat"/>
                <a:sym typeface="Montserrat"/>
              </a:rPr>
              <a:t>Los centros de distribución de alimentos (puntos anaranjados) están abiertos los </a:t>
            </a:r>
            <a:r>
              <a:rPr b="1" lang="en" sz="1600">
                <a:highlight>
                  <a:srgbClr val="FFFFFF"/>
                </a:highlight>
                <a:latin typeface="Montserrat"/>
                <a:ea typeface="Montserrat"/>
                <a:cs typeface="Montserrat"/>
                <a:sym typeface="Montserrat"/>
              </a:rPr>
              <a:t>lunes y jueves </a:t>
            </a:r>
            <a:r>
              <a:rPr lang="en" sz="1600">
                <a:highlight>
                  <a:srgbClr val="FFFFFF"/>
                </a:highlight>
                <a:latin typeface="Montserrat"/>
                <a:ea typeface="Montserrat"/>
                <a:cs typeface="Montserrat"/>
                <a:sym typeface="Montserrat"/>
              </a:rPr>
              <a:t>de</a:t>
            </a:r>
            <a:r>
              <a:rPr b="1" lang="en" sz="1600">
                <a:highlight>
                  <a:srgbClr val="FFFFFF"/>
                </a:highlight>
                <a:latin typeface="Montserrat"/>
                <a:ea typeface="Montserrat"/>
                <a:cs typeface="Montserrat"/>
                <a:sym typeface="Montserrat"/>
              </a:rPr>
              <a:t> 10 a.m. - 12 p.m. </a:t>
            </a:r>
            <a:endParaRPr b="1" sz="1600">
              <a:highlight>
                <a:srgbClr val="FFFFFF"/>
              </a:highlight>
              <a:latin typeface="Montserrat"/>
              <a:ea typeface="Montserrat"/>
              <a:cs typeface="Montserrat"/>
              <a:sym typeface="Montserrat"/>
            </a:endParaRPr>
          </a:p>
          <a:p>
            <a:pPr indent="-330200" lvl="0" marL="457200" rtl="0" algn="l">
              <a:lnSpc>
                <a:spcPct val="115000"/>
              </a:lnSpc>
              <a:spcBef>
                <a:spcPts val="1000"/>
              </a:spcBef>
              <a:spcAft>
                <a:spcPts val="0"/>
              </a:spcAft>
              <a:buClr>
                <a:schemeClr val="dk1"/>
              </a:buClr>
              <a:buSzPts val="1600"/>
              <a:buFont typeface="Montserrat"/>
              <a:buChar char="●"/>
            </a:pPr>
            <a:r>
              <a:rPr lang="en" sz="1600">
                <a:solidFill>
                  <a:schemeClr val="dk1"/>
                </a:solidFill>
                <a:highlight>
                  <a:schemeClr val="lt1"/>
                </a:highlight>
                <a:latin typeface="Montserrat"/>
                <a:ea typeface="Montserrat"/>
                <a:cs typeface="Montserrat"/>
                <a:sym typeface="Montserrat"/>
              </a:rPr>
              <a:t>Los centros de distribución de alimentos para estudiantes (puntos morados) están abiertos los </a:t>
            </a:r>
            <a:r>
              <a:rPr b="1" lang="en" sz="1600">
                <a:solidFill>
                  <a:schemeClr val="dk1"/>
                </a:solidFill>
                <a:highlight>
                  <a:schemeClr val="lt1"/>
                </a:highlight>
                <a:latin typeface="Montserrat"/>
                <a:ea typeface="Montserrat"/>
                <a:cs typeface="Montserrat"/>
                <a:sym typeface="Montserrat"/>
              </a:rPr>
              <a:t>jueves </a:t>
            </a:r>
            <a:r>
              <a:rPr lang="en" sz="1600">
                <a:solidFill>
                  <a:schemeClr val="dk1"/>
                </a:solidFill>
                <a:highlight>
                  <a:schemeClr val="lt1"/>
                </a:highlight>
                <a:latin typeface="Montserrat"/>
                <a:ea typeface="Montserrat"/>
                <a:cs typeface="Montserrat"/>
                <a:sym typeface="Montserrat"/>
              </a:rPr>
              <a:t>de</a:t>
            </a:r>
            <a:r>
              <a:rPr b="1" lang="en" sz="1600">
                <a:solidFill>
                  <a:schemeClr val="dk1"/>
                </a:solidFill>
                <a:highlight>
                  <a:schemeClr val="lt1"/>
                </a:highlight>
                <a:latin typeface="Montserrat"/>
                <a:ea typeface="Montserrat"/>
                <a:cs typeface="Montserrat"/>
                <a:sym typeface="Montserrat"/>
              </a:rPr>
              <a:t> 9 a.m. - 12 p.m. </a:t>
            </a:r>
            <a:endParaRPr b="1" sz="1600">
              <a:highlight>
                <a:srgbClr val="FFFFFF"/>
              </a:highlight>
              <a:latin typeface="Montserrat"/>
              <a:ea typeface="Montserrat"/>
              <a:cs typeface="Montserrat"/>
              <a:sym typeface="Montserrat"/>
            </a:endParaRPr>
          </a:p>
          <a:p>
            <a:pPr indent="-330200" lvl="0" marL="457200" rtl="0" algn="l">
              <a:lnSpc>
                <a:spcPct val="115000"/>
              </a:lnSpc>
              <a:spcBef>
                <a:spcPts val="0"/>
              </a:spcBef>
              <a:spcAft>
                <a:spcPts val="0"/>
              </a:spcAft>
              <a:buSzPts val="1600"/>
              <a:buFont typeface="Montserrat"/>
              <a:buChar char="●"/>
            </a:pPr>
            <a:r>
              <a:rPr lang="en" sz="1600">
                <a:highlight>
                  <a:srgbClr val="FFFFFF"/>
                </a:highlight>
                <a:latin typeface="Montserrat"/>
                <a:ea typeface="Montserrat"/>
                <a:cs typeface="Montserrat"/>
                <a:sym typeface="Montserrat"/>
              </a:rPr>
              <a:t>Los residentes no necesitan presentar ninguna identificación ni prueba de ingresos para ser elegible.</a:t>
            </a:r>
            <a:endParaRPr sz="1600">
              <a:highlight>
                <a:srgbClr val="FFFFFF"/>
              </a:highlight>
              <a:latin typeface="Montserrat"/>
              <a:ea typeface="Montserrat"/>
              <a:cs typeface="Montserrat"/>
              <a:sym typeface="Montserrat"/>
            </a:endParaRPr>
          </a:p>
          <a:p>
            <a:pPr indent="-330200" lvl="0" marL="457200" rtl="0" algn="l">
              <a:lnSpc>
                <a:spcPct val="115000"/>
              </a:lnSpc>
              <a:spcBef>
                <a:spcPts val="0"/>
              </a:spcBef>
              <a:spcAft>
                <a:spcPts val="0"/>
              </a:spcAft>
              <a:buSzPts val="1600"/>
              <a:buFont typeface="Montserrat"/>
              <a:buChar char="●"/>
            </a:pPr>
            <a:r>
              <a:rPr lang="en" sz="1600">
                <a:highlight>
                  <a:srgbClr val="FFFFFF"/>
                </a:highlight>
                <a:latin typeface="Montserrat"/>
                <a:ea typeface="Montserrat"/>
                <a:cs typeface="Montserrat"/>
                <a:sym typeface="Montserrat"/>
              </a:rPr>
              <a:t>Los sitios de comida están respaldados por la Ciudad, el programa de Share Food y  </a:t>
            </a:r>
            <a:r>
              <a:rPr lang="en" sz="1600">
                <a:latin typeface="Montserrat"/>
                <a:ea typeface="Montserrat"/>
                <a:cs typeface="Montserrat"/>
                <a:sym typeface="Montserrat"/>
              </a:rPr>
              <a:t>Philabundance.</a:t>
            </a:r>
            <a:endParaRPr sz="1600">
              <a:latin typeface="Montserrat"/>
              <a:ea typeface="Montserrat"/>
              <a:cs typeface="Montserrat"/>
              <a:sym typeface="Montserrat"/>
            </a:endParaRPr>
          </a:p>
          <a:p>
            <a:pPr indent="0" lvl="0" marL="0" rtl="0" algn="l">
              <a:lnSpc>
                <a:spcPct val="115000"/>
              </a:lnSpc>
              <a:spcBef>
                <a:spcPts val="1200"/>
              </a:spcBef>
              <a:spcAft>
                <a:spcPts val="0"/>
              </a:spcAft>
              <a:buNone/>
            </a:pPr>
            <a:r>
              <a:t/>
            </a:r>
            <a:endParaRPr sz="1800">
              <a:latin typeface="Montserrat"/>
              <a:ea typeface="Montserrat"/>
              <a:cs typeface="Montserrat"/>
              <a:sym typeface="Montserrat"/>
            </a:endParaRPr>
          </a:p>
        </p:txBody>
      </p:sp>
      <p:sp>
        <p:nvSpPr>
          <p:cNvPr id="415" name="Google Shape;415;p48"/>
          <p:cNvSpPr txBox="1"/>
          <p:nvPr/>
        </p:nvSpPr>
        <p:spPr>
          <a:xfrm>
            <a:off x="207825" y="4678825"/>
            <a:ext cx="8936100" cy="35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600">
                <a:solidFill>
                  <a:srgbClr val="FFFFFF"/>
                </a:solidFill>
                <a:latin typeface="Montserrat"/>
                <a:ea typeface="Montserrat"/>
                <a:cs typeface="Montserrat"/>
                <a:sym typeface="Montserrat"/>
              </a:rPr>
              <a:t>Para ac</a:t>
            </a:r>
            <a:r>
              <a:rPr lang="en" sz="1600">
                <a:solidFill>
                  <a:srgbClr val="FFFFFF"/>
                </a:solidFill>
                <a:latin typeface="Montserrat"/>
                <a:ea typeface="Montserrat"/>
                <a:cs typeface="Montserrat"/>
                <a:sym typeface="Montserrat"/>
              </a:rPr>
              <a:t>t</a:t>
            </a:r>
            <a:r>
              <a:rPr b="1" lang="en" sz="1700">
                <a:solidFill>
                  <a:srgbClr val="FFFFFF"/>
                </a:solidFill>
                <a:latin typeface="Montserrat"/>
                <a:ea typeface="Montserrat"/>
                <a:cs typeface="Montserrat"/>
                <a:sym typeface="Montserrat"/>
              </a:rPr>
              <a:t>ualizaciones diarias visita: </a:t>
            </a:r>
            <a:r>
              <a:rPr b="1" lang="en" sz="1700" u="sng">
                <a:solidFill>
                  <a:srgbClr val="FFFFFF"/>
                </a:solidFill>
                <a:latin typeface="Montserrat"/>
                <a:ea typeface="Montserrat"/>
                <a:cs typeface="Montserrat"/>
                <a:sym typeface="Montserrat"/>
              </a:rPr>
              <a:t>bit.ly/philagov-comidasgratis</a:t>
            </a:r>
            <a:endParaRPr b="1" sz="1700" u="sng">
              <a:solidFill>
                <a:srgbClr val="FFFFFF"/>
              </a:solidFill>
              <a:latin typeface="Montserrat"/>
              <a:ea typeface="Montserrat"/>
              <a:cs typeface="Montserrat"/>
              <a:sym typeface="Montserrat"/>
            </a:endParaRPr>
          </a:p>
          <a:p>
            <a:pPr indent="0" lvl="0" marL="0" rtl="0" algn="l">
              <a:lnSpc>
                <a:spcPct val="115000"/>
              </a:lnSpc>
              <a:spcBef>
                <a:spcPts val="1200"/>
              </a:spcBef>
              <a:spcAft>
                <a:spcPts val="0"/>
              </a:spcAft>
              <a:buNone/>
            </a:pPr>
            <a:r>
              <a:t/>
            </a:r>
            <a:endParaRPr sz="1800">
              <a:latin typeface="Montserrat"/>
              <a:ea typeface="Montserrat"/>
              <a:cs typeface="Montserrat"/>
              <a:sym typeface="Montserrat"/>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9" name="Shape 419"/>
        <p:cNvGrpSpPr/>
        <p:nvPr/>
      </p:nvGrpSpPr>
      <p:grpSpPr>
        <a:xfrm>
          <a:off x="0" y="0"/>
          <a:ext cx="0" cy="0"/>
          <a:chOff x="0" y="0"/>
          <a:chExt cx="0" cy="0"/>
        </a:xfrm>
      </p:grpSpPr>
      <p:sp>
        <p:nvSpPr>
          <p:cNvPr id="420" name="Google Shape;420;p49"/>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49"/>
          <p:cNvSpPr txBox="1"/>
          <p:nvPr/>
        </p:nvSpPr>
        <p:spPr>
          <a:xfrm>
            <a:off x="395650" y="301600"/>
            <a:ext cx="83625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AYUDA ALIMENTARIA PARA PERSONAS MAYORES</a:t>
            </a:r>
            <a:endParaRPr b="1" sz="2400">
              <a:solidFill>
                <a:srgbClr val="FFFFFF"/>
              </a:solidFill>
              <a:latin typeface="Montserrat"/>
              <a:ea typeface="Montserrat"/>
              <a:cs typeface="Montserrat"/>
              <a:sym typeface="Montserrat"/>
            </a:endParaRPr>
          </a:p>
        </p:txBody>
      </p:sp>
      <p:sp>
        <p:nvSpPr>
          <p:cNvPr id="422" name="Google Shape;422;p49"/>
          <p:cNvSpPr txBox="1"/>
          <p:nvPr/>
        </p:nvSpPr>
        <p:spPr>
          <a:xfrm>
            <a:off x="4283500" y="2516138"/>
            <a:ext cx="3774000" cy="1066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2000">
                <a:highlight>
                  <a:srgbClr val="FFFFFF"/>
                </a:highlight>
                <a:latin typeface="Montserrat"/>
                <a:ea typeface="Montserrat"/>
                <a:cs typeface="Montserrat"/>
                <a:sym typeface="Montserrat"/>
              </a:rPr>
              <a:t>Para encontrar el número de un centro cercano, visita </a:t>
            </a:r>
            <a:r>
              <a:rPr b="1" lang="en" sz="2000">
                <a:solidFill>
                  <a:srgbClr val="0F4D90"/>
                </a:solidFill>
                <a:highlight>
                  <a:srgbClr val="FFFFFF"/>
                </a:highlight>
                <a:latin typeface="Montserrat"/>
                <a:ea typeface="Montserrat"/>
                <a:cs typeface="Montserrat"/>
                <a:sym typeface="Montserrat"/>
              </a:rPr>
              <a:t>bit.ly/PhillySeniorMeals</a:t>
            </a:r>
            <a:endParaRPr b="1" sz="1800">
              <a:solidFill>
                <a:srgbClr val="0F4D90"/>
              </a:solidFill>
              <a:latin typeface="Montserrat"/>
              <a:ea typeface="Montserrat"/>
              <a:cs typeface="Montserrat"/>
              <a:sym typeface="Montserrat"/>
            </a:endParaRPr>
          </a:p>
        </p:txBody>
      </p:sp>
      <p:pic>
        <p:nvPicPr>
          <p:cNvPr id="423" name="Google Shape;423;p49"/>
          <p:cNvPicPr preferRelativeResize="0"/>
          <p:nvPr/>
        </p:nvPicPr>
        <p:blipFill>
          <a:blip r:embed="rId3">
            <a:alphaModFix/>
          </a:blip>
          <a:stretch>
            <a:fillRect/>
          </a:stretch>
        </p:blipFill>
        <p:spPr>
          <a:xfrm>
            <a:off x="817350" y="1017712"/>
            <a:ext cx="2858301" cy="2801875"/>
          </a:xfrm>
          <a:prstGeom prst="rect">
            <a:avLst/>
          </a:prstGeom>
          <a:noFill/>
          <a:ln>
            <a:noFill/>
          </a:ln>
        </p:spPr>
      </p:pic>
      <p:sp>
        <p:nvSpPr>
          <p:cNvPr id="424" name="Google Shape;424;p49"/>
          <p:cNvSpPr txBox="1"/>
          <p:nvPr/>
        </p:nvSpPr>
        <p:spPr>
          <a:xfrm>
            <a:off x="4283500" y="1198863"/>
            <a:ext cx="4394400" cy="1066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400">
                <a:solidFill>
                  <a:srgbClr val="0F4D90"/>
                </a:solidFill>
                <a:highlight>
                  <a:schemeClr val="lt1"/>
                </a:highlight>
                <a:latin typeface="Montserrat"/>
                <a:ea typeface="Montserrat"/>
                <a:cs typeface="Montserrat"/>
                <a:sym typeface="Montserrat"/>
              </a:rPr>
              <a:t>Personas mayores</a:t>
            </a:r>
            <a:r>
              <a:rPr b="1" lang="en" sz="2400">
                <a:solidFill>
                  <a:srgbClr val="0F4D90"/>
                </a:solidFill>
                <a:highlight>
                  <a:schemeClr val="lt1"/>
                </a:highlight>
                <a:latin typeface="Montserrat"/>
                <a:ea typeface="Montserrat"/>
                <a:cs typeface="Montserrat"/>
                <a:sym typeface="Montserrat"/>
              </a:rPr>
              <a:t> (60+) deben llamar antes para reservar su merienda. </a:t>
            </a:r>
            <a:endParaRPr b="1" sz="2400">
              <a:solidFill>
                <a:srgbClr val="0F4D90"/>
              </a:solidFill>
              <a:highlight>
                <a:schemeClr val="lt1"/>
              </a:highlight>
              <a:latin typeface="Montserrat"/>
              <a:ea typeface="Montserrat"/>
              <a:cs typeface="Montserrat"/>
              <a:sym typeface="Montserrat"/>
            </a:endParaRPr>
          </a:p>
        </p:txBody>
      </p:sp>
      <p:sp>
        <p:nvSpPr>
          <p:cNvPr id="425" name="Google Shape;425;p49"/>
          <p:cNvSpPr/>
          <p:nvPr/>
        </p:nvSpPr>
        <p:spPr>
          <a:xfrm>
            <a:off x="272700" y="4006525"/>
            <a:ext cx="8871300" cy="782400"/>
          </a:xfrm>
          <a:prstGeom prst="rect">
            <a:avLst/>
          </a:prstGeom>
          <a:solidFill>
            <a:srgbClr val="F3C613">
              <a:alpha val="419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49"/>
          <p:cNvSpPr txBox="1"/>
          <p:nvPr/>
        </p:nvSpPr>
        <p:spPr>
          <a:xfrm>
            <a:off x="2616875" y="4032775"/>
            <a:ext cx="6596700" cy="72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0F4D90"/>
                </a:solidFill>
                <a:latin typeface="Montserrat"/>
                <a:ea typeface="Montserrat"/>
                <a:cs typeface="Montserrat"/>
                <a:sym typeface="Montserrat"/>
              </a:rPr>
              <a:t>Si necesitas reservar una merienda en otro idioma que no sea inglés</a:t>
            </a:r>
            <a:r>
              <a:rPr lang="en">
                <a:solidFill>
                  <a:srgbClr val="0F4D90"/>
                </a:solidFill>
                <a:latin typeface="Montserrat"/>
                <a:ea typeface="Montserrat"/>
                <a:cs typeface="Montserrat"/>
                <a:sym typeface="Montserrat"/>
              </a:rPr>
              <a:t> </a:t>
            </a:r>
            <a:endParaRPr>
              <a:solidFill>
                <a:srgbClr val="0F4D90"/>
              </a:solidFill>
              <a:latin typeface="Montserrat"/>
              <a:ea typeface="Montserrat"/>
              <a:cs typeface="Montserrat"/>
              <a:sym typeface="Montserrat"/>
            </a:endParaRPr>
          </a:p>
          <a:p>
            <a:pPr indent="0" lvl="0" marL="0" rtl="0" algn="ctr">
              <a:spcBef>
                <a:spcPts val="0"/>
              </a:spcBef>
              <a:spcAft>
                <a:spcPts val="0"/>
              </a:spcAft>
              <a:buNone/>
            </a:pPr>
            <a:r>
              <a:rPr b="1" lang="en" sz="2000">
                <a:solidFill>
                  <a:srgbClr val="0F4D90"/>
                </a:solidFill>
                <a:latin typeface="Montserrat"/>
                <a:ea typeface="Montserrat"/>
                <a:cs typeface="Montserrat"/>
                <a:sym typeface="Montserrat"/>
              </a:rPr>
              <a:t>llama a la línea de</a:t>
            </a:r>
            <a:r>
              <a:rPr lang="en" sz="2000">
                <a:solidFill>
                  <a:srgbClr val="0F4D90"/>
                </a:solidFill>
                <a:latin typeface="Montserrat"/>
                <a:ea typeface="Montserrat"/>
                <a:cs typeface="Montserrat"/>
                <a:sym typeface="Montserrat"/>
              </a:rPr>
              <a:t> </a:t>
            </a:r>
            <a:r>
              <a:rPr b="1" lang="en" sz="2000">
                <a:solidFill>
                  <a:srgbClr val="0F4D90"/>
                </a:solidFill>
                <a:latin typeface="Montserrat"/>
                <a:ea typeface="Montserrat"/>
                <a:cs typeface="Montserrat"/>
                <a:sym typeface="Montserrat"/>
              </a:rPr>
              <a:t>ayuda de</a:t>
            </a:r>
            <a:r>
              <a:rPr lang="en" sz="2000">
                <a:solidFill>
                  <a:srgbClr val="0F4D90"/>
                </a:solidFill>
                <a:latin typeface="Montserrat"/>
                <a:ea typeface="Montserrat"/>
                <a:cs typeface="Montserrat"/>
                <a:sym typeface="Montserrat"/>
              </a:rPr>
              <a:t> </a:t>
            </a:r>
            <a:r>
              <a:rPr b="1" lang="en" sz="2000">
                <a:solidFill>
                  <a:srgbClr val="0F4D90"/>
                </a:solidFill>
                <a:latin typeface="Montserrat"/>
                <a:ea typeface="Montserrat"/>
                <a:cs typeface="Montserrat"/>
                <a:sym typeface="Montserrat"/>
              </a:rPr>
              <a:t>PCA: 215-765-9040</a:t>
            </a:r>
            <a:endParaRPr b="1" sz="2000">
              <a:solidFill>
                <a:srgbClr val="0F4D90"/>
              </a:solidFill>
              <a:latin typeface="Montserrat"/>
              <a:ea typeface="Montserrat"/>
              <a:cs typeface="Montserrat"/>
              <a:sym typeface="Montserrat"/>
            </a:endParaRPr>
          </a:p>
        </p:txBody>
      </p:sp>
      <p:pic>
        <p:nvPicPr>
          <p:cNvPr id="427" name="Google Shape;427;p49"/>
          <p:cNvPicPr preferRelativeResize="0"/>
          <p:nvPr/>
        </p:nvPicPr>
        <p:blipFill rotWithShape="1">
          <a:blip r:embed="rId4">
            <a:alphaModFix/>
          </a:blip>
          <a:srcRect b="1700" l="0" r="0" t="0"/>
          <a:stretch/>
        </p:blipFill>
        <p:spPr>
          <a:xfrm>
            <a:off x="272700" y="3487475"/>
            <a:ext cx="1393251" cy="1369550"/>
          </a:xfrm>
          <a:prstGeom prst="rect">
            <a:avLst/>
          </a:prstGeom>
          <a:noFill/>
          <a:ln>
            <a:noFill/>
          </a:ln>
        </p:spPr>
      </p:pic>
      <p:pic>
        <p:nvPicPr>
          <p:cNvPr id="428" name="Google Shape;428;p49"/>
          <p:cNvPicPr preferRelativeResize="0"/>
          <p:nvPr/>
        </p:nvPicPr>
        <p:blipFill>
          <a:blip r:embed="rId5">
            <a:alphaModFix/>
          </a:blip>
          <a:stretch>
            <a:fillRect/>
          </a:stretch>
        </p:blipFill>
        <p:spPr>
          <a:xfrm>
            <a:off x="1665950" y="3922263"/>
            <a:ext cx="950925" cy="9509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2" name="Shape 432"/>
        <p:cNvGrpSpPr/>
        <p:nvPr/>
      </p:nvGrpSpPr>
      <p:grpSpPr>
        <a:xfrm>
          <a:off x="0" y="0"/>
          <a:ext cx="0" cy="0"/>
          <a:chOff x="0" y="0"/>
          <a:chExt cx="0" cy="0"/>
        </a:xfrm>
      </p:grpSpPr>
      <p:sp>
        <p:nvSpPr>
          <p:cNvPr id="433" name="Google Shape;433;p50"/>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a:t>
            </a:r>
            <a:endParaRPr/>
          </a:p>
        </p:txBody>
      </p:sp>
      <p:sp>
        <p:nvSpPr>
          <p:cNvPr id="434" name="Google Shape;434;p50"/>
          <p:cNvSpPr txBox="1"/>
          <p:nvPr/>
        </p:nvSpPr>
        <p:spPr>
          <a:xfrm>
            <a:off x="775600" y="4031675"/>
            <a:ext cx="7379100" cy="976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i="1" lang="en" sz="1900">
                <a:solidFill>
                  <a:srgbClr val="0F4D90"/>
                </a:solidFill>
                <a:highlight>
                  <a:schemeClr val="lt1"/>
                </a:highlight>
                <a:latin typeface="Montserrat"/>
                <a:ea typeface="Montserrat"/>
                <a:cs typeface="Montserrat"/>
                <a:sym typeface="Montserrat"/>
              </a:rPr>
              <a:t>Llama o envía un texto a</a:t>
            </a:r>
            <a:r>
              <a:rPr b="1" i="1" lang="en" sz="1900">
                <a:solidFill>
                  <a:srgbClr val="0F4D90"/>
                </a:solidFill>
                <a:highlight>
                  <a:schemeClr val="lt1"/>
                </a:highlight>
                <a:latin typeface="Montserrat"/>
                <a:ea typeface="Montserrat"/>
                <a:cs typeface="Montserrat"/>
                <a:sym typeface="Montserrat"/>
              </a:rPr>
              <a:t> </a:t>
            </a:r>
            <a:r>
              <a:rPr lang="en" sz="1900">
                <a:solidFill>
                  <a:srgbClr val="0F4D90"/>
                </a:solidFill>
                <a:highlight>
                  <a:srgbClr val="FFEFA2"/>
                </a:highlight>
                <a:latin typeface="Montserrat"/>
                <a:ea typeface="Montserrat"/>
                <a:cs typeface="Montserrat"/>
                <a:sym typeface="Montserrat"/>
              </a:rPr>
              <a:t>215-709-9619</a:t>
            </a:r>
            <a:endParaRPr sz="1900">
              <a:solidFill>
                <a:srgbClr val="0F4D90"/>
              </a:solidFill>
              <a:highlight>
                <a:srgbClr val="FFEFA2"/>
              </a:highlight>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b="1" i="1" lang="en" sz="1900">
                <a:solidFill>
                  <a:srgbClr val="0F4D90"/>
                </a:solidFill>
                <a:highlight>
                  <a:schemeClr val="lt1"/>
                </a:highlight>
                <a:latin typeface="Montserrat"/>
                <a:ea typeface="Montserrat"/>
                <a:cs typeface="Montserrat"/>
                <a:sym typeface="Montserrat"/>
              </a:rPr>
              <a:t>Envía un correo electrónico a</a:t>
            </a:r>
            <a:r>
              <a:rPr b="1" lang="en" sz="1900">
                <a:solidFill>
                  <a:srgbClr val="0F4D90"/>
                </a:solidFill>
                <a:highlight>
                  <a:schemeClr val="lt1"/>
                </a:highlight>
                <a:latin typeface="Montserrat"/>
                <a:ea typeface="Montserrat"/>
                <a:cs typeface="Montserrat"/>
                <a:sym typeface="Montserrat"/>
              </a:rPr>
              <a:t> </a:t>
            </a:r>
            <a:r>
              <a:rPr lang="en" sz="1900">
                <a:solidFill>
                  <a:srgbClr val="0F4D90"/>
                </a:solidFill>
                <a:highlight>
                  <a:srgbClr val="FFEFA2"/>
                </a:highlight>
                <a:latin typeface="Montserrat"/>
                <a:ea typeface="Montserrat"/>
                <a:cs typeface="Montserrat"/>
                <a:sym typeface="Montserrat"/>
              </a:rPr>
              <a:t>food@libertyresources.org</a:t>
            </a:r>
            <a:endParaRPr sz="1900">
              <a:solidFill>
                <a:srgbClr val="0F4D90"/>
              </a:solidFill>
              <a:highlight>
                <a:srgbClr val="FFEFA2"/>
              </a:highlight>
              <a:latin typeface="Montserrat"/>
              <a:ea typeface="Montserrat"/>
              <a:cs typeface="Montserrat"/>
              <a:sym typeface="Montserrat"/>
            </a:endParaRPr>
          </a:p>
          <a:p>
            <a:pPr indent="0" lvl="0" marL="0" rtl="0" algn="ctr">
              <a:lnSpc>
                <a:spcPct val="115000"/>
              </a:lnSpc>
              <a:spcBef>
                <a:spcPts val="0"/>
              </a:spcBef>
              <a:spcAft>
                <a:spcPts val="0"/>
              </a:spcAft>
              <a:buNone/>
            </a:pPr>
            <a:r>
              <a:t/>
            </a:r>
            <a:endParaRPr b="1" sz="1800">
              <a:solidFill>
                <a:srgbClr val="0F4D90"/>
              </a:solidFill>
              <a:latin typeface="Montserrat"/>
              <a:ea typeface="Montserrat"/>
              <a:cs typeface="Montserrat"/>
              <a:sym typeface="Montserrat"/>
            </a:endParaRPr>
          </a:p>
        </p:txBody>
      </p:sp>
      <p:sp>
        <p:nvSpPr>
          <p:cNvPr id="435" name="Google Shape;435;p50"/>
          <p:cNvSpPr txBox="1"/>
          <p:nvPr/>
        </p:nvSpPr>
        <p:spPr>
          <a:xfrm>
            <a:off x="395650" y="1226125"/>
            <a:ext cx="5402400" cy="2487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2200">
                <a:solidFill>
                  <a:srgbClr val="0F4D90"/>
                </a:solidFill>
                <a:highlight>
                  <a:schemeClr val="lt1"/>
                </a:highlight>
                <a:latin typeface="Montserrat"/>
                <a:ea typeface="Montserrat"/>
                <a:cs typeface="Montserrat"/>
                <a:sym typeface="Montserrat"/>
              </a:rPr>
              <a:t>Si necesitas comida y no puedes salir de tu hogar debido a una discapacidad, llama a Liberty Resources para registrarte en el programa de envío gratuito de alimentos, empezando en mayo.</a:t>
            </a:r>
            <a:r>
              <a:rPr b="1" lang="en" sz="2200">
                <a:solidFill>
                  <a:srgbClr val="0F4D90"/>
                </a:solidFill>
                <a:highlight>
                  <a:schemeClr val="lt1"/>
                </a:highlight>
                <a:latin typeface="Montserrat"/>
                <a:ea typeface="Montserrat"/>
                <a:cs typeface="Montserrat"/>
                <a:sym typeface="Montserrat"/>
              </a:rPr>
              <a:t> </a:t>
            </a:r>
            <a:endParaRPr b="1" sz="2200">
              <a:solidFill>
                <a:srgbClr val="0F4D90"/>
              </a:solidFill>
              <a:highlight>
                <a:schemeClr val="lt1"/>
              </a:highlight>
              <a:latin typeface="Montserrat"/>
              <a:ea typeface="Montserrat"/>
              <a:cs typeface="Montserrat"/>
              <a:sym typeface="Montserrat"/>
            </a:endParaRPr>
          </a:p>
        </p:txBody>
      </p:sp>
      <p:pic>
        <p:nvPicPr>
          <p:cNvPr id="436" name="Google Shape;436;p50"/>
          <p:cNvPicPr preferRelativeResize="0"/>
          <p:nvPr/>
        </p:nvPicPr>
        <p:blipFill>
          <a:blip r:embed="rId3">
            <a:alphaModFix/>
          </a:blip>
          <a:stretch>
            <a:fillRect/>
          </a:stretch>
        </p:blipFill>
        <p:spPr>
          <a:xfrm>
            <a:off x="6075275" y="1344761"/>
            <a:ext cx="2172925" cy="2172925"/>
          </a:xfrm>
          <a:prstGeom prst="rect">
            <a:avLst/>
          </a:prstGeom>
          <a:noFill/>
          <a:ln>
            <a:noFill/>
          </a:ln>
        </p:spPr>
      </p:pic>
      <p:sp>
        <p:nvSpPr>
          <p:cNvPr id="437" name="Google Shape;437;p50"/>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AYUDA ALIMENTARIA</a:t>
            </a:r>
            <a:endParaRPr b="1" sz="2400">
              <a:solidFill>
                <a:srgbClr val="FFFFFF"/>
              </a:solidFill>
              <a:latin typeface="Montserrat"/>
              <a:ea typeface="Montserrat"/>
              <a:cs typeface="Montserrat"/>
              <a:sym typeface="Montserrat"/>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1" name="Shape 441"/>
        <p:cNvGrpSpPr/>
        <p:nvPr/>
      </p:nvGrpSpPr>
      <p:grpSpPr>
        <a:xfrm>
          <a:off x="0" y="0"/>
          <a:ext cx="0" cy="0"/>
          <a:chOff x="0" y="0"/>
          <a:chExt cx="0" cy="0"/>
        </a:xfrm>
      </p:grpSpPr>
      <p:sp>
        <p:nvSpPr>
          <p:cNvPr id="442" name="Google Shape;442;p5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51"/>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APOYO PARA CUIDADORES DE NIÑOS</a:t>
            </a:r>
            <a:r>
              <a:rPr b="1" lang="en" sz="2400">
                <a:solidFill>
                  <a:srgbClr val="FFFFFF"/>
                </a:solidFill>
                <a:latin typeface="Montserrat"/>
                <a:ea typeface="Montserrat"/>
                <a:cs typeface="Montserrat"/>
                <a:sym typeface="Montserrat"/>
              </a:rPr>
              <a:t> </a:t>
            </a:r>
            <a:endParaRPr b="1" sz="2400">
              <a:solidFill>
                <a:srgbClr val="FFFFFF"/>
              </a:solidFill>
              <a:latin typeface="Montserrat"/>
              <a:ea typeface="Montserrat"/>
              <a:cs typeface="Montserrat"/>
              <a:sym typeface="Montserrat"/>
            </a:endParaRPr>
          </a:p>
        </p:txBody>
      </p:sp>
      <p:sp>
        <p:nvSpPr>
          <p:cNvPr id="444" name="Google Shape;444;p51"/>
          <p:cNvSpPr txBox="1"/>
          <p:nvPr/>
        </p:nvSpPr>
        <p:spPr>
          <a:xfrm>
            <a:off x="779650" y="3720825"/>
            <a:ext cx="4006800" cy="1066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800">
                <a:solidFill>
                  <a:srgbClr val="0F4D90"/>
                </a:solidFill>
                <a:highlight>
                  <a:schemeClr val="lt1"/>
                </a:highlight>
                <a:latin typeface="Montserrat"/>
                <a:ea typeface="Montserrat"/>
                <a:cs typeface="Montserrat"/>
                <a:sym typeface="Montserrat"/>
              </a:rPr>
              <a:t>Para encontrar un centro cercano y otros recursos,</a:t>
            </a:r>
            <a:endParaRPr sz="1800">
              <a:solidFill>
                <a:srgbClr val="0F4D90"/>
              </a:solidFill>
              <a:highlight>
                <a:schemeClr val="lt1"/>
              </a:highlight>
              <a:latin typeface="Montserrat"/>
              <a:ea typeface="Montserrat"/>
              <a:cs typeface="Montserrat"/>
              <a:sym typeface="Montserrat"/>
            </a:endParaRPr>
          </a:p>
        </p:txBody>
      </p:sp>
      <p:sp>
        <p:nvSpPr>
          <p:cNvPr id="445" name="Google Shape;445;p51"/>
          <p:cNvSpPr txBox="1"/>
          <p:nvPr/>
        </p:nvSpPr>
        <p:spPr>
          <a:xfrm>
            <a:off x="879850" y="4393575"/>
            <a:ext cx="4533900" cy="58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0F4D90"/>
                </a:solidFill>
                <a:latin typeface="Montserrat"/>
                <a:ea typeface="Montserrat"/>
                <a:cs typeface="Montserrat"/>
                <a:sym typeface="Montserrat"/>
              </a:rPr>
              <a:t> visita </a:t>
            </a:r>
            <a:r>
              <a:rPr b="1" lang="en" sz="2000">
                <a:solidFill>
                  <a:srgbClr val="0F4D90"/>
                </a:solidFill>
                <a:latin typeface="Montserrat"/>
                <a:ea typeface="Montserrat"/>
                <a:cs typeface="Montserrat"/>
                <a:sym typeface="Montserrat"/>
              </a:rPr>
              <a:t>bit.ly/philagov-familias</a:t>
            </a:r>
            <a:endParaRPr b="1" sz="2000">
              <a:solidFill>
                <a:srgbClr val="0F4D90"/>
              </a:solidFill>
              <a:latin typeface="Montserrat"/>
              <a:ea typeface="Montserrat"/>
              <a:cs typeface="Montserrat"/>
              <a:sym typeface="Montserrat"/>
            </a:endParaRPr>
          </a:p>
        </p:txBody>
      </p:sp>
      <p:sp>
        <p:nvSpPr>
          <p:cNvPr id="446" name="Google Shape;446;p51"/>
          <p:cNvSpPr/>
          <p:nvPr/>
        </p:nvSpPr>
        <p:spPr>
          <a:xfrm>
            <a:off x="5611625" y="1614175"/>
            <a:ext cx="3532500" cy="3435000"/>
          </a:xfrm>
          <a:prstGeom prst="teardrop">
            <a:avLst>
              <a:gd fmla="val 100000" name="adj"/>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51"/>
          <p:cNvSpPr txBox="1"/>
          <p:nvPr/>
        </p:nvSpPr>
        <p:spPr>
          <a:xfrm>
            <a:off x="5934250" y="2912650"/>
            <a:ext cx="3019500" cy="2064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a:solidFill>
                  <a:srgbClr val="0F4D90"/>
                </a:solidFill>
                <a:latin typeface="Montserrat"/>
                <a:ea typeface="Montserrat"/>
                <a:cs typeface="Montserrat"/>
                <a:sym typeface="Montserrat"/>
              </a:rPr>
              <a:t>Descarga la app </a:t>
            </a:r>
            <a:r>
              <a:rPr b="1" lang="en">
                <a:solidFill>
                  <a:srgbClr val="0F4D90"/>
                </a:solidFill>
                <a:latin typeface="Montserrat"/>
                <a:ea typeface="Montserrat"/>
                <a:cs typeface="Montserrat"/>
                <a:sym typeface="Montserrat"/>
              </a:rPr>
              <a:t>Pacify</a:t>
            </a:r>
            <a:r>
              <a:rPr lang="en">
                <a:solidFill>
                  <a:srgbClr val="0F4D90"/>
                </a:solidFill>
                <a:latin typeface="Montserrat"/>
                <a:ea typeface="Montserrat"/>
                <a:cs typeface="Montserrat"/>
                <a:sym typeface="Montserrat"/>
              </a:rPr>
              <a:t> para acceder apoyo virtual gratuito para personas en lactancia </a:t>
            </a:r>
            <a:endParaRPr>
              <a:solidFill>
                <a:srgbClr val="0F4D90"/>
              </a:solidFill>
              <a:latin typeface="Montserrat"/>
              <a:ea typeface="Montserrat"/>
              <a:cs typeface="Montserrat"/>
              <a:sym typeface="Montserrat"/>
            </a:endParaRPr>
          </a:p>
          <a:p>
            <a:pPr indent="0" lvl="0" marL="0" rtl="0" algn="ctr">
              <a:lnSpc>
                <a:spcPct val="115000"/>
              </a:lnSpc>
              <a:spcBef>
                <a:spcPts val="0"/>
              </a:spcBef>
              <a:spcAft>
                <a:spcPts val="0"/>
              </a:spcAft>
              <a:buNone/>
            </a:pPr>
            <a:r>
              <a:t/>
            </a:r>
            <a:endParaRPr>
              <a:solidFill>
                <a:srgbClr val="0F4D90"/>
              </a:solidFill>
              <a:latin typeface="Montserrat"/>
              <a:ea typeface="Montserrat"/>
              <a:cs typeface="Montserrat"/>
              <a:sym typeface="Montserrat"/>
            </a:endParaRPr>
          </a:p>
          <a:p>
            <a:pPr indent="0" lvl="0" marL="0" rtl="0" algn="ctr">
              <a:lnSpc>
                <a:spcPct val="115000"/>
              </a:lnSpc>
              <a:spcBef>
                <a:spcPts val="0"/>
              </a:spcBef>
              <a:spcAft>
                <a:spcPts val="0"/>
              </a:spcAft>
              <a:buNone/>
            </a:pPr>
            <a:r>
              <a:rPr lang="en">
                <a:solidFill>
                  <a:srgbClr val="0F4D90"/>
                </a:solidFill>
                <a:latin typeface="Montserrat"/>
                <a:ea typeface="Montserrat"/>
                <a:cs typeface="Montserrat"/>
                <a:sym typeface="Montserrat"/>
              </a:rPr>
              <a:t>Usa el código de acceso </a:t>
            </a:r>
            <a:r>
              <a:rPr b="1" lang="en">
                <a:solidFill>
                  <a:srgbClr val="0F4D90"/>
                </a:solidFill>
                <a:latin typeface="Montserrat"/>
                <a:ea typeface="Montserrat"/>
                <a:cs typeface="Montserrat"/>
                <a:sym typeface="Montserrat"/>
              </a:rPr>
              <a:t>PHILLY</a:t>
            </a:r>
            <a:r>
              <a:rPr lang="en">
                <a:solidFill>
                  <a:srgbClr val="0F4D90"/>
                </a:solidFill>
                <a:latin typeface="Montserrat"/>
                <a:ea typeface="Montserrat"/>
                <a:cs typeface="Montserrat"/>
                <a:sym typeface="Montserrat"/>
              </a:rPr>
              <a:t> </a:t>
            </a:r>
            <a:endParaRPr>
              <a:solidFill>
                <a:srgbClr val="0F4D90"/>
              </a:solidFill>
              <a:latin typeface="Montserrat"/>
              <a:ea typeface="Montserrat"/>
              <a:cs typeface="Montserrat"/>
              <a:sym typeface="Montserrat"/>
            </a:endParaRPr>
          </a:p>
          <a:p>
            <a:pPr indent="0" lvl="0" marL="0" rtl="0" algn="ctr">
              <a:lnSpc>
                <a:spcPct val="115000"/>
              </a:lnSpc>
              <a:spcBef>
                <a:spcPts val="0"/>
              </a:spcBef>
              <a:spcAft>
                <a:spcPts val="0"/>
              </a:spcAft>
              <a:buNone/>
            </a:pPr>
            <a:r>
              <a:rPr lang="en">
                <a:solidFill>
                  <a:srgbClr val="0F4D90"/>
                </a:solidFill>
                <a:latin typeface="Montserrat"/>
                <a:ea typeface="Montserrat"/>
                <a:cs typeface="Montserrat"/>
                <a:sym typeface="Montserrat"/>
              </a:rPr>
              <a:t>para acceso 24/7 </a:t>
            </a:r>
            <a:endParaRPr>
              <a:solidFill>
                <a:srgbClr val="0F4D90"/>
              </a:solidFill>
              <a:latin typeface="Montserrat"/>
              <a:ea typeface="Montserrat"/>
              <a:cs typeface="Montserrat"/>
              <a:sym typeface="Montserrat"/>
            </a:endParaRPr>
          </a:p>
        </p:txBody>
      </p:sp>
      <p:cxnSp>
        <p:nvCxnSpPr>
          <p:cNvPr id="448" name="Google Shape;448;p51"/>
          <p:cNvCxnSpPr/>
          <p:nvPr/>
        </p:nvCxnSpPr>
        <p:spPr>
          <a:xfrm>
            <a:off x="860600" y="4282925"/>
            <a:ext cx="0" cy="630300"/>
          </a:xfrm>
          <a:prstGeom prst="straightConnector1">
            <a:avLst/>
          </a:prstGeom>
          <a:noFill/>
          <a:ln cap="flat" cmpd="sng" w="76200">
            <a:solidFill>
              <a:srgbClr val="F3C613"/>
            </a:solidFill>
            <a:prstDash val="solid"/>
            <a:round/>
            <a:headEnd len="med" w="med" type="none"/>
            <a:tailEnd len="med" w="med" type="none"/>
          </a:ln>
        </p:spPr>
      </p:cxnSp>
      <p:cxnSp>
        <p:nvCxnSpPr>
          <p:cNvPr id="449" name="Google Shape;449;p51"/>
          <p:cNvCxnSpPr/>
          <p:nvPr/>
        </p:nvCxnSpPr>
        <p:spPr>
          <a:xfrm>
            <a:off x="4923700" y="4370175"/>
            <a:ext cx="0" cy="630300"/>
          </a:xfrm>
          <a:prstGeom prst="straightConnector1">
            <a:avLst/>
          </a:prstGeom>
          <a:noFill/>
          <a:ln cap="flat" cmpd="sng" w="76200">
            <a:solidFill>
              <a:srgbClr val="F3C613"/>
            </a:solidFill>
            <a:prstDash val="solid"/>
            <a:round/>
            <a:headEnd len="med" w="med" type="none"/>
            <a:tailEnd len="med" w="med" type="none"/>
          </a:ln>
        </p:spPr>
      </p:cxnSp>
      <p:sp>
        <p:nvSpPr>
          <p:cNvPr id="450" name="Google Shape;450;p51"/>
          <p:cNvSpPr txBox="1"/>
          <p:nvPr/>
        </p:nvSpPr>
        <p:spPr>
          <a:xfrm>
            <a:off x="257900" y="1079600"/>
            <a:ext cx="6608400" cy="1000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2400">
                <a:solidFill>
                  <a:srgbClr val="0F4D90"/>
                </a:solidFill>
                <a:highlight>
                  <a:schemeClr val="lt1"/>
                </a:highlight>
                <a:latin typeface="Montserrat"/>
                <a:ea typeface="Montserrat"/>
                <a:cs typeface="Montserrat"/>
                <a:sym typeface="Montserrat"/>
              </a:rPr>
              <a:t>Los </a:t>
            </a:r>
            <a:r>
              <a:rPr b="1" lang="en" sz="2400">
                <a:solidFill>
                  <a:srgbClr val="0F4D90"/>
                </a:solidFill>
                <a:highlight>
                  <a:schemeClr val="lt1"/>
                </a:highlight>
                <a:latin typeface="Montserrat"/>
                <a:ea typeface="Montserrat"/>
                <a:cs typeface="Montserrat"/>
                <a:sym typeface="Montserrat"/>
              </a:rPr>
              <a:t>Residentes pueden recoger comida y </a:t>
            </a:r>
            <a:r>
              <a:rPr b="1" lang="en" sz="2400">
                <a:solidFill>
                  <a:srgbClr val="0F4D90"/>
                </a:solidFill>
                <a:highlight>
                  <a:schemeClr val="lt1"/>
                </a:highlight>
                <a:latin typeface="Montserrat"/>
                <a:ea typeface="Montserrat"/>
                <a:cs typeface="Montserrat"/>
                <a:sym typeface="Montserrat"/>
              </a:rPr>
              <a:t>suministros</a:t>
            </a:r>
            <a:r>
              <a:rPr b="1" lang="en" sz="2400">
                <a:solidFill>
                  <a:srgbClr val="0F4D90"/>
                </a:solidFill>
                <a:highlight>
                  <a:schemeClr val="lt1"/>
                </a:highlight>
                <a:latin typeface="Montserrat"/>
                <a:ea typeface="Montserrat"/>
                <a:cs typeface="Montserrat"/>
                <a:sym typeface="Montserrat"/>
              </a:rPr>
              <a:t> para bebés  gratuitos</a:t>
            </a:r>
            <a:endParaRPr b="1" sz="2400">
              <a:solidFill>
                <a:srgbClr val="0F4D90"/>
              </a:solidFill>
              <a:highlight>
                <a:schemeClr val="lt1"/>
              </a:highlight>
              <a:latin typeface="Montserrat"/>
              <a:ea typeface="Montserrat"/>
              <a:cs typeface="Montserrat"/>
              <a:sym typeface="Montserrat"/>
            </a:endParaRPr>
          </a:p>
        </p:txBody>
      </p:sp>
      <p:sp>
        <p:nvSpPr>
          <p:cNvPr id="451" name="Google Shape;451;p51"/>
          <p:cNvSpPr txBox="1"/>
          <p:nvPr/>
        </p:nvSpPr>
        <p:spPr>
          <a:xfrm>
            <a:off x="395650" y="2312463"/>
            <a:ext cx="4975200" cy="1176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2400">
                <a:solidFill>
                  <a:srgbClr val="0F4D90"/>
                </a:solidFill>
                <a:highlight>
                  <a:schemeClr val="lt1"/>
                </a:highlight>
                <a:latin typeface="Montserrat"/>
                <a:ea typeface="Montserrat"/>
                <a:cs typeface="Montserrat"/>
                <a:sym typeface="Montserrat"/>
              </a:rPr>
              <a:t>Muchos centros requieren cita, asegúrate de llamar antes </a:t>
            </a:r>
            <a:endParaRPr sz="2400">
              <a:solidFill>
                <a:srgbClr val="0F4D90"/>
              </a:solidFill>
              <a:highlight>
                <a:schemeClr val="lt1"/>
              </a:highlight>
              <a:latin typeface="Montserrat"/>
              <a:ea typeface="Montserrat"/>
              <a:cs typeface="Montserrat"/>
              <a:sym typeface="Montserrat"/>
            </a:endParaRPr>
          </a:p>
        </p:txBody>
      </p:sp>
      <p:pic>
        <p:nvPicPr>
          <p:cNvPr id="452" name="Google Shape;452;p51"/>
          <p:cNvPicPr preferRelativeResize="0"/>
          <p:nvPr/>
        </p:nvPicPr>
        <p:blipFill>
          <a:blip r:embed="rId3">
            <a:alphaModFix/>
          </a:blip>
          <a:stretch>
            <a:fillRect/>
          </a:stretch>
        </p:blipFill>
        <p:spPr>
          <a:xfrm>
            <a:off x="7269625" y="122075"/>
            <a:ext cx="1800100" cy="1800100"/>
          </a:xfrm>
          <a:prstGeom prst="rect">
            <a:avLst/>
          </a:prstGeom>
          <a:noFill/>
          <a:ln>
            <a:noFill/>
          </a:ln>
        </p:spPr>
      </p:pic>
      <p:pic>
        <p:nvPicPr>
          <p:cNvPr id="453" name="Google Shape;453;p51"/>
          <p:cNvPicPr preferRelativeResize="0"/>
          <p:nvPr/>
        </p:nvPicPr>
        <p:blipFill>
          <a:blip r:embed="rId4">
            <a:alphaModFix/>
          </a:blip>
          <a:stretch>
            <a:fillRect/>
          </a:stretch>
        </p:blipFill>
        <p:spPr>
          <a:xfrm>
            <a:off x="6431539" y="1736650"/>
            <a:ext cx="2137075" cy="117600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7" name="Shape 457"/>
        <p:cNvGrpSpPr/>
        <p:nvPr/>
      </p:nvGrpSpPr>
      <p:grpSpPr>
        <a:xfrm>
          <a:off x="0" y="0"/>
          <a:ext cx="0" cy="0"/>
          <a:chOff x="0" y="0"/>
          <a:chExt cx="0" cy="0"/>
        </a:xfrm>
      </p:grpSpPr>
      <p:sp>
        <p:nvSpPr>
          <p:cNvPr id="458" name="Google Shape;458;p5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52"/>
          <p:cNvSpPr txBox="1"/>
          <p:nvPr/>
        </p:nvSpPr>
        <p:spPr>
          <a:xfrm>
            <a:off x="395650" y="301600"/>
            <a:ext cx="83049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CENTROS DE COMIDA “</a:t>
            </a:r>
            <a:r>
              <a:rPr b="1" lang="en" sz="2400">
                <a:solidFill>
                  <a:srgbClr val="FFFFFF"/>
                </a:solidFill>
                <a:latin typeface="Montserrat"/>
                <a:ea typeface="Montserrat"/>
                <a:cs typeface="Montserrat"/>
                <a:sym typeface="Montserrat"/>
              </a:rPr>
              <a:t>STEP UP TO THE PLATE” </a:t>
            </a:r>
            <a:endParaRPr b="1" sz="2400">
              <a:solidFill>
                <a:srgbClr val="FFFFFF"/>
              </a:solidFill>
              <a:latin typeface="Montserrat"/>
              <a:ea typeface="Montserrat"/>
              <a:cs typeface="Montserrat"/>
              <a:sym typeface="Montserrat"/>
            </a:endParaRPr>
          </a:p>
        </p:txBody>
      </p:sp>
      <p:sp>
        <p:nvSpPr>
          <p:cNvPr id="460" name="Google Shape;460;p52"/>
          <p:cNvSpPr txBox="1"/>
          <p:nvPr/>
        </p:nvSpPr>
        <p:spPr>
          <a:xfrm>
            <a:off x="94350" y="956188"/>
            <a:ext cx="8955300" cy="2527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500">
                <a:solidFill>
                  <a:srgbClr val="171717"/>
                </a:solidFill>
                <a:highlight>
                  <a:srgbClr val="FFFFFF"/>
                </a:highlight>
                <a:latin typeface="Montserrat"/>
                <a:ea typeface="Montserrat"/>
                <a:cs typeface="Montserrat"/>
                <a:sym typeface="Montserrat"/>
              </a:rPr>
              <a:t>Organizaciones locales y donantes se han reunido para establecer </a:t>
            </a:r>
            <a:r>
              <a:rPr b="1" lang="en" sz="1500">
                <a:solidFill>
                  <a:srgbClr val="171717"/>
                </a:solidFill>
                <a:highlight>
                  <a:srgbClr val="FFFFFF"/>
                </a:highlight>
                <a:latin typeface="Montserrat"/>
                <a:ea typeface="Montserrat"/>
                <a:cs typeface="Montserrat"/>
                <a:sym typeface="Montserrat"/>
              </a:rPr>
              <a:t>Step Up to the Plate</a:t>
            </a:r>
            <a:r>
              <a:rPr lang="en" sz="1500">
                <a:solidFill>
                  <a:srgbClr val="171717"/>
                </a:solidFill>
                <a:highlight>
                  <a:srgbClr val="FFFFFF"/>
                </a:highlight>
                <a:latin typeface="Montserrat"/>
                <a:ea typeface="Montserrat"/>
                <a:cs typeface="Montserrat"/>
                <a:sym typeface="Montserrat"/>
              </a:rPr>
              <a:t>: </a:t>
            </a:r>
            <a:endParaRPr sz="1500">
              <a:solidFill>
                <a:srgbClr val="171717"/>
              </a:solidFill>
              <a:highlight>
                <a:srgbClr val="FFFFFF"/>
              </a:highlight>
              <a:latin typeface="Montserrat"/>
              <a:ea typeface="Montserrat"/>
              <a:cs typeface="Montserrat"/>
              <a:sym typeface="Montserrat"/>
            </a:endParaRPr>
          </a:p>
          <a:p>
            <a:pPr indent="0" lvl="0" marL="0" rtl="0" algn="l">
              <a:lnSpc>
                <a:spcPct val="150000"/>
              </a:lnSpc>
              <a:spcBef>
                <a:spcPts val="0"/>
              </a:spcBef>
              <a:spcAft>
                <a:spcPts val="0"/>
              </a:spcAft>
              <a:buNone/>
            </a:pPr>
            <a:r>
              <a:rPr lang="en" sz="1500">
                <a:solidFill>
                  <a:srgbClr val="171717"/>
                </a:solidFill>
                <a:highlight>
                  <a:srgbClr val="FFFFFF"/>
                </a:highlight>
                <a:latin typeface="Montserrat"/>
                <a:ea typeface="Montserrat"/>
                <a:cs typeface="Montserrat"/>
                <a:sym typeface="Montserrat"/>
              </a:rPr>
              <a:t>d</a:t>
            </a:r>
            <a:r>
              <a:rPr lang="en" sz="1500">
                <a:solidFill>
                  <a:srgbClr val="171717"/>
                </a:solidFill>
                <a:highlight>
                  <a:srgbClr val="FFFFFF"/>
                </a:highlight>
                <a:latin typeface="Montserrat"/>
                <a:ea typeface="Montserrat"/>
                <a:cs typeface="Montserrat"/>
                <a:sym typeface="Montserrat"/>
              </a:rPr>
              <a:t>os centros de distribución de comida y acceso a recursos relacionados con COVID-19 para personas sin hogar. </a:t>
            </a:r>
            <a:endParaRPr sz="1500">
              <a:solidFill>
                <a:srgbClr val="171717"/>
              </a:solidFill>
              <a:highlight>
                <a:srgbClr val="FFFFFF"/>
              </a:highlight>
              <a:latin typeface="Montserrat"/>
              <a:ea typeface="Montserrat"/>
              <a:cs typeface="Montserrat"/>
              <a:sym typeface="Montserrat"/>
            </a:endParaRPr>
          </a:p>
          <a:p>
            <a:pPr indent="0" lvl="0" marL="0" rtl="0" algn="l">
              <a:lnSpc>
                <a:spcPct val="150000"/>
              </a:lnSpc>
              <a:spcBef>
                <a:spcPts val="1200"/>
              </a:spcBef>
              <a:spcAft>
                <a:spcPts val="0"/>
              </a:spcAft>
              <a:buNone/>
            </a:pPr>
            <a:r>
              <a:rPr b="1" lang="en" sz="1700">
                <a:solidFill>
                  <a:srgbClr val="171717"/>
                </a:solidFill>
                <a:highlight>
                  <a:srgbClr val="FFFFFF"/>
                </a:highlight>
                <a:latin typeface="Montserrat"/>
                <a:ea typeface="Montserrat"/>
                <a:cs typeface="Montserrat"/>
                <a:sym typeface="Montserrat"/>
              </a:rPr>
              <a:t>Los centros están ubicados en</a:t>
            </a:r>
            <a:r>
              <a:rPr b="1" lang="en" sz="1700">
                <a:solidFill>
                  <a:srgbClr val="171717"/>
                </a:solidFill>
                <a:highlight>
                  <a:srgbClr val="FFFFFF"/>
                </a:highlight>
                <a:latin typeface="Montserrat"/>
                <a:ea typeface="Montserrat"/>
                <a:cs typeface="Montserrat"/>
                <a:sym typeface="Montserrat"/>
              </a:rPr>
              <a:t>: </a:t>
            </a:r>
            <a:endParaRPr b="1" sz="1700">
              <a:solidFill>
                <a:srgbClr val="171717"/>
              </a:solidFill>
              <a:highlight>
                <a:srgbClr val="FFFFFF"/>
              </a:highlight>
              <a:latin typeface="Montserrat"/>
              <a:ea typeface="Montserrat"/>
              <a:cs typeface="Montserrat"/>
              <a:sym typeface="Montserrat"/>
            </a:endParaRPr>
          </a:p>
          <a:p>
            <a:pPr indent="0" lvl="0" marL="0" rtl="0" algn="ctr">
              <a:lnSpc>
                <a:spcPct val="150000"/>
              </a:lnSpc>
              <a:spcBef>
                <a:spcPts val="1200"/>
              </a:spcBef>
              <a:spcAft>
                <a:spcPts val="0"/>
              </a:spcAft>
              <a:buNone/>
            </a:pPr>
            <a:r>
              <a:rPr b="1" lang="en" sz="1500">
                <a:solidFill>
                  <a:srgbClr val="171717"/>
                </a:solidFill>
                <a:highlight>
                  <a:srgbClr val="FFFFFF"/>
                </a:highlight>
                <a:latin typeface="Montserrat"/>
                <a:ea typeface="Montserrat"/>
                <a:cs typeface="Montserrat"/>
                <a:sym typeface="Montserrat"/>
              </a:rPr>
              <a:t>Pista Norte de</a:t>
            </a:r>
            <a:r>
              <a:rPr b="1" lang="en" sz="1500">
                <a:solidFill>
                  <a:srgbClr val="171717"/>
                </a:solidFill>
                <a:highlight>
                  <a:srgbClr val="FFFFFF"/>
                </a:highlight>
                <a:latin typeface="Montserrat"/>
                <a:ea typeface="Montserrat"/>
                <a:cs typeface="Montserrat"/>
                <a:sym typeface="Montserrat"/>
              </a:rPr>
              <a:t> City Hall</a:t>
            </a:r>
            <a:r>
              <a:rPr lang="en" sz="1500">
                <a:solidFill>
                  <a:srgbClr val="171717"/>
                </a:solidFill>
                <a:highlight>
                  <a:srgbClr val="FFFFFF"/>
                </a:highlight>
                <a:latin typeface="Montserrat"/>
                <a:ea typeface="Montserrat"/>
                <a:cs typeface="Montserrat"/>
                <a:sym typeface="Montserrat"/>
              </a:rPr>
              <a:t> (cerca de la clinica de “</a:t>
            </a:r>
            <a:r>
              <a:rPr lang="en" sz="1500">
                <a:solidFill>
                  <a:srgbClr val="171717"/>
                </a:solidFill>
                <a:highlight>
                  <a:srgbClr val="FFFFFF"/>
                </a:highlight>
                <a:latin typeface="Montserrat"/>
                <a:ea typeface="Montserrat"/>
                <a:cs typeface="Montserrat"/>
                <a:sym typeface="Montserrat"/>
              </a:rPr>
              <a:t>Hub of Hope” del</a:t>
            </a:r>
            <a:r>
              <a:rPr lang="en" sz="1500">
                <a:solidFill>
                  <a:srgbClr val="171717"/>
                </a:solidFill>
                <a:highlight>
                  <a:srgbClr val="FFFFFF"/>
                </a:highlight>
                <a:latin typeface="Montserrat"/>
                <a:ea typeface="Montserrat"/>
                <a:cs typeface="Montserrat"/>
                <a:sym typeface="Montserrat"/>
              </a:rPr>
              <a:t> Project HOME) Intersección de las calles </a:t>
            </a:r>
            <a:r>
              <a:rPr b="1" lang="en" sz="1500">
                <a:solidFill>
                  <a:srgbClr val="171717"/>
                </a:solidFill>
                <a:highlight>
                  <a:srgbClr val="FFFFFF"/>
                </a:highlight>
                <a:latin typeface="Montserrat"/>
                <a:ea typeface="Montserrat"/>
                <a:cs typeface="Montserrat"/>
                <a:sym typeface="Montserrat"/>
              </a:rPr>
              <a:t>East Clearfield y Ruth</a:t>
            </a:r>
            <a:r>
              <a:rPr lang="en" sz="1500">
                <a:solidFill>
                  <a:srgbClr val="171717"/>
                </a:solidFill>
                <a:highlight>
                  <a:srgbClr val="FFFFFF"/>
                </a:highlight>
                <a:latin typeface="Montserrat"/>
                <a:ea typeface="Montserrat"/>
                <a:cs typeface="Montserrat"/>
                <a:sym typeface="Montserrat"/>
              </a:rPr>
              <a:t> en Kensington, cerca de Prevention Point</a:t>
            </a:r>
            <a:endParaRPr sz="1500">
              <a:solidFill>
                <a:srgbClr val="171717"/>
              </a:solidFill>
              <a:highlight>
                <a:srgbClr val="FFFFFF"/>
              </a:highlight>
              <a:latin typeface="Montserrat"/>
              <a:ea typeface="Montserrat"/>
              <a:cs typeface="Montserrat"/>
              <a:sym typeface="Montserrat"/>
            </a:endParaRPr>
          </a:p>
        </p:txBody>
      </p:sp>
      <p:pic>
        <p:nvPicPr>
          <p:cNvPr id="461" name="Google Shape;461;p52"/>
          <p:cNvPicPr preferRelativeResize="0"/>
          <p:nvPr/>
        </p:nvPicPr>
        <p:blipFill>
          <a:blip r:embed="rId3">
            <a:alphaModFix/>
          </a:blip>
          <a:stretch>
            <a:fillRect/>
          </a:stretch>
        </p:blipFill>
        <p:spPr>
          <a:xfrm>
            <a:off x="1503113" y="3609423"/>
            <a:ext cx="6328074" cy="14018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 name="Shape 103"/>
        <p:cNvGrpSpPr/>
        <p:nvPr/>
      </p:nvGrpSpPr>
      <p:grpSpPr>
        <a:xfrm>
          <a:off x="0" y="0"/>
          <a:ext cx="0" cy="0"/>
          <a:chOff x="0" y="0"/>
          <a:chExt cx="0" cy="0"/>
        </a:xfrm>
      </p:grpSpPr>
      <p:pic>
        <p:nvPicPr>
          <p:cNvPr id="104" name="Google Shape;104;p17"/>
          <p:cNvPicPr preferRelativeResize="0"/>
          <p:nvPr/>
        </p:nvPicPr>
        <p:blipFill rotWithShape="1">
          <a:blip r:embed="rId3">
            <a:alphaModFix/>
          </a:blip>
          <a:srcRect b="0" l="0" r="16562" t="0"/>
          <a:stretch/>
        </p:blipFill>
        <p:spPr>
          <a:xfrm>
            <a:off x="3203875" y="1130775"/>
            <a:ext cx="5156300" cy="3469600"/>
          </a:xfrm>
          <a:prstGeom prst="rect">
            <a:avLst/>
          </a:prstGeom>
          <a:noFill/>
          <a:ln>
            <a:noFill/>
          </a:ln>
        </p:spPr>
      </p:pic>
      <p:sp>
        <p:nvSpPr>
          <p:cNvPr id="105" name="Google Shape;105;p17"/>
          <p:cNvSpPr txBox="1"/>
          <p:nvPr>
            <p:ph idx="1" type="body"/>
          </p:nvPr>
        </p:nvSpPr>
        <p:spPr>
          <a:xfrm>
            <a:off x="633425" y="1130775"/>
            <a:ext cx="2997000" cy="213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400">
                <a:solidFill>
                  <a:schemeClr val="dk1"/>
                </a:solidFill>
                <a:latin typeface="Montserrat"/>
                <a:ea typeface="Montserrat"/>
                <a:cs typeface="Montserrat"/>
                <a:sym typeface="Montserrat"/>
              </a:rPr>
              <a:t>El</a:t>
            </a:r>
            <a:r>
              <a:rPr b="1" lang="en" sz="2400">
                <a:solidFill>
                  <a:schemeClr val="dk1"/>
                </a:solidFill>
                <a:latin typeface="Montserrat"/>
                <a:ea typeface="Montserrat"/>
                <a:cs typeface="Montserrat"/>
                <a:sym typeface="Montserrat"/>
              </a:rPr>
              <a:t> COVID-19 coronavirus </a:t>
            </a:r>
            <a:r>
              <a:rPr lang="en" sz="2400">
                <a:solidFill>
                  <a:schemeClr val="dk1"/>
                </a:solidFill>
                <a:latin typeface="Montserrat"/>
                <a:ea typeface="Montserrat"/>
                <a:cs typeface="Montserrat"/>
                <a:sym typeface="Montserrat"/>
              </a:rPr>
              <a:t>es considerado como un nuevo virus, cuyo descubrimiento se remonta a Octubre 2019. </a:t>
            </a:r>
            <a:endParaRPr sz="2400"/>
          </a:p>
        </p:txBody>
      </p:sp>
      <p:sp>
        <p:nvSpPr>
          <p:cNvPr id="106" name="Google Shape;106;p17"/>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7"/>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¿QUÉ ES EL CORONAVIRUS / COVID-19?</a:t>
            </a:r>
            <a:endParaRPr b="1" sz="2400">
              <a:solidFill>
                <a:srgbClr val="FFFFFF"/>
              </a:solidFill>
              <a:latin typeface="Montserrat"/>
              <a:ea typeface="Montserrat"/>
              <a:cs typeface="Montserrat"/>
              <a:sym typeface="Montserrat"/>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5" name="Shape 465"/>
        <p:cNvGrpSpPr/>
        <p:nvPr/>
      </p:nvGrpSpPr>
      <p:grpSpPr>
        <a:xfrm>
          <a:off x="0" y="0"/>
          <a:ext cx="0" cy="0"/>
          <a:chOff x="0" y="0"/>
          <a:chExt cx="0" cy="0"/>
        </a:xfrm>
      </p:grpSpPr>
      <p:sp>
        <p:nvSpPr>
          <p:cNvPr id="466" name="Google Shape;466;p53"/>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53"/>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APOYO PARA DESEMPLEO</a:t>
            </a:r>
            <a:endParaRPr b="1" sz="2400">
              <a:solidFill>
                <a:srgbClr val="FFFFFF"/>
              </a:solidFill>
              <a:latin typeface="Montserrat"/>
              <a:ea typeface="Montserrat"/>
              <a:cs typeface="Montserrat"/>
              <a:sym typeface="Montserrat"/>
            </a:endParaRPr>
          </a:p>
        </p:txBody>
      </p:sp>
      <p:sp>
        <p:nvSpPr>
          <p:cNvPr id="468" name="Google Shape;468;p53"/>
          <p:cNvSpPr/>
          <p:nvPr/>
        </p:nvSpPr>
        <p:spPr>
          <a:xfrm>
            <a:off x="-43650" y="4658250"/>
            <a:ext cx="9187500" cy="4851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53"/>
          <p:cNvSpPr txBox="1"/>
          <p:nvPr/>
        </p:nvSpPr>
        <p:spPr>
          <a:xfrm>
            <a:off x="132575" y="4658250"/>
            <a:ext cx="5551200" cy="7953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1900"/>
              </a:spcAft>
              <a:buNone/>
            </a:pPr>
            <a:r>
              <a:rPr lang="en" sz="1600">
                <a:solidFill>
                  <a:srgbClr val="FFFFFF"/>
                </a:solidFill>
                <a:latin typeface="Montserrat"/>
                <a:ea typeface="Montserrat"/>
                <a:cs typeface="Montserrat"/>
                <a:sym typeface="Montserrat"/>
              </a:rPr>
              <a:t>VISITA: UC.PA.GOV/ESPAÑOL</a:t>
            </a:r>
            <a:endParaRPr b="1" sz="1800">
              <a:solidFill>
                <a:srgbClr val="FFFFFF"/>
              </a:solidFill>
            </a:endParaRPr>
          </a:p>
        </p:txBody>
      </p:sp>
      <p:sp>
        <p:nvSpPr>
          <p:cNvPr id="470" name="Google Shape;470;p53"/>
          <p:cNvSpPr txBox="1"/>
          <p:nvPr/>
        </p:nvSpPr>
        <p:spPr>
          <a:xfrm>
            <a:off x="687300" y="983150"/>
            <a:ext cx="7769400" cy="837900"/>
          </a:xfrm>
          <a:prstGeom prst="rect">
            <a:avLst/>
          </a:prstGeom>
          <a:noFill/>
          <a:ln>
            <a:noFill/>
          </a:ln>
        </p:spPr>
        <p:txBody>
          <a:bodyPr anchorCtr="0" anchor="t" bIns="91425" lIns="91425" spcFirstLastPara="1" rIns="91425" wrap="square" tIns="91425">
            <a:noAutofit/>
          </a:bodyPr>
          <a:lstStyle/>
          <a:p>
            <a:pPr indent="0" lvl="0" marL="0" marR="0" rtl="0" algn="ctr">
              <a:lnSpc>
                <a:spcPct val="150000"/>
              </a:lnSpc>
              <a:spcBef>
                <a:spcPts val="0"/>
              </a:spcBef>
              <a:spcAft>
                <a:spcPts val="1900"/>
              </a:spcAft>
              <a:buNone/>
            </a:pPr>
            <a:r>
              <a:rPr lang="en" sz="1300">
                <a:solidFill>
                  <a:schemeClr val="dk1"/>
                </a:solidFill>
                <a:latin typeface="Montserrat"/>
                <a:ea typeface="Montserrat"/>
                <a:cs typeface="Montserrat"/>
                <a:sym typeface="Montserrat"/>
              </a:rPr>
              <a:t>Trabajadores en Pensilvania quienes perdieron su trabajo a causa del </a:t>
            </a:r>
            <a:r>
              <a:rPr lang="en" sz="1300">
                <a:solidFill>
                  <a:schemeClr val="dk1"/>
                </a:solidFill>
                <a:latin typeface="Montserrat"/>
                <a:ea typeface="Montserrat"/>
                <a:cs typeface="Montserrat"/>
                <a:sym typeface="Montserrat"/>
              </a:rPr>
              <a:t>COVID-19 pueden ser elegibles para recibir compensación por desempleo y beneficios del trabajador.</a:t>
            </a:r>
            <a:endParaRPr sz="1300">
              <a:solidFill>
                <a:schemeClr val="dk1"/>
              </a:solidFill>
              <a:latin typeface="Montserrat"/>
              <a:ea typeface="Montserrat"/>
              <a:cs typeface="Montserrat"/>
              <a:sym typeface="Montserrat"/>
            </a:endParaRPr>
          </a:p>
        </p:txBody>
      </p:sp>
      <p:pic>
        <p:nvPicPr>
          <p:cNvPr id="471" name="Google Shape;471;p53"/>
          <p:cNvPicPr preferRelativeResize="0"/>
          <p:nvPr/>
        </p:nvPicPr>
        <p:blipFill>
          <a:blip r:embed="rId3">
            <a:alphaModFix/>
          </a:blip>
          <a:stretch>
            <a:fillRect/>
          </a:stretch>
        </p:blipFill>
        <p:spPr>
          <a:xfrm>
            <a:off x="3314726" y="1821050"/>
            <a:ext cx="2886775" cy="25442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5" name="Shape 475"/>
        <p:cNvGrpSpPr/>
        <p:nvPr/>
      </p:nvGrpSpPr>
      <p:grpSpPr>
        <a:xfrm>
          <a:off x="0" y="0"/>
          <a:ext cx="0" cy="0"/>
          <a:chOff x="0" y="0"/>
          <a:chExt cx="0" cy="0"/>
        </a:xfrm>
      </p:grpSpPr>
      <p:sp>
        <p:nvSpPr>
          <p:cNvPr id="476" name="Google Shape;476;p54"/>
          <p:cNvSpPr/>
          <p:nvPr/>
        </p:nvSpPr>
        <p:spPr>
          <a:xfrm>
            <a:off x="0" y="247250"/>
            <a:ext cx="91440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54"/>
          <p:cNvSpPr txBox="1"/>
          <p:nvPr/>
        </p:nvSpPr>
        <p:spPr>
          <a:xfrm>
            <a:off x="0" y="301600"/>
            <a:ext cx="91440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FFFF"/>
                </a:solidFill>
                <a:latin typeface="Montserrat"/>
                <a:ea typeface="Montserrat"/>
                <a:cs typeface="Montserrat"/>
                <a:sym typeface="Montserrat"/>
              </a:rPr>
              <a:t>PREGUNTAS FRECUENTES SOBRE EL ESTÍMULO ECONÓMICO </a:t>
            </a:r>
            <a:endParaRPr b="1" sz="2200">
              <a:solidFill>
                <a:srgbClr val="FFFFFF"/>
              </a:solidFill>
              <a:latin typeface="Montserrat"/>
              <a:ea typeface="Montserrat"/>
              <a:cs typeface="Montserrat"/>
              <a:sym typeface="Montserrat"/>
            </a:endParaRPr>
          </a:p>
        </p:txBody>
      </p:sp>
      <p:sp>
        <p:nvSpPr>
          <p:cNvPr id="478" name="Google Shape;478;p54"/>
          <p:cNvSpPr txBox="1"/>
          <p:nvPr/>
        </p:nvSpPr>
        <p:spPr>
          <a:xfrm>
            <a:off x="395650" y="968725"/>
            <a:ext cx="5310300" cy="3944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i="1" lang="en" sz="1800">
                <a:solidFill>
                  <a:schemeClr val="dk1"/>
                </a:solidFill>
                <a:latin typeface="Montserrat"/>
                <a:ea typeface="Montserrat"/>
                <a:cs typeface="Montserrat"/>
                <a:sym typeface="Montserrat"/>
              </a:rPr>
              <a:t>¿Quiénes</a:t>
            </a:r>
            <a:r>
              <a:rPr b="1" i="1" lang="en" sz="1800">
                <a:solidFill>
                  <a:schemeClr val="dk1"/>
                </a:solidFill>
                <a:latin typeface="Montserrat"/>
                <a:ea typeface="Montserrat"/>
                <a:cs typeface="Montserrat"/>
                <a:sym typeface="Montserrat"/>
              </a:rPr>
              <a:t>?</a:t>
            </a:r>
            <a:endParaRPr b="1" i="1" sz="18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lang="en" sz="1200">
                <a:solidFill>
                  <a:schemeClr val="dk1"/>
                </a:solidFill>
                <a:latin typeface="Montserrat"/>
                <a:ea typeface="Montserrat"/>
                <a:cs typeface="Montserrat"/>
                <a:sym typeface="Montserrat"/>
              </a:rPr>
              <a:t>Toda residente documentado que no sea reclamado como dependiente por otra persona recibirá un pago único.</a:t>
            </a:r>
            <a:endParaRPr sz="12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sz="12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b="1" i="1" lang="en" sz="1800">
                <a:solidFill>
                  <a:schemeClr val="dk1"/>
                </a:solidFill>
                <a:latin typeface="Montserrat"/>
                <a:ea typeface="Montserrat"/>
                <a:cs typeface="Montserrat"/>
                <a:sym typeface="Montserrat"/>
              </a:rPr>
              <a:t>¿Qué</a:t>
            </a:r>
            <a:r>
              <a:rPr b="1" i="1" lang="en" sz="1800">
                <a:solidFill>
                  <a:schemeClr val="dk1"/>
                </a:solidFill>
                <a:latin typeface="Montserrat"/>
                <a:ea typeface="Montserrat"/>
                <a:cs typeface="Montserrat"/>
                <a:sym typeface="Montserrat"/>
              </a:rPr>
              <a:t>?</a:t>
            </a:r>
            <a:endParaRPr b="1" i="1" sz="18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lang="en" sz="1200">
                <a:solidFill>
                  <a:schemeClr val="dk1"/>
                </a:solidFill>
                <a:latin typeface="Montserrat"/>
                <a:ea typeface="Montserrat"/>
                <a:cs typeface="Montserrat"/>
                <a:sym typeface="Montserrat"/>
              </a:rPr>
              <a:t>La mayoría de adultos recibirán un pago de </a:t>
            </a:r>
            <a:r>
              <a:rPr b="1" lang="en" sz="1200">
                <a:solidFill>
                  <a:schemeClr val="dk1"/>
                </a:solidFill>
                <a:latin typeface="Montserrat"/>
                <a:ea typeface="Montserrat"/>
                <a:cs typeface="Montserrat"/>
                <a:sym typeface="Montserrat"/>
              </a:rPr>
              <a:t>$1,200</a:t>
            </a:r>
            <a:r>
              <a:rPr lang="en" sz="1200">
                <a:solidFill>
                  <a:schemeClr val="dk1"/>
                </a:solidFill>
                <a:latin typeface="Montserrat"/>
                <a:ea typeface="Montserrat"/>
                <a:cs typeface="Montserrat"/>
                <a:sym typeface="Montserrat"/>
              </a:rPr>
              <a:t>. Para individuos que ganan más de $75,000 o más, los pagos serán menores. Los hogares recibirán $500 por niño que sea menor de 17 años. </a:t>
            </a:r>
            <a:endParaRPr sz="12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sz="12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None/>
            </a:pPr>
            <a:r>
              <a:rPr b="1" i="1" lang="en" sz="1800">
                <a:solidFill>
                  <a:schemeClr val="dk1"/>
                </a:solidFill>
                <a:latin typeface="Montserrat"/>
                <a:ea typeface="Montserrat"/>
                <a:cs typeface="Montserrat"/>
                <a:sym typeface="Montserrat"/>
              </a:rPr>
              <a:t>¿Cómo</a:t>
            </a:r>
            <a:r>
              <a:rPr b="1" i="1" lang="en" sz="1800">
                <a:solidFill>
                  <a:schemeClr val="dk1"/>
                </a:solidFill>
                <a:latin typeface="Montserrat"/>
                <a:ea typeface="Montserrat"/>
                <a:cs typeface="Montserrat"/>
                <a:sym typeface="Montserrat"/>
              </a:rPr>
              <a:t>?</a:t>
            </a:r>
            <a:endParaRPr b="1" i="1" sz="18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None/>
            </a:pPr>
            <a:r>
              <a:rPr lang="en" sz="1200">
                <a:solidFill>
                  <a:schemeClr val="dk1"/>
                </a:solidFill>
                <a:latin typeface="Montserrat"/>
                <a:ea typeface="Montserrat"/>
                <a:cs typeface="Montserrat"/>
                <a:sym typeface="Montserrat"/>
              </a:rPr>
              <a:t>Si el Servicio de Impuestos Internos </a:t>
            </a:r>
            <a:r>
              <a:rPr lang="en" sz="1200">
                <a:solidFill>
                  <a:schemeClr val="dk1"/>
                </a:solidFill>
                <a:latin typeface="Montserrat"/>
                <a:ea typeface="Montserrat"/>
                <a:cs typeface="Montserrat"/>
                <a:sym typeface="Montserrat"/>
              </a:rPr>
              <a:t>(IRS) tiene la información bancaria que reportaste en tu declaración de impuestos de 2019 y 2018, te harán una transferencia directa para hacerte llegar el dinero. </a:t>
            </a:r>
            <a:endParaRPr sz="12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sz="12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lang="en" sz="1200">
                <a:solidFill>
                  <a:schemeClr val="dk1"/>
                </a:solidFill>
                <a:latin typeface="Montserrat"/>
                <a:ea typeface="Montserrat"/>
                <a:cs typeface="Montserrat"/>
                <a:sym typeface="Montserrat"/>
              </a:rPr>
              <a:t>Para personas que no declaran impuestos,</a:t>
            </a:r>
            <a:r>
              <a:rPr lang="en" sz="1200">
                <a:solidFill>
                  <a:schemeClr val="dk1"/>
                </a:solidFill>
                <a:latin typeface="Montserrat"/>
                <a:ea typeface="Montserrat"/>
                <a:cs typeface="Montserrat"/>
                <a:sym typeface="Montserrat"/>
              </a:rPr>
              <a:t> visita </a:t>
            </a:r>
            <a:r>
              <a:rPr b="1" lang="en" sz="1200">
                <a:solidFill>
                  <a:schemeClr val="dk1"/>
                </a:solidFill>
                <a:latin typeface="Montserrat"/>
                <a:ea typeface="Montserrat"/>
                <a:cs typeface="Montserrat"/>
                <a:sym typeface="Montserrat"/>
              </a:rPr>
              <a:t>https://bit.ly/IRSingresarinfo</a:t>
            </a:r>
            <a:endParaRPr sz="12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sz="1200">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None/>
            </a:pPr>
            <a:r>
              <a:t/>
            </a:r>
            <a:endParaRPr b="1" sz="1200">
              <a:solidFill>
                <a:srgbClr val="3C4043"/>
              </a:solidFill>
              <a:highlight>
                <a:srgbClr val="FFFFFF"/>
              </a:highlight>
              <a:latin typeface="Montserrat"/>
              <a:ea typeface="Montserrat"/>
              <a:cs typeface="Montserrat"/>
              <a:sym typeface="Montserrat"/>
            </a:endParaRPr>
          </a:p>
        </p:txBody>
      </p:sp>
      <p:pic>
        <p:nvPicPr>
          <p:cNvPr id="479" name="Google Shape;479;p54"/>
          <p:cNvPicPr preferRelativeResize="0"/>
          <p:nvPr/>
        </p:nvPicPr>
        <p:blipFill rotWithShape="1">
          <a:blip r:embed="rId3">
            <a:alphaModFix/>
          </a:blip>
          <a:srcRect b="3779" l="13559" r="15819" t="34158"/>
          <a:stretch/>
        </p:blipFill>
        <p:spPr>
          <a:xfrm>
            <a:off x="6497325" y="2094525"/>
            <a:ext cx="2420050" cy="1196251"/>
          </a:xfrm>
          <a:prstGeom prst="rect">
            <a:avLst/>
          </a:prstGeom>
          <a:noFill/>
          <a:ln>
            <a:noFill/>
          </a:ln>
        </p:spPr>
      </p:pic>
      <p:sp>
        <p:nvSpPr>
          <p:cNvPr id="480" name="Google Shape;480;p54"/>
          <p:cNvSpPr txBox="1"/>
          <p:nvPr/>
        </p:nvSpPr>
        <p:spPr>
          <a:xfrm>
            <a:off x="7371125" y="2427425"/>
            <a:ext cx="1701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4" name="Shape 484"/>
        <p:cNvGrpSpPr/>
        <p:nvPr/>
      </p:nvGrpSpPr>
      <p:grpSpPr>
        <a:xfrm>
          <a:off x="0" y="0"/>
          <a:ext cx="0" cy="0"/>
          <a:chOff x="0" y="0"/>
          <a:chExt cx="0" cy="0"/>
        </a:xfrm>
      </p:grpSpPr>
      <p:sp>
        <p:nvSpPr>
          <p:cNvPr id="485" name="Google Shape;485;p55"/>
          <p:cNvSpPr/>
          <p:nvPr/>
        </p:nvSpPr>
        <p:spPr>
          <a:xfrm>
            <a:off x="0" y="247250"/>
            <a:ext cx="91440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55"/>
          <p:cNvSpPr txBox="1"/>
          <p:nvPr/>
        </p:nvSpPr>
        <p:spPr>
          <a:xfrm>
            <a:off x="395650" y="2460875"/>
            <a:ext cx="4725600" cy="2071500"/>
          </a:xfrm>
          <a:prstGeom prst="rect">
            <a:avLst/>
          </a:prstGeom>
          <a:noFill/>
          <a:ln>
            <a:noFill/>
          </a:ln>
        </p:spPr>
        <p:txBody>
          <a:bodyPr anchorCtr="0" anchor="t" bIns="91425" lIns="91425" spcFirstLastPara="1" rIns="91425" wrap="square" tIns="91425">
            <a:noAutofit/>
          </a:bodyPr>
          <a:lstStyle/>
          <a:p>
            <a:pPr indent="0" lvl="0" marL="0" marR="9728" rtl="0" algn="l">
              <a:lnSpc>
                <a:spcPct val="115000"/>
              </a:lnSpc>
              <a:spcBef>
                <a:spcPts val="0"/>
              </a:spcBef>
              <a:spcAft>
                <a:spcPts val="0"/>
              </a:spcAft>
              <a:buNone/>
            </a:pPr>
            <a:r>
              <a:rPr lang="en" sz="1200">
                <a:solidFill>
                  <a:schemeClr val="dk1"/>
                </a:solidFill>
                <a:latin typeface="Montserrat"/>
                <a:ea typeface="Montserrat"/>
                <a:cs typeface="Montserrat"/>
                <a:sym typeface="Montserrat"/>
              </a:rPr>
              <a:t>Para individuos que no hayan proporcionado su información al IRS, los cheques empezarán a ser enviados en mayo.</a:t>
            </a:r>
            <a:endParaRPr sz="1200">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None/>
            </a:pPr>
            <a:r>
              <a:t/>
            </a:r>
            <a:endParaRPr sz="1200">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None/>
            </a:pPr>
            <a:r>
              <a:rPr lang="en" sz="1200">
                <a:solidFill>
                  <a:schemeClr val="dk1"/>
                </a:solidFill>
                <a:latin typeface="Montserrat"/>
                <a:ea typeface="Montserrat"/>
                <a:cs typeface="Montserrat"/>
                <a:sym typeface="Montserrat"/>
              </a:rPr>
              <a:t>La Tesorería espera enviar 5 millones de cheques a la semana. </a:t>
            </a:r>
            <a:endParaRPr sz="1200">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None/>
            </a:pPr>
            <a:r>
              <a:t/>
            </a:r>
            <a:endParaRPr sz="1200">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None/>
            </a:pPr>
            <a:r>
              <a:rPr lang="en" sz="1200">
                <a:solidFill>
                  <a:schemeClr val="dk1"/>
                </a:solidFill>
                <a:latin typeface="Montserrat"/>
                <a:ea typeface="Montserrat"/>
                <a:cs typeface="Montserrat"/>
                <a:sym typeface="Montserrat"/>
              </a:rPr>
              <a:t>Esta información está sujeta a cambios a discreción de la Tesorería y el IRS. </a:t>
            </a:r>
            <a:endParaRPr sz="1200">
              <a:solidFill>
                <a:schemeClr val="dk1"/>
              </a:solidFill>
              <a:latin typeface="Montserrat"/>
              <a:ea typeface="Montserrat"/>
              <a:cs typeface="Montserrat"/>
              <a:sym typeface="Montserrat"/>
            </a:endParaRPr>
          </a:p>
        </p:txBody>
      </p:sp>
      <p:pic>
        <p:nvPicPr>
          <p:cNvPr id="487" name="Google Shape;487;p55"/>
          <p:cNvPicPr preferRelativeResize="0"/>
          <p:nvPr/>
        </p:nvPicPr>
        <p:blipFill>
          <a:blip r:embed="rId3">
            <a:alphaModFix/>
          </a:blip>
          <a:stretch>
            <a:fillRect/>
          </a:stretch>
        </p:blipFill>
        <p:spPr>
          <a:xfrm>
            <a:off x="5202650" y="2460875"/>
            <a:ext cx="3513950" cy="2018980"/>
          </a:xfrm>
          <a:prstGeom prst="rect">
            <a:avLst/>
          </a:prstGeom>
          <a:noFill/>
          <a:ln>
            <a:noFill/>
          </a:ln>
        </p:spPr>
      </p:pic>
      <p:sp>
        <p:nvSpPr>
          <p:cNvPr id="488" name="Google Shape;488;p55"/>
          <p:cNvSpPr txBox="1"/>
          <p:nvPr/>
        </p:nvSpPr>
        <p:spPr>
          <a:xfrm>
            <a:off x="7371125" y="2427425"/>
            <a:ext cx="1701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55"/>
          <p:cNvSpPr txBox="1"/>
          <p:nvPr/>
        </p:nvSpPr>
        <p:spPr>
          <a:xfrm>
            <a:off x="395650" y="1068550"/>
            <a:ext cx="8239500" cy="1345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i="1" lang="en" sz="1800">
                <a:solidFill>
                  <a:schemeClr val="dk1"/>
                </a:solidFill>
                <a:latin typeface="Montserrat"/>
                <a:ea typeface="Montserrat"/>
                <a:cs typeface="Montserrat"/>
                <a:sym typeface="Montserrat"/>
              </a:rPr>
              <a:t>¿</a:t>
            </a:r>
            <a:r>
              <a:rPr b="1" i="1" lang="en" sz="2000">
                <a:solidFill>
                  <a:schemeClr val="dk1"/>
                </a:solidFill>
                <a:latin typeface="Montserrat"/>
                <a:ea typeface="Montserrat"/>
                <a:cs typeface="Montserrat"/>
                <a:sym typeface="Montserrat"/>
              </a:rPr>
              <a:t>Cuándo</a:t>
            </a:r>
            <a:r>
              <a:rPr b="1" i="1" lang="en" sz="2000">
                <a:solidFill>
                  <a:schemeClr val="dk1"/>
                </a:solidFill>
                <a:latin typeface="Montserrat"/>
                <a:ea typeface="Montserrat"/>
                <a:cs typeface="Montserrat"/>
                <a:sym typeface="Montserrat"/>
              </a:rPr>
              <a:t>?</a:t>
            </a:r>
            <a:endParaRPr b="1" i="1" sz="2000">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None/>
            </a:pPr>
            <a:r>
              <a:t/>
            </a:r>
            <a:endParaRPr sz="1200">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None/>
            </a:pPr>
            <a:r>
              <a:rPr lang="en" sz="1200">
                <a:solidFill>
                  <a:schemeClr val="dk1"/>
                </a:solidFill>
                <a:latin typeface="Montserrat"/>
                <a:ea typeface="Montserrat"/>
                <a:cs typeface="Montserrat"/>
                <a:sym typeface="Montserrat"/>
              </a:rPr>
              <a:t>La primera ronda de estímulos incentivos saldrán la semana del 13 de abril para las personas que tengan registrado su información de depósito directo con el IRS o si tienen un </a:t>
            </a:r>
            <a:r>
              <a:rPr lang="en" sz="1200">
                <a:solidFill>
                  <a:schemeClr val="dk1"/>
                </a:solidFill>
                <a:latin typeface="Montserrat"/>
                <a:ea typeface="Montserrat"/>
                <a:cs typeface="Montserrat"/>
                <a:sym typeface="Montserrat"/>
              </a:rPr>
              <a:t>número</a:t>
            </a:r>
            <a:r>
              <a:rPr lang="en" sz="1200">
                <a:solidFill>
                  <a:schemeClr val="dk1"/>
                </a:solidFill>
                <a:latin typeface="Montserrat"/>
                <a:ea typeface="Montserrat"/>
                <a:cs typeface="Montserrat"/>
                <a:sym typeface="Montserrat"/>
              </a:rPr>
              <a:t> de seguro social. </a:t>
            </a:r>
            <a:endParaRPr sz="1200">
              <a:solidFill>
                <a:schemeClr val="dk1"/>
              </a:solidFill>
              <a:latin typeface="Montserrat"/>
              <a:ea typeface="Montserrat"/>
              <a:cs typeface="Montserrat"/>
              <a:sym typeface="Montserrat"/>
            </a:endParaRPr>
          </a:p>
        </p:txBody>
      </p:sp>
      <p:sp>
        <p:nvSpPr>
          <p:cNvPr id="490" name="Google Shape;490;p55"/>
          <p:cNvSpPr txBox="1"/>
          <p:nvPr/>
        </p:nvSpPr>
        <p:spPr>
          <a:xfrm>
            <a:off x="0" y="301600"/>
            <a:ext cx="91440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FFFF"/>
                </a:solidFill>
                <a:latin typeface="Montserrat"/>
                <a:ea typeface="Montserrat"/>
                <a:cs typeface="Montserrat"/>
                <a:sym typeface="Montserrat"/>
              </a:rPr>
              <a:t>PREGUNTAS FRECUENTES SOBRE EL ESTÍMULO ECONÓMICO </a:t>
            </a:r>
            <a:endParaRPr b="1" sz="2200">
              <a:solidFill>
                <a:srgbClr val="FFFFFF"/>
              </a:solidFill>
              <a:latin typeface="Montserrat"/>
              <a:ea typeface="Montserrat"/>
              <a:cs typeface="Montserrat"/>
              <a:sym typeface="Montserrat"/>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4" name="Shape 494"/>
        <p:cNvGrpSpPr/>
        <p:nvPr/>
      </p:nvGrpSpPr>
      <p:grpSpPr>
        <a:xfrm>
          <a:off x="0" y="0"/>
          <a:ext cx="0" cy="0"/>
          <a:chOff x="0" y="0"/>
          <a:chExt cx="0" cy="0"/>
        </a:xfrm>
      </p:grpSpPr>
      <p:sp>
        <p:nvSpPr>
          <p:cNvPr id="495" name="Google Shape;495;p56"/>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56"/>
          <p:cNvSpPr txBox="1"/>
          <p:nvPr/>
        </p:nvSpPr>
        <p:spPr>
          <a:xfrm>
            <a:off x="2204225" y="771625"/>
            <a:ext cx="5403900" cy="735600"/>
          </a:xfrm>
          <a:prstGeom prst="rect">
            <a:avLst/>
          </a:prstGeom>
          <a:noFill/>
          <a:ln>
            <a:noFill/>
          </a:ln>
        </p:spPr>
        <p:txBody>
          <a:bodyPr anchorCtr="0" anchor="t" bIns="91425" lIns="91425" spcFirstLastPara="1" rIns="91425" wrap="square" tIns="91425">
            <a:noAutofit/>
          </a:bodyPr>
          <a:lstStyle/>
          <a:p>
            <a:pPr indent="0" lvl="0" marL="0" marR="9728" rtl="0" algn="ctr">
              <a:lnSpc>
                <a:spcPct val="115000"/>
              </a:lnSpc>
              <a:spcBef>
                <a:spcPts val="0"/>
              </a:spcBef>
              <a:spcAft>
                <a:spcPts val="0"/>
              </a:spcAft>
              <a:buClr>
                <a:schemeClr val="dk1"/>
              </a:buClr>
              <a:buSzPts val="1100"/>
              <a:buFont typeface="Arial"/>
              <a:buNone/>
            </a:pPr>
            <a:r>
              <a:rPr b="1" lang="en" sz="1900">
                <a:solidFill>
                  <a:srgbClr val="3C4043"/>
                </a:solidFill>
                <a:highlight>
                  <a:schemeClr val="lt1"/>
                </a:highlight>
                <a:latin typeface="Montserrat"/>
                <a:ea typeface="Montserrat"/>
                <a:cs typeface="Montserrat"/>
                <a:sym typeface="Montserrat"/>
              </a:rPr>
              <a:t>No compartas tu información bancaria o información personal sensible a nadie</a:t>
            </a:r>
            <a:endParaRPr b="1" sz="1700">
              <a:highlight>
                <a:srgbClr val="FFFFFF"/>
              </a:highlight>
              <a:latin typeface="Montserrat"/>
              <a:ea typeface="Montserrat"/>
              <a:cs typeface="Montserrat"/>
              <a:sym typeface="Montserrat"/>
            </a:endParaRPr>
          </a:p>
          <a:p>
            <a:pPr indent="0" lvl="0" marL="0" marR="9728" rtl="0" algn="ctr">
              <a:lnSpc>
                <a:spcPct val="100000"/>
              </a:lnSpc>
              <a:spcBef>
                <a:spcPts val="0"/>
              </a:spcBef>
              <a:spcAft>
                <a:spcPts val="0"/>
              </a:spcAft>
              <a:buNone/>
            </a:pPr>
            <a:r>
              <a:t/>
            </a:r>
            <a:endParaRPr sz="1700">
              <a:highlight>
                <a:srgbClr val="FFFFFF"/>
              </a:highlight>
              <a:latin typeface="Montserrat"/>
              <a:ea typeface="Montserrat"/>
              <a:cs typeface="Montserrat"/>
              <a:sym typeface="Montserrat"/>
            </a:endParaRPr>
          </a:p>
          <a:p>
            <a:pPr indent="0" lvl="0" marL="0" marR="9728" rtl="0" algn="ctr">
              <a:lnSpc>
                <a:spcPct val="100000"/>
              </a:lnSpc>
              <a:spcBef>
                <a:spcPts val="0"/>
              </a:spcBef>
              <a:spcAft>
                <a:spcPts val="0"/>
              </a:spcAft>
              <a:buNone/>
            </a:pPr>
            <a:r>
              <a:t/>
            </a:r>
            <a:endParaRPr b="1" sz="1700">
              <a:highlight>
                <a:srgbClr val="FFFFFF"/>
              </a:highlight>
              <a:latin typeface="Montserrat"/>
              <a:ea typeface="Montserrat"/>
              <a:cs typeface="Montserrat"/>
              <a:sym typeface="Montserrat"/>
            </a:endParaRPr>
          </a:p>
          <a:p>
            <a:pPr indent="0" lvl="0" marL="0" marR="9728" rtl="0" algn="ctr">
              <a:lnSpc>
                <a:spcPct val="100000"/>
              </a:lnSpc>
              <a:spcBef>
                <a:spcPts val="0"/>
              </a:spcBef>
              <a:spcAft>
                <a:spcPts val="0"/>
              </a:spcAft>
              <a:buNone/>
            </a:pPr>
            <a:r>
              <a:t/>
            </a:r>
            <a:endParaRPr sz="1700">
              <a:highlight>
                <a:srgbClr val="FFFFFF"/>
              </a:highlight>
              <a:latin typeface="Montserrat"/>
              <a:ea typeface="Montserrat"/>
              <a:cs typeface="Montserrat"/>
              <a:sym typeface="Montserrat"/>
            </a:endParaRPr>
          </a:p>
          <a:p>
            <a:pPr indent="0" lvl="0" marL="0" marR="9728" rtl="0" algn="l">
              <a:lnSpc>
                <a:spcPct val="100000"/>
              </a:lnSpc>
              <a:spcBef>
                <a:spcPts val="0"/>
              </a:spcBef>
              <a:spcAft>
                <a:spcPts val="0"/>
              </a:spcAft>
              <a:buNone/>
            </a:pPr>
            <a:r>
              <a:t/>
            </a:r>
            <a:endParaRPr sz="1700">
              <a:highlight>
                <a:srgbClr val="FFFFFF"/>
              </a:highlight>
              <a:latin typeface="Montserrat"/>
              <a:ea typeface="Montserrat"/>
              <a:cs typeface="Montserrat"/>
              <a:sym typeface="Montserrat"/>
            </a:endParaRPr>
          </a:p>
        </p:txBody>
      </p:sp>
      <p:sp>
        <p:nvSpPr>
          <p:cNvPr id="497" name="Google Shape;497;p56"/>
          <p:cNvSpPr txBox="1"/>
          <p:nvPr/>
        </p:nvSpPr>
        <p:spPr>
          <a:xfrm>
            <a:off x="7371125" y="2427425"/>
            <a:ext cx="1701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498" name="Google Shape;498;p56"/>
          <p:cNvPicPr preferRelativeResize="0"/>
          <p:nvPr/>
        </p:nvPicPr>
        <p:blipFill>
          <a:blip r:embed="rId3">
            <a:alphaModFix/>
          </a:blip>
          <a:stretch>
            <a:fillRect/>
          </a:stretch>
        </p:blipFill>
        <p:spPr>
          <a:xfrm>
            <a:off x="2598725" y="4620200"/>
            <a:ext cx="510400" cy="510400"/>
          </a:xfrm>
          <a:prstGeom prst="rect">
            <a:avLst/>
          </a:prstGeom>
          <a:noFill/>
          <a:ln>
            <a:noFill/>
          </a:ln>
        </p:spPr>
      </p:pic>
      <p:sp>
        <p:nvSpPr>
          <p:cNvPr id="499" name="Google Shape;499;p56"/>
          <p:cNvSpPr txBox="1"/>
          <p:nvPr/>
        </p:nvSpPr>
        <p:spPr>
          <a:xfrm>
            <a:off x="2949900" y="4593225"/>
            <a:ext cx="6194100" cy="583500"/>
          </a:xfrm>
          <a:prstGeom prst="rect">
            <a:avLst/>
          </a:prstGeom>
          <a:noFill/>
          <a:ln>
            <a:noFill/>
          </a:ln>
        </p:spPr>
        <p:txBody>
          <a:bodyPr anchorCtr="0" anchor="t" bIns="91425" lIns="91425" spcFirstLastPara="1" rIns="91425" wrap="square" tIns="91425">
            <a:noAutofit/>
          </a:bodyPr>
          <a:lstStyle/>
          <a:p>
            <a:pPr indent="0" lvl="0" marL="0" marR="9728" rtl="0" algn="ctr">
              <a:lnSpc>
                <a:spcPct val="115000"/>
              </a:lnSpc>
              <a:spcBef>
                <a:spcPts val="0"/>
              </a:spcBef>
              <a:spcAft>
                <a:spcPts val="0"/>
              </a:spcAft>
              <a:buClr>
                <a:schemeClr val="dk1"/>
              </a:buClr>
              <a:buSzPts val="1100"/>
              <a:buFont typeface="Arial"/>
              <a:buNone/>
            </a:pPr>
            <a:r>
              <a:rPr lang="en" sz="1300">
                <a:solidFill>
                  <a:srgbClr val="3C4043"/>
                </a:solidFill>
                <a:highlight>
                  <a:schemeClr val="lt1"/>
                </a:highlight>
                <a:latin typeface="Montserrat"/>
                <a:ea typeface="Montserrat"/>
                <a:cs typeface="Montserrat"/>
                <a:sym typeface="Montserrat"/>
              </a:rPr>
              <a:t>Para reportar una estafa, contacta a la Unidad de Aná</a:t>
            </a:r>
            <a:r>
              <a:rPr lang="en" sz="1300">
                <a:solidFill>
                  <a:srgbClr val="3C4043"/>
                </a:solidFill>
                <a:latin typeface="Montserrat"/>
                <a:ea typeface="Montserrat"/>
                <a:cs typeface="Montserrat"/>
                <a:sym typeface="Montserrat"/>
              </a:rPr>
              <a:t>lisis y Detección de Fraude, envía un correo a </a:t>
            </a:r>
            <a:r>
              <a:rPr b="1" lang="en" sz="1300">
                <a:solidFill>
                  <a:srgbClr val="3C4043"/>
                </a:solidFill>
                <a:latin typeface="Montserrat"/>
                <a:ea typeface="Montserrat"/>
                <a:cs typeface="Montserrat"/>
                <a:sym typeface="Montserrat"/>
              </a:rPr>
              <a:t>PA-PVPITFRAUD@pa.gov.</a:t>
            </a:r>
            <a:endParaRPr b="1" sz="1300">
              <a:solidFill>
                <a:srgbClr val="3C4043"/>
              </a:solidFill>
              <a:latin typeface="Montserrat"/>
              <a:ea typeface="Montserrat"/>
              <a:cs typeface="Montserrat"/>
              <a:sym typeface="Montserrat"/>
            </a:endParaRPr>
          </a:p>
          <a:p>
            <a:pPr indent="0" lvl="0" marL="0" marR="9728" rtl="0" algn="ctr">
              <a:lnSpc>
                <a:spcPct val="115000"/>
              </a:lnSpc>
              <a:spcBef>
                <a:spcPts val="0"/>
              </a:spcBef>
              <a:spcAft>
                <a:spcPts val="0"/>
              </a:spcAft>
              <a:buNone/>
            </a:pPr>
            <a:r>
              <a:t/>
            </a:r>
            <a:endParaRPr>
              <a:highlight>
                <a:schemeClr val="lt1"/>
              </a:highlight>
              <a:latin typeface="Montserrat"/>
              <a:ea typeface="Montserrat"/>
              <a:cs typeface="Montserrat"/>
              <a:sym typeface="Montserrat"/>
            </a:endParaRPr>
          </a:p>
        </p:txBody>
      </p:sp>
      <p:pic>
        <p:nvPicPr>
          <p:cNvPr id="500" name="Google Shape;500;p56"/>
          <p:cNvPicPr preferRelativeResize="0"/>
          <p:nvPr/>
        </p:nvPicPr>
        <p:blipFill>
          <a:blip r:embed="rId4">
            <a:alphaModFix/>
          </a:blip>
          <a:stretch>
            <a:fillRect/>
          </a:stretch>
        </p:blipFill>
        <p:spPr>
          <a:xfrm>
            <a:off x="297950" y="1507225"/>
            <a:ext cx="8291775" cy="3053299"/>
          </a:xfrm>
          <a:prstGeom prst="rect">
            <a:avLst/>
          </a:prstGeom>
          <a:noFill/>
          <a:ln>
            <a:noFill/>
          </a:ln>
        </p:spPr>
      </p:pic>
      <p:sp>
        <p:nvSpPr>
          <p:cNvPr id="501" name="Google Shape;501;p56"/>
          <p:cNvSpPr/>
          <p:nvPr/>
        </p:nvSpPr>
        <p:spPr>
          <a:xfrm>
            <a:off x="356975" y="1432850"/>
            <a:ext cx="1778400" cy="3072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56"/>
          <p:cNvSpPr/>
          <p:nvPr/>
        </p:nvSpPr>
        <p:spPr>
          <a:xfrm>
            <a:off x="4572000" y="2869775"/>
            <a:ext cx="1564500" cy="3609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56"/>
          <p:cNvSpPr/>
          <p:nvPr/>
        </p:nvSpPr>
        <p:spPr>
          <a:xfrm>
            <a:off x="711500" y="2869773"/>
            <a:ext cx="2748000" cy="4206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56"/>
          <p:cNvSpPr/>
          <p:nvPr/>
        </p:nvSpPr>
        <p:spPr>
          <a:xfrm>
            <a:off x="6121625" y="2956325"/>
            <a:ext cx="2468100" cy="187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56"/>
          <p:cNvSpPr txBox="1"/>
          <p:nvPr/>
        </p:nvSpPr>
        <p:spPr>
          <a:xfrm>
            <a:off x="6080399" y="2869775"/>
            <a:ext cx="2840100" cy="36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latin typeface="Montserrat"/>
                <a:ea typeface="Montserrat"/>
                <a:cs typeface="Montserrat"/>
                <a:sym typeface="Montserrat"/>
              </a:rPr>
              <a:t>Para ver el estado de tu pago</a:t>
            </a:r>
            <a:endParaRPr b="1" sz="1000">
              <a:latin typeface="Montserrat"/>
              <a:ea typeface="Montserrat"/>
              <a:cs typeface="Montserrat"/>
              <a:sym typeface="Montserrat"/>
            </a:endParaRPr>
          </a:p>
        </p:txBody>
      </p:sp>
      <p:sp>
        <p:nvSpPr>
          <p:cNvPr id="506" name="Google Shape;506;p56"/>
          <p:cNvSpPr/>
          <p:nvPr/>
        </p:nvSpPr>
        <p:spPr>
          <a:xfrm>
            <a:off x="711500" y="2428654"/>
            <a:ext cx="3195000" cy="420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56"/>
          <p:cNvSpPr txBox="1"/>
          <p:nvPr/>
        </p:nvSpPr>
        <p:spPr>
          <a:xfrm>
            <a:off x="815900" y="2398813"/>
            <a:ext cx="3090600" cy="42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latin typeface="Montserrat"/>
                <a:ea typeface="Montserrat"/>
                <a:cs typeface="Montserrat"/>
                <a:sym typeface="Montserrat"/>
              </a:rPr>
              <a:t>Para proporcionar tu información si no enviaste tu declaración de impuestos</a:t>
            </a:r>
            <a:endParaRPr b="1" sz="1000">
              <a:latin typeface="Montserrat"/>
              <a:ea typeface="Montserrat"/>
              <a:cs typeface="Montserrat"/>
              <a:sym typeface="Montserrat"/>
            </a:endParaRPr>
          </a:p>
        </p:txBody>
      </p:sp>
      <p:sp>
        <p:nvSpPr>
          <p:cNvPr id="508" name="Google Shape;508;p56"/>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¡EVITA ESTAFAS!</a:t>
            </a:r>
            <a:endParaRPr b="1" sz="2400">
              <a:solidFill>
                <a:srgbClr val="FFFFFF"/>
              </a:solidFill>
              <a:latin typeface="Montserrat"/>
              <a:ea typeface="Montserrat"/>
              <a:cs typeface="Montserrat"/>
              <a:sym typeface="Montserrat"/>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2" name="Shape 512"/>
        <p:cNvGrpSpPr/>
        <p:nvPr/>
      </p:nvGrpSpPr>
      <p:grpSpPr>
        <a:xfrm>
          <a:off x="0" y="0"/>
          <a:ext cx="0" cy="0"/>
          <a:chOff x="0" y="0"/>
          <a:chExt cx="0" cy="0"/>
        </a:xfrm>
      </p:grpSpPr>
      <p:sp>
        <p:nvSpPr>
          <p:cNvPr id="513" name="Google Shape;513;p57"/>
          <p:cNvSpPr/>
          <p:nvPr/>
        </p:nvSpPr>
        <p:spPr>
          <a:xfrm>
            <a:off x="0" y="247250"/>
            <a:ext cx="91440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57"/>
          <p:cNvSpPr txBox="1"/>
          <p:nvPr/>
        </p:nvSpPr>
        <p:spPr>
          <a:xfrm>
            <a:off x="7371125" y="2427425"/>
            <a:ext cx="1701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57"/>
          <p:cNvSpPr txBox="1"/>
          <p:nvPr/>
        </p:nvSpPr>
        <p:spPr>
          <a:xfrm>
            <a:off x="395652" y="1279650"/>
            <a:ext cx="5615400" cy="508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i="1" lang="en" sz="2400">
                <a:solidFill>
                  <a:schemeClr val="dk1"/>
                </a:solidFill>
                <a:latin typeface="Montserrat"/>
                <a:ea typeface="Montserrat"/>
                <a:cs typeface="Montserrat"/>
                <a:sym typeface="Montserrat"/>
              </a:rPr>
              <a:t>¿Está sujeto a impuestos el pago</a:t>
            </a:r>
            <a:r>
              <a:rPr b="1" i="1" lang="en" sz="2400">
                <a:solidFill>
                  <a:schemeClr val="dk1"/>
                </a:solidFill>
                <a:latin typeface="Montserrat"/>
                <a:ea typeface="Montserrat"/>
                <a:cs typeface="Montserrat"/>
                <a:sym typeface="Montserrat"/>
              </a:rPr>
              <a:t>?</a:t>
            </a:r>
            <a:endParaRPr sz="2400">
              <a:solidFill>
                <a:schemeClr val="dk1"/>
              </a:solidFill>
              <a:latin typeface="Montserrat"/>
              <a:ea typeface="Montserrat"/>
              <a:cs typeface="Montserrat"/>
              <a:sym typeface="Montserrat"/>
            </a:endParaRPr>
          </a:p>
        </p:txBody>
      </p:sp>
      <p:sp>
        <p:nvSpPr>
          <p:cNvPr id="516" name="Google Shape;516;p57"/>
          <p:cNvSpPr txBox="1"/>
          <p:nvPr/>
        </p:nvSpPr>
        <p:spPr>
          <a:xfrm>
            <a:off x="454138" y="1860625"/>
            <a:ext cx="5129400" cy="913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i="1" lang="en" sz="1600">
                <a:solidFill>
                  <a:schemeClr val="dk1"/>
                </a:solidFill>
                <a:latin typeface="Montserrat"/>
                <a:ea typeface="Montserrat"/>
                <a:cs typeface="Montserrat"/>
                <a:sym typeface="Montserrat"/>
              </a:rPr>
              <a:t>No. </a:t>
            </a:r>
            <a:r>
              <a:rPr lang="en" sz="1600">
                <a:solidFill>
                  <a:schemeClr val="dk1"/>
                </a:solidFill>
                <a:latin typeface="Montserrat"/>
                <a:ea typeface="Montserrat"/>
                <a:cs typeface="Montserrat"/>
                <a:sym typeface="Montserrat"/>
              </a:rPr>
              <a:t>La cantidad que la persona recibe como estímulo económico no cuenta como ingresos sujetos a impuestos.</a:t>
            </a:r>
            <a:r>
              <a:rPr lang="en" sz="1600">
                <a:solidFill>
                  <a:schemeClr val="dk1"/>
                </a:solidFill>
                <a:latin typeface="Montserrat"/>
                <a:ea typeface="Montserrat"/>
                <a:cs typeface="Montserrat"/>
                <a:sym typeface="Montserrat"/>
              </a:rPr>
              <a:t> </a:t>
            </a:r>
            <a:endParaRPr sz="1600">
              <a:solidFill>
                <a:schemeClr val="dk1"/>
              </a:solidFill>
              <a:latin typeface="Montserrat"/>
              <a:ea typeface="Montserrat"/>
              <a:cs typeface="Montserrat"/>
              <a:sym typeface="Montserrat"/>
            </a:endParaRPr>
          </a:p>
        </p:txBody>
      </p:sp>
      <p:sp>
        <p:nvSpPr>
          <p:cNvPr id="517" name="Google Shape;517;p57"/>
          <p:cNvSpPr txBox="1"/>
          <p:nvPr/>
        </p:nvSpPr>
        <p:spPr>
          <a:xfrm>
            <a:off x="395638" y="3134850"/>
            <a:ext cx="7052400" cy="50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2400">
                <a:solidFill>
                  <a:schemeClr val="dk1"/>
                </a:solidFill>
                <a:latin typeface="Montserrat"/>
                <a:ea typeface="Montserrat"/>
                <a:cs typeface="Montserrat"/>
                <a:sym typeface="Montserrat"/>
              </a:rPr>
              <a:t>¿</a:t>
            </a:r>
            <a:r>
              <a:rPr b="1" i="1" lang="en" sz="2200">
                <a:solidFill>
                  <a:schemeClr val="dk1"/>
                </a:solidFill>
                <a:latin typeface="Montserrat"/>
                <a:ea typeface="Montserrat"/>
                <a:cs typeface="Montserrat"/>
                <a:sym typeface="Montserrat"/>
              </a:rPr>
              <a:t>Tengo que devolver el dinero que reciba</a:t>
            </a:r>
            <a:r>
              <a:rPr b="1" i="1" lang="en" sz="2200">
                <a:solidFill>
                  <a:schemeClr val="dk1"/>
                </a:solidFill>
                <a:latin typeface="Montserrat"/>
                <a:ea typeface="Montserrat"/>
                <a:cs typeface="Montserrat"/>
                <a:sym typeface="Montserrat"/>
              </a:rPr>
              <a:t>?</a:t>
            </a:r>
            <a:endParaRPr sz="2200"/>
          </a:p>
        </p:txBody>
      </p:sp>
      <p:sp>
        <p:nvSpPr>
          <p:cNvPr id="518" name="Google Shape;518;p57"/>
          <p:cNvSpPr txBox="1"/>
          <p:nvPr/>
        </p:nvSpPr>
        <p:spPr>
          <a:xfrm>
            <a:off x="454138" y="3803700"/>
            <a:ext cx="5129400" cy="913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i="1" lang="en" sz="1600">
                <a:solidFill>
                  <a:schemeClr val="dk1"/>
                </a:solidFill>
                <a:latin typeface="Montserrat"/>
                <a:ea typeface="Montserrat"/>
                <a:cs typeface="Montserrat"/>
                <a:sym typeface="Montserrat"/>
              </a:rPr>
              <a:t>No. </a:t>
            </a:r>
            <a:r>
              <a:rPr lang="en" sz="1600">
                <a:solidFill>
                  <a:schemeClr val="dk1"/>
                </a:solidFill>
                <a:latin typeface="Montserrat"/>
                <a:ea typeface="Montserrat"/>
                <a:cs typeface="Montserrat"/>
                <a:sym typeface="Montserrat"/>
              </a:rPr>
              <a:t>No tendrás que devolver el dinero que recibas en el futuro.  </a:t>
            </a:r>
            <a:endParaRPr sz="1600">
              <a:solidFill>
                <a:schemeClr val="dk1"/>
              </a:solidFill>
              <a:latin typeface="Montserrat"/>
              <a:ea typeface="Montserrat"/>
              <a:cs typeface="Montserrat"/>
              <a:sym typeface="Montserrat"/>
            </a:endParaRPr>
          </a:p>
        </p:txBody>
      </p:sp>
      <p:sp>
        <p:nvSpPr>
          <p:cNvPr id="519" name="Google Shape;519;p57"/>
          <p:cNvSpPr txBox="1"/>
          <p:nvPr/>
        </p:nvSpPr>
        <p:spPr>
          <a:xfrm>
            <a:off x="99150" y="301600"/>
            <a:ext cx="91440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FFFF"/>
                </a:solidFill>
                <a:latin typeface="Montserrat"/>
                <a:ea typeface="Montserrat"/>
                <a:cs typeface="Montserrat"/>
                <a:sym typeface="Montserrat"/>
              </a:rPr>
              <a:t>PREGUNTAS FRECUENTES SOBRE EL ESTÍMULO ECONÓMICO </a:t>
            </a:r>
            <a:endParaRPr b="1" sz="2200">
              <a:solidFill>
                <a:srgbClr val="FFFFFF"/>
              </a:solidFill>
              <a:latin typeface="Montserrat"/>
              <a:ea typeface="Montserrat"/>
              <a:cs typeface="Montserrat"/>
              <a:sym typeface="Montserrat"/>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3" name="Shape 523"/>
        <p:cNvGrpSpPr/>
        <p:nvPr/>
      </p:nvGrpSpPr>
      <p:grpSpPr>
        <a:xfrm>
          <a:off x="0" y="0"/>
          <a:ext cx="0" cy="0"/>
          <a:chOff x="0" y="0"/>
          <a:chExt cx="0" cy="0"/>
        </a:xfrm>
      </p:grpSpPr>
      <p:sp>
        <p:nvSpPr>
          <p:cNvPr id="524" name="Google Shape;524;p5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25" name="Google Shape;525;p58"/>
          <p:cNvCxnSpPr/>
          <p:nvPr/>
        </p:nvCxnSpPr>
        <p:spPr>
          <a:xfrm flipH="1" rot="10800000">
            <a:off x="0" y="1282075"/>
            <a:ext cx="6534900" cy="9600"/>
          </a:xfrm>
          <a:prstGeom prst="straightConnector1">
            <a:avLst/>
          </a:prstGeom>
          <a:noFill/>
          <a:ln cap="flat" cmpd="sng" w="38100">
            <a:solidFill>
              <a:srgbClr val="2176D2"/>
            </a:solidFill>
            <a:prstDash val="solid"/>
            <a:round/>
            <a:headEnd len="med" w="med" type="none"/>
            <a:tailEnd len="med" w="med" type="none"/>
          </a:ln>
        </p:spPr>
      </p:cxnSp>
      <p:sp>
        <p:nvSpPr>
          <p:cNvPr id="526" name="Google Shape;526;p58"/>
          <p:cNvSpPr txBox="1"/>
          <p:nvPr/>
        </p:nvSpPr>
        <p:spPr>
          <a:xfrm>
            <a:off x="252875" y="1500638"/>
            <a:ext cx="6225600" cy="105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600">
                <a:solidFill>
                  <a:schemeClr val="dk1"/>
                </a:solidFill>
                <a:highlight>
                  <a:schemeClr val="lt1"/>
                </a:highlight>
                <a:latin typeface="Montserrat"/>
                <a:ea typeface="Montserrat"/>
                <a:cs typeface="Montserrat"/>
                <a:sym typeface="Montserrat"/>
              </a:rPr>
              <a:t>Alivio Emergente para el Teatro de Filadelfia: </a:t>
            </a:r>
            <a:endParaRPr b="1" sz="1600">
              <a:solidFill>
                <a:schemeClr val="dk1"/>
              </a:solidFill>
              <a:highlight>
                <a:schemeClr val="lt1"/>
              </a:highlight>
              <a:latin typeface="Montserrat"/>
              <a:ea typeface="Montserrat"/>
              <a:cs typeface="Montserrat"/>
              <a:sym typeface="Montserrat"/>
            </a:endParaRPr>
          </a:p>
          <a:p>
            <a:pPr indent="0" lvl="0" marL="0" rtl="0" algn="l">
              <a:spcBef>
                <a:spcPts val="0"/>
              </a:spcBef>
              <a:spcAft>
                <a:spcPts val="0"/>
              </a:spcAft>
              <a:buNone/>
            </a:pPr>
            <a:r>
              <a:rPr lang="en">
                <a:solidFill>
                  <a:schemeClr val="dk1"/>
                </a:solidFill>
                <a:highlight>
                  <a:schemeClr val="lt1"/>
                </a:highlight>
                <a:latin typeface="Montserrat"/>
                <a:ea typeface="Montserrat"/>
                <a:cs typeface="Montserrat"/>
                <a:sym typeface="Montserrat"/>
              </a:rPr>
              <a:t>Micro-ayuda de $300 para individuos cuyos ingresos se han visto afectados por COVID-19.  Las aplicaciones están abiertas para TODOS quienes trabajan en la industria del teatro. La ayuda es distribuida por orden de llamada. </a:t>
            </a:r>
            <a:r>
              <a:rPr b="1" lang="en" sz="1200">
                <a:solidFill>
                  <a:srgbClr val="2176D2"/>
                </a:solidFill>
                <a:latin typeface="Montserrat"/>
                <a:ea typeface="Montserrat"/>
                <a:cs typeface="Montserrat"/>
                <a:sym typeface="Montserrat"/>
              </a:rPr>
              <a:t>PARA APRENDER MÁS, VISITA:</a:t>
            </a:r>
            <a:r>
              <a:rPr b="1" lang="en" sz="1200">
                <a:solidFill>
                  <a:srgbClr val="2176D2"/>
                </a:solidFill>
                <a:latin typeface="Montserrat"/>
                <a:ea typeface="Montserrat"/>
                <a:cs typeface="Montserrat"/>
                <a:sym typeface="Montserrat"/>
              </a:rPr>
              <a:t> t</a:t>
            </a:r>
            <a:r>
              <a:rPr b="1" lang="en" sz="1200">
                <a:solidFill>
                  <a:srgbClr val="2176D2"/>
                </a:solidFill>
                <a:latin typeface="Montserrat"/>
                <a:ea typeface="Montserrat"/>
                <a:cs typeface="Montserrat"/>
                <a:sym typeface="Montserrat"/>
              </a:rPr>
              <a:t>heatrephiladelphia.org/</a:t>
            </a:r>
            <a:endParaRPr>
              <a:solidFill>
                <a:schemeClr val="dk1"/>
              </a:solidFill>
              <a:highlight>
                <a:schemeClr val="lt1"/>
              </a:highlight>
              <a:latin typeface="Montserrat"/>
              <a:ea typeface="Montserrat"/>
              <a:cs typeface="Montserrat"/>
              <a:sym typeface="Montserrat"/>
            </a:endParaRPr>
          </a:p>
        </p:txBody>
      </p:sp>
      <p:cxnSp>
        <p:nvCxnSpPr>
          <p:cNvPr id="527" name="Google Shape;527;p58"/>
          <p:cNvCxnSpPr/>
          <p:nvPr/>
        </p:nvCxnSpPr>
        <p:spPr>
          <a:xfrm flipH="1" rot="10800000">
            <a:off x="0" y="2916463"/>
            <a:ext cx="6534900" cy="9600"/>
          </a:xfrm>
          <a:prstGeom prst="straightConnector1">
            <a:avLst/>
          </a:prstGeom>
          <a:noFill/>
          <a:ln cap="flat" cmpd="sng" w="38100">
            <a:solidFill>
              <a:srgbClr val="2176D2"/>
            </a:solidFill>
            <a:prstDash val="solid"/>
            <a:round/>
            <a:headEnd len="med" w="med" type="none"/>
            <a:tailEnd len="med" w="med" type="none"/>
          </a:ln>
        </p:spPr>
      </p:cxnSp>
      <p:pic>
        <p:nvPicPr>
          <p:cNvPr id="528" name="Google Shape;528;p58"/>
          <p:cNvPicPr preferRelativeResize="0"/>
          <p:nvPr/>
        </p:nvPicPr>
        <p:blipFill>
          <a:blip r:embed="rId3">
            <a:alphaModFix/>
          </a:blip>
          <a:stretch>
            <a:fillRect/>
          </a:stretch>
        </p:blipFill>
        <p:spPr>
          <a:xfrm>
            <a:off x="6854525" y="1282063"/>
            <a:ext cx="2191250" cy="1660375"/>
          </a:xfrm>
          <a:prstGeom prst="rect">
            <a:avLst/>
          </a:prstGeom>
          <a:noFill/>
          <a:ln>
            <a:noFill/>
          </a:ln>
        </p:spPr>
      </p:pic>
      <p:pic>
        <p:nvPicPr>
          <p:cNvPr id="529" name="Google Shape;529;p58"/>
          <p:cNvPicPr preferRelativeResize="0"/>
          <p:nvPr/>
        </p:nvPicPr>
        <p:blipFill>
          <a:blip r:embed="rId4">
            <a:alphaModFix/>
          </a:blip>
          <a:stretch>
            <a:fillRect/>
          </a:stretch>
        </p:blipFill>
        <p:spPr>
          <a:xfrm>
            <a:off x="212825" y="3461650"/>
            <a:ext cx="2191250" cy="1421557"/>
          </a:xfrm>
          <a:prstGeom prst="rect">
            <a:avLst/>
          </a:prstGeom>
          <a:noFill/>
          <a:ln>
            <a:noFill/>
          </a:ln>
        </p:spPr>
      </p:pic>
      <p:sp>
        <p:nvSpPr>
          <p:cNvPr id="530" name="Google Shape;530;p58"/>
          <p:cNvSpPr txBox="1"/>
          <p:nvPr/>
        </p:nvSpPr>
        <p:spPr>
          <a:xfrm>
            <a:off x="2632300" y="3634700"/>
            <a:ext cx="6134400" cy="94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chemeClr val="dk1"/>
                </a:solidFill>
                <a:highlight>
                  <a:schemeClr val="lt1"/>
                </a:highlight>
                <a:latin typeface="Montserrat"/>
                <a:ea typeface="Montserrat"/>
                <a:cs typeface="Montserrat"/>
                <a:sym typeface="Montserrat"/>
              </a:rPr>
              <a:t>Fondo “Emergency Gap Fund for Philly’s Black Working Artists” </a:t>
            </a:r>
            <a:r>
              <a:rPr lang="en">
                <a:solidFill>
                  <a:schemeClr val="dk1"/>
                </a:solidFill>
                <a:highlight>
                  <a:schemeClr val="lt1"/>
                </a:highlight>
                <a:latin typeface="Montserrat"/>
                <a:ea typeface="Montserrat"/>
                <a:cs typeface="Montserrat"/>
                <a:sym typeface="Montserrat"/>
              </a:rPr>
              <a:t>Ayuda de $500 para ayudar a artistas Afroamericanos que viven en Filadelfia a mantenerse sanos y salvos durante la crisis de COVID-19. </a:t>
            </a:r>
            <a:r>
              <a:rPr b="1" lang="en" sz="1200">
                <a:solidFill>
                  <a:srgbClr val="2176D2"/>
                </a:solidFill>
                <a:latin typeface="Montserrat"/>
                <a:ea typeface="Montserrat"/>
                <a:cs typeface="Montserrat"/>
                <a:sym typeface="Montserrat"/>
              </a:rPr>
              <a:t>PARA APRENDER MÁS, VISITA: </a:t>
            </a:r>
            <a:r>
              <a:rPr b="1" lang="en" sz="1200">
                <a:solidFill>
                  <a:srgbClr val="2176D2"/>
                </a:solidFill>
                <a:latin typeface="Montserrat"/>
                <a:ea typeface="Montserrat"/>
                <a:cs typeface="Montserrat"/>
                <a:sym typeface="Montserrat"/>
              </a:rPr>
              <a:t>villagearts.org</a:t>
            </a:r>
            <a:endParaRPr b="1" sz="1200">
              <a:solidFill>
                <a:srgbClr val="2176D2"/>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highlight>
                <a:schemeClr val="lt1"/>
              </a:highlight>
              <a:latin typeface="Montserrat"/>
              <a:ea typeface="Montserrat"/>
              <a:cs typeface="Montserrat"/>
              <a:sym typeface="Montserrat"/>
            </a:endParaRPr>
          </a:p>
        </p:txBody>
      </p:sp>
      <p:cxnSp>
        <p:nvCxnSpPr>
          <p:cNvPr id="531" name="Google Shape;531;p58"/>
          <p:cNvCxnSpPr/>
          <p:nvPr/>
        </p:nvCxnSpPr>
        <p:spPr>
          <a:xfrm flipH="1" rot="10800000">
            <a:off x="2632300" y="3461638"/>
            <a:ext cx="6534900" cy="9600"/>
          </a:xfrm>
          <a:prstGeom prst="straightConnector1">
            <a:avLst/>
          </a:prstGeom>
          <a:noFill/>
          <a:ln cap="flat" cmpd="sng" w="38100">
            <a:solidFill>
              <a:srgbClr val="2176D2"/>
            </a:solidFill>
            <a:prstDash val="solid"/>
            <a:round/>
            <a:headEnd len="med" w="med" type="none"/>
            <a:tailEnd len="med" w="med" type="none"/>
          </a:ln>
        </p:spPr>
      </p:cxnSp>
      <p:cxnSp>
        <p:nvCxnSpPr>
          <p:cNvPr id="532" name="Google Shape;532;p58"/>
          <p:cNvCxnSpPr/>
          <p:nvPr/>
        </p:nvCxnSpPr>
        <p:spPr>
          <a:xfrm flipH="1" rot="10800000">
            <a:off x="2632300" y="4802113"/>
            <a:ext cx="6534900" cy="9600"/>
          </a:xfrm>
          <a:prstGeom prst="straightConnector1">
            <a:avLst/>
          </a:prstGeom>
          <a:noFill/>
          <a:ln cap="flat" cmpd="sng" w="38100">
            <a:solidFill>
              <a:srgbClr val="2176D2"/>
            </a:solidFill>
            <a:prstDash val="solid"/>
            <a:round/>
            <a:headEnd len="med" w="med" type="none"/>
            <a:tailEnd len="med" w="med" type="none"/>
          </a:ln>
        </p:spPr>
      </p:cxnSp>
      <p:sp>
        <p:nvSpPr>
          <p:cNvPr id="533" name="Google Shape;533;p58"/>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APOYO PARA ARTISTAS</a:t>
            </a:r>
            <a:endParaRPr b="1" sz="2400">
              <a:solidFill>
                <a:srgbClr val="FFFFFF"/>
              </a:solidFill>
              <a:latin typeface="Montserrat"/>
              <a:ea typeface="Montserrat"/>
              <a:cs typeface="Montserrat"/>
              <a:sym typeface="Montserrat"/>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7" name="Shape 537"/>
        <p:cNvGrpSpPr/>
        <p:nvPr/>
      </p:nvGrpSpPr>
      <p:grpSpPr>
        <a:xfrm>
          <a:off x="0" y="0"/>
          <a:ext cx="0" cy="0"/>
          <a:chOff x="0" y="0"/>
          <a:chExt cx="0" cy="0"/>
        </a:xfrm>
      </p:grpSpPr>
      <p:sp>
        <p:nvSpPr>
          <p:cNvPr id="538" name="Google Shape;538;p59"/>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59"/>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AYUDA FINANCIERA PARA ARTISTAS </a:t>
            </a:r>
            <a:endParaRPr b="1" sz="2400">
              <a:solidFill>
                <a:srgbClr val="FFFFFF"/>
              </a:solidFill>
              <a:latin typeface="Montserrat"/>
              <a:ea typeface="Montserrat"/>
              <a:cs typeface="Montserrat"/>
              <a:sym typeface="Montserrat"/>
            </a:endParaRPr>
          </a:p>
        </p:txBody>
      </p:sp>
      <p:sp>
        <p:nvSpPr>
          <p:cNvPr id="540" name="Google Shape;540;p59"/>
          <p:cNvSpPr txBox="1"/>
          <p:nvPr/>
        </p:nvSpPr>
        <p:spPr>
          <a:xfrm>
            <a:off x="0" y="4516300"/>
            <a:ext cx="4229700" cy="64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2176D2"/>
                </a:solidFill>
                <a:latin typeface="Montserrat"/>
                <a:ea typeface="Montserrat"/>
                <a:cs typeface="Montserrat"/>
                <a:sym typeface="Montserrat"/>
              </a:rPr>
              <a:t>PARA APRENDER MÁS Y APLICAR</a:t>
            </a:r>
            <a:r>
              <a:rPr b="1" lang="en">
                <a:solidFill>
                  <a:srgbClr val="2176D2"/>
                </a:solidFill>
                <a:latin typeface="Montserrat"/>
                <a:ea typeface="Montserrat"/>
                <a:cs typeface="Montserrat"/>
                <a:sym typeface="Montserrat"/>
              </a:rPr>
              <a:t>, VISITA </a:t>
            </a:r>
            <a:r>
              <a:rPr b="1" lang="en" sz="1200">
                <a:solidFill>
                  <a:srgbClr val="2176D2"/>
                </a:solidFill>
                <a:latin typeface="Montserrat"/>
                <a:ea typeface="Montserrat"/>
                <a:cs typeface="Montserrat"/>
                <a:sym typeface="Montserrat"/>
              </a:rPr>
              <a:t>CREATIVEPHL.ORG/OPPORTUNITIES/</a:t>
            </a:r>
            <a:endParaRPr b="1" sz="1200">
              <a:solidFill>
                <a:srgbClr val="2176D2"/>
              </a:solidFill>
              <a:latin typeface="Montserrat"/>
              <a:ea typeface="Montserrat"/>
              <a:cs typeface="Montserrat"/>
              <a:sym typeface="Montserrat"/>
            </a:endParaRPr>
          </a:p>
          <a:p>
            <a:pPr indent="0" lvl="0" marL="0" rtl="0" algn="l">
              <a:spcBef>
                <a:spcPts val="0"/>
              </a:spcBef>
              <a:spcAft>
                <a:spcPts val="0"/>
              </a:spcAft>
              <a:buNone/>
            </a:pPr>
            <a:r>
              <a:t/>
            </a:r>
            <a:endParaRPr b="1">
              <a:solidFill>
                <a:srgbClr val="2176D2"/>
              </a:solidFill>
              <a:latin typeface="Montserrat"/>
              <a:ea typeface="Montserrat"/>
              <a:cs typeface="Montserrat"/>
              <a:sym typeface="Montserrat"/>
            </a:endParaRPr>
          </a:p>
        </p:txBody>
      </p:sp>
      <p:cxnSp>
        <p:nvCxnSpPr>
          <p:cNvPr id="541" name="Google Shape;541;p59"/>
          <p:cNvCxnSpPr/>
          <p:nvPr/>
        </p:nvCxnSpPr>
        <p:spPr>
          <a:xfrm flipH="1" rot="10800000">
            <a:off x="0" y="4485450"/>
            <a:ext cx="4946400" cy="21900"/>
          </a:xfrm>
          <a:prstGeom prst="straightConnector1">
            <a:avLst/>
          </a:prstGeom>
          <a:noFill/>
          <a:ln cap="flat" cmpd="sng" w="38100">
            <a:solidFill>
              <a:srgbClr val="2176D2"/>
            </a:solidFill>
            <a:prstDash val="solid"/>
            <a:round/>
            <a:headEnd len="med" w="med" type="none"/>
            <a:tailEnd len="med" w="med" type="none"/>
          </a:ln>
        </p:spPr>
      </p:cxnSp>
      <p:sp>
        <p:nvSpPr>
          <p:cNvPr id="542" name="Google Shape;542;p59"/>
          <p:cNvSpPr txBox="1"/>
          <p:nvPr/>
        </p:nvSpPr>
        <p:spPr>
          <a:xfrm>
            <a:off x="222150" y="958575"/>
            <a:ext cx="5519400" cy="342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highlight>
                  <a:srgbClr val="FFFFFF"/>
                </a:highlight>
                <a:latin typeface="Montserrat"/>
                <a:ea typeface="Montserrat"/>
                <a:cs typeface="Montserrat"/>
                <a:sym typeface="Montserrat"/>
              </a:rPr>
              <a:t>El Programa de Apoyo a las Artes </a:t>
            </a:r>
            <a:r>
              <a:rPr b="1" lang="en">
                <a:solidFill>
                  <a:schemeClr val="dk1"/>
                </a:solidFill>
                <a:highlight>
                  <a:srgbClr val="FFFFFF"/>
                </a:highlight>
                <a:latin typeface="Montserrat"/>
                <a:ea typeface="Montserrat"/>
                <a:cs typeface="Montserrat"/>
                <a:sym typeface="Montserrat"/>
              </a:rPr>
              <a:t>COVID-19 </a:t>
            </a:r>
            <a:r>
              <a:rPr lang="en">
                <a:solidFill>
                  <a:schemeClr val="dk1"/>
                </a:solidFill>
                <a:highlight>
                  <a:srgbClr val="FFFFFF"/>
                </a:highlight>
                <a:latin typeface="Montserrat"/>
                <a:ea typeface="Montserrat"/>
                <a:cs typeface="Montserrat"/>
                <a:sym typeface="Montserrat"/>
              </a:rPr>
              <a:t> proporcionará </a:t>
            </a:r>
            <a:r>
              <a:rPr b="1" lang="en">
                <a:solidFill>
                  <a:schemeClr val="dk1"/>
                </a:solidFill>
                <a:highlight>
                  <a:srgbClr val="FFFFFF"/>
                </a:highlight>
                <a:latin typeface="Montserrat"/>
                <a:ea typeface="Montserrat"/>
                <a:cs typeface="Montserrat"/>
                <a:sym typeface="Montserrat"/>
              </a:rPr>
              <a:t>hasta </a:t>
            </a:r>
            <a:r>
              <a:rPr b="1" lang="en">
                <a:solidFill>
                  <a:schemeClr val="dk1"/>
                </a:solidFill>
                <a:highlight>
                  <a:srgbClr val="FFFFFF"/>
                </a:highlight>
                <a:latin typeface="Montserrat"/>
                <a:ea typeface="Montserrat"/>
                <a:cs typeface="Montserrat"/>
                <a:sym typeface="Montserrat"/>
              </a:rPr>
              <a:t>$500</a:t>
            </a:r>
            <a:r>
              <a:rPr lang="en">
                <a:solidFill>
                  <a:schemeClr val="dk1"/>
                </a:solidFill>
                <a:highlight>
                  <a:srgbClr val="FFFFFF"/>
                </a:highlight>
                <a:latin typeface="Montserrat"/>
                <a:ea typeface="Montserrat"/>
                <a:cs typeface="Montserrat"/>
                <a:sym typeface="Montserrat"/>
              </a:rPr>
              <a:t> para artistas y </a:t>
            </a:r>
            <a:r>
              <a:rPr b="1" lang="en">
                <a:solidFill>
                  <a:schemeClr val="dk1"/>
                </a:solidFill>
                <a:highlight>
                  <a:srgbClr val="FFFFFF"/>
                </a:highlight>
                <a:latin typeface="Montserrat"/>
                <a:ea typeface="Montserrat"/>
                <a:cs typeface="Montserrat"/>
                <a:sym typeface="Montserrat"/>
              </a:rPr>
              <a:t>hasta $1,000 </a:t>
            </a:r>
            <a:r>
              <a:rPr lang="en">
                <a:solidFill>
                  <a:schemeClr val="dk1"/>
                </a:solidFill>
                <a:highlight>
                  <a:srgbClr val="FFFFFF"/>
                </a:highlight>
                <a:latin typeface="Montserrat"/>
                <a:ea typeface="Montserrat"/>
                <a:cs typeface="Montserrat"/>
                <a:sym typeface="Montserrat"/>
              </a:rPr>
              <a:t>para pequeñas organizaciones de arte y cultura en Filadelfia, y municipalidades cercanas. </a:t>
            </a:r>
            <a:endParaRPr>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sz="1050">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lang="en">
                <a:solidFill>
                  <a:schemeClr val="dk1"/>
                </a:solidFill>
                <a:highlight>
                  <a:srgbClr val="FFFFFF"/>
                </a:highlight>
                <a:latin typeface="Montserrat"/>
                <a:ea typeface="Montserrat"/>
                <a:cs typeface="Montserrat"/>
                <a:sym typeface="Montserrat"/>
              </a:rPr>
              <a:t>Esta ayuda está enfocada en organizaciones culturales </a:t>
            </a:r>
            <a:r>
              <a:rPr lang="en">
                <a:solidFill>
                  <a:schemeClr val="dk1"/>
                </a:solidFill>
                <a:highlight>
                  <a:srgbClr val="FFFFFF"/>
                </a:highlight>
                <a:latin typeface="Montserrat"/>
                <a:ea typeface="Montserrat"/>
                <a:cs typeface="Montserrat"/>
                <a:sym typeface="Montserrat"/>
              </a:rPr>
              <a:t>que tengan presupuestos anuales de menos de </a:t>
            </a:r>
            <a:r>
              <a:rPr lang="en">
                <a:solidFill>
                  <a:schemeClr val="dk1"/>
                </a:solidFill>
                <a:highlight>
                  <a:srgbClr val="FFFFFF"/>
                </a:highlight>
                <a:latin typeface="Montserrat"/>
                <a:ea typeface="Montserrat"/>
                <a:cs typeface="Montserrat"/>
                <a:sym typeface="Montserrat"/>
              </a:rPr>
              <a:t>$250,000 y en artistas quienes necesitan apoyo urgente. </a:t>
            </a:r>
            <a:endParaRPr>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lang="en">
                <a:solidFill>
                  <a:schemeClr val="dk1"/>
                </a:solidFill>
                <a:highlight>
                  <a:srgbClr val="FFFFFF"/>
                </a:highlight>
                <a:latin typeface="Montserrat"/>
                <a:ea typeface="Montserrat"/>
                <a:cs typeface="Montserrat"/>
                <a:sym typeface="Montserrat"/>
              </a:rPr>
              <a:t>A pesar de que los fondos son limitados, los fondos se otorgarán de forma periódica cuando si nuevos fondos se hacen disponibles. </a:t>
            </a:r>
            <a:endParaRPr>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highlight>
                <a:schemeClr val="lt1"/>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a:solidFill>
                  <a:schemeClr val="dk1"/>
                </a:solidFill>
                <a:highlight>
                  <a:schemeClr val="lt1"/>
                </a:highlight>
                <a:latin typeface="Montserrat"/>
                <a:ea typeface="Montserrat"/>
                <a:cs typeface="Montserrat"/>
                <a:sym typeface="Montserrat"/>
              </a:rPr>
              <a:t>Creative PHL tiene una compilación de oportunidades para becas y ayuda financiera.</a:t>
            </a:r>
            <a:endParaRPr>
              <a:solidFill>
                <a:schemeClr val="dk1"/>
              </a:solidFill>
              <a:highlight>
                <a:schemeClr val="lt1"/>
              </a:highlight>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highlight>
                <a:srgbClr val="FFFFFF"/>
              </a:highlight>
              <a:latin typeface="Montserrat"/>
              <a:ea typeface="Montserrat"/>
              <a:cs typeface="Montserrat"/>
              <a:sym typeface="Montserrat"/>
            </a:endParaRPr>
          </a:p>
        </p:txBody>
      </p:sp>
      <p:pic>
        <p:nvPicPr>
          <p:cNvPr id="543" name="Google Shape;543;p59"/>
          <p:cNvPicPr preferRelativeResize="0"/>
          <p:nvPr/>
        </p:nvPicPr>
        <p:blipFill rotWithShape="1">
          <a:blip r:embed="rId3">
            <a:alphaModFix/>
          </a:blip>
          <a:srcRect b="0" l="0" r="0" t="0"/>
          <a:stretch/>
        </p:blipFill>
        <p:spPr>
          <a:xfrm>
            <a:off x="5915050" y="1064025"/>
            <a:ext cx="2948825" cy="252747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7" name="Shape 547"/>
        <p:cNvGrpSpPr/>
        <p:nvPr/>
      </p:nvGrpSpPr>
      <p:grpSpPr>
        <a:xfrm>
          <a:off x="0" y="0"/>
          <a:ext cx="0" cy="0"/>
          <a:chOff x="0" y="0"/>
          <a:chExt cx="0" cy="0"/>
        </a:xfrm>
      </p:grpSpPr>
      <p:sp>
        <p:nvSpPr>
          <p:cNvPr id="548" name="Google Shape;548;p60"/>
          <p:cNvSpPr/>
          <p:nvPr/>
        </p:nvSpPr>
        <p:spPr>
          <a:xfrm>
            <a:off x="0" y="247250"/>
            <a:ext cx="91440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60"/>
          <p:cNvSpPr txBox="1"/>
          <p:nvPr/>
        </p:nvSpPr>
        <p:spPr>
          <a:xfrm>
            <a:off x="148350" y="3016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rgbClr val="FFFFFF"/>
                </a:solidFill>
                <a:latin typeface="Montserrat"/>
                <a:ea typeface="Montserrat"/>
                <a:cs typeface="Montserrat"/>
                <a:sym typeface="Montserrat"/>
              </a:rPr>
              <a:t>FONDO DE </a:t>
            </a:r>
            <a:r>
              <a:rPr b="1" lang="en" sz="2000">
                <a:solidFill>
                  <a:srgbClr val="FFFFFF"/>
                </a:solidFill>
                <a:latin typeface="Montserrat"/>
                <a:ea typeface="Montserrat"/>
                <a:cs typeface="Montserrat"/>
                <a:sym typeface="Montserrat"/>
              </a:rPr>
              <a:t>SOLIDARIDAD PARA ORGANIZAR DURANTE COVID-19 </a:t>
            </a:r>
            <a:endParaRPr b="1" sz="2000">
              <a:solidFill>
                <a:srgbClr val="FFFFFF"/>
              </a:solidFill>
              <a:latin typeface="Montserrat"/>
              <a:ea typeface="Montserrat"/>
              <a:cs typeface="Montserrat"/>
              <a:sym typeface="Montserrat"/>
            </a:endParaRPr>
          </a:p>
        </p:txBody>
      </p:sp>
      <p:pic>
        <p:nvPicPr>
          <p:cNvPr id="550" name="Google Shape;550;p60"/>
          <p:cNvPicPr preferRelativeResize="0"/>
          <p:nvPr/>
        </p:nvPicPr>
        <p:blipFill rotWithShape="1">
          <a:blip r:embed="rId3">
            <a:alphaModFix/>
          </a:blip>
          <a:srcRect b="0" l="7433" r="0" t="0"/>
          <a:stretch/>
        </p:blipFill>
        <p:spPr>
          <a:xfrm>
            <a:off x="4161075" y="1036800"/>
            <a:ext cx="4982925" cy="3069900"/>
          </a:xfrm>
          <a:prstGeom prst="rect">
            <a:avLst/>
          </a:prstGeom>
          <a:noFill/>
          <a:ln>
            <a:noFill/>
          </a:ln>
        </p:spPr>
      </p:pic>
      <p:sp>
        <p:nvSpPr>
          <p:cNvPr id="551" name="Google Shape;551;p60"/>
          <p:cNvSpPr txBox="1"/>
          <p:nvPr/>
        </p:nvSpPr>
        <p:spPr>
          <a:xfrm>
            <a:off x="292600" y="1032150"/>
            <a:ext cx="3990900" cy="2216700"/>
          </a:xfrm>
          <a:prstGeom prst="rect">
            <a:avLst/>
          </a:prstGeom>
          <a:noFill/>
          <a:ln>
            <a:noFill/>
          </a:ln>
        </p:spPr>
        <p:txBody>
          <a:bodyPr anchorCtr="0" anchor="t" bIns="34275" lIns="68575" spcFirstLastPara="1" rIns="68575" wrap="square" tIns="34275">
            <a:noAutofit/>
          </a:bodyPr>
          <a:lstStyle/>
          <a:p>
            <a:pPr indent="0" lvl="0" marL="0" rtl="0" algn="l">
              <a:lnSpc>
                <a:spcPct val="115000"/>
              </a:lnSpc>
              <a:spcBef>
                <a:spcPts val="0"/>
              </a:spcBef>
              <a:spcAft>
                <a:spcPts val="0"/>
              </a:spcAft>
              <a:buClr>
                <a:schemeClr val="dk1"/>
              </a:buClr>
              <a:buSzPts val="1100"/>
              <a:buFont typeface="Arial"/>
              <a:buNone/>
            </a:pPr>
            <a:r>
              <a:rPr b="1" lang="en" sz="1800">
                <a:solidFill>
                  <a:srgbClr val="0F4D90"/>
                </a:solidFill>
                <a:latin typeface="Montserrat"/>
                <a:ea typeface="Montserrat"/>
                <a:cs typeface="Montserrat"/>
                <a:sym typeface="Montserrat"/>
              </a:rPr>
              <a:t>El Fondo Comunitario </a:t>
            </a:r>
            <a:r>
              <a:rPr b="1" lang="en" sz="1800">
                <a:solidFill>
                  <a:srgbClr val="0F4D90"/>
                </a:solidFill>
                <a:latin typeface="Montserrat"/>
                <a:ea typeface="Montserrat"/>
                <a:cs typeface="Montserrat"/>
                <a:sym typeface="Montserrat"/>
              </a:rPr>
              <a:t>Bread &amp; Roses lanzó el Fondo de Solidaridad para organizar durante COVID-19 para apoyar a grupos </a:t>
            </a:r>
            <a:r>
              <a:rPr lang="en" sz="1800">
                <a:solidFill>
                  <a:srgbClr val="0F4D90"/>
                </a:solidFill>
                <a:latin typeface="Montserrat"/>
                <a:ea typeface="Montserrat"/>
                <a:cs typeface="Montserrat"/>
                <a:sym typeface="Montserrat"/>
              </a:rPr>
              <a:t>grassroots que están organizando a sus comunidades durante la crisis. </a:t>
            </a:r>
            <a:endParaRPr sz="1600">
              <a:solidFill>
                <a:srgbClr val="0F4D90"/>
              </a:solidFill>
              <a:latin typeface="Montserrat"/>
              <a:ea typeface="Montserrat"/>
              <a:cs typeface="Montserrat"/>
              <a:sym typeface="Montserrat"/>
            </a:endParaRPr>
          </a:p>
        </p:txBody>
      </p:sp>
      <p:sp>
        <p:nvSpPr>
          <p:cNvPr id="552" name="Google Shape;552;p60"/>
          <p:cNvSpPr txBox="1"/>
          <p:nvPr/>
        </p:nvSpPr>
        <p:spPr>
          <a:xfrm>
            <a:off x="292600" y="3450250"/>
            <a:ext cx="53472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rgbClr val="0F4D90"/>
                </a:solidFill>
                <a:latin typeface="Montserrat"/>
                <a:ea typeface="Montserrat"/>
                <a:cs typeface="Montserrat"/>
                <a:sym typeface="Montserrat"/>
              </a:rPr>
              <a:t>Aquellos grupos que hayan sido impactados o  estén haciendo trabajo directamente relacionado a la crisis de </a:t>
            </a:r>
            <a:r>
              <a:rPr lang="en" sz="1800">
                <a:solidFill>
                  <a:srgbClr val="0F4D90"/>
                </a:solidFill>
                <a:latin typeface="Montserrat"/>
                <a:ea typeface="Montserrat"/>
                <a:cs typeface="Montserrat"/>
                <a:sym typeface="Montserrat"/>
              </a:rPr>
              <a:t>COVID-19 pueden aplicar para hasta $10,000 visitando:</a:t>
            </a:r>
            <a:endParaRPr sz="1800">
              <a:solidFill>
                <a:srgbClr val="0F4D90"/>
              </a:solidFill>
              <a:latin typeface="Montserrat"/>
              <a:ea typeface="Montserrat"/>
              <a:cs typeface="Montserrat"/>
              <a:sym typeface="Montserrat"/>
            </a:endParaRPr>
          </a:p>
          <a:p>
            <a:pPr indent="0" lvl="0" marL="0" rtl="0" algn="l">
              <a:lnSpc>
                <a:spcPct val="115000"/>
              </a:lnSpc>
              <a:spcBef>
                <a:spcPts val="0"/>
              </a:spcBef>
              <a:spcAft>
                <a:spcPts val="0"/>
              </a:spcAft>
              <a:buNone/>
            </a:pPr>
            <a:r>
              <a:rPr b="1" lang="en" sz="1800">
                <a:solidFill>
                  <a:srgbClr val="0F4D90"/>
                </a:solidFill>
                <a:latin typeface="Montserrat"/>
                <a:ea typeface="Montserrat"/>
                <a:cs typeface="Montserrat"/>
                <a:sym typeface="Montserrat"/>
              </a:rPr>
              <a:t>breadrosesfund.org/solidarityfundapply/</a:t>
            </a:r>
            <a:endParaRPr b="1"/>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6" name="Shape 556"/>
        <p:cNvGrpSpPr/>
        <p:nvPr/>
      </p:nvGrpSpPr>
      <p:grpSpPr>
        <a:xfrm>
          <a:off x="0" y="0"/>
          <a:ext cx="0" cy="0"/>
          <a:chOff x="0" y="0"/>
          <a:chExt cx="0" cy="0"/>
        </a:xfrm>
      </p:grpSpPr>
      <p:sp>
        <p:nvSpPr>
          <p:cNvPr id="557" name="Google Shape;557;p6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61"/>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ACCESO A </a:t>
            </a:r>
            <a:r>
              <a:rPr b="1" lang="en" sz="2400">
                <a:solidFill>
                  <a:srgbClr val="FFFFFF"/>
                </a:solidFill>
                <a:latin typeface="Montserrat"/>
                <a:ea typeface="Montserrat"/>
                <a:cs typeface="Montserrat"/>
                <a:sym typeface="Montserrat"/>
              </a:rPr>
              <a:t>INTERNET </a:t>
            </a:r>
            <a:endParaRPr b="1" sz="2400">
              <a:solidFill>
                <a:srgbClr val="FFFFFF"/>
              </a:solidFill>
              <a:latin typeface="Montserrat"/>
              <a:ea typeface="Montserrat"/>
              <a:cs typeface="Montserrat"/>
              <a:sym typeface="Montserrat"/>
            </a:endParaRPr>
          </a:p>
        </p:txBody>
      </p:sp>
      <p:pic>
        <p:nvPicPr>
          <p:cNvPr id="559" name="Google Shape;559;p61"/>
          <p:cNvPicPr preferRelativeResize="0"/>
          <p:nvPr/>
        </p:nvPicPr>
        <p:blipFill>
          <a:blip r:embed="rId3">
            <a:alphaModFix/>
          </a:blip>
          <a:stretch>
            <a:fillRect/>
          </a:stretch>
        </p:blipFill>
        <p:spPr>
          <a:xfrm>
            <a:off x="6746613" y="4157050"/>
            <a:ext cx="1357766" cy="583500"/>
          </a:xfrm>
          <a:prstGeom prst="rect">
            <a:avLst/>
          </a:prstGeom>
          <a:noFill/>
          <a:ln>
            <a:noFill/>
          </a:ln>
        </p:spPr>
      </p:pic>
      <p:pic>
        <p:nvPicPr>
          <p:cNvPr id="560" name="Google Shape;560;p61"/>
          <p:cNvPicPr preferRelativeResize="0"/>
          <p:nvPr/>
        </p:nvPicPr>
        <p:blipFill>
          <a:blip r:embed="rId4">
            <a:alphaModFix/>
          </a:blip>
          <a:stretch>
            <a:fillRect/>
          </a:stretch>
        </p:blipFill>
        <p:spPr>
          <a:xfrm>
            <a:off x="6042950" y="1262612"/>
            <a:ext cx="2592250" cy="2592250"/>
          </a:xfrm>
          <a:prstGeom prst="rect">
            <a:avLst/>
          </a:prstGeom>
          <a:noFill/>
          <a:ln>
            <a:noFill/>
          </a:ln>
        </p:spPr>
      </p:pic>
      <p:sp>
        <p:nvSpPr>
          <p:cNvPr id="561" name="Google Shape;561;p61"/>
          <p:cNvSpPr txBox="1"/>
          <p:nvPr/>
        </p:nvSpPr>
        <p:spPr>
          <a:xfrm>
            <a:off x="259350" y="1071750"/>
            <a:ext cx="6062100" cy="167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333333"/>
                </a:solidFill>
                <a:highlight>
                  <a:srgbClr val="FFFFFF"/>
                </a:highlight>
                <a:latin typeface="Montserrat"/>
                <a:ea typeface="Montserrat"/>
                <a:cs typeface="Montserrat"/>
                <a:sym typeface="Montserrat"/>
              </a:rPr>
              <a:t>Internet Essentials</a:t>
            </a:r>
            <a:r>
              <a:rPr lang="en" sz="2400">
                <a:solidFill>
                  <a:srgbClr val="333333"/>
                </a:solidFill>
                <a:highlight>
                  <a:srgbClr val="FFFFFF"/>
                </a:highlight>
                <a:latin typeface="Montserrat"/>
                <a:ea typeface="Montserrat"/>
                <a:cs typeface="Montserrat"/>
                <a:sym typeface="Montserrat"/>
              </a:rPr>
              <a:t> es un programa para hogares de bajo recursos que actualmente no tienen acceso al  Internet en casa.</a:t>
            </a:r>
            <a:endParaRPr sz="2400">
              <a:latin typeface="Montserrat"/>
              <a:ea typeface="Montserrat"/>
              <a:cs typeface="Montserrat"/>
              <a:sym typeface="Montserrat"/>
            </a:endParaRPr>
          </a:p>
        </p:txBody>
      </p:sp>
      <p:sp>
        <p:nvSpPr>
          <p:cNvPr id="562" name="Google Shape;562;p61"/>
          <p:cNvSpPr txBox="1"/>
          <p:nvPr/>
        </p:nvSpPr>
        <p:spPr>
          <a:xfrm>
            <a:off x="341075" y="2788975"/>
            <a:ext cx="5223900" cy="167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333333"/>
                </a:solidFill>
                <a:highlight>
                  <a:srgbClr val="FFFFFF"/>
                </a:highlight>
                <a:latin typeface="Montserrat"/>
                <a:ea typeface="Montserrat"/>
                <a:cs typeface="Montserrat"/>
                <a:sym typeface="Montserrat"/>
              </a:rPr>
              <a:t>Durante la crisis de COVID-19, cada nuevo cliente recibirá </a:t>
            </a:r>
            <a:r>
              <a:rPr b="1" lang="en" sz="2000">
                <a:solidFill>
                  <a:srgbClr val="333333"/>
                </a:solidFill>
                <a:highlight>
                  <a:srgbClr val="FFFFFF"/>
                </a:highlight>
                <a:latin typeface="Montserrat"/>
                <a:ea typeface="Montserrat"/>
                <a:cs typeface="Montserrat"/>
                <a:sym typeface="Montserrat"/>
              </a:rPr>
              <a:t>dos meses de servicio de internet gratuito. </a:t>
            </a:r>
            <a:endParaRPr b="1" sz="2000">
              <a:solidFill>
                <a:srgbClr val="333333"/>
              </a:solidFill>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sz="2000">
              <a:solidFill>
                <a:srgbClr val="333333"/>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b="1" lang="en" sz="2000">
                <a:solidFill>
                  <a:srgbClr val="333333"/>
                </a:solidFill>
                <a:highlight>
                  <a:srgbClr val="FFFFFF"/>
                </a:highlight>
                <a:latin typeface="Montserrat"/>
                <a:ea typeface="Montserrat"/>
                <a:cs typeface="Montserrat"/>
                <a:sym typeface="Montserrat"/>
              </a:rPr>
              <a:t>Aplica en: apply.internetessentials.com</a:t>
            </a:r>
            <a:endParaRPr b="1" sz="2000">
              <a:solidFill>
                <a:srgbClr val="333333"/>
              </a:solidFill>
              <a:highlight>
                <a:srgbClr val="FFFFFF"/>
              </a:highlight>
              <a:latin typeface="Montserrat"/>
              <a:ea typeface="Montserrat"/>
              <a:cs typeface="Montserrat"/>
              <a:sym typeface="Montserrat"/>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6" name="Shape 566"/>
        <p:cNvGrpSpPr/>
        <p:nvPr/>
      </p:nvGrpSpPr>
      <p:grpSpPr>
        <a:xfrm>
          <a:off x="0" y="0"/>
          <a:ext cx="0" cy="0"/>
          <a:chOff x="0" y="0"/>
          <a:chExt cx="0" cy="0"/>
        </a:xfrm>
      </p:grpSpPr>
      <p:sp>
        <p:nvSpPr>
          <p:cNvPr id="567" name="Google Shape;567;p6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62"/>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CHROMEBOOKS</a:t>
            </a:r>
            <a:r>
              <a:rPr b="1" lang="en" sz="2400">
                <a:solidFill>
                  <a:srgbClr val="FFFFFF"/>
                </a:solidFill>
                <a:latin typeface="Montserrat"/>
                <a:ea typeface="Montserrat"/>
                <a:cs typeface="Montserrat"/>
                <a:sym typeface="Montserrat"/>
              </a:rPr>
              <a:t> PARA ESTUDIANTES</a:t>
            </a:r>
            <a:endParaRPr b="1" sz="2400">
              <a:solidFill>
                <a:srgbClr val="FFFFFF"/>
              </a:solidFill>
              <a:latin typeface="Montserrat"/>
              <a:ea typeface="Montserrat"/>
              <a:cs typeface="Montserrat"/>
              <a:sym typeface="Montserrat"/>
            </a:endParaRPr>
          </a:p>
        </p:txBody>
      </p:sp>
      <p:pic>
        <p:nvPicPr>
          <p:cNvPr id="569" name="Google Shape;569;p62"/>
          <p:cNvPicPr preferRelativeResize="0"/>
          <p:nvPr/>
        </p:nvPicPr>
        <p:blipFill>
          <a:blip r:embed="rId3">
            <a:alphaModFix/>
          </a:blip>
          <a:stretch>
            <a:fillRect/>
          </a:stretch>
        </p:blipFill>
        <p:spPr>
          <a:xfrm>
            <a:off x="395650" y="1027525"/>
            <a:ext cx="4858832" cy="4007950"/>
          </a:xfrm>
          <a:prstGeom prst="rect">
            <a:avLst/>
          </a:prstGeom>
          <a:noFill/>
          <a:ln>
            <a:noFill/>
          </a:ln>
        </p:spPr>
      </p:pic>
      <p:sp>
        <p:nvSpPr>
          <p:cNvPr id="570" name="Google Shape;570;p62"/>
          <p:cNvSpPr txBox="1"/>
          <p:nvPr/>
        </p:nvSpPr>
        <p:spPr>
          <a:xfrm>
            <a:off x="5504125" y="1129350"/>
            <a:ext cx="3273600" cy="332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Montserrat"/>
                <a:ea typeface="Montserrat"/>
                <a:cs typeface="Montserrat"/>
                <a:sym typeface="Montserrat"/>
              </a:rPr>
              <a:t>Aquellas familias con niños dentro de K-12 en el Distrito Escolar de Filadelfia que necesiten un</a:t>
            </a:r>
            <a:r>
              <a:rPr lang="en" sz="1800">
                <a:latin typeface="Montserrat"/>
                <a:ea typeface="Montserrat"/>
                <a:cs typeface="Montserrat"/>
                <a:sym typeface="Montserrat"/>
              </a:rPr>
              <a:t> Chromebook para hacer tarea escolar en casa pueden recoger uno de los Centros de Apoyo para Padres y Familias. </a:t>
            </a:r>
            <a:endParaRPr sz="1800">
              <a:latin typeface="Montserrat"/>
              <a:ea typeface="Montserrat"/>
              <a:cs typeface="Montserrat"/>
              <a:sym typeface="Montserrat"/>
            </a:endParaRPr>
          </a:p>
          <a:p>
            <a:pPr indent="0" lvl="0" marL="0" rtl="0" algn="l">
              <a:spcBef>
                <a:spcPts val="0"/>
              </a:spcBef>
              <a:spcAft>
                <a:spcPts val="0"/>
              </a:spcAft>
              <a:buNone/>
            </a:pPr>
            <a:r>
              <a:rPr lang="en" sz="1800">
                <a:latin typeface="Montserrat"/>
                <a:ea typeface="Montserrat"/>
                <a:cs typeface="Montserrat"/>
                <a:sym typeface="Montserrat"/>
              </a:rPr>
              <a:t>Para aprender más, visita:</a:t>
            </a:r>
            <a:endParaRPr sz="1800">
              <a:latin typeface="Montserrat"/>
              <a:ea typeface="Montserrat"/>
              <a:cs typeface="Montserrat"/>
              <a:sym typeface="Montserrat"/>
            </a:endParaRPr>
          </a:p>
          <a:p>
            <a:pPr indent="0" lvl="0" marL="0" rtl="0" algn="l">
              <a:spcBef>
                <a:spcPts val="0"/>
              </a:spcBef>
              <a:spcAft>
                <a:spcPts val="0"/>
              </a:spcAft>
              <a:buNone/>
            </a:pPr>
            <a:r>
              <a:rPr b="1" lang="en" sz="1800">
                <a:latin typeface="Montserrat"/>
                <a:ea typeface="Montserrat"/>
                <a:cs typeface="Montserrat"/>
                <a:sym typeface="Montserrat"/>
              </a:rPr>
              <a:t>philasd.org/chromebooks</a:t>
            </a:r>
            <a:endParaRPr b="1" sz="1800">
              <a:latin typeface="Montserrat"/>
              <a:ea typeface="Montserrat"/>
              <a:cs typeface="Montserrat"/>
              <a:sym typeface="Montserrat"/>
            </a:endParaRPr>
          </a:p>
        </p:txBody>
      </p:sp>
      <p:sp>
        <p:nvSpPr>
          <p:cNvPr id="571" name="Google Shape;571;p62"/>
          <p:cNvSpPr txBox="1"/>
          <p:nvPr/>
        </p:nvSpPr>
        <p:spPr>
          <a:xfrm>
            <a:off x="768450" y="1623575"/>
            <a:ext cx="3990900" cy="7809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002060"/>
                </a:solidFill>
                <a:latin typeface="Montserrat"/>
                <a:ea typeface="Montserrat"/>
                <a:cs typeface="Montserrat"/>
                <a:sym typeface="Montserrat"/>
              </a:rPr>
              <a:t>CENTROS DE APOYO  TECNOLÓGICO PARA FAMILIAS </a:t>
            </a:r>
            <a:endParaRPr sz="1800">
              <a:solidFill>
                <a:srgbClr val="002060"/>
              </a:solidFill>
              <a:latin typeface="Montserrat"/>
              <a:ea typeface="Montserrat"/>
              <a:cs typeface="Montserrat"/>
              <a:sym typeface="Montserrat"/>
            </a:endParaRPr>
          </a:p>
        </p:txBody>
      </p:sp>
      <p:sp>
        <p:nvSpPr>
          <p:cNvPr id="572" name="Google Shape;572;p62"/>
          <p:cNvSpPr txBox="1"/>
          <p:nvPr/>
        </p:nvSpPr>
        <p:spPr>
          <a:xfrm>
            <a:off x="768450" y="2404475"/>
            <a:ext cx="2057400" cy="6444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002060"/>
                </a:solidFill>
                <a:latin typeface="Montserrat"/>
                <a:ea typeface="Montserrat"/>
                <a:cs typeface="Montserrat"/>
                <a:sym typeface="Montserrat"/>
              </a:rPr>
              <a:t>LUNES-VIERNES</a:t>
            </a:r>
            <a:endParaRPr sz="1600">
              <a:solidFill>
                <a:srgbClr val="002060"/>
              </a:solidFill>
              <a:latin typeface="Montserrat"/>
              <a:ea typeface="Montserrat"/>
              <a:cs typeface="Montserrat"/>
              <a:sym typeface="Montserrat"/>
            </a:endParaRPr>
          </a:p>
          <a:p>
            <a:pPr indent="0" lvl="0" marL="0" rtl="0" algn="l">
              <a:spcBef>
                <a:spcPts val="0"/>
              </a:spcBef>
              <a:spcAft>
                <a:spcPts val="0"/>
              </a:spcAft>
              <a:buNone/>
            </a:pPr>
            <a:r>
              <a:rPr lang="en" sz="1600">
                <a:solidFill>
                  <a:srgbClr val="002060"/>
                </a:solidFill>
                <a:latin typeface="Montserrat"/>
                <a:ea typeface="Montserrat"/>
                <a:cs typeface="Montserrat"/>
                <a:sym typeface="Montserrat"/>
              </a:rPr>
              <a:t>9AM-4PM</a:t>
            </a:r>
            <a:endParaRPr sz="1600">
              <a:solidFill>
                <a:srgbClr val="002060"/>
              </a:solidFill>
              <a:latin typeface="Montserrat"/>
              <a:ea typeface="Montserrat"/>
              <a:cs typeface="Montserrat"/>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 name="Shape 111"/>
        <p:cNvGrpSpPr/>
        <p:nvPr/>
      </p:nvGrpSpPr>
      <p:grpSpPr>
        <a:xfrm>
          <a:off x="0" y="0"/>
          <a:ext cx="0" cy="0"/>
          <a:chOff x="0" y="0"/>
          <a:chExt cx="0" cy="0"/>
        </a:xfrm>
      </p:grpSpPr>
      <p:pic>
        <p:nvPicPr>
          <p:cNvPr id="112" name="Google Shape;112;p18"/>
          <p:cNvPicPr preferRelativeResize="0"/>
          <p:nvPr/>
        </p:nvPicPr>
        <p:blipFill rotWithShape="1">
          <a:blip r:embed="rId3">
            <a:alphaModFix/>
          </a:blip>
          <a:srcRect b="-4455" l="-39547" r="-11282" t="2963"/>
          <a:stretch/>
        </p:blipFill>
        <p:spPr>
          <a:xfrm>
            <a:off x="3875975" y="1103225"/>
            <a:ext cx="5320275" cy="3579950"/>
          </a:xfrm>
          <a:prstGeom prst="rect">
            <a:avLst/>
          </a:prstGeom>
          <a:noFill/>
          <a:ln>
            <a:noFill/>
          </a:ln>
        </p:spPr>
      </p:pic>
      <p:sp>
        <p:nvSpPr>
          <p:cNvPr id="113" name="Google Shape;113;p18"/>
          <p:cNvSpPr txBox="1"/>
          <p:nvPr>
            <p:ph idx="1" type="body"/>
          </p:nvPr>
        </p:nvSpPr>
        <p:spPr>
          <a:xfrm>
            <a:off x="395650" y="1554600"/>
            <a:ext cx="5089200" cy="203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200">
                <a:solidFill>
                  <a:schemeClr val="dk1"/>
                </a:solidFill>
                <a:latin typeface="Montserrat"/>
                <a:ea typeface="Montserrat"/>
                <a:cs typeface="Montserrat"/>
                <a:sym typeface="Montserrat"/>
              </a:rPr>
              <a:t>Hay mucho que aún no conocemos sobre el coronavirus. </a:t>
            </a:r>
            <a:endParaRPr sz="2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2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lang="en" sz="2200">
                <a:solidFill>
                  <a:schemeClr val="dk1"/>
                </a:solidFill>
                <a:latin typeface="Montserrat"/>
                <a:ea typeface="Montserrat"/>
                <a:cs typeface="Montserrat"/>
                <a:sym typeface="Montserrat"/>
              </a:rPr>
              <a:t>Lo que sí sabemos es que se parece mucho a otros viruses respiratorios, como el resfriado común o la influenza.  </a:t>
            </a:r>
            <a:endParaRPr b="1" sz="2200">
              <a:solidFill>
                <a:schemeClr val="dk1"/>
              </a:solidFill>
              <a:latin typeface="Montserrat"/>
              <a:ea typeface="Montserrat"/>
              <a:cs typeface="Montserrat"/>
              <a:sym typeface="Montserrat"/>
            </a:endParaRPr>
          </a:p>
          <a:p>
            <a:pPr indent="0" lvl="0" marL="0" rtl="0" algn="l">
              <a:spcBef>
                <a:spcPts val="0"/>
              </a:spcBef>
              <a:spcAft>
                <a:spcPts val="1600"/>
              </a:spcAft>
              <a:buNone/>
            </a:pPr>
            <a:r>
              <a:t/>
            </a:r>
            <a:endParaRPr sz="2200"/>
          </a:p>
        </p:txBody>
      </p:sp>
      <p:sp>
        <p:nvSpPr>
          <p:cNvPr id="114" name="Google Shape;114;p1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8"/>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¿QUÉ ES EL CORONAVIRUS / COVID-19?</a:t>
            </a:r>
            <a:endParaRPr b="1" sz="2400">
              <a:solidFill>
                <a:srgbClr val="FFFFFF"/>
              </a:solidFill>
              <a:latin typeface="Montserrat"/>
              <a:ea typeface="Montserrat"/>
              <a:cs typeface="Montserrat"/>
              <a:sym typeface="Montserrat"/>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6" name="Shape 576"/>
        <p:cNvGrpSpPr/>
        <p:nvPr/>
      </p:nvGrpSpPr>
      <p:grpSpPr>
        <a:xfrm>
          <a:off x="0" y="0"/>
          <a:ext cx="0" cy="0"/>
          <a:chOff x="0" y="0"/>
          <a:chExt cx="0" cy="0"/>
        </a:xfrm>
      </p:grpSpPr>
      <p:sp>
        <p:nvSpPr>
          <p:cNvPr id="577" name="Google Shape;577;p63"/>
          <p:cNvSpPr/>
          <p:nvPr/>
        </p:nvSpPr>
        <p:spPr>
          <a:xfrm>
            <a:off x="0" y="247250"/>
            <a:ext cx="7543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63"/>
          <p:cNvSpPr txBox="1"/>
          <p:nvPr/>
        </p:nvSpPr>
        <p:spPr>
          <a:xfrm>
            <a:off x="25440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APOYO PARA APRENDIZAJE DIGITAL </a:t>
            </a:r>
            <a:endParaRPr b="1" sz="2400">
              <a:solidFill>
                <a:srgbClr val="FFFFFF"/>
              </a:solidFill>
              <a:latin typeface="Montserrat"/>
              <a:ea typeface="Montserrat"/>
              <a:cs typeface="Montserrat"/>
              <a:sym typeface="Montserrat"/>
            </a:endParaRPr>
          </a:p>
        </p:txBody>
      </p:sp>
      <p:sp>
        <p:nvSpPr>
          <p:cNvPr id="579" name="Google Shape;579;p63"/>
          <p:cNvSpPr txBox="1"/>
          <p:nvPr/>
        </p:nvSpPr>
        <p:spPr>
          <a:xfrm>
            <a:off x="152400" y="4150000"/>
            <a:ext cx="8030400" cy="857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600">
                <a:solidFill>
                  <a:srgbClr val="0F4D90"/>
                </a:solidFill>
                <a:highlight>
                  <a:srgbClr val="FFFFFF"/>
                </a:highlight>
                <a:latin typeface="Montserrat"/>
                <a:ea typeface="Montserrat"/>
                <a:cs typeface="Montserrat"/>
                <a:sym typeface="Montserrat"/>
              </a:rPr>
              <a:t>Para encontrar más recursos y tips relacionados al aprendizaje digital durante el cierre de escuelas, visita </a:t>
            </a:r>
            <a:r>
              <a:rPr lang="en" sz="1600">
                <a:solidFill>
                  <a:srgbClr val="0F4D90"/>
                </a:solidFill>
                <a:highlight>
                  <a:srgbClr val="FFFFFF"/>
                </a:highlight>
                <a:latin typeface="Montserrat"/>
                <a:ea typeface="Montserrat"/>
                <a:cs typeface="Montserrat"/>
                <a:sym typeface="Montserrat"/>
              </a:rPr>
              <a:t> </a:t>
            </a:r>
            <a:r>
              <a:rPr b="1" lang="en" sz="1600">
                <a:solidFill>
                  <a:srgbClr val="0F4D90"/>
                </a:solidFill>
                <a:highlight>
                  <a:srgbClr val="FFFFFF"/>
                </a:highlight>
                <a:latin typeface="Montserrat"/>
                <a:ea typeface="Montserrat"/>
                <a:cs typeface="Montserrat"/>
                <a:sym typeface="Montserrat"/>
              </a:rPr>
              <a:t>https://bit.ly/PhillyDigitalLearning</a:t>
            </a:r>
            <a:endParaRPr b="1" sz="1500">
              <a:solidFill>
                <a:srgbClr val="0F4D90"/>
              </a:solidFill>
              <a:highlight>
                <a:srgbClr val="FFFFFF"/>
              </a:highlight>
              <a:latin typeface="Montserrat"/>
              <a:ea typeface="Montserrat"/>
              <a:cs typeface="Montserrat"/>
              <a:sym typeface="Montserrat"/>
            </a:endParaRPr>
          </a:p>
          <a:p>
            <a:pPr indent="0" lvl="0" marL="0" rtl="0" algn="l">
              <a:lnSpc>
                <a:spcPct val="115000"/>
              </a:lnSpc>
              <a:spcBef>
                <a:spcPts val="1200"/>
              </a:spcBef>
              <a:spcAft>
                <a:spcPts val="1200"/>
              </a:spcAft>
              <a:buNone/>
            </a:pPr>
            <a:r>
              <a:t/>
            </a:r>
            <a:endParaRPr sz="1500">
              <a:solidFill>
                <a:srgbClr val="171717"/>
              </a:solidFill>
              <a:highlight>
                <a:srgbClr val="FFFFFF"/>
              </a:highlight>
              <a:latin typeface="Open Sans"/>
              <a:ea typeface="Open Sans"/>
              <a:cs typeface="Open Sans"/>
              <a:sym typeface="Open Sans"/>
            </a:endParaRPr>
          </a:p>
        </p:txBody>
      </p:sp>
      <p:pic>
        <p:nvPicPr>
          <p:cNvPr id="580" name="Google Shape;580;p63"/>
          <p:cNvPicPr preferRelativeResize="0"/>
          <p:nvPr/>
        </p:nvPicPr>
        <p:blipFill>
          <a:blip r:embed="rId3">
            <a:alphaModFix/>
          </a:blip>
          <a:stretch>
            <a:fillRect/>
          </a:stretch>
        </p:blipFill>
        <p:spPr>
          <a:xfrm>
            <a:off x="152400" y="1202200"/>
            <a:ext cx="4793381" cy="2739075"/>
          </a:xfrm>
          <a:prstGeom prst="rect">
            <a:avLst/>
          </a:prstGeom>
          <a:noFill/>
          <a:ln>
            <a:noFill/>
          </a:ln>
        </p:spPr>
      </p:pic>
      <p:sp>
        <p:nvSpPr>
          <p:cNvPr id="581" name="Google Shape;581;p63"/>
          <p:cNvSpPr/>
          <p:nvPr/>
        </p:nvSpPr>
        <p:spPr>
          <a:xfrm>
            <a:off x="4725675" y="1202200"/>
            <a:ext cx="4239000" cy="27390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63"/>
          <p:cNvSpPr txBox="1"/>
          <p:nvPr/>
        </p:nvSpPr>
        <p:spPr>
          <a:xfrm>
            <a:off x="4646175" y="1202200"/>
            <a:ext cx="4398000" cy="1396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800">
                <a:solidFill>
                  <a:srgbClr val="FBF9EF"/>
                </a:solidFill>
                <a:latin typeface="Montserrat"/>
                <a:ea typeface="Montserrat"/>
                <a:cs typeface="Montserrat"/>
                <a:sym typeface="Montserrat"/>
              </a:rPr>
              <a:t>El Hotline del Distrito Escolar</a:t>
            </a:r>
            <a:endParaRPr b="1" sz="1800">
              <a:solidFill>
                <a:srgbClr val="FBF9EF"/>
              </a:solidFill>
              <a:latin typeface="Montserrat"/>
              <a:ea typeface="Montserrat"/>
              <a:cs typeface="Montserrat"/>
              <a:sym typeface="Montserrat"/>
            </a:endParaRPr>
          </a:p>
          <a:p>
            <a:pPr indent="0" lvl="0" marL="0" rtl="0" algn="ctr">
              <a:lnSpc>
                <a:spcPct val="115000"/>
              </a:lnSpc>
              <a:spcBef>
                <a:spcPts val="1200"/>
              </a:spcBef>
              <a:spcAft>
                <a:spcPts val="0"/>
              </a:spcAft>
              <a:buNone/>
            </a:pPr>
            <a:r>
              <a:rPr b="1" lang="en" sz="1800">
                <a:solidFill>
                  <a:srgbClr val="FBF9EF"/>
                </a:solidFill>
                <a:latin typeface="Montserrat"/>
                <a:ea typeface="Montserrat"/>
                <a:cs typeface="Montserrat"/>
                <a:sym typeface="Montserrat"/>
              </a:rPr>
              <a:t> </a:t>
            </a:r>
            <a:r>
              <a:rPr b="1" i="1" lang="en" sz="1200">
                <a:solidFill>
                  <a:srgbClr val="FBF9EF"/>
                </a:solidFill>
                <a:latin typeface="Montserrat"/>
                <a:ea typeface="Montserrat"/>
                <a:cs typeface="Montserrat"/>
                <a:sym typeface="Montserrat"/>
              </a:rPr>
              <a:t>para estudiantes y familias</a:t>
            </a:r>
            <a:r>
              <a:rPr b="1" i="1" lang="en" sz="1200">
                <a:solidFill>
                  <a:srgbClr val="FBF9EF"/>
                </a:solidFill>
                <a:latin typeface="Montserrat"/>
                <a:ea typeface="Montserrat"/>
                <a:cs typeface="Montserrat"/>
                <a:sym typeface="Montserrat"/>
              </a:rPr>
              <a:t>:</a:t>
            </a:r>
            <a:endParaRPr b="1" i="1" sz="1200">
              <a:solidFill>
                <a:srgbClr val="FBF9EF"/>
              </a:solidFill>
              <a:latin typeface="Montserrat"/>
              <a:ea typeface="Montserrat"/>
              <a:cs typeface="Montserrat"/>
              <a:sym typeface="Montserrat"/>
            </a:endParaRPr>
          </a:p>
          <a:p>
            <a:pPr indent="0" lvl="0" marL="0" rtl="0" algn="ctr">
              <a:lnSpc>
                <a:spcPct val="115000"/>
              </a:lnSpc>
              <a:spcBef>
                <a:spcPts val="1200"/>
              </a:spcBef>
              <a:spcAft>
                <a:spcPts val="0"/>
              </a:spcAft>
              <a:buNone/>
            </a:pPr>
            <a:r>
              <a:rPr b="1" lang="en" sz="1800">
                <a:solidFill>
                  <a:srgbClr val="F3C613"/>
                </a:solidFill>
                <a:latin typeface="Montserrat"/>
                <a:ea typeface="Montserrat"/>
                <a:cs typeface="Montserrat"/>
                <a:sym typeface="Montserrat"/>
              </a:rPr>
              <a:t>(215)-400-5300</a:t>
            </a:r>
            <a:endParaRPr b="1" sz="1800">
              <a:solidFill>
                <a:srgbClr val="F3C613"/>
              </a:solidFill>
              <a:latin typeface="Montserrat"/>
              <a:ea typeface="Montserrat"/>
              <a:cs typeface="Montserrat"/>
              <a:sym typeface="Montserrat"/>
            </a:endParaRPr>
          </a:p>
          <a:p>
            <a:pPr indent="0" lvl="0" marL="0" rtl="0" algn="ctr">
              <a:lnSpc>
                <a:spcPct val="115000"/>
              </a:lnSpc>
              <a:spcBef>
                <a:spcPts val="1200"/>
              </a:spcBef>
              <a:spcAft>
                <a:spcPts val="0"/>
              </a:spcAft>
              <a:buNone/>
            </a:pPr>
            <a:r>
              <a:rPr b="1" lang="en">
                <a:solidFill>
                  <a:srgbClr val="FBF9EF"/>
                </a:solidFill>
                <a:latin typeface="Montserrat"/>
                <a:ea typeface="Montserrat"/>
                <a:cs typeface="Montserrat"/>
                <a:sym typeface="Montserrat"/>
              </a:rPr>
              <a:t>Abierto de Lunes a Jueves </a:t>
            </a:r>
            <a:r>
              <a:rPr b="1" lang="en">
                <a:solidFill>
                  <a:srgbClr val="FBF9EF"/>
                </a:solidFill>
                <a:latin typeface="Montserrat"/>
                <a:ea typeface="Montserrat"/>
                <a:cs typeface="Montserrat"/>
                <a:sym typeface="Montserrat"/>
              </a:rPr>
              <a:t> </a:t>
            </a:r>
            <a:endParaRPr b="1">
              <a:solidFill>
                <a:srgbClr val="FBF9EF"/>
              </a:solidFill>
              <a:latin typeface="Montserrat"/>
              <a:ea typeface="Montserrat"/>
              <a:cs typeface="Montserrat"/>
              <a:sym typeface="Montserrat"/>
            </a:endParaRPr>
          </a:p>
          <a:p>
            <a:pPr indent="0" lvl="0" marL="0" rtl="0" algn="ctr">
              <a:lnSpc>
                <a:spcPct val="115000"/>
              </a:lnSpc>
              <a:spcBef>
                <a:spcPts val="1200"/>
              </a:spcBef>
              <a:spcAft>
                <a:spcPts val="0"/>
              </a:spcAft>
              <a:buNone/>
            </a:pPr>
            <a:r>
              <a:rPr b="1" lang="en">
                <a:solidFill>
                  <a:srgbClr val="FBF9EF"/>
                </a:solidFill>
                <a:latin typeface="Montserrat"/>
                <a:ea typeface="Montserrat"/>
                <a:cs typeface="Montserrat"/>
                <a:sym typeface="Montserrat"/>
              </a:rPr>
              <a:t>9:30 am - 11:30 am</a:t>
            </a:r>
            <a:endParaRPr b="1">
              <a:solidFill>
                <a:srgbClr val="FBF9EF"/>
              </a:solidFill>
              <a:latin typeface="Montserrat"/>
              <a:ea typeface="Montserrat"/>
              <a:cs typeface="Montserrat"/>
              <a:sym typeface="Montserrat"/>
            </a:endParaRPr>
          </a:p>
          <a:p>
            <a:pPr indent="0" lvl="0" marL="0" rtl="0" algn="ctr">
              <a:lnSpc>
                <a:spcPct val="115000"/>
              </a:lnSpc>
              <a:spcBef>
                <a:spcPts val="1200"/>
              </a:spcBef>
              <a:spcAft>
                <a:spcPts val="0"/>
              </a:spcAft>
              <a:buNone/>
            </a:pPr>
            <a:r>
              <a:rPr b="1" i="1" lang="en">
                <a:solidFill>
                  <a:srgbClr val="FBF9EF"/>
                </a:solidFill>
                <a:latin typeface="Montserrat"/>
                <a:ea typeface="Montserrat"/>
                <a:cs typeface="Montserrat"/>
                <a:sym typeface="Montserrat"/>
              </a:rPr>
              <a:t>Interpretación disponible en 10 idiomas</a:t>
            </a:r>
            <a:endParaRPr b="1" i="1">
              <a:solidFill>
                <a:srgbClr val="FBF9EF"/>
              </a:solidFill>
              <a:latin typeface="Montserrat"/>
              <a:ea typeface="Montserrat"/>
              <a:cs typeface="Montserrat"/>
              <a:sym typeface="Montserrat"/>
            </a:endParaRPr>
          </a:p>
          <a:p>
            <a:pPr indent="0" lvl="0" marL="0" rtl="0" algn="ctr">
              <a:lnSpc>
                <a:spcPct val="115000"/>
              </a:lnSpc>
              <a:spcBef>
                <a:spcPts val="1200"/>
              </a:spcBef>
              <a:spcAft>
                <a:spcPts val="1200"/>
              </a:spcAft>
              <a:buNone/>
            </a:pPr>
            <a:r>
              <a:t/>
            </a:r>
            <a:endParaRPr b="1" sz="1600">
              <a:solidFill>
                <a:srgbClr val="FBF9EF"/>
              </a:solidFill>
              <a:latin typeface="Montserrat"/>
              <a:ea typeface="Montserrat"/>
              <a:cs typeface="Montserrat"/>
              <a:sym typeface="Montserrat"/>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6" name="Shape 586"/>
        <p:cNvGrpSpPr/>
        <p:nvPr/>
      </p:nvGrpSpPr>
      <p:grpSpPr>
        <a:xfrm>
          <a:off x="0" y="0"/>
          <a:ext cx="0" cy="0"/>
          <a:chOff x="0" y="0"/>
          <a:chExt cx="0" cy="0"/>
        </a:xfrm>
      </p:grpSpPr>
      <p:sp>
        <p:nvSpPr>
          <p:cNvPr id="587" name="Google Shape;587;p64"/>
          <p:cNvSpPr/>
          <p:nvPr/>
        </p:nvSpPr>
        <p:spPr>
          <a:xfrm>
            <a:off x="0" y="247250"/>
            <a:ext cx="6547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64"/>
          <p:cNvSpPr txBox="1"/>
          <p:nvPr/>
        </p:nvSpPr>
        <p:spPr>
          <a:xfrm>
            <a:off x="25440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FONDO </a:t>
            </a:r>
            <a:r>
              <a:rPr b="1" lang="en" sz="2400">
                <a:solidFill>
                  <a:srgbClr val="FFFFFF"/>
                </a:solidFill>
                <a:latin typeface="Montserrat"/>
                <a:ea typeface="Montserrat"/>
                <a:cs typeface="Montserrat"/>
                <a:sym typeface="Montserrat"/>
              </a:rPr>
              <a:t>JUMP START PARA ESCUELAS</a:t>
            </a:r>
            <a:endParaRPr b="1" sz="2400">
              <a:solidFill>
                <a:srgbClr val="FFFFFF"/>
              </a:solidFill>
              <a:latin typeface="Montserrat"/>
              <a:ea typeface="Montserrat"/>
              <a:cs typeface="Montserrat"/>
              <a:sym typeface="Montserrat"/>
            </a:endParaRPr>
          </a:p>
        </p:txBody>
      </p:sp>
      <p:sp>
        <p:nvSpPr>
          <p:cNvPr id="589" name="Google Shape;589;p64"/>
          <p:cNvSpPr txBox="1"/>
          <p:nvPr/>
        </p:nvSpPr>
        <p:spPr>
          <a:xfrm>
            <a:off x="250500" y="1002925"/>
            <a:ext cx="8838000" cy="857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600">
                <a:solidFill>
                  <a:srgbClr val="171717"/>
                </a:solidFill>
                <a:highlight>
                  <a:srgbClr val="FFFFFF"/>
                </a:highlight>
                <a:latin typeface="Montserrat"/>
                <a:ea typeface="Montserrat"/>
                <a:cs typeface="Montserrat"/>
                <a:sym typeface="Montserrat"/>
              </a:rPr>
              <a:t>El</a:t>
            </a:r>
            <a:r>
              <a:rPr lang="en" sz="1600">
                <a:solidFill>
                  <a:srgbClr val="171717"/>
                </a:solidFill>
                <a:highlight>
                  <a:srgbClr val="FFFFFF"/>
                </a:highlight>
                <a:latin typeface="Montserrat"/>
                <a:ea typeface="Montserrat"/>
                <a:cs typeface="Montserrat"/>
                <a:sym typeface="Montserrat"/>
              </a:rPr>
              <a:t> </a:t>
            </a:r>
            <a:r>
              <a:rPr b="1" lang="en" sz="1600">
                <a:solidFill>
                  <a:srgbClr val="171717"/>
                </a:solidFill>
                <a:highlight>
                  <a:srgbClr val="FFFFFF"/>
                </a:highlight>
                <a:latin typeface="Montserrat"/>
                <a:ea typeface="Montserrat"/>
                <a:cs typeface="Montserrat"/>
                <a:sym typeface="Montserrat"/>
              </a:rPr>
              <a:t>Jump-Start Philly Schools Fund</a:t>
            </a:r>
            <a:r>
              <a:rPr lang="en" sz="1600">
                <a:solidFill>
                  <a:srgbClr val="171717"/>
                </a:solidFill>
                <a:highlight>
                  <a:srgbClr val="FFFFFF"/>
                </a:highlight>
                <a:latin typeface="Montserrat"/>
                <a:ea typeface="Montserrat"/>
                <a:cs typeface="Montserrat"/>
                <a:sym typeface="Montserrat"/>
              </a:rPr>
              <a:t>, tiene como objetivo responder a las necesidades inmediatas de estudiantes y familias de bajos recursos durante el cierre de escuelas ocasionado por COVID-19.</a:t>
            </a:r>
            <a:endParaRPr sz="1500">
              <a:solidFill>
                <a:srgbClr val="171717"/>
              </a:solidFill>
              <a:highlight>
                <a:srgbClr val="FFFFFF"/>
              </a:highlight>
              <a:latin typeface="Montserrat"/>
              <a:ea typeface="Montserrat"/>
              <a:cs typeface="Montserrat"/>
              <a:sym typeface="Montserrat"/>
            </a:endParaRPr>
          </a:p>
          <a:p>
            <a:pPr indent="0" lvl="0" marL="0" rtl="0" algn="l">
              <a:lnSpc>
                <a:spcPct val="115000"/>
              </a:lnSpc>
              <a:spcBef>
                <a:spcPts val="1200"/>
              </a:spcBef>
              <a:spcAft>
                <a:spcPts val="1200"/>
              </a:spcAft>
              <a:buNone/>
            </a:pPr>
            <a:r>
              <a:t/>
            </a:r>
            <a:endParaRPr sz="1500">
              <a:solidFill>
                <a:srgbClr val="171717"/>
              </a:solidFill>
              <a:highlight>
                <a:srgbClr val="FFFFFF"/>
              </a:highlight>
              <a:latin typeface="Open Sans"/>
              <a:ea typeface="Open Sans"/>
              <a:cs typeface="Open Sans"/>
              <a:sym typeface="Open Sans"/>
            </a:endParaRPr>
          </a:p>
        </p:txBody>
      </p:sp>
      <p:sp>
        <p:nvSpPr>
          <p:cNvPr id="590" name="Google Shape;590;p64"/>
          <p:cNvSpPr/>
          <p:nvPr/>
        </p:nvSpPr>
        <p:spPr>
          <a:xfrm>
            <a:off x="254400" y="4540150"/>
            <a:ext cx="8589900" cy="356100"/>
          </a:xfrm>
          <a:prstGeom prst="rect">
            <a:avLst/>
          </a:prstGeom>
          <a:solidFill>
            <a:srgbClr val="F3C6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64"/>
          <p:cNvSpPr txBox="1"/>
          <p:nvPr/>
        </p:nvSpPr>
        <p:spPr>
          <a:xfrm>
            <a:off x="384225" y="4477000"/>
            <a:ext cx="8539800" cy="482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b="1" lang="en" sz="1600">
                <a:solidFill>
                  <a:srgbClr val="2176D2"/>
                </a:solidFill>
                <a:latin typeface="Montserrat"/>
                <a:ea typeface="Montserrat"/>
                <a:cs typeface="Montserrat"/>
                <a:sym typeface="Montserrat"/>
              </a:rPr>
              <a:t>Visita </a:t>
            </a:r>
            <a:r>
              <a:rPr b="1" lang="en" sz="1600">
                <a:solidFill>
                  <a:srgbClr val="2176D2"/>
                </a:solidFill>
                <a:latin typeface="Montserrat"/>
                <a:ea typeface="Montserrat"/>
                <a:cs typeface="Montserrat"/>
                <a:sym typeface="Montserrat"/>
              </a:rPr>
              <a:t>philaschoolpartnership.org</a:t>
            </a:r>
            <a:r>
              <a:rPr b="1" lang="en" sz="1600">
                <a:solidFill>
                  <a:srgbClr val="2176D2"/>
                </a:solidFill>
                <a:latin typeface="Montserrat"/>
                <a:ea typeface="Montserrat"/>
                <a:cs typeface="Montserrat"/>
                <a:sym typeface="Montserrat"/>
              </a:rPr>
              <a:t> para obtener más información e </a:t>
            </a:r>
            <a:r>
              <a:rPr b="1" lang="en" sz="1600">
                <a:solidFill>
                  <a:srgbClr val="2176D2"/>
                </a:solidFill>
                <a:latin typeface="Montserrat"/>
                <a:ea typeface="Montserrat"/>
                <a:cs typeface="Montserrat"/>
                <a:sym typeface="Montserrat"/>
              </a:rPr>
              <a:t>involucrarse</a:t>
            </a:r>
            <a:r>
              <a:rPr b="1" lang="en" sz="1600">
                <a:solidFill>
                  <a:srgbClr val="2176D2"/>
                </a:solidFill>
                <a:latin typeface="Montserrat"/>
                <a:ea typeface="Montserrat"/>
                <a:cs typeface="Montserrat"/>
                <a:sym typeface="Montserrat"/>
              </a:rPr>
              <a:t>.</a:t>
            </a:r>
            <a:endParaRPr b="1" sz="1600">
              <a:solidFill>
                <a:srgbClr val="2176D2"/>
              </a:solidFill>
              <a:latin typeface="Montserrat"/>
              <a:ea typeface="Montserrat"/>
              <a:cs typeface="Montserrat"/>
              <a:sym typeface="Montserrat"/>
            </a:endParaRPr>
          </a:p>
        </p:txBody>
      </p:sp>
      <p:pic>
        <p:nvPicPr>
          <p:cNvPr id="592" name="Google Shape;592;p64"/>
          <p:cNvPicPr preferRelativeResize="0"/>
          <p:nvPr/>
        </p:nvPicPr>
        <p:blipFill>
          <a:blip r:embed="rId3">
            <a:alphaModFix/>
          </a:blip>
          <a:stretch>
            <a:fillRect/>
          </a:stretch>
        </p:blipFill>
        <p:spPr>
          <a:xfrm>
            <a:off x="6722672" y="221475"/>
            <a:ext cx="2321450" cy="635050"/>
          </a:xfrm>
          <a:prstGeom prst="rect">
            <a:avLst/>
          </a:prstGeom>
          <a:noFill/>
          <a:ln>
            <a:noFill/>
          </a:ln>
        </p:spPr>
      </p:pic>
      <p:pic>
        <p:nvPicPr>
          <p:cNvPr id="593" name="Google Shape;593;p64"/>
          <p:cNvPicPr preferRelativeResize="0"/>
          <p:nvPr/>
        </p:nvPicPr>
        <p:blipFill rotWithShape="1">
          <a:blip r:embed="rId4">
            <a:alphaModFix/>
          </a:blip>
          <a:srcRect b="-3939" l="40133" r="1294" t="36248"/>
          <a:stretch/>
        </p:blipFill>
        <p:spPr>
          <a:xfrm>
            <a:off x="5359800" y="1860584"/>
            <a:ext cx="3484504" cy="2679568"/>
          </a:xfrm>
          <a:prstGeom prst="rect">
            <a:avLst/>
          </a:prstGeom>
          <a:noFill/>
          <a:ln>
            <a:noFill/>
          </a:ln>
        </p:spPr>
      </p:pic>
      <p:sp>
        <p:nvSpPr>
          <p:cNvPr id="594" name="Google Shape;594;p64"/>
          <p:cNvSpPr txBox="1"/>
          <p:nvPr/>
        </p:nvSpPr>
        <p:spPr>
          <a:xfrm>
            <a:off x="254400" y="1860625"/>
            <a:ext cx="4839600" cy="2900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800">
                <a:solidFill>
                  <a:srgbClr val="171717"/>
                </a:solidFill>
                <a:highlight>
                  <a:srgbClr val="FFFFFF"/>
                </a:highlight>
                <a:latin typeface="Montserrat"/>
                <a:ea typeface="Montserrat"/>
                <a:cs typeface="Montserrat"/>
                <a:sym typeface="Montserrat"/>
              </a:rPr>
              <a:t>Objetivos</a:t>
            </a:r>
            <a:r>
              <a:rPr b="1" lang="en" sz="1800">
                <a:solidFill>
                  <a:srgbClr val="171717"/>
                </a:solidFill>
                <a:highlight>
                  <a:srgbClr val="FFFFFF"/>
                </a:highlight>
                <a:latin typeface="Montserrat"/>
                <a:ea typeface="Montserrat"/>
                <a:cs typeface="Montserrat"/>
                <a:sym typeface="Montserrat"/>
              </a:rPr>
              <a:t>: </a:t>
            </a:r>
            <a:endParaRPr b="1" sz="1800">
              <a:solidFill>
                <a:srgbClr val="171717"/>
              </a:solidFill>
              <a:highlight>
                <a:srgbClr val="FFFFFF"/>
              </a:highlight>
              <a:latin typeface="Montserrat"/>
              <a:ea typeface="Montserrat"/>
              <a:cs typeface="Montserrat"/>
              <a:sym typeface="Montserrat"/>
            </a:endParaRPr>
          </a:p>
          <a:p>
            <a:pPr indent="-323850" lvl="0" marL="457200" rtl="0" algn="l">
              <a:lnSpc>
                <a:spcPct val="115000"/>
              </a:lnSpc>
              <a:spcBef>
                <a:spcPts val="1200"/>
              </a:spcBef>
              <a:spcAft>
                <a:spcPts val="0"/>
              </a:spcAft>
              <a:buClr>
                <a:srgbClr val="171717"/>
              </a:buClr>
              <a:buSzPts val="1500"/>
              <a:buFont typeface="Montserrat"/>
              <a:buChar char="●"/>
            </a:pPr>
            <a:r>
              <a:rPr lang="en" sz="1500">
                <a:solidFill>
                  <a:srgbClr val="171717"/>
                </a:solidFill>
                <a:highlight>
                  <a:srgbClr val="FFFFFF"/>
                </a:highlight>
                <a:latin typeface="Montserrat"/>
                <a:ea typeface="Montserrat"/>
                <a:cs typeface="Montserrat"/>
                <a:sym typeface="Montserrat"/>
              </a:rPr>
              <a:t>Cerrar la brecha digital</a:t>
            </a:r>
            <a:endParaRPr sz="1500">
              <a:solidFill>
                <a:srgbClr val="171717"/>
              </a:solidFill>
              <a:highlight>
                <a:srgbClr val="FFFFFF"/>
              </a:highlight>
              <a:latin typeface="Montserrat"/>
              <a:ea typeface="Montserrat"/>
              <a:cs typeface="Montserrat"/>
              <a:sym typeface="Montserrat"/>
            </a:endParaRPr>
          </a:p>
          <a:p>
            <a:pPr indent="-323850" lvl="0" marL="457200" rtl="0" algn="l">
              <a:lnSpc>
                <a:spcPct val="115000"/>
              </a:lnSpc>
              <a:spcBef>
                <a:spcPts val="0"/>
              </a:spcBef>
              <a:spcAft>
                <a:spcPts val="0"/>
              </a:spcAft>
              <a:buClr>
                <a:srgbClr val="171717"/>
              </a:buClr>
              <a:buSzPts val="1500"/>
              <a:buFont typeface="Montserrat"/>
              <a:buChar char="●"/>
            </a:pPr>
            <a:r>
              <a:rPr lang="en" sz="1500">
                <a:solidFill>
                  <a:srgbClr val="171717"/>
                </a:solidFill>
                <a:highlight>
                  <a:srgbClr val="FFFFFF"/>
                </a:highlight>
                <a:latin typeface="Montserrat"/>
                <a:ea typeface="Montserrat"/>
                <a:cs typeface="Montserrat"/>
                <a:sym typeface="Montserrat"/>
              </a:rPr>
              <a:t>Ayudar en la transición a aprendizaje virtual</a:t>
            </a:r>
            <a:endParaRPr sz="1500">
              <a:solidFill>
                <a:srgbClr val="171717"/>
              </a:solidFill>
              <a:highlight>
                <a:srgbClr val="FFFFFF"/>
              </a:highlight>
              <a:latin typeface="Montserrat"/>
              <a:ea typeface="Montserrat"/>
              <a:cs typeface="Montserrat"/>
              <a:sym typeface="Montserrat"/>
            </a:endParaRPr>
          </a:p>
          <a:p>
            <a:pPr indent="-323850" lvl="0" marL="457200" rtl="0" algn="l">
              <a:lnSpc>
                <a:spcPct val="115000"/>
              </a:lnSpc>
              <a:spcBef>
                <a:spcPts val="0"/>
              </a:spcBef>
              <a:spcAft>
                <a:spcPts val="0"/>
              </a:spcAft>
              <a:buClr>
                <a:srgbClr val="171717"/>
              </a:buClr>
              <a:buSzPts val="1500"/>
              <a:buFont typeface="Montserrat"/>
              <a:buChar char="●"/>
            </a:pPr>
            <a:r>
              <a:rPr lang="en" sz="1500">
                <a:solidFill>
                  <a:srgbClr val="171717"/>
                </a:solidFill>
                <a:highlight>
                  <a:srgbClr val="FFFFFF"/>
                </a:highlight>
                <a:latin typeface="Montserrat"/>
                <a:ea typeface="Montserrat"/>
                <a:cs typeface="Montserrat"/>
                <a:sym typeface="Montserrat"/>
              </a:rPr>
              <a:t>Preparar para la recuperación académica</a:t>
            </a:r>
            <a:endParaRPr sz="1500">
              <a:solidFill>
                <a:srgbClr val="171717"/>
              </a:solidFill>
              <a:highlight>
                <a:srgbClr val="FFFFFF"/>
              </a:highlight>
              <a:latin typeface="Montserrat"/>
              <a:ea typeface="Montserrat"/>
              <a:cs typeface="Montserrat"/>
              <a:sym typeface="Montserrat"/>
            </a:endParaRPr>
          </a:p>
          <a:p>
            <a:pPr indent="0" lvl="0" marL="0" rtl="0" algn="ctr">
              <a:lnSpc>
                <a:spcPct val="115000"/>
              </a:lnSpc>
              <a:spcBef>
                <a:spcPts val="1200"/>
              </a:spcBef>
              <a:spcAft>
                <a:spcPts val="1200"/>
              </a:spcAft>
              <a:buNone/>
            </a:pPr>
            <a:r>
              <a:rPr b="1" i="1" lang="en" sz="1500">
                <a:solidFill>
                  <a:srgbClr val="0F4D90"/>
                </a:solidFill>
                <a:highlight>
                  <a:srgbClr val="FFFFFF"/>
                </a:highlight>
                <a:latin typeface="Montserrat"/>
                <a:ea typeface="Montserrat"/>
                <a:cs typeface="Montserrat"/>
                <a:sym typeface="Montserrat"/>
              </a:rPr>
              <a:t>Todo estudiante debe tener la oportunidad de continuar su aprendizaje, sin importar de dónde vienen o la escuela a la que van. </a:t>
            </a:r>
            <a:endParaRPr b="1" i="1" sz="1500">
              <a:solidFill>
                <a:srgbClr val="0F4D90"/>
              </a:solidFill>
              <a:highlight>
                <a:srgbClr val="FFFFFF"/>
              </a:highlight>
              <a:latin typeface="Montserrat"/>
              <a:ea typeface="Montserrat"/>
              <a:cs typeface="Montserrat"/>
              <a:sym typeface="Montserrat"/>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8" name="Shape 598"/>
        <p:cNvGrpSpPr/>
        <p:nvPr/>
      </p:nvGrpSpPr>
      <p:grpSpPr>
        <a:xfrm>
          <a:off x="0" y="0"/>
          <a:ext cx="0" cy="0"/>
          <a:chOff x="0" y="0"/>
          <a:chExt cx="0" cy="0"/>
        </a:xfrm>
      </p:grpSpPr>
      <p:sp>
        <p:nvSpPr>
          <p:cNvPr id="599" name="Google Shape;599;p6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65"/>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CAMBIOS EN LAS OPERACIONES DE WIC</a:t>
            </a:r>
            <a:r>
              <a:rPr b="1" lang="en" sz="2400">
                <a:solidFill>
                  <a:srgbClr val="FFFFFF"/>
                </a:solidFill>
                <a:latin typeface="Montserrat"/>
                <a:ea typeface="Montserrat"/>
                <a:cs typeface="Montserrat"/>
                <a:sym typeface="Montserrat"/>
              </a:rPr>
              <a:t>:</a:t>
            </a:r>
            <a:endParaRPr b="1" sz="2400">
              <a:solidFill>
                <a:srgbClr val="FFFFFF"/>
              </a:solidFill>
              <a:latin typeface="Montserrat"/>
              <a:ea typeface="Montserrat"/>
              <a:cs typeface="Montserrat"/>
              <a:sym typeface="Montserrat"/>
            </a:endParaRPr>
          </a:p>
        </p:txBody>
      </p:sp>
      <p:sp>
        <p:nvSpPr>
          <p:cNvPr id="601" name="Google Shape;601;p65"/>
          <p:cNvSpPr txBox="1"/>
          <p:nvPr/>
        </p:nvSpPr>
        <p:spPr>
          <a:xfrm>
            <a:off x="233500" y="905125"/>
            <a:ext cx="8635200" cy="11928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chemeClr val="dk1"/>
              </a:buClr>
              <a:buSzPts val="1100"/>
              <a:buFont typeface="Arial"/>
              <a:buNone/>
            </a:pPr>
            <a:r>
              <a:rPr b="1" i="1" lang="en" sz="1600">
                <a:solidFill>
                  <a:schemeClr val="dk1"/>
                </a:solidFill>
                <a:latin typeface="Montserrat"/>
                <a:ea typeface="Montserrat"/>
                <a:cs typeface="Montserrat"/>
                <a:sym typeface="Montserrat"/>
              </a:rPr>
              <a:t>Women, Infants, and Children (WIC), </a:t>
            </a:r>
            <a:r>
              <a:rPr lang="en" sz="1600">
                <a:solidFill>
                  <a:schemeClr val="dk1"/>
                </a:solidFill>
                <a:latin typeface="Montserrat"/>
                <a:ea typeface="Montserrat"/>
                <a:cs typeface="Montserrat"/>
                <a:sym typeface="Montserrat"/>
              </a:rPr>
              <a:t>la oficina para mujeres, infantes, y niños concederá beneficios </a:t>
            </a:r>
            <a:r>
              <a:rPr b="1" lang="en" sz="1600">
                <a:solidFill>
                  <a:schemeClr val="dk1"/>
                </a:solidFill>
                <a:latin typeface="Montserrat"/>
                <a:ea typeface="Montserrat"/>
                <a:cs typeface="Montserrat"/>
                <a:sym typeface="Montserrat"/>
              </a:rPr>
              <a:t>por</a:t>
            </a:r>
            <a:r>
              <a:rPr b="1" lang="en" sz="1600">
                <a:solidFill>
                  <a:srgbClr val="262626"/>
                </a:solidFill>
                <a:latin typeface="Montserrat"/>
                <a:ea typeface="Montserrat"/>
                <a:cs typeface="Montserrat"/>
                <a:sym typeface="Montserrat"/>
              </a:rPr>
              <a:t> correo</a:t>
            </a:r>
            <a:r>
              <a:rPr lang="en" sz="1600">
                <a:solidFill>
                  <a:srgbClr val="262626"/>
                </a:solidFill>
                <a:latin typeface="Montserrat"/>
                <a:ea typeface="Montserrat"/>
                <a:cs typeface="Montserrat"/>
                <a:sym typeface="Montserrat"/>
              </a:rPr>
              <a:t>. </a:t>
            </a:r>
            <a:r>
              <a:rPr b="1" lang="en" sz="1600">
                <a:solidFill>
                  <a:srgbClr val="262626"/>
                </a:solidFill>
                <a:latin typeface="Montserrat"/>
                <a:ea typeface="Montserrat"/>
                <a:cs typeface="Montserrat"/>
                <a:sym typeface="Montserrat"/>
              </a:rPr>
              <a:t>Aún están recibiendo aplicaciones.</a:t>
            </a:r>
            <a:endParaRPr sz="1600">
              <a:solidFill>
                <a:srgbClr val="323130"/>
              </a:solidFill>
              <a:latin typeface="Montserrat"/>
              <a:ea typeface="Montserrat"/>
              <a:cs typeface="Montserrat"/>
              <a:sym typeface="Montserrat"/>
            </a:endParaRPr>
          </a:p>
          <a:p>
            <a:pPr indent="0" lvl="0" marL="0" marR="0" rtl="0" algn="l">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a:p>
            <a:pPr indent="0" lvl="0" marL="0" marR="0" rtl="0" algn="l">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a:p>
            <a:pPr indent="0" lvl="0" marL="0" marR="0" rtl="0" algn="l">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a:p>
            <a:pPr indent="0" lvl="0" marL="0" marR="0" rtl="0" algn="l">
              <a:spcBef>
                <a:spcPts val="0"/>
              </a:spcBef>
              <a:spcAft>
                <a:spcPts val="0"/>
              </a:spcAft>
              <a:buNone/>
            </a:pPr>
            <a:r>
              <a:t/>
            </a:r>
            <a:endParaRPr sz="1600">
              <a:solidFill>
                <a:srgbClr val="3C4043"/>
              </a:solidFill>
              <a:highlight>
                <a:srgbClr val="FFFFFF"/>
              </a:highlight>
              <a:latin typeface="Montserrat"/>
              <a:ea typeface="Montserrat"/>
              <a:cs typeface="Montserrat"/>
              <a:sym typeface="Montserrat"/>
            </a:endParaRPr>
          </a:p>
          <a:p>
            <a:pPr indent="0" lvl="0" marL="0" marR="0" rtl="0" algn="l">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a:p>
            <a:pPr indent="0" lvl="0" marL="0" marR="0" rtl="0" algn="l">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a:p>
            <a:pPr indent="0" lvl="0" marL="0" marR="0" rtl="0" algn="l">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p:txBody>
      </p:sp>
      <p:sp>
        <p:nvSpPr>
          <p:cNvPr id="602" name="Google Shape;602;p65"/>
          <p:cNvSpPr txBox="1"/>
          <p:nvPr/>
        </p:nvSpPr>
        <p:spPr>
          <a:xfrm>
            <a:off x="233500" y="1687900"/>
            <a:ext cx="5884800" cy="1352700"/>
          </a:xfrm>
          <a:prstGeom prst="rect">
            <a:avLst/>
          </a:prstGeom>
          <a:noFill/>
          <a:ln>
            <a:noFill/>
          </a:ln>
        </p:spPr>
        <p:txBody>
          <a:bodyPr anchorCtr="0" anchor="t" bIns="91425" lIns="91425" spcFirstLastPara="1" rIns="91425" wrap="square" tIns="91425">
            <a:noAutofit/>
          </a:bodyPr>
          <a:lstStyle/>
          <a:p>
            <a:pPr indent="0" lvl="0" marL="0" marR="330200" rtl="0" algn="l">
              <a:lnSpc>
                <a:spcPct val="115000"/>
              </a:lnSpc>
              <a:spcBef>
                <a:spcPts val="0"/>
              </a:spcBef>
              <a:spcAft>
                <a:spcPts val="0"/>
              </a:spcAft>
              <a:buNone/>
            </a:pPr>
            <a:r>
              <a:rPr b="1" lang="en">
                <a:highlight>
                  <a:srgbClr val="FFFFFF"/>
                </a:highlight>
                <a:latin typeface="Roboto"/>
                <a:ea typeface="Roboto"/>
                <a:cs typeface="Roboto"/>
                <a:sym typeface="Roboto"/>
              </a:rPr>
              <a:t>WIC provee servicios a residentes de Pensilvania:</a:t>
            </a:r>
            <a:endParaRPr b="1">
              <a:highlight>
                <a:srgbClr val="FFFFFF"/>
              </a:highlight>
              <a:latin typeface="Roboto"/>
              <a:ea typeface="Roboto"/>
              <a:cs typeface="Roboto"/>
              <a:sym typeface="Roboto"/>
            </a:endParaRPr>
          </a:p>
          <a:p>
            <a:pPr indent="-311150" lvl="0" marL="457200" marR="330200" rtl="0" algn="l">
              <a:lnSpc>
                <a:spcPct val="115000"/>
              </a:lnSpc>
              <a:spcBef>
                <a:spcPts val="0"/>
              </a:spcBef>
              <a:spcAft>
                <a:spcPts val="0"/>
              </a:spcAft>
              <a:buClr>
                <a:srgbClr val="000000"/>
              </a:buClr>
              <a:buSzPts val="1300"/>
              <a:buFont typeface="Roboto"/>
              <a:buChar char="●"/>
            </a:pPr>
            <a:r>
              <a:rPr lang="en" sz="1300">
                <a:highlight>
                  <a:srgbClr val="FFFFFF"/>
                </a:highlight>
                <a:latin typeface="Roboto"/>
                <a:ea typeface="Roboto"/>
                <a:cs typeface="Roboto"/>
                <a:sym typeface="Roboto"/>
              </a:rPr>
              <a:t>Mujeres embarazadas</a:t>
            </a:r>
            <a:endParaRPr sz="1300">
              <a:highlight>
                <a:srgbClr val="FFFFFF"/>
              </a:highlight>
              <a:latin typeface="Roboto"/>
              <a:ea typeface="Roboto"/>
              <a:cs typeface="Roboto"/>
              <a:sym typeface="Roboto"/>
            </a:endParaRPr>
          </a:p>
          <a:p>
            <a:pPr indent="-311150" lvl="0" marL="457200" marR="330200" rtl="0" algn="l">
              <a:lnSpc>
                <a:spcPct val="115000"/>
              </a:lnSpc>
              <a:spcBef>
                <a:spcPts val="0"/>
              </a:spcBef>
              <a:spcAft>
                <a:spcPts val="0"/>
              </a:spcAft>
              <a:buClr>
                <a:srgbClr val="000000"/>
              </a:buClr>
              <a:buSzPts val="1300"/>
              <a:buFont typeface="Roboto"/>
              <a:buChar char="●"/>
            </a:pPr>
            <a:r>
              <a:rPr lang="en" sz="1300">
                <a:highlight>
                  <a:srgbClr val="FFFFFF"/>
                </a:highlight>
                <a:latin typeface="Roboto"/>
                <a:ea typeface="Roboto"/>
                <a:cs typeface="Roboto"/>
                <a:sym typeface="Roboto"/>
              </a:rPr>
              <a:t>Mujeres que estén amamantando (un año de posparto) </a:t>
            </a:r>
            <a:endParaRPr sz="1300">
              <a:highlight>
                <a:srgbClr val="FFFFFF"/>
              </a:highlight>
              <a:latin typeface="Roboto"/>
              <a:ea typeface="Roboto"/>
              <a:cs typeface="Roboto"/>
              <a:sym typeface="Roboto"/>
            </a:endParaRPr>
          </a:p>
          <a:p>
            <a:pPr indent="-311150" lvl="0" marL="457200" marR="330200" rtl="0" algn="l">
              <a:lnSpc>
                <a:spcPct val="115000"/>
              </a:lnSpc>
              <a:spcBef>
                <a:spcPts val="0"/>
              </a:spcBef>
              <a:spcAft>
                <a:spcPts val="0"/>
              </a:spcAft>
              <a:buClr>
                <a:srgbClr val="000000"/>
              </a:buClr>
              <a:buSzPts val="1300"/>
              <a:buFont typeface="Roboto"/>
              <a:buChar char="●"/>
            </a:pPr>
            <a:r>
              <a:rPr lang="en" sz="1300">
                <a:highlight>
                  <a:srgbClr val="FFFFFF"/>
                </a:highlight>
                <a:latin typeface="Roboto"/>
                <a:ea typeface="Roboto"/>
                <a:cs typeface="Roboto"/>
                <a:sym typeface="Roboto"/>
              </a:rPr>
              <a:t>Mujeres hasta con 6 meses de posparto, que no estén amamantando</a:t>
            </a:r>
            <a:endParaRPr sz="1300">
              <a:highlight>
                <a:srgbClr val="FFFFFF"/>
              </a:highlight>
              <a:latin typeface="Roboto"/>
              <a:ea typeface="Roboto"/>
              <a:cs typeface="Roboto"/>
              <a:sym typeface="Roboto"/>
            </a:endParaRPr>
          </a:p>
          <a:p>
            <a:pPr indent="-311150" lvl="0" marL="457200" marR="330200" rtl="0" algn="l">
              <a:lnSpc>
                <a:spcPct val="115000"/>
              </a:lnSpc>
              <a:spcBef>
                <a:spcPts val="0"/>
              </a:spcBef>
              <a:spcAft>
                <a:spcPts val="0"/>
              </a:spcAft>
              <a:buClr>
                <a:srgbClr val="000000"/>
              </a:buClr>
              <a:buSzPts val="1300"/>
              <a:buFont typeface="Roboto"/>
              <a:buChar char="●"/>
            </a:pPr>
            <a:r>
              <a:rPr lang="en" sz="1300">
                <a:highlight>
                  <a:srgbClr val="FFFFFF"/>
                </a:highlight>
                <a:latin typeface="Roboto"/>
                <a:ea typeface="Roboto"/>
                <a:cs typeface="Roboto"/>
                <a:sym typeface="Roboto"/>
              </a:rPr>
              <a:t>Bebés y niños menores de 5 años, incluyendo hijos adoptivos</a:t>
            </a:r>
            <a:endParaRPr sz="1300">
              <a:highlight>
                <a:srgbClr val="FFFFFF"/>
              </a:highlight>
              <a:latin typeface="Roboto"/>
              <a:ea typeface="Roboto"/>
              <a:cs typeface="Roboto"/>
              <a:sym typeface="Roboto"/>
            </a:endParaRPr>
          </a:p>
        </p:txBody>
      </p:sp>
      <p:sp>
        <p:nvSpPr>
          <p:cNvPr id="603" name="Google Shape;603;p65"/>
          <p:cNvSpPr txBox="1"/>
          <p:nvPr/>
        </p:nvSpPr>
        <p:spPr>
          <a:xfrm>
            <a:off x="233500" y="4646100"/>
            <a:ext cx="5528400" cy="4974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chemeClr val="dk1"/>
              </a:buClr>
              <a:buSzPts val="1100"/>
              <a:buFont typeface="Arial"/>
              <a:buNone/>
            </a:pPr>
            <a:r>
              <a:rPr b="1" lang="en" sz="1600">
                <a:solidFill>
                  <a:srgbClr val="262626"/>
                </a:solidFill>
                <a:latin typeface="Montserrat"/>
                <a:ea typeface="Montserrat"/>
                <a:cs typeface="Montserrat"/>
                <a:sym typeface="Montserrat"/>
              </a:rPr>
              <a:t>WIC no requiere prueba de ciudadanía.</a:t>
            </a:r>
            <a:endParaRPr/>
          </a:p>
        </p:txBody>
      </p:sp>
      <p:sp>
        <p:nvSpPr>
          <p:cNvPr id="604" name="Google Shape;604;p65"/>
          <p:cNvSpPr txBox="1"/>
          <p:nvPr/>
        </p:nvSpPr>
        <p:spPr>
          <a:xfrm>
            <a:off x="345050" y="3159000"/>
            <a:ext cx="5884800" cy="1487100"/>
          </a:xfrm>
          <a:prstGeom prst="rect">
            <a:avLst/>
          </a:prstGeom>
          <a:noFill/>
          <a:ln>
            <a:noFill/>
          </a:ln>
        </p:spPr>
        <p:txBody>
          <a:bodyPr anchorCtr="0" anchor="t" bIns="91425" lIns="91425" spcFirstLastPara="1" rIns="91425" wrap="square" tIns="91425">
            <a:noAutofit/>
          </a:bodyPr>
          <a:lstStyle/>
          <a:p>
            <a:pPr indent="0" lvl="0" marL="0" marR="330200" rtl="0" algn="l">
              <a:lnSpc>
                <a:spcPct val="100000"/>
              </a:lnSpc>
              <a:spcBef>
                <a:spcPts val="0"/>
              </a:spcBef>
              <a:spcAft>
                <a:spcPts val="0"/>
              </a:spcAft>
              <a:buNone/>
            </a:pPr>
            <a:r>
              <a:rPr b="1" lang="en">
                <a:highlight>
                  <a:srgbClr val="FFFFFF"/>
                </a:highlight>
                <a:latin typeface="Roboto"/>
                <a:ea typeface="Roboto"/>
                <a:cs typeface="Roboto"/>
                <a:sym typeface="Roboto"/>
              </a:rPr>
              <a:t>Elegibilidad: Los aplicantes deben:</a:t>
            </a:r>
            <a:endParaRPr b="1">
              <a:highlight>
                <a:srgbClr val="FFFFFF"/>
              </a:highlight>
              <a:latin typeface="Roboto"/>
              <a:ea typeface="Roboto"/>
              <a:cs typeface="Roboto"/>
              <a:sym typeface="Roboto"/>
            </a:endParaRPr>
          </a:p>
          <a:p>
            <a:pPr indent="-311150" lvl="0" marL="457200" marR="330200" rtl="0" algn="l">
              <a:lnSpc>
                <a:spcPct val="115000"/>
              </a:lnSpc>
              <a:spcBef>
                <a:spcPts val="0"/>
              </a:spcBef>
              <a:spcAft>
                <a:spcPts val="0"/>
              </a:spcAft>
              <a:buClr>
                <a:srgbClr val="000000"/>
              </a:buClr>
              <a:buSzPts val="1300"/>
              <a:buFont typeface="Roboto"/>
              <a:buChar char="●"/>
            </a:pPr>
            <a:r>
              <a:rPr lang="en" sz="1300">
                <a:highlight>
                  <a:srgbClr val="FFFFFF"/>
                </a:highlight>
                <a:latin typeface="Roboto"/>
                <a:ea typeface="Roboto"/>
                <a:cs typeface="Roboto"/>
                <a:sym typeface="Roboto"/>
              </a:rPr>
              <a:t>Vivir en</a:t>
            </a:r>
            <a:r>
              <a:rPr lang="en" sz="1300">
                <a:highlight>
                  <a:srgbClr val="FFFFFF"/>
                </a:highlight>
                <a:latin typeface="Roboto"/>
                <a:ea typeface="Roboto"/>
                <a:cs typeface="Roboto"/>
                <a:sym typeface="Roboto"/>
              </a:rPr>
              <a:t> Pensilvania</a:t>
            </a:r>
            <a:endParaRPr sz="1300">
              <a:highlight>
                <a:srgbClr val="FFFFFF"/>
              </a:highlight>
              <a:latin typeface="Roboto"/>
              <a:ea typeface="Roboto"/>
              <a:cs typeface="Roboto"/>
              <a:sym typeface="Roboto"/>
            </a:endParaRPr>
          </a:p>
          <a:p>
            <a:pPr indent="-311150" lvl="0" marL="457200" marR="330200" rtl="0" algn="l">
              <a:lnSpc>
                <a:spcPct val="115000"/>
              </a:lnSpc>
              <a:spcBef>
                <a:spcPts val="0"/>
              </a:spcBef>
              <a:spcAft>
                <a:spcPts val="0"/>
              </a:spcAft>
              <a:buClr>
                <a:srgbClr val="000000"/>
              </a:buClr>
              <a:buSzPts val="1300"/>
              <a:buFont typeface="Roboto"/>
              <a:buChar char="●"/>
            </a:pPr>
            <a:r>
              <a:rPr lang="en" sz="1300">
                <a:highlight>
                  <a:srgbClr val="FFFFFF"/>
                </a:highlight>
                <a:latin typeface="Roboto"/>
                <a:ea typeface="Roboto"/>
                <a:cs typeface="Roboto"/>
                <a:sym typeface="Roboto"/>
              </a:rPr>
              <a:t>Tener una necesidad alimenticia o médica </a:t>
            </a:r>
            <a:endParaRPr sz="1300">
              <a:highlight>
                <a:srgbClr val="FFFFFF"/>
              </a:highlight>
              <a:latin typeface="Roboto"/>
              <a:ea typeface="Roboto"/>
              <a:cs typeface="Roboto"/>
              <a:sym typeface="Roboto"/>
            </a:endParaRPr>
          </a:p>
          <a:p>
            <a:pPr indent="-311150" lvl="0" marL="457200" marR="330200" rtl="0" algn="l">
              <a:lnSpc>
                <a:spcPct val="115000"/>
              </a:lnSpc>
              <a:spcBef>
                <a:spcPts val="0"/>
              </a:spcBef>
              <a:spcAft>
                <a:spcPts val="0"/>
              </a:spcAft>
              <a:buClr>
                <a:srgbClr val="000000"/>
              </a:buClr>
              <a:buSzPts val="1300"/>
              <a:buFont typeface="Roboto"/>
              <a:buChar char="●"/>
            </a:pPr>
            <a:r>
              <a:rPr lang="en" sz="1300">
                <a:highlight>
                  <a:srgbClr val="FFFFFF"/>
                </a:highlight>
                <a:latin typeface="Roboto"/>
                <a:ea typeface="Roboto"/>
                <a:cs typeface="Roboto"/>
                <a:sym typeface="Roboto"/>
              </a:rPr>
              <a:t>Tener ingresos anuales que no excedan el 185%</a:t>
            </a:r>
            <a:r>
              <a:rPr lang="en" sz="1300">
                <a:highlight>
                  <a:srgbClr val="FFFFFF"/>
                </a:highlight>
                <a:latin typeface="Roboto"/>
                <a:ea typeface="Roboto"/>
                <a:cs typeface="Roboto"/>
                <a:sym typeface="Roboto"/>
              </a:rPr>
              <a:t> de las pautas de pobreza del gobierno federal </a:t>
            </a:r>
            <a:r>
              <a:rPr lang="en" sz="1300">
                <a:highlight>
                  <a:srgbClr val="FFFFFF"/>
                </a:highlight>
                <a:latin typeface="Roboto"/>
                <a:ea typeface="Roboto"/>
                <a:cs typeface="Roboto"/>
                <a:sym typeface="Roboto"/>
              </a:rPr>
              <a:t>(Si recibes SNAP, MA, or TANF, puedes ser elegible sin importar tus ingresos anuales.)</a:t>
            </a:r>
            <a:endParaRPr sz="1300">
              <a:highlight>
                <a:srgbClr val="FFFFFF"/>
              </a:highlight>
              <a:latin typeface="Roboto"/>
              <a:ea typeface="Roboto"/>
              <a:cs typeface="Roboto"/>
              <a:sym typeface="Roboto"/>
            </a:endParaRPr>
          </a:p>
        </p:txBody>
      </p:sp>
      <p:pic>
        <p:nvPicPr>
          <p:cNvPr id="605" name="Google Shape;605;p65"/>
          <p:cNvPicPr preferRelativeResize="0"/>
          <p:nvPr/>
        </p:nvPicPr>
        <p:blipFill>
          <a:blip r:embed="rId3">
            <a:alphaModFix/>
          </a:blip>
          <a:stretch>
            <a:fillRect/>
          </a:stretch>
        </p:blipFill>
        <p:spPr>
          <a:xfrm>
            <a:off x="5792725" y="1871125"/>
            <a:ext cx="2953075" cy="175497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9" name="Shape 609"/>
        <p:cNvGrpSpPr/>
        <p:nvPr/>
      </p:nvGrpSpPr>
      <p:grpSpPr>
        <a:xfrm>
          <a:off x="0" y="0"/>
          <a:ext cx="0" cy="0"/>
          <a:chOff x="0" y="0"/>
          <a:chExt cx="0" cy="0"/>
        </a:xfrm>
      </p:grpSpPr>
      <p:sp>
        <p:nvSpPr>
          <p:cNvPr id="610" name="Google Shape;610;p66"/>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66"/>
          <p:cNvSpPr txBox="1"/>
          <p:nvPr/>
        </p:nvSpPr>
        <p:spPr>
          <a:xfrm>
            <a:off x="395650" y="301600"/>
            <a:ext cx="75738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Cambios en las operaciones de las utilidades</a:t>
            </a:r>
            <a:endParaRPr b="1" sz="2400">
              <a:solidFill>
                <a:srgbClr val="FFFFFF"/>
              </a:solidFill>
              <a:latin typeface="Montserrat"/>
              <a:ea typeface="Montserrat"/>
              <a:cs typeface="Montserrat"/>
              <a:sym typeface="Montserrat"/>
            </a:endParaRPr>
          </a:p>
        </p:txBody>
      </p:sp>
      <p:sp>
        <p:nvSpPr>
          <p:cNvPr id="612" name="Google Shape;612;p66"/>
          <p:cNvSpPr txBox="1"/>
          <p:nvPr/>
        </p:nvSpPr>
        <p:spPr>
          <a:xfrm>
            <a:off x="1343225" y="1039025"/>
            <a:ext cx="4634100" cy="3367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300">
                <a:highlight>
                  <a:srgbClr val="FFFFFF"/>
                </a:highlight>
                <a:latin typeface="Montserrat"/>
                <a:ea typeface="Montserrat"/>
                <a:cs typeface="Montserrat"/>
                <a:sym typeface="Montserrat"/>
              </a:rPr>
              <a:t>El Departamento de Agua </a:t>
            </a:r>
            <a:r>
              <a:rPr b="1" lang="en" sz="1300">
                <a:highlight>
                  <a:srgbClr val="FFFFFF"/>
                </a:highlight>
                <a:latin typeface="Montserrat"/>
                <a:ea typeface="Montserrat"/>
                <a:cs typeface="Montserrat"/>
                <a:sym typeface="Montserrat"/>
              </a:rPr>
              <a:t>no va a cerrar el paso de agua para personas que no hayan pagado hasta el 15 de Mayo.</a:t>
            </a:r>
            <a:r>
              <a:rPr lang="en" sz="1300">
                <a:highlight>
                  <a:srgbClr val="FFFFFF"/>
                </a:highlight>
                <a:latin typeface="Montserrat"/>
                <a:ea typeface="Montserrat"/>
                <a:cs typeface="Montserrat"/>
                <a:sym typeface="Montserrat"/>
              </a:rPr>
              <a:t> El agua potable no se ve afectada por el virus. </a:t>
            </a:r>
            <a:endParaRPr sz="1300">
              <a:highlight>
                <a:srgbClr val="FFFFFF"/>
              </a:highlight>
              <a:latin typeface="Montserrat"/>
              <a:ea typeface="Montserrat"/>
              <a:cs typeface="Montserrat"/>
              <a:sym typeface="Montserrat"/>
            </a:endParaRPr>
          </a:p>
          <a:p>
            <a:pPr indent="0" lvl="0" marL="0" rtl="0" algn="l">
              <a:lnSpc>
                <a:spcPct val="115000"/>
              </a:lnSpc>
              <a:spcBef>
                <a:spcPts val="1200"/>
              </a:spcBef>
              <a:spcAft>
                <a:spcPts val="0"/>
              </a:spcAft>
              <a:buClr>
                <a:schemeClr val="dk1"/>
              </a:buClr>
              <a:buSzPts val="1100"/>
              <a:buFont typeface="Arial"/>
              <a:buNone/>
            </a:pPr>
            <a:r>
              <a:rPr b="1" lang="en" sz="1300">
                <a:highlight>
                  <a:srgbClr val="FFFFFF"/>
                </a:highlight>
                <a:latin typeface="Montserrat"/>
                <a:ea typeface="Montserrat"/>
                <a:cs typeface="Montserrat"/>
                <a:sym typeface="Montserrat"/>
              </a:rPr>
              <a:t>PGW, el sistema de gas ha suspendido terminaciones por falta de pago hasta el 1 de Mayo de 2020. </a:t>
            </a:r>
            <a:r>
              <a:rPr lang="en" sz="1300">
                <a:highlight>
                  <a:srgbClr val="FFFFFF"/>
                </a:highlight>
                <a:latin typeface="Montserrat"/>
                <a:ea typeface="Montserrat"/>
                <a:cs typeface="Montserrat"/>
                <a:sym typeface="Montserrat"/>
              </a:rPr>
              <a:t>PGW tiene planeado no establecer un cargo por nuevos pagos tardíos.</a:t>
            </a:r>
            <a:endParaRPr sz="1300">
              <a:highlight>
                <a:srgbClr val="FFFFFF"/>
              </a:highlight>
              <a:latin typeface="Montserrat"/>
              <a:ea typeface="Montserrat"/>
              <a:cs typeface="Montserrat"/>
              <a:sym typeface="Montserrat"/>
            </a:endParaRPr>
          </a:p>
          <a:p>
            <a:pPr indent="0" lvl="0" marL="0" rtl="0" algn="l">
              <a:lnSpc>
                <a:spcPct val="115000"/>
              </a:lnSpc>
              <a:spcBef>
                <a:spcPts val="1200"/>
              </a:spcBef>
              <a:spcAft>
                <a:spcPts val="0"/>
              </a:spcAft>
              <a:buNone/>
            </a:pPr>
            <a:r>
              <a:rPr lang="en" sz="1300">
                <a:highlight>
                  <a:srgbClr val="FFFFFF"/>
                </a:highlight>
                <a:latin typeface="Montserrat"/>
                <a:ea typeface="Montserrat"/>
                <a:cs typeface="Montserrat"/>
                <a:sym typeface="Montserrat"/>
              </a:rPr>
              <a:t>PECO, el sistema de electricidad, ha suspendido la desconexión de servicios y no va a establecer cargos por pagos tardíos hasta el 1 de Mayo de 2020.</a:t>
            </a:r>
            <a:endParaRPr b="1" sz="1300">
              <a:highlight>
                <a:srgbClr val="FFFFFF"/>
              </a:highlight>
              <a:latin typeface="Montserrat"/>
              <a:ea typeface="Montserrat"/>
              <a:cs typeface="Montserrat"/>
              <a:sym typeface="Montserrat"/>
            </a:endParaRPr>
          </a:p>
          <a:p>
            <a:pPr indent="0" lvl="0" marL="0" rtl="0" algn="l">
              <a:lnSpc>
                <a:spcPct val="115000"/>
              </a:lnSpc>
              <a:spcBef>
                <a:spcPts val="1200"/>
              </a:spcBef>
              <a:spcAft>
                <a:spcPts val="0"/>
              </a:spcAft>
              <a:buNone/>
            </a:pPr>
            <a:r>
              <a:rPr lang="en" sz="1300">
                <a:highlight>
                  <a:srgbClr val="FFFFFF"/>
                </a:highlight>
                <a:latin typeface="Montserrat"/>
                <a:ea typeface="Montserrat"/>
                <a:cs typeface="Montserrat"/>
                <a:sym typeface="Montserrat"/>
              </a:rPr>
              <a:t>La basura se va a recolectar en </a:t>
            </a:r>
            <a:r>
              <a:rPr b="1" lang="en" sz="1300">
                <a:highlight>
                  <a:srgbClr val="FFFFFF"/>
                </a:highlight>
                <a:latin typeface="Montserrat"/>
                <a:ea typeface="Montserrat"/>
                <a:cs typeface="Montserrat"/>
                <a:sym typeface="Montserrat"/>
              </a:rPr>
              <a:t>horario normal.</a:t>
            </a:r>
            <a:r>
              <a:rPr lang="en" sz="1300">
                <a:highlight>
                  <a:srgbClr val="FFFFFF"/>
                </a:highlight>
                <a:latin typeface="Montserrat"/>
                <a:ea typeface="Montserrat"/>
                <a:cs typeface="Montserrat"/>
                <a:sym typeface="Montserrat"/>
              </a:rPr>
              <a:t> El reciclaje se va a recolectar </a:t>
            </a:r>
            <a:r>
              <a:rPr b="1" lang="en" sz="1300">
                <a:highlight>
                  <a:srgbClr val="FFFFFF"/>
                </a:highlight>
                <a:latin typeface="Montserrat"/>
                <a:ea typeface="Montserrat"/>
                <a:cs typeface="Montserrat"/>
                <a:sym typeface="Montserrat"/>
              </a:rPr>
              <a:t>pasando una semana.</a:t>
            </a:r>
            <a:endParaRPr b="1" sz="1300">
              <a:highlight>
                <a:srgbClr val="FFFFFF"/>
              </a:highlight>
              <a:latin typeface="Montserrat"/>
              <a:ea typeface="Montserrat"/>
              <a:cs typeface="Montserrat"/>
              <a:sym typeface="Montserrat"/>
            </a:endParaRPr>
          </a:p>
          <a:p>
            <a:pPr indent="0" lvl="0" marL="0" rtl="0" algn="l">
              <a:lnSpc>
                <a:spcPct val="115000"/>
              </a:lnSpc>
              <a:spcBef>
                <a:spcPts val="1200"/>
              </a:spcBef>
              <a:spcAft>
                <a:spcPts val="0"/>
              </a:spcAft>
              <a:buClr>
                <a:schemeClr val="dk1"/>
              </a:buClr>
              <a:buSzPts val="1100"/>
              <a:buFont typeface="Arial"/>
              <a:buNone/>
            </a:pPr>
            <a:r>
              <a:t/>
            </a:r>
            <a:endParaRPr>
              <a:latin typeface="Montserrat"/>
              <a:ea typeface="Montserrat"/>
              <a:cs typeface="Montserrat"/>
              <a:sym typeface="Montserrat"/>
            </a:endParaRPr>
          </a:p>
          <a:p>
            <a:pPr indent="0" lvl="0" marL="0" rtl="0" algn="l">
              <a:spcBef>
                <a:spcPts val="0"/>
              </a:spcBef>
              <a:spcAft>
                <a:spcPts val="0"/>
              </a:spcAft>
              <a:buNone/>
            </a:pPr>
            <a:r>
              <a:t/>
            </a:r>
            <a:endParaRPr>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b="1">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b="1">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b="1">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b="1">
              <a:highlight>
                <a:srgbClr val="FFFFFF"/>
              </a:highlight>
              <a:latin typeface="Montserrat"/>
              <a:ea typeface="Montserrat"/>
              <a:cs typeface="Montserrat"/>
              <a:sym typeface="Montserrat"/>
            </a:endParaRPr>
          </a:p>
        </p:txBody>
      </p:sp>
      <p:pic>
        <p:nvPicPr>
          <p:cNvPr id="613" name="Google Shape;613;p66"/>
          <p:cNvPicPr preferRelativeResize="0"/>
          <p:nvPr/>
        </p:nvPicPr>
        <p:blipFill>
          <a:blip r:embed="rId3">
            <a:alphaModFix/>
          </a:blip>
          <a:stretch>
            <a:fillRect/>
          </a:stretch>
        </p:blipFill>
        <p:spPr>
          <a:xfrm>
            <a:off x="128774" y="1179925"/>
            <a:ext cx="1223186" cy="710223"/>
          </a:xfrm>
          <a:prstGeom prst="rect">
            <a:avLst/>
          </a:prstGeom>
          <a:noFill/>
          <a:ln>
            <a:noFill/>
          </a:ln>
        </p:spPr>
      </p:pic>
      <p:pic>
        <p:nvPicPr>
          <p:cNvPr id="614" name="Google Shape;614;p66"/>
          <p:cNvPicPr preferRelativeResize="0"/>
          <p:nvPr/>
        </p:nvPicPr>
        <p:blipFill>
          <a:blip r:embed="rId4">
            <a:alphaModFix/>
          </a:blip>
          <a:stretch>
            <a:fillRect/>
          </a:stretch>
        </p:blipFill>
        <p:spPr>
          <a:xfrm>
            <a:off x="128778" y="2239313"/>
            <a:ext cx="1091485" cy="664873"/>
          </a:xfrm>
          <a:prstGeom prst="rect">
            <a:avLst/>
          </a:prstGeom>
          <a:noFill/>
          <a:ln>
            <a:noFill/>
          </a:ln>
        </p:spPr>
      </p:pic>
      <p:pic>
        <p:nvPicPr>
          <p:cNvPr id="615" name="Google Shape;615;p66"/>
          <p:cNvPicPr preferRelativeResize="0"/>
          <p:nvPr/>
        </p:nvPicPr>
        <p:blipFill>
          <a:blip r:embed="rId5">
            <a:alphaModFix/>
          </a:blip>
          <a:stretch>
            <a:fillRect/>
          </a:stretch>
        </p:blipFill>
        <p:spPr>
          <a:xfrm>
            <a:off x="128771" y="3238436"/>
            <a:ext cx="1091492" cy="666043"/>
          </a:xfrm>
          <a:prstGeom prst="rect">
            <a:avLst/>
          </a:prstGeom>
          <a:noFill/>
          <a:ln>
            <a:noFill/>
          </a:ln>
        </p:spPr>
      </p:pic>
      <p:pic>
        <p:nvPicPr>
          <p:cNvPr id="616" name="Google Shape;616;p66"/>
          <p:cNvPicPr preferRelativeResize="0"/>
          <p:nvPr/>
        </p:nvPicPr>
        <p:blipFill rotWithShape="1">
          <a:blip r:embed="rId6">
            <a:alphaModFix/>
          </a:blip>
          <a:srcRect b="0" l="21191" r="0" t="0"/>
          <a:stretch/>
        </p:blipFill>
        <p:spPr>
          <a:xfrm>
            <a:off x="0" y="3978825"/>
            <a:ext cx="1673951" cy="768775"/>
          </a:xfrm>
          <a:prstGeom prst="rect">
            <a:avLst/>
          </a:prstGeom>
          <a:noFill/>
          <a:ln>
            <a:noFill/>
          </a:ln>
        </p:spPr>
      </p:pic>
      <p:grpSp>
        <p:nvGrpSpPr>
          <p:cNvPr id="617" name="Google Shape;617;p66"/>
          <p:cNvGrpSpPr/>
          <p:nvPr/>
        </p:nvGrpSpPr>
        <p:grpSpPr>
          <a:xfrm>
            <a:off x="6100282" y="1039004"/>
            <a:ext cx="2881984" cy="3702442"/>
            <a:chOff x="4894018" y="799906"/>
            <a:chExt cx="3804600" cy="1891800"/>
          </a:xfrm>
        </p:grpSpPr>
        <p:sp>
          <p:nvSpPr>
            <p:cNvPr id="618" name="Google Shape;618;p66"/>
            <p:cNvSpPr/>
            <p:nvPr/>
          </p:nvSpPr>
          <p:spPr>
            <a:xfrm>
              <a:off x="4894018" y="799906"/>
              <a:ext cx="3804600" cy="1891800"/>
            </a:xfrm>
            <a:prstGeom prst="rect">
              <a:avLst/>
            </a:prstGeom>
            <a:solidFill>
              <a:srgbClr val="0F4D9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66"/>
            <p:cNvSpPr txBox="1"/>
            <p:nvPr/>
          </p:nvSpPr>
          <p:spPr>
            <a:xfrm>
              <a:off x="4975769" y="829414"/>
              <a:ext cx="3641100" cy="858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200">
                  <a:solidFill>
                    <a:srgbClr val="FFFFFF"/>
                  </a:solidFill>
                  <a:latin typeface="Montserrat"/>
                  <a:ea typeface="Montserrat"/>
                  <a:cs typeface="Montserrat"/>
                  <a:sym typeface="Montserrat"/>
                </a:rPr>
                <a:t>(LIHEAP) el programa de asistencia </a:t>
              </a:r>
              <a:r>
                <a:rPr lang="en" sz="1200">
                  <a:solidFill>
                    <a:srgbClr val="FFFFFF"/>
                  </a:solidFill>
                  <a:latin typeface="Montserrat"/>
                  <a:ea typeface="Montserrat"/>
                  <a:cs typeface="Montserrat"/>
                  <a:sym typeface="Montserrat"/>
                </a:rPr>
                <a:t>energética </a:t>
              </a:r>
              <a:r>
                <a:rPr lang="en" sz="1200">
                  <a:solidFill>
                    <a:srgbClr val="FFFFFF"/>
                  </a:solidFill>
                  <a:latin typeface="Montserrat"/>
                  <a:ea typeface="Montserrat"/>
                  <a:cs typeface="Montserrat"/>
                  <a:sym typeface="Montserrat"/>
                </a:rPr>
                <a:t>para hogares de bajos recursos, ayuda a mantener a hogares a salvo mediante iniciativas que asisten con el costo de energía, incluyendo: </a:t>
              </a:r>
              <a:endParaRPr sz="1200">
                <a:solidFill>
                  <a:srgbClr val="FFFFFF"/>
                </a:solidFill>
                <a:latin typeface="Montserrat"/>
                <a:ea typeface="Montserrat"/>
                <a:cs typeface="Montserrat"/>
                <a:sym typeface="Montserrat"/>
              </a:endParaRPr>
            </a:p>
            <a:p>
              <a:pPr indent="0" lvl="0" marL="0" rtl="0" algn="ctr">
                <a:lnSpc>
                  <a:spcPct val="115000"/>
                </a:lnSpc>
                <a:spcBef>
                  <a:spcPts val="1200"/>
                </a:spcBef>
                <a:spcAft>
                  <a:spcPts val="0"/>
                </a:spcAft>
                <a:buNone/>
              </a:pPr>
              <a:r>
                <a:rPr lang="en" sz="1200">
                  <a:solidFill>
                    <a:srgbClr val="FFFFFF"/>
                  </a:solidFill>
                  <a:latin typeface="Montserrat"/>
                  <a:ea typeface="Montserrat"/>
                  <a:cs typeface="Montserrat"/>
                  <a:sym typeface="Montserrat"/>
                </a:rPr>
                <a:t>Facturas de electricidad</a:t>
              </a:r>
              <a:endParaRPr sz="1200">
                <a:solidFill>
                  <a:srgbClr val="FFFFFF"/>
                </a:solidFill>
                <a:latin typeface="Montserrat"/>
                <a:ea typeface="Montserrat"/>
                <a:cs typeface="Montserrat"/>
                <a:sym typeface="Montserrat"/>
              </a:endParaRPr>
            </a:p>
            <a:p>
              <a:pPr indent="0" lvl="0" marL="0" rtl="0" algn="ctr">
                <a:lnSpc>
                  <a:spcPct val="115000"/>
                </a:lnSpc>
                <a:spcBef>
                  <a:spcPts val="1200"/>
                </a:spcBef>
                <a:spcAft>
                  <a:spcPts val="0"/>
                </a:spcAft>
                <a:buNone/>
              </a:pPr>
              <a:r>
                <a:rPr lang="en" sz="1200">
                  <a:solidFill>
                    <a:srgbClr val="FFFFFF"/>
                  </a:solidFill>
                  <a:latin typeface="Montserrat"/>
                  <a:ea typeface="Montserrat"/>
                  <a:cs typeface="Montserrat"/>
                  <a:sym typeface="Montserrat"/>
                </a:rPr>
                <a:t>Crisis de energía</a:t>
              </a:r>
              <a:endParaRPr sz="1200">
                <a:solidFill>
                  <a:srgbClr val="FFFFFF"/>
                </a:solidFill>
                <a:latin typeface="Montserrat"/>
                <a:ea typeface="Montserrat"/>
                <a:cs typeface="Montserrat"/>
                <a:sym typeface="Montserrat"/>
              </a:endParaRPr>
            </a:p>
            <a:p>
              <a:pPr indent="0" lvl="0" marL="0" rtl="0" algn="ctr">
                <a:lnSpc>
                  <a:spcPct val="115000"/>
                </a:lnSpc>
                <a:spcBef>
                  <a:spcPts val="1200"/>
                </a:spcBef>
                <a:spcAft>
                  <a:spcPts val="0"/>
                </a:spcAft>
                <a:buNone/>
              </a:pPr>
              <a:r>
                <a:rPr lang="en" sz="1200">
                  <a:solidFill>
                    <a:srgbClr val="FFFFFF"/>
                  </a:solidFill>
                  <a:latin typeface="Montserrat"/>
                  <a:ea typeface="Montserrat"/>
                  <a:cs typeface="Montserrat"/>
                  <a:sym typeface="Montserrat"/>
                </a:rPr>
                <a:t>Climatización </a:t>
              </a:r>
              <a:endParaRPr sz="1200">
                <a:solidFill>
                  <a:srgbClr val="FFFFFF"/>
                </a:solidFill>
                <a:latin typeface="Montserrat"/>
                <a:ea typeface="Montserrat"/>
                <a:cs typeface="Montserrat"/>
                <a:sym typeface="Montserrat"/>
              </a:endParaRPr>
            </a:p>
            <a:p>
              <a:pPr indent="0" lvl="0" marL="0" rtl="0" algn="ctr">
                <a:lnSpc>
                  <a:spcPct val="115000"/>
                </a:lnSpc>
                <a:spcBef>
                  <a:spcPts val="1200"/>
                </a:spcBef>
                <a:spcAft>
                  <a:spcPts val="0"/>
                </a:spcAft>
                <a:buNone/>
              </a:pPr>
              <a:r>
                <a:t/>
              </a:r>
              <a:endParaRPr sz="1000">
                <a:solidFill>
                  <a:srgbClr val="FFFFFF"/>
                </a:solidFill>
                <a:latin typeface="Montserrat"/>
                <a:ea typeface="Montserrat"/>
                <a:cs typeface="Montserrat"/>
                <a:sym typeface="Montserrat"/>
              </a:endParaRPr>
            </a:p>
            <a:p>
              <a:pPr indent="0" lvl="0" marL="0" rtl="0" algn="ctr">
                <a:lnSpc>
                  <a:spcPct val="115000"/>
                </a:lnSpc>
                <a:spcBef>
                  <a:spcPts val="1200"/>
                </a:spcBef>
                <a:spcAft>
                  <a:spcPts val="1200"/>
                </a:spcAft>
                <a:buNone/>
              </a:pPr>
              <a:r>
                <a:rPr lang="en" sz="1050">
                  <a:solidFill>
                    <a:srgbClr val="FFFFFF"/>
                  </a:solidFill>
                </a:rPr>
                <a:t>Teléfono</a:t>
              </a:r>
              <a:r>
                <a:rPr lang="en" sz="1050">
                  <a:solidFill>
                    <a:srgbClr val="FFFFFF"/>
                  </a:solidFill>
                </a:rPr>
                <a:t>: (202) 401-9351</a:t>
              </a:r>
              <a:r>
                <a:rPr lang="en" sz="1000">
                  <a:solidFill>
                    <a:srgbClr val="FFFFFF"/>
                  </a:solidFill>
                  <a:latin typeface="Montserrat"/>
                  <a:ea typeface="Montserrat"/>
                  <a:cs typeface="Montserrat"/>
                  <a:sym typeface="Montserrat"/>
                </a:rPr>
                <a:t> </a:t>
              </a:r>
              <a:r>
                <a:rPr lang="en" sz="1000" u="sng">
                  <a:solidFill>
                    <a:srgbClr val="FFFFFF"/>
                  </a:solidFill>
                  <a:hlinkClick r:id="rId7"/>
                </a:rPr>
                <a:t>https://www.acf.hhs.gov/ocs/programs/liheap</a:t>
              </a:r>
              <a:endParaRPr sz="1000">
                <a:solidFill>
                  <a:srgbClr val="FFFFFF"/>
                </a:solidFill>
                <a:latin typeface="Montserrat"/>
                <a:ea typeface="Montserrat"/>
                <a:cs typeface="Montserrat"/>
                <a:sym typeface="Montserrat"/>
              </a:endParaRPr>
            </a:p>
          </p:txBody>
        </p:sp>
      </p:gr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3" name="Shape 623"/>
        <p:cNvGrpSpPr/>
        <p:nvPr/>
      </p:nvGrpSpPr>
      <p:grpSpPr>
        <a:xfrm>
          <a:off x="0" y="0"/>
          <a:ext cx="0" cy="0"/>
          <a:chOff x="0" y="0"/>
          <a:chExt cx="0" cy="0"/>
        </a:xfrm>
      </p:grpSpPr>
      <p:sp>
        <p:nvSpPr>
          <p:cNvPr id="624" name="Google Shape;624;p67"/>
          <p:cNvSpPr txBox="1"/>
          <p:nvPr>
            <p:ph idx="12" type="sldNum"/>
          </p:nvPr>
        </p:nvSpPr>
        <p:spPr>
          <a:xfrm>
            <a:off x="8472458" y="4663217"/>
            <a:ext cx="548700" cy="3936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625" name="Google Shape;625;p67"/>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67"/>
          <p:cNvSpPr txBox="1"/>
          <p:nvPr/>
        </p:nvSpPr>
        <p:spPr>
          <a:xfrm>
            <a:off x="148350" y="3016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Cambios en las operaciones de SEPTA</a:t>
            </a:r>
            <a:r>
              <a:rPr b="1" lang="en" sz="2400">
                <a:solidFill>
                  <a:srgbClr val="FFFFFF"/>
                </a:solidFill>
                <a:latin typeface="Montserrat"/>
                <a:ea typeface="Montserrat"/>
                <a:cs typeface="Montserrat"/>
                <a:sym typeface="Montserrat"/>
              </a:rPr>
              <a:t>:</a:t>
            </a:r>
            <a:endParaRPr b="1" sz="2400">
              <a:solidFill>
                <a:srgbClr val="FFFFFF"/>
              </a:solidFill>
              <a:latin typeface="Montserrat"/>
              <a:ea typeface="Montserrat"/>
              <a:cs typeface="Montserrat"/>
              <a:sym typeface="Montserrat"/>
            </a:endParaRPr>
          </a:p>
        </p:txBody>
      </p:sp>
      <p:grpSp>
        <p:nvGrpSpPr>
          <p:cNvPr id="627" name="Google Shape;627;p67"/>
          <p:cNvGrpSpPr/>
          <p:nvPr/>
        </p:nvGrpSpPr>
        <p:grpSpPr>
          <a:xfrm>
            <a:off x="234625" y="2571742"/>
            <a:ext cx="4171478" cy="1960792"/>
            <a:chOff x="3807377" y="769736"/>
            <a:chExt cx="5028300" cy="1835089"/>
          </a:xfrm>
        </p:grpSpPr>
        <p:sp>
          <p:nvSpPr>
            <p:cNvPr id="628" name="Google Shape;628;p67"/>
            <p:cNvSpPr/>
            <p:nvPr/>
          </p:nvSpPr>
          <p:spPr>
            <a:xfrm>
              <a:off x="4113392" y="769736"/>
              <a:ext cx="4416300" cy="1441500"/>
            </a:xfrm>
            <a:prstGeom prst="rect">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67"/>
            <p:cNvSpPr txBox="1"/>
            <p:nvPr/>
          </p:nvSpPr>
          <p:spPr>
            <a:xfrm>
              <a:off x="3807377" y="2211225"/>
              <a:ext cx="5028300" cy="393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200"/>
                </a:spcAft>
                <a:buNone/>
              </a:pPr>
              <a:r>
                <a:rPr lang="en" sz="1300">
                  <a:solidFill>
                    <a:srgbClr val="0F4D90"/>
                  </a:solidFill>
                  <a:latin typeface="Montserrat"/>
                  <a:ea typeface="Montserrat"/>
                  <a:cs typeface="Montserrat"/>
                  <a:sym typeface="Montserrat"/>
                </a:rPr>
                <a:t>Encuentra los nuevos horarios en </a:t>
              </a:r>
              <a:r>
                <a:rPr b="1" lang="en" sz="1300">
                  <a:solidFill>
                    <a:srgbClr val="0F4D90"/>
                  </a:solidFill>
                  <a:latin typeface="Montserrat"/>
                  <a:ea typeface="Montserrat"/>
                  <a:cs typeface="Montserrat"/>
                  <a:sym typeface="Montserrat"/>
                </a:rPr>
                <a:t>SEPTA.ORG</a:t>
              </a:r>
              <a:endParaRPr b="1" sz="1300">
                <a:solidFill>
                  <a:srgbClr val="0F4D90"/>
                </a:solidFill>
                <a:latin typeface="Montserrat"/>
                <a:ea typeface="Montserrat"/>
                <a:cs typeface="Montserrat"/>
                <a:sym typeface="Montserrat"/>
              </a:endParaRPr>
            </a:p>
          </p:txBody>
        </p:sp>
      </p:grpSp>
      <p:pic>
        <p:nvPicPr>
          <p:cNvPr id="630" name="Google Shape;630;p67"/>
          <p:cNvPicPr preferRelativeResize="0"/>
          <p:nvPr/>
        </p:nvPicPr>
        <p:blipFill>
          <a:blip r:embed="rId3">
            <a:alphaModFix/>
          </a:blip>
          <a:stretch>
            <a:fillRect/>
          </a:stretch>
        </p:blipFill>
        <p:spPr>
          <a:xfrm>
            <a:off x="950075" y="1392625"/>
            <a:ext cx="2577945" cy="721838"/>
          </a:xfrm>
          <a:prstGeom prst="rect">
            <a:avLst/>
          </a:prstGeom>
          <a:noFill/>
          <a:ln>
            <a:noFill/>
          </a:ln>
        </p:spPr>
      </p:pic>
      <p:grpSp>
        <p:nvGrpSpPr>
          <p:cNvPr id="631" name="Google Shape;631;p67"/>
          <p:cNvGrpSpPr/>
          <p:nvPr/>
        </p:nvGrpSpPr>
        <p:grpSpPr>
          <a:xfrm>
            <a:off x="4743826" y="3943923"/>
            <a:ext cx="3871223" cy="987280"/>
            <a:chOff x="9035411" y="2031075"/>
            <a:chExt cx="4093500" cy="1147200"/>
          </a:xfrm>
        </p:grpSpPr>
        <p:sp>
          <p:nvSpPr>
            <p:cNvPr id="632" name="Google Shape;632;p67"/>
            <p:cNvSpPr/>
            <p:nvPr/>
          </p:nvSpPr>
          <p:spPr>
            <a:xfrm>
              <a:off x="9174672" y="2031075"/>
              <a:ext cx="3841200" cy="1147200"/>
            </a:xfrm>
            <a:prstGeom prst="rect">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67"/>
            <p:cNvSpPr txBox="1"/>
            <p:nvPr/>
          </p:nvSpPr>
          <p:spPr>
            <a:xfrm>
              <a:off x="9035411" y="2136233"/>
              <a:ext cx="4093500" cy="93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rgbClr val="0F4D90"/>
                  </a:solidFill>
                  <a:latin typeface="Montserrat"/>
                  <a:ea typeface="Montserrat"/>
                  <a:cs typeface="Montserrat"/>
                  <a:sym typeface="Montserrat"/>
                </a:rPr>
                <a:t>Encuentra rutas hacia negocios esenciales y hospitales usando el mapa en</a:t>
              </a:r>
              <a:r>
                <a:rPr lang="en" sz="1500">
                  <a:solidFill>
                    <a:srgbClr val="0F4D90"/>
                  </a:solidFill>
                  <a:latin typeface="Montserrat"/>
                  <a:ea typeface="Montserrat"/>
                  <a:cs typeface="Montserrat"/>
                  <a:sym typeface="Montserrat"/>
                </a:rPr>
                <a:t> </a:t>
              </a:r>
              <a:r>
                <a:rPr b="1" lang="en" sz="1500">
                  <a:solidFill>
                    <a:srgbClr val="0F4D90"/>
                  </a:solidFill>
                  <a:latin typeface="Montserrat"/>
                  <a:ea typeface="Montserrat"/>
                  <a:cs typeface="Montserrat"/>
                  <a:sym typeface="Montserrat"/>
                </a:rPr>
                <a:t>bit.ly/SeptaEssential</a:t>
              </a:r>
              <a:endParaRPr b="1" sz="1500">
                <a:solidFill>
                  <a:srgbClr val="0F4D90"/>
                </a:solidFill>
                <a:latin typeface="Montserrat"/>
                <a:ea typeface="Montserrat"/>
                <a:cs typeface="Montserrat"/>
                <a:sym typeface="Montserrat"/>
              </a:endParaRPr>
            </a:p>
          </p:txBody>
        </p:sp>
      </p:grpSp>
      <p:sp>
        <p:nvSpPr>
          <p:cNvPr id="634" name="Google Shape;634;p67"/>
          <p:cNvSpPr txBox="1"/>
          <p:nvPr/>
        </p:nvSpPr>
        <p:spPr>
          <a:xfrm>
            <a:off x="656850" y="2676350"/>
            <a:ext cx="3327000" cy="1104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200">
                <a:solidFill>
                  <a:srgbClr val="0F4D90"/>
                </a:solidFill>
                <a:latin typeface="Montserrat"/>
                <a:ea typeface="Montserrat"/>
                <a:cs typeface="Montserrat"/>
                <a:sym typeface="Montserrat"/>
              </a:rPr>
              <a:t> EL SERVICIO</a:t>
            </a:r>
            <a:r>
              <a:rPr lang="en" sz="1200">
                <a:solidFill>
                  <a:srgbClr val="0F4D90"/>
                </a:solidFill>
                <a:latin typeface="Montserrat"/>
                <a:ea typeface="Montserrat"/>
                <a:cs typeface="Montserrat"/>
                <a:sym typeface="Montserrat"/>
              </a:rPr>
              <a:t> </a:t>
            </a:r>
            <a:r>
              <a:rPr b="1" lang="en" sz="1200">
                <a:solidFill>
                  <a:srgbClr val="0F4D90"/>
                </a:solidFill>
                <a:latin typeface="Montserrat"/>
                <a:ea typeface="Montserrat"/>
                <a:cs typeface="Montserrat"/>
                <a:sym typeface="Montserrat"/>
              </a:rPr>
              <a:t>LÍNEA DE VIDA  </a:t>
            </a:r>
            <a:r>
              <a:rPr lang="en" sz="1200">
                <a:solidFill>
                  <a:srgbClr val="0F4D90"/>
                </a:solidFill>
                <a:latin typeface="Montserrat"/>
                <a:ea typeface="Montserrat"/>
                <a:cs typeface="Montserrat"/>
                <a:sym typeface="Montserrat"/>
              </a:rPr>
              <a:t>empieza el Jueves,  9 de Abril en todos los modos de transporte para enfocarse en proveer acceso a trabajadores esenciales, incluyendo hospitales, mercados de comida y otros servicios vitales.</a:t>
            </a:r>
            <a:endParaRPr sz="1200">
              <a:solidFill>
                <a:srgbClr val="0F4D90"/>
              </a:solidFill>
              <a:latin typeface="Montserrat"/>
              <a:ea typeface="Montserrat"/>
              <a:cs typeface="Montserrat"/>
              <a:sym typeface="Montserrat"/>
            </a:endParaRPr>
          </a:p>
          <a:p>
            <a:pPr indent="0" lvl="0" marL="0" rtl="0" algn="ctr">
              <a:lnSpc>
                <a:spcPct val="115000"/>
              </a:lnSpc>
              <a:spcBef>
                <a:spcPts val="1200"/>
              </a:spcBef>
              <a:spcAft>
                <a:spcPts val="1200"/>
              </a:spcAft>
              <a:buNone/>
            </a:pPr>
            <a:r>
              <a:t/>
            </a:r>
            <a:endParaRPr b="1" sz="1200">
              <a:solidFill>
                <a:srgbClr val="0F4D90"/>
              </a:solidFill>
              <a:latin typeface="Montserrat"/>
              <a:ea typeface="Montserrat"/>
              <a:cs typeface="Montserrat"/>
              <a:sym typeface="Montserrat"/>
            </a:endParaRPr>
          </a:p>
        </p:txBody>
      </p:sp>
      <p:pic>
        <p:nvPicPr>
          <p:cNvPr id="635" name="Google Shape;635;p67"/>
          <p:cNvPicPr preferRelativeResize="0"/>
          <p:nvPr/>
        </p:nvPicPr>
        <p:blipFill rotWithShape="1">
          <a:blip r:embed="rId4">
            <a:alphaModFix/>
          </a:blip>
          <a:srcRect b="0" l="0" r="0" t="0"/>
          <a:stretch/>
        </p:blipFill>
        <p:spPr>
          <a:xfrm>
            <a:off x="5045301" y="1045188"/>
            <a:ext cx="3268275" cy="26843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9" name="Shape 639"/>
        <p:cNvGrpSpPr/>
        <p:nvPr/>
      </p:nvGrpSpPr>
      <p:grpSpPr>
        <a:xfrm>
          <a:off x="0" y="0"/>
          <a:ext cx="0" cy="0"/>
          <a:chOff x="0" y="0"/>
          <a:chExt cx="0" cy="0"/>
        </a:xfrm>
      </p:grpSpPr>
      <p:sp>
        <p:nvSpPr>
          <p:cNvPr id="640" name="Google Shape;640;p68"/>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UPDATES TO ESSENTIAL SERVICES:</a:t>
            </a:r>
            <a:endParaRPr b="1" sz="2400">
              <a:solidFill>
                <a:srgbClr val="FFFFFF"/>
              </a:solidFill>
              <a:latin typeface="Montserrat"/>
              <a:ea typeface="Montserrat"/>
              <a:cs typeface="Montserrat"/>
              <a:sym typeface="Montserrat"/>
            </a:endParaRPr>
          </a:p>
        </p:txBody>
      </p:sp>
      <p:sp>
        <p:nvSpPr>
          <p:cNvPr id="641" name="Google Shape;641;p68"/>
          <p:cNvSpPr txBox="1"/>
          <p:nvPr/>
        </p:nvSpPr>
        <p:spPr>
          <a:xfrm>
            <a:off x="4858450" y="419200"/>
            <a:ext cx="4192200" cy="452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3C4043"/>
                </a:solidFill>
                <a:highlight>
                  <a:srgbClr val="FFFFFF"/>
                </a:highlight>
                <a:latin typeface="Montserrat"/>
                <a:ea typeface="Montserrat"/>
                <a:cs typeface="Montserrat"/>
                <a:sym typeface="Montserrat"/>
              </a:rPr>
              <a:t>NUEVAS FECHAS LÍMITE:</a:t>
            </a:r>
            <a:r>
              <a:rPr lang="en" sz="2400">
                <a:solidFill>
                  <a:srgbClr val="3C4043"/>
                </a:solidFill>
                <a:highlight>
                  <a:srgbClr val="FFFFFF"/>
                </a:highlight>
                <a:latin typeface="Montserrat"/>
                <a:ea typeface="Montserrat"/>
                <a:cs typeface="Montserrat"/>
                <a:sym typeface="Montserrat"/>
              </a:rPr>
              <a:t> </a:t>
            </a:r>
            <a:endParaRPr b="1" sz="2400">
              <a:solidFill>
                <a:srgbClr val="3C4043"/>
              </a:solidFill>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b="1" sz="1800">
              <a:solidFill>
                <a:srgbClr val="3C4043"/>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lang="en" sz="1800">
                <a:solidFill>
                  <a:srgbClr val="3C4043"/>
                </a:solidFill>
                <a:highlight>
                  <a:schemeClr val="lt1"/>
                </a:highlight>
                <a:latin typeface="Montserrat"/>
                <a:ea typeface="Montserrat"/>
                <a:cs typeface="Montserrat"/>
                <a:sym typeface="Montserrat"/>
              </a:rPr>
              <a:t>Al igual que el Censo 2020, ahora puedes registrarte para votar en línea por primera vez en la historia. También te puedes registrar por correspondencia. </a:t>
            </a:r>
            <a:endParaRPr sz="1800">
              <a:solidFill>
                <a:srgbClr val="3C4043"/>
              </a:solidFill>
              <a:highlight>
                <a:schemeClr val="lt1"/>
              </a:highlight>
              <a:latin typeface="Montserrat"/>
              <a:ea typeface="Montserrat"/>
              <a:cs typeface="Montserrat"/>
              <a:sym typeface="Montserrat"/>
            </a:endParaRPr>
          </a:p>
          <a:p>
            <a:pPr indent="0" lvl="0" marL="0" rtl="0" algn="l">
              <a:spcBef>
                <a:spcPts val="0"/>
              </a:spcBef>
              <a:spcAft>
                <a:spcPts val="0"/>
              </a:spcAft>
              <a:buNone/>
            </a:pPr>
            <a:r>
              <a:t/>
            </a:r>
            <a:endParaRPr sz="1800">
              <a:solidFill>
                <a:srgbClr val="3C4043"/>
              </a:solidFill>
              <a:highlight>
                <a:schemeClr val="lt1"/>
              </a:highlight>
              <a:latin typeface="Montserrat"/>
              <a:ea typeface="Montserrat"/>
              <a:cs typeface="Montserrat"/>
              <a:sym typeface="Montserrat"/>
            </a:endParaRPr>
          </a:p>
          <a:p>
            <a:pPr indent="0" lvl="0" marL="0" rtl="0" algn="l">
              <a:spcBef>
                <a:spcPts val="0"/>
              </a:spcBef>
              <a:spcAft>
                <a:spcPts val="0"/>
              </a:spcAft>
              <a:buNone/>
            </a:pPr>
            <a:r>
              <a:rPr lang="en" sz="1800">
                <a:solidFill>
                  <a:srgbClr val="3C4043"/>
                </a:solidFill>
                <a:highlight>
                  <a:srgbClr val="FFFFFF"/>
                </a:highlight>
                <a:latin typeface="Montserrat"/>
                <a:ea typeface="Montserrat"/>
                <a:cs typeface="Montserrat"/>
                <a:sym typeface="Montserrat"/>
              </a:rPr>
              <a:t>No estás seguro de que estás registrado en tu nueva dirección?</a:t>
            </a:r>
            <a:endParaRPr sz="1800">
              <a:solidFill>
                <a:srgbClr val="3C4043"/>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lang="en" sz="1800">
                <a:solidFill>
                  <a:srgbClr val="3C4043"/>
                </a:solidFill>
                <a:highlight>
                  <a:srgbClr val="FFFFFF"/>
                </a:highlight>
                <a:latin typeface="Montserrat"/>
                <a:ea typeface="Montserrat"/>
                <a:cs typeface="Montserrat"/>
                <a:sym typeface="Montserrat"/>
              </a:rPr>
              <a:t>Revisa e</a:t>
            </a:r>
            <a:r>
              <a:rPr lang="en" sz="1800">
                <a:solidFill>
                  <a:srgbClr val="3C4043"/>
                </a:solidFill>
                <a:latin typeface="Montserrat"/>
                <a:ea typeface="Montserrat"/>
                <a:cs typeface="Montserrat"/>
                <a:sym typeface="Montserrat"/>
              </a:rPr>
              <a:t>l estado de tu registro: </a:t>
            </a:r>
            <a:r>
              <a:rPr lang="en" sz="1800" u="sng">
                <a:solidFill>
                  <a:schemeClr val="hlink"/>
                </a:solidFill>
                <a:latin typeface="Montserrat"/>
                <a:ea typeface="Montserrat"/>
                <a:cs typeface="Montserrat"/>
                <a:sym typeface="Montserrat"/>
                <a:hlinkClick r:id="rId3"/>
              </a:rPr>
              <a:t>www.pavoterservices.pa.gov/</a:t>
            </a:r>
            <a:endParaRPr sz="1800">
              <a:solidFill>
                <a:srgbClr val="3C4043"/>
              </a:solidFill>
              <a:latin typeface="Montserrat"/>
              <a:ea typeface="Montserrat"/>
              <a:cs typeface="Montserrat"/>
              <a:sym typeface="Montserrat"/>
            </a:endParaRPr>
          </a:p>
          <a:p>
            <a:pPr indent="0" lvl="0" marL="0" rtl="0" algn="l">
              <a:spcBef>
                <a:spcPts val="0"/>
              </a:spcBef>
              <a:spcAft>
                <a:spcPts val="0"/>
              </a:spcAft>
              <a:buNone/>
            </a:pPr>
            <a:r>
              <a:rPr lang="en" sz="1800">
                <a:solidFill>
                  <a:srgbClr val="3C4043"/>
                </a:solidFill>
                <a:latin typeface="Montserrat"/>
                <a:ea typeface="Montserrat"/>
                <a:cs typeface="Montserrat"/>
                <a:sym typeface="Montserrat"/>
              </a:rPr>
              <a:t>Para apoyo en otros idiomas visita: </a:t>
            </a:r>
            <a:r>
              <a:rPr lang="en" sz="1800" u="sng">
                <a:solidFill>
                  <a:schemeClr val="hlink"/>
                </a:solidFill>
                <a:latin typeface="Montserrat"/>
                <a:ea typeface="Montserrat"/>
                <a:cs typeface="Montserrat"/>
                <a:sym typeface="Montserrat"/>
                <a:hlinkClick r:id="rId4"/>
              </a:rPr>
              <a:t>bit.ly/pagov-language-support</a:t>
            </a:r>
            <a:endParaRPr sz="1800">
              <a:solidFill>
                <a:srgbClr val="3C4043"/>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800">
              <a:solidFill>
                <a:srgbClr val="3C4043"/>
              </a:solidFill>
              <a:highlight>
                <a:schemeClr val="lt1"/>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800">
              <a:solidFill>
                <a:srgbClr val="3C4043"/>
              </a:solidFill>
              <a:highlight>
                <a:schemeClr val="lt1"/>
              </a:highlight>
              <a:latin typeface="Montserrat"/>
              <a:ea typeface="Montserrat"/>
              <a:cs typeface="Montserrat"/>
              <a:sym typeface="Montserrat"/>
            </a:endParaRPr>
          </a:p>
          <a:p>
            <a:pPr indent="0" lvl="0" marL="0" rtl="0" algn="l">
              <a:spcBef>
                <a:spcPts val="0"/>
              </a:spcBef>
              <a:spcAft>
                <a:spcPts val="0"/>
              </a:spcAft>
              <a:buNone/>
            </a:pPr>
            <a:r>
              <a:t/>
            </a:r>
            <a:endParaRPr b="1" sz="1800">
              <a:solidFill>
                <a:srgbClr val="3C4043"/>
              </a:solidFill>
              <a:highlight>
                <a:srgbClr val="FFFFFF"/>
              </a:highlight>
              <a:latin typeface="Montserrat"/>
              <a:ea typeface="Montserrat"/>
              <a:cs typeface="Montserrat"/>
              <a:sym typeface="Montserrat"/>
            </a:endParaRPr>
          </a:p>
        </p:txBody>
      </p:sp>
      <p:pic>
        <p:nvPicPr>
          <p:cNvPr id="642" name="Google Shape;642;p68"/>
          <p:cNvPicPr preferRelativeResize="0"/>
          <p:nvPr/>
        </p:nvPicPr>
        <p:blipFill>
          <a:blip r:embed="rId5">
            <a:alphaModFix/>
          </a:blip>
          <a:stretch>
            <a:fillRect/>
          </a:stretch>
        </p:blipFill>
        <p:spPr>
          <a:xfrm>
            <a:off x="395650" y="183425"/>
            <a:ext cx="4462800" cy="4584249"/>
          </a:xfrm>
          <a:prstGeom prst="rect">
            <a:avLst/>
          </a:prstGeom>
          <a:noFill/>
          <a:ln>
            <a:noFill/>
          </a:ln>
        </p:spPr>
      </p:pic>
      <p:sp>
        <p:nvSpPr>
          <p:cNvPr id="643" name="Google Shape;643;p68"/>
          <p:cNvSpPr/>
          <p:nvPr/>
        </p:nvSpPr>
        <p:spPr>
          <a:xfrm>
            <a:off x="519350" y="1857650"/>
            <a:ext cx="2087400" cy="968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68"/>
          <p:cNvSpPr/>
          <p:nvPr/>
        </p:nvSpPr>
        <p:spPr>
          <a:xfrm>
            <a:off x="2688900" y="1857650"/>
            <a:ext cx="2087400" cy="968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68"/>
          <p:cNvSpPr/>
          <p:nvPr/>
        </p:nvSpPr>
        <p:spPr>
          <a:xfrm>
            <a:off x="519350" y="3710475"/>
            <a:ext cx="2087400" cy="968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68"/>
          <p:cNvSpPr/>
          <p:nvPr/>
        </p:nvSpPr>
        <p:spPr>
          <a:xfrm>
            <a:off x="2688900" y="3710475"/>
            <a:ext cx="2087400" cy="968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68"/>
          <p:cNvSpPr/>
          <p:nvPr/>
        </p:nvSpPr>
        <p:spPr>
          <a:xfrm>
            <a:off x="436750" y="240625"/>
            <a:ext cx="4380600" cy="732900"/>
          </a:xfrm>
          <a:prstGeom prst="rect">
            <a:avLst/>
          </a:prstGeom>
          <a:solidFill>
            <a:srgbClr val="0F4D9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68"/>
          <p:cNvSpPr txBox="1"/>
          <p:nvPr/>
        </p:nvSpPr>
        <p:spPr>
          <a:xfrm>
            <a:off x="530950" y="357325"/>
            <a:ext cx="4192200" cy="49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Montserrat"/>
                <a:ea typeface="Montserrat"/>
                <a:cs typeface="Montserrat"/>
                <a:sym typeface="Montserrat"/>
              </a:rPr>
              <a:t>NUEVAS FECHAS EN PA</a:t>
            </a:r>
            <a:endParaRPr b="1" sz="2000">
              <a:solidFill>
                <a:srgbClr val="FFFFFF"/>
              </a:solidFill>
              <a:latin typeface="Montserrat"/>
              <a:ea typeface="Montserrat"/>
              <a:cs typeface="Montserrat"/>
              <a:sym typeface="Montserrat"/>
            </a:endParaRPr>
          </a:p>
        </p:txBody>
      </p:sp>
      <p:sp>
        <p:nvSpPr>
          <p:cNvPr id="649" name="Google Shape;649;p68"/>
          <p:cNvSpPr txBox="1"/>
          <p:nvPr/>
        </p:nvSpPr>
        <p:spPr>
          <a:xfrm>
            <a:off x="63050" y="1930175"/>
            <a:ext cx="3000000" cy="80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0F4D90"/>
                </a:solidFill>
                <a:latin typeface="Montserrat"/>
                <a:ea typeface="Montserrat"/>
                <a:cs typeface="Montserrat"/>
                <a:sym typeface="Montserrat"/>
              </a:rPr>
              <a:t>Elecciones primarias</a:t>
            </a:r>
            <a:endParaRPr b="1">
              <a:solidFill>
                <a:srgbClr val="0F4D90"/>
              </a:solidFill>
              <a:latin typeface="Montserrat"/>
              <a:ea typeface="Montserrat"/>
              <a:cs typeface="Montserrat"/>
              <a:sym typeface="Montserrat"/>
            </a:endParaRPr>
          </a:p>
          <a:p>
            <a:pPr indent="0" lvl="0" marL="0" rtl="0" algn="ctr">
              <a:spcBef>
                <a:spcPts val="0"/>
              </a:spcBef>
              <a:spcAft>
                <a:spcPts val="0"/>
              </a:spcAft>
              <a:buNone/>
            </a:pPr>
            <a:r>
              <a:t/>
            </a:r>
            <a:endParaRPr b="1">
              <a:solidFill>
                <a:srgbClr val="0F4D90"/>
              </a:solidFill>
              <a:latin typeface="Montserrat"/>
              <a:ea typeface="Montserrat"/>
              <a:cs typeface="Montserrat"/>
              <a:sym typeface="Montserrat"/>
            </a:endParaRPr>
          </a:p>
          <a:p>
            <a:pPr indent="0" lvl="0" marL="0" rtl="0" algn="ctr">
              <a:spcBef>
                <a:spcPts val="0"/>
              </a:spcBef>
              <a:spcAft>
                <a:spcPts val="0"/>
              </a:spcAft>
              <a:buNone/>
            </a:pPr>
            <a:r>
              <a:rPr lang="en" sz="1200">
                <a:solidFill>
                  <a:srgbClr val="0F4D90"/>
                </a:solidFill>
                <a:latin typeface="Montserrat"/>
                <a:ea typeface="Montserrat"/>
                <a:cs typeface="Montserrat"/>
                <a:sym typeface="Montserrat"/>
              </a:rPr>
              <a:t>Nueva fecha: 6/2/2020</a:t>
            </a:r>
            <a:endParaRPr sz="1200">
              <a:solidFill>
                <a:srgbClr val="0F4D90"/>
              </a:solidFill>
              <a:latin typeface="Montserrat"/>
              <a:ea typeface="Montserrat"/>
              <a:cs typeface="Montserrat"/>
              <a:sym typeface="Montserrat"/>
            </a:endParaRPr>
          </a:p>
          <a:p>
            <a:pPr indent="0" lvl="0" marL="0" rtl="0" algn="ctr">
              <a:spcBef>
                <a:spcPts val="0"/>
              </a:spcBef>
              <a:spcAft>
                <a:spcPts val="0"/>
              </a:spcAft>
              <a:buNone/>
            </a:pPr>
            <a:r>
              <a:t/>
            </a:r>
            <a:endParaRPr>
              <a:solidFill>
                <a:srgbClr val="0F4D90"/>
              </a:solidFill>
              <a:latin typeface="Montserrat"/>
              <a:ea typeface="Montserrat"/>
              <a:cs typeface="Montserrat"/>
              <a:sym typeface="Montserrat"/>
            </a:endParaRPr>
          </a:p>
        </p:txBody>
      </p:sp>
      <p:sp>
        <p:nvSpPr>
          <p:cNvPr id="650" name="Google Shape;650;p68"/>
          <p:cNvSpPr txBox="1"/>
          <p:nvPr/>
        </p:nvSpPr>
        <p:spPr>
          <a:xfrm>
            <a:off x="2232600" y="1930175"/>
            <a:ext cx="3000000" cy="89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0F4D90"/>
                </a:solidFill>
                <a:latin typeface="Montserrat"/>
                <a:ea typeface="Montserrat"/>
                <a:cs typeface="Montserrat"/>
                <a:sym typeface="Montserrat"/>
              </a:rPr>
              <a:t>Licencias de conducir</a:t>
            </a:r>
            <a:endParaRPr b="1">
              <a:solidFill>
                <a:srgbClr val="0F4D90"/>
              </a:solidFill>
              <a:latin typeface="Montserrat"/>
              <a:ea typeface="Montserrat"/>
              <a:cs typeface="Montserrat"/>
              <a:sym typeface="Montserrat"/>
            </a:endParaRPr>
          </a:p>
          <a:p>
            <a:pPr indent="0" lvl="0" marL="0" rtl="0" algn="ctr">
              <a:spcBef>
                <a:spcPts val="0"/>
              </a:spcBef>
              <a:spcAft>
                <a:spcPts val="0"/>
              </a:spcAft>
              <a:buNone/>
            </a:pPr>
            <a:r>
              <a:t/>
            </a:r>
            <a:endParaRPr b="1">
              <a:solidFill>
                <a:srgbClr val="0F4D90"/>
              </a:solidFill>
              <a:latin typeface="Montserrat"/>
              <a:ea typeface="Montserrat"/>
              <a:cs typeface="Montserrat"/>
              <a:sym typeface="Montserrat"/>
            </a:endParaRPr>
          </a:p>
          <a:p>
            <a:pPr indent="0" lvl="0" marL="0" rtl="0" algn="ctr">
              <a:spcBef>
                <a:spcPts val="0"/>
              </a:spcBef>
              <a:spcAft>
                <a:spcPts val="0"/>
              </a:spcAft>
              <a:buNone/>
            </a:pPr>
            <a:r>
              <a:rPr lang="en" sz="1200">
                <a:solidFill>
                  <a:srgbClr val="0F4D90"/>
                </a:solidFill>
                <a:latin typeface="Montserrat"/>
                <a:ea typeface="Montserrat"/>
                <a:cs typeface="Montserrat"/>
                <a:sym typeface="Montserrat"/>
              </a:rPr>
              <a:t>Ahora expiran</a:t>
            </a:r>
            <a:r>
              <a:rPr lang="en" sz="1200">
                <a:solidFill>
                  <a:srgbClr val="0F4D90"/>
                </a:solidFill>
                <a:latin typeface="Montserrat"/>
                <a:ea typeface="Montserrat"/>
                <a:cs typeface="Montserrat"/>
                <a:sym typeface="Montserrat"/>
              </a:rPr>
              <a:t>: 3/31/2020</a:t>
            </a:r>
            <a:endParaRPr sz="1200"/>
          </a:p>
        </p:txBody>
      </p:sp>
      <p:sp>
        <p:nvSpPr>
          <p:cNvPr id="651" name="Google Shape;651;p68"/>
          <p:cNvSpPr txBox="1"/>
          <p:nvPr/>
        </p:nvSpPr>
        <p:spPr>
          <a:xfrm>
            <a:off x="342650" y="3710475"/>
            <a:ext cx="2264100" cy="112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0F4D90"/>
                </a:solidFill>
                <a:latin typeface="Montserrat"/>
                <a:ea typeface="Montserrat"/>
                <a:cs typeface="Montserrat"/>
                <a:sym typeface="Montserrat"/>
              </a:rPr>
              <a:t>ID real:</a:t>
            </a:r>
            <a:endParaRPr b="1">
              <a:solidFill>
                <a:srgbClr val="0F4D90"/>
              </a:solidFill>
              <a:latin typeface="Montserrat"/>
              <a:ea typeface="Montserrat"/>
              <a:cs typeface="Montserrat"/>
              <a:sym typeface="Montserrat"/>
            </a:endParaRPr>
          </a:p>
          <a:p>
            <a:pPr indent="0" lvl="0" marL="0" rtl="0" algn="ctr">
              <a:spcBef>
                <a:spcPts val="0"/>
              </a:spcBef>
              <a:spcAft>
                <a:spcPts val="0"/>
              </a:spcAft>
              <a:buNone/>
            </a:pPr>
            <a:r>
              <a:t/>
            </a:r>
            <a:endParaRPr b="1">
              <a:solidFill>
                <a:srgbClr val="0F4D90"/>
              </a:solidFill>
              <a:latin typeface="Montserrat"/>
              <a:ea typeface="Montserrat"/>
              <a:cs typeface="Montserrat"/>
              <a:sym typeface="Montserrat"/>
            </a:endParaRPr>
          </a:p>
          <a:p>
            <a:pPr indent="0" lvl="0" marL="0" rtl="0" algn="ctr">
              <a:spcBef>
                <a:spcPts val="0"/>
              </a:spcBef>
              <a:spcAft>
                <a:spcPts val="0"/>
              </a:spcAft>
              <a:buNone/>
            </a:pPr>
            <a:r>
              <a:rPr lang="en" sz="1200">
                <a:solidFill>
                  <a:srgbClr val="0F4D90"/>
                </a:solidFill>
                <a:latin typeface="Montserrat"/>
                <a:ea typeface="Montserrat"/>
                <a:cs typeface="Montserrat"/>
                <a:sym typeface="Montserrat"/>
              </a:rPr>
              <a:t>Nueva fecha </a:t>
            </a:r>
            <a:r>
              <a:rPr lang="en" sz="1200">
                <a:solidFill>
                  <a:srgbClr val="0F4D90"/>
                </a:solidFill>
                <a:latin typeface="Montserrat"/>
                <a:ea typeface="Montserrat"/>
                <a:cs typeface="Montserrat"/>
                <a:sym typeface="Montserrat"/>
              </a:rPr>
              <a:t>límite</a:t>
            </a:r>
            <a:r>
              <a:rPr lang="en" sz="1200">
                <a:solidFill>
                  <a:srgbClr val="0F4D90"/>
                </a:solidFill>
                <a:latin typeface="Montserrat"/>
                <a:ea typeface="Montserrat"/>
                <a:cs typeface="Montserrat"/>
                <a:sym typeface="Montserrat"/>
              </a:rPr>
              <a:t>: 10/21/2021</a:t>
            </a:r>
            <a:endParaRPr sz="1200"/>
          </a:p>
        </p:txBody>
      </p:sp>
      <p:sp>
        <p:nvSpPr>
          <p:cNvPr id="652" name="Google Shape;652;p68"/>
          <p:cNvSpPr txBox="1"/>
          <p:nvPr/>
        </p:nvSpPr>
        <p:spPr>
          <a:xfrm>
            <a:off x="2309675" y="3710475"/>
            <a:ext cx="3000000" cy="300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0F4D90"/>
                </a:solidFill>
                <a:latin typeface="Montserrat"/>
                <a:ea typeface="Montserrat"/>
                <a:cs typeface="Montserrat"/>
                <a:sym typeface="Montserrat"/>
              </a:rPr>
              <a:t>Impuestos</a:t>
            </a:r>
            <a:r>
              <a:rPr b="1" lang="en">
                <a:solidFill>
                  <a:srgbClr val="0F4D90"/>
                </a:solidFill>
                <a:latin typeface="Montserrat"/>
                <a:ea typeface="Montserrat"/>
                <a:cs typeface="Montserrat"/>
                <a:sym typeface="Montserrat"/>
              </a:rPr>
              <a:t>:</a:t>
            </a:r>
            <a:endParaRPr b="1">
              <a:solidFill>
                <a:srgbClr val="0F4D90"/>
              </a:solidFill>
              <a:latin typeface="Montserrat"/>
              <a:ea typeface="Montserrat"/>
              <a:cs typeface="Montserrat"/>
              <a:sym typeface="Montserrat"/>
            </a:endParaRPr>
          </a:p>
          <a:p>
            <a:pPr indent="0" lvl="0" marL="0" rtl="0" algn="ctr">
              <a:spcBef>
                <a:spcPts val="0"/>
              </a:spcBef>
              <a:spcAft>
                <a:spcPts val="0"/>
              </a:spcAft>
              <a:buNone/>
            </a:pPr>
            <a:r>
              <a:t/>
            </a:r>
            <a:endParaRPr b="1">
              <a:solidFill>
                <a:srgbClr val="0F4D90"/>
              </a:solidFill>
              <a:latin typeface="Montserrat"/>
              <a:ea typeface="Montserrat"/>
              <a:cs typeface="Montserrat"/>
              <a:sym typeface="Montserrat"/>
            </a:endParaRPr>
          </a:p>
          <a:p>
            <a:pPr indent="0" lvl="0" marL="0" rtl="0" algn="ctr">
              <a:spcBef>
                <a:spcPts val="0"/>
              </a:spcBef>
              <a:spcAft>
                <a:spcPts val="0"/>
              </a:spcAft>
              <a:buNone/>
            </a:pPr>
            <a:r>
              <a:rPr lang="en" sz="1200">
                <a:solidFill>
                  <a:srgbClr val="0F4D90"/>
                </a:solidFill>
                <a:latin typeface="Montserrat"/>
                <a:ea typeface="Montserrat"/>
                <a:cs typeface="Montserrat"/>
                <a:sym typeface="Montserrat"/>
              </a:rPr>
              <a:t>Nueva fecha </a:t>
            </a:r>
            <a:r>
              <a:rPr lang="en" sz="1200">
                <a:solidFill>
                  <a:srgbClr val="0F4D90"/>
                </a:solidFill>
                <a:latin typeface="Montserrat"/>
                <a:ea typeface="Montserrat"/>
                <a:cs typeface="Montserrat"/>
                <a:sym typeface="Montserrat"/>
              </a:rPr>
              <a:t>límite</a:t>
            </a:r>
            <a:r>
              <a:rPr lang="en" sz="1200">
                <a:solidFill>
                  <a:srgbClr val="0F4D90"/>
                </a:solidFill>
                <a:latin typeface="Montserrat"/>
                <a:ea typeface="Montserrat"/>
                <a:cs typeface="Montserrat"/>
                <a:sym typeface="Montserrat"/>
              </a:rPr>
              <a:t>: </a:t>
            </a:r>
            <a:endParaRPr sz="1200">
              <a:solidFill>
                <a:srgbClr val="0F4D90"/>
              </a:solidFill>
              <a:latin typeface="Montserrat"/>
              <a:ea typeface="Montserrat"/>
              <a:cs typeface="Montserrat"/>
              <a:sym typeface="Montserrat"/>
            </a:endParaRPr>
          </a:p>
          <a:p>
            <a:pPr indent="0" lvl="0" marL="0" rtl="0" algn="ctr">
              <a:spcBef>
                <a:spcPts val="0"/>
              </a:spcBef>
              <a:spcAft>
                <a:spcPts val="0"/>
              </a:spcAft>
              <a:buNone/>
            </a:pPr>
            <a:r>
              <a:rPr lang="en" sz="1200">
                <a:solidFill>
                  <a:srgbClr val="0F4D90"/>
                </a:solidFill>
                <a:latin typeface="Montserrat"/>
                <a:ea typeface="Montserrat"/>
                <a:cs typeface="Montserrat"/>
                <a:sym typeface="Montserrat"/>
              </a:rPr>
              <a:t>7/15/2020</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6" name="Shape 656"/>
        <p:cNvGrpSpPr/>
        <p:nvPr/>
      </p:nvGrpSpPr>
      <p:grpSpPr>
        <a:xfrm>
          <a:off x="0" y="0"/>
          <a:ext cx="0" cy="0"/>
          <a:chOff x="0" y="0"/>
          <a:chExt cx="0" cy="0"/>
        </a:xfrm>
      </p:grpSpPr>
      <p:sp>
        <p:nvSpPr>
          <p:cNvPr id="657" name="Google Shape;657;p69"/>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UPDATES TO ESSENTIAL SERVICES:</a:t>
            </a:r>
            <a:endParaRPr b="1" sz="2400">
              <a:solidFill>
                <a:srgbClr val="FFFFFF"/>
              </a:solidFill>
              <a:latin typeface="Montserrat"/>
              <a:ea typeface="Montserrat"/>
              <a:cs typeface="Montserrat"/>
              <a:sym typeface="Montserrat"/>
            </a:endParaRPr>
          </a:p>
        </p:txBody>
      </p:sp>
      <p:sp>
        <p:nvSpPr>
          <p:cNvPr id="658" name="Google Shape;658;p69"/>
          <p:cNvSpPr/>
          <p:nvPr/>
        </p:nvSpPr>
        <p:spPr>
          <a:xfrm>
            <a:off x="-31800" y="18790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69"/>
          <p:cNvSpPr txBox="1"/>
          <p:nvPr/>
        </p:nvSpPr>
        <p:spPr>
          <a:xfrm>
            <a:off x="440050" y="248125"/>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MAIL - IN BALLOT</a:t>
            </a:r>
            <a:endParaRPr b="1" sz="2400">
              <a:solidFill>
                <a:srgbClr val="FFFFFF"/>
              </a:solidFill>
              <a:latin typeface="Montserrat"/>
              <a:ea typeface="Montserrat"/>
              <a:cs typeface="Montserrat"/>
              <a:sym typeface="Montserrat"/>
            </a:endParaRPr>
          </a:p>
        </p:txBody>
      </p:sp>
      <p:pic>
        <p:nvPicPr>
          <p:cNvPr id="660" name="Google Shape;660;p69"/>
          <p:cNvPicPr preferRelativeResize="0"/>
          <p:nvPr/>
        </p:nvPicPr>
        <p:blipFill>
          <a:blip r:embed="rId3">
            <a:alphaModFix/>
          </a:blip>
          <a:stretch>
            <a:fillRect/>
          </a:stretch>
        </p:blipFill>
        <p:spPr>
          <a:xfrm>
            <a:off x="89900" y="771400"/>
            <a:ext cx="8603401" cy="4242124"/>
          </a:xfrm>
          <a:prstGeom prst="rect">
            <a:avLst/>
          </a:prstGeom>
          <a:noFill/>
          <a:ln>
            <a:noFill/>
          </a:ln>
        </p:spPr>
      </p:pic>
      <p:sp>
        <p:nvSpPr>
          <p:cNvPr id="661" name="Google Shape;661;p69"/>
          <p:cNvSpPr txBox="1"/>
          <p:nvPr/>
        </p:nvSpPr>
        <p:spPr>
          <a:xfrm>
            <a:off x="159800" y="968775"/>
            <a:ext cx="44121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69"/>
          <p:cNvSpPr/>
          <p:nvPr/>
        </p:nvSpPr>
        <p:spPr>
          <a:xfrm>
            <a:off x="169775" y="968775"/>
            <a:ext cx="4334400" cy="3561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69"/>
          <p:cNvSpPr txBox="1"/>
          <p:nvPr/>
        </p:nvSpPr>
        <p:spPr>
          <a:xfrm>
            <a:off x="279575" y="877013"/>
            <a:ext cx="4114800" cy="24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800">
                <a:solidFill>
                  <a:srgbClr val="0F4D90"/>
                </a:solidFill>
                <a:latin typeface="Montserrat"/>
                <a:ea typeface="Montserrat"/>
                <a:cs typeface="Montserrat"/>
                <a:sym typeface="Montserrat"/>
              </a:rPr>
              <a:t>¿</a:t>
            </a:r>
            <a:r>
              <a:rPr b="1" lang="en" sz="1800">
                <a:solidFill>
                  <a:srgbClr val="0F4D90"/>
                </a:solidFill>
                <a:latin typeface="Montserrat"/>
                <a:ea typeface="Montserrat"/>
                <a:cs typeface="Montserrat"/>
                <a:sym typeface="Montserrat"/>
              </a:rPr>
              <a:t>Cómo se vota por correo?</a:t>
            </a:r>
            <a:endParaRPr b="1" sz="1800">
              <a:solidFill>
                <a:srgbClr val="0F4D90"/>
              </a:solidFill>
              <a:latin typeface="Montserrat"/>
              <a:ea typeface="Montserrat"/>
              <a:cs typeface="Montserrat"/>
              <a:sym typeface="Montserrat"/>
            </a:endParaRPr>
          </a:p>
          <a:p>
            <a:pPr indent="0" lvl="0" marL="0" rtl="0" algn="l">
              <a:spcBef>
                <a:spcPts val="0"/>
              </a:spcBef>
              <a:spcAft>
                <a:spcPts val="0"/>
              </a:spcAft>
              <a:buNone/>
            </a:pPr>
            <a:r>
              <a:t/>
            </a:r>
            <a:endParaRPr/>
          </a:p>
        </p:txBody>
      </p:sp>
      <p:sp>
        <p:nvSpPr>
          <p:cNvPr id="664" name="Google Shape;664;p69"/>
          <p:cNvSpPr/>
          <p:nvPr/>
        </p:nvSpPr>
        <p:spPr>
          <a:xfrm>
            <a:off x="279575" y="3837750"/>
            <a:ext cx="8323800" cy="9561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69"/>
          <p:cNvSpPr txBox="1"/>
          <p:nvPr/>
        </p:nvSpPr>
        <p:spPr>
          <a:xfrm>
            <a:off x="728400" y="3837750"/>
            <a:ext cx="16086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rgbClr val="0F4D90"/>
                </a:solidFill>
                <a:latin typeface="Montserrat"/>
                <a:ea typeface="Montserrat"/>
                <a:cs typeface="Montserrat"/>
                <a:sym typeface="Montserrat"/>
              </a:rPr>
              <a:t>Marca tu voto siguiendo las instrucciones</a:t>
            </a:r>
            <a:endParaRPr sz="1500">
              <a:solidFill>
                <a:srgbClr val="0F4D90"/>
              </a:solidFill>
              <a:latin typeface="Montserrat"/>
              <a:ea typeface="Montserrat"/>
              <a:cs typeface="Montserrat"/>
              <a:sym typeface="Montserrat"/>
            </a:endParaRPr>
          </a:p>
        </p:txBody>
      </p:sp>
      <p:sp>
        <p:nvSpPr>
          <p:cNvPr id="666" name="Google Shape;666;p69"/>
          <p:cNvSpPr txBox="1"/>
          <p:nvPr/>
        </p:nvSpPr>
        <p:spPr>
          <a:xfrm>
            <a:off x="2964350" y="3897675"/>
            <a:ext cx="28545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0F4D90"/>
                </a:solidFill>
                <a:latin typeface="Montserrat"/>
                <a:ea typeface="Montserrat"/>
                <a:cs typeface="Montserrat"/>
                <a:sym typeface="Montserrat"/>
              </a:rPr>
              <a:t>Pon tu papeleta de votación en el sobre seguro y luego en el sobre oficial. Asegúrate de firmar o puede que tu voto no sea contado</a:t>
            </a:r>
            <a:endParaRPr sz="1200">
              <a:solidFill>
                <a:srgbClr val="0F4D90"/>
              </a:solidFill>
              <a:latin typeface="Montserrat"/>
              <a:ea typeface="Montserrat"/>
              <a:cs typeface="Montserrat"/>
              <a:sym typeface="Montserrat"/>
            </a:endParaRPr>
          </a:p>
          <a:p>
            <a:pPr indent="0" lvl="0" marL="0" rtl="0" algn="l">
              <a:spcBef>
                <a:spcPts val="0"/>
              </a:spcBef>
              <a:spcAft>
                <a:spcPts val="0"/>
              </a:spcAft>
              <a:buNone/>
            </a:pPr>
            <a:r>
              <a:t/>
            </a:r>
            <a:endParaRPr b="1" sz="1800">
              <a:solidFill>
                <a:srgbClr val="0F4D90"/>
              </a:solidFill>
              <a:latin typeface="Montserrat"/>
              <a:ea typeface="Montserrat"/>
              <a:cs typeface="Montserrat"/>
              <a:sym typeface="Montserrat"/>
            </a:endParaRPr>
          </a:p>
        </p:txBody>
      </p:sp>
      <p:sp>
        <p:nvSpPr>
          <p:cNvPr id="667" name="Google Shape;667;p69"/>
          <p:cNvSpPr txBox="1"/>
          <p:nvPr/>
        </p:nvSpPr>
        <p:spPr>
          <a:xfrm>
            <a:off x="6362450" y="3837750"/>
            <a:ext cx="2056800" cy="136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0F4D90"/>
                </a:solidFill>
                <a:latin typeface="Montserrat"/>
                <a:ea typeface="Montserrat"/>
                <a:cs typeface="Montserrat"/>
                <a:sym typeface="Montserrat"/>
              </a:rPr>
              <a:t>Envía tu voto por correo para que llegue a tiempo.</a:t>
            </a:r>
            <a:endParaRPr sz="1600">
              <a:solidFill>
                <a:srgbClr val="0F4D90"/>
              </a:solidFill>
              <a:latin typeface="Montserrat"/>
              <a:ea typeface="Montserrat"/>
              <a:cs typeface="Montserrat"/>
              <a:sym typeface="Montserrat"/>
            </a:endParaRPr>
          </a:p>
          <a:p>
            <a:pPr indent="0" lvl="0" marL="0" rtl="0" algn="l">
              <a:spcBef>
                <a:spcPts val="0"/>
              </a:spcBef>
              <a:spcAft>
                <a:spcPts val="0"/>
              </a:spcAft>
              <a:buNone/>
            </a:pPr>
            <a:r>
              <a:t/>
            </a:r>
            <a:endParaRPr sz="1200">
              <a:solidFill>
                <a:srgbClr val="0F4D90"/>
              </a:solidFill>
              <a:latin typeface="Montserrat"/>
              <a:ea typeface="Montserrat"/>
              <a:cs typeface="Montserrat"/>
              <a:sym typeface="Montserrat"/>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1" name="Shape 671"/>
        <p:cNvGrpSpPr/>
        <p:nvPr/>
      </p:nvGrpSpPr>
      <p:grpSpPr>
        <a:xfrm>
          <a:off x="0" y="0"/>
          <a:ext cx="0" cy="0"/>
          <a:chOff x="0" y="0"/>
          <a:chExt cx="0" cy="0"/>
        </a:xfrm>
      </p:grpSpPr>
      <p:sp>
        <p:nvSpPr>
          <p:cNvPr id="672" name="Google Shape;672;p70"/>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UPDATES TO ESSENTIAL SERVICES:</a:t>
            </a:r>
            <a:endParaRPr b="1" sz="2400">
              <a:solidFill>
                <a:srgbClr val="FFFFFF"/>
              </a:solidFill>
              <a:latin typeface="Montserrat"/>
              <a:ea typeface="Montserrat"/>
              <a:cs typeface="Montserrat"/>
              <a:sym typeface="Montserrat"/>
            </a:endParaRPr>
          </a:p>
        </p:txBody>
      </p:sp>
      <p:sp>
        <p:nvSpPr>
          <p:cNvPr id="673" name="Google Shape;673;p70"/>
          <p:cNvSpPr/>
          <p:nvPr/>
        </p:nvSpPr>
        <p:spPr>
          <a:xfrm>
            <a:off x="-31800" y="187900"/>
            <a:ext cx="92280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70"/>
          <p:cNvSpPr txBox="1"/>
          <p:nvPr/>
        </p:nvSpPr>
        <p:spPr>
          <a:xfrm>
            <a:off x="61975" y="248125"/>
            <a:ext cx="9975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rgbClr val="FFFFFF"/>
                </a:solidFill>
                <a:latin typeface="Montserrat"/>
                <a:ea typeface="Montserrat"/>
                <a:cs typeface="Montserrat"/>
                <a:sym typeface="Montserrat"/>
              </a:rPr>
              <a:t>APLICA HOY PARA ENVIAR TU VOTO POR CORRESPONDENCIA </a:t>
            </a:r>
            <a:endParaRPr b="1" sz="2000">
              <a:solidFill>
                <a:srgbClr val="FFFFFF"/>
              </a:solidFill>
              <a:latin typeface="Montserrat"/>
              <a:ea typeface="Montserrat"/>
              <a:cs typeface="Montserrat"/>
              <a:sym typeface="Montserrat"/>
            </a:endParaRPr>
          </a:p>
        </p:txBody>
      </p:sp>
      <p:pic>
        <p:nvPicPr>
          <p:cNvPr id="675" name="Google Shape;675;p70"/>
          <p:cNvPicPr preferRelativeResize="0"/>
          <p:nvPr/>
        </p:nvPicPr>
        <p:blipFill rotWithShape="1">
          <a:blip r:embed="rId3">
            <a:alphaModFix/>
          </a:blip>
          <a:srcRect b="0" l="-1480" r="56212" t="0"/>
          <a:stretch/>
        </p:blipFill>
        <p:spPr>
          <a:xfrm>
            <a:off x="4340425" y="3110400"/>
            <a:ext cx="1834201" cy="1749600"/>
          </a:xfrm>
          <a:prstGeom prst="rect">
            <a:avLst/>
          </a:prstGeom>
          <a:noFill/>
          <a:ln>
            <a:noFill/>
          </a:ln>
        </p:spPr>
      </p:pic>
      <p:sp>
        <p:nvSpPr>
          <p:cNvPr id="676" name="Google Shape;676;p70"/>
          <p:cNvSpPr txBox="1"/>
          <p:nvPr/>
        </p:nvSpPr>
        <p:spPr>
          <a:xfrm>
            <a:off x="633400" y="2994525"/>
            <a:ext cx="3503400" cy="278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2176D2"/>
                </a:solidFill>
                <a:latin typeface="Montserrat"/>
                <a:ea typeface="Montserrat"/>
                <a:cs typeface="Montserrat"/>
                <a:sym typeface="Montserrat"/>
              </a:rPr>
              <a:t>Las aplicaciones para enviar tu voto por correspondencia están disponibles hasta el </a:t>
            </a:r>
            <a:r>
              <a:rPr b="1" lang="en" sz="2400">
                <a:solidFill>
                  <a:srgbClr val="2176D2"/>
                </a:solidFill>
                <a:highlight>
                  <a:srgbClr val="FFEFA2"/>
                </a:highlight>
                <a:latin typeface="Montserrat"/>
                <a:ea typeface="Montserrat"/>
                <a:cs typeface="Montserrat"/>
                <a:sym typeface="Montserrat"/>
              </a:rPr>
              <a:t>26 de mayo</a:t>
            </a:r>
            <a:r>
              <a:rPr lang="en" sz="2400">
                <a:solidFill>
                  <a:srgbClr val="2176D2"/>
                </a:solidFill>
                <a:highlight>
                  <a:srgbClr val="FFEFA2"/>
                </a:highlight>
                <a:latin typeface="Montserrat"/>
                <a:ea typeface="Montserrat"/>
                <a:cs typeface="Montserrat"/>
                <a:sym typeface="Montserrat"/>
              </a:rPr>
              <a:t>. </a:t>
            </a:r>
            <a:endParaRPr sz="2400">
              <a:solidFill>
                <a:srgbClr val="2176D2"/>
              </a:solidFill>
              <a:highlight>
                <a:srgbClr val="FFEFA2"/>
              </a:highlight>
              <a:latin typeface="Montserrat"/>
              <a:ea typeface="Montserrat"/>
              <a:cs typeface="Montserrat"/>
              <a:sym typeface="Montserrat"/>
            </a:endParaRPr>
          </a:p>
          <a:p>
            <a:pPr indent="0" lvl="0" marL="0" rtl="0" algn="ctr">
              <a:spcBef>
                <a:spcPts val="0"/>
              </a:spcBef>
              <a:spcAft>
                <a:spcPts val="0"/>
              </a:spcAft>
              <a:buNone/>
            </a:pPr>
            <a:r>
              <a:t/>
            </a:r>
            <a:endParaRPr sz="1800">
              <a:solidFill>
                <a:srgbClr val="2176D2"/>
              </a:solidFill>
              <a:highlight>
                <a:srgbClr val="FFFFFF"/>
              </a:highlight>
              <a:latin typeface="Montserrat"/>
              <a:ea typeface="Montserrat"/>
              <a:cs typeface="Montserrat"/>
              <a:sym typeface="Montserrat"/>
            </a:endParaRPr>
          </a:p>
        </p:txBody>
      </p:sp>
      <p:pic>
        <p:nvPicPr>
          <p:cNvPr id="677" name="Google Shape;677;p70"/>
          <p:cNvPicPr preferRelativeResize="0"/>
          <p:nvPr/>
        </p:nvPicPr>
        <p:blipFill>
          <a:blip r:embed="rId4">
            <a:alphaModFix/>
          </a:blip>
          <a:stretch>
            <a:fillRect/>
          </a:stretch>
        </p:blipFill>
        <p:spPr>
          <a:xfrm>
            <a:off x="4901975" y="979362"/>
            <a:ext cx="3503298" cy="1923075"/>
          </a:xfrm>
          <a:prstGeom prst="rect">
            <a:avLst/>
          </a:prstGeom>
          <a:noFill/>
          <a:ln>
            <a:noFill/>
          </a:ln>
        </p:spPr>
      </p:pic>
      <p:sp>
        <p:nvSpPr>
          <p:cNvPr id="678" name="Google Shape;678;p70"/>
          <p:cNvSpPr txBox="1"/>
          <p:nvPr/>
        </p:nvSpPr>
        <p:spPr>
          <a:xfrm>
            <a:off x="633401" y="1348025"/>
            <a:ext cx="4052100" cy="90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2176D2"/>
                </a:solidFill>
                <a:latin typeface="Montserrat"/>
                <a:ea typeface="Montserrat"/>
                <a:cs typeface="Montserrat"/>
                <a:sym typeface="Montserrat"/>
              </a:rPr>
              <a:t>La fecha límite para registrarse para votar es </a:t>
            </a:r>
            <a:r>
              <a:rPr lang="en" sz="2400">
                <a:solidFill>
                  <a:srgbClr val="2176D2"/>
                </a:solidFill>
                <a:latin typeface="Montserrat"/>
                <a:ea typeface="Montserrat"/>
                <a:cs typeface="Montserrat"/>
                <a:sym typeface="Montserrat"/>
              </a:rPr>
              <a:t> </a:t>
            </a:r>
            <a:r>
              <a:rPr b="1" lang="en" sz="2400">
                <a:solidFill>
                  <a:srgbClr val="2176D2"/>
                </a:solidFill>
                <a:highlight>
                  <a:srgbClr val="FFEFA2"/>
                </a:highlight>
                <a:latin typeface="Montserrat"/>
                <a:ea typeface="Montserrat"/>
                <a:cs typeface="Montserrat"/>
                <a:sym typeface="Montserrat"/>
              </a:rPr>
              <a:t>18 de mayo</a:t>
            </a:r>
            <a:r>
              <a:rPr lang="en" sz="2400">
                <a:solidFill>
                  <a:srgbClr val="2176D2"/>
                </a:solidFill>
                <a:highlight>
                  <a:srgbClr val="FFEFA2"/>
                </a:highlight>
                <a:latin typeface="Montserrat"/>
                <a:ea typeface="Montserrat"/>
                <a:cs typeface="Montserrat"/>
                <a:sym typeface="Montserrat"/>
              </a:rPr>
              <a:t>. </a:t>
            </a:r>
            <a:endParaRPr sz="2400">
              <a:solidFill>
                <a:srgbClr val="2176D2"/>
              </a:solidFill>
              <a:highlight>
                <a:srgbClr val="FFEFA2"/>
              </a:highlight>
              <a:latin typeface="Montserrat"/>
              <a:ea typeface="Montserrat"/>
              <a:cs typeface="Montserrat"/>
              <a:sym typeface="Montserrat"/>
            </a:endParaRPr>
          </a:p>
        </p:txBody>
      </p:sp>
      <p:sp>
        <p:nvSpPr>
          <p:cNvPr id="679" name="Google Shape;679;p70"/>
          <p:cNvSpPr txBox="1"/>
          <p:nvPr/>
        </p:nvSpPr>
        <p:spPr>
          <a:xfrm>
            <a:off x="5961300" y="3093575"/>
            <a:ext cx="3182700" cy="41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u="sng">
                <a:solidFill>
                  <a:srgbClr val="2176D2"/>
                </a:solidFill>
                <a:latin typeface="Montserrat"/>
                <a:ea typeface="Montserrat"/>
                <a:cs typeface="Montserrat"/>
                <a:sym typeface="Montserrat"/>
              </a:rPr>
              <a:t>ENVÍA</a:t>
            </a:r>
            <a:r>
              <a:rPr b="1" lang="en" sz="1200" u="sng">
                <a:solidFill>
                  <a:srgbClr val="2176D2"/>
                </a:solidFill>
                <a:latin typeface="Montserrat"/>
                <a:ea typeface="Montserrat"/>
                <a:cs typeface="Montserrat"/>
                <a:sym typeface="Montserrat"/>
              </a:rPr>
              <a:t> TU APLICACIÓN HASTA</a:t>
            </a:r>
            <a:endParaRPr b="1" sz="1200" u="sng">
              <a:solidFill>
                <a:srgbClr val="2176D2"/>
              </a:solidFill>
              <a:latin typeface="Montserrat"/>
              <a:ea typeface="Montserrat"/>
              <a:cs typeface="Montserrat"/>
              <a:sym typeface="Montserrat"/>
            </a:endParaRPr>
          </a:p>
          <a:p>
            <a:pPr indent="0" lvl="0" marL="0" rtl="0" algn="l">
              <a:spcBef>
                <a:spcPts val="0"/>
              </a:spcBef>
              <a:spcAft>
                <a:spcPts val="0"/>
              </a:spcAft>
              <a:buNone/>
            </a:pPr>
            <a:r>
              <a:t/>
            </a:r>
            <a:endParaRPr b="1" sz="1200">
              <a:solidFill>
                <a:schemeClr val="lt1"/>
              </a:solidFill>
              <a:latin typeface="Montserrat"/>
              <a:ea typeface="Montserrat"/>
              <a:cs typeface="Montserrat"/>
              <a:sym typeface="Montserrat"/>
            </a:endParaRPr>
          </a:p>
        </p:txBody>
      </p:sp>
      <p:sp>
        <p:nvSpPr>
          <p:cNvPr id="680" name="Google Shape;680;p70"/>
          <p:cNvSpPr txBox="1"/>
          <p:nvPr/>
        </p:nvSpPr>
        <p:spPr>
          <a:xfrm>
            <a:off x="6175950" y="4003725"/>
            <a:ext cx="2753400" cy="41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u="sng">
                <a:solidFill>
                  <a:srgbClr val="2176D2"/>
                </a:solidFill>
                <a:latin typeface="Montserrat"/>
                <a:ea typeface="Montserrat"/>
                <a:cs typeface="Montserrat"/>
                <a:sym typeface="Montserrat"/>
              </a:rPr>
              <a:t>ENVÍA </a:t>
            </a:r>
            <a:r>
              <a:rPr b="1" lang="en" sz="1200" u="sng">
                <a:solidFill>
                  <a:srgbClr val="2176D2"/>
                </a:solidFill>
                <a:latin typeface="Montserrat"/>
                <a:ea typeface="Montserrat"/>
                <a:cs typeface="Montserrat"/>
                <a:sym typeface="Montserrat"/>
              </a:rPr>
              <a:t>TU VOTO HASTA</a:t>
            </a:r>
            <a:endParaRPr b="1" sz="1200" u="sng">
              <a:solidFill>
                <a:srgbClr val="2176D2"/>
              </a:solidFill>
              <a:latin typeface="Montserrat"/>
              <a:ea typeface="Montserrat"/>
              <a:cs typeface="Montserrat"/>
              <a:sym typeface="Montserrat"/>
            </a:endParaRPr>
          </a:p>
        </p:txBody>
      </p:sp>
      <p:sp>
        <p:nvSpPr>
          <p:cNvPr id="681" name="Google Shape;681;p70"/>
          <p:cNvSpPr txBox="1"/>
          <p:nvPr/>
        </p:nvSpPr>
        <p:spPr>
          <a:xfrm>
            <a:off x="3512325" y="943225"/>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100">
              <a:solidFill>
                <a:schemeClr val="dk1"/>
              </a:solidFill>
            </a:endParaRPr>
          </a:p>
        </p:txBody>
      </p:sp>
      <p:sp>
        <p:nvSpPr>
          <p:cNvPr id="682" name="Google Shape;682;p70"/>
          <p:cNvSpPr txBox="1"/>
          <p:nvPr/>
        </p:nvSpPr>
        <p:spPr>
          <a:xfrm>
            <a:off x="6310450" y="3506975"/>
            <a:ext cx="2644200" cy="47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chemeClr val="dk1"/>
                </a:solidFill>
                <a:latin typeface="Montserrat"/>
                <a:ea typeface="Montserrat"/>
                <a:cs typeface="Montserrat"/>
                <a:sym typeface="Montserrat"/>
              </a:rPr>
              <a:t>las 5pm del día de elecciones.</a:t>
            </a:r>
            <a:endParaRPr b="1" sz="1100">
              <a:solidFill>
                <a:schemeClr val="dk1"/>
              </a:solidFill>
              <a:latin typeface="Montserrat"/>
              <a:ea typeface="Montserrat"/>
              <a:cs typeface="Montserrat"/>
              <a:sym typeface="Montserrat"/>
            </a:endParaRPr>
          </a:p>
        </p:txBody>
      </p:sp>
      <p:sp>
        <p:nvSpPr>
          <p:cNvPr id="683" name="Google Shape;683;p70"/>
          <p:cNvSpPr txBox="1"/>
          <p:nvPr/>
        </p:nvSpPr>
        <p:spPr>
          <a:xfrm>
            <a:off x="6310450" y="4434500"/>
            <a:ext cx="30000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chemeClr val="dk1"/>
                </a:solidFill>
                <a:latin typeface="Montserrat"/>
                <a:ea typeface="Montserrat"/>
                <a:cs typeface="Montserrat"/>
                <a:sym typeface="Montserrat"/>
              </a:rPr>
              <a:t>las 8pm del día de elecciones.</a:t>
            </a:r>
            <a:endParaRPr/>
          </a:p>
        </p:txBody>
      </p:sp>
      <p:sp>
        <p:nvSpPr>
          <p:cNvPr id="684" name="Google Shape;684;p70"/>
          <p:cNvSpPr/>
          <p:nvPr/>
        </p:nvSpPr>
        <p:spPr>
          <a:xfrm>
            <a:off x="5357763" y="2258700"/>
            <a:ext cx="2591700" cy="2577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70"/>
          <p:cNvSpPr txBox="1"/>
          <p:nvPr/>
        </p:nvSpPr>
        <p:spPr>
          <a:xfrm>
            <a:off x="5746025" y="2237713"/>
            <a:ext cx="1935000" cy="29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1200">
                <a:solidFill>
                  <a:srgbClr val="FFFFFF"/>
                </a:solidFill>
                <a:latin typeface="Montserrat"/>
                <a:ea typeface="Montserrat"/>
                <a:cs typeface="Montserrat"/>
                <a:sym typeface="Montserrat"/>
              </a:rPr>
              <a:t>Regístrate para votar</a:t>
            </a:r>
            <a:endParaRPr b="1" i="1" sz="1200">
              <a:solidFill>
                <a:srgbClr val="FFFFFF"/>
              </a:solidFill>
              <a:latin typeface="Montserrat"/>
              <a:ea typeface="Montserrat"/>
              <a:cs typeface="Montserrat"/>
              <a:sym typeface="Montserrat"/>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9" name="Shape 689"/>
        <p:cNvGrpSpPr/>
        <p:nvPr/>
      </p:nvGrpSpPr>
      <p:grpSpPr>
        <a:xfrm>
          <a:off x="0" y="0"/>
          <a:ext cx="0" cy="0"/>
          <a:chOff x="0" y="0"/>
          <a:chExt cx="0" cy="0"/>
        </a:xfrm>
      </p:grpSpPr>
      <p:pic>
        <p:nvPicPr>
          <p:cNvPr id="690" name="Google Shape;690;p71"/>
          <p:cNvPicPr preferRelativeResize="0"/>
          <p:nvPr/>
        </p:nvPicPr>
        <p:blipFill>
          <a:blip r:embed="rId3">
            <a:alphaModFix/>
          </a:blip>
          <a:stretch>
            <a:fillRect/>
          </a:stretch>
        </p:blipFill>
        <p:spPr>
          <a:xfrm>
            <a:off x="5305600" y="909675"/>
            <a:ext cx="3734603" cy="2319713"/>
          </a:xfrm>
          <a:prstGeom prst="rect">
            <a:avLst/>
          </a:prstGeom>
          <a:noFill/>
          <a:ln>
            <a:noFill/>
          </a:ln>
        </p:spPr>
      </p:pic>
      <p:sp>
        <p:nvSpPr>
          <p:cNvPr id="691" name="Google Shape;691;p71"/>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UPDATES TO ESSENTIAL SERVICES:</a:t>
            </a:r>
            <a:endParaRPr b="1" sz="2400">
              <a:solidFill>
                <a:srgbClr val="FFFFFF"/>
              </a:solidFill>
              <a:latin typeface="Montserrat"/>
              <a:ea typeface="Montserrat"/>
              <a:cs typeface="Montserrat"/>
              <a:sym typeface="Montserrat"/>
            </a:endParaRPr>
          </a:p>
        </p:txBody>
      </p:sp>
      <p:sp>
        <p:nvSpPr>
          <p:cNvPr id="692" name="Google Shape;692;p71"/>
          <p:cNvSpPr/>
          <p:nvPr/>
        </p:nvSpPr>
        <p:spPr>
          <a:xfrm>
            <a:off x="-31800" y="18790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71"/>
          <p:cNvSpPr txBox="1"/>
          <p:nvPr/>
        </p:nvSpPr>
        <p:spPr>
          <a:xfrm>
            <a:off x="440050" y="248125"/>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CENSO </a:t>
            </a:r>
            <a:r>
              <a:rPr b="1" lang="en" sz="2400">
                <a:solidFill>
                  <a:srgbClr val="FFFFFF"/>
                </a:solidFill>
                <a:latin typeface="Montserrat"/>
                <a:ea typeface="Montserrat"/>
                <a:cs typeface="Montserrat"/>
                <a:sym typeface="Montserrat"/>
              </a:rPr>
              <a:t>2020  - </a:t>
            </a:r>
            <a:r>
              <a:rPr b="1" lang="en" sz="2400">
                <a:solidFill>
                  <a:schemeClr val="lt1"/>
                </a:solidFill>
                <a:latin typeface="Montserrat"/>
                <a:ea typeface="Montserrat"/>
                <a:cs typeface="Montserrat"/>
                <a:sym typeface="Montserrat"/>
              </a:rPr>
              <a:t>¡</a:t>
            </a:r>
            <a:r>
              <a:rPr b="1" lang="en" sz="2400">
                <a:solidFill>
                  <a:srgbClr val="FFFFFF"/>
                </a:solidFill>
                <a:latin typeface="Montserrat"/>
                <a:ea typeface="Montserrat"/>
                <a:cs typeface="Montserrat"/>
                <a:sym typeface="Montserrat"/>
              </a:rPr>
              <a:t>TÚ CUENTAS!</a:t>
            </a:r>
            <a:endParaRPr b="1" sz="2400">
              <a:solidFill>
                <a:srgbClr val="FFFFFF"/>
              </a:solidFill>
              <a:latin typeface="Montserrat"/>
              <a:ea typeface="Montserrat"/>
              <a:cs typeface="Montserrat"/>
              <a:sym typeface="Montserrat"/>
            </a:endParaRPr>
          </a:p>
        </p:txBody>
      </p:sp>
      <p:sp>
        <p:nvSpPr>
          <p:cNvPr id="694" name="Google Shape;694;p71"/>
          <p:cNvSpPr txBox="1"/>
          <p:nvPr/>
        </p:nvSpPr>
        <p:spPr>
          <a:xfrm>
            <a:off x="5651300" y="3503700"/>
            <a:ext cx="3043200" cy="136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700">
                <a:solidFill>
                  <a:srgbClr val="2176D2"/>
                </a:solidFill>
                <a:latin typeface="Montserrat"/>
                <a:ea typeface="Montserrat"/>
                <a:cs typeface="Montserrat"/>
                <a:sym typeface="Montserrat"/>
              </a:rPr>
              <a:t>TODA</a:t>
            </a:r>
            <a:r>
              <a:rPr b="1" lang="en" sz="1700">
                <a:solidFill>
                  <a:srgbClr val="2176D2"/>
                </a:solidFill>
                <a:latin typeface="Montserrat"/>
                <a:ea typeface="Montserrat"/>
                <a:cs typeface="Montserrat"/>
                <a:sym typeface="Montserrat"/>
              </a:rPr>
              <a:t> </a:t>
            </a:r>
            <a:r>
              <a:rPr lang="en" sz="1700">
                <a:solidFill>
                  <a:srgbClr val="2176D2"/>
                </a:solidFill>
                <a:latin typeface="Montserrat"/>
                <a:ea typeface="Montserrat"/>
                <a:cs typeface="Montserrat"/>
                <a:sym typeface="Montserrat"/>
              </a:rPr>
              <a:t>persona cuenta, sin importar su estado migratorio</a:t>
            </a:r>
            <a:endParaRPr sz="1700">
              <a:solidFill>
                <a:srgbClr val="2176D2"/>
              </a:solidFill>
              <a:latin typeface="Montserrat"/>
              <a:ea typeface="Montserrat"/>
              <a:cs typeface="Montserrat"/>
              <a:sym typeface="Montserrat"/>
            </a:endParaRPr>
          </a:p>
          <a:p>
            <a:pPr indent="0" lvl="0" marL="0" rtl="0" algn="ctr">
              <a:spcBef>
                <a:spcPts val="0"/>
              </a:spcBef>
              <a:spcAft>
                <a:spcPts val="0"/>
              </a:spcAft>
              <a:buNone/>
            </a:pPr>
            <a:r>
              <a:rPr b="1" lang="en" sz="1700">
                <a:solidFill>
                  <a:srgbClr val="2176D2"/>
                </a:solidFill>
                <a:latin typeface="Montserrat"/>
                <a:ea typeface="Montserrat"/>
                <a:cs typeface="Montserrat"/>
                <a:sym typeface="Montserrat"/>
              </a:rPr>
              <a:t>(Tu respuesta es confidencial, también)</a:t>
            </a:r>
            <a:endParaRPr b="1" sz="1700">
              <a:solidFill>
                <a:srgbClr val="2176D2"/>
              </a:solidFill>
              <a:latin typeface="Montserrat"/>
              <a:ea typeface="Montserrat"/>
              <a:cs typeface="Montserrat"/>
              <a:sym typeface="Montserrat"/>
            </a:endParaRPr>
          </a:p>
        </p:txBody>
      </p:sp>
      <p:sp>
        <p:nvSpPr>
          <p:cNvPr id="695" name="Google Shape;695;p71"/>
          <p:cNvSpPr txBox="1"/>
          <p:nvPr/>
        </p:nvSpPr>
        <p:spPr>
          <a:xfrm>
            <a:off x="220050" y="909675"/>
            <a:ext cx="4865400" cy="166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2176D2"/>
                </a:solidFill>
                <a:latin typeface="Montserrat"/>
                <a:ea typeface="Montserrat"/>
                <a:cs typeface="Montserrat"/>
                <a:sym typeface="Montserrat"/>
              </a:rPr>
              <a:t>Necesitamos que toda persona en Filadelfia se cuente en el Censo </a:t>
            </a:r>
            <a:r>
              <a:rPr b="1" lang="en" sz="1800">
                <a:solidFill>
                  <a:srgbClr val="2176D2"/>
                </a:solidFill>
                <a:latin typeface="Montserrat"/>
                <a:ea typeface="Montserrat"/>
                <a:cs typeface="Montserrat"/>
                <a:sym typeface="Montserrat"/>
              </a:rPr>
              <a:t>2020 para asegurarnos de recibir el apoyo federal para recuperarnos de COVID-19</a:t>
            </a:r>
            <a:endParaRPr b="1" sz="1800">
              <a:solidFill>
                <a:srgbClr val="2176D2"/>
              </a:solidFill>
              <a:latin typeface="Montserrat"/>
              <a:ea typeface="Montserrat"/>
              <a:cs typeface="Montserrat"/>
              <a:sym typeface="Montserrat"/>
            </a:endParaRPr>
          </a:p>
        </p:txBody>
      </p:sp>
      <p:sp>
        <p:nvSpPr>
          <p:cNvPr id="696" name="Google Shape;696;p71"/>
          <p:cNvSpPr txBox="1"/>
          <p:nvPr/>
        </p:nvSpPr>
        <p:spPr>
          <a:xfrm>
            <a:off x="94750" y="2304650"/>
            <a:ext cx="4991100" cy="73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rgbClr val="2176D2"/>
                </a:solidFill>
                <a:latin typeface="Montserrat"/>
                <a:ea typeface="Montserrat"/>
                <a:cs typeface="Montserrat"/>
                <a:sym typeface="Montserrat"/>
              </a:rPr>
              <a:t>Anda a</a:t>
            </a:r>
            <a:r>
              <a:rPr lang="en" sz="1500">
                <a:solidFill>
                  <a:srgbClr val="2176D2"/>
                </a:solidFill>
                <a:latin typeface="Montserrat"/>
                <a:ea typeface="Montserrat"/>
                <a:cs typeface="Montserrat"/>
                <a:sym typeface="Montserrat"/>
              </a:rPr>
              <a:t> </a:t>
            </a:r>
            <a:r>
              <a:rPr b="1" lang="en" sz="1500">
                <a:solidFill>
                  <a:srgbClr val="2176D2"/>
                </a:solidFill>
                <a:latin typeface="Montserrat"/>
                <a:ea typeface="Montserrat"/>
                <a:cs typeface="Montserrat"/>
                <a:sym typeface="Montserrat"/>
              </a:rPr>
              <a:t>2020census.gov</a:t>
            </a:r>
            <a:r>
              <a:rPr lang="en" sz="1500">
                <a:solidFill>
                  <a:srgbClr val="2176D2"/>
                </a:solidFill>
                <a:latin typeface="Montserrat"/>
                <a:ea typeface="Montserrat"/>
                <a:cs typeface="Montserrat"/>
                <a:sym typeface="Montserrat"/>
              </a:rPr>
              <a:t>, o llama a </a:t>
            </a:r>
            <a:r>
              <a:rPr b="1" lang="en" sz="1500">
                <a:solidFill>
                  <a:srgbClr val="2176D2"/>
                </a:solidFill>
                <a:latin typeface="Montserrat"/>
                <a:ea typeface="Montserrat"/>
                <a:cs typeface="Montserrat"/>
                <a:sym typeface="Montserrat"/>
              </a:rPr>
              <a:t>844-330-2020</a:t>
            </a:r>
            <a:r>
              <a:rPr lang="en" sz="1500">
                <a:solidFill>
                  <a:srgbClr val="2176D2"/>
                </a:solidFill>
                <a:latin typeface="Montserrat"/>
                <a:ea typeface="Montserrat"/>
                <a:cs typeface="Montserrat"/>
                <a:sym typeface="Montserrat"/>
              </a:rPr>
              <a:t>, o busca el </a:t>
            </a:r>
            <a:r>
              <a:rPr b="1" lang="en" sz="1500">
                <a:solidFill>
                  <a:srgbClr val="2176D2"/>
                </a:solidFill>
                <a:latin typeface="Montserrat"/>
                <a:ea typeface="Montserrat"/>
                <a:cs typeface="Montserrat"/>
                <a:sym typeface="Montserrat"/>
              </a:rPr>
              <a:t>cuestionario que llegará por correo</a:t>
            </a:r>
            <a:r>
              <a:rPr lang="en" sz="1500">
                <a:solidFill>
                  <a:srgbClr val="2176D2"/>
                </a:solidFill>
                <a:latin typeface="Montserrat"/>
                <a:ea typeface="Montserrat"/>
                <a:cs typeface="Montserrat"/>
                <a:sym typeface="Montserrat"/>
              </a:rPr>
              <a:t> </a:t>
            </a:r>
            <a:endParaRPr b="1" sz="1500">
              <a:solidFill>
                <a:srgbClr val="2176D2"/>
              </a:solidFill>
              <a:latin typeface="Montserrat"/>
              <a:ea typeface="Montserrat"/>
              <a:cs typeface="Montserrat"/>
              <a:sym typeface="Montserrat"/>
            </a:endParaRPr>
          </a:p>
        </p:txBody>
      </p:sp>
      <p:sp>
        <p:nvSpPr>
          <p:cNvPr id="697" name="Google Shape;697;p71"/>
          <p:cNvSpPr/>
          <p:nvPr/>
        </p:nvSpPr>
        <p:spPr>
          <a:xfrm>
            <a:off x="0" y="3043250"/>
            <a:ext cx="5305500" cy="21003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71"/>
          <p:cNvSpPr txBox="1"/>
          <p:nvPr/>
        </p:nvSpPr>
        <p:spPr>
          <a:xfrm>
            <a:off x="163925" y="3150850"/>
            <a:ext cx="4012800" cy="58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Montserrat"/>
                <a:ea typeface="Montserrat"/>
                <a:cs typeface="Montserrat"/>
                <a:sym typeface="Montserrat"/>
              </a:rPr>
              <a:t>¿</a:t>
            </a:r>
            <a:r>
              <a:rPr b="1" lang="en" sz="1600">
                <a:solidFill>
                  <a:srgbClr val="FFFFFF"/>
                </a:solidFill>
                <a:latin typeface="Montserrat"/>
                <a:ea typeface="Montserrat"/>
                <a:cs typeface="Montserrat"/>
                <a:sym typeface="Montserrat"/>
              </a:rPr>
              <a:t>POR QUÉ COMPLETAR EL CENSO</a:t>
            </a:r>
            <a:r>
              <a:rPr b="1" lang="en" sz="1600">
                <a:solidFill>
                  <a:srgbClr val="FFFFFF"/>
                </a:solidFill>
                <a:latin typeface="Montserrat"/>
                <a:ea typeface="Montserrat"/>
                <a:cs typeface="Montserrat"/>
                <a:sym typeface="Montserrat"/>
              </a:rPr>
              <a:t>?</a:t>
            </a:r>
            <a:endParaRPr b="1" sz="1600">
              <a:solidFill>
                <a:srgbClr val="FFFFFF"/>
              </a:solidFill>
              <a:latin typeface="Montserrat"/>
              <a:ea typeface="Montserrat"/>
              <a:cs typeface="Montserrat"/>
              <a:sym typeface="Montserrat"/>
            </a:endParaRPr>
          </a:p>
        </p:txBody>
      </p:sp>
      <p:pic>
        <p:nvPicPr>
          <p:cNvPr id="699" name="Google Shape;699;p71"/>
          <p:cNvPicPr preferRelativeResize="0"/>
          <p:nvPr/>
        </p:nvPicPr>
        <p:blipFill>
          <a:blip r:embed="rId4">
            <a:alphaModFix/>
          </a:blip>
          <a:stretch>
            <a:fillRect/>
          </a:stretch>
        </p:blipFill>
        <p:spPr>
          <a:xfrm>
            <a:off x="590925" y="3734350"/>
            <a:ext cx="583500" cy="583500"/>
          </a:xfrm>
          <a:prstGeom prst="rect">
            <a:avLst/>
          </a:prstGeom>
          <a:noFill/>
          <a:ln>
            <a:noFill/>
          </a:ln>
        </p:spPr>
      </p:pic>
      <p:sp>
        <p:nvSpPr>
          <p:cNvPr id="700" name="Google Shape;700;p71"/>
          <p:cNvSpPr txBox="1"/>
          <p:nvPr/>
        </p:nvSpPr>
        <p:spPr>
          <a:xfrm>
            <a:off x="0" y="4455675"/>
            <a:ext cx="1669800" cy="35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Montserrat"/>
                <a:ea typeface="Montserrat"/>
                <a:cs typeface="Montserrat"/>
                <a:sym typeface="Montserrat"/>
              </a:rPr>
              <a:t>Representación política</a:t>
            </a:r>
            <a:endParaRPr b="1">
              <a:solidFill>
                <a:srgbClr val="FFFFFF"/>
              </a:solidFill>
              <a:latin typeface="Montserrat"/>
              <a:ea typeface="Montserrat"/>
              <a:cs typeface="Montserrat"/>
              <a:sym typeface="Montserrat"/>
            </a:endParaRPr>
          </a:p>
        </p:txBody>
      </p:sp>
      <p:pic>
        <p:nvPicPr>
          <p:cNvPr id="701" name="Google Shape;701;p71"/>
          <p:cNvPicPr preferRelativeResize="0"/>
          <p:nvPr/>
        </p:nvPicPr>
        <p:blipFill>
          <a:blip r:embed="rId5">
            <a:alphaModFix/>
          </a:blip>
          <a:stretch>
            <a:fillRect/>
          </a:stretch>
        </p:blipFill>
        <p:spPr>
          <a:xfrm>
            <a:off x="2240250" y="3613225"/>
            <a:ext cx="825000" cy="825000"/>
          </a:xfrm>
          <a:prstGeom prst="rect">
            <a:avLst/>
          </a:prstGeom>
          <a:noFill/>
          <a:ln>
            <a:noFill/>
          </a:ln>
        </p:spPr>
      </p:pic>
      <p:sp>
        <p:nvSpPr>
          <p:cNvPr id="702" name="Google Shape;702;p71"/>
          <p:cNvSpPr txBox="1"/>
          <p:nvPr/>
        </p:nvSpPr>
        <p:spPr>
          <a:xfrm>
            <a:off x="1753200" y="4455675"/>
            <a:ext cx="1799100" cy="618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Montserrat"/>
                <a:ea typeface="Montserrat"/>
                <a:cs typeface="Montserrat"/>
                <a:sym typeface="Montserrat"/>
              </a:rPr>
              <a:t>Representación demográfica</a:t>
            </a:r>
            <a:endParaRPr b="1">
              <a:solidFill>
                <a:srgbClr val="FFFFFF"/>
              </a:solidFill>
              <a:latin typeface="Montserrat"/>
              <a:ea typeface="Montserrat"/>
              <a:cs typeface="Montserrat"/>
              <a:sym typeface="Montserrat"/>
            </a:endParaRPr>
          </a:p>
        </p:txBody>
      </p:sp>
      <p:pic>
        <p:nvPicPr>
          <p:cNvPr id="703" name="Google Shape;703;p71"/>
          <p:cNvPicPr preferRelativeResize="0"/>
          <p:nvPr/>
        </p:nvPicPr>
        <p:blipFill>
          <a:blip r:embed="rId6">
            <a:alphaModFix/>
          </a:blip>
          <a:stretch>
            <a:fillRect/>
          </a:stretch>
        </p:blipFill>
        <p:spPr>
          <a:xfrm>
            <a:off x="3995427" y="3613224"/>
            <a:ext cx="825000" cy="825000"/>
          </a:xfrm>
          <a:prstGeom prst="rect">
            <a:avLst/>
          </a:prstGeom>
          <a:noFill/>
          <a:ln>
            <a:noFill/>
          </a:ln>
        </p:spPr>
      </p:pic>
      <p:sp>
        <p:nvSpPr>
          <p:cNvPr id="704" name="Google Shape;704;p71"/>
          <p:cNvSpPr txBox="1"/>
          <p:nvPr/>
        </p:nvSpPr>
        <p:spPr>
          <a:xfrm>
            <a:off x="3346825" y="4455675"/>
            <a:ext cx="2122200" cy="50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Montserrat"/>
                <a:ea typeface="Montserrat"/>
                <a:cs typeface="Montserrat"/>
                <a:sym typeface="Montserrat"/>
              </a:rPr>
              <a:t>Fondos financieros por los próximos 10 años</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8" name="Shape 708"/>
        <p:cNvGrpSpPr/>
        <p:nvPr/>
      </p:nvGrpSpPr>
      <p:grpSpPr>
        <a:xfrm>
          <a:off x="0" y="0"/>
          <a:ext cx="0" cy="0"/>
          <a:chOff x="0" y="0"/>
          <a:chExt cx="0" cy="0"/>
        </a:xfrm>
      </p:grpSpPr>
      <p:sp>
        <p:nvSpPr>
          <p:cNvPr id="709" name="Google Shape;709;p72"/>
          <p:cNvSpPr/>
          <p:nvPr/>
        </p:nvSpPr>
        <p:spPr>
          <a:xfrm>
            <a:off x="5418775" y="2982050"/>
            <a:ext cx="3479400" cy="16410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72"/>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UPDATES TO ESSENTIAL SERVICES:</a:t>
            </a:r>
            <a:endParaRPr b="1" sz="2400">
              <a:solidFill>
                <a:srgbClr val="FFFFFF"/>
              </a:solidFill>
              <a:latin typeface="Montserrat"/>
              <a:ea typeface="Montserrat"/>
              <a:cs typeface="Montserrat"/>
              <a:sym typeface="Montserrat"/>
            </a:endParaRPr>
          </a:p>
        </p:txBody>
      </p:sp>
      <p:sp>
        <p:nvSpPr>
          <p:cNvPr id="711" name="Google Shape;711;p72"/>
          <p:cNvSpPr/>
          <p:nvPr/>
        </p:nvSpPr>
        <p:spPr>
          <a:xfrm>
            <a:off x="-31800" y="187900"/>
            <a:ext cx="86706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72"/>
          <p:cNvSpPr txBox="1"/>
          <p:nvPr/>
        </p:nvSpPr>
        <p:spPr>
          <a:xfrm>
            <a:off x="440050" y="248125"/>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PHILLY311 </a:t>
            </a:r>
            <a:endParaRPr b="1" sz="2400">
              <a:solidFill>
                <a:srgbClr val="FFFFFF"/>
              </a:solidFill>
              <a:latin typeface="Montserrat"/>
              <a:ea typeface="Montserrat"/>
              <a:cs typeface="Montserrat"/>
              <a:sym typeface="Montserrat"/>
            </a:endParaRPr>
          </a:p>
        </p:txBody>
      </p:sp>
      <p:sp>
        <p:nvSpPr>
          <p:cNvPr id="713" name="Google Shape;713;p72"/>
          <p:cNvSpPr txBox="1"/>
          <p:nvPr/>
        </p:nvSpPr>
        <p:spPr>
          <a:xfrm>
            <a:off x="97550" y="963825"/>
            <a:ext cx="5156100" cy="104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000"/>
              </a:spcAft>
              <a:buNone/>
            </a:pPr>
            <a:r>
              <a:rPr b="1" lang="en" sz="2000">
                <a:solidFill>
                  <a:srgbClr val="0F4D90"/>
                </a:solidFill>
                <a:latin typeface="Montserrat"/>
                <a:ea typeface="Montserrat"/>
                <a:cs typeface="Montserrat"/>
                <a:sym typeface="Montserrat"/>
              </a:rPr>
              <a:t>Para más información sobre </a:t>
            </a:r>
            <a:r>
              <a:rPr b="1" lang="en" sz="2000">
                <a:solidFill>
                  <a:srgbClr val="0F4D90"/>
                </a:solidFill>
                <a:latin typeface="Montserrat"/>
                <a:ea typeface="Montserrat"/>
                <a:cs typeface="Montserrat"/>
                <a:sym typeface="Montserrat"/>
              </a:rPr>
              <a:t>COVID-19 y la asesoría más reciente sobre eventos sociales, contacta a Philly </a:t>
            </a:r>
            <a:r>
              <a:rPr b="1" lang="en" sz="2000">
                <a:solidFill>
                  <a:srgbClr val="0F4D90"/>
                </a:solidFill>
                <a:highlight>
                  <a:srgbClr val="FFF2CC"/>
                </a:highlight>
                <a:latin typeface="Montserrat"/>
                <a:ea typeface="Montserrat"/>
                <a:cs typeface="Montserrat"/>
                <a:sym typeface="Montserrat"/>
              </a:rPr>
              <a:t>311</a:t>
            </a:r>
            <a:r>
              <a:rPr b="1" lang="en" sz="2000">
                <a:solidFill>
                  <a:srgbClr val="0F4D90"/>
                </a:solidFill>
                <a:latin typeface="Montserrat"/>
                <a:ea typeface="Montserrat"/>
                <a:cs typeface="Montserrat"/>
                <a:sym typeface="Montserrat"/>
              </a:rPr>
              <a:t>.</a:t>
            </a:r>
            <a:endParaRPr sz="2000">
              <a:solidFill>
                <a:srgbClr val="0F4D90"/>
              </a:solidFill>
              <a:highlight>
                <a:srgbClr val="FFFFFF"/>
              </a:highlight>
              <a:latin typeface="Montserrat"/>
              <a:ea typeface="Montserrat"/>
              <a:cs typeface="Montserrat"/>
              <a:sym typeface="Montserrat"/>
            </a:endParaRPr>
          </a:p>
        </p:txBody>
      </p:sp>
      <p:pic>
        <p:nvPicPr>
          <p:cNvPr id="714" name="Google Shape;714;p72"/>
          <p:cNvPicPr preferRelativeResize="0"/>
          <p:nvPr/>
        </p:nvPicPr>
        <p:blipFill rotWithShape="1">
          <a:blip r:embed="rId3">
            <a:alphaModFix/>
          </a:blip>
          <a:srcRect b="36724" l="0" r="0" t="0"/>
          <a:stretch/>
        </p:blipFill>
        <p:spPr>
          <a:xfrm>
            <a:off x="5418825" y="963825"/>
            <a:ext cx="3479301" cy="2201650"/>
          </a:xfrm>
          <a:prstGeom prst="rect">
            <a:avLst/>
          </a:prstGeom>
          <a:noFill/>
          <a:ln>
            <a:noFill/>
          </a:ln>
        </p:spPr>
      </p:pic>
      <p:sp>
        <p:nvSpPr>
          <p:cNvPr id="715" name="Google Shape;715;p72"/>
          <p:cNvSpPr txBox="1"/>
          <p:nvPr/>
        </p:nvSpPr>
        <p:spPr>
          <a:xfrm>
            <a:off x="3354400" y="4623050"/>
            <a:ext cx="3207000" cy="43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p>
        </p:txBody>
      </p:sp>
      <p:sp>
        <p:nvSpPr>
          <p:cNvPr id="716" name="Google Shape;716;p72"/>
          <p:cNvSpPr txBox="1"/>
          <p:nvPr/>
        </p:nvSpPr>
        <p:spPr>
          <a:xfrm>
            <a:off x="335600" y="2202375"/>
            <a:ext cx="4917900" cy="206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1C4587"/>
                </a:solidFill>
                <a:latin typeface="Montserrat"/>
                <a:ea typeface="Montserrat"/>
                <a:cs typeface="Montserrat"/>
                <a:sym typeface="Montserrat"/>
              </a:rPr>
              <a:t>Teléfono</a:t>
            </a:r>
            <a:r>
              <a:rPr b="1" lang="en" sz="1500">
                <a:solidFill>
                  <a:srgbClr val="1C4587"/>
                </a:solidFill>
                <a:latin typeface="Montserrat"/>
                <a:ea typeface="Montserrat"/>
                <a:cs typeface="Montserrat"/>
                <a:sym typeface="Montserrat"/>
              </a:rPr>
              <a:t>: </a:t>
            </a:r>
            <a:r>
              <a:rPr lang="en" sz="1500">
                <a:solidFill>
                  <a:srgbClr val="1C4587"/>
                </a:solidFill>
                <a:latin typeface="Montserrat"/>
                <a:ea typeface="Montserrat"/>
                <a:cs typeface="Montserrat"/>
                <a:sym typeface="Montserrat"/>
              </a:rPr>
              <a:t>3-1-1 en un celular,  o 215-686-8686</a:t>
            </a:r>
            <a:endParaRPr sz="1500">
              <a:solidFill>
                <a:srgbClr val="1C4587"/>
              </a:solidFill>
              <a:latin typeface="Montserrat"/>
              <a:ea typeface="Montserrat"/>
              <a:cs typeface="Montserrat"/>
              <a:sym typeface="Montserrat"/>
            </a:endParaRPr>
          </a:p>
          <a:p>
            <a:pPr indent="0" lvl="0" marL="0" rtl="0" algn="l">
              <a:spcBef>
                <a:spcPts val="0"/>
              </a:spcBef>
              <a:spcAft>
                <a:spcPts val="0"/>
              </a:spcAft>
              <a:buNone/>
            </a:pPr>
            <a:r>
              <a:t/>
            </a:r>
            <a:endParaRPr sz="1500">
              <a:solidFill>
                <a:srgbClr val="1C4587"/>
              </a:solidFill>
              <a:latin typeface="Montserrat"/>
              <a:ea typeface="Montserrat"/>
              <a:cs typeface="Montserrat"/>
              <a:sym typeface="Montserrat"/>
            </a:endParaRPr>
          </a:p>
          <a:p>
            <a:pPr indent="0" lvl="0" marL="0" rtl="0" algn="l">
              <a:spcBef>
                <a:spcPts val="0"/>
              </a:spcBef>
              <a:spcAft>
                <a:spcPts val="0"/>
              </a:spcAft>
              <a:buNone/>
            </a:pPr>
            <a:r>
              <a:rPr b="1" lang="en" sz="1500">
                <a:solidFill>
                  <a:srgbClr val="1C4587"/>
                </a:solidFill>
                <a:latin typeface="Montserrat"/>
                <a:ea typeface="Montserrat"/>
                <a:cs typeface="Montserrat"/>
                <a:sym typeface="Montserrat"/>
              </a:rPr>
              <a:t>Correo electrónico</a:t>
            </a:r>
            <a:r>
              <a:rPr lang="en" sz="1500">
                <a:solidFill>
                  <a:srgbClr val="1C4587"/>
                </a:solidFill>
                <a:latin typeface="Montserrat"/>
                <a:ea typeface="Montserrat"/>
                <a:cs typeface="Montserrat"/>
                <a:sym typeface="Montserrat"/>
              </a:rPr>
              <a:t>: </a:t>
            </a:r>
            <a:r>
              <a:rPr lang="en" sz="1500" u="sng">
                <a:solidFill>
                  <a:srgbClr val="1C4587"/>
                </a:solidFill>
                <a:latin typeface="Montserrat"/>
                <a:ea typeface="Montserrat"/>
                <a:cs typeface="Montserrat"/>
                <a:sym typeface="Montserrat"/>
                <a:hlinkClick r:id="rId4"/>
              </a:rPr>
              <a:t>philly311@phila.gov</a:t>
            </a:r>
            <a:endParaRPr sz="1500">
              <a:solidFill>
                <a:srgbClr val="1C4587"/>
              </a:solidFill>
              <a:latin typeface="Montserrat"/>
              <a:ea typeface="Montserrat"/>
              <a:cs typeface="Montserrat"/>
              <a:sym typeface="Montserrat"/>
            </a:endParaRPr>
          </a:p>
          <a:p>
            <a:pPr indent="0" lvl="0" marL="0" rtl="0" algn="l">
              <a:spcBef>
                <a:spcPts val="0"/>
              </a:spcBef>
              <a:spcAft>
                <a:spcPts val="0"/>
              </a:spcAft>
              <a:buNone/>
            </a:pPr>
            <a:r>
              <a:t/>
            </a:r>
            <a:endParaRPr sz="1500">
              <a:solidFill>
                <a:srgbClr val="1C4587"/>
              </a:solidFill>
              <a:latin typeface="Montserrat"/>
              <a:ea typeface="Montserrat"/>
              <a:cs typeface="Montserrat"/>
              <a:sym typeface="Montserrat"/>
            </a:endParaRPr>
          </a:p>
          <a:p>
            <a:pPr indent="0" lvl="0" marL="0" rtl="0" algn="l">
              <a:spcBef>
                <a:spcPts val="0"/>
              </a:spcBef>
              <a:spcAft>
                <a:spcPts val="0"/>
              </a:spcAft>
              <a:buNone/>
            </a:pPr>
            <a:r>
              <a:rPr b="1" lang="en" sz="1500">
                <a:solidFill>
                  <a:srgbClr val="1C4587"/>
                </a:solidFill>
                <a:latin typeface="Montserrat"/>
                <a:ea typeface="Montserrat"/>
                <a:cs typeface="Montserrat"/>
                <a:sym typeface="Montserrat"/>
              </a:rPr>
              <a:t>Twitter</a:t>
            </a:r>
            <a:r>
              <a:rPr lang="en" sz="1500">
                <a:solidFill>
                  <a:srgbClr val="1C4587"/>
                </a:solidFill>
                <a:latin typeface="Montserrat"/>
                <a:ea typeface="Montserrat"/>
                <a:cs typeface="Montserrat"/>
                <a:sym typeface="Montserrat"/>
              </a:rPr>
              <a:t>: @philly311</a:t>
            </a:r>
            <a:endParaRPr sz="1500">
              <a:solidFill>
                <a:srgbClr val="1C4587"/>
              </a:solidFill>
              <a:latin typeface="Montserrat"/>
              <a:ea typeface="Montserrat"/>
              <a:cs typeface="Montserrat"/>
              <a:sym typeface="Montserrat"/>
            </a:endParaRPr>
          </a:p>
          <a:p>
            <a:pPr indent="0" lvl="0" marL="0" rtl="0" algn="l">
              <a:spcBef>
                <a:spcPts val="0"/>
              </a:spcBef>
              <a:spcAft>
                <a:spcPts val="0"/>
              </a:spcAft>
              <a:buNone/>
            </a:pPr>
            <a:r>
              <a:t/>
            </a:r>
            <a:endParaRPr sz="1500">
              <a:solidFill>
                <a:srgbClr val="1C4587"/>
              </a:solidFill>
              <a:latin typeface="Montserrat"/>
              <a:ea typeface="Montserrat"/>
              <a:cs typeface="Montserrat"/>
              <a:sym typeface="Montserrat"/>
            </a:endParaRPr>
          </a:p>
          <a:p>
            <a:pPr indent="0" lvl="0" marL="0" rtl="0" algn="l">
              <a:spcBef>
                <a:spcPts val="0"/>
              </a:spcBef>
              <a:spcAft>
                <a:spcPts val="0"/>
              </a:spcAft>
              <a:buNone/>
            </a:pPr>
            <a:r>
              <a:rPr b="1" lang="en" sz="1500">
                <a:solidFill>
                  <a:srgbClr val="1C4587"/>
                </a:solidFill>
                <a:latin typeface="Montserrat"/>
                <a:ea typeface="Montserrat"/>
                <a:cs typeface="Montserrat"/>
                <a:sym typeface="Montserrat"/>
              </a:rPr>
              <a:t>Página web</a:t>
            </a:r>
            <a:r>
              <a:rPr lang="en" sz="1500">
                <a:solidFill>
                  <a:srgbClr val="1C4587"/>
                </a:solidFill>
                <a:latin typeface="Montserrat"/>
                <a:ea typeface="Montserrat"/>
                <a:cs typeface="Montserrat"/>
                <a:sym typeface="Montserrat"/>
              </a:rPr>
              <a:t>: Phila.gov/311</a:t>
            </a:r>
            <a:endParaRPr sz="1500">
              <a:solidFill>
                <a:srgbClr val="1C4587"/>
              </a:solidFill>
              <a:latin typeface="Montserrat"/>
              <a:ea typeface="Montserrat"/>
              <a:cs typeface="Montserrat"/>
              <a:sym typeface="Montserrat"/>
            </a:endParaRPr>
          </a:p>
          <a:p>
            <a:pPr indent="0" lvl="0" marL="0" rtl="0" algn="l">
              <a:spcBef>
                <a:spcPts val="0"/>
              </a:spcBef>
              <a:spcAft>
                <a:spcPts val="0"/>
              </a:spcAft>
              <a:buNone/>
            </a:pPr>
            <a:r>
              <a:t/>
            </a:r>
            <a:endParaRPr sz="1500">
              <a:solidFill>
                <a:srgbClr val="1C4587"/>
              </a:solidFill>
              <a:latin typeface="Montserrat"/>
              <a:ea typeface="Montserrat"/>
              <a:cs typeface="Montserrat"/>
              <a:sym typeface="Montserrat"/>
            </a:endParaRPr>
          </a:p>
          <a:p>
            <a:pPr indent="0" lvl="0" marL="0" rtl="0" algn="l">
              <a:spcBef>
                <a:spcPts val="0"/>
              </a:spcBef>
              <a:spcAft>
                <a:spcPts val="0"/>
              </a:spcAft>
              <a:buNone/>
            </a:pPr>
            <a:r>
              <a:rPr b="1" lang="en" sz="1500">
                <a:solidFill>
                  <a:srgbClr val="1C4587"/>
                </a:solidFill>
                <a:latin typeface="Montserrat"/>
                <a:ea typeface="Montserrat"/>
                <a:cs typeface="Montserrat"/>
                <a:sym typeface="Montserrat"/>
              </a:rPr>
              <a:t>              App móvil: </a:t>
            </a:r>
            <a:r>
              <a:rPr lang="en" sz="1500">
                <a:solidFill>
                  <a:srgbClr val="1C4587"/>
                </a:solidFill>
                <a:latin typeface="Montserrat"/>
                <a:ea typeface="Montserrat"/>
                <a:cs typeface="Montserrat"/>
                <a:sym typeface="Montserrat"/>
              </a:rPr>
              <a:t>Philly 311 (iOS / Android)</a:t>
            </a:r>
            <a:endParaRPr sz="1500">
              <a:solidFill>
                <a:srgbClr val="1C4587"/>
              </a:solidFill>
              <a:latin typeface="Montserrat"/>
              <a:ea typeface="Montserrat"/>
              <a:cs typeface="Montserrat"/>
              <a:sym typeface="Montserrat"/>
            </a:endParaRPr>
          </a:p>
          <a:p>
            <a:pPr indent="0" lvl="0" marL="0" rtl="0" algn="ctr">
              <a:spcBef>
                <a:spcPts val="0"/>
              </a:spcBef>
              <a:spcAft>
                <a:spcPts val="0"/>
              </a:spcAft>
              <a:buNone/>
            </a:pPr>
            <a:r>
              <a:t/>
            </a:r>
            <a:endParaRPr sz="1500">
              <a:solidFill>
                <a:srgbClr val="1C4587"/>
              </a:solidFill>
              <a:highlight>
                <a:srgbClr val="FFFFFF"/>
              </a:highlight>
              <a:latin typeface="Montserrat"/>
              <a:ea typeface="Montserrat"/>
              <a:cs typeface="Montserrat"/>
              <a:sym typeface="Montserrat"/>
            </a:endParaRPr>
          </a:p>
        </p:txBody>
      </p:sp>
      <p:sp>
        <p:nvSpPr>
          <p:cNvPr id="717" name="Google Shape;717;p72"/>
          <p:cNvSpPr txBox="1"/>
          <p:nvPr/>
        </p:nvSpPr>
        <p:spPr>
          <a:xfrm>
            <a:off x="5527725" y="3334175"/>
            <a:ext cx="3331200" cy="115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800">
                <a:solidFill>
                  <a:srgbClr val="FFFFFF"/>
                </a:solidFill>
                <a:latin typeface="Montserrat"/>
                <a:ea typeface="Montserrat"/>
                <a:cs typeface="Montserrat"/>
                <a:sym typeface="Montserrat"/>
              </a:rPr>
              <a:t>Horario:</a:t>
            </a:r>
            <a:endParaRPr b="1" sz="1800">
              <a:solidFill>
                <a:srgbClr val="FFFFFF"/>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u="sng">
                <a:solidFill>
                  <a:srgbClr val="FFFFFF"/>
                </a:solidFill>
                <a:latin typeface="Montserrat"/>
                <a:ea typeface="Montserrat"/>
                <a:cs typeface="Montserrat"/>
                <a:sym typeface="Montserrat"/>
              </a:rPr>
              <a:t>Semana:</a:t>
            </a:r>
            <a:r>
              <a:rPr lang="en">
                <a:solidFill>
                  <a:srgbClr val="FFFFFF"/>
                </a:solidFill>
                <a:latin typeface="Montserrat"/>
                <a:ea typeface="Montserrat"/>
                <a:cs typeface="Montserrat"/>
                <a:sym typeface="Montserrat"/>
              </a:rPr>
              <a:t> 8:00 am - 8:00 pm</a:t>
            </a:r>
            <a:endParaRPr>
              <a:solidFill>
                <a:srgbClr val="FFFFFF"/>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u="sng">
                <a:solidFill>
                  <a:srgbClr val="FFFFFF"/>
                </a:solidFill>
                <a:latin typeface="Montserrat"/>
                <a:ea typeface="Montserrat"/>
                <a:cs typeface="Montserrat"/>
                <a:sym typeface="Montserrat"/>
              </a:rPr>
              <a:t>Fin de semana: </a:t>
            </a:r>
            <a:r>
              <a:rPr lang="en">
                <a:solidFill>
                  <a:srgbClr val="FFFFFF"/>
                </a:solidFill>
                <a:latin typeface="Montserrat"/>
                <a:ea typeface="Montserrat"/>
                <a:cs typeface="Montserrat"/>
                <a:sym typeface="Montserrat"/>
              </a:rPr>
              <a:t>8:00 am - 8:00 pm</a:t>
            </a:r>
            <a:endParaRPr sz="1200">
              <a:solidFill>
                <a:srgbClr val="FFFFFF"/>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2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b="1" sz="18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sz="12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sz="1200">
              <a:solidFill>
                <a:srgbClr val="FFFFFF"/>
              </a:solidFill>
              <a:latin typeface="Montserrat"/>
              <a:ea typeface="Montserrat"/>
              <a:cs typeface="Montserrat"/>
              <a:sym typeface="Montserrat"/>
            </a:endParaRPr>
          </a:p>
        </p:txBody>
      </p:sp>
      <p:sp>
        <p:nvSpPr>
          <p:cNvPr id="718" name="Google Shape;718;p72"/>
          <p:cNvSpPr/>
          <p:nvPr/>
        </p:nvSpPr>
        <p:spPr>
          <a:xfrm>
            <a:off x="236700" y="4662350"/>
            <a:ext cx="8670600" cy="356100"/>
          </a:xfrm>
          <a:prstGeom prst="rect">
            <a:avLst/>
          </a:prstGeom>
          <a:solidFill>
            <a:srgbClr val="F3C6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72"/>
          <p:cNvSpPr txBox="1"/>
          <p:nvPr/>
        </p:nvSpPr>
        <p:spPr>
          <a:xfrm>
            <a:off x="1108050" y="4623050"/>
            <a:ext cx="8380200" cy="43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2176D2"/>
                </a:solidFill>
                <a:latin typeface="Montserrat"/>
                <a:ea typeface="Montserrat"/>
                <a:cs typeface="Montserrat"/>
                <a:sym typeface="Montserrat"/>
              </a:rPr>
              <a:t>Apoyo en 250 otros idiomas está disponible por teléfono y app</a:t>
            </a:r>
            <a:r>
              <a:rPr b="1" lang="en" sz="1800">
                <a:solidFill>
                  <a:srgbClr val="2176D2"/>
                </a:solidFill>
                <a:latin typeface="Montserrat"/>
                <a:ea typeface="Montserrat"/>
                <a:cs typeface="Montserrat"/>
                <a:sym typeface="Montserrat"/>
              </a:rPr>
              <a:t>  </a:t>
            </a:r>
            <a:endParaRPr sz="1800">
              <a:solidFill>
                <a:srgbClr val="2176D2"/>
              </a:solidFill>
              <a:highlight>
                <a:srgbClr val="FFFFFF"/>
              </a:highlight>
              <a:latin typeface="Montserrat"/>
              <a:ea typeface="Montserrat"/>
              <a:cs typeface="Montserrat"/>
              <a:sym typeface="Montserrat"/>
            </a:endParaRPr>
          </a:p>
        </p:txBody>
      </p:sp>
      <p:pic>
        <p:nvPicPr>
          <p:cNvPr id="720" name="Google Shape;720;p72"/>
          <p:cNvPicPr preferRelativeResize="0"/>
          <p:nvPr/>
        </p:nvPicPr>
        <p:blipFill rotWithShape="1">
          <a:blip r:embed="rId5">
            <a:alphaModFix/>
          </a:blip>
          <a:srcRect b="13732" l="0" r="0" t="6706"/>
          <a:stretch/>
        </p:blipFill>
        <p:spPr>
          <a:xfrm>
            <a:off x="440050" y="3910175"/>
            <a:ext cx="633961" cy="58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 name="Shape 119"/>
        <p:cNvGrpSpPr/>
        <p:nvPr/>
      </p:nvGrpSpPr>
      <p:grpSpPr>
        <a:xfrm>
          <a:off x="0" y="0"/>
          <a:ext cx="0" cy="0"/>
          <a:chOff x="0" y="0"/>
          <a:chExt cx="0" cy="0"/>
        </a:xfrm>
      </p:grpSpPr>
      <p:sp>
        <p:nvSpPr>
          <p:cNvPr id="120" name="Google Shape;120;p19"/>
          <p:cNvSpPr txBox="1"/>
          <p:nvPr>
            <p:ph idx="1" type="body"/>
          </p:nvPr>
        </p:nvSpPr>
        <p:spPr>
          <a:xfrm>
            <a:off x="100425" y="920000"/>
            <a:ext cx="7727400" cy="213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accent5"/>
                </a:solidFill>
                <a:latin typeface="Montserrat"/>
                <a:ea typeface="Montserrat"/>
                <a:cs typeface="Montserrat"/>
                <a:sym typeface="Montserrat"/>
              </a:rPr>
              <a:t>bit.ly/philagov-coronavirus-spanish</a:t>
            </a:r>
            <a:endParaRPr sz="2400">
              <a:solidFill>
                <a:schemeClr val="accent5"/>
              </a:solidFill>
            </a:endParaRPr>
          </a:p>
        </p:txBody>
      </p:sp>
      <p:sp>
        <p:nvSpPr>
          <p:cNvPr id="121" name="Google Shape;121;p19"/>
          <p:cNvSpPr/>
          <p:nvPr/>
        </p:nvSpPr>
        <p:spPr>
          <a:xfrm>
            <a:off x="0" y="247250"/>
            <a:ext cx="91440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9"/>
          <p:cNvSpPr txBox="1"/>
          <p:nvPr/>
        </p:nvSpPr>
        <p:spPr>
          <a:xfrm>
            <a:off x="395650" y="301600"/>
            <a:ext cx="83670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A DIARIO - NUEVA INFORMACIÓN SOBRE COVID-19 </a:t>
            </a:r>
            <a:endParaRPr b="1" sz="2400">
              <a:solidFill>
                <a:srgbClr val="FFFFFF"/>
              </a:solidFill>
              <a:latin typeface="Montserrat"/>
              <a:ea typeface="Montserrat"/>
              <a:cs typeface="Montserrat"/>
              <a:sym typeface="Montserrat"/>
            </a:endParaRPr>
          </a:p>
        </p:txBody>
      </p:sp>
      <p:pic>
        <p:nvPicPr>
          <p:cNvPr id="123" name="Google Shape;123;p19"/>
          <p:cNvPicPr preferRelativeResize="0"/>
          <p:nvPr/>
        </p:nvPicPr>
        <p:blipFill>
          <a:blip r:embed="rId3">
            <a:alphaModFix/>
          </a:blip>
          <a:stretch>
            <a:fillRect/>
          </a:stretch>
        </p:blipFill>
        <p:spPr>
          <a:xfrm>
            <a:off x="1189850" y="1601300"/>
            <a:ext cx="6261143" cy="3542201"/>
          </a:xfrm>
          <a:prstGeom prst="rect">
            <a:avLst/>
          </a:prstGeom>
          <a:noFill/>
          <a:ln>
            <a:noFill/>
          </a:ln>
        </p:spPr>
      </p:pic>
      <p:sp>
        <p:nvSpPr>
          <p:cNvPr id="124" name="Google Shape;124;p19"/>
          <p:cNvSpPr/>
          <p:nvPr/>
        </p:nvSpPr>
        <p:spPr>
          <a:xfrm>
            <a:off x="3840500" y="3194350"/>
            <a:ext cx="818100" cy="3561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4" name="Shape 724"/>
        <p:cNvGrpSpPr/>
        <p:nvPr/>
      </p:nvGrpSpPr>
      <p:grpSpPr>
        <a:xfrm>
          <a:off x="0" y="0"/>
          <a:ext cx="0" cy="0"/>
          <a:chOff x="0" y="0"/>
          <a:chExt cx="0" cy="0"/>
        </a:xfrm>
      </p:grpSpPr>
      <p:sp>
        <p:nvSpPr>
          <p:cNvPr id="725" name="Google Shape;725;p73"/>
          <p:cNvSpPr/>
          <p:nvPr/>
        </p:nvSpPr>
        <p:spPr>
          <a:xfrm>
            <a:off x="1358559" y="1914599"/>
            <a:ext cx="2596800" cy="1181400"/>
          </a:xfrm>
          <a:prstGeom prst="rect">
            <a:avLst/>
          </a:prstGeom>
          <a:solidFill>
            <a:srgbClr val="FFEFA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726" name="Google Shape;726;p73"/>
          <p:cNvSpPr/>
          <p:nvPr/>
        </p:nvSpPr>
        <p:spPr>
          <a:xfrm>
            <a:off x="4155381" y="1914599"/>
            <a:ext cx="2596800" cy="1181400"/>
          </a:xfrm>
          <a:prstGeom prst="rect">
            <a:avLst/>
          </a:prstGeom>
          <a:solidFill>
            <a:srgbClr val="FED0D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727" name="Google Shape;727;p73"/>
          <p:cNvSpPr/>
          <p:nvPr/>
        </p:nvSpPr>
        <p:spPr>
          <a:xfrm>
            <a:off x="1391550" y="3148549"/>
            <a:ext cx="2596800" cy="1437300"/>
          </a:xfrm>
          <a:prstGeom prst="rect">
            <a:avLst/>
          </a:prstGeom>
          <a:solidFill>
            <a:srgbClr val="DAEDF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728" name="Google Shape;728;p73"/>
          <p:cNvSpPr txBox="1"/>
          <p:nvPr/>
        </p:nvSpPr>
        <p:spPr>
          <a:xfrm>
            <a:off x="1489800" y="2036500"/>
            <a:ext cx="2400300" cy="8781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lang="en">
                <a:solidFill>
                  <a:schemeClr val="dk1"/>
                </a:solidFill>
                <a:latin typeface="Montserrat"/>
                <a:ea typeface="Montserrat"/>
                <a:cs typeface="Montserrat"/>
                <a:sym typeface="Montserrat"/>
              </a:rPr>
              <a:t>Comparte en redes sociales </a:t>
            </a:r>
            <a:r>
              <a:rPr lang="en" sz="1100">
                <a:solidFill>
                  <a:schemeClr val="dk1"/>
                </a:solidFill>
                <a:latin typeface="Montserrat"/>
                <a:ea typeface="Montserrat"/>
                <a:cs typeface="Montserrat"/>
                <a:sym typeface="Montserrat"/>
              </a:rPr>
              <a:t>sobre tu experiencia en este entrenamiento usando el </a:t>
            </a:r>
            <a:r>
              <a:rPr lang="en" sz="1100">
                <a:solidFill>
                  <a:schemeClr val="dk1"/>
                </a:solidFill>
                <a:latin typeface="Montserrat"/>
                <a:ea typeface="Montserrat"/>
                <a:cs typeface="Montserrat"/>
                <a:sym typeface="Montserrat"/>
              </a:rPr>
              <a:t>#EmbajadorComunitarioPHL</a:t>
            </a:r>
            <a:endParaRPr b="0" i="0" sz="1100" u="none" cap="none" strike="noStrike">
              <a:solidFill>
                <a:schemeClr val="dk1"/>
              </a:solidFill>
              <a:latin typeface="Montserrat"/>
              <a:ea typeface="Montserrat"/>
              <a:cs typeface="Montserrat"/>
              <a:sym typeface="Montserrat"/>
            </a:endParaRPr>
          </a:p>
        </p:txBody>
      </p:sp>
      <p:sp>
        <p:nvSpPr>
          <p:cNvPr id="729" name="Google Shape;729;p73"/>
          <p:cNvSpPr txBox="1"/>
          <p:nvPr/>
        </p:nvSpPr>
        <p:spPr>
          <a:xfrm>
            <a:off x="4215083" y="2036510"/>
            <a:ext cx="2325000" cy="8313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lang="en">
                <a:solidFill>
                  <a:schemeClr val="dk1"/>
                </a:solidFill>
                <a:latin typeface="Montserrat"/>
                <a:ea typeface="Montserrat"/>
                <a:cs typeface="Montserrat"/>
                <a:sym typeface="Montserrat"/>
              </a:rPr>
              <a:t>Difunde el mensaje</a:t>
            </a:r>
            <a:endParaRPr b="1" i="0" sz="1400" u="none" cap="none" strike="noStrike">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lang="en" sz="1100">
                <a:solidFill>
                  <a:schemeClr val="dk1"/>
                </a:solidFill>
                <a:latin typeface="Montserrat"/>
                <a:ea typeface="Montserrat"/>
                <a:cs typeface="Montserrat"/>
                <a:sym typeface="Montserrat"/>
              </a:rPr>
              <a:t>Habla con tu familia, amigos, y vecinos sobre la información que aprendiste en este entrenamiento</a:t>
            </a:r>
            <a:endParaRPr b="0" i="0" sz="1100" u="none" cap="none" strike="noStrike">
              <a:solidFill>
                <a:srgbClr val="000000"/>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Montserrat"/>
                <a:ea typeface="Montserrat"/>
                <a:cs typeface="Montserrat"/>
                <a:sym typeface="Montserrat"/>
              </a:rPr>
              <a:t> </a:t>
            </a:r>
            <a:endParaRPr b="0" i="0" sz="1400" u="none" cap="none" strike="noStrike">
              <a:solidFill>
                <a:srgbClr val="000000"/>
              </a:solidFill>
              <a:latin typeface="Montserrat"/>
              <a:ea typeface="Montserrat"/>
              <a:cs typeface="Montserrat"/>
              <a:sym typeface="Montserrat"/>
            </a:endParaRPr>
          </a:p>
        </p:txBody>
      </p:sp>
      <p:sp>
        <p:nvSpPr>
          <p:cNvPr id="730" name="Google Shape;730;p73"/>
          <p:cNvSpPr txBox="1"/>
          <p:nvPr/>
        </p:nvSpPr>
        <p:spPr>
          <a:xfrm>
            <a:off x="253750" y="937900"/>
            <a:ext cx="8381400" cy="3561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lang="en" sz="1600">
                <a:solidFill>
                  <a:schemeClr val="dk1"/>
                </a:solidFill>
                <a:latin typeface="Montserrat"/>
                <a:ea typeface="Montserrat"/>
                <a:cs typeface="Montserrat"/>
                <a:sym typeface="Montserrat"/>
              </a:rPr>
              <a:t>¡Gente común que se se ayuda el uno al otro!</a:t>
            </a:r>
            <a:endParaRPr sz="1600">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sz="1600">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lang="en" sz="1600">
                <a:solidFill>
                  <a:schemeClr val="dk1"/>
                </a:solidFill>
                <a:latin typeface="Montserrat"/>
                <a:ea typeface="Montserrat"/>
                <a:cs typeface="Montserrat"/>
                <a:sym typeface="Montserrat"/>
              </a:rPr>
              <a:t>Éstas son algunas de las formas en las que puedes ayudar a tu comunidad:</a:t>
            </a:r>
            <a:endParaRPr sz="1600">
              <a:solidFill>
                <a:schemeClr val="dk1"/>
              </a:solidFill>
              <a:latin typeface="Montserrat"/>
              <a:ea typeface="Montserrat"/>
              <a:cs typeface="Montserrat"/>
              <a:sym typeface="Montserrat"/>
            </a:endParaRPr>
          </a:p>
        </p:txBody>
      </p:sp>
      <p:sp>
        <p:nvSpPr>
          <p:cNvPr id="731" name="Google Shape;731;p73"/>
          <p:cNvSpPr txBox="1"/>
          <p:nvPr>
            <p:ph idx="12" type="sldNum"/>
          </p:nvPr>
        </p:nvSpPr>
        <p:spPr>
          <a:xfrm>
            <a:off x="8472458" y="4663217"/>
            <a:ext cx="548700" cy="3936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732" name="Google Shape;732;p73"/>
          <p:cNvSpPr txBox="1"/>
          <p:nvPr/>
        </p:nvSpPr>
        <p:spPr>
          <a:xfrm>
            <a:off x="1325551" y="3296803"/>
            <a:ext cx="2662800" cy="8781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lang="en">
                <a:solidFill>
                  <a:schemeClr val="dk1"/>
                </a:solidFill>
                <a:latin typeface="Open Sans"/>
                <a:ea typeface="Open Sans"/>
                <a:cs typeface="Open Sans"/>
                <a:sym typeface="Open Sans"/>
              </a:rPr>
              <a:t>Motiva</a:t>
            </a:r>
            <a:endParaRPr b="1">
              <a:solidFill>
                <a:schemeClr val="dk1"/>
              </a:solidFill>
              <a:latin typeface="Open Sans"/>
              <a:ea typeface="Open Sans"/>
              <a:cs typeface="Open Sans"/>
              <a:sym typeface="Open Sans"/>
            </a:endParaRPr>
          </a:p>
          <a:p>
            <a:pPr indent="0" lvl="0" marL="0" marR="0" rtl="0" algn="ctr">
              <a:lnSpc>
                <a:spcPct val="100000"/>
              </a:lnSpc>
              <a:spcBef>
                <a:spcPts val="1000"/>
              </a:spcBef>
              <a:spcAft>
                <a:spcPts val="1000"/>
              </a:spcAft>
              <a:buClr>
                <a:srgbClr val="000000"/>
              </a:buClr>
              <a:buSzPts val="1400"/>
              <a:buFont typeface="Arial"/>
              <a:buNone/>
            </a:pPr>
            <a:r>
              <a:rPr lang="en" sz="1100">
                <a:solidFill>
                  <a:schemeClr val="dk1"/>
                </a:solidFill>
                <a:latin typeface="Montserrat"/>
                <a:ea typeface="Montserrat"/>
                <a:cs typeface="Montserrat"/>
                <a:sym typeface="Montserrat"/>
              </a:rPr>
              <a:t>a que todos sigan las recomendaciones de la CDC</a:t>
            </a:r>
            <a:endParaRPr sz="1100">
              <a:solidFill>
                <a:schemeClr val="dk1"/>
              </a:solidFill>
              <a:latin typeface="Open Sans"/>
              <a:ea typeface="Open Sans"/>
              <a:cs typeface="Open Sans"/>
              <a:sym typeface="Open Sans"/>
            </a:endParaRPr>
          </a:p>
        </p:txBody>
      </p:sp>
      <p:sp>
        <p:nvSpPr>
          <p:cNvPr id="733" name="Google Shape;733;p73"/>
          <p:cNvSpPr/>
          <p:nvPr/>
        </p:nvSpPr>
        <p:spPr>
          <a:xfrm>
            <a:off x="4145475" y="3173299"/>
            <a:ext cx="2596800" cy="1387800"/>
          </a:xfrm>
          <a:prstGeom prst="rect">
            <a:avLst/>
          </a:prstGeom>
          <a:solidFill>
            <a:srgbClr val="B9F2B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734" name="Google Shape;734;p73"/>
          <p:cNvSpPr txBox="1"/>
          <p:nvPr/>
        </p:nvSpPr>
        <p:spPr>
          <a:xfrm>
            <a:off x="4211775" y="3296800"/>
            <a:ext cx="2464200" cy="5178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lang="en">
                <a:solidFill>
                  <a:schemeClr val="dk1"/>
                </a:solidFill>
                <a:latin typeface="Montserrat"/>
                <a:ea typeface="Montserrat"/>
                <a:cs typeface="Montserrat"/>
                <a:sym typeface="Montserrat"/>
              </a:rPr>
              <a:t>Echa un ojo a tus Vecinos</a:t>
            </a:r>
            <a:endParaRPr b="1">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b="1" lang="en">
                <a:solidFill>
                  <a:schemeClr val="dk1"/>
                </a:solidFill>
                <a:latin typeface="Montserrat"/>
                <a:ea typeface="Montserrat"/>
                <a:cs typeface="Montserrat"/>
                <a:sym typeface="Montserrat"/>
              </a:rPr>
              <a:t> </a:t>
            </a:r>
            <a:endParaRPr b="1" i="0" sz="1400" u="none" cap="none" strike="noStrike">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lang="en" sz="1100">
                <a:solidFill>
                  <a:schemeClr val="dk1"/>
                </a:solidFill>
                <a:latin typeface="Montserrat"/>
                <a:ea typeface="Montserrat"/>
                <a:cs typeface="Montserrat"/>
                <a:sym typeface="Montserrat"/>
              </a:rPr>
              <a:t>Llama a tus vecinos para asegurarte de que tienen lo que necesitan</a:t>
            </a:r>
            <a:endParaRPr b="0" i="0" sz="1200" u="none" cap="none" strike="noStrike">
              <a:solidFill>
                <a:schemeClr val="dk1"/>
              </a:solidFill>
              <a:latin typeface="Montserrat"/>
              <a:ea typeface="Montserrat"/>
              <a:cs typeface="Montserrat"/>
              <a:sym typeface="Montserrat"/>
            </a:endParaRPr>
          </a:p>
        </p:txBody>
      </p:sp>
      <p:sp>
        <p:nvSpPr>
          <p:cNvPr id="735" name="Google Shape;735;p73"/>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73"/>
          <p:cNvSpPr txBox="1"/>
          <p:nvPr/>
        </p:nvSpPr>
        <p:spPr>
          <a:xfrm>
            <a:off x="148350" y="3016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TU ROL COMO EMBAJADOR COMUNITARIO</a:t>
            </a:r>
            <a:r>
              <a:rPr b="1" lang="en" sz="2400">
                <a:solidFill>
                  <a:srgbClr val="FFFFFF"/>
                </a:solidFill>
                <a:latin typeface="Montserrat"/>
                <a:ea typeface="Montserrat"/>
                <a:cs typeface="Montserrat"/>
                <a:sym typeface="Montserrat"/>
              </a:rPr>
              <a:t>:</a:t>
            </a:r>
            <a:endParaRPr b="1" sz="2400">
              <a:solidFill>
                <a:srgbClr val="FFFFFF"/>
              </a:solidFill>
              <a:latin typeface="Montserrat"/>
              <a:ea typeface="Montserrat"/>
              <a:cs typeface="Montserrat"/>
              <a:sym typeface="Montserrat"/>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0" name="Shape 740"/>
        <p:cNvGrpSpPr/>
        <p:nvPr/>
      </p:nvGrpSpPr>
      <p:grpSpPr>
        <a:xfrm>
          <a:off x="0" y="0"/>
          <a:ext cx="0" cy="0"/>
          <a:chOff x="0" y="0"/>
          <a:chExt cx="0" cy="0"/>
        </a:xfrm>
      </p:grpSpPr>
      <p:sp>
        <p:nvSpPr>
          <p:cNvPr id="741" name="Google Shape;741;p74"/>
          <p:cNvSpPr txBox="1"/>
          <p:nvPr/>
        </p:nvSpPr>
        <p:spPr>
          <a:xfrm>
            <a:off x="148350" y="1045750"/>
            <a:ext cx="8635200" cy="3396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1" lang="en" sz="1600">
                <a:solidFill>
                  <a:srgbClr val="2176D2"/>
                </a:solidFill>
                <a:latin typeface="Montserrat"/>
                <a:ea typeface="Montserrat"/>
                <a:cs typeface="Montserrat"/>
                <a:sym typeface="Montserrat"/>
              </a:rPr>
              <a:t>Sé voluntario en un centro de distribución de alimentos</a:t>
            </a:r>
            <a:r>
              <a:rPr b="1" lang="en" sz="1600">
                <a:solidFill>
                  <a:srgbClr val="2176D2"/>
                </a:solidFill>
                <a:latin typeface="Montserrat"/>
                <a:ea typeface="Montserrat"/>
                <a:cs typeface="Montserrat"/>
                <a:sym typeface="Montserrat"/>
              </a:rPr>
              <a:t>: </a:t>
            </a:r>
            <a:r>
              <a:rPr lang="en" sz="1600">
                <a:solidFill>
                  <a:schemeClr val="dk1"/>
                </a:solidFill>
                <a:latin typeface="Montserrat"/>
                <a:ea typeface="Montserrat"/>
                <a:cs typeface="Montserrat"/>
                <a:sym typeface="Montserrat"/>
              </a:rPr>
              <a:t>La Ciudad necesita ayuda empacando y distribuyendo paquetes de comida a </a:t>
            </a:r>
            <a:r>
              <a:rPr lang="en" sz="1600">
                <a:solidFill>
                  <a:schemeClr val="dk1"/>
                </a:solidFill>
                <a:latin typeface="Montserrat"/>
                <a:ea typeface="Montserrat"/>
                <a:cs typeface="Montserrat"/>
                <a:sym typeface="Montserrat"/>
              </a:rPr>
              <a:t>quienes</a:t>
            </a:r>
            <a:r>
              <a:rPr lang="en" sz="1600">
                <a:solidFill>
                  <a:schemeClr val="dk1"/>
                </a:solidFill>
                <a:latin typeface="Montserrat"/>
                <a:ea typeface="Montserrat"/>
                <a:cs typeface="Montserrat"/>
                <a:sym typeface="Montserrat"/>
              </a:rPr>
              <a:t> han sido impactados por la pandemia. Visita </a:t>
            </a:r>
            <a:r>
              <a:rPr b="1" lang="en" sz="1600">
                <a:solidFill>
                  <a:schemeClr val="dk1"/>
                </a:solidFill>
                <a:latin typeface="Montserrat"/>
                <a:ea typeface="Montserrat"/>
                <a:cs typeface="Montserrat"/>
                <a:sym typeface="Montserrat"/>
              </a:rPr>
              <a:t>www.serve.phila.gov </a:t>
            </a:r>
            <a:r>
              <a:rPr lang="en" sz="1600">
                <a:solidFill>
                  <a:schemeClr val="dk1"/>
                </a:solidFill>
                <a:latin typeface="Montserrat"/>
                <a:ea typeface="Montserrat"/>
                <a:cs typeface="Montserrat"/>
                <a:sym typeface="Montserrat"/>
              </a:rPr>
              <a:t>para más información,</a:t>
            </a:r>
            <a:endParaRPr sz="16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sz="16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rPr b="1" lang="en" sz="1600">
                <a:solidFill>
                  <a:srgbClr val="2176D2"/>
                </a:solidFill>
                <a:latin typeface="Montserrat"/>
                <a:ea typeface="Montserrat"/>
                <a:cs typeface="Montserrat"/>
                <a:sym typeface="Montserrat"/>
              </a:rPr>
              <a:t>Únete al</a:t>
            </a:r>
            <a:r>
              <a:rPr b="1" lang="en" sz="1600">
                <a:solidFill>
                  <a:srgbClr val="2176D2"/>
                </a:solidFill>
                <a:latin typeface="Montserrat"/>
                <a:ea typeface="Montserrat"/>
                <a:cs typeface="Montserrat"/>
                <a:sym typeface="Montserrat"/>
              </a:rPr>
              <a:t> Philadelphia Medical Reserve Corp:</a:t>
            </a:r>
            <a:r>
              <a:rPr b="1" lang="en" sz="1600">
                <a:latin typeface="Montserrat"/>
                <a:ea typeface="Montserrat"/>
                <a:cs typeface="Montserrat"/>
                <a:sym typeface="Montserrat"/>
              </a:rPr>
              <a:t> un </a:t>
            </a:r>
            <a:r>
              <a:rPr lang="en" sz="1600">
                <a:latin typeface="Montserrat"/>
                <a:ea typeface="Montserrat"/>
                <a:cs typeface="Montserrat"/>
                <a:sym typeface="Montserrat"/>
              </a:rPr>
              <a:t>grupo de voluntarios que dan servicios a la Ciudad en casos de emergencias de salud pública. Se necesitan voluntarios clínicos y no clínicos. Tienes que ser mayor de 18 años. </a:t>
            </a:r>
            <a:r>
              <a:rPr lang="en" sz="1600">
                <a:latin typeface="Montserrat"/>
                <a:ea typeface="Montserrat"/>
                <a:cs typeface="Montserrat"/>
                <a:sym typeface="Montserrat"/>
              </a:rPr>
              <a:t>Visita</a:t>
            </a:r>
            <a:r>
              <a:rPr b="1" lang="en" sz="1600">
                <a:latin typeface="Montserrat"/>
                <a:ea typeface="Montserrat"/>
                <a:cs typeface="Montserrat"/>
                <a:sym typeface="Montserrat"/>
              </a:rPr>
              <a:t> www.serve.phila.gov </a:t>
            </a:r>
            <a:r>
              <a:rPr lang="en" sz="1600">
                <a:latin typeface="Montserrat"/>
                <a:ea typeface="Montserrat"/>
                <a:cs typeface="Montserrat"/>
                <a:sym typeface="Montserrat"/>
              </a:rPr>
              <a:t>para más información.</a:t>
            </a:r>
            <a:endParaRPr sz="1600">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600">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1" lang="en" sz="1600">
                <a:solidFill>
                  <a:srgbClr val="2176D2"/>
                </a:solidFill>
                <a:latin typeface="Montserrat"/>
                <a:ea typeface="Montserrat"/>
                <a:cs typeface="Montserrat"/>
                <a:sym typeface="Montserrat"/>
              </a:rPr>
              <a:t>Haz llamadas con</a:t>
            </a:r>
            <a:r>
              <a:rPr b="1" lang="en" sz="1600">
                <a:solidFill>
                  <a:srgbClr val="2176D2"/>
                </a:solidFill>
                <a:latin typeface="Montserrat"/>
                <a:ea typeface="Montserrat"/>
                <a:cs typeface="Montserrat"/>
                <a:sym typeface="Montserrat"/>
              </a:rPr>
              <a:t> Philly Counts: </a:t>
            </a:r>
            <a:r>
              <a:rPr lang="en" sz="1600">
                <a:solidFill>
                  <a:schemeClr val="dk1"/>
                </a:solidFill>
                <a:latin typeface="Montserrat"/>
                <a:ea typeface="Montserrat"/>
                <a:cs typeface="Montserrat"/>
                <a:sym typeface="Montserrat"/>
              </a:rPr>
              <a:t>Estamos llamando a hogares alrededor de la  ciudad para revisar que estén seguros y que tengan todo lo que necesitan para mantenerse a salvo durante la pandemia.</a:t>
            </a:r>
            <a:endParaRPr sz="16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sz="16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lang="en" sz="1600">
                <a:solidFill>
                  <a:schemeClr val="dk1"/>
                </a:solidFill>
                <a:latin typeface="Montserrat"/>
                <a:ea typeface="Montserrat"/>
                <a:cs typeface="Montserrat"/>
                <a:sym typeface="Montserrat"/>
              </a:rPr>
              <a:t>Visita </a:t>
            </a:r>
            <a:r>
              <a:rPr b="1" lang="en" sz="1600" u="sng">
                <a:solidFill>
                  <a:schemeClr val="hlink"/>
                </a:solidFill>
                <a:latin typeface="Montserrat"/>
                <a:ea typeface="Montserrat"/>
                <a:cs typeface="Montserrat"/>
                <a:sym typeface="Montserrat"/>
                <a:hlinkClick r:id="rId3"/>
              </a:rPr>
              <a:t>https://bit.ly/COVIDPhoneBank</a:t>
            </a:r>
            <a:r>
              <a:rPr b="1" lang="en" sz="1600">
                <a:solidFill>
                  <a:schemeClr val="dk1"/>
                </a:solidFill>
                <a:latin typeface="Montserrat"/>
                <a:ea typeface="Montserrat"/>
                <a:cs typeface="Montserrat"/>
                <a:sym typeface="Montserrat"/>
              </a:rPr>
              <a:t> </a:t>
            </a:r>
            <a:r>
              <a:rPr lang="en" sz="1600">
                <a:solidFill>
                  <a:schemeClr val="dk1"/>
                </a:solidFill>
                <a:latin typeface="Montserrat"/>
                <a:ea typeface="Montserrat"/>
                <a:cs typeface="Montserrat"/>
                <a:sym typeface="Montserrat"/>
              </a:rPr>
              <a:t>para registrarte a una sesión de llamadas.</a:t>
            </a:r>
            <a:r>
              <a:rPr lang="en" sz="1600">
                <a:solidFill>
                  <a:schemeClr val="dk1"/>
                </a:solidFill>
                <a:latin typeface="Montserrat"/>
                <a:ea typeface="Montserrat"/>
                <a:cs typeface="Montserrat"/>
                <a:sym typeface="Montserrat"/>
              </a:rPr>
              <a:t> </a:t>
            </a:r>
            <a:endParaRPr sz="16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sz="1600">
              <a:solidFill>
                <a:schemeClr val="dk1"/>
              </a:solidFill>
              <a:latin typeface="Montserrat"/>
              <a:ea typeface="Montserrat"/>
              <a:cs typeface="Montserrat"/>
              <a:sym typeface="Montserrat"/>
            </a:endParaRPr>
          </a:p>
        </p:txBody>
      </p:sp>
      <p:sp>
        <p:nvSpPr>
          <p:cNvPr id="742" name="Google Shape;742;p74"/>
          <p:cNvSpPr txBox="1"/>
          <p:nvPr>
            <p:ph idx="12" type="sldNum"/>
          </p:nvPr>
        </p:nvSpPr>
        <p:spPr>
          <a:xfrm>
            <a:off x="8472458" y="4663217"/>
            <a:ext cx="548700" cy="3936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743" name="Google Shape;743;p74"/>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74"/>
          <p:cNvSpPr txBox="1"/>
          <p:nvPr/>
        </p:nvSpPr>
        <p:spPr>
          <a:xfrm>
            <a:off x="148350" y="3016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Oportunidades adicionales de voluntariado</a:t>
            </a:r>
            <a:endParaRPr b="1" sz="2400">
              <a:solidFill>
                <a:srgbClr val="FFFFFF"/>
              </a:solidFill>
              <a:latin typeface="Montserrat"/>
              <a:ea typeface="Montserrat"/>
              <a:cs typeface="Montserrat"/>
              <a:sym typeface="Montserrat"/>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8" name="Shape 748"/>
        <p:cNvGrpSpPr/>
        <p:nvPr/>
      </p:nvGrpSpPr>
      <p:grpSpPr>
        <a:xfrm>
          <a:off x="0" y="0"/>
          <a:ext cx="0" cy="0"/>
          <a:chOff x="0" y="0"/>
          <a:chExt cx="0" cy="0"/>
        </a:xfrm>
      </p:grpSpPr>
      <p:sp>
        <p:nvSpPr>
          <p:cNvPr id="749" name="Google Shape;749;p75"/>
          <p:cNvSpPr/>
          <p:nvPr/>
        </p:nvSpPr>
        <p:spPr>
          <a:xfrm>
            <a:off x="0" y="7420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75"/>
          <p:cNvSpPr txBox="1"/>
          <p:nvPr/>
        </p:nvSpPr>
        <p:spPr>
          <a:xfrm>
            <a:off x="148350" y="1492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¡SIGUE ADELANTE Y APOYA A TU COMUNIDAD</a:t>
            </a:r>
            <a:r>
              <a:rPr b="1" lang="en" sz="2400">
                <a:solidFill>
                  <a:srgbClr val="FFFFFF"/>
                </a:solidFill>
                <a:latin typeface="Montserrat"/>
                <a:ea typeface="Montserrat"/>
                <a:cs typeface="Montserrat"/>
                <a:sym typeface="Montserrat"/>
              </a:rPr>
              <a:t>!</a:t>
            </a:r>
            <a:endParaRPr b="1" sz="2400">
              <a:solidFill>
                <a:srgbClr val="FFFFFF"/>
              </a:solidFill>
              <a:latin typeface="Montserrat"/>
              <a:ea typeface="Montserrat"/>
              <a:cs typeface="Montserrat"/>
              <a:sym typeface="Montserrat"/>
            </a:endParaRPr>
          </a:p>
        </p:txBody>
      </p:sp>
      <p:pic>
        <p:nvPicPr>
          <p:cNvPr id="751" name="Google Shape;751;p75"/>
          <p:cNvPicPr preferRelativeResize="0"/>
          <p:nvPr/>
        </p:nvPicPr>
        <p:blipFill>
          <a:blip r:embed="rId3">
            <a:alphaModFix/>
          </a:blip>
          <a:stretch>
            <a:fillRect/>
          </a:stretch>
        </p:blipFill>
        <p:spPr>
          <a:xfrm>
            <a:off x="-49500" y="808606"/>
            <a:ext cx="9143998" cy="2807187"/>
          </a:xfrm>
          <a:prstGeom prst="rect">
            <a:avLst/>
          </a:prstGeom>
          <a:noFill/>
          <a:ln>
            <a:noFill/>
          </a:ln>
        </p:spPr>
      </p:pic>
      <p:sp>
        <p:nvSpPr>
          <p:cNvPr id="752" name="Google Shape;752;p75"/>
          <p:cNvSpPr txBox="1"/>
          <p:nvPr/>
        </p:nvSpPr>
        <p:spPr>
          <a:xfrm>
            <a:off x="0" y="3766700"/>
            <a:ext cx="89067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450">
                <a:solidFill>
                  <a:srgbClr val="0F4D90"/>
                </a:solidFill>
                <a:latin typeface="Montserrat"/>
                <a:ea typeface="Montserrat"/>
                <a:cs typeface="Montserrat"/>
                <a:sym typeface="Montserrat"/>
              </a:rPr>
              <a:t>COMPARTE CONOCIMIENTO</a:t>
            </a:r>
            <a:r>
              <a:rPr b="1" lang="en" sz="1450">
                <a:solidFill>
                  <a:srgbClr val="0F4D90"/>
                </a:solidFill>
                <a:latin typeface="Montserrat"/>
                <a:ea typeface="Montserrat"/>
                <a:cs typeface="Montserrat"/>
                <a:sym typeface="Montserrat"/>
              </a:rPr>
              <a:t>             COMPARTE RECURSOS            COMPARTE AMABILIDAD</a:t>
            </a:r>
            <a:endParaRPr b="1" sz="1450">
              <a:solidFill>
                <a:srgbClr val="0F4D90"/>
              </a:solidFill>
              <a:latin typeface="Montserrat"/>
              <a:ea typeface="Montserrat"/>
              <a:cs typeface="Montserrat"/>
              <a:sym typeface="Montserrat"/>
            </a:endParaRPr>
          </a:p>
        </p:txBody>
      </p:sp>
      <p:sp>
        <p:nvSpPr>
          <p:cNvPr id="753" name="Google Shape;753;p75"/>
          <p:cNvSpPr txBox="1"/>
          <p:nvPr/>
        </p:nvSpPr>
        <p:spPr>
          <a:xfrm>
            <a:off x="148350" y="4155000"/>
            <a:ext cx="8799000" cy="46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0F4D90"/>
                </a:solidFill>
                <a:latin typeface="Montserrat"/>
                <a:ea typeface="Montserrat"/>
                <a:cs typeface="Montserrat"/>
                <a:sym typeface="Montserrat"/>
              </a:rPr>
              <a:t>¡Y MANTENGÁMONOS A SALVO LOS UNOS A LOS OTROS!</a:t>
            </a:r>
            <a:endParaRPr b="1" sz="2000">
              <a:solidFill>
                <a:srgbClr val="0F4D90"/>
              </a:solidFill>
              <a:latin typeface="Montserrat"/>
              <a:ea typeface="Montserrat"/>
              <a:cs typeface="Montserrat"/>
              <a:sym typeface="Montserrat"/>
            </a:endParaRPr>
          </a:p>
        </p:txBody>
      </p:sp>
      <p:pic>
        <p:nvPicPr>
          <p:cNvPr id="754" name="Google Shape;754;p75"/>
          <p:cNvPicPr preferRelativeResize="0"/>
          <p:nvPr/>
        </p:nvPicPr>
        <p:blipFill>
          <a:blip r:embed="rId4">
            <a:alphaModFix/>
          </a:blip>
          <a:stretch>
            <a:fillRect/>
          </a:stretch>
        </p:blipFill>
        <p:spPr>
          <a:xfrm>
            <a:off x="2850225" y="3766712"/>
            <a:ext cx="460200" cy="460200"/>
          </a:xfrm>
          <a:prstGeom prst="rect">
            <a:avLst/>
          </a:prstGeom>
          <a:noFill/>
          <a:ln>
            <a:noFill/>
          </a:ln>
        </p:spPr>
      </p:pic>
      <p:pic>
        <p:nvPicPr>
          <p:cNvPr id="755" name="Google Shape;755;p75"/>
          <p:cNvPicPr preferRelativeResize="0"/>
          <p:nvPr/>
        </p:nvPicPr>
        <p:blipFill>
          <a:blip r:embed="rId5">
            <a:alphaModFix/>
          </a:blip>
          <a:stretch>
            <a:fillRect/>
          </a:stretch>
        </p:blipFill>
        <p:spPr>
          <a:xfrm>
            <a:off x="5591975" y="3683663"/>
            <a:ext cx="522198" cy="522175"/>
          </a:xfrm>
          <a:prstGeom prst="rect">
            <a:avLst/>
          </a:prstGeom>
          <a:noFill/>
          <a:ln>
            <a:noFill/>
          </a:ln>
        </p:spPr>
      </p:pic>
      <p:pic>
        <p:nvPicPr>
          <p:cNvPr id="756" name="Google Shape;756;p75"/>
          <p:cNvPicPr preferRelativeResize="0"/>
          <p:nvPr/>
        </p:nvPicPr>
        <p:blipFill>
          <a:blip r:embed="rId6">
            <a:alphaModFix/>
          </a:blip>
          <a:stretch>
            <a:fillRect/>
          </a:stretch>
        </p:blipFill>
        <p:spPr>
          <a:xfrm>
            <a:off x="8635200" y="3683650"/>
            <a:ext cx="522200" cy="522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 name="Shape 128"/>
        <p:cNvGrpSpPr/>
        <p:nvPr/>
      </p:nvGrpSpPr>
      <p:grpSpPr>
        <a:xfrm>
          <a:off x="0" y="0"/>
          <a:ext cx="0" cy="0"/>
          <a:chOff x="0" y="0"/>
          <a:chExt cx="0" cy="0"/>
        </a:xfrm>
      </p:grpSpPr>
      <p:sp>
        <p:nvSpPr>
          <p:cNvPr id="129" name="Google Shape;129;p20"/>
          <p:cNvSpPr txBox="1"/>
          <p:nvPr>
            <p:ph idx="1" type="body"/>
          </p:nvPr>
        </p:nvSpPr>
        <p:spPr>
          <a:xfrm>
            <a:off x="184875" y="1209175"/>
            <a:ext cx="5759700" cy="3613800"/>
          </a:xfrm>
          <a:prstGeom prst="rect">
            <a:avLst/>
          </a:prstGeom>
        </p:spPr>
        <p:txBody>
          <a:bodyPr anchorCtr="0" anchor="t" bIns="91425" lIns="91425" spcFirstLastPara="1" rIns="91425" wrap="square" tIns="91425">
            <a:noAutofit/>
          </a:bodyPr>
          <a:lstStyle/>
          <a:p>
            <a:pPr indent="-342900" lvl="0" marL="457200" rtl="0" algn="l">
              <a:spcBef>
                <a:spcPts val="1000"/>
              </a:spcBef>
              <a:spcAft>
                <a:spcPts val="0"/>
              </a:spcAft>
              <a:buClr>
                <a:schemeClr val="dk1"/>
              </a:buClr>
              <a:buSzPts val="1800"/>
              <a:buFont typeface="Montserrat"/>
              <a:buChar char="●"/>
            </a:pPr>
            <a:r>
              <a:rPr b="1" lang="en">
                <a:solidFill>
                  <a:schemeClr val="dk1"/>
                </a:solidFill>
                <a:latin typeface="Montserrat"/>
                <a:ea typeface="Montserrat"/>
                <a:cs typeface="Montserrat"/>
                <a:sym typeface="Montserrat"/>
              </a:rPr>
              <a:t>Adultos mayores </a:t>
            </a:r>
            <a:r>
              <a:rPr lang="en">
                <a:solidFill>
                  <a:schemeClr val="dk1"/>
                </a:solidFill>
                <a:latin typeface="Montserrat"/>
                <a:ea typeface="Montserrat"/>
                <a:cs typeface="Montserrat"/>
                <a:sym typeface="Montserrat"/>
              </a:rPr>
              <a:t>y personas de edad avanzada. (edad 60+)</a:t>
            </a:r>
            <a:endParaRPr>
              <a:solidFill>
                <a:schemeClr val="dk1"/>
              </a:solidFill>
              <a:latin typeface="Montserrat"/>
              <a:ea typeface="Montserrat"/>
              <a:cs typeface="Montserrat"/>
              <a:sym typeface="Montserrat"/>
            </a:endParaRPr>
          </a:p>
          <a:p>
            <a:pPr indent="-342900" lvl="0" marL="457200" rtl="0" algn="l">
              <a:spcBef>
                <a:spcPts val="0"/>
              </a:spcBef>
              <a:spcAft>
                <a:spcPts val="0"/>
              </a:spcAft>
              <a:buClr>
                <a:schemeClr val="dk1"/>
              </a:buClr>
              <a:buSzPts val="1800"/>
              <a:buFont typeface="Open Sans"/>
              <a:buChar char="●"/>
            </a:pPr>
            <a:r>
              <a:rPr lang="en">
                <a:solidFill>
                  <a:schemeClr val="dk1"/>
                </a:solidFill>
                <a:latin typeface="Montserrat"/>
                <a:ea typeface="Montserrat"/>
                <a:cs typeface="Montserrat"/>
                <a:sym typeface="Montserrat"/>
              </a:rPr>
              <a:t>Personas inmunocomprometidas.</a:t>
            </a:r>
            <a:endParaRPr>
              <a:solidFill>
                <a:schemeClr val="dk1"/>
              </a:solidFill>
              <a:latin typeface="Montserrat"/>
              <a:ea typeface="Montserrat"/>
              <a:cs typeface="Montserrat"/>
              <a:sym typeface="Montserrat"/>
            </a:endParaRPr>
          </a:p>
          <a:p>
            <a:pPr indent="-342900" lvl="0" marL="457200" rtl="0" algn="l">
              <a:spcBef>
                <a:spcPts val="1000"/>
              </a:spcBef>
              <a:spcAft>
                <a:spcPts val="0"/>
              </a:spcAft>
              <a:buClr>
                <a:schemeClr val="dk1"/>
              </a:buClr>
              <a:buSzPts val="1800"/>
              <a:buFont typeface="Open Sans"/>
              <a:buChar char="●"/>
            </a:pPr>
            <a:r>
              <a:rPr lang="en">
                <a:solidFill>
                  <a:schemeClr val="dk1"/>
                </a:solidFill>
                <a:latin typeface="Montserrat"/>
                <a:ea typeface="Montserrat"/>
                <a:cs typeface="Montserrat"/>
                <a:sym typeface="Montserrat"/>
              </a:rPr>
              <a:t>Aquellos con condiciones de salud preexistentes.</a:t>
            </a:r>
            <a:endParaRPr>
              <a:solidFill>
                <a:schemeClr val="dk1"/>
              </a:solidFill>
              <a:latin typeface="Montserrat"/>
              <a:ea typeface="Montserrat"/>
              <a:cs typeface="Montserrat"/>
              <a:sym typeface="Montserrat"/>
            </a:endParaRPr>
          </a:p>
          <a:p>
            <a:pPr indent="0" lvl="0" marL="457200" rtl="0" algn="l">
              <a:spcBef>
                <a:spcPts val="100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100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Es importante entender que las </a:t>
            </a:r>
            <a:r>
              <a:rPr b="1" lang="en">
                <a:solidFill>
                  <a:schemeClr val="dk1"/>
                </a:solidFill>
                <a:latin typeface="Montserrat"/>
                <a:ea typeface="Montserrat"/>
                <a:cs typeface="Montserrat"/>
                <a:sym typeface="Montserrat"/>
              </a:rPr>
              <a:t>personas jóvenes y sanas están en riesgo</a:t>
            </a:r>
            <a:r>
              <a:rPr lang="en">
                <a:solidFill>
                  <a:schemeClr val="dk1"/>
                </a:solidFill>
                <a:latin typeface="Montserrat"/>
                <a:ea typeface="Montserrat"/>
                <a:cs typeface="Montserrat"/>
                <a:sym typeface="Montserrat"/>
              </a:rPr>
              <a:t> de contraer</a:t>
            </a:r>
            <a:r>
              <a:rPr lang="en">
                <a:solidFill>
                  <a:schemeClr val="dk1"/>
                </a:solidFill>
                <a:latin typeface="Montserrat"/>
                <a:ea typeface="Montserrat"/>
                <a:cs typeface="Montserrat"/>
                <a:sym typeface="Montserrat"/>
              </a:rPr>
              <a:t> COVID-19!</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1000"/>
              </a:spcBef>
              <a:spcAft>
                <a:spcPts val="0"/>
              </a:spcAft>
              <a:buClr>
                <a:schemeClr val="dk1"/>
              </a:buClr>
              <a:buSzPts val="1100"/>
              <a:buFont typeface="Arial"/>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0"/>
              </a:spcBef>
              <a:spcAft>
                <a:spcPts val="1600"/>
              </a:spcAft>
              <a:buNone/>
            </a:pPr>
            <a:r>
              <a:t/>
            </a:r>
            <a:endParaRPr b="1">
              <a:solidFill>
                <a:schemeClr val="dk1"/>
              </a:solidFill>
              <a:latin typeface="Montserrat"/>
              <a:ea typeface="Montserrat"/>
              <a:cs typeface="Montserrat"/>
              <a:sym typeface="Montserrat"/>
            </a:endParaRPr>
          </a:p>
        </p:txBody>
      </p:sp>
      <p:sp>
        <p:nvSpPr>
          <p:cNvPr id="130" name="Google Shape;130;p20"/>
          <p:cNvSpPr/>
          <p:nvPr/>
        </p:nvSpPr>
        <p:spPr>
          <a:xfrm>
            <a:off x="0" y="247250"/>
            <a:ext cx="91440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20"/>
          <p:cNvSpPr txBox="1"/>
          <p:nvPr/>
        </p:nvSpPr>
        <p:spPr>
          <a:xfrm>
            <a:off x="395650" y="301600"/>
            <a:ext cx="94419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FFFF"/>
                </a:solidFill>
                <a:latin typeface="Montserrat"/>
                <a:ea typeface="Montserrat"/>
                <a:cs typeface="Montserrat"/>
                <a:sym typeface="Montserrat"/>
              </a:rPr>
              <a:t>¿QUIÉN ESTÁ EN RIESGO DE ENFERMARSE GRAVEMENTE?</a:t>
            </a:r>
            <a:endParaRPr b="1" sz="2200">
              <a:solidFill>
                <a:srgbClr val="FFFFFF"/>
              </a:solidFill>
              <a:latin typeface="Montserrat"/>
              <a:ea typeface="Montserrat"/>
              <a:cs typeface="Montserrat"/>
              <a:sym typeface="Montserrat"/>
            </a:endParaRPr>
          </a:p>
        </p:txBody>
      </p:sp>
      <p:sp>
        <p:nvSpPr>
          <p:cNvPr id="132" name="Google Shape;132;p20"/>
          <p:cNvSpPr txBox="1"/>
          <p:nvPr/>
        </p:nvSpPr>
        <p:spPr>
          <a:xfrm>
            <a:off x="6085800" y="4165300"/>
            <a:ext cx="30000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Crédito de la imagen: Mona Chalabi</a:t>
            </a:r>
            <a:endParaRPr>
              <a:solidFill>
                <a:schemeClr val="dk1"/>
              </a:solidFill>
            </a:endParaRPr>
          </a:p>
        </p:txBody>
      </p:sp>
      <p:pic>
        <p:nvPicPr>
          <p:cNvPr id="133" name="Google Shape;133;p20"/>
          <p:cNvPicPr preferRelativeResize="0"/>
          <p:nvPr/>
        </p:nvPicPr>
        <p:blipFill>
          <a:blip r:embed="rId3">
            <a:alphaModFix/>
          </a:blip>
          <a:stretch>
            <a:fillRect/>
          </a:stretch>
        </p:blipFill>
        <p:spPr>
          <a:xfrm>
            <a:off x="5944575" y="1124438"/>
            <a:ext cx="2894624" cy="289462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7" name="Shape 137"/>
        <p:cNvGrpSpPr/>
        <p:nvPr/>
      </p:nvGrpSpPr>
      <p:grpSpPr>
        <a:xfrm>
          <a:off x="0" y="0"/>
          <a:ext cx="0" cy="0"/>
          <a:chOff x="0" y="0"/>
          <a:chExt cx="0" cy="0"/>
        </a:xfrm>
      </p:grpSpPr>
      <p:sp>
        <p:nvSpPr>
          <p:cNvPr id="138" name="Google Shape;138;p21"/>
          <p:cNvSpPr txBox="1"/>
          <p:nvPr>
            <p:ph idx="1" type="body"/>
          </p:nvPr>
        </p:nvSpPr>
        <p:spPr>
          <a:xfrm>
            <a:off x="395650" y="906500"/>
            <a:ext cx="6611100" cy="55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solidFill>
                  <a:schemeClr val="dk1"/>
                </a:solidFill>
                <a:latin typeface="Montserrat"/>
                <a:ea typeface="Montserrat"/>
                <a:cs typeface="Montserrat"/>
                <a:sym typeface="Montserrat"/>
              </a:rPr>
              <a:t>Los síntomas más comunes de COVID-19 son</a:t>
            </a:r>
            <a:r>
              <a:rPr lang="en" sz="2000">
                <a:solidFill>
                  <a:schemeClr val="dk1"/>
                </a:solidFill>
                <a:latin typeface="Montserrat"/>
                <a:ea typeface="Montserrat"/>
                <a:cs typeface="Montserrat"/>
                <a:sym typeface="Montserrat"/>
              </a:rPr>
              <a:t>: </a:t>
            </a:r>
            <a:endParaRPr sz="20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20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20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2000">
              <a:solidFill>
                <a:schemeClr val="dk1"/>
              </a:solidFill>
              <a:latin typeface="Montserrat"/>
              <a:ea typeface="Montserrat"/>
              <a:cs typeface="Montserrat"/>
              <a:sym typeface="Montserrat"/>
            </a:endParaRPr>
          </a:p>
        </p:txBody>
      </p:sp>
      <p:sp>
        <p:nvSpPr>
          <p:cNvPr id="139" name="Google Shape;139;p2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21"/>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SÍNTOMAS DE COVID-19</a:t>
            </a:r>
            <a:endParaRPr b="1" sz="2400">
              <a:solidFill>
                <a:srgbClr val="FFFFFF"/>
              </a:solidFill>
              <a:latin typeface="Montserrat"/>
              <a:ea typeface="Montserrat"/>
              <a:cs typeface="Montserrat"/>
              <a:sym typeface="Montserrat"/>
            </a:endParaRPr>
          </a:p>
        </p:txBody>
      </p:sp>
      <p:sp>
        <p:nvSpPr>
          <p:cNvPr id="141" name="Google Shape;141;p21"/>
          <p:cNvSpPr txBox="1"/>
          <p:nvPr/>
        </p:nvSpPr>
        <p:spPr>
          <a:xfrm>
            <a:off x="1520038" y="2894400"/>
            <a:ext cx="9948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TOS</a:t>
            </a:r>
            <a:endParaRPr b="1"/>
          </a:p>
        </p:txBody>
      </p:sp>
      <p:sp>
        <p:nvSpPr>
          <p:cNvPr id="142" name="Google Shape;142;p21"/>
          <p:cNvSpPr txBox="1"/>
          <p:nvPr/>
        </p:nvSpPr>
        <p:spPr>
          <a:xfrm>
            <a:off x="5156975" y="2916338"/>
            <a:ext cx="2533500" cy="44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DIFICULTAD AL RESPIRAR</a:t>
            </a:r>
            <a:endParaRPr b="1"/>
          </a:p>
        </p:txBody>
      </p:sp>
      <p:pic>
        <p:nvPicPr>
          <p:cNvPr id="143" name="Google Shape;143;p21"/>
          <p:cNvPicPr preferRelativeResize="0"/>
          <p:nvPr/>
        </p:nvPicPr>
        <p:blipFill>
          <a:blip r:embed="rId3">
            <a:alphaModFix/>
          </a:blip>
          <a:stretch>
            <a:fillRect/>
          </a:stretch>
        </p:blipFill>
        <p:spPr>
          <a:xfrm>
            <a:off x="3508211" y="1619850"/>
            <a:ext cx="1294772" cy="1294772"/>
          </a:xfrm>
          <a:prstGeom prst="rect">
            <a:avLst/>
          </a:prstGeom>
          <a:noFill/>
          <a:ln>
            <a:noFill/>
          </a:ln>
        </p:spPr>
      </p:pic>
      <p:pic>
        <p:nvPicPr>
          <p:cNvPr id="144" name="Google Shape;144;p21"/>
          <p:cNvPicPr preferRelativeResize="0"/>
          <p:nvPr/>
        </p:nvPicPr>
        <p:blipFill>
          <a:blip r:embed="rId4">
            <a:alphaModFix/>
          </a:blip>
          <a:stretch>
            <a:fillRect/>
          </a:stretch>
        </p:blipFill>
        <p:spPr>
          <a:xfrm>
            <a:off x="5776340" y="1537212"/>
            <a:ext cx="1294772" cy="1294772"/>
          </a:xfrm>
          <a:prstGeom prst="rect">
            <a:avLst/>
          </a:prstGeom>
          <a:noFill/>
          <a:ln>
            <a:noFill/>
          </a:ln>
        </p:spPr>
      </p:pic>
      <p:pic>
        <p:nvPicPr>
          <p:cNvPr id="145" name="Google Shape;145;p21"/>
          <p:cNvPicPr preferRelativeResize="0"/>
          <p:nvPr/>
        </p:nvPicPr>
        <p:blipFill>
          <a:blip r:embed="rId5">
            <a:alphaModFix/>
          </a:blip>
          <a:stretch>
            <a:fillRect/>
          </a:stretch>
        </p:blipFill>
        <p:spPr>
          <a:xfrm>
            <a:off x="1370063" y="1609038"/>
            <a:ext cx="1294775" cy="1294775"/>
          </a:xfrm>
          <a:prstGeom prst="rect">
            <a:avLst/>
          </a:prstGeom>
          <a:noFill/>
          <a:ln>
            <a:noFill/>
          </a:ln>
        </p:spPr>
      </p:pic>
      <p:sp>
        <p:nvSpPr>
          <p:cNvPr id="146" name="Google Shape;146;p21"/>
          <p:cNvSpPr txBox="1"/>
          <p:nvPr/>
        </p:nvSpPr>
        <p:spPr>
          <a:xfrm>
            <a:off x="-50450" y="4059800"/>
            <a:ext cx="3397800" cy="9570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Fatiga</a:t>
            </a:r>
            <a:endParaRPr sz="1600">
              <a:solidFill>
                <a:schemeClr val="dk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Dolor de músculos o articulaciones</a:t>
            </a:r>
            <a:endParaRPr sz="16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600"/>
          </a:p>
        </p:txBody>
      </p:sp>
      <p:sp>
        <p:nvSpPr>
          <p:cNvPr id="147" name="Google Shape;147;p21"/>
          <p:cNvSpPr txBox="1"/>
          <p:nvPr/>
        </p:nvSpPr>
        <p:spPr>
          <a:xfrm>
            <a:off x="2791175" y="4124600"/>
            <a:ext cx="2365800" cy="8394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Escalofríos</a:t>
            </a:r>
            <a:endParaRPr sz="1600">
              <a:solidFill>
                <a:schemeClr val="dk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Dolor de cabeza</a:t>
            </a:r>
            <a:endParaRPr sz="1600"/>
          </a:p>
        </p:txBody>
      </p:sp>
      <p:sp>
        <p:nvSpPr>
          <p:cNvPr id="148" name="Google Shape;148;p21"/>
          <p:cNvSpPr txBox="1"/>
          <p:nvPr/>
        </p:nvSpPr>
        <p:spPr>
          <a:xfrm>
            <a:off x="395638" y="3443500"/>
            <a:ext cx="6977100" cy="488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dk1"/>
                </a:solidFill>
                <a:latin typeface="Montserrat"/>
                <a:ea typeface="Montserrat"/>
                <a:cs typeface="Montserrat"/>
                <a:sym typeface="Montserrat"/>
              </a:rPr>
              <a:t>Otros síntomas menos comunes pero posibles, incluyen:</a:t>
            </a:r>
            <a:endParaRPr sz="1800"/>
          </a:p>
        </p:txBody>
      </p:sp>
      <p:sp>
        <p:nvSpPr>
          <p:cNvPr id="149" name="Google Shape;149;p21"/>
          <p:cNvSpPr txBox="1"/>
          <p:nvPr/>
        </p:nvSpPr>
        <p:spPr>
          <a:xfrm>
            <a:off x="3577200" y="2894400"/>
            <a:ext cx="9948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FIEBRE</a:t>
            </a:r>
            <a:endParaRPr b="1">
              <a:solidFill>
                <a:schemeClr val="dk1"/>
              </a:solidFill>
            </a:endParaRPr>
          </a:p>
        </p:txBody>
      </p:sp>
      <p:sp>
        <p:nvSpPr>
          <p:cNvPr id="150" name="Google Shape;150;p21"/>
          <p:cNvSpPr txBox="1"/>
          <p:nvPr/>
        </p:nvSpPr>
        <p:spPr>
          <a:xfrm>
            <a:off x="5293525" y="4124600"/>
            <a:ext cx="1640700" cy="8394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Vómito</a:t>
            </a:r>
            <a:endParaRPr sz="1600">
              <a:solidFill>
                <a:schemeClr val="dk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Diarrea</a:t>
            </a:r>
            <a:endParaRPr sz="1600"/>
          </a:p>
        </p:txBody>
      </p:sp>
      <p:sp>
        <p:nvSpPr>
          <p:cNvPr id="151" name="Google Shape;151;p21"/>
          <p:cNvSpPr txBox="1"/>
          <p:nvPr/>
        </p:nvSpPr>
        <p:spPr>
          <a:xfrm>
            <a:off x="6934225" y="4124600"/>
            <a:ext cx="2150400" cy="8394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Pérdida del sentido de olfato y gusto</a:t>
            </a:r>
            <a:endParaRPr sz="16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 name="Shape 155"/>
        <p:cNvGrpSpPr/>
        <p:nvPr/>
      </p:nvGrpSpPr>
      <p:grpSpPr>
        <a:xfrm>
          <a:off x="0" y="0"/>
          <a:ext cx="0" cy="0"/>
          <a:chOff x="0" y="0"/>
          <a:chExt cx="0" cy="0"/>
        </a:xfrm>
      </p:grpSpPr>
      <p:sp>
        <p:nvSpPr>
          <p:cNvPr id="156" name="Google Shape;156;p2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22"/>
          <p:cNvSpPr txBox="1"/>
          <p:nvPr/>
        </p:nvSpPr>
        <p:spPr>
          <a:xfrm>
            <a:off x="395650" y="301600"/>
            <a:ext cx="81189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SÍNTOMAS SEVEROS QUE HAY QUE MONITOREAR</a:t>
            </a:r>
            <a:endParaRPr b="1" sz="2400">
              <a:solidFill>
                <a:srgbClr val="FFFFFF"/>
              </a:solidFill>
              <a:latin typeface="Montserrat"/>
              <a:ea typeface="Montserrat"/>
              <a:cs typeface="Montserrat"/>
              <a:sym typeface="Montserrat"/>
            </a:endParaRPr>
          </a:p>
        </p:txBody>
      </p:sp>
      <p:pic>
        <p:nvPicPr>
          <p:cNvPr id="158" name="Google Shape;158;p22"/>
          <p:cNvPicPr preferRelativeResize="0"/>
          <p:nvPr/>
        </p:nvPicPr>
        <p:blipFill rotWithShape="1">
          <a:blip r:embed="rId3">
            <a:alphaModFix/>
          </a:blip>
          <a:srcRect b="0" l="7743" r="15440" t="0"/>
          <a:stretch/>
        </p:blipFill>
        <p:spPr>
          <a:xfrm>
            <a:off x="55750" y="1357525"/>
            <a:ext cx="3240550" cy="3065400"/>
          </a:xfrm>
          <a:prstGeom prst="rect">
            <a:avLst/>
          </a:prstGeom>
          <a:noFill/>
          <a:ln>
            <a:noFill/>
          </a:ln>
        </p:spPr>
      </p:pic>
      <p:sp>
        <p:nvSpPr>
          <p:cNvPr id="159" name="Google Shape;159;p22"/>
          <p:cNvSpPr txBox="1"/>
          <p:nvPr/>
        </p:nvSpPr>
        <p:spPr>
          <a:xfrm>
            <a:off x="3913800" y="1390225"/>
            <a:ext cx="47214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None/>
            </a:pPr>
            <a:r>
              <a:rPr lang="en" sz="1800">
                <a:latin typeface="Montserrat"/>
                <a:ea typeface="Montserrat"/>
                <a:cs typeface="Montserrat"/>
                <a:sym typeface="Montserrat"/>
              </a:rPr>
              <a:t>Si tienes </a:t>
            </a:r>
            <a:r>
              <a:rPr b="1" lang="en" sz="1800">
                <a:latin typeface="Montserrat"/>
                <a:ea typeface="Montserrat"/>
                <a:cs typeface="Montserrat"/>
                <a:sym typeface="Montserrat"/>
              </a:rPr>
              <a:t>dificultad al respirar, tos persistente, dolor de pecho</a:t>
            </a:r>
            <a:r>
              <a:rPr lang="en" sz="1800">
                <a:latin typeface="Montserrat"/>
                <a:ea typeface="Montserrat"/>
                <a:cs typeface="Montserrat"/>
                <a:sym typeface="Montserrat"/>
              </a:rPr>
              <a:t>, u otros síntomas severos, llama a tu </a:t>
            </a:r>
            <a:r>
              <a:rPr lang="en" sz="1800">
                <a:latin typeface="Montserrat"/>
                <a:ea typeface="Montserrat"/>
                <a:cs typeface="Montserrat"/>
                <a:sym typeface="Montserrat"/>
              </a:rPr>
              <a:t>doctor primario</a:t>
            </a:r>
            <a:r>
              <a:rPr lang="en" sz="1800">
                <a:latin typeface="Montserrat"/>
                <a:ea typeface="Montserrat"/>
                <a:cs typeface="Montserrat"/>
                <a:sym typeface="Montserrat"/>
              </a:rPr>
              <a:t>, anda a una clínica de emergencia, u hospital. </a:t>
            </a:r>
            <a:endParaRPr sz="1800">
              <a:latin typeface="Montserrat"/>
              <a:ea typeface="Montserrat"/>
              <a:cs typeface="Montserrat"/>
              <a:sym typeface="Montserrat"/>
            </a:endParaRPr>
          </a:p>
          <a:p>
            <a:pPr indent="0" lvl="0" marL="0" marR="0" rtl="0" algn="l">
              <a:lnSpc>
                <a:spcPct val="150000"/>
              </a:lnSpc>
              <a:spcBef>
                <a:spcPts val="0"/>
              </a:spcBef>
              <a:spcAft>
                <a:spcPts val="0"/>
              </a:spcAft>
              <a:buNone/>
            </a:pPr>
            <a:r>
              <a:t/>
            </a:r>
            <a:endParaRPr sz="1800">
              <a:latin typeface="Montserrat"/>
              <a:ea typeface="Montserrat"/>
              <a:cs typeface="Montserrat"/>
              <a:sym typeface="Montserrat"/>
            </a:endParaRPr>
          </a:p>
          <a:p>
            <a:pPr indent="0" lvl="0" marL="0" marR="0" rtl="0" algn="l">
              <a:lnSpc>
                <a:spcPct val="150000"/>
              </a:lnSpc>
              <a:spcBef>
                <a:spcPts val="0"/>
              </a:spcBef>
              <a:spcAft>
                <a:spcPts val="0"/>
              </a:spcAft>
              <a:buNone/>
            </a:pPr>
            <a:r>
              <a:rPr lang="en" sz="1800">
                <a:latin typeface="Montserrat"/>
                <a:ea typeface="Montserrat"/>
                <a:cs typeface="Montserrat"/>
                <a:sym typeface="Montserrat"/>
              </a:rPr>
              <a:t>Llama primero para que sepan que estás en camino.</a:t>
            </a:r>
            <a:endParaRPr sz="1800">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