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Lst>
  <p:sldSz cy="5143500" cx="9144000"/>
  <p:notesSz cx="6858000" cy="9144000"/>
  <p:embeddedFontLst>
    <p:embeddedFont>
      <p:font typeface="Roboto"/>
      <p:regular r:id="rId53"/>
      <p:bold r:id="rId54"/>
      <p:italic r:id="rId55"/>
      <p:boldItalic r:id="rId56"/>
    </p:embeddedFont>
    <p:embeddedFont>
      <p:font typeface="Montserrat"/>
      <p:regular r:id="rId57"/>
      <p:bold r:id="rId58"/>
      <p:italic r:id="rId59"/>
      <p:boldItalic r:id="rId60"/>
    </p:embeddedFont>
    <p:embeddedFont>
      <p:font typeface="Open Sans"/>
      <p:regular r:id="rId61"/>
      <p:bold r:id="rId62"/>
      <p:italic r:id="rId63"/>
      <p:boldItalic r:id="rId6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font" Target="fonts/OpenSans-bold.fntdata"/><Relationship Id="rId61" Type="http://schemas.openxmlformats.org/officeDocument/2006/relationships/font" Target="fonts/OpenSans-regular.fntdata"/><Relationship Id="rId20" Type="http://schemas.openxmlformats.org/officeDocument/2006/relationships/slide" Target="slides/slide15.xml"/><Relationship Id="rId64" Type="http://schemas.openxmlformats.org/officeDocument/2006/relationships/font" Target="fonts/OpenSans-boldItalic.fntdata"/><Relationship Id="rId63" Type="http://schemas.openxmlformats.org/officeDocument/2006/relationships/font" Target="fonts/OpenSans-italic.fnt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font" Target="fonts/Montserrat-boldItalic.fntdata"/><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font" Target="fonts/Roboto-regular.fntdata"/><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font" Target="fonts/Roboto-italic.fntdata"/><Relationship Id="rId10" Type="http://schemas.openxmlformats.org/officeDocument/2006/relationships/slide" Target="slides/slide5.xml"/><Relationship Id="rId54" Type="http://schemas.openxmlformats.org/officeDocument/2006/relationships/font" Target="fonts/Roboto-bold.fntdata"/><Relationship Id="rId13" Type="http://schemas.openxmlformats.org/officeDocument/2006/relationships/slide" Target="slides/slide8.xml"/><Relationship Id="rId57" Type="http://schemas.openxmlformats.org/officeDocument/2006/relationships/font" Target="fonts/Montserrat-regular.fntdata"/><Relationship Id="rId12" Type="http://schemas.openxmlformats.org/officeDocument/2006/relationships/slide" Target="slides/slide7.xml"/><Relationship Id="rId56" Type="http://schemas.openxmlformats.org/officeDocument/2006/relationships/font" Target="fonts/Roboto-boldItalic.fntdata"/><Relationship Id="rId15" Type="http://schemas.openxmlformats.org/officeDocument/2006/relationships/slide" Target="slides/slide10.xml"/><Relationship Id="rId59" Type="http://schemas.openxmlformats.org/officeDocument/2006/relationships/font" Target="fonts/Montserrat-italic.fntdata"/><Relationship Id="rId14" Type="http://schemas.openxmlformats.org/officeDocument/2006/relationships/slide" Target="slides/slide9.xml"/><Relationship Id="rId58" Type="http://schemas.openxmlformats.org/officeDocument/2006/relationships/font" Target="fonts/Montserrat-bold.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infobae.com/salud/2020/03/19/coronavirus-en-argentina-el-grafico-cientifico-que-explica-el-sentido-de-la-cuarentena-total-que-anunciaria-el-gobierno/"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es.wikipedia.org/wiki/Distanciamiento_f%C3%ADsico"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interest.com/pin/436708495091565182/" TargetMode="Externa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uc.pa.gov/espa%c3%b1ol/Pages/default.aspx"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cnn.com/2020/04/01/politics/stimulus-money-distribution-individuals/index.html" TargetMode="Externa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VotingbyMail-InBallot" TargetMode="Externa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a.gov/guides/voting-and-elections/#VotingbyMail-InBallot" TargetMode="Externa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 name="Shape 56"/>
        <p:cNvGrpSpPr/>
        <p:nvPr/>
      </p:nvGrpSpPr>
      <p:grpSpPr>
        <a:xfrm>
          <a:off x="0" y="0"/>
          <a:ext cx="0" cy="0"/>
          <a:chOff x="0" y="0"/>
          <a:chExt cx="0" cy="0"/>
        </a:xfrm>
      </p:grpSpPr>
      <p:sp>
        <p:nvSpPr>
          <p:cNvPr id="57" name="Google Shape;57;g72a95870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8" name="Google Shape;58;g72a95870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72255a7620_0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72255a7620_0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¿Cuanto toma al coronavirus para mostrar síntomas?</a:t>
            </a:r>
            <a:endParaRPr/>
          </a:p>
          <a:p>
            <a:pPr indent="0" lvl="0" marL="0" rtl="0" algn="l">
              <a:spcBef>
                <a:spcPts val="0"/>
              </a:spcBef>
              <a:spcAft>
                <a:spcPts val="0"/>
              </a:spcAft>
              <a:buNone/>
            </a:pPr>
            <a:r>
              <a:rPr lang="en"/>
              <a:t>% de casos que muestran síntomas</a:t>
            </a:r>
            <a:endParaRPr/>
          </a:p>
          <a:p>
            <a:pPr indent="0" lvl="0" marL="0" rtl="0" algn="l">
              <a:spcBef>
                <a:spcPts val="0"/>
              </a:spcBef>
              <a:spcAft>
                <a:spcPts val="0"/>
              </a:spcAft>
              <a:buNone/>
            </a:pPr>
            <a:r>
              <a:rPr lang="en"/>
              <a:t>Día 0 de la infección</a:t>
            </a:r>
            <a:endParaRPr/>
          </a:p>
          <a:p>
            <a:pPr indent="0" lvl="0" marL="0" rtl="0" algn="l">
              <a:spcBef>
                <a:spcPts val="0"/>
              </a:spcBef>
              <a:spcAft>
                <a:spcPts val="0"/>
              </a:spcAft>
              <a:buNone/>
            </a:pPr>
            <a:r>
              <a:rPr lang="en"/>
              <a:t>Día 12: Aún no 100% recuperado porque algunas personas no muestran síntomas</a:t>
            </a:r>
            <a:endParaRPr/>
          </a:p>
          <a:p>
            <a:pPr indent="0" lvl="0" marL="0" rtl="0" algn="l">
              <a:spcBef>
                <a:spcPts val="0"/>
              </a:spcBef>
              <a:spcAft>
                <a:spcPts val="0"/>
              </a:spcAft>
              <a:buNone/>
            </a:pPr>
            <a:r>
              <a:rPr lang="en"/>
              <a:t>Fuente: Annals of Internal Medicine, March 2020</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9" name="Shape 169"/>
        <p:cNvGrpSpPr/>
        <p:nvPr/>
      </p:nvGrpSpPr>
      <p:grpSpPr>
        <a:xfrm>
          <a:off x="0" y="0"/>
          <a:ext cx="0" cy="0"/>
          <a:chOff x="0" y="0"/>
          <a:chExt cx="0" cy="0"/>
        </a:xfrm>
      </p:grpSpPr>
      <p:sp>
        <p:nvSpPr>
          <p:cNvPr id="170" name="Google Shape;170;g726dbe0583_1_4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1" name="Google Shape;171;g726dbe0583_1_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Contagio exponencial</a:t>
            </a:r>
            <a:endParaRPr/>
          </a:p>
          <a:p>
            <a:pPr indent="0" lvl="0" marL="0" rtl="0" algn="l">
              <a:spcBef>
                <a:spcPts val="0"/>
              </a:spcBef>
              <a:spcAft>
                <a:spcPts val="0"/>
              </a:spcAft>
              <a:buNone/>
            </a:pPr>
            <a:r>
              <a:rPr lang="en"/>
              <a:t>Rapidez de contagio del virus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72255a7620_0_17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72255a7620_0_1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72255a7620_0_2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72255a7620_0_2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Google Shape;201;g7f91ffbb1d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2" name="Google Shape;202;g7f91ffbb1d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5" name="Shape 205"/>
        <p:cNvGrpSpPr/>
        <p:nvPr/>
      </p:nvGrpSpPr>
      <p:grpSpPr>
        <a:xfrm>
          <a:off x="0" y="0"/>
          <a:ext cx="0" cy="0"/>
          <a:chOff x="0" y="0"/>
          <a:chExt cx="0" cy="0"/>
        </a:xfrm>
      </p:grpSpPr>
      <p:sp>
        <p:nvSpPr>
          <p:cNvPr id="206" name="Google Shape;206;g72255a7620_0_19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7" name="Google Shape;207;g72255a7620_0_19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https://www.infobae.com/salud/2020/03/19/coronavirus-en-argentina-el-grafico-cientifico-que-explica-el-sentido-de-la-cuarentena-total-que-anunciaria-el-gobierno/</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726dbe0583_1_1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726dbe0583_1_1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g726dbe0583_1_9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726dbe0583_1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u="sng">
                <a:solidFill>
                  <a:schemeClr val="accent5"/>
                </a:solidFill>
                <a:hlinkClick r:id="rId2"/>
              </a:rPr>
              <a:t>https://es.wikipedia.org/wiki/Distanciamiento_f%C3%ADsico</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9" name="Shape 229"/>
        <p:cNvGrpSpPr/>
        <p:nvPr/>
      </p:nvGrpSpPr>
      <p:grpSpPr>
        <a:xfrm>
          <a:off x="0" y="0"/>
          <a:ext cx="0" cy="0"/>
          <a:chOff x="0" y="0"/>
          <a:chExt cx="0" cy="0"/>
        </a:xfrm>
      </p:grpSpPr>
      <p:sp>
        <p:nvSpPr>
          <p:cNvPr id="230" name="Google Shape;230;g7f91ffbb1d_0_3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1" name="Google Shape;231;g7f91ffbb1d_0_3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72e44185e6_0_2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72e44185e6_0_2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g7206c452a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 name="Google Shape;67;g7206c452a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Image source: </a:t>
            </a:r>
            <a:r>
              <a:rPr lang="en" u="sng">
                <a:solidFill>
                  <a:schemeClr val="hlink"/>
                </a:solidFill>
                <a:hlinkClick r:id="rId2"/>
              </a:rPr>
              <a:t>https://www.pinterest.com/pin/436708495091565182/</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6" name="Shape 246"/>
        <p:cNvGrpSpPr/>
        <p:nvPr/>
      </p:nvGrpSpPr>
      <p:grpSpPr>
        <a:xfrm>
          <a:off x="0" y="0"/>
          <a:ext cx="0" cy="0"/>
          <a:chOff x="0" y="0"/>
          <a:chExt cx="0" cy="0"/>
        </a:xfrm>
      </p:grpSpPr>
      <p:sp>
        <p:nvSpPr>
          <p:cNvPr id="247" name="Google Shape;247;g72e44185e6_0_4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8" name="Google Shape;248;g72e44185e6_0_4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5" name="Shape 255"/>
        <p:cNvGrpSpPr/>
        <p:nvPr/>
      </p:nvGrpSpPr>
      <p:grpSpPr>
        <a:xfrm>
          <a:off x="0" y="0"/>
          <a:ext cx="0" cy="0"/>
          <a:chOff x="0" y="0"/>
          <a:chExt cx="0" cy="0"/>
        </a:xfrm>
      </p:grpSpPr>
      <p:sp>
        <p:nvSpPr>
          <p:cNvPr id="256" name="Google Shape;256;g737022d83b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7" name="Google Shape;257;g737022d83b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Lenguage sugerido para el guion</a:t>
            </a:r>
            <a:endParaRPr b="1"/>
          </a:p>
          <a:p>
            <a:pPr indent="0" lvl="0" marL="0" rtl="0" algn="l">
              <a:spcBef>
                <a:spcPts val="0"/>
              </a:spcBef>
              <a:spcAft>
                <a:spcPts val="0"/>
              </a:spcAft>
              <a:buNone/>
            </a:pPr>
            <a:r>
              <a:t/>
            </a:r>
            <a:endParaRPr b="1"/>
          </a:p>
          <a:p>
            <a:pPr indent="0" lvl="0" marL="0" rtl="0" algn="l">
              <a:spcBef>
                <a:spcPts val="0"/>
              </a:spcBef>
              <a:spcAft>
                <a:spcPts val="0"/>
              </a:spcAft>
              <a:buNone/>
            </a:pPr>
            <a:r>
              <a:rPr lang="en"/>
              <a:t>Si tienes un pañuelo o un pedazo de tela y un par de ligas de cabello o bandas elásticas en casa, intenta hacer esta mascarilla casera. </a:t>
            </a:r>
            <a:endParaRPr/>
          </a:p>
          <a:p>
            <a:pPr indent="0" lvl="0" marL="0" rtl="0" algn="l">
              <a:spcBef>
                <a:spcPts val="0"/>
              </a:spcBef>
              <a:spcAft>
                <a:spcPts val="0"/>
              </a:spcAft>
              <a:buNone/>
            </a:pPr>
            <a:r>
              <a:rPr lang="en"/>
              <a:t>Simplemente coloca el filtro para café en la mitad del pañuelo, y luego dobla la parte inferior y superior del pañuelo de manera horizontal sobre el filtro.</a:t>
            </a:r>
            <a:endParaRPr/>
          </a:p>
          <a:p>
            <a:pPr indent="0" lvl="0" marL="0" rtl="0" algn="l">
              <a:spcBef>
                <a:spcPts val="0"/>
              </a:spcBef>
              <a:spcAft>
                <a:spcPts val="0"/>
              </a:spcAft>
              <a:buNone/>
            </a:pPr>
            <a:r>
              <a:rPr lang="en"/>
              <a:t>Coloca las ligas o bandas elásticas alrededor del pañuelo. Asegurate de dejar al menos 6 pulgadas de distancia entre las ligas.</a:t>
            </a:r>
            <a:endParaRPr/>
          </a:p>
          <a:p>
            <a:pPr indent="0" lvl="0" marL="0" rtl="0" algn="l">
              <a:spcBef>
                <a:spcPts val="0"/>
              </a:spcBef>
              <a:spcAft>
                <a:spcPts val="0"/>
              </a:spcAft>
              <a:buNone/>
            </a:pPr>
            <a:r>
              <a:rPr lang="en"/>
              <a:t>Dobla los lados del pañuelo hacia dentro para mantener todo en su lugar</a:t>
            </a:r>
            <a:endParaRPr/>
          </a:p>
          <a:p>
            <a:pPr indent="0" lvl="0" marL="0" rtl="0" algn="l">
              <a:spcBef>
                <a:spcPts val="0"/>
              </a:spcBef>
              <a:spcAft>
                <a:spcPts val="0"/>
              </a:spcAft>
              <a:buNone/>
            </a:pPr>
            <a:r>
              <a:rPr lang="en"/>
              <a:t>Coloca las bandas elásticas bajo tus orejas para que la mascarilla cubra tu cara. </a:t>
            </a:r>
            <a:endParaRPr/>
          </a:p>
          <a:p>
            <a:pPr indent="0" lvl="0" marL="0" rtl="0" algn="l">
              <a:spcBef>
                <a:spcPts val="0"/>
              </a:spcBef>
              <a:spcAft>
                <a:spcPts val="0"/>
              </a:spcAft>
              <a:buNone/>
            </a:pPr>
            <a:r>
              <a:t/>
            </a:r>
            <a:endParaRPr b="1"/>
          </a:p>
          <a:p>
            <a:pPr indent="0" lvl="0" marL="0" rtl="0" algn="l">
              <a:spcBef>
                <a:spcPts val="0"/>
              </a:spcBef>
              <a:spcAft>
                <a:spcPts val="0"/>
              </a:spcAft>
              <a:buNone/>
            </a:pPr>
            <a:r>
              <a:rPr lang="en"/>
              <a:t>Fuente</a:t>
            </a:r>
            <a:r>
              <a:rPr lang="en"/>
              <a:t>: https://www.countryliving.com/diy-crafts/a32110323/how-to-make-no-sew-bandana-face-mask/</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726ab9e0e3_1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8" name="Google Shape;268;g726ab9e0e3_1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726dbe0583_1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726dbe0583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72a57fa63a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72a57fa63a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7f91ffbb1d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7f91ffbb1d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7f91ffbb1d_0_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7f91ffbb1d_0_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7" name="Shape 317"/>
        <p:cNvGrpSpPr/>
        <p:nvPr/>
      </p:nvGrpSpPr>
      <p:grpSpPr>
        <a:xfrm>
          <a:off x="0" y="0"/>
          <a:ext cx="0" cy="0"/>
          <a:chOff x="0" y="0"/>
          <a:chExt cx="0" cy="0"/>
        </a:xfrm>
      </p:grpSpPr>
      <p:sp>
        <p:nvSpPr>
          <p:cNvPr id="318" name="Google Shape;318;g7f91ffbb1d_0_8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7f91ffbb1d_0_8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7f91ffbb1d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7f91ffbb1d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1400">
                <a:solidFill>
                  <a:schemeClr val="dk1"/>
                </a:solidFill>
              </a:rPr>
              <a:t>https://www.google.com/url?sa=i&amp;url=https%3A%2F%2Fwww.freepik.com%2Ffree-vector%2Fcultural-diversity_4589959.htm&amp;psig=AOvVaw2z6QTCJlO6xzcw2LwNZY5i&amp;ust=1586295004917000&amp;source=images&amp;cd=vfe&amp;ved=0CAIQjRxqFwoTCMj5pMjf1OgCFQAAAAAdAAAAABAD</a:t>
            </a:r>
            <a:endParaRPr sz="1400">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5" name="Shape 335"/>
        <p:cNvGrpSpPr/>
        <p:nvPr/>
      </p:nvGrpSpPr>
      <p:grpSpPr>
        <a:xfrm>
          <a:off x="0" y="0"/>
          <a:ext cx="0" cy="0"/>
          <a:chOff x="0" y="0"/>
          <a:chExt cx="0" cy="0"/>
        </a:xfrm>
      </p:grpSpPr>
      <p:sp>
        <p:nvSpPr>
          <p:cNvPr id="336" name="Google Shape;336;g7f91ffbb1d_0_9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7f91ffbb1d_0_9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 name="Shape 73"/>
        <p:cNvGrpSpPr/>
        <p:nvPr/>
      </p:nvGrpSpPr>
      <p:grpSpPr>
        <a:xfrm>
          <a:off x="0" y="0"/>
          <a:ext cx="0" cy="0"/>
          <a:chOff x="0" y="0"/>
          <a:chExt cx="0" cy="0"/>
        </a:xfrm>
      </p:grpSpPr>
      <p:sp>
        <p:nvSpPr>
          <p:cNvPr id="74" name="Google Shape;74;g72e44185e6_0_2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 name="Google Shape;75;g72e44185e6_0_2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7" name="Shape 347"/>
        <p:cNvGrpSpPr/>
        <p:nvPr/>
      </p:nvGrpSpPr>
      <p:grpSpPr>
        <a:xfrm>
          <a:off x="0" y="0"/>
          <a:ext cx="0" cy="0"/>
          <a:chOff x="0" y="0"/>
          <a:chExt cx="0" cy="0"/>
        </a:xfrm>
      </p:grpSpPr>
      <p:sp>
        <p:nvSpPr>
          <p:cNvPr id="348" name="Google Shape;348;g7f91ffbb1d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7f91ffbb1d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g7f91ffbb1d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8" name="Google Shape;358;g7f91ffbb1d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https://www.uc.pa.gov/espa%c3%b1ol/Pages/default.aspx</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6" name="Shape 366"/>
        <p:cNvGrpSpPr/>
        <p:nvPr/>
      </p:nvGrpSpPr>
      <p:grpSpPr>
        <a:xfrm>
          <a:off x="0" y="0"/>
          <a:ext cx="0" cy="0"/>
          <a:chOff x="0" y="0"/>
          <a:chExt cx="0" cy="0"/>
        </a:xfrm>
      </p:grpSpPr>
      <p:sp>
        <p:nvSpPr>
          <p:cNvPr id="367" name="Google Shape;367;g7f91ffbb1d_0_1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7f91ffbb1d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731f5719f7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731f5719f7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g7f91ffbb1d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7" name="Google Shape;387;g7f91ffbb1d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https://www.cnn.com/2020/04/01/politics/stimulus-money-distribution-individuals/index.html</a:t>
            </a:r>
            <a:endParaRPr/>
          </a:p>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7f91ffbb1d_0_1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7f91ffbb1d_0_1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8" name="Shape 408"/>
        <p:cNvGrpSpPr/>
        <p:nvPr/>
      </p:nvGrpSpPr>
      <p:grpSpPr>
        <a:xfrm>
          <a:off x="0" y="0"/>
          <a:ext cx="0" cy="0"/>
          <a:chOff x="0" y="0"/>
          <a:chExt cx="0" cy="0"/>
        </a:xfrm>
      </p:grpSpPr>
      <p:sp>
        <p:nvSpPr>
          <p:cNvPr id="409" name="Google Shape;409;g737022d83b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0" name="Google Shape;410;g737022d83b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g737022d83b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737022d83b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8" name="Shape 428"/>
        <p:cNvGrpSpPr/>
        <p:nvPr/>
      </p:nvGrpSpPr>
      <p:grpSpPr>
        <a:xfrm>
          <a:off x="0" y="0"/>
          <a:ext cx="0" cy="0"/>
          <a:chOff x="0" y="0"/>
          <a:chExt cx="0" cy="0"/>
        </a:xfrm>
      </p:grpSpPr>
      <p:sp>
        <p:nvSpPr>
          <p:cNvPr id="429" name="Google Shape;429;g7f91ffbb1d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7f91ffbb1d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9" name="Shape 439"/>
        <p:cNvGrpSpPr/>
        <p:nvPr/>
      </p:nvGrpSpPr>
      <p:grpSpPr>
        <a:xfrm>
          <a:off x="0" y="0"/>
          <a:ext cx="0" cy="0"/>
          <a:chOff x="0" y="0"/>
          <a:chExt cx="0" cy="0"/>
        </a:xfrm>
      </p:grpSpPr>
      <p:sp>
        <p:nvSpPr>
          <p:cNvPr id="440" name="Google Shape;440;g7f91ffbb1d_0_1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7f91ffbb1d_0_1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72a95870c7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72a95870c7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0" name="Shape 450"/>
        <p:cNvGrpSpPr/>
        <p:nvPr/>
      </p:nvGrpSpPr>
      <p:grpSpPr>
        <a:xfrm>
          <a:off x="0" y="0"/>
          <a:ext cx="0" cy="0"/>
          <a:chOff x="0" y="0"/>
          <a:chExt cx="0" cy="0"/>
        </a:xfrm>
      </p:grpSpPr>
      <p:sp>
        <p:nvSpPr>
          <p:cNvPr id="451" name="Google Shape;451;g7f91ffbb1d_0_173: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rPr lang="en"/>
              <a:t>We are chaging septa so let´s wait on this graphic until then.</a:t>
            </a:r>
            <a:endParaRPr/>
          </a:p>
        </p:txBody>
      </p:sp>
      <p:sp>
        <p:nvSpPr>
          <p:cNvPr id="452" name="Google Shape;452;g7f91ffbb1d_0_173: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g7f91ffbb1d_0_1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0" name="Google Shape;470;g7f91ffbb1d_0_1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Elecciones primarias</a:t>
            </a:r>
            <a:endParaRPr/>
          </a:p>
          <a:p>
            <a:pPr indent="0" lvl="0" marL="0" rtl="0" algn="l">
              <a:spcBef>
                <a:spcPts val="0"/>
              </a:spcBef>
              <a:spcAft>
                <a:spcPts val="0"/>
              </a:spcAft>
              <a:buNone/>
            </a:pPr>
            <a:r>
              <a:rPr lang="en"/>
              <a:t>Nueva fecha: 2 de junio de 2020</a:t>
            </a:r>
            <a:endParaRPr/>
          </a:p>
          <a:p>
            <a:pPr indent="0" lvl="0" marL="0" rtl="0" algn="l">
              <a:spcBef>
                <a:spcPts val="0"/>
              </a:spcBef>
              <a:spcAft>
                <a:spcPts val="0"/>
              </a:spcAft>
              <a:buNone/>
            </a:pPr>
            <a:r>
              <a:rPr lang="en"/>
              <a:t>Licencias de conducir. Ahora expiran el 31 de Marzo de 2020</a:t>
            </a:r>
            <a:endParaRPr/>
          </a:p>
          <a:p>
            <a:pPr indent="0" lvl="0" marL="0" rtl="0" algn="l">
              <a:spcBef>
                <a:spcPts val="0"/>
              </a:spcBef>
              <a:spcAft>
                <a:spcPts val="0"/>
              </a:spcAft>
              <a:buNone/>
            </a:pPr>
            <a:r>
              <a:rPr lang="en"/>
              <a:t>Identificación real: Nueva fecha limite: 1 de Octubre de 2021</a:t>
            </a:r>
            <a:endParaRPr/>
          </a:p>
          <a:p>
            <a:pPr indent="0" lvl="0" marL="0" rtl="0" algn="l">
              <a:spcBef>
                <a:spcPts val="0"/>
              </a:spcBef>
              <a:spcAft>
                <a:spcPts val="0"/>
              </a:spcAft>
              <a:buNone/>
            </a:pPr>
            <a:r>
              <a:rPr lang="en"/>
              <a:t>Impuestos: Nueva fecha limite: 15 de julio, 2020</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5" name="Shape 485"/>
        <p:cNvGrpSpPr/>
        <p:nvPr/>
      </p:nvGrpSpPr>
      <p:grpSpPr>
        <a:xfrm>
          <a:off x="0" y="0"/>
          <a:ext cx="0" cy="0"/>
          <a:chOff x="0" y="0"/>
          <a:chExt cx="0" cy="0"/>
        </a:xfrm>
      </p:grpSpPr>
      <p:sp>
        <p:nvSpPr>
          <p:cNvPr id="486" name="Google Shape;486;g7f91ffbb1d_0_20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7" name="Google Shape;487;g7f91ffbb1d_0_2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https://www.pa.gov/guides/voting-and-elections/#VotingbyMail-InBallot</a:t>
            </a:r>
            <a:endParaRPr/>
          </a:p>
          <a:p>
            <a:pPr indent="0" lvl="0" marL="0" rtl="0" algn="l">
              <a:spcBef>
                <a:spcPts val="0"/>
              </a:spcBef>
              <a:spcAft>
                <a:spcPts val="0"/>
              </a:spcAft>
              <a:buNone/>
            </a:pPr>
            <a:r>
              <a:rPr lang="en"/>
              <a:t>Cómo se vota por correo?</a:t>
            </a:r>
            <a:endParaRPr/>
          </a:p>
          <a:p>
            <a:pPr indent="-298450" lvl="0" marL="457200" rtl="0" algn="l">
              <a:spcBef>
                <a:spcPts val="0"/>
              </a:spcBef>
              <a:spcAft>
                <a:spcPts val="0"/>
              </a:spcAft>
              <a:buSzPts val="1100"/>
              <a:buAutoNum type="arabicPeriod"/>
            </a:pPr>
            <a:r>
              <a:rPr lang="en"/>
              <a:t>Marca tu voto siguiendo las instrucciones.</a:t>
            </a:r>
            <a:endParaRPr/>
          </a:p>
          <a:p>
            <a:pPr indent="-298450" lvl="0" marL="457200" rtl="0" algn="l">
              <a:spcBef>
                <a:spcPts val="0"/>
              </a:spcBef>
              <a:spcAft>
                <a:spcPts val="0"/>
              </a:spcAft>
              <a:buSzPts val="1100"/>
              <a:buAutoNum type="arabicPeriod"/>
            </a:pPr>
            <a:r>
              <a:rPr lang="en"/>
              <a:t>Pon tu papeleta de votación en el sobre seguro y luego en el sobre oficial. Asegúrate de firmar o puede que tu voto no sea contado</a:t>
            </a:r>
            <a:endParaRPr/>
          </a:p>
          <a:p>
            <a:pPr indent="-298450" lvl="0" marL="457200" rtl="0" algn="l">
              <a:spcBef>
                <a:spcPts val="0"/>
              </a:spcBef>
              <a:spcAft>
                <a:spcPts val="0"/>
              </a:spcAft>
              <a:buSzPts val="1100"/>
              <a:buAutoNum type="arabicPeriod"/>
            </a:pPr>
            <a:r>
              <a:rPr lang="en"/>
              <a:t>Envía tu voto por correo para que llegue a tiempo.</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0" name="Shape 500"/>
        <p:cNvGrpSpPr/>
        <p:nvPr/>
      </p:nvGrpSpPr>
      <p:grpSpPr>
        <a:xfrm>
          <a:off x="0" y="0"/>
          <a:ext cx="0" cy="0"/>
          <a:chOff x="0" y="0"/>
          <a:chExt cx="0" cy="0"/>
        </a:xfrm>
      </p:grpSpPr>
      <p:sp>
        <p:nvSpPr>
          <p:cNvPr id="501" name="Google Shape;501;g7f91ffbb1d_0_19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2" name="Google Shape;502;g7f91ffbb1d_0_1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u="sng">
                <a:solidFill>
                  <a:schemeClr val="hlink"/>
                </a:solidFill>
                <a:hlinkClick r:id="rId2"/>
              </a:rPr>
              <a:t>https://www.pa.gov/guides/voting-and-elections/#VotingbyMail-InBallot</a:t>
            </a:r>
            <a:endParaRPr/>
          </a:p>
          <a:p>
            <a:pPr indent="0" lvl="0" marL="0" rtl="0" algn="l">
              <a:spcBef>
                <a:spcPts val="0"/>
              </a:spcBef>
              <a:spcAft>
                <a:spcPts val="0"/>
              </a:spcAft>
              <a:buNone/>
            </a:pPr>
            <a:r>
              <a:rPr lang="en"/>
              <a:t>Regístrate para votar</a:t>
            </a:r>
            <a:endParaRPr/>
          </a:p>
          <a:p>
            <a:pPr indent="0" lvl="0" marL="0" rtl="0" algn="l">
              <a:spcBef>
                <a:spcPts val="0"/>
              </a:spcBef>
              <a:spcAft>
                <a:spcPts val="0"/>
              </a:spcAft>
              <a:buNone/>
            </a:pPr>
            <a:r>
              <a:rPr lang="en"/>
              <a:t>Suministra tu aplicación hasta </a:t>
            </a:r>
            <a:endParaRPr/>
          </a:p>
          <a:p>
            <a:pPr indent="0" lvl="0" marL="0" rtl="0" algn="l">
              <a:spcBef>
                <a:spcPts val="0"/>
              </a:spcBef>
              <a:spcAft>
                <a:spcPts val="0"/>
              </a:spcAft>
              <a:buNone/>
            </a:pPr>
            <a:r>
              <a:rPr lang="en"/>
              <a:t>Las 5pm del día de elecciones.</a:t>
            </a:r>
            <a:endParaRPr/>
          </a:p>
          <a:p>
            <a:pPr indent="0" lvl="0" marL="0" rtl="0" algn="l">
              <a:spcBef>
                <a:spcPts val="0"/>
              </a:spcBef>
              <a:spcAft>
                <a:spcPts val="0"/>
              </a:spcAft>
              <a:buNone/>
            </a:pPr>
            <a:r>
              <a:rPr lang="en"/>
              <a:t>Suministra tu voto hasta las 8pm del día de elecciones</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8" name="Shape 518"/>
        <p:cNvGrpSpPr/>
        <p:nvPr/>
      </p:nvGrpSpPr>
      <p:grpSpPr>
        <a:xfrm>
          <a:off x="0" y="0"/>
          <a:ext cx="0" cy="0"/>
          <a:chOff x="0" y="0"/>
          <a:chExt cx="0" cy="0"/>
        </a:xfrm>
      </p:grpSpPr>
      <p:sp>
        <p:nvSpPr>
          <p:cNvPr id="519" name="Google Shape;519;g731f5719f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0" name="Google Shape;520;g731f5719f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3" name="Shape 533"/>
        <p:cNvGrpSpPr/>
        <p:nvPr/>
      </p:nvGrpSpPr>
      <p:grpSpPr>
        <a:xfrm>
          <a:off x="0" y="0"/>
          <a:ext cx="0" cy="0"/>
          <a:chOff x="0" y="0"/>
          <a:chExt cx="0" cy="0"/>
        </a:xfrm>
      </p:grpSpPr>
      <p:sp>
        <p:nvSpPr>
          <p:cNvPr id="534" name="Google Shape;534;g7f91ffbb1d_0_212: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35" name="Google Shape;535;g7f91ffbb1d_0_212: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9" name="Shape 549"/>
        <p:cNvGrpSpPr/>
        <p:nvPr/>
      </p:nvGrpSpPr>
      <p:grpSpPr>
        <a:xfrm>
          <a:off x="0" y="0"/>
          <a:ext cx="0" cy="0"/>
          <a:chOff x="0" y="0"/>
          <a:chExt cx="0" cy="0"/>
        </a:xfrm>
      </p:grpSpPr>
      <p:sp>
        <p:nvSpPr>
          <p:cNvPr id="550" name="Google Shape;550;g7303de46d8_0_76:notes"/>
          <p:cNvSpPr txBox="1"/>
          <p:nvPr>
            <p:ph idx="1" type="body"/>
          </p:nvPr>
        </p:nvSpPr>
        <p:spPr>
          <a:xfrm>
            <a:off x="685800" y="4400550"/>
            <a:ext cx="5486400" cy="3600600"/>
          </a:xfrm>
          <a:prstGeom prst="rect">
            <a:avLst/>
          </a:prstGeom>
          <a:noFill/>
          <a:ln>
            <a:noFill/>
          </a:ln>
        </p:spPr>
        <p:txBody>
          <a:bodyPr anchorCtr="0" anchor="t" bIns="46200" lIns="92425" spcFirstLastPara="1" rIns="92425" wrap="square" tIns="46200">
            <a:noAutofit/>
          </a:bodyPr>
          <a:lstStyle/>
          <a:p>
            <a:pPr indent="0" lvl="0" marL="0" rtl="0" algn="l">
              <a:lnSpc>
                <a:spcPct val="100000"/>
              </a:lnSpc>
              <a:spcBef>
                <a:spcPts val="0"/>
              </a:spcBef>
              <a:spcAft>
                <a:spcPts val="0"/>
              </a:spcAft>
              <a:buSzPts val="1400"/>
              <a:buNone/>
            </a:pPr>
            <a:r>
              <a:t/>
            </a:r>
            <a:endParaRPr/>
          </a:p>
        </p:txBody>
      </p:sp>
      <p:sp>
        <p:nvSpPr>
          <p:cNvPr id="551" name="Google Shape;551;g7303de46d8_0_76:notes"/>
          <p:cNvSpPr/>
          <p:nvPr>
            <p:ph idx="2" type="sldImg"/>
          </p:nvPr>
        </p:nvSpPr>
        <p:spPr>
          <a:xfrm>
            <a:off x="1877062" y="1143001"/>
            <a:ext cx="3103800" cy="3085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7f91ffbb1d_0_2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7f91ffbb1d_0_2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g72a95870c7_0_6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 name="Google Shape;110;g72a95870c7_0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6" name="Shape 116"/>
        <p:cNvGrpSpPr/>
        <p:nvPr/>
      </p:nvGrpSpPr>
      <p:grpSpPr>
        <a:xfrm>
          <a:off x="0" y="0"/>
          <a:ext cx="0" cy="0"/>
          <a:chOff x="0" y="0"/>
          <a:chExt cx="0" cy="0"/>
        </a:xfrm>
      </p:grpSpPr>
      <p:sp>
        <p:nvSpPr>
          <p:cNvPr id="117" name="Google Shape;117;g72976822ee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8" name="Google Shape;118;g72976822ee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g72a95870c7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 name="Google Shape;127;g72a95870c7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Protege a los más vulnerables a enfermarse:</a:t>
            </a:r>
            <a:endParaRPr/>
          </a:p>
          <a:p>
            <a:pPr indent="0" lvl="0" marL="0" rtl="0" algn="l">
              <a:spcBef>
                <a:spcPts val="0"/>
              </a:spcBef>
              <a:spcAft>
                <a:spcPts val="0"/>
              </a:spcAft>
              <a:buNone/>
            </a:pPr>
            <a:r>
              <a:rPr lang="en"/>
              <a:t>% de población en USA</a:t>
            </a:r>
            <a:endParaRPr/>
          </a:p>
          <a:p>
            <a:pPr indent="0" lvl="0" marL="0" rtl="0" algn="l">
              <a:spcBef>
                <a:spcPts val="0"/>
              </a:spcBef>
              <a:spcAft>
                <a:spcPts val="0"/>
              </a:spcAft>
              <a:buNone/>
            </a:pPr>
            <a:r>
              <a:rPr lang="en"/>
              <a:t>Personas con enfermedades crónicas 40%</a:t>
            </a:r>
            <a:endParaRPr/>
          </a:p>
          <a:p>
            <a:pPr indent="0" lvl="0" marL="0" rtl="0" algn="l">
              <a:spcBef>
                <a:spcPts val="0"/>
              </a:spcBef>
              <a:spcAft>
                <a:spcPts val="0"/>
              </a:spcAft>
              <a:buNone/>
            </a:pPr>
            <a:r>
              <a:rPr lang="en"/>
              <a:t>Personas mayores (55+) 29%</a:t>
            </a:r>
            <a:endParaRPr/>
          </a:p>
          <a:p>
            <a:pPr indent="0" lvl="0" marL="0" rtl="0" algn="l">
              <a:spcBef>
                <a:spcPts val="0"/>
              </a:spcBef>
              <a:spcAft>
                <a:spcPts val="0"/>
              </a:spcAft>
              <a:buNone/>
            </a:pPr>
            <a:r>
              <a:rPr lang="en"/>
              <a:t>Trabajadores independientes (17%)</a:t>
            </a:r>
            <a:endParaRPr/>
          </a:p>
          <a:p>
            <a:pPr indent="0" lvl="0" marL="0" rtl="0" algn="l">
              <a:spcBef>
                <a:spcPts val="0"/>
              </a:spcBef>
              <a:spcAft>
                <a:spcPts val="0"/>
              </a:spcAft>
              <a:buNone/>
            </a:pPr>
            <a:r>
              <a:rPr lang="en"/>
              <a:t>Trabajadores de salud (5%)</a:t>
            </a:r>
            <a:endParaRPr/>
          </a:p>
          <a:p>
            <a:pPr indent="0" lvl="0" marL="0" rtl="0" algn="l">
              <a:spcBef>
                <a:spcPts val="0"/>
              </a:spcBef>
              <a:spcAft>
                <a:spcPts val="0"/>
              </a:spcAft>
              <a:buNone/>
            </a:pPr>
            <a:r>
              <a:rPr lang="en"/>
              <a:t>Personas sin documentos (3.2%)</a:t>
            </a:r>
            <a:endParaRPr/>
          </a:p>
          <a:p>
            <a:pPr indent="0" lvl="0" marL="0" rtl="0" algn="l">
              <a:spcBef>
                <a:spcPts val="0"/>
              </a:spcBef>
              <a:spcAft>
                <a:spcPts val="0"/>
              </a:spcAft>
              <a:buNone/>
            </a:pPr>
            <a:r>
              <a:rPr lang="en"/>
              <a:t>Profesores (1.2%)</a:t>
            </a:r>
            <a:endParaRPr/>
          </a:p>
          <a:p>
            <a:pPr indent="0" lvl="0" marL="0" rtl="0" algn="l">
              <a:spcBef>
                <a:spcPts val="0"/>
              </a:spcBef>
              <a:spcAft>
                <a:spcPts val="0"/>
              </a:spcAft>
              <a:buNone/>
            </a:pPr>
            <a:r>
              <a:rPr lang="en"/>
              <a:t>Personas embarazadas (0.9%)</a:t>
            </a:r>
            <a:endParaRPr/>
          </a:p>
          <a:p>
            <a:pPr indent="0" lvl="0" marL="0" rtl="0" algn="l">
              <a:spcBef>
                <a:spcPts val="0"/>
              </a:spcBef>
              <a:spcAft>
                <a:spcPts val="0"/>
              </a:spcAft>
              <a:buNone/>
            </a:pPr>
            <a:r>
              <a:rPr lang="en"/>
              <a:t>Personas en cárceles (0.7%)</a:t>
            </a:r>
            <a:endParaRPr/>
          </a:p>
          <a:p>
            <a:pPr indent="0" lvl="0" marL="0" rtl="0" algn="l">
              <a:spcBef>
                <a:spcPts val="0"/>
              </a:spcBef>
              <a:spcAft>
                <a:spcPts val="0"/>
              </a:spcAft>
              <a:buNone/>
            </a:pPr>
            <a:r>
              <a:rPr lang="en"/>
              <a:t>Personas sin hogar (0.2%)</a:t>
            </a:r>
            <a:endParaRPr/>
          </a:p>
          <a:p>
            <a:pPr indent="0" lvl="0" marL="0" rtl="0" algn="l">
              <a:spcBef>
                <a:spcPts val="0"/>
              </a:spcBef>
              <a:spcAft>
                <a:spcPts val="0"/>
              </a:spcAft>
              <a:buNone/>
            </a:pPr>
            <a:r>
              <a:rPr lang="en"/>
              <a:t>Fuente: CDC</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g726dbe0583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6" name="Google Shape;136;g726dbe0583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2" name="Shape 152"/>
        <p:cNvGrpSpPr/>
        <p:nvPr/>
      </p:nvGrpSpPr>
      <p:grpSpPr>
        <a:xfrm>
          <a:off x="0" y="0"/>
          <a:ext cx="0" cy="0"/>
          <a:chOff x="0" y="0"/>
          <a:chExt cx="0" cy="0"/>
        </a:xfrm>
      </p:grpSpPr>
      <p:sp>
        <p:nvSpPr>
          <p:cNvPr id="153" name="Google Shape;153;g72e44185e6_0_3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72e44185e6_0_3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p:cSld name="Section Header">
    <p:bg>
      <p:bgPr>
        <a:solidFill>
          <a:srgbClr val="FBF9EF"/>
        </a:solidFill>
      </p:bgPr>
    </p:bg>
    <p:spTree>
      <p:nvGrpSpPr>
        <p:cNvPr id="50" name="Shape 50"/>
        <p:cNvGrpSpPr/>
        <p:nvPr/>
      </p:nvGrpSpPr>
      <p:grpSpPr>
        <a:xfrm>
          <a:off x="0" y="0"/>
          <a:ext cx="0" cy="0"/>
          <a:chOff x="0" y="0"/>
          <a:chExt cx="0" cy="0"/>
        </a:xfrm>
      </p:grpSpPr>
      <p:sp>
        <p:nvSpPr>
          <p:cNvPr id="51" name="Google Shape;51;p13"/>
          <p:cNvSpPr/>
          <p:nvPr/>
        </p:nvSpPr>
        <p:spPr>
          <a:xfrm>
            <a:off x="0" y="4618435"/>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2" name="Google Shape;52;p13"/>
          <p:cNvSpPr/>
          <p:nvPr/>
        </p:nvSpPr>
        <p:spPr>
          <a:xfrm>
            <a:off x="0" y="0"/>
            <a:ext cx="9144000" cy="5250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3" name="Google Shape;53;p13"/>
          <p:cNvSpPr/>
          <p:nvPr/>
        </p:nvSpPr>
        <p:spPr>
          <a:xfrm>
            <a:off x="0" y="0"/>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4" name="Google Shape;54;p13"/>
          <p:cNvSpPr/>
          <p:nvPr/>
        </p:nvSpPr>
        <p:spPr>
          <a:xfrm>
            <a:off x="8586788" y="-1"/>
            <a:ext cx="557100" cy="5143500"/>
          </a:xfrm>
          <a:prstGeom prst="rect">
            <a:avLst/>
          </a:prstGeom>
          <a:solidFill>
            <a:srgbClr val="2176D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Calibri"/>
              <a:ea typeface="Calibri"/>
              <a:cs typeface="Calibri"/>
              <a:sym typeface="Calibri"/>
            </a:endParaRPr>
          </a:p>
        </p:txBody>
      </p:sp>
      <p:sp>
        <p:nvSpPr>
          <p:cNvPr id="55" name="Google Shape;55;p13"/>
          <p:cNvSpPr txBox="1"/>
          <p:nvPr>
            <p:ph idx="12" type="sldNum"/>
          </p:nvPr>
        </p:nvSpPr>
        <p:spPr>
          <a:xfrm>
            <a:off x="8556784" y="4749850"/>
            <a:ext cx="548700" cy="393600"/>
          </a:xfrm>
          <a:prstGeom prst="rect">
            <a:avLst/>
          </a:prstGeom>
          <a:noFill/>
          <a:ln>
            <a:noFill/>
          </a:ln>
        </p:spPr>
        <p:txBody>
          <a:bodyPr anchorCtr="0" anchor="t" bIns="34275" lIns="68575" spcFirstLastPara="1" rIns="68575" wrap="square" tIns="3427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1.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6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hyperlink" Target="https://www.dw.com/" TargetMode="External"/><Relationship Id="rId4" Type="http://schemas.openxmlformats.org/officeDocument/2006/relationships/image" Target="../media/image6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23.png"/><Relationship Id="rId5" Type="http://schemas.openxmlformats.org/officeDocument/2006/relationships/image" Target="../media/image12.png"/><Relationship Id="rId6"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32.png"/><Relationship Id="rId4" Type="http://schemas.openxmlformats.org/officeDocument/2006/relationships/image" Target="../media/image37.png"/><Relationship Id="rId5" Type="http://schemas.openxmlformats.org/officeDocument/2006/relationships/image" Target="../media/image3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2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2.jp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40.png"/><Relationship Id="rId4" Type="http://schemas.openxmlformats.org/officeDocument/2006/relationships/image" Target="../media/image34.png"/><Relationship Id="rId5"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1.jp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5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5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36.png"/><Relationship Id="rId4" Type="http://schemas.openxmlformats.org/officeDocument/2006/relationships/image" Target="../media/image20.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7.png"/><Relationship Id="rId8" Type="http://schemas.openxmlformats.org/officeDocument/2006/relationships/image" Target="../media/image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6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3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5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53.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5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5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69.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38.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57.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43.png"/><Relationship Id="rId4" Type="http://schemas.openxmlformats.org/officeDocument/2006/relationships/image" Target="../media/image65.jpg"/><Relationship Id="rId5" Type="http://schemas.openxmlformats.org/officeDocument/2006/relationships/image" Target="../media/image44.jpg"/><Relationship Id="rId6" Type="http://schemas.openxmlformats.org/officeDocument/2006/relationships/image" Target="../media/image6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8.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0.xml"/><Relationship Id="rId3" Type="http://schemas.openxmlformats.org/officeDocument/2006/relationships/image" Target="../media/image42.png"/><Relationship Id="rId4" Type="http://schemas.openxmlformats.org/officeDocument/2006/relationships/image" Target="../media/image45.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hyperlink" Target="http://www.pavoterservices.pa.gov/" TargetMode="External"/><Relationship Id="rId4" Type="http://schemas.openxmlformats.org/officeDocument/2006/relationships/hyperlink" Target="http://bit.ly/pagov-language-support" TargetMode="External"/><Relationship Id="rId5" Type="http://schemas.openxmlformats.org/officeDocument/2006/relationships/image" Target="../media/image46.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4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63.png"/><Relationship Id="rId4" Type="http://schemas.openxmlformats.org/officeDocument/2006/relationships/image" Target="../media/image5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64.png"/><Relationship Id="rId4" Type="http://schemas.openxmlformats.org/officeDocument/2006/relationships/hyperlink" Target="mailto:philly311@phila.gov"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46.xml"/><Relationship Id="rId3" Type="http://schemas.openxmlformats.org/officeDocument/2006/relationships/hyperlink" Target="https://bit.ly/COVIDPhoneBank"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49.png"/><Relationship Id="rId4" Type="http://schemas.openxmlformats.org/officeDocument/2006/relationships/image" Target="../media/image55.png"/><Relationship Id="rId5" Type="http://schemas.openxmlformats.org/officeDocument/2006/relationships/image" Target="../media/image68.png"/><Relationship Id="rId6" Type="http://schemas.openxmlformats.org/officeDocument/2006/relationships/image" Target="../media/image5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6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4.png"/><Relationship Id="rId5"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1C4587"/>
        </a:solidFill>
      </p:bgPr>
    </p:bg>
    <p:spTree>
      <p:nvGrpSpPr>
        <p:cNvPr id="59" name="Shape 59"/>
        <p:cNvGrpSpPr/>
        <p:nvPr/>
      </p:nvGrpSpPr>
      <p:grpSpPr>
        <a:xfrm>
          <a:off x="0" y="0"/>
          <a:ext cx="0" cy="0"/>
          <a:chOff x="0" y="0"/>
          <a:chExt cx="0" cy="0"/>
        </a:xfrm>
      </p:grpSpPr>
      <p:pic>
        <p:nvPicPr>
          <p:cNvPr id="60" name="Google Shape;60;p14"/>
          <p:cNvPicPr preferRelativeResize="0"/>
          <p:nvPr/>
        </p:nvPicPr>
        <p:blipFill rotWithShape="1">
          <a:blip r:embed="rId3">
            <a:alphaModFix amt="93000"/>
          </a:blip>
          <a:srcRect b="1247" l="308" r="317" t="5633"/>
          <a:stretch/>
        </p:blipFill>
        <p:spPr>
          <a:xfrm>
            <a:off x="-177825" y="-109825"/>
            <a:ext cx="9379596" cy="5848448"/>
          </a:xfrm>
          <a:prstGeom prst="rect">
            <a:avLst/>
          </a:prstGeom>
          <a:noFill/>
          <a:ln>
            <a:noFill/>
          </a:ln>
        </p:spPr>
      </p:pic>
      <p:sp>
        <p:nvSpPr>
          <p:cNvPr id="61" name="Google Shape;61;p14"/>
          <p:cNvSpPr txBox="1"/>
          <p:nvPr>
            <p:ph idx="1" type="subTitle"/>
          </p:nvPr>
        </p:nvSpPr>
        <p:spPr>
          <a:xfrm>
            <a:off x="-411300" y="280825"/>
            <a:ext cx="9693900" cy="537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b="1" lang="en" sz="3000">
                <a:solidFill>
                  <a:srgbClr val="FFFFFF"/>
                </a:solidFill>
                <a:highlight>
                  <a:srgbClr val="FFFFFF"/>
                </a:highlight>
                <a:latin typeface="Montserrat"/>
                <a:ea typeface="Montserrat"/>
                <a:cs typeface="Montserrat"/>
                <a:sym typeface="Montserrat"/>
              </a:rPr>
              <a:t>_ </a:t>
            </a:r>
            <a:r>
              <a:rPr b="1" lang="en" sz="3000">
                <a:solidFill>
                  <a:srgbClr val="0F4D90"/>
                </a:solidFill>
                <a:highlight>
                  <a:srgbClr val="FFFFFF"/>
                </a:highlight>
                <a:latin typeface="Montserrat"/>
                <a:ea typeface="Montserrat"/>
                <a:cs typeface="Montserrat"/>
                <a:sym typeface="Montserrat"/>
              </a:rPr>
              <a:t>Embajador Comunitario Combatiendo   </a:t>
            </a:r>
            <a:r>
              <a:rPr b="1" lang="en" sz="3000">
                <a:solidFill>
                  <a:srgbClr val="FFFFFF"/>
                </a:solidFill>
                <a:highlight>
                  <a:srgbClr val="FFFFFF"/>
                </a:highlight>
                <a:latin typeface="Montserrat"/>
                <a:ea typeface="Montserrat"/>
                <a:cs typeface="Montserrat"/>
                <a:sym typeface="Montserrat"/>
              </a:rPr>
              <a:t>_</a:t>
            </a:r>
            <a:endParaRPr b="1" sz="3000">
              <a:solidFill>
                <a:srgbClr val="FFFFFF"/>
              </a:solidFill>
              <a:highlight>
                <a:srgbClr val="FFFFFF"/>
              </a:highlight>
              <a:latin typeface="Montserrat"/>
              <a:ea typeface="Montserrat"/>
              <a:cs typeface="Montserrat"/>
              <a:sym typeface="Montserrat"/>
            </a:endParaRPr>
          </a:p>
          <a:p>
            <a:pPr indent="0" lvl="0" marL="0" rtl="0" algn="ctr">
              <a:spcBef>
                <a:spcPts val="0"/>
              </a:spcBef>
              <a:spcAft>
                <a:spcPts val="0"/>
              </a:spcAft>
              <a:buNone/>
            </a:pPr>
            <a:r>
              <a:t/>
            </a:r>
            <a:endParaRPr b="1" sz="3000">
              <a:solidFill>
                <a:srgbClr val="0F4D90"/>
              </a:solidFill>
              <a:highlight>
                <a:srgbClr val="FFFFFF"/>
              </a:highlight>
              <a:latin typeface="Montserrat"/>
              <a:ea typeface="Montserrat"/>
              <a:cs typeface="Montserrat"/>
              <a:sym typeface="Montserrat"/>
            </a:endParaRPr>
          </a:p>
        </p:txBody>
      </p:sp>
      <p:sp>
        <p:nvSpPr>
          <p:cNvPr id="62" name="Google Shape;62;p14"/>
          <p:cNvSpPr txBox="1"/>
          <p:nvPr/>
        </p:nvSpPr>
        <p:spPr>
          <a:xfrm>
            <a:off x="198325" y="942625"/>
            <a:ext cx="3482700" cy="98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FFFFFF"/>
                </a:solidFill>
                <a:highlight>
                  <a:srgbClr val="FFFFFF"/>
                </a:highlight>
                <a:latin typeface="Montserrat"/>
                <a:ea typeface="Montserrat"/>
                <a:cs typeface="Montserrat"/>
                <a:sym typeface="Montserrat"/>
              </a:rPr>
              <a:t>_ </a:t>
            </a:r>
            <a:r>
              <a:rPr b="1" lang="en" sz="3600">
                <a:solidFill>
                  <a:srgbClr val="0F4D90"/>
                </a:solidFill>
                <a:highlight>
                  <a:srgbClr val="FFFFFF"/>
                </a:highlight>
                <a:latin typeface="Montserrat"/>
                <a:ea typeface="Montserrat"/>
                <a:cs typeface="Montserrat"/>
                <a:sym typeface="Montserrat"/>
              </a:rPr>
              <a:t>COVID-19 </a:t>
            </a:r>
            <a:r>
              <a:rPr b="1" lang="en" sz="3600">
                <a:solidFill>
                  <a:srgbClr val="FFFFFF"/>
                </a:solidFill>
                <a:highlight>
                  <a:srgbClr val="FFFFFF"/>
                </a:highlight>
                <a:latin typeface="Montserrat"/>
                <a:ea typeface="Montserrat"/>
                <a:cs typeface="Montserrat"/>
                <a:sym typeface="Montserrat"/>
              </a:rPr>
              <a:t>_</a:t>
            </a:r>
            <a:endParaRPr b="1" sz="3600">
              <a:solidFill>
                <a:srgbClr val="FFFFFF"/>
              </a:solidFill>
              <a:highlight>
                <a:srgbClr val="FFFFFF"/>
              </a:highlight>
              <a:latin typeface="Montserrat"/>
              <a:ea typeface="Montserrat"/>
              <a:cs typeface="Montserrat"/>
              <a:sym typeface="Montserrat"/>
            </a:endParaRPr>
          </a:p>
        </p:txBody>
      </p:sp>
      <p:sp>
        <p:nvSpPr>
          <p:cNvPr id="63" name="Google Shape;63;p14"/>
          <p:cNvSpPr txBox="1"/>
          <p:nvPr/>
        </p:nvSpPr>
        <p:spPr>
          <a:xfrm>
            <a:off x="5618575" y="1609975"/>
            <a:ext cx="2720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highlight>
                  <a:srgbClr val="FFFFFF"/>
                </a:highlight>
                <a:latin typeface="Montserrat"/>
                <a:ea typeface="Montserrat"/>
                <a:cs typeface="Montserrat"/>
                <a:sym typeface="Montserrat"/>
              </a:rPr>
              <a:t>_ </a:t>
            </a:r>
            <a:r>
              <a:rPr b="1" lang="en">
                <a:solidFill>
                  <a:srgbClr val="0F4D90"/>
                </a:solidFill>
                <a:highlight>
                  <a:srgbClr val="FFFFFF"/>
                </a:highlight>
                <a:latin typeface="Montserrat"/>
                <a:ea typeface="Montserrat"/>
                <a:cs typeface="Montserrat"/>
                <a:sym typeface="Montserrat"/>
              </a:rPr>
              <a:t>Version 14 de Abril, 2020 </a:t>
            </a:r>
            <a:endParaRPr b="1">
              <a:solidFill>
                <a:srgbClr val="FFFFFF"/>
              </a:solidFill>
              <a:highlight>
                <a:srgbClr val="FFFFFF"/>
              </a:highlight>
              <a:latin typeface="Montserrat"/>
              <a:ea typeface="Montserrat"/>
              <a:cs typeface="Montserrat"/>
              <a:sym typeface="Montserrat"/>
            </a:endParaRPr>
          </a:p>
        </p:txBody>
      </p:sp>
      <p:sp>
        <p:nvSpPr>
          <p:cNvPr id="64" name="Google Shape;64;p14"/>
          <p:cNvSpPr txBox="1"/>
          <p:nvPr/>
        </p:nvSpPr>
        <p:spPr>
          <a:xfrm>
            <a:off x="5492575" y="1324525"/>
            <a:ext cx="2972700" cy="347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FFFFFF"/>
                </a:solidFill>
                <a:highlight>
                  <a:srgbClr val="FFFFFF"/>
                </a:highlight>
                <a:latin typeface="Montserrat"/>
                <a:ea typeface="Montserrat"/>
                <a:cs typeface="Montserrat"/>
                <a:sym typeface="Montserrat"/>
              </a:rPr>
              <a:t>_ </a:t>
            </a:r>
            <a:r>
              <a:rPr b="1" lang="en">
                <a:solidFill>
                  <a:srgbClr val="0F4D90"/>
                </a:solidFill>
                <a:highlight>
                  <a:srgbClr val="FFFFFF"/>
                </a:highlight>
                <a:latin typeface="Montserrat"/>
                <a:ea typeface="Montserrat"/>
                <a:cs typeface="Montserrat"/>
                <a:sym typeface="Montserrat"/>
              </a:rPr>
              <a:t>Entrenamiento en español          </a:t>
            </a:r>
            <a:endParaRPr b="1">
              <a:solidFill>
                <a:srgbClr val="FFFFFF"/>
              </a:solidFill>
              <a:highlight>
                <a:srgbClr val="FFFFFF"/>
              </a:highlight>
              <a:latin typeface="Montserrat"/>
              <a:ea typeface="Montserrat"/>
              <a:cs typeface="Montserrat"/>
              <a:sym typeface="Montserrat"/>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2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23"/>
          <p:cNvSpPr txBox="1"/>
          <p:nvPr/>
        </p:nvSpPr>
        <p:spPr>
          <a:xfrm>
            <a:off x="4494300" y="2045875"/>
            <a:ext cx="4140900" cy="164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La mayoría de las personas que se enferman con </a:t>
            </a:r>
            <a:r>
              <a:rPr lang="en" sz="1800">
                <a:solidFill>
                  <a:schemeClr val="dk1"/>
                </a:solidFill>
                <a:latin typeface="Montserrat"/>
                <a:ea typeface="Montserrat"/>
                <a:cs typeface="Montserrat"/>
                <a:sym typeface="Montserrat"/>
              </a:rPr>
              <a:t>coronavirus empiezan a tener síntomas </a:t>
            </a:r>
            <a:r>
              <a:rPr b="1" lang="en" sz="1800">
                <a:solidFill>
                  <a:schemeClr val="dk1"/>
                </a:solidFill>
                <a:latin typeface="Montserrat"/>
                <a:ea typeface="Montserrat"/>
                <a:cs typeface="Montserrat"/>
                <a:sym typeface="Montserrat"/>
              </a:rPr>
              <a:t>entre 2-14 días después de haberse contagiado.</a:t>
            </a:r>
            <a:endParaRPr b="1" sz="1800">
              <a:solidFill>
                <a:schemeClr val="dk1"/>
              </a:solidFill>
              <a:latin typeface="Montserrat"/>
              <a:ea typeface="Montserrat"/>
              <a:cs typeface="Montserrat"/>
              <a:sym typeface="Montserrat"/>
            </a:endParaRPr>
          </a:p>
        </p:txBody>
      </p:sp>
      <p:sp>
        <p:nvSpPr>
          <p:cNvPr id="166" name="Google Shape;166;p23"/>
          <p:cNvSpPr txBox="1"/>
          <p:nvPr/>
        </p:nvSpPr>
        <p:spPr>
          <a:xfrm>
            <a:off x="4448050" y="4717275"/>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Crédito de la imagen:</a:t>
            </a:r>
            <a:r>
              <a:rPr lang="en" sz="1100">
                <a:solidFill>
                  <a:schemeClr val="dk1"/>
                </a:solidFill>
              </a:rPr>
              <a:t>: Mona Chalabi</a:t>
            </a:r>
            <a:endParaRPr sz="1100">
              <a:solidFill>
                <a:schemeClr val="dk1"/>
              </a:solidFill>
            </a:endParaRPr>
          </a:p>
        </p:txBody>
      </p:sp>
      <p:sp>
        <p:nvSpPr>
          <p:cNvPr id="167" name="Google Shape;167;p2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DE COVID-19</a:t>
            </a:r>
            <a:endParaRPr b="1" sz="2400">
              <a:solidFill>
                <a:srgbClr val="FFFFFF"/>
              </a:solidFill>
              <a:latin typeface="Montserrat"/>
              <a:ea typeface="Montserrat"/>
              <a:cs typeface="Montserrat"/>
              <a:sym typeface="Montserrat"/>
            </a:endParaRPr>
          </a:p>
        </p:txBody>
      </p:sp>
      <p:pic>
        <p:nvPicPr>
          <p:cNvPr id="168" name="Google Shape;168;p23"/>
          <p:cNvPicPr preferRelativeResize="0"/>
          <p:nvPr/>
        </p:nvPicPr>
        <p:blipFill>
          <a:blip r:embed="rId3">
            <a:alphaModFix/>
          </a:blip>
          <a:stretch>
            <a:fillRect/>
          </a:stretch>
        </p:blipFill>
        <p:spPr>
          <a:xfrm>
            <a:off x="188600" y="932475"/>
            <a:ext cx="4140901" cy="4140901"/>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2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24"/>
          <p:cNvSpPr txBox="1"/>
          <p:nvPr/>
        </p:nvSpPr>
        <p:spPr>
          <a:xfrm>
            <a:off x="395650" y="1358225"/>
            <a:ext cx="2444400" cy="31290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Puedes ser portador del virus sin mostrar ningún síntoma de enfermedad.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sp>
        <p:nvSpPr>
          <p:cNvPr id="175" name="Google Shape;175;p24"/>
          <p:cNvSpPr txBox="1"/>
          <p:nvPr/>
        </p:nvSpPr>
        <p:spPr>
          <a:xfrm>
            <a:off x="6708350" y="4487225"/>
            <a:ext cx="2086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100">
                <a:solidFill>
                  <a:schemeClr val="dk1"/>
                </a:solidFill>
              </a:rPr>
              <a:t>Fuente</a:t>
            </a:r>
            <a:r>
              <a:rPr lang="en" sz="1100">
                <a:solidFill>
                  <a:schemeClr val="dk1"/>
                </a:solidFill>
              </a:rPr>
              <a:t>: </a:t>
            </a:r>
            <a:r>
              <a:rPr lang="en" sz="1100" u="sng">
                <a:solidFill>
                  <a:schemeClr val="hlink"/>
                </a:solidFill>
                <a:hlinkClick r:id="rId3"/>
              </a:rPr>
              <a:t>https://www.dw.com/</a:t>
            </a:r>
            <a:endParaRPr sz="1100">
              <a:solidFill>
                <a:schemeClr val="dk1"/>
              </a:solidFill>
            </a:endParaRPr>
          </a:p>
        </p:txBody>
      </p:sp>
      <p:sp>
        <p:nvSpPr>
          <p:cNvPr id="176" name="Google Shape;176;p2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DE COVID-19</a:t>
            </a:r>
            <a:endParaRPr b="1" sz="2400">
              <a:solidFill>
                <a:srgbClr val="FFFFFF"/>
              </a:solidFill>
              <a:latin typeface="Montserrat"/>
              <a:ea typeface="Montserrat"/>
              <a:cs typeface="Montserrat"/>
              <a:sym typeface="Montserrat"/>
            </a:endParaRPr>
          </a:p>
        </p:txBody>
      </p:sp>
      <p:pic>
        <p:nvPicPr>
          <p:cNvPr id="177" name="Google Shape;177;p24"/>
          <p:cNvPicPr preferRelativeResize="0"/>
          <p:nvPr/>
        </p:nvPicPr>
        <p:blipFill rotWithShape="1">
          <a:blip r:embed="rId4">
            <a:alphaModFix/>
          </a:blip>
          <a:srcRect b="24194" l="1010" r="-1010" t="22077"/>
          <a:stretch/>
        </p:blipFill>
        <p:spPr>
          <a:xfrm>
            <a:off x="3180800" y="1065275"/>
            <a:ext cx="5398974" cy="29007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25"/>
          <p:cNvSpPr txBox="1"/>
          <p:nvPr>
            <p:ph idx="1" type="body"/>
          </p:nvPr>
        </p:nvSpPr>
        <p:spPr>
          <a:xfrm>
            <a:off x="395650" y="1168550"/>
            <a:ext cx="5943900" cy="969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Montserrat"/>
                <a:ea typeface="Montserrat"/>
                <a:cs typeface="Montserrat"/>
                <a:sym typeface="Montserrat"/>
              </a:rPr>
              <a:t>Se propaga </a:t>
            </a:r>
            <a:r>
              <a:rPr b="1" lang="en">
                <a:solidFill>
                  <a:schemeClr val="dk1"/>
                </a:solidFill>
                <a:latin typeface="Montserrat"/>
                <a:ea typeface="Montserrat"/>
                <a:cs typeface="Montserrat"/>
                <a:sym typeface="Montserrat"/>
              </a:rPr>
              <a:t>a través del aire</a:t>
            </a:r>
            <a:r>
              <a:rPr lang="en">
                <a:solidFill>
                  <a:schemeClr val="dk1"/>
                </a:solidFill>
                <a:latin typeface="Montserrat"/>
                <a:ea typeface="Montserrat"/>
                <a:cs typeface="Montserrat"/>
                <a:sym typeface="Montserrat"/>
              </a:rPr>
              <a:t> cuando una persona infectada estornuda/tose, o habla.</a:t>
            </a:r>
            <a:endParaRPr b="1">
              <a:solidFill>
                <a:schemeClr val="dk1"/>
              </a:solidFill>
              <a:latin typeface="Open Sans"/>
              <a:ea typeface="Open Sans"/>
              <a:cs typeface="Open Sans"/>
              <a:sym typeface="Open Sans"/>
            </a:endParaRPr>
          </a:p>
        </p:txBody>
      </p:sp>
      <p:sp>
        <p:nvSpPr>
          <p:cNvPr id="183" name="Google Shape;183;p2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4" name="Google Shape;184;p2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¿CÓMO SE PROPAGA EL COVID-19?</a:t>
            </a:r>
            <a:endParaRPr b="1" sz="2400">
              <a:solidFill>
                <a:srgbClr val="FFFFFF"/>
              </a:solidFill>
              <a:latin typeface="Montserrat"/>
              <a:ea typeface="Montserrat"/>
              <a:cs typeface="Montserrat"/>
              <a:sym typeface="Montserrat"/>
            </a:endParaRPr>
          </a:p>
        </p:txBody>
      </p:sp>
      <p:pic>
        <p:nvPicPr>
          <p:cNvPr id="185" name="Google Shape;185;p25"/>
          <p:cNvPicPr preferRelativeResize="0"/>
          <p:nvPr/>
        </p:nvPicPr>
        <p:blipFill>
          <a:blip r:embed="rId3">
            <a:alphaModFix/>
          </a:blip>
          <a:stretch>
            <a:fillRect/>
          </a:stretch>
        </p:blipFill>
        <p:spPr>
          <a:xfrm>
            <a:off x="7064575" y="1168551"/>
            <a:ext cx="1632600" cy="1632575"/>
          </a:xfrm>
          <a:prstGeom prst="rect">
            <a:avLst/>
          </a:prstGeom>
          <a:noFill/>
          <a:ln>
            <a:noFill/>
          </a:ln>
        </p:spPr>
      </p:pic>
      <p:pic>
        <p:nvPicPr>
          <p:cNvPr id="186" name="Google Shape;186;p25"/>
          <p:cNvPicPr preferRelativeResize="0"/>
          <p:nvPr/>
        </p:nvPicPr>
        <p:blipFill>
          <a:blip r:embed="rId4">
            <a:alphaModFix/>
          </a:blip>
          <a:stretch>
            <a:fillRect/>
          </a:stretch>
        </p:blipFill>
        <p:spPr>
          <a:xfrm>
            <a:off x="5527725" y="1861150"/>
            <a:ext cx="1287600" cy="1287600"/>
          </a:xfrm>
          <a:prstGeom prst="rect">
            <a:avLst/>
          </a:prstGeom>
          <a:noFill/>
          <a:ln>
            <a:noFill/>
          </a:ln>
        </p:spPr>
      </p:pic>
      <p:pic>
        <p:nvPicPr>
          <p:cNvPr id="187" name="Google Shape;187;p25"/>
          <p:cNvPicPr preferRelativeResize="0"/>
          <p:nvPr/>
        </p:nvPicPr>
        <p:blipFill>
          <a:blip r:embed="rId5">
            <a:alphaModFix/>
          </a:blip>
          <a:stretch>
            <a:fillRect/>
          </a:stretch>
        </p:blipFill>
        <p:spPr>
          <a:xfrm>
            <a:off x="2343014" y="2021350"/>
            <a:ext cx="1170675" cy="1132300"/>
          </a:xfrm>
          <a:prstGeom prst="rect">
            <a:avLst/>
          </a:prstGeom>
          <a:noFill/>
          <a:ln>
            <a:noFill/>
          </a:ln>
        </p:spPr>
      </p:pic>
      <p:pic>
        <p:nvPicPr>
          <p:cNvPr id="188" name="Google Shape;188;p25"/>
          <p:cNvPicPr preferRelativeResize="0"/>
          <p:nvPr/>
        </p:nvPicPr>
        <p:blipFill rotWithShape="1">
          <a:blip r:embed="rId6">
            <a:alphaModFix/>
          </a:blip>
          <a:srcRect b="0" l="0" r="0" t="16998"/>
          <a:stretch/>
        </p:blipFill>
        <p:spPr>
          <a:xfrm>
            <a:off x="6339550" y="3383550"/>
            <a:ext cx="2087025" cy="1759950"/>
          </a:xfrm>
          <a:prstGeom prst="rect">
            <a:avLst/>
          </a:prstGeom>
          <a:noFill/>
          <a:ln>
            <a:noFill/>
          </a:ln>
        </p:spPr>
      </p:pic>
      <p:sp>
        <p:nvSpPr>
          <p:cNvPr id="189" name="Google Shape;189;p25"/>
          <p:cNvSpPr txBox="1"/>
          <p:nvPr/>
        </p:nvSpPr>
        <p:spPr>
          <a:xfrm>
            <a:off x="475263" y="3621900"/>
            <a:ext cx="4906200" cy="10470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P</a:t>
            </a:r>
            <a:r>
              <a:rPr lang="en" sz="1800">
                <a:solidFill>
                  <a:schemeClr val="dk1"/>
                </a:solidFill>
                <a:latin typeface="Montserrat"/>
                <a:ea typeface="Montserrat"/>
                <a:cs typeface="Montserrat"/>
                <a:sym typeface="Montserrat"/>
              </a:rPr>
              <a:t>or medio del contacto personal cercano, como tocar, darse la mano, o compartir objetos.</a:t>
            </a:r>
            <a:endParaRPr b="1" sz="1800">
              <a:solidFill>
                <a:schemeClr val="dk1"/>
              </a:solidFill>
              <a:latin typeface="Montserrat"/>
              <a:ea typeface="Montserrat"/>
              <a:cs typeface="Montserrat"/>
              <a:sym typeface="Montserra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95" name="Google Shape;195;p26"/>
          <p:cNvPicPr preferRelativeResize="0"/>
          <p:nvPr/>
        </p:nvPicPr>
        <p:blipFill>
          <a:blip r:embed="rId3">
            <a:alphaModFix/>
          </a:blip>
          <a:stretch>
            <a:fillRect/>
          </a:stretch>
        </p:blipFill>
        <p:spPr>
          <a:xfrm>
            <a:off x="578125" y="1390126"/>
            <a:ext cx="890250" cy="890250"/>
          </a:xfrm>
          <a:prstGeom prst="rect">
            <a:avLst/>
          </a:prstGeom>
          <a:noFill/>
          <a:ln>
            <a:noFill/>
          </a:ln>
        </p:spPr>
      </p:pic>
      <p:pic>
        <p:nvPicPr>
          <p:cNvPr id="196" name="Google Shape;196;p26"/>
          <p:cNvPicPr preferRelativeResize="0"/>
          <p:nvPr/>
        </p:nvPicPr>
        <p:blipFill>
          <a:blip r:embed="rId4">
            <a:alphaModFix/>
          </a:blip>
          <a:stretch>
            <a:fillRect/>
          </a:stretch>
        </p:blipFill>
        <p:spPr>
          <a:xfrm>
            <a:off x="578126" y="3845200"/>
            <a:ext cx="890250" cy="890250"/>
          </a:xfrm>
          <a:prstGeom prst="rect">
            <a:avLst/>
          </a:prstGeom>
          <a:noFill/>
          <a:ln>
            <a:noFill/>
          </a:ln>
        </p:spPr>
      </p:pic>
      <p:pic>
        <p:nvPicPr>
          <p:cNvPr id="197" name="Google Shape;197;p26"/>
          <p:cNvPicPr preferRelativeResize="0"/>
          <p:nvPr/>
        </p:nvPicPr>
        <p:blipFill>
          <a:blip r:embed="rId5">
            <a:alphaModFix/>
          </a:blip>
          <a:stretch>
            <a:fillRect/>
          </a:stretch>
        </p:blipFill>
        <p:spPr>
          <a:xfrm>
            <a:off x="516777" y="2586975"/>
            <a:ext cx="951600" cy="951627"/>
          </a:xfrm>
          <a:prstGeom prst="rect">
            <a:avLst/>
          </a:prstGeom>
          <a:noFill/>
          <a:ln>
            <a:noFill/>
          </a:ln>
        </p:spPr>
      </p:pic>
      <p:sp>
        <p:nvSpPr>
          <p:cNvPr id="198" name="Google Shape;198;p26"/>
          <p:cNvSpPr txBox="1"/>
          <p:nvPr/>
        </p:nvSpPr>
        <p:spPr>
          <a:xfrm>
            <a:off x="1713400" y="1760150"/>
            <a:ext cx="6611700" cy="5142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Open Sans"/>
              <a:buChar char="●"/>
            </a:pPr>
            <a:r>
              <a:rPr b="1" lang="en" sz="1600">
                <a:solidFill>
                  <a:schemeClr val="dk1"/>
                </a:solidFill>
                <a:latin typeface="Montserrat"/>
                <a:ea typeface="Montserrat"/>
                <a:cs typeface="Montserrat"/>
                <a:sym typeface="Montserrat"/>
              </a:rPr>
              <a:t>Lava tus manos </a:t>
            </a:r>
            <a:r>
              <a:rPr lang="en" sz="1600" u="sng">
                <a:solidFill>
                  <a:schemeClr val="dk1"/>
                </a:solidFill>
                <a:latin typeface="Montserrat"/>
                <a:ea typeface="Montserrat"/>
                <a:cs typeface="Montserrat"/>
                <a:sym typeface="Montserrat"/>
              </a:rPr>
              <a:t>a menudo</a:t>
            </a:r>
            <a:r>
              <a:rPr lang="en" sz="1600">
                <a:solidFill>
                  <a:schemeClr val="dk1"/>
                </a:solidFill>
                <a:latin typeface="Montserrat"/>
                <a:ea typeface="Montserrat"/>
                <a:cs typeface="Montserrat"/>
                <a:sym typeface="Montserrat"/>
              </a:rPr>
              <a:t> con agua y jabón al menos por 20 segundos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sz="1200">
              <a:solidFill>
                <a:schemeClr val="dk1"/>
              </a:solidFill>
              <a:latin typeface="Open Sans"/>
              <a:ea typeface="Open Sans"/>
              <a:cs typeface="Open Sans"/>
              <a:sym typeface="Open Sans"/>
            </a:endParaRPr>
          </a:p>
          <a:p>
            <a:pPr indent="-330200" lvl="0" marL="457200" rtl="0" algn="l">
              <a:lnSpc>
                <a:spcPct val="115000"/>
              </a:lnSpc>
              <a:spcBef>
                <a:spcPts val="0"/>
              </a:spcBef>
              <a:spcAft>
                <a:spcPts val="0"/>
              </a:spcAft>
              <a:buClr>
                <a:schemeClr val="dk1"/>
              </a:buClr>
              <a:buSzPts val="1600"/>
              <a:buFont typeface="Open Sans"/>
              <a:buChar char="●"/>
            </a:pPr>
            <a:r>
              <a:rPr lang="en" sz="1600">
                <a:solidFill>
                  <a:schemeClr val="dk1"/>
                </a:solidFill>
                <a:latin typeface="Montserrat"/>
                <a:ea typeface="Montserrat"/>
                <a:cs typeface="Montserrat"/>
                <a:sym typeface="Montserrat"/>
              </a:rPr>
              <a:t>Practica</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el</a:t>
            </a:r>
            <a:r>
              <a:rPr b="1" lang="en" sz="1600">
                <a:solidFill>
                  <a:schemeClr val="dk1"/>
                </a:solidFill>
                <a:latin typeface="Montserrat"/>
                <a:ea typeface="Montserrat"/>
                <a:cs typeface="Montserrat"/>
                <a:sym typeface="Montserrat"/>
              </a:rPr>
              <a:t> </a:t>
            </a:r>
            <a:r>
              <a:rPr b="1" lang="en" sz="1600" u="sng">
                <a:solidFill>
                  <a:schemeClr val="dk1"/>
                </a:solidFill>
                <a:latin typeface="Montserrat"/>
                <a:ea typeface="Montserrat"/>
                <a:cs typeface="Montserrat"/>
                <a:sym typeface="Montserrat"/>
              </a:rPr>
              <a:t>distanciamiento físico</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incluso mientras te encuentras en cuarentena</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200">
              <a:solidFill>
                <a:schemeClr val="dk1"/>
              </a:solidFill>
              <a:latin typeface="Open Sans"/>
              <a:ea typeface="Open Sans"/>
              <a:cs typeface="Open Sans"/>
              <a:sym typeface="Open Sans"/>
            </a:endParaRPr>
          </a:p>
          <a:p>
            <a:pPr indent="0" lvl="0" marL="0" rtl="0" algn="l">
              <a:lnSpc>
                <a:spcPct val="115000"/>
              </a:lnSpc>
              <a:spcBef>
                <a:spcPts val="0"/>
              </a:spcBef>
              <a:spcAft>
                <a:spcPts val="0"/>
              </a:spcAft>
              <a:buNone/>
            </a:pPr>
            <a:r>
              <a:t/>
            </a:r>
            <a:endParaRPr b="1" sz="1200">
              <a:solidFill>
                <a:schemeClr val="dk1"/>
              </a:solidFill>
              <a:latin typeface="Open Sans"/>
              <a:ea typeface="Open Sans"/>
              <a:cs typeface="Open Sans"/>
              <a:sym typeface="Open Sans"/>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Quédate en casa (siempre que puedas) mientras dura el brote para evitar el contacto con los demás</a:t>
            </a:r>
            <a:endParaRPr/>
          </a:p>
        </p:txBody>
      </p:sp>
      <p:sp>
        <p:nvSpPr>
          <p:cNvPr id="199" name="Google Shape;199;p2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2176D2"/>
        </a:solidFill>
      </p:bgPr>
    </p:bg>
    <p:spTree>
      <p:nvGrpSpPr>
        <p:cNvPr id="203" name="Shape 203"/>
        <p:cNvGrpSpPr/>
        <p:nvPr/>
      </p:nvGrpSpPr>
      <p:grpSpPr>
        <a:xfrm>
          <a:off x="0" y="0"/>
          <a:ext cx="0" cy="0"/>
          <a:chOff x="0" y="0"/>
          <a:chExt cx="0" cy="0"/>
        </a:xfrm>
      </p:grpSpPr>
      <p:pic>
        <p:nvPicPr>
          <p:cNvPr id="204" name="Google Shape;204;p27"/>
          <p:cNvPicPr preferRelativeResize="0"/>
          <p:nvPr/>
        </p:nvPicPr>
        <p:blipFill>
          <a:blip r:embed="rId3">
            <a:alphaModFix/>
          </a:blip>
          <a:stretch>
            <a:fillRect/>
          </a:stretch>
        </p:blipFill>
        <p:spPr>
          <a:xfrm>
            <a:off x="1912325" y="0"/>
            <a:ext cx="5162847"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8" name="Shape 208"/>
        <p:cNvGrpSpPr/>
        <p:nvPr/>
      </p:nvGrpSpPr>
      <p:grpSpPr>
        <a:xfrm>
          <a:off x="0" y="0"/>
          <a:ext cx="0" cy="0"/>
          <a:chOff x="0" y="0"/>
          <a:chExt cx="0" cy="0"/>
        </a:xfrm>
      </p:grpSpPr>
      <p:sp>
        <p:nvSpPr>
          <p:cNvPr id="209" name="Google Shape;209;p28"/>
          <p:cNvSpPr txBox="1"/>
          <p:nvPr>
            <p:ph idx="1" type="body"/>
          </p:nvPr>
        </p:nvSpPr>
        <p:spPr>
          <a:xfrm>
            <a:off x="246850" y="1349075"/>
            <a:ext cx="3590100" cy="1848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u="sng">
                <a:solidFill>
                  <a:schemeClr val="dk1"/>
                </a:solidFill>
                <a:latin typeface="Montserrat"/>
                <a:ea typeface="Montserrat"/>
                <a:cs typeface="Montserrat"/>
                <a:sym typeface="Montserrat"/>
              </a:rPr>
              <a:t>Distanciamiento físico:</a:t>
            </a:r>
            <a:r>
              <a:rPr lang="en" u="sng">
                <a:solidFill>
                  <a:schemeClr val="dk1"/>
                </a:solidFill>
                <a:latin typeface="Montserrat"/>
                <a:ea typeface="Montserrat"/>
                <a:cs typeface="Montserrat"/>
                <a:sym typeface="Montserrat"/>
              </a:rPr>
              <a:t> </a:t>
            </a:r>
            <a:endParaRPr u="sng">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limita el contacto cercano con otras personas para evitar que te contagies.</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lang="en">
                <a:solidFill>
                  <a:schemeClr val="dk1"/>
                </a:solidFill>
                <a:latin typeface="Montserrat"/>
                <a:ea typeface="Montserrat"/>
                <a:cs typeface="Montserrat"/>
                <a:sym typeface="Montserrat"/>
              </a:rPr>
              <a:t>Esto</a:t>
            </a:r>
            <a:r>
              <a:rPr lang="en">
                <a:solidFill>
                  <a:schemeClr val="dk1"/>
                </a:solidFill>
                <a:latin typeface="Montserrat"/>
                <a:ea typeface="Montserrat"/>
                <a:cs typeface="Montserrat"/>
                <a:sym typeface="Montserrat"/>
              </a:rPr>
              <a:t> previene el potencial contagio de los demás. </a:t>
            </a:r>
            <a:endParaRPr b="1">
              <a:solidFill>
                <a:schemeClr val="dk1"/>
              </a:solidFill>
              <a:latin typeface="Montserrat"/>
              <a:ea typeface="Montserrat"/>
              <a:cs typeface="Montserrat"/>
              <a:sym typeface="Montserrat"/>
            </a:endParaRPr>
          </a:p>
        </p:txBody>
      </p:sp>
      <p:sp>
        <p:nvSpPr>
          <p:cNvPr id="210" name="Google Shape;210;p2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8"/>
          <p:cNvSpPr txBox="1"/>
          <p:nvPr/>
        </p:nvSpPr>
        <p:spPr>
          <a:xfrm>
            <a:off x="395650" y="301600"/>
            <a:ext cx="7425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POR QUÉ ES CRUCIAL LA DISTANCIA FÍSICA?</a:t>
            </a:r>
            <a:endParaRPr b="1" sz="2400">
              <a:solidFill>
                <a:srgbClr val="FFFFFF"/>
              </a:solidFill>
              <a:latin typeface="Montserrat"/>
              <a:ea typeface="Montserrat"/>
              <a:cs typeface="Montserrat"/>
              <a:sym typeface="Montserrat"/>
            </a:endParaRPr>
          </a:p>
        </p:txBody>
      </p:sp>
      <p:pic>
        <p:nvPicPr>
          <p:cNvPr id="212" name="Google Shape;212;p28"/>
          <p:cNvPicPr preferRelativeResize="0"/>
          <p:nvPr/>
        </p:nvPicPr>
        <p:blipFill rotWithShape="1">
          <a:blip r:embed="rId3">
            <a:alphaModFix/>
          </a:blip>
          <a:srcRect b="0" l="0" r="0" t="18613"/>
          <a:stretch/>
        </p:blipFill>
        <p:spPr>
          <a:xfrm>
            <a:off x="3674225" y="1475600"/>
            <a:ext cx="5249301" cy="24031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29"/>
          <p:cNvSpPr txBox="1"/>
          <p:nvPr>
            <p:ph idx="1" type="body"/>
          </p:nvPr>
        </p:nvSpPr>
        <p:spPr>
          <a:xfrm>
            <a:off x="284025" y="1109375"/>
            <a:ext cx="4530300" cy="3911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200" u="sng">
                <a:solidFill>
                  <a:schemeClr val="dk1"/>
                </a:solidFill>
                <a:latin typeface="Montserrat"/>
                <a:ea typeface="Montserrat"/>
                <a:cs typeface="Montserrat"/>
                <a:sym typeface="Montserrat"/>
              </a:rPr>
              <a:t>Distanciamiento físico</a:t>
            </a:r>
            <a:endParaRPr sz="2200">
              <a:solidFill>
                <a:schemeClr val="dk1"/>
              </a:solidFill>
              <a:latin typeface="Montserrat"/>
              <a:ea typeface="Montserrat"/>
              <a:cs typeface="Montserrat"/>
              <a:sym typeface="Montserrat"/>
            </a:endParaRPr>
          </a:p>
          <a:p>
            <a:pPr indent="-342900" lvl="0" marL="457200" rtl="0" algn="l">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frena </a:t>
            </a:r>
            <a:r>
              <a:rPr lang="en">
                <a:solidFill>
                  <a:schemeClr val="dk1"/>
                </a:solidFill>
                <a:latin typeface="Montserrat"/>
                <a:ea typeface="Montserrat"/>
                <a:cs typeface="Montserrat"/>
                <a:sym typeface="Montserrat"/>
              </a:rPr>
              <a:t>la propagación del virus,</a:t>
            </a:r>
            <a:endParaRPr>
              <a:solidFill>
                <a:schemeClr val="dk1"/>
              </a:solidFill>
              <a:latin typeface="Montserrat"/>
              <a:ea typeface="Montserrat"/>
              <a:cs typeface="Montserrat"/>
              <a:sym typeface="Montserrat"/>
            </a:endParaRPr>
          </a:p>
          <a:p>
            <a:pPr indent="-342900" lvl="0" marL="457200" rtl="0" algn="l">
              <a:spcBef>
                <a:spcPts val="1000"/>
              </a:spcBef>
              <a:spcAft>
                <a:spcPts val="0"/>
              </a:spcAft>
              <a:buClr>
                <a:schemeClr val="dk1"/>
              </a:buClr>
              <a:buSzPts val="1800"/>
              <a:buFont typeface="Open Sans"/>
              <a:buChar char="●"/>
            </a:pPr>
            <a:r>
              <a:rPr b="1" lang="en">
                <a:solidFill>
                  <a:schemeClr val="dk1"/>
                </a:solidFill>
                <a:latin typeface="Montserrat"/>
                <a:ea typeface="Montserrat"/>
                <a:cs typeface="Montserrat"/>
                <a:sym typeface="Montserrat"/>
              </a:rPr>
              <a:t>protege </a:t>
            </a:r>
            <a:r>
              <a:rPr lang="en">
                <a:solidFill>
                  <a:schemeClr val="dk1"/>
                </a:solidFill>
                <a:latin typeface="Montserrat"/>
                <a:ea typeface="Montserrat"/>
                <a:cs typeface="Montserrat"/>
                <a:sym typeface="Montserrat"/>
              </a:rPr>
              <a:t>a los centros de salud de ser abrumados,</a:t>
            </a:r>
            <a:endParaRPr>
              <a:solidFill>
                <a:schemeClr val="dk1"/>
              </a:solidFill>
              <a:latin typeface="Montserrat"/>
              <a:ea typeface="Montserrat"/>
              <a:cs typeface="Montserrat"/>
              <a:sym typeface="Montserrat"/>
            </a:endParaRPr>
          </a:p>
          <a:p>
            <a:pPr indent="-342900" lvl="0" marL="457200" rtl="0" algn="l">
              <a:spcBef>
                <a:spcPts val="1000"/>
              </a:spcBef>
              <a:spcAft>
                <a:spcPts val="1000"/>
              </a:spcAft>
              <a:buClr>
                <a:schemeClr val="dk1"/>
              </a:buClr>
              <a:buSzPts val="1800"/>
              <a:buFont typeface="Open Sans"/>
              <a:buChar char="●"/>
            </a:pPr>
            <a:r>
              <a:rPr b="1" lang="en">
                <a:solidFill>
                  <a:schemeClr val="dk1"/>
                </a:solidFill>
                <a:latin typeface="Montserrat"/>
                <a:ea typeface="Montserrat"/>
                <a:cs typeface="Montserrat"/>
                <a:sym typeface="Montserrat"/>
              </a:rPr>
              <a:t>previene </a:t>
            </a:r>
            <a:r>
              <a:rPr lang="en">
                <a:solidFill>
                  <a:schemeClr val="dk1"/>
                </a:solidFill>
                <a:latin typeface="Montserrat"/>
                <a:ea typeface="Montserrat"/>
                <a:cs typeface="Montserrat"/>
                <a:sym typeface="Montserrat"/>
              </a:rPr>
              <a:t>el aplazamiento de los cambios que el virus causa en nuestro día a día</a:t>
            </a:r>
            <a:r>
              <a:rPr b="1" lang="en">
                <a:solidFill>
                  <a:schemeClr val="dk1"/>
                </a:solidFill>
                <a:latin typeface="Montserrat"/>
                <a:ea typeface="Montserrat"/>
                <a:cs typeface="Montserrat"/>
                <a:sym typeface="Montserrat"/>
              </a:rPr>
              <a:t>. </a:t>
            </a:r>
            <a:endParaRPr b="1" sz="1400">
              <a:solidFill>
                <a:schemeClr val="dk1"/>
              </a:solidFill>
              <a:latin typeface="Montserrat"/>
              <a:ea typeface="Montserrat"/>
              <a:cs typeface="Montserrat"/>
              <a:sym typeface="Montserrat"/>
            </a:endParaRPr>
          </a:p>
        </p:txBody>
      </p:sp>
      <p:sp>
        <p:nvSpPr>
          <p:cNvPr id="218" name="Google Shape;218;p2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19" name="Google Shape;219;p29"/>
          <p:cNvPicPr preferRelativeResize="0"/>
          <p:nvPr/>
        </p:nvPicPr>
        <p:blipFill>
          <a:blip r:embed="rId3">
            <a:alphaModFix/>
          </a:blip>
          <a:stretch>
            <a:fillRect/>
          </a:stretch>
        </p:blipFill>
        <p:spPr>
          <a:xfrm>
            <a:off x="5389875" y="1376350"/>
            <a:ext cx="2915800" cy="2915800"/>
          </a:xfrm>
          <a:prstGeom prst="rect">
            <a:avLst/>
          </a:prstGeom>
          <a:noFill/>
          <a:ln>
            <a:noFill/>
          </a:ln>
        </p:spPr>
      </p:pic>
      <p:sp>
        <p:nvSpPr>
          <p:cNvPr id="220" name="Google Shape;220;p29"/>
          <p:cNvSpPr txBox="1"/>
          <p:nvPr/>
        </p:nvSpPr>
        <p:spPr>
          <a:xfrm>
            <a:off x="395650" y="301600"/>
            <a:ext cx="7425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POR QUÉ ES CRUCIAL LA DISTANCIA FÍSICA?</a:t>
            </a:r>
            <a:endParaRPr b="1" sz="2400">
              <a:solidFill>
                <a:srgbClr val="FFFFFF"/>
              </a:solidFill>
              <a:latin typeface="Montserrat"/>
              <a:ea typeface="Montserrat"/>
              <a:cs typeface="Montserrat"/>
              <a:sym typeface="Montserra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sp>
        <p:nvSpPr>
          <p:cNvPr id="225" name="Google Shape;225;p30"/>
          <p:cNvSpPr txBox="1"/>
          <p:nvPr>
            <p:ph idx="1" type="body"/>
          </p:nvPr>
        </p:nvSpPr>
        <p:spPr>
          <a:xfrm>
            <a:off x="5129450" y="1611975"/>
            <a:ext cx="3576900" cy="2345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CUARENTENA: </a:t>
            </a:r>
            <a:r>
              <a:rPr lang="en">
                <a:solidFill>
                  <a:schemeClr val="dk1"/>
                </a:solidFill>
                <a:latin typeface="Montserrat"/>
                <a:ea typeface="Montserrat"/>
                <a:cs typeface="Montserrat"/>
                <a:sym typeface="Montserrat"/>
              </a:rPr>
              <a:t>Quedarse en casa lejos de los demás por 2 semanas.</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rPr b="1" lang="en">
                <a:solidFill>
                  <a:schemeClr val="dk1"/>
                </a:solidFill>
                <a:latin typeface="Montserrat"/>
                <a:ea typeface="Montserrat"/>
                <a:cs typeface="Montserrat"/>
                <a:sym typeface="Montserrat"/>
              </a:rPr>
              <a:t>AISLAMIENTO:</a:t>
            </a:r>
            <a:r>
              <a:rPr lang="en">
                <a:solidFill>
                  <a:schemeClr val="dk1"/>
                </a:solidFill>
                <a:latin typeface="Montserrat"/>
                <a:ea typeface="Montserrat"/>
                <a:cs typeface="Montserrat"/>
                <a:sym typeface="Montserrat"/>
              </a:rPr>
              <a:t> separa a las personas que están enfermas lejos de las personas que no lo están.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a:solidFill>
                <a:schemeClr val="dk1"/>
              </a:solidFill>
              <a:latin typeface="Montserrat"/>
              <a:ea typeface="Montserrat"/>
              <a:cs typeface="Montserrat"/>
              <a:sym typeface="Montserrat"/>
            </a:endParaRPr>
          </a:p>
          <a:p>
            <a:pPr indent="0" lvl="0" marL="0" rtl="0" algn="l">
              <a:spcBef>
                <a:spcPts val="160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b="1">
              <a:solidFill>
                <a:schemeClr val="dk1"/>
              </a:solidFill>
              <a:latin typeface="Montserrat"/>
              <a:ea typeface="Montserrat"/>
              <a:cs typeface="Montserrat"/>
              <a:sym typeface="Montserrat"/>
            </a:endParaRPr>
          </a:p>
        </p:txBody>
      </p:sp>
      <p:sp>
        <p:nvSpPr>
          <p:cNvPr id="226" name="Google Shape;226;p3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3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pic>
        <p:nvPicPr>
          <p:cNvPr id="228" name="Google Shape;228;p30"/>
          <p:cNvPicPr preferRelativeResize="0"/>
          <p:nvPr/>
        </p:nvPicPr>
        <p:blipFill>
          <a:blip r:embed="rId3">
            <a:alphaModFix/>
          </a:blip>
          <a:stretch>
            <a:fillRect/>
          </a:stretch>
        </p:blipFill>
        <p:spPr>
          <a:xfrm>
            <a:off x="60375" y="1405298"/>
            <a:ext cx="4715225" cy="29678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2" name="Shape 232"/>
        <p:cNvGrpSpPr/>
        <p:nvPr/>
      </p:nvGrpSpPr>
      <p:grpSpPr>
        <a:xfrm>
          <a:off x="0" y="0"/>
          <a:ext cx="0" cy="0"/>
          <a:chOff x="0" y="0"/>
          <a:chExt cx="0" cy="0"/>
        </a:xfrm>
      </p:grpSpPr>
      <p:sp>
        <p:nvSpPr>
          <p:cNvPr id="233" name="Google Shape;233;p31"/>
          <p:cNvSpPr txBox="1"/>
          <p:nvPr>
            <p:ph idx="1" type="body"/>
          </p:nvPr>
        </p:nvSpPr>
        <p:spPr>
          <a:xfrm>
            <a:off x="279650" y="1071150"/>
            <a:ext cx="8302800" cy="67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chemeClr val="dk1"/>
                </a:solidFill>
                <a:latin typeface="Montserrat"/>
                <a:ea typeface="Montserrat"/>
                <a:cs typeface="Montserrat"/>
                <a:sym typeface="Montserrat"/>
              </a:rPr>
              <a:t>A pesar de que nos tenemos que distanciar físicamente para mantenernos a salvo, </a:t>
            </a:r>
            <a:r>
              <a:rPr b="1" lang="en" sz="1600">
                <a:solidFill>
                  <a:schemeClr val="dk1"/>
                </a:solidFill>
                <a:latin typeface="Montserrat"/>
                <a:ea typeface="Montserrat"/>
                <a:cs typeface="Montserrat"/>
                <a:sym typeface="Montserrat"/>
              </a:rPr>
              <a:t>mantener contacto social </a:t>
            </a:r>
            <a:r>
              <a:rPr lang="en" sz="1600">
                <a:solidFill>
                  <a:schemeClr val="dk1"/>
                </a:solidFill>
                <a:latin typeface="Montserrat"/>
                <a:ea typeface="Montserrat"/>
                <a:cs typeface="Montserrat"/>
                <a:sym typeface="Montserrat"/>
              </a:rPr>
              <a:t>con amigos y familia es importante.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600">
                <a:solidFill>
                  <a:schemeClr val="dk1"/>
                </a:solidFill>
                <a:latin typeface="Montserrat"/>
                <a:ea typeface="Montserrat"/>
                <a:cs typeface="Montserrat"/>
                <a:sym typeface="Montserrat"/>
              </a:rPr>
              <a:t>¡MANTÉN CONTACTO DIGITAL</a:t>
            </a:r>
            <a:r>
              <a:rPr b="1" lang="en" sz="1600">
                <a:solidFill>
                  <a:schemeClr val="dk1"/>
                </a:solidFill>
                <a:latin typeface="Montserrat"/>
                <a:ea typeface="Montserrat"/>
                <a:cs typeface="Montserrat"/>
                <a:sym typeface="Montserrat"/>
              </a:rPr>
              <a:t>!</a:t>
            </a:r>
            <a:endParaRPr b="1"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-mensajes de texto</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-llamadas por teléfono</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-face time / video llamada</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rPr lang="en" sz="1600">
                <a:solidFill>
                  <a:schemeClr val="dk1"/>
                </a:solidFill>
                <a:latin typeface="Montserrat"/>
                <a:ea typeface="Montserrat"/>
                <a:cs typeface="Montserrat"/>
                <a:sym typeface="Montserrat"/>
              </a:rPr>
              <a:t>-redes sociales</a:t>
            </a:r>
            <a:endParaRPr sz="16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Recuerda, esta crisis nos afecta a todos de diferentes formas. </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600">
                <a:solidFill>
                  <a:schemeClr val="dk1"/>
                </a:solidFill>
                <a:latin typeface="Montserrat"/>
                <a:ea typeface="Montserrat"/>
                <a:cs typeface="Montserrat"/>
                <a:sym typeface="Montserrat"/>
              </a:rPr>
              <a:t>Aprovecha este momento para consultar cómo están tus seres queridos.</a:t>
            </a:r>
            <a:endParaRPr sz="16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ctr">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234" name="Google Shape;234;p3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5" name="Google Shape;235;p31"/>
          <p:cNvPicPr preferRelativeResize="0"/>
          <p:nvPr/>
        </p:nvPicPr>
        <p:blipFill>
          <a:blip r:embed="rId3">
            <a:alphaModFix/>
          </a:blip>
          <a:stretch>
            <a:fillRect/>
          </a:stretch>
        </p:blipFill>
        <p:spPr>
          <a:xfrm>
            <a:off x="7140975" y="2027295"/>
            <a:ext cx="1441475" cy="1550275"/>
          </a:xfrm>
          <a:prstGeom prst="rect">
            <a:avLst/>
          </a:prstGeom>
          <a:noFill/>
          <a:ln>
            <a:noFill/>
          </a:ln>
        </p:spPr>
      </p:pic>
      <p:pic>
        <p:nvPicPr>
          <p:cNvPr id="236" name="Google Shape;236;p31"/>
          <p:cNvPicPr preferRelativeResize="0"/>
          <p:nvPr/>
        </p:nvPicPr>
        <p:blipFill>
          <a:blip r:embed="rId4">
            <a:alphaModFix/>
          </a:blip>
          <a:stretch>
            <a:fillRect/>
          </a:stretch>
        </p:blipFill>
        <p:spPr>
          <a:xfrm>
            <a:off x="5253599" y="1975350"/>
            <a:ext cx="1538075" cy="1654175"/>
          </a:xfrm>
          <a:prstGeom prst="rect">
            <a:avLst/>
          </a:prstGeom>
          <a:noFill/>
          <a:ln>
            <a:noFill/>
          </a:ln>
        </p:spPr>
      </p:pic>
      <p:pic>
        <p:nvPicPr>
          <p:cNvPr id="237" name="Google Shape;237;p31"/>
          <p:cNvPicPr preferRelativeResize="0"/>
          <p:nvPr/>
        </p:nvPicPr>
        <p:blipFill>
          <a:blip r:embed="rId5">
            <a:alphaModFix/>
          </a:blip>
          <a:stretch>
            <a:fillRect/>
          </a:stretch>
        </p:blipFill>
        <p:spPr>
          <a:xfrm>
            <a:off x="3544691" y="2115312"/>
            <a:ext cx="1359601" cy="1462275"/>
          </a:xfrm>
          <a:prstGeom prst="rect">
            <a:avLst/>
          </a:prstGeom>
          <a:noFill/>
          <a:ln>
            <a:noFill/>
          </a:ln>
        </p:spPr>
      </p:pic>
      <p:sp>
        <p:nvSpPr>
          <p:cNvPr id="238" name="Google Shape;238;p3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sp>
        <p:nvSpPr>
          <p:cNvPr id="243" name="Google Shape;243;p3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2"/>
          <p:cNvSpPr txBox="1"/>
          <p:nvPr/>
        </p:nvSpPr>
        <p:spPr>
          <a:xfrm>
            <a:off x="636150" y="1071750"/>
            <a:ext cx="7871700" cy="3000000"/>
          </a:xfrm>
          <a:prstGeom prst="rect">
            <a:avLst/>
          </a:prstGeom>
          <a:noFill/>
          <a:ln>
            <a:noFill/>
          </a:ln>
        </p:spPr>
        <p:txBody>
          <a:bodyPr anchorCtr="0" anchor="t" bIns="91425" lIns="91425" spcFirstLastPara="1" rIns="91425" wrap="square" tIns="91425">
            <a:noAutofit/>
          </a:bodyPr>
          <a:lstStyle/>
          <a:p>
            <a:pPr indent="-514350" lvl="0" marL="0" rtl="0" algn="l">
              <a:lnSpc>
                <a:spcPct val="115000"/>
              </a:lnSpc>
              <a:spcBef>
                <a:spcPts val="0"/>
              </a:spcBef>
              <a:spcAft>
                <a:spcPts val="0"/>
              </a:spcAft>
              <a:buNone/>
            </a:pPr>
            <a:r>
              <a:rPr b="1" lang="en" sz="2000">
                <a:solidFill>
                  <a:srgbClr val="1D2129"/>
                </a:solidFill>
                <a:highlight>
                  <a:srgbClr val="FFFFFF"/>
                </a:highlight>
                <a:latin typeface="Montserrat"/>
                <a:ea typeface="Montserrat"/>
                <a:cs typeface="Montserrat"/>
                <a:sym typeface="Montserrat"/>
              </a:rPr>
              <a:t>Si debes salir de casa, usa una máscara </a:t>
            </a:r>
            <a:endParaRPr b="1" sz="20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b="1" lang="en" sz="2000">
                <a:solidFill>
                  <a:srgbClr val="1D2129"/>
                </a:solidFill>
                <a:highlight>
                  <a:srgbClr val="FFFFFF"/>
                </a:highlight>
                <a:latin typeface="Montserrat"/>
                <a:ea typeface="Montserrat"/>
                <a:cs typeface="Montserrat"/>
                <a:sym typeface="Montserrat"/>
              </a:rPr>
              <a:t>( puede ser hecha en casa) cuando:</a:t>
            </a:r>
            <a:endParaRPr b="1" sz="20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estás de compras en tiendas esenciales, como el mercado</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visitas la oficina de tu doctor</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usas transporte público</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interactúas con clientes de negocios esenciales</a:t>
            </a:r>
            <a:endParaRPr sz="1800">
              <a:solidFill>
                <a:srgbClr val="1D2129"/>
              </a:solidFill>
              <a:highlight>
                <a:srgbClr val="FFFFFF"/>
              </a:highlight>
              <a:latin typeface="Montserrat"/>
              <a:ea typeface="Montserrat"/>
              <a:cs typeface="Montserrat"/>
              <a:sym typeface="Montserrat"/>
            </a:endParaRPr>
          </a:p>
          <a:p>
            <a:pPr indent="-514350" lvl="0" marL="0" rtl="0" algn="l">
              <a:lnSpc>
                <a:spcPct val="115000"/>
              </a:lnSpc>
              <a:spcBef>
                <a:spcPts val="500"/>
              </a:spcBef>
              <a:spcAft>
                <a:spcPts val="0"/>
              </a:spcAft>
              <a:buNone/>
            </a:pPr>
            <a:r>
              <a:rPr lang="en" sz="1800">
                <a:solidFill>
                  <a:srgbClr val="1D2129"/>
                </a:solidFill>
                <a:highlight>
                  <a:srgbClr val="FFFFFF"/>
                </a:highlight>
                <a:latin typeface="Montserrat"/>
                <a:ea typeface="Montserrat"/>
                <a:cs typeface="Montserrat"/>
                <a:sym typeface="Montserrat"/>
              </a:rPr>
              <a:t>🤒  te sientes enfermo, estás </a:t>
            </a:r>
            <a:r>
              <a:rPr lang="en" sz="1800">
                <a:solidFill>
                  <a:srgbClr val="1D2129"/>
                </a:solidFill>
                <a:highlight>
                  <a:srgbClr val="FFFFFF"/>
                </a:highlight>
                <a:latin typeface="Montserrat"/>
                <a:ea typeface="Montserrat"/>
                <a:cs typeface="Montserrat"/>
                <a:sym typeface="Montserrat"/>
              </a:rPr>
              <a:t>estornudando</a:t>
            </a:r>
            <a:r>
              <a:rPr lang="en" sz="1800">
                <a:solidFill>
                  <a:srgbClr val="1D2129"/>
                </a:solidFill>
                <a:highlight>
                  <a:srgbClr val="FFFFFF"/>
                </a:highlight>
                <a:latin typeface="Montserrat"/>
                <a:ea typeface="Montserrat"/>
                <a:cs typeface="Montserrat"/>
                <a:sym typeface="Montserrat"/>
              </a:rPr>
              <a:t> o tosiendo.</a:t>
            </a:r>
            <a:endParaRPr sz="1800">
              <a:solidFill>
                <a:srgbClr val="1D2129"/>
              </a:solidFill>
              <a:highlight>
                <a:srgbClr val="FFFFFF"/>
              </a:highlight>
              <a:latin typeface="Montserrat"/>
              <a:ea typeface="Montserrat"/>
              <a:cs typeface="Montserrat"/>
              <a:sym typeface="Montserrat"/>
            </a:endParaRPr>
          </a:p>
          <a:p>
            <a:pPr indent="0" lvl="0" marL="0" marR="0" rtl="0" algn="l">
              <a:lnSpc>
                <a:spcPct val="150000"/>
              </a:lnSpc>
              <a:spcBef>
                <a:spcPts val="500"/>
              </a:spcBef>
              <a:spcAft>
                <a:spcPts val="0"/>
              </a:spcAft>
              <a:buNone/>
            </a:pPr>
            <a:r>
              <a:t/>
            </a:r>
            <a:endParaRPr>
              <a:solidFill>
                <a:srgbClr val="1D2129"/>
              </a:solidFill>
              <a:highlight>
                <a:srgbClr val="FFFFFF"/>
              </a:highlight>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a:solidFill>
                <a:srgbClr val="1D2129"/>
              </a:solidFill>
              <a:highlight>
                <a:srgbClr val="FFFFFF"/>
              </a:highlight>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200">
              <a:solidFill>
                <a:schemeClr val="dk1"/>
              </a:solidFill>
              <a:highlight>
                <a:srgbClr val="FFFFFF"/>
              </a:highlight>
              <a:latin typeface="Montserrat"/>
              <a:ea typeface="Montserrat"/>
              <a:cs typeface="Montserrat"/>
              <a:sym typeface="Montserrat"/>
            </a:endParaRPr>
          </a:p>
        </p:txBody>
      </p:sp>
      <p:sp>
        <p:nvSpPr>
          <p:cNvPr id="245" name="Google Shape;245;p3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Contenidos</a:t>
            </a:r>
            <a:endParaRPr b="1" sz="2400">
              <a:solidFill>
                <a:srgbClr val="FFFFFF"/>
              </a:solidFill>
              <a:latin typeface="Montserrat"/>
              <a:ea typeface="Montserrat"/>
              <a:cs typeface="Montserrat"/>
              <a:sym typeface="Montserrat"/>
            </a:endParaRPr>
          </a:p>
        </p:txBody>
      </p:sp>
      <p:sp>
        <p:nvSpPr>
          <p:cNvPr id="71" name="Google Shape;71;p15"/>
          <p:cNvSpPr txBox="1"/>
          <p:nvPr/>
        </p:nvSpPr>
        <p:spPr>
          <a:xfrm>
            <a:off x="118400" y="766425"/>
            <a:ext cx="9025500" cy="31659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None/>
            </a:pPr>
            <a:r>
              <a:rPr b="1" lang="en">
                <a:solidFill>
                  <a:srgbClr val="002060"/>
                </a:solidFill>
                <a:latin typeface="Montserrat"/>
                <a:ea typeface="Montserrat"/>
                <a:cs typeface="Montserrat"/>
                <a:sym typeface="Montserrat"/>
              </a:rPr>
              <a:t>	</a:t>
            </a:r>
            <a:endParaRPr b="1" sz="1600">
              <a:solidFill>
                <a:srgbClr val="002060"/>
              </a:solidFill>
              <a:latin typeface="Montserrat"/>
              <a:ea typeface="Montserrat"/>
              <a:cs typeface="Montserrat"/>
              <a:sym typeface="Montserrat"/>
            </a:endParaRPr>
          </a:p>
          <a:p>
            <a:pPr indent="-330200" lvl="0" marL="457200" rtl="0" algn="l">
              <a:lnSpc>
                <a:spcPct val="150000"/>
              </a:lnSpc>
              <a:spcBef>
                <a:spcPts val="30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¿Qué es el coronavirus?</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Reporte diario de la Ciudad de Filadelfia</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La propagación y prevención de COVID-19	</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Opciones de tratamiento y prueba </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Tu rol como embajador comunitario</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Oportunidades de voluntariado</a:t>
            </a:r>
            <a:endParaRPr sz="1600">
              <a:solidFill>
                <a:srgbClr val="002060"/>
              </a:solidFill>
              <a:latin typeface="Montserrat"/>
              <a:ea typeface="Montserrat"/>
              <a:cs typeface="Montserrat"/>
              <a:sym typeface="Montserrat"/>
            </a:endParaRPr>
          </a:p>
          <a:p>
            <a:pPr indent="-330200" lvl="0" marL="457200" rtl="0" algn="l">
              <a:lnSpc>
                <a:spcPct val="150000"/>
              </a:lnSpc>
              <a:spcBef>
                <a:spcPts val="0"/>
              </a:spcBef>
              <a:spcAft>
                <a:spcPts val="0"/>
              </a:spcAft>
              <a:buClr>
                <a:srgbClr val="002060"/>
              </a:buClr>
              <a:buSzPts val="1600"/>
              <a:buFont typeface="Montserrat"/>
              <a:buChar char="●"/>
            </a:pPr>
            <a:r>
              <a:rPr lang="en" sz="1600">
                <a:solidFill>
                  <a:srgbClr val="002060"/>
                </a:solidFill>
                <a:latin typeface="Montserrat"/>
                <a:ea typeface="Montserrat"/>
                <a:cs typeface="Montserrat"/>
                <a:sym typeface="Montserrat"/>
              </a:rPr>
              <a:t>Recursos para la comunidad</a:t>
            </a:r>
            <a:endParaRPr sz="1600">
              <a:solidFill>
                <a:srgbClr val="002060"/>
              </a:solidFill>
              <a:latin typeface="Montserrat"/>
              <a:ea typeface="Montserrat"/>
              <a:cs typeface="Montserrat"/>
              <a:sym typeface="Montserrat"/>
            </a:endParaRPr>
          </a:p>
          <a:p>
            <a:pPr indent="0" lvl="0" marL="0" rtl="0" algn="l">
              <a:lnSpc>
                <a:spcPct val="150000"/>
              </a:lnSpc>
              <a:spcBef>
                <a:spcPts val="400"/>
              </a:spcBef>
              <a:spcAft>
                <a:spcPts val="400"/>
              </a:spcAft>
              <a:buNone/>
            </a:pPr>
            <a:r>
              <a:rPr lang="en">
                <a:solidFill>
                  <a:srgbClr val="002060"/>
                </a:solidFill>
                <a:latin typeface="Montserrat"/>
                <a:ea typeface="Montserrat"/>
                <a:cs typeface="Montserrat"/>
                <a:sym typeface="Montserrat"/>
              </a:rPr>
              <a:t>	</a:t>
            </a:r>
            <a:endParaRPr>
              <a:latin typeface="Montserrat"/>
              <a:ea typeface="Montserrat"/>
              <a:cs typeface="Montserrat"/>
              <a:sym typeface="Montserrat"/>
            </a:endParaRPr>
          </a:p>
        </p:txBody>
      </p:sp>
      <p:pic>
        <p:nvPicPr>
          <p:cNvPr id="72" name="Google Shape;72;p15"/>
          <p:cNvPicPr preferRelativeResize="0"/>
          <p:nvPr/>
        </p:nvPicPr>
        <p:blipFill>
          <a:blip r:embed="rId3">
            <a:alphaModFix/>
          </a:blip>
          <a:stretch>
            <a:fillRect/>
          </a:stretch>
        </p:blipFill>
        <p:spPr>
          <a:xfrm>
            <a:off x="5465725" y="1271238"/>
            <a:ext cx="3468026" cy="26010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9" name="Shape 249"/>
        <p:cNvGrpSpPr/>
        <p:nvPr/>
      </p:nvGrpSpPr>
      <p:grpSpPr>
        <a:xfrm>
          <a:off x="0" y="0"/>
          <a:ext cx="0" cy="0"/>
          <a:chOff x="0" y="0"/>
          <a:chExt cx="0" cy="0"/>
        </a:xfrm>
      </p:grpSpPr>
      <p:sp>
        <p:nvSpPr>
          <p:cNvPr id="250" name="Google Shape;250;p3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33"/>
          <p:cNvSpPr txBox="1"/>
          <p:nvPr/>
        </p:nvSpPr>
        <p:spPr>
          <a:xfrm>
            <a:off x="760500" y="1044375"/>
            <a:ext cx="7114200" cy="58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600">
                <a:solidFill>
                  <a:srgbClr val="2176D2"/>
                </a:solidFill>
                <a:highlight>
                  <a:srgbClr val="FFFFFF"/>
                </a:highlight>
                <a:latin typeface="Montserrat"/>
                <a:ea typeface="Montserrat"/>
                <a:cs typeface="Montserrat"/>
                <a:sym typeface="Montserrat"/>
              </a:rPr>
              <a:t>Tu máscara me protege a mí</a:t>
            </a:r>
            <a:r>
              <a:rPr b="1" lang="en" sz="3600">
                <a:solidFill>
                  <a:srgbClr val="2176D2"/>
                </a:solidFill>
                <a:highlight>
                  <a:srgbClr val="FFFFFF"/>
                </a:highlight>
                <a:latin typeface="Montserrat"/>
                <a:ea typeface="Montserrat"/>
                <a:cs typeface="Montserrat"/>
                <a:sym typeface="Montserrat"/>
              </a:rPr>
              <a:t>; mi máscara te protege a tí</a:t>
            </a:r>
            <a:endParaRPr b="1" sz="3600">
              <a:solidFill>
                <a:srgbClr val="2176D2"/>
              </a:solidFill>
              <a:latin typeface="Montserrat"/>
              <a:ea typeface="Montserrat"/>
              <a:cs typeface="Montserrat"/>
              <a:sym typeface="Montserrat"/>
            </a:endParaRPr>
          </a:p>
        </p:txBody>
      </p:sp>
      <p:sp>
        <p:nvSpPr>
          <p:cNvPr id="252" name="Google Shape;252;p33"/>
          <p:cNvSpPr txBox="1"/>
          <p:nvPr/>
        </p:nvSpPr>
        <p:spPr>
          <a:xfrm>
            <a:off x="2999350" y="3082050"/>
            <a:ext cx="4521600" cy="1240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solidFill>
                  <a:schemeClr val="dk1"/>
                </a:solidFill>
                <a:highlight>
                  <a:srgbClr val="FFFFFF"/>
                </a:highlight>
                <a:latin typeface="Montserrat"/>
                <a:ea typeface="Montserrat"/>
                <a:cs typeface="Montserrat"/>
                <a:sym typeface="Montserrat"/>
              </a:rPr>
              <a:t>Aprende cómo hacer tu propia máscara aquí:</a:t>
            </a:r>
            <a:r>
              <a:rPr lang="en" sz="2400">
                <a:solidFill>
                  <a:schemeClr val="dk1"/>
                </a:solidFill>
                <a:highlight>
                  <a:srgbClr val="FFFFFF"/>
                </a:highlight>
                <a:latin typeface="Montserrat"/>
                <a:ea typeface="Montserrat"/>
                <a:cs typeface="Montserrat"/>
                <a:sym typeface="Montserrat"/>
              </a:rPr>
              <a:t> </a:t>
            </a:r>
            <a:r>
              <a:rPr b="1" lang="en" sz="2400">
                <a:solidFill>
                  <a:schemeClr val="dk1"/>
                </a:solidFill>
                <a:latin typeface="Montserrat"/>
                <a:ea typeface="Montserrat"/>
                <a:cs typeface="Montserrat"/>
                <a:sym typeface="Montserrat"/>
              </a:rPr>
              <a:t>bit</a:t>
            </a:r>
            <a:r>
              <a:rPr b="1" lang="en" sz="2400">
                <a:solidFill>
                  <a:schemeClr val="dk1"/>
                </a:solidFill>
                <a:latin typeface="Montserrat"/>
                <a:ea typeface="Montserrat"/>
                <a:cs typeface="Montserrat"/>
                <a:sym typeface="Montserrat"/>
              </a:rPr>
              <a:t>.ly/CDCMascarillaCasera</a:t>
            </a:r>
            <a:endParaRPr b="1" sz="2400"/>
          </a:p>
        </p:txBody>
      </p:sp>
      <p:sp>
        <p:nvSpPr>
          <p:cNvPr id="253" name="Google Shape;253;p3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PREVENIR LA PROPAGACIÓN DE COVID-19:</a:t>
            </a:r>
            <a:endParaRPr b="1" sz="2400">
              <a:solidFill>
                <a:srgbClr val="FFFFFF"/>
              </a:solidFill>
              <a:latin typeface="Montserrat"/>
              <a:ea typeface="Montserrat"/>
              <a:cs typeface="Montserrat"/>
              <a:sym typeface="Montserrat"/>
            </a:endParaRPr>
          </a:p>
        </p:txBody>
      </p:sp>
      <p:pic>
        <p:nvPicPr>
          <p:cNvPr id="254" name="Google Shape;254;p33"/>
          <p:cNvPicPr preferRelativeResize="0"/>
          <p:nvPr/>
        </p:nvPicPr>
        <p:blipFill>
          <a:blip r:embed="rId3">
            <a:alphaModFix/>
          </a:blip>
          <a:stretch>
            <a:fillRect/>
          </a:stretch>
        </p:blipFill>
        <p:spPr>
          <a:xfrm>
            <a:off x="685350" y="2720475"/>
            <a:ext cx="1661411" cy="16020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8" name="Shape 258"/>
        <p:cNvGrpSpPr/>
        <p:nvPr/>
      </p:nvGrpSpPr>
      <p:grpSpPr>
        <a:xfrm>
          <a:off x="0" y="0"/>
          <a:ext cx="0" cy="0"/>
          <a:chOff x="0" y="0"/>
          <a:chExt cx="0" cy="0"/>
        </a:xfrm>
      </p:grpSpPr>
      <p:sp>
        <p:nvSpPr>
          <p:cNvPr id="259" name="Google Shape;259;p3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p34"/>
          <p:cNvSpPr txBox="1"/>
          <p:nvPr/>
        </p:nvSpPr>
        <p:spPr>
          <a:xfrm>
            <a:off x="3956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MASCARILLA CASERA SIN COSTURAS</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pic>
        <p:nvPicPr>
          <p:cNvPr id="261" name="Google Shape;261;p34"/>
          <p:cNvPicPr preferRelativeResize="0"/>
          <p:nvPr/>
        </p:nvPicPr>
        <p:blipFill>
          <a:blip r:embed="rId3">
            <a:alphaModFix/>
          </a:blip>
          <a:stretch>
            <a:fillRect/>
          </a:stretch>
        </p:blipFill>
        <p:spPr>
          <a:xfrm>
            <a:off x="1028425" y="973175"/>
            <a:ext cx="7482752" cy="4007949"/>
          </a:xfrm>
          <a:prstGeom prst="rect">
            <a:avLst/>
          </a:prstGeom>
          <a:noFill/>
          <a:ln>
            <a:noFill/>
          </a:ln>
        </p:spPr>
      </p:pic>
      <p:sp>
        <p:nvSpPr>
          <p:cNvPr id="262" name="Google Shape;262;p34"/>
          <p:cNvSpPr txBox="1"/>
          <p:nvPr/>
        </p:nvSpPr>
        <p:spPr>
          <a:xfrm>
            <a:off x="2020225" y="1983025"/>
            <a:ext cx="1635900" cy="356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filtro para café</a:t>
            </a:r>
            <a:endParaRPr sz="1200">
              <a:latin typeface="Montserrat"/>
              <a:ea typeface="Montserrat"/>
              <a:cs typeface="Montserrat"/>
              <a:sym typeface="Montserrat"/>
            </a:endParaRPr>
          </a:p>
        </p:txBody>
      </p:sp>
      <p:sp>
        <p:nvSpPr>
          <p:cNvPr id="263" name="Google Shape;263;p34"/>
          <p:cNvSpPr txBox="1"/>
          <p:nvPr/>
        </p:nvSpPr>
        <p:spPr>
          <a:xfrm>
            <a:off x="1094350" y="4403400"/>
            <a:ext cx="2133000" cy="5046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Coloca las ligas o bandas elásticas a 6 pulgadas de distancia</a:t>
            </a:r>
            <a:endParaRPr sz="1200">
              <a:latin typeface="Montserrat"/>
              <a:ea typeface="Montserrat"/>
              <a:cs typeface="Montserrat"/>
              <a:sym typeface="Montserrat"/>
            </a:endParaRPr>
          </a:p>
        </p:txBody>
      </p:sp>
      <p:sp>
        <p:nvSpPr>
          <p:cNvPr id="264" name="Google Shape;264;p34"/>
          <p:cNvSpPr txBox="1"/>
          <p:nvPr/>
        </p:nvSpPr>
        <p:spPr>
          <a:xfrm>
            <a:off x="3656125" y="4403400"/>
            <a:ext cx="2359800" cy="3561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Dobla cada lado hacia el medio haciendo un pliegue</a:t>
            </a:r>
            <a:endParaRPr sz="1200">
              <a:latin typeface="Montserrat"/>
              <a:ea typeface="Montserrat"/>
              <a:cs typeface="Montserrat"/>
              <a:sym typeface="Montserrat"/>
            </a:endParaRPr>
          </a:p>
        </p:txBody>
      </p:sp>
      <p:sp>
        <p:nvSpPr>
          <p:cNvPr id="265" name="Google Shape;265;p34"/>
          <p:cNvSpPr txBox="1"/>
          <p:nvPr/>
        </p:nvSpPr>
        <p:spPr>
          <a:xfrm>
            <a:off x="6378175" y="2250675"/>
            <a:ext cx="2133000" cy="808500"/>
          </a:xfrm>
          <a:prstGeom prst="rect">
            <a:avLst/>
          </a:prstGeom>
          <a:solidFill>
            <a:srgbClr val="FFFFFF"/>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latin typeface="Montserrat"/>
                <a:ea typeface="Montserrat"/>
                <a:cs typeface="Montserrat"/>
                <a:sym typeface="Montserrat"/>
              </a:rPr>
              <a:t>Coloca el filtro en la mitad del pañuelo y dobla la parte superior e inferior hacia la mitad</a:t>
            </a:r>
            <a:endParaRPr sz="1200">
              <a:latin typeface="Montserrat"/>
              <a:ea typeface="Montserrat"/>
              <a:cs typeface="Montserrat"/>
              <a:sym typeface="Montserrat"/>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35"/>
          <p:cNvSpPr txBox="1"/>
          <p:nvPr>
            <p:ph idx="1" type="body"/>
          </p:nvPr>
        </p:nvSpPr>
        <p:spPr>
          <a:xfrm>
            <a:off x="207000" y="1031513"/>
            <a:ext cx="5008200" cy="3321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Llama a tu doctor si</a:t>
            </a:r>
            <a:r>
              <a:rPr b="1" lang="en">
                <a:solidFill>
                  <a:schemeClr val="dk1"/>
                </a:solidFill>
                <a:latin typeface="Montserrat"/>
                <a:ea typeface="Montserrat"/>
                <a:cs typeface="Montserrat"/>
                <a:sym typeface="Montserrat"/>
              </a:rPr>
              <a:t>: </a:t>
            </a:r>
            <a:endParaRPr b="1">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330200" lvl="0" marL="457200" rtl="0" algn="l">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Tienes cualquiera de los síntomas</a:t>
            </a: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a:p>
            <a:pPr indent="-330200" lvl="0" marL="457200" rtl="0" algn="l">
              <a:spcBef>
                <a:spcPts val="1000"/>
              </a:spcBef>
              <a:spcAft>
                <a:spcPts val="1000"/>
              </a:spcAft>
              <a:buClr>
                <a:schemeClr val="dk1"/>
              </a:buClr>
              <a:buSzPts val="1600"/>
              <a:buFont typeface="Montserrat"/>
              <a:buChar char="●"/>
            </a:pPr>
            <a:r>
              <a:rPr lang="en" sz="1600">
                <a:solidFill>
                  <a:schemeClr val="dk1"/>
                </a:solidFill>
                <a:latin typeface="Montserrat"/>
                <a:ea typeface="Montserrat"/>
                <a:cs typeface="Montserrat"/>
                <a:sym typeface="Montserrat"/>
              </a:rPr>
              <a:t>Has estado expuesto a alguien que obtuvo un resultado positivo en la prueba de coronavirus COVID-19.</a:t>
            </a:r>
            <a:endParaRPr b="1" sz="1600">
              <a:solidFill>
                <a:schemeClr val="dk1"/>
              </a:solidFill>
              <a:highlight>
                <a:srgbClr val="FFFF00"/>
              </a:highlight>
              <a:latin typeface="Montserrat"/>
              <a:ea typeface="Montserrat"/>
              <a:cs typeface="Montserrat"/>
              <a:sym typeface="Montserrat"/>
            </a:endParaRPr>
          </a:p>
        </p:txBody>
      </p:sp>
      <p:sp>
        <p:nvSpPr>
          <p:cNvPr id="271" name="Google Shape;271;p35"/>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35"/>
          <p:cNvSpPr txBox="1"/>
          <p:nvPr/>
        </p:nvSpPr>
        <p:spPr>
          <a:xfrm>
            <a:off x="395650" y="301600"/>
            <a:ext cx="76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rPr>
              <a:t>QUÉ HACER SI CREES QUE ESTÁS ENFERMO?</a:t>
            </a:r>
            <a:endParaRPr b="1" sz="2400">
              <a:solidFill>
                <a:srgbClr val="FFFFFF"/>
              </a:solidFill>
            </a:endParaRPr>
          </a:p>
        </p:txBody>
      </p:sp>
      <p:pic>
        <p:nvPicPr>
          <p:cNvPr id="273" name="Google Shape;273;p35"/>
          <p:cNvPicPr preferRelativeResize="0"/>
          <p:nvPr/>
        </p:nvPicPr>
        <p:blipFill rotWithShape="1">
          <a:blip r:embed="rId3">
            <a:alphaModFix/>
          </a:blip>
          <a:srcRect b="8585" l="28971" r="29433" t="9728"/>
          <a:stretch/>
        </p:blipFill>
        <p:spPr>
          <a:xfrm>
            <a:off x="5843550" y="1524475"/>
            <a:ext cx="2642901" cy="2772450"/>
          </a:xfrm>
          <a:prstGeom prst="rect">
            <a:avLst/>
          </a:prstGeom>
          <a:noFill/>
          <a:ln>
            <a:noFill/>
          </a:ln>
        </p:spPr>
      </p:pic>
      <p:pic>
        <p:nvPicPr>
          <p:cNvPr id="274" name="Google Shape;274;p35"/>
          <p:cNvPicPr preferRelativeResize="0"/>
          <p:nvPr/>
        </p:nvPicPr>
        <p:blipFill>
          <a:blip r:embed="rId4">
            <a:alphaModFix/>
          </a:blip>
          <a:stretch>
            <a:fillRect/>
          </a:stretch>
        </p:blipFill>
        <p:spPr>
          <a:xfrm>
            <a:off x="865375" y="3446175"/>
            <a:ext cx="3812525" cy="1598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sp>
        <p:nvSpPr>
          <p:cNvPr id="279" name="Google Shape;279;p36"/>
          <p:cNvSpPr txBox="1"/>
          <p:nvPr>
            <p:ph idx="1" type="body"/>
          </p:nvPr>
        </p:nvSpPr>
        <p:spPr>
          <a:xfrm>
            <a:off x="330850" y="1226025"/>
            <a:ext cx="4753500" cy="3325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900">
                <a:solidFill>
                  <a:schemeClr val="dk1"/>
                </a:solidFill>
                <a:latin typeface="Montserrat"/>
                <a:ea typeface="Montserrat"/>
                <a:cs typeface="Montserrat"/>
                <a:sym typeface="Montserrat"/>
              </a:rPr>
              <a:t>En primer lugar, debes llamar a tu médico primario.</a:t>
            </a:r>
            <a:endParaRPr b="1"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chemeClr val="dk1"/>
                </a:solidFill>
                <a:latin typeface="Montserrat"/>
                <a:ea typeface="Montserrat"/>
                <a:cs typeface="Montserrat"/>
                <a:sym typeface="Montserrat"/>
              </a:rPr>
              <a:t>Visita un centro de salud o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lang="en" sz="1900">
                <a:solidFill>
                  <a:schemeClr val="dk1"/>
                </a:solidFill>
                <a:latin typeface="Montserrat"/>
                <a:ea typeface="Montserrat"/>
                <a:cs typeface="Montserrat"/>
                <a:sym typeface="Montserrat"/>
              </a:rPr>
              <a:t>emergencia sólo si tienes síntomas severos. </a:t>
            </a:r>
            <a:endParaRPr sz="19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600">
              <a:solidFill>
                <a:schemeClr val="dk1"/>
              </a:solidFill>
              <a:latin typeface="Montserrat"/>
              <a:ea typeface="Montserrat"/>
              <a:cs typeface="Montserrat"/>
              <a:sym typeface="Montserrat"/>
            </a:endParaRPr>
          </a:p>
        </p:txBody>
      </p:sp>
      <p:sp>
        <p:nvSpPr>
          <p:cNvPr id="280" name="Google Shape;280;p36"/>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36"/>
          <p:cNvSpPr/>
          <p:nvPr/>
        </p:nvSpPr>
        <p:spPr>
          <a:xfrm>
            <a:off x="5318675" y="1109525"/>
            <a:ext cx="3493800" cy="33252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55CC"/>
              </a:solidFill>
            </a:endParaRPr>
          </a:p>
        </p:txBody>
      </p:sp>
      <p:sp>
        <p:nvSpPr>
          <p:cNvPr id="282" name="Google Shape;282;p36"/>
          <p:cNvSpPr txBox="1"/>
          <p:nvPr/>
        </p:nvSpPr>
        <p:spPr>
          <a:xfrm>
            <a:off x="5944800" y="1381863"/>
            <a:ext cx="3199200" cy="824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2200">
                <a:solidFill>
                  <a:srgbClr val="FFFFFF"/>
                </a:solidFill>
                <a:latin typeface="Montserrat"/>
                <a:ea typeface="Montserrat"/>
                <a:cs typeface="Montserrat"/>
                <a:sym typeface="Montserrat"/>
              </a:rPr>
              <a:t>Llama a </a:t>
            </a:r>
            <a:r>
              <a:rPr b="1" lang="en" sz="2200">
                <a:solidFill>
                  <a:srgbClr val="FFFFFF"/>
                </a:solidFill>
                <a:latin typeface="Montserrat"/>
                <a:ea typeface="Montserrat"/>
                <a:cs typeface="Montserrat"/>
                <a:sym typeface="Montserrat"/>
              </a:rPr>
              <a:t> </a:t>
            </a:r>
            <a:r>
              <a:rPr b="1" lang="en" sz="2200">
                <a:solidFill>
                  <a:schemeClr val="accent1"/>
                </a:solidFill>
                <a:latin typeface="Montserrat"/>
                <a:ea typeface="Montserrat"/>
                <a:cs typeface="Montserrat"/>
                <a:sym typeface="Montserrat"/>
              </a:rPr>
              <a:t>1-800-722-7112</a:t>
            </a:r>
            <a:endParaRPr b="1" sz="2200">
              <a:solidFill>
                <a:schemeClr val="accent1"/>
              </a:solidFill>
              <a:latin typeface="Montserrat"/>
              <a:ea typeface="Montserrat"/>
              <a:cs typeface="Montserrat"/>
              <a:sym typeface="Montserrat"/>
            </a:endParaRPr>
          </a:p>
        </p:txBody>
      </p:sp>
      <p:sp>
        <p:nvSpPr>
          <p:cNvPr id="283" name="Google Shape;283;p36"/>
          <p:cNvSpPr txBox="1"/>
          <p:nvPr/>
        </p:nvSpPr>
        <p:spPr>
          <a:xfrm>
            <a:off x="5874450" y="2088375"/>
            <a:ext cx="3000000" cy="213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solidFill>
                  <a:srgbClr val="FFFFFF"/>
                </a:solidFill>
                <a:latin typeface="Montserrat"/>
                <a:ea typeface="Montserrat"/>
                <a:cs typeface="Montserrat"/>
                <a:sym typeface="Montserrat"/>
              </a:rPr>
              <a:t>p</a:t>
            </a:r>
            <a:r>
              <a:rPr lang="en" sz="2200">
                <a:solidFill>
                  <a:srgbClr val="FFFFFF"/>
                </a:solidFill>
                <a:latin typeface="Montserrat"/>
                <a:ea typeface="Montserrat"/>
                <a:cs typeface="Montserrat"/>
                <a:sym typeface="Montserrat"/>
              </a:rPr>
              <a:t>ara hablar con un profesional médico (</a:t>
            </a:r>
            <a:r>
              <a:rPr lang="en" sz="2200">
                <a:solidFill>
                  <a:srgbClr val="FFFFFF"/>
                </a:solidFill>
                <a:latin typeface="Montserrat"/>
                <a:ea typeface="Montserrat"/>
                <a:cs typeface="Montserrat"/>
                <a:sym typeface="Montserrat"/>
              </a:rPr>
              <a:t>sólo</a:t>
            </a:r>
            <a:r>
              <a:rPr lang="en" sz="2200">
                <a:solidFill>
                  <a:srgbClr val="FFFFFF"/>
                </a:solidFill>
                <a:latin typeface="Montserrat"/>
                <a:ea typeface="Montserrat"/>
                <a:cs typeface="Montserrat"/>
                <a:sym typeface="Montserrat"/>
              </a:rPr>
              <a:t> inglés). Para español llama a                              </a:t>
            </a:r>
            <a:endParaRPr sz="2200">
              <a:solidFill>
                <a:srgbClr val="FFFFFF"/>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2200">
                <a:solidFill>
                  <a:schemeClr val="accent1"/>
                </a:solidFill>
                <a:latin typeface="Montserrat"/>
                <a:ea typeface="Montserrat"/>
                <a:cs typeface="Montserrat"/>
                <a:sym typeface="Montserrat"/>
              </a:rPr>
              <a:t>Philly311</a:t>
            </a:r>
            <a:endParaRPr sz="2200">
              <a:solidFill>
                <a:schemeClr val="accent1"/>
              </a:solidFill>
              <a:latin typeface="Montserrat"/>
              <a:ea typeface="Montserrat"/>
              <a:cs typeface="Montserrat"/>
              <a:sym typeface="Montserrat"/>
            </a:endParaRPr>
          </a:p>
        </p:txBody>
      </p:sp>
      <p:sp>
        <p:nvSpPr>
          <p:cNvPr id="284" name="Google Shape;284;p36"/>
          <p:cNvSpPr txBox="1"/>
          <p:nvPr/>
        </p:nvSpPr>
        <p:spPr>
          <a:xfrm>
            <a:off x="395650" y="301600"/>
            <a:ext cx="7648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rPr>
              <a:t>QUÉ HACER SI CREES QUE ESTÁS ENFERMO?</a:t>
            </a:r>
            <a:endParaRPr b="1" sz="2400">
              <a:solidFill>
                <a:srgbClr val="FFFFFF"/>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37"/>
          <p:cNvSpPr txBox="1"/>
          <p:nvPr>
            <p:ph idx="1" type="body"/>
          </p:nvPr>
        </p:nvSpPr>
        <p:spPr>
          <a:xfrm>
            <a:off x="196500" y="885925"/>
            <a:ext cx="8438700" cy="88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latin typeface="Montserrat"/>
                <a:ea typeface="Montserrat"/>
                <a:cs typeface="Montserrat"/>
                <a:sym typeface="Montserrat"/>
              </a:rPr>
              <a:t>N</a:t>
            </a:r>
            <a:r>
              <a:rPr b="1" lang="en">
                <a:solidFill>
                  <a:schemeClr val="dk1"/>
                </a:solidFill>
                <a:latin typeface="Montserrat"/>
                <a:ea typeface="Montserrat"/>
                <a:cs typeface="Montserrat"/>
                <a:sym typeface="Montserrat"/>
              </a:rPr>
              <a:t>o existe medicina o cura específica </a:t>
            </a:r>
            <a:r>
              <a:rPr lang="en">
                <a:solidFill>
                  <a:schemeClr val="dk1"/>
                </a:solidFill>
                <a:latin typeface="Montserrat"/>
                <a:ea typeface="Montserrat"/>
                <a:cs typeface="Montserrat"/>
                <a:sym typeface="Montserrat"/>
              </a:rPr>
              <a:t>para combatir el COVID-19</a:t>
            </a:r>
            <a:endParaRPr>
              <a:solidFill>
                <a:schemeClr val="dk1"/>
              </a:solidFill>
              <a:latin typeface="Montserrat"/>
              <a:ea typeface="Montserrat"/>
              <a:cs typeface="Montserrat"/>
              <a:sym typeface="Montserrat"/>
            </a:endParaRPr>
          </a:p>
        </p:txBody>
      </p:sp>
      <p:sp>
        <p:nvSpPr>
          <p:cNvPr id="290" name="Google Shape;290;p37"/>
          <p:cNvSpPr/>
          <p:nvPr/>
        </p:nvSpPr>
        <p:spPr>
          <a:xfrm>
            <a:off x="0" y="1357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37"/>
          <p:cNvSpPr txBox="1"/>
          <p:nvPr/>
        </p:nvSpPr>
        <p:spPr>
          <a:xfrm>
            <a:off x="383250" y="1895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TRATAMIENTO PARA COVID-19</a:t>
            </a:r>
            <a:endParaRPr b="1" sz="2400">
              <a:solidFill>
                <a:srgbClr val="FFFFFF"/>
              </a:solidFill>
              <a:latin typeface="Montserrat"/>
              <a:ea typeface="Montserrat"/>
              <a:cs typeface="Montserrat"/>
              <a:sym typeface="Montserrat"/>
            </a:endParaRPr>
          </a:p>
        </p:txBody>
      </p:sp>
      <p:sp>
        <p:nvSpPr>
          <p:cNvPr id="292" name="Google Shape;292;p37"/>
          <p:cNvSpPr txBox="1"/>
          <p:nvPr/>
        </p:nvSpPr>
        <p:spPr>
          <a:xfrm>
            <a:off x="292300" y="3227900"/>
            <a:ext cx="8353200" cy="16986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b="1" lang="en" sz="1800" u="sng">
                <a:solidFill>
                  <a:schemeClr val="dk1"/>
                </a:solidFill>
                <a:latin typeface="Montserrat"/>
                <a:ea typeface="Montserrat"/>
                <a:cs typeface="Montserrat"/>
                <a:sym typeface="Montserrat"/>
              </a:rPr>
              <a:t>CASOS LEVES:</a:t>
            </a:r>
            <a:endParaRPr b="1" sz="1800" u="sng">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Descansa, toma líquidos, y toma medicina </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de venta libre para la gripe/fiebre</a:t>
            </a:r>
            <a:endParaRPr sz="1800">
              <a:solidFill>
                <a:schemeClr val="dk1"/>
              </a:solidFill>
              <a:latin typeface="Montserrat"/>
              <a:ea typeface="Montserrat"/>
              <a:cs typeface="Montserrat"/>
              <a:sym typeface="Montserrat"/>
            </a:endParaRPr>
          </a:p>
          <a:p>
            <a:pPr indent="0" lvl="0" marL="0" rtl="0" algn="ctr">
              <a:lnSpc>
                <a:spcPct val="115000"/>
              </a:lnSpc>
              <a:spcBef>
                <a:spcPts val="0"/>
              </a:spcBef>
              <a:spcAft>
                <a:spcPts val="0"/>
              </a:spcAft>
              <a:buNone/>
            </a:pPr>
            <a:r>
              <a:rPr lang="en" sz="1800">
                <a:solidFill>
                  <a:schemeClr val="dk1"/>
                </a:solidFill>
                <a:latin typeface="Montserrat"/>
                <a:ea typeface="Montserrat"/>
                <a:cs typeface="Montserrat"/>
                <a:sym typeface="Montserrat"/>
              </a:rPr>
              <a:t>Los c</a:t>
            </a:r>
            <a:r>
              <a:rPr lang="en" sz="1800">
                <a:solidFill>
                  <a:schemeClr val="dk1"/>
                </a:solidFill>
                <a:latin typeface="Montserrat"/>
                <a:ea typeface="Montserrat"/>
                <a:cs typeface="Montserrat"/>
                <a:sym typeface="Montserrat"/>
              </a:rPr>
              <a:t>asos leves normalmente </a:t>
            </a:r>
            <a:r>
              <a:rPr b="1" lang="en" sz="1800">
                <a:solidFill>
                  <a:schemeClr val="dk1"/>
                </a:solidFill>
                <a:latin typeface="Montserrat"/>
                <a:ea typeface="Montserrat"/>
                <a:cs typeface="Montserrat"/>
                <a:sym typeface="Montserrat"/>
              </a:rPr>
              <a:t>mejoran después de dos semanas.</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Clr>
                <a:schemeClr val="dk1"/>
              </a:buClr>
              <a:buSzPts val="1100"/>
              <a:buFont typeface="Arial"/>
              <a:buNone/>
            </a:pPr>
            <a:r>
              <a:t/>
            </a:r>
            <a:endParaRPr b="1" sz="1600">
              <a:solidFill>
                <a:schemeClr val="dk1"/>
              </a:solidFill>
              <a:latin typeface="Montserrat"/>
              <a:ea typeface="Montserrat"/>
              <a:cs typeface="Montserrat"/>
              <a:sym typeface="Montserrat"/>
            </a:endParaRPr>
          </a:p>
        </p:txBody>
      </p:sp>
      <p:pic>
        <p:nvPicPr>
          <p:cNvPr id="293" name="Google Shape;293;p37"/>
          <p:cNvPicPr preferRelativeResize="0"/>
          <p:nvPr/>
        </p:nvPicPr>
        <p:blipFill>
          <a:blip r:embed="rId3">
            <a:alphaModFix/>
          </a:blip>
          <a:stretch>
            <a:fillRect/>
          </a:stretch>
        </p:blipFill>
        <p:spPr>
          <a:xfrm>
            <a:off x="3925741" y="1501271"/>
            <a:ext cx="783717" cy="616488"/>
          </a:xfrm>
          <a:prstGeom prst="rect">
            <a:avLst/>
          </a:prstGeom>
          <a:noFill/>
          <a:ln>
            <a:noFill/>
          </a:ln>
        </p:spPr>
      </p:pic>
      <p:pic>
        <p:nvPicPr>
          <p:cNvPr id="294" name="Google Shape;294;p37"/>
          <p:cNvPicPr preferRelativeResize="0"/>
          <p:nvPr/>
        </p:nvPicPr>
        <p:blipFill>
          <a:blip r:embed="rId4">
            <a:alphaModFix/>
          </a:blip>
          <a:stretch>
            <a:fillRect/>
          </a:stretch>
        </p:blipFill>
        <p:spPr>
          <a:xfrm>
            <a:off x="5484855" y="1402473"/>
            <a:ext cx="916893" cy="721225"/>
          </a:xfrm>
          <a:prstGeom prst="rect">
            <a:avLst/>
          </a:prstGeom>
          <a:noFill/>
          <a:ln>
            <a:noFill/>
          </a:ln>
        </p:spPr>
      </p:pic>
      <p:pic>
        <p:nvPicPr>
          <p:cNvPr id="295" name="Google Shape;295;p37"/>
          <p:cNvPicPr preferRelativeResize="0"/>
          <p:nvPr/>
        </p:nvPicPr>
        <p:blipFill>
          <a:blip r:embed="rId5">
            <a:alphaModFix/>
          </a:blip>
          <a:stretch>
            <a:fillRect/>
          </a:stretch>
        </p:blipFill>
        <p:spPr>
          <a:xfrm>
            <a:off x="2329386" y="1615650"/>
            <a:ext cx="689286" cy="542190"/>
          </a:xfrm>
          <a:prstGeom prst="rect">
            <a:avLst/>
          </a:prstGeom>
          <a:noFill/>
          <a:ln>
            <a:noFill/>
          </a:ln>
        </p:spPr>
      </p:pic>
      <p:sp>
        <p:nvSpPr>
          <p:cNvPr id="296" name="Google Shape;296;p37"/>
          <p:cNvSpPr txBox="1"/>
          <p:nvPr/>
        </p:nvSpPr>
        <p:spPr>
          <a:xfrm>
            <a:off x="1697975" y="2177550"/>
            <a:ext cx="1952100" cy="39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QUÉDATE EN CASA</a:t>
            </a:r>
            <a:endParaRPr/>
          </a:p>
        </p:txBody>
      </p:sp>
      <p:sp>
        <p:nvSpPr>
          <p:cNvPr id="297" name="Google Shape;297;p37"/>
          <p:cNvSpPr txBox="1"/>
          <p:nvPr/>
        </p:nvSpPr>
        <p:spPr>
          <a:xfrm>
            <a:off x="3795400" y="2177550"/>
            <a:ext cx="1347000" cy="394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DESCANSA</a:t>
            </a:r>
            <a:endParaRPr/>
          </a:p>
        </p:txBody>
      </p:sp>
      <p:sp>
        <p:nvSpPr>
          <p:cNvPr id="298" name="Google Shape;298;p37"/>
          <p:cNvSpPr txBox="1"/>
          <p:nvPr/>
        </p:nvSpPr>
        <p:spPr>
          <a:xfrm>
            <a:off x="5344176" y="2159700"/>
            <a:ext cx="1347000" cy="4299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a:solidFill>
                  <a:schemeClr val="dk1"/>
                </a:solidFill>
                <a:latin typeface="Montserrat"/>
                <a:ea typeface="Montserrat"/>
                <a:cs typeface="Montserrat"/>
                <a:sym typeface="Montserrat"/>
              </a:rPr>
              <a:t>HIDRÁTATE</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3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8"/>
          <p:cNvSpPr txBox="1"/>
          <p:nvPr/>
        </p:nvSpPr>
        <p:spPr>
          <a:xfrm>
            <a:off x="535425" y="1459600"/>
            <a:ext cx="4917900" cy="2447700"/>
          </a:xfrm>
          <a:prstGeom prst="rect">
            <a:avLst/>
          </a:prstGeom>
          <a:noFill/>
          <a:ln>
            <a:noFill/>
          </a:ln>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b="1" lang="en" sz="1900" u="sng">
                <a:solidFill>
                  <a:schemeClr val="dk1"/>
                </a:solidFill>
                <a:latin typeface="Montserrat"/>
                <a:ea typeface="Montserrat"/>
                <a:cs typeface="Montserrat"/>
                <a:sym typeface="Montserrat"/>
              </a:rPr>
              <a:t>CASOS SEVEROS:</a:t>
            </a:r>
            <a:endParaRPr b="1" sz="1900" u="sng">
              <a:solidFill>
                <a:schemeClr val="dk1"/>
              </a:solidFill>
              <a:latin typeface="Montserrat"/>
              <a:ea typeface="Montserrat"/>
              <a:cs typeface="Montserrat"/>
              <a:sym typeface="Montserrat"/>
            </a:endParaRPr>
          </a:p>
          <a:p>
            <a:pPr indent="0" lvl="0" marL="0" rtl="0" algn="ctr">
              <a:lnSpc>
                <a:spcPct val="150000"/>
              </a:lnSpc>
              <a:spcBef>
                <a:spcPts val="0"/>
              </a:spcBef>
              <a:spcAft>
                <a:spcPts val="0"/>
              </a:spcAft>
              <a:buNone/>
            </a:pPr>
            <a:r>
              <a:rPr lang="en" sz="1900">
                <a:latin typeface="Montserrat"/>
                <a:ea typeface="Montserrat"/>
                <a:cs typeface="Montserrat"/>
                <a:sym typeface="Montserrat"/>
              </a:rPr>
              <a:t>Dado que no existe una medicina específica para COVID-19, los casos severos son tratados con oxígeno y otros apoyos médicos durante el proceso de recuperación. </a:t>
            </a:r>
            <a:endParaRPr sz="1900">
              <a:latin typeface="Montserrat"/>
              <a:ea typeface="Montserrat"/>
              <a:cs typeface="Montserrat"/>
              <a:sym typeface="Montserrat"/>
            </a:endParaRPr>
          </a:p>
        </p:txBody>
      </p:sp>
      <p:pic>
        <p:nvPicPr>
          <p:cNvPr id="305" name="Google Shape;305;p38"/>
          <p:cNvPicPr preferRelativeResize="0"/>
          <p:nvPr/>
        </p:nvPicPr>
        <p:blipFill rotWithShape="1">
          <a:blip r:embed="rId3">
            <a:alphaModFix/>
          </a:blip>
          <a:srcRect b="0" l="27224" r="26866" t="0"/>
          <a:stretch/>
        </p:blipFill>
        <p:spPr>
          <a:xfrm>
            <a:off x="6020025" y="1239930"/>
            <a:ext cx="2615176" cy="3209300"/>
          </a:xfrm>
          <a:prstGeom prst="rect">
            <a:avLst/>
          </a:prstGeom>
          <a:noFill/>
          <a:ln>
            <a:noFill/>
          </a:ln>
        </p:spPr>
      </p:pic>
      <p:sp>
        <p:nvSpPr>
          <p:cNvPr id="306" name="Google Shape;306;p3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TRATAMIENTO PARA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39"/>
          <p:cNvSpPr txBox="1"/>
          <p:nvPr>
            <p:ph idx="1" type="body"/>
          </p:nvPr>
        </p:nvSpPr>
        <p:spPr>
          <a:xfrm>
            <a:off x="315000" y="906950"/>
            <a:ext cx="8005200" cy="4114800"/>
          </a:xfrm>
          <a:prstGeom prst="rect">
            <a:avLst/>
          </a:prstGeom>
        </p:spPr>
        <p:txBody>
          <a:bodyPr anchorCtr="0" anchor="t" bIns="91425" lIns="91425" spcFirstLastPara="1" rIns="91425" wrap="square" tIns="91425">
            <a:noAutofit/>
          </a:bodyPr>
          <a:lstStyle/>
          <a:p>
            <a:pPr indent="-381000" lvl="0" marL="457200" rtl="0" algn="l">
              <a:spcBef>
                <a:spcPts val="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cdc.gov/spanish</a:t>
            </a:r>
            <a:endParaRPr b="1"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bit.ly/pagov-coronavirus-spanish</a:t>
            </a:r>
            <a:endParaRPr b="1" sz="2400">
              <a:solidFill>
                <a:schemeClr val="dk1"/>
              </a:solidFill>
              <a:latin typeface="Montserrat"/>
              <a:ea typeface="Montserrat"/>
              <a:cs typeface="Montserrat"/>
              <a:sym typeface="Montserrat"/>
            </a:endParaRPr>
          </a:p>
          <a:p>
            <a:pPr indent="-381000" lvl="0" marL="457200" rtl="0" algn="l">
              <a:spcBef>
                <a:spcPts val="1000"/>
              </a:spcBef>
              <a:spcAft>
                <a:spcPts val="0"/>
              </a:spcAft>
              <a:buClr>
                <a:schemeClr val="dk1"/>
              </a:buClr>
              <a:buSzPts val="2400"/>
              <a:buFont typeface="Montserrat"/>
              <a:buChar char="●"/>
            </a:pPr>
            <a:r>
              <a:rPr b="1" lang="en" sz="2400">
                <a:solidFill>
                  <a:schemeClr val="dk1"/>
                </a:solidFill>
                <a:latin typeface="Montserrat"/>
                <a:ea typeface="Montserrat"/>
                <a:cs typeface="Montserrat"/>
                <a:sym typeface="Montserrat"/>
              </a:rPr>
              <a:t>bit.ly/philagov-coronavirus-spanish</a:t>
            </a:r>
            <a:endParaRPr b="1" sz="2400">
              <a:solidFill>
                <a:schemeClr val="dk1"/>
              </a:solidFill>
              <a:latin typeface="Montserrat"/>
              <a:ea typeface="Montserrat"/>
              <a:cs typeface="Montserrat"/>
              <a:sym typeface="Montserrat"/>
            </a:endParaRPr>
          </a:p>
          <a:p>
            <a:pPr indent="0" lvl="0" marL="0" rtl="0" algn="ctr">
              <a:spcBef>
                <a:spcPts val="1000"/>
              </a:spcBef>
              <a:spcAft>
                <a:spcPts val="0"/>
              </a:spcAft>
              <a:buNone/>
            </a:pPr>
            <a:r>
              <a:t/>
            </a:r>
            <a:endParaRPr sz="24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4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sz="1400">
              <a:solidFill>
                <a:schemeClr val="dk1"/>
              </a:solidFill>
              <a:latin typeface="Montserrat"/>
              <a:ea typeface="Montserrat"/>
              <a:cs typeface="Montserrat"/>
              <a:sym typeface="Montserrat"/>
            </a:endParaRPr>
          </a:p>
        </p:txBody>
      </p:sp>
      <p:sp>
        <p:nvSpPr>
          <p:cNvPr id="312" name="Google Shape;312;p39"/>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39"/>
          <p:cNvSpPr txBox="1"/>
          <p:nvPr/>
        </p:nvSpPr>
        <p:spPr>
          <a:xfrm>
            <a:off x="161125" y="301600"/>
            <a:ext cx="9035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DÓNDE ENCONTRAR </a:t>
            </a:r>
            <a:r>
              <a:rPr b="1" lang="en" sz="2400">
                <a:solidFill>
                  <a:srgbClr val="FFFFFF"/>
                </a:solidFill>
                <a:latin typeface="Montserrat"/>
                <a:ea typeface="Montserrat"/>
                <a:cs typeface="Montserrat"/>
                <a:sym typeface="Montserrat"/>
              </a:rPr>
              <a:t>INFORMACIÓN SOBRE COVID-19:</a:t>
            </a:r>
            <a:endParaRPr b="1" sz="2400">
              <a:solidFill>
                <a:srgbClr val="FFFFFF"/>
              </a:solidFill>
              <a:latin typeface="Montserrat"/>
              <a:ea typeface="Montserrat"/>
              <a:cs typeface="Montserrat"/>
              <a:sym typeface="Montserrat"/>
            </a:endParaRPr>
          </a:p>
        </p:txBody>
      </p:sp>
      <p:sp>
        <p:nvSpPr>
          <p:cNvPr id="314" name="Google Shape;314;p39"/>
          <p:cNvSpPr txBox="1"/>
          <p:nvPr/>
        </p:nvSpPr>
        <p:spPr>
          <a:xfrm>
            <a:off x="395650" y="2904500"/>
            <a:ext cx="6644100" cy="13374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Toma en cuenta que en este momento la desinformación puede dificultar el acceso a información certera.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Revisa tus datos y fuentes antes de </a:t>
            </a:r>
            <a:r>
              <a:rPr lang="en" sz="1800">
                <a:solidFill>
                  <a:schemeClr val="dk1"/>
                </a:solidFill>
                <a:latin typeface="Montserrat"/>
                <a:ea typeface="Montserrat"/>
                <a:cs typeface="Montserrat"/>
                <a:sym typeface="Montserrat"/>
              </a:rPr>
              <a:t>compartirlos</a:t>
            </a:r>
            <a:r>
              <a:rPr lang="en" sz="1800">
                <a:solidFill>
                  <a:schemeClr val="dk1"/>
                </a:solidFill>
                <a:latin typeface="Montserrat"/>
                <a:ea typeface="Montserrat"/>
                <a:cs typeface="Montserrat"/>
                <a:sym typeface="Montserrat"/>
              </a:rPr>
              <a:t>. </a:t>
            </a:r>
            <a:endParaRPr sz="18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800">
              <a:solidFill>
                <a:schemeClr val="dk1"/>
              </a:solidFill>
              <a:latin typeface="Montserrat"/>
              <a:ea typeface="Montserrat"/>
              <a:cs typeface="Montserrat"/>
              <a:sym typeface="Montserrat"/>
            </a:endParaRPr>
          </a:p>
        </p:txBody>
      </p:sp>
      <p:pic>
        <p:nvPicPr>
          <p:cNvPr id="315" name="Google Shape;315;p39"/>
          <p:cNvPicPr preferRelativeResize="0"/>
          <p:nvPr/>
        </p:nvPicPr>
        <p:blipFill>
          <a:blip r:embed="rId3">
            <a:alphaModFix/>
          </a:blip>
          <a:stretch>
            <a:fillRect/>
          </a:stretch>
        </p:blipFill>
        <p:spPr>
          <a:xfrm>
            <a:off x="6825600" y="1102713"/>
            <a:ext cx="1976025" cy="1976025"/>
          </a:xfrm>
          <a:prstGeom prst="rect">
            <a:avLst/>
          </a:prstGeom>
          <a:noFill/>
          <a:ln>
            <a:noFill/>
          </a:ln>
        </p:spPr>
      </p:pic>
      <p:pic>
        <p:nvPicPr>
          <p:cNvPr id="316" name="Google Shape;316;p39"/>
          <p:cNvPicPr preferRelativeResize="0"/>
          <p:nvPr/>
        </p:nvPicPr>
        <p:blipFill>
          <a:blip r:embed="rId4">
            <a:alphaModFix/>
          </a:blip>
          <a:stretch>
            <a:fillRect/>
          </a:stretch>
        </p:blipFill>
        <p:spPr>
          <a:xfrm>
            <a:off x="7557250" y="3523775"/>
            <a:ext cx="1397650" cy="12666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0" name="Shape 320"/>
        <p:cNvGrpSpPr/>
        <p:nvPr/>
      </p:nvGrpSpPr>
      <p:grpSpPr>
        <a:xfrm>
          <a:off x="0" y="0"/>
          <a:ext cx="0" cy="0"/>
          <a:chOff x="0" y="0"/>
          <a:chExt cx="0" cy="0"/>
        </a:xfrm>
      </p:grpSpPr>
      <p:sp>
        <p:nvSpPr>
          <p:cNvPr id="321" name="Google Shape;321;p40"/>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40"/>
          <p:cNvSpPr txBox="1"/>
          <p:nvPr/>
        </p:nvSpPr>
        <p:spPr>
          <a:xfrm>
            <a:off x="6413000" y="1437850"/>
            <a:ext cx="2274000" cy="3049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latin typeface="Montserrat"/>
                <a:ea typeface="Montserrat"/>
                <a:cs typeface="Montserrat"/>
                <a:sym typeface="Montserrat"/>
              </a:rPr>
              <a:t>Para recibir actualizaciones sobre cómo mantenerte sano durante la pandemia, envía el texto  </a:t>
            </a:r>
            <a:r>
              <a:rPr b="1" lang="en" sz="1800">
                <a:latin typeface="Montserrat"/>
                <a:ea typeface="Montserrat"/>
                <a:cs typeface="Montserrat"/>
                <a:sym typeface="Montserrat"/>
              </a:rPr>
              <a:t>COVIDPHL</a:t>
            </a:r>
            <a:r>
              <a:rPr b="1" lang="en" sz="1800">
                <a:latin typeface="Montserrat"/>
                <a:ea typeface="Montserrat"/>
                <a:cs typeface="Montserrat"/>
                <a:sym typeface="Montserrat"/>
              </a:rPr>
              <a:t> </a:t>
            </a:r>
            <a:endParaRPr b="1" sz="1800">
              <a:latin typeface="Montserrat"/>
              <a:ea typeface="Montserrat"/>
              <a:cs typeface="Montserrat"/>
              <a:sym typeface="Montserrat"/>
            </a:endParaRPr>
          </a:p>
          <a:p>
            <a:pPr indent="0" lvl="0" marL="0" rtl="0" algn="l">
              <a:lnSpc>
                <a:spcPct val="115000"/>
              </a:lnSpc>
              <a:spcBef>
                <a:spcPts val="0"/>
              </a:spcBef>
              <a:spcAft>
                <a:spcPts val="0"/>
              </a:spcAft>
              <a:buNone/>
            </a:pPr>
            <a:r>
              <a:rPr lang="en" sz="1800">
                <a:latin typeface="Montserrat"/>
                <a:ea typeface="Montserrat"/>
                <a:cs typeface="Montserrat"/>
                <a:sym typeface="Montserrat"/>
              </a:rPr>
              <a:t>al # </a:t>
            </a:r>
            <a:r>
              <a:rPr b="1" lang="en" sz="1800">
                <a:latin typeface="Montserrat"/>
                <a:ea typeface="Montserrat"/>
                <a:cs typeface="Montserrat"/>
                <a:sym typeface="Montserrat"/>
              </a:rPr>
              <a:t>888-777. </a:t>
            </a:r>
            <a:endParaRPr b="1" sz="1800">
              <a:latin typeface="Montserrat"/>
              <a:ea typeface="Montserrat"/>
              <a:cs typeface="Montserrat"/>
              <a:sym typeface="Montserrat"/>
            </a:endParaRPr>
          </a:p>
        </p:txBody>
      </p:sp>
      <p:sp>
        <p:nvSpPr>
          <p:cNvPr id="323" name="Google Shape;323;p40"/>
          <p:cNvSpPr txBox="1"/>
          <p:nvPr/>
        </p:nvSpPr>
        <p:spPr>
          <a:xfrm>
            <a:off x="102825" y="301600"/>
            <a:ext cx="90936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chemeClr val="lt1"/>
                </a:solidFill>
                <a:latin typeface="Montserrat"/>
                <a:ea typeface="Montserrat"/>
                <a:cs typeface="Montserrat"/>
                <a:sym typeface="Montserrat"/>
              </a:rPr>
              <a:t>¿</a:t>
            </a:r>
            <a:r>
              <a:rPr b="1" lang="en" sz="2400">
                <a:solidFill>
                  <a:srgbClr val="FFFFFF"/>
                </a:solidFill>
                <a:latin typeface="Montserrat"/>
                <a:ea typeface="Montserrat"/>
                <a:cs typeface="Montserrat"/>
                <a:sym typeface="Montserrat"/>
              </a:rPr>
              <a:t>DÓNDE ENCONTRAR INFORMACIÓN SOBRE COVID-19:</a:t>
            </a:r>
            <a:endParaRPr b="1" sz="2400">
              <a:solidFill>
                <a:srgbClr val="FFFFFF"/>
              </a:solidFill>
              <a:latin typeface="Montserrat"/>
              <a:ea typeface="Montserrat"/>
              <a:cs typeface="Montserrat"/>
              <a:sym typeface="Montserrat"/>
            </a:endParaRPr>
          </a:p>
        </p:txBody>
      </p:sp>
      <p:pic>
        <p:nvPicPr>
          <p:cNvPr id="324" name="Google Shape;324;p40"/>
          <p:cNvPicPr preferRelativeResize="0"/>
          <p:nvPr/>
        </p:nvPicPr>
        <p:blipFill>
          <a:blip r:embed="rId3">
            <a:alphaModFix/>
          </a:blip>
          <a:stretch>
            <a:fillRect/>
          </a:stretch>
        </p:blipFill>
        <p:spPr>
          <a:xfrm>
            <a:off x="102825" y="1209175"/>
            <a:ext cx="6037750" cy="3695175"/>
          </a:xfrm>
          <a:prstGeom prst="rect">
            <a:avLst/>
          </a:prstGeom>
          <a:noFill/>
          <a:ln>
            <a:noFill/>
          </a:ln>
        </p:spPr>
      </p:pic>
      <p:sp>
        <p:nvSpPr>
          <p:cNvPr id="325" name="Google Shape;325;p40"/>
          <p:cNvSpPr/>
          <p:nvPr/>
        </p:nvSpPr>
        <p:spPr>
          <a:xfrm>
            <a:off x="2712650" y="2466425"/>
            <a:ext cx="818100" cy="3561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22"/>
                                        </p:tgtEl>
                                        <p:attrNameLst>
                                          <p:attrName>style.visibility</p:attrName>
                                        </p:attrNameLst>
                                      </p:cBhvr>
                                      <p:to>
                                        <p:strVal val="visible"/>
                                      </p:to>
                                    </p:set>
                                    <p:anim calcmode="lin" valueType="num">
                                      <p:cBhvr additive="base">
                                        <p:cTn dur="1000"/>
                                        <p:tgtEl>
                                          <p:spTgt spid="32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pic>
        <p:nvPicPr>
          <p:cNvPr id="330" name="Google Shape;330;p41"/>
          <p:cNvPicPr preferRelativeResize="0"/>
          <p:nvPr/>
        </p:nvPicPr>
        <p:blipFill rotWithShape="1">
          <a:blip r:embed="rId3">
            <a:alphaModFix/>
          </a:blip>
          <a:srcRect b="18678" l="0" r="0" t="13621"/>
          <a:stretch/>
        </p:blipFill>
        <p:spPr>
          <a:xfrm>
            <a:off x="5876150" y="1081163"/>
            <a:ext cx="2622726" cy="1775575"/>
          </a:xfrm>
          <a:prstGeom prst="rect">
            <a:avLst/>
          </a:prstGeom>
          <a:noFill/>
          <a:ln>
            <a:noFill/>
          </a:ln>
        </p:spPr>
      </p:pic>
      <p:sp>
        <p:nvSpPr>
          <p:cNvPr id="331" name="Google Shape;331;p41"/>
          <p:cNvSpPr txBox="1"/>
          <p:nvPr>
            <p:ph idx="1" type="body"/>
          </p:nvPr>
        </p:nvSpPr>
        <p:spPr>
          <a:xfrm>
            <a:off x="305125" y="1008800"/>
            <a:ext cx="5437500" cy="1920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El </a:t>
            </a:r>
            <a:r>
              <a:rPr lang="en" sz="2000">
                <a:solidFill>
                  <a:srgbClr val="000000"/>
                </a:solidFill>
                <a:highlight>
                  <a:srgbClr val="FFFFFF"/>
                </a:highlight>
                <a:latin typeface="Montserrat"/>
                <a:ea typeface="Montserrat"/>
                <a:cs typeface="Montserrat"/>
                <a:sym typeface="Montserrat"/>
              </a:rPr>
              <a:t>COVID-19 impacta a todos quienes vivimos en</a:t>
            </a:r>
            <a:r>
              <a:rPr b="1" lang="en" sz="2000">
                <a:solidFill>
                  <a:srgbClr val="000000"/>
                </a:solidFill>
                <a:highlight>
                  <a:srgbClr val="FFFFFF"/>
                </a:highlight>
                <a:latin typeface="Montserrat"/>
                <a:ea typeface="Montserrat"/>
                <a:cs typeface="Montserrat"/>
                <a:sym typeface="Montserrat"/>
              </a:rPr>
              <a:t> Filadelfia.</a:t>
            </a:r>
            <a:r>
              <a:rPr lang="en" sz="2000">
                <a:solidFill>
                  <a:srgbClr val="000000"/>
                </a:solidFill>
                <a:highlight>
                  <a:srgbClr val="FFFFFF"/>
                </a:highlight>
                <a:latin typeface="Montserrat"/>
                <a:ea typeface="Montserrat"/>
                <a:cs typeface="Montserrat"/>
                <a:sym typeface="Montserrat"/>
              </a:rPr>
              <a:t> </a:t>
            </a:r>
            <a:endParaRPr sz="2000">
              <a:solidFill>
                <a:srgbClr val="000000"/>
              </a:solidFill>
              <a:highlight>
                <a:srgbClr val="FFFFFF"/>
              </a:highlight>
              <a:latin typeface="Montserrat"/>
              <a:ea typeface="Montserrat"/>
              <a:cs typeface="Montserrat"/>
              <a:sym typeface="Montserrat"/>
            </a:endParaRPr>
          </a:p>
          <a:p>
            <a:pPr indent="0" lvl="0" marL="0" rtl="0" algn="l">
              <a:spcBef>
                <a:spcPts val="1200"/>
              </a:spcBef>
              <a:spcAft>
                <a:spcPts val="0"/>
              </a:spcAft>
              <a:buClr>
                <a:schemeClr val="dk1"/>
              </a:buClr>
              <a:buSzPts val="1100"/>
              <a:buFont typeface="Arial"/>
              <a:buNone/>
            </a:pPr>
            <a:r>
              <a:rPr lang="en" sz="2000">
                <a:solidFill>
                  <a:srgbClr val="000000"/>
                </a:solidFill>
                <a:highlight>
                  <a:srgbClr val="FFFFFF"/>
                </a:highlight>
                <a:latin typeface="Montserrat"/>
                <a:ea typeface="Montserrat"/>
                <a:cs typeface="Montserrat"/>
                <a:sym typeface="Montserrat"/>
              </a:rPr>
              <a:t>El virus no distingue entre raza, nacionalidad, o estado migratorio.</a:t>
            </a:r>
            <a:endParaRPr sz="2000">
              <a:solidFill>
                <a:srgbClr val="000000"/>
              </a:solidFill>
              <a:highlight>
                <a:srgbClr val="FFFFFF"/>
              </a:highlight>
              <a:latin typeface="Montserrat"/>
              <a:ea typeface="Montserrat"/>
              <a:cs typeface="Montserrat"/>
              <a:sym typeface="Montserrat"/>
            </a:endParaRPr>
          </a:p>
          <a:p>
            <a:pPr indent="0" lvl="0" marL="0" rtl="0" algn="l">
              <a:spcBef>
                <a:spcPts val="1200"/>
              </a:spcBef>
              <a:spcAft>
                <a:spcPts val="1200"/>
              </a:spcAft>
              <a:buClr>
                <a:schemeClr val="dk1"/>
              </a:buClr>
              <a:buSzPts val="1100"/>
              <a:buFont typeface="Arial"/>
              <a:buNone/>
            </a:pPr>
            <a:r>
              <a:t/>
            </a:r>
            <a:endParaRPr sz="2000">
              <a:solidFill>
                <a:srgbClr val="000000"/>
              </a:solidFill>
              <a:highlight>
                <a:srgbClr val="FFFFFF"/>
              </a:highlight>
              <a:latin typeface="Montserrat"/>
              <a:ea typeface="Montserrat"/>
              <a:cs typeface="Montserrat"/>
              <a:sym typeface="Montserrat"/>
            </a:endParaRPr>
          </a:p>
        </p:txBody>
      </p:sp>
      <p:sp>
        <p:nvSpPr>
          <p:cNvPr id="332" name="Google Shape;332;p4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41"/>
          <p:cNvSpPr txBox="1"/>
          <p:nvPr/>
        </p:nvSpPr>
        <p:spPr>
          <a:xfrm>
            <a:off x="254400" y="301600"/>
            <a:ext cx="86352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rPr>
              <a:t>ESTADO MIGRATORIO Y ACCESO A SALUD</a:t>
            </a:r>
            <a:endParaRPr b="1" sz="2400">
              <a:solidFill>
                <a:srgbClr val="FFFFFF"/>
              </a:solidFill>
            </a:endParaRPr>
          </a:p>
        </p:txBody>
      </p:sp>
      <p:sp>
        <p:nvSpPr>
          <p:cNvPr id="334" name="Google Shape;334;p41"/>
          <p:cNvSpPr txBox="1"/>
          <p:nvPr/>
        </p:nvSpPr>
        <p:spPr>
          <a:xfrm>
            <a:off x="-74375" y="3154175"/>
            <a:ext cx="9630000" cy="1775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i="1" lang="en" sz="2200" u="sng">
                <a:highlight>
                  <a:srgbClr val="FFFFFF"/>
                </a:highlight>
                <a:latin typeface="Montserrat"/>
                <a:ea typeface="Montserrat"/>
                <a:cs typeface="Montserrat"/>
                <a:sym typeface="Montserrat"/>
              </a:rPr>
              <a:t>Todos</a:t>
            </a:r>
            <a:r>
              <a:rPr b="1" lang="en" sz="2200">
                <a:highlight>
                  <a:srgbClr val="FFFFFF"/>
                </a:highlight>
                <a:latin typeface="Montserrat"/>
                <a:ea typeface="Montserrat"/>
                <a:cs typeface="Montserrat"/>
                <a:sym typeface="Montserrat"/>
              </a:rPr>
              <a:t> quienes lo necesiten, </a:t>
            </a:r>
            <a:r>
              <a:rPr b="1" lang="en" sz="2200">
                <a:highlight>
                  <a:srgbClr val="FFFFFF"/>
                </a:highlight>
                <a:latin typeface="Montserrat"/>
                <a:ea typeface="Montserrat"/>
                <a:cs typeface="Montserrat"/>
                <a:sym typeface="Montserrat"/>
              </a:rPr>
              <a:t>deben buscar cuidado médico.</a:t>
            </a:r>
            <a:endParaRPr b="1" sz="2200">
              <a:highlight>
                <a:srgbClr val="FFFFFF"/>
              </a:highlight>
              <a:latin typeface="Montserrat"/>
              <a:ea typeface="Montserrat"/>
              <a:cs typeface="Montserrat"/>
              <a:sym typeface="Montserrat"/>
            </a:endParaRPr>
          </a:p>
          <a:p>
            <a:pPr indent="0" lvl="0" marL="0" rtl="0" algn="ctr">
              <a:lnSpc>
                <a:spcPct val="115000"/>
              </a:lnSpc>
              <a:spcBef>
                <a:spcPts val="1200"/>
              </a:spcBef>
              <a:spcAft>
                <a:spcPts val="0"/>
              </a:spcAft>
              <a:buNone/>
            </a:pPr>
            <a:r>
              <a:rPr b="1" lang="en" sz="2200">
                <a:highlight>
                  <a:srgbClr val="FFFFFF"/>
                </a:highlight>
                <a:latin typeface="Montserrat"/>
                <a:ea typeface="Montserrat"/>
                <a:cs typeface="Montserrat"/>
                <a:sym typeface="Montserrat"/>
              </a:rPr>
              <a:t>Encuentra un Centro de Salud Comunitario en</a:t>
            </a:r>
            <a:r>
              <a:rPr b="1" lang="en" sz="2200">
                <a:highlight>
                  <a:srgbClr val="FFFFFF"/>
                </a:highlight>
                <a:latin typeface="Montserrat"/>
                <a:ea typeface="Montserrat"/>
                <a:cs typeface="Montserrat"/>
                <a:sym typeface="Montserrat"/>
              </a:rPr>
              <a:t> https://bit.ly/PhilaHealthCenters</a:t>
            </a:r>
            <a:endParaRPr b="1" sz="2200">
              <a:highlight>
                <a:srgbClr val="FFFFFF"/>
              </a:highlight>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2400">
              <a:highlight>
                <a:srgbClr val="FFFFFF"/>
              </a:highlight>
              <a:latin typeface="Montserrat"/>
              <a:ea typeface="Montserrat"/>
              <a:cs typeface="Montserrat"/>
              <a:sym typeface="Montserra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1">
                                  <p:stCondLst>
                                    <p:cond delay="0"/>
                                  </p:stCondLst>
                                  <p:childTnLst>
                                    <p:set>
                                      <p:cBhvr>
                                        <p:cTn dur="1" fill="hold">
                                          <p:stCondLst>
                                            <p:cond delay="0"/>
                                          </p:stCondLst>
                                        </p:cTn>
                                        <p:tgtEl>
                                          <p:spTgt spid="334"/>
                                        </p:tgtEl>
                                        <p:attrNameLst>
                                          <p:attrName>style.visibility</p:attrName>
                                        </p:attrNameLst>
                                      </p:cBhvr>
                                      <p:to>
                                        <p:strVal val="visible"/>
                                      </p:to>
                                    </p:set>
                                    <p:anim calcmode="lin" valueType="num">
                                      <p:cBhvr additive="base">
                                        <p:cTn dur="1000"/>
                                        <p:tgtEl>
                                          <p:spTgt spid="334"/>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8" name="Shape 338"/>
        <p:cNvGrpSpPr/>
        <p:nvPr/>
      </p:nvGrpSpPr>
      <p:grpSpPr>
        <a:xfrm>
          <a:off x="0" y="0"/>
          <a:ext cx="0" cy="0"/>
          <a:chOff x="0" y="0"/>
          <a:chExt cx="0" cy="0"/>
        </a:xfrm>
      </p:grpSpPr>
      <p:sp>
        <p:nvSpPr>
          <p:cNvPr id="339" name="Google Shape;339;p4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42"/>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DE VIVIENDA</a:t>
            </a:r>
            <a:endParaRPr b="1" sz="2400">
              <a:solidFill>
                <a:srgbClr val="FFFFFF"/>
              </a:solidFill>
              <a:latin typeface="Montserrat"/>
              <a:ea typeface="Montserrat"/>
              <a:cs typeface="Montserrat"/>
              <a:sym typeface="Montserrat"/>
            </a:endParaRPr>
          </a:p>
        </p:txBody>
      </p:sp>
      <p:sp>
        <p:nvSpPr>
          <p:cNvPr id="341" name="Google Shape;341;p42"/>
          <p:cNvSpPr txBox="1"/>
          <p:nvPr/>
        </p:nvSpPr>
        <p:spPr>
          <a:xfrm>
            <a:off x="234525" y="991675"/>
            <a:ext cx="4103400" cy="27705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sz="1700">
                <a:highlight>
                  <a:srgbClr val="FFFFFF"/>
                </a:highlight>
                <a:latin typeface="Montserrat"/>
                <a:ea typeface="Montserrat"/>
                <a:cs typeface="Montserrat"/>
                <a:sym typeface="Montserrat"/>
              </a:rPr>
              <a:t>La Corte Municipal de Filadelfia </a:t>
            </a:r>
            <a:r>
              <a:rPr b="1" lang="en" sz="1700">
                <a:highlight>
                  <a:srgbClr val="FFFFFF"/>
                </a:highlight>
                <a:latin typeface="Montserrat"/>
                <a:ea typeface="Montserrat"/>
                <a:cs typeface="Montserrat"/>
                <a:sym typeface="Montserrat"/>
              </a:rPr>
              <a:t>NO</a:t>
            </a:r>
            <a:r>
              <a:rPr lang="en" sz="1700">
                <a:highlight>
                  <a:srgbClr val="FFFFFF"/>
                </a:highlight>
                <a:latin typeface="Montserrat"/>
                <a:ea typeface="Montserrat"/>
                <a:cs typeface="Montserrat"/>
                <a:sym typeface="Montserrat"/>
              </a:rPr>
              <a:t> dictará desalojos forzosos por dos semanas. </a:t>
            </a:r>
            <a:endParaRPr sz="17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7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700">
                <a:highlight>
                  <a:srgbClr val="FFFFFF"/>
                </a:highlight>
                <a:latin typeface="Montserrat"/>
                <a:ea typeface="Montserrat"/>
                <a:cs typeface="Montserrat"/>
                <a:sym typeface="Montserrat"/>
              </a:rPr>
              <a:t>Si necesitas una vivienda temporal de emergencia, usa uno de los puntos de acceso de la oficina de servicios para personas sin hogar y pide un intérprete para español para obtener servicios de refugio.</a:t>
            </a:r>
            <a:endParaRPr sz="1700">
              <a:highlight>
                <a:srgbClr val="FFFFFF"/>
              </a:highlight>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7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sp>
        <p:nvSpPr>
          <p:cNvPr id="342" name="Google Shape;342;p42"/>
          <p:cNvSpPr/>
          <p:nvPr/>
        </p:nvSpPr>
        <p:spPr>
          <a:xfrm>
            <a:off x="3551075" y="4344600"/>
            <a:ext cx="5648700" cy="7989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42"/>
          <p:cNvSpPr txBox="1"/>
          <p:nvPr/>
        </p:nvSpPr>
        <p:spPr>
          <a:xfrm>
            <a:off x="3551100" y="4396750"/>
            <a:ext cx="57513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200">
                <a:solidFill>
                  <a:srgbClr val="FFFFFF"/>
                </a:solidFill>
                <a:latin typeface="Montserrat"/>
                <a:ea typeface="Montserrat"/>
                <a:cs typeface="Montserrat"/>
                <a:sym typeface="Montserrat"/>
              </a:rPr>
              <a:t>¿TE ENCUENTRAS EN UN HOGAR INSEGURO?</a:t>
            </a:r>
            <a:endParaRPr b="1" sz="1200">
              <a:solidFill>
                <a:srgbClr val="FFFFFF"/>
              </a:solidFill>
              <a:latin typeface="Montserrat"/>
              <a:ea typeface="Montserrat"/>
              <a:cs typeface="Montserrat"/>
              <a:sym typeface="Montserrat"/>
            </a:endParaRPr>
          </a:p>
          <a:p>
            <a:pPr indent="0" lvl="0" marL="0" marR="0" rtl="0" algn="l">
              <a:lnSpc>
                <a:spcPct val="150000"/>
              </a:lnSpc>
              <a:spcBef>
                <a:spcPts val="0"/>
              </a:spcBef>
              <a:spcAft>
                <a:spcPts val="0"/>
              </a:spcAft>
              <a:buNone/>
            </a:pPr>
            <a:r>
              <a:rPr lang="en" sz="1200">
                <a:solidFill>
                  <a:srgbClr val="FFFFFF"/>
                </a:solidFill>
                <a:latin typeface="Montserrat"/>
                <a:ea typeface="Montserrat"/>
                <a:cs typeface="Montserrat"/>
                <a:sym typeface="Montserrat"/>
              </a:rPr>
              <a:t>L</a:t>
            </a:r>
            <a:r>
              <a:rPr lang="en" sz="1200">
                <a:solidFill>
                  <a:srgbClr val="FFFFFF"/>
                </a:solidFill>
                <a:latin typeface="Montserrat"/>
                <a:ea typeface="Montserrat"/>
                <a:cs typeface="Montserrat"/>
                <a:sym typeface="Montserrat"/>
              </a:rPr>
              <a:t>a línea de Violencia Doméstica de Filadelfia </a:t>
            </a:r>
            <a:r>
              <a:rPr b="1" lang="en" sz="1200">
                <a:solidFill>
                  <a:srgbClr val="FFFFFF"/>
                </a:solidFill>
                <a:latin typeface="Montserrat"/>
                <a:ea typeface="Montserrat"/>
                <a:cs typeface="Montserrat"/>
                <a:sym typeface="Montserrat"/>
              </a:rPr>
              <a:t>866-723-3014 </a:t>
            </a:r>
            <a:r>
              <a:rPr lang="en" sz="1200">
                <a:solidFill>
                  <a:srgbClr val="FFFFFF"/>
                </a:solidFill>
                <a:latin typeface="Montserrat"/>
                <a:ea typeface="Montserrat"/>
                <a:cs typeface="Montserrat"/>
                <a:sym typeface="Montserrat"/>
              </a:rPr>
              <a:t>trabaja </a:t>
            </a:r>
            <a:r>
              <a:rPr lang="en" sz="1200">
                <a:solidFill>
                  <a:schemeClr val="lt1"/>
                </a:solidFill>
                <a:latin typeface="Montserrat"/>
                <a:ea typeface="Montserrat"/>
                <a:cs typeface="Montserrat"/>
                <a:sym typeface="Montserrat"/>
              </a:rPr>
              <a:t>24/7 </a:t>
            </a:r>
            <a:endParaRPr sz="1200">
              <a:solidFill>
                <a:srgbClr val="FFFFFF"/>
              </a:solidFill>
              <a:latin typeface="Montserrat"/>
              <a:ea typeface="Montserrat"/>
              <a:cs typeface="Montserrat"/>
              <a:sym typeface="Montserrat"/>
            </a:endParaRPr>
          </a:p>
        </p:txBody>
      </p:sp>
      <p:pic>
        <p:nvPicPr>
          <p:cNvPr id="344" name="Google Shape;344;p42"/>
          <p:cNvPicPr preferRelativeResize="0"/>
          <p:nvPr/>
        </p:nvPicPr>
        <p:blipFill>
          <a:blip r:embed="rId3">
            <a:alphaModFix/>
          </a:blip>
          <a:stretch>
            <a:fillRect/>
          </a:stretch>
        </p:blipFill>
        <p:spPr>
          <a:xfrm>
            <a:off x="4990113" y="991625"/>
            <a:ext cx="2770625" cy="2770625"/>
          </a:xfrm>
          <a:prstGeom prst="rect">
            <a:avLst/>
          </a:prstGeom>
          <a:noFill/>
          <a:ln>
            <a:noFill/>
          </a:ln>
        </p:spPr>
      </p:pic>
      <p:sp>
        <p:nvSpPr>
          <p:cNvPr id="345" name="Google Shape;345;p42"/>
          <p:cNvSpPr/>
          <p:nvPr/>
        </p:nvSpPr>
        <p:spPr>
          <a:xfrm>
            <a:off x="0" y="4344600"/>
            <a:ext cx="3551100" cy="7989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42"/>
          <p:cNvSpPr txBox="1"/>
          <p:nvPr/>
        </p:nvSpPr>
        <p:spPr>
          <a:xfrm>
            <a:off x="-28200" y="4393500"/>
            <a:ext cx="3607500" cy="5835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b="1" lang="en" sz="1200">
                <a:solidFill>
                  <a:srgbClr val="2176D2"/>
                </a:solidFill>
                <a:latin typeface="Montserrat"/>
                <a:ea typeface="Montserrat"/>
                <a:cs typeface="Montserrat"/>
                <a:sym typeface="Montserrat"/>
              </a:rPr>
              <a:t>¿VES A ALGUIEN QUE NECESITA REFUGIO</a:t>
            </a:r>
            <a:r>
              <a:rPr b="1" lang="en" sz="1200">
                <a:solidFill>
                  <a:srgbClr val="2176D2"/>
                </a:solidFill>
                <a:latin typeface="Montserrat"/>
                <a:ea typeface="Montserrat"/>
                <a:cs typeface="Montserrat"/>
                <a:sym typeface="Montserrat"/>
              </a:rPr>
              <a:t>?</a:t>
            </a:r>
            <a:endParaRPr b="1" sz="1200">
              <a:solidFill>
                <a:srgbClr val="2176D2"/>
              </a:solidFill>
              <a:latin typeface="Montserrat"/>
              <a:ea typeface="Montserrat"/>
              <a:cs typeface="Montserrat"/>
              <a:sym typeface="Montserrat"/>
            </a:endParaRPr>
          </a:p>
          <a:p>
            <a:pPr indent="0" lvl="0" marL="0" marR="0" rtl="0" algn="l">
              <a:lnSpc>
                <a:spcPct val="100000"/>
              </a:lnSpc>
              <a:spcBef>
                <a:spcPts val="0"/>
              </a:spcBef>
              <a:spcAft>
                <a:spcPts val="0"/>
              </a:spcAft>
              <a:buNone/>
            </a:pPr>
            <a:r>
              <a:rPr lang="en" sz="1200">
                <a:solidFill>
                  <a:srgbClr val="2176D2"/>
                </a:solidFill>
                <a:latin typeface="Montserrat"/>
                <a:ea typeface="Montserrat"/>
                <a:cs typeface="Montserrat"/>
                <a:sym typeface="Montserrat"/>
              </a:rPr>
              <a:t>Llama a</a:t>
            </a:r>
            <a:r>
              <a:rPr b="1" lang="en" sz="1200">
                <a:solidFill>
                  <a:srgbClr val="2176D2"/>
                </a:solidFill>
                <a:latin typeface="Montserrat"/>
                <a:ea typeface="Montserrat"/>
                <a:cs typeface="Montserrat"/>
                <a:sym typeface="Montserrat"/>
              </a:rPr>
              <a:t> (215) 232-1984 </a:t>
            </a:r>
            <a:r>
              <a:rPr lang="en" sz="1200">
                <a:solidFill>
                  <a:srgbClr val="2176D2"/>
                </a:solidFill>
                <a:latin typeface="Montserrat"/>
                <a:ea typeface="Montserrat"/>
                <a:cs typeface="Montserrat"/>
                <a:sym typeface="Montserrat"/>
              </a:rPr>
              <a:t>para pedir ayuda.</a:t>
            </a:r>
            <a:endParaRPr b="1" sz="1200">
              <a:solidFill>
                <a:srgbClr val="2176D2"/>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6" name="Shape 76"/>
        <p:cNvGrpSpPr/>
        <p:nvPr/>
      </p:nvGrpSpPr>
      <p:grpSpPr>
        <a:xfrm>
          <a:off x="0" y="0"/>
          <a:ext cx="0" cy="0"/>
          <a:chOff x="0" y="0"/>
          <a:chExt cx="0" cy="0"/>
        </a:xfrm>
      </p:grpSpPr>
      <p:sp>
        <p:nvSpPr>
          <p:cNvPr id="77" name="Google Shape;77;p16"/>
          <p:cNvSpPr/>
          <p:nvPr/>
        </p:nvSpPr>
        <p:spPr>
          <a:xfrm>
            <a:off x="8002524" y="3852900"/>
            <a:ext cx="587400" cy="606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7042656" y="3132892"/>
            <a:ext cx="587400" cy="606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8062841" y="2361668"/>
            <a:ext cx="587400" cy="606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6965922" y="1704773"/>
            <a:ext cx="587400" cy="489300"/>
          </a:xfrm>
          <a:prstGeom prst="ellipse">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6"/>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sz="2400">
              <a:solidFill>
                <a:srgbClr val="FFFFFF"/>
              </a:solidFill>
              <a:latin typeface="Montserrat"/>
              <a:ea typeface="Montserrat"/>
              <a:cs typeface="Montserrat"/>
              <a:sym typeface="Montserrat"/>
            </a:endParaRPr>
          </a:p>
        </p:txBody>
      </p:sp>
      <p:sp>
        <p:nvSpPr>
          <p:cNvPr id="83" name="Google Shape;83;p16"/>
          <p:cNvSpPr txBox="1"/>
          <p:nvPr/>
        </p:nvSpPr>
        <p:spPr>
          <a:xfrm>
            <a:off x="175050" y="1279000"/>
            <a:ext cx="6669300" cy="3368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700">
                <a:solidFill>
                  <a:srgbClr val="202020"/>
                </a:solidFill>
                <a:highlight>
                  <a:srgbClr val="FFFFFF"/>
                </a:highlight>
                <a:latin typeface="Montserrat"/>
                <a:ea typeface="Montserrat"/>
                <a:cs typeface="Montserrat"/>
                <a:sym typeface="Montserrat"/>
              </a:rPr>
              <a:t> </a:t>
            </a:r>
            <a:r>
              <a:rPr lang="en" sz="1700">
                <a:solidFill>
                  <a:srgbClr val="202020"/>
                </a:solidFill>
                <a:highlight>
                  <a:srgbClr val="FFFFFF"/>
                </a:highlight>
                <a:latin typeface="Montserrat"/>
                <a:ea typeface="Montserrat"/>
                <a:cs typeface="Montserrat"/>
                <a:sym typeface="Montserrat"/>
              </a:rPr>
              <a:t>- Comparte información actualizada sobre la pandemia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Revisa que sus vecinos estén bien</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Motiva a los demás a seguir la guía de la CDC</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Provee apoyo dando información sobre servicios disponibles a los demás</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t/>
            </a:r>
            <a:endParaRPr sz="1700">
              <a:solidFill>
                <a:srgbClr val="202020"/>
              </a:solidFill>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lang="en" sz="1700">
                <a:solidFill>
                  <a:srgbClr val="202020"/>
                </a:solidFill>
                <a:highlight>
                  <a:srgbClr val="FFFFFF"/>
                </a:highlight>
                <a:latin typeface="Montserrat"/>
                <a:ea typeface="Montserrat"/>
                <a:cs typeface="Montserrat"/>
                <a:sym typeface="Montserrat"/>
              </a:rPr>
              <a:t>- Provee apoyo a personas que no hablan inglés </a:t>
            </a:r>
            <a:endParaRPr sz="1700">
              <a:solidFill>
                <a:srgbClr val="202020"/>
              </a:solidFill>
              <a:highlight>
                <a:srgbClr val="FFFFFF"/>
              </a:highlight>
              <a:latin typeface="Montserrat"/>
              <a:ea typeface="Montserrat"/>
              <a:cs typeface="Montserrat"/>
              <a:sym typeface="Montserrat"/>
            </a:endParaRPr>
          </a:p>
          <a:p>
            <a:pPr indent="0" lvl="0" marL="0" rtl="0" algn="l">
              <a:lnSpc>
                <a:spcPct val="150000"/>
              </a:lnSpc>
              <a:spcBef>
                <a:spcPts val="300"/>
              </a:spcBef>
              <a:spcAft>
                <a:spcPts val="400"/>
              </a:spcAft>
              <a:buNone/>
            </a:pPr>
            <a:r>
              <a:t/>
            </a:r>
            <a:endParaRPr>
              <a:latin typeface="Montserrat"/>
              <a:ea typeface="Montserrat"/>
              <a:cs typeface="Montserrat"/>
              <a:sym typeface="Montserrat"/>
            </a:endParaRPr>
          </a:p>
        </p:txBody>
      </p:sp>
      <p:sp>
        <p:nvSpPr>
          <p:cNvPr id="84" name="Google Shape;84;p16"/>
          <p:cNvSpPr txBox="1"/>
          <p:nvPr/>
        </p:nvSpPr>
        <p:spPr>
          <a:xfrm>
            <a:off x="175050" y="286400"/>
            <a:ext cx="9322800" cy="5052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b="1" lang="en" sz="1850">
                <a:solidFill>
                  <a:srgbClr val="FFFFFF"/>
                </a:solidFill>
                <a:latin typeface="Montserrat"/>
                <a:ea typeface="Montserrat"/>
                <a:cs typeface="Montserrat"/>
                <a:sym typeface="Montserrat"/>
              </a:rPr>
              <a:t>¿QUÉ HACE UN EMBAJADOR COMUNITARIO COMBATIENDO COVID-19?</a:t>
            </a:r>
            <a:endParaRPr b="1" sz="1850">
              <a:solidFill>
                <a:srgbClr val="FFFFFF"/>
              </a:solidFill>
              <a:latin typeface="Montserrat"/>
              <a:ea typeface="Montserrat"/>
              <a:cs typeface="Montserrat"/>
              <a:sym typeface="Montserrat"/>
            </a:endParaRPr>
          </a:p>
        </p:txBody>
      </p:sp>
      <p:pic>
        <p:nvPicPr>
          <p:cNvPr id="85" name="Google Shape;85;p16"/>
          <p:cNvPicPr preferRelativeResize="0"/>
          <p:nvPr/>
        </p:nvPicPr>
        <p:blipFill>
          <a:blip r:embed="rId3">
            <a:alphaModFix/>
          </a:blip>
          <a:stretch>
            <a:fillRect/>
          </a:stretch>
        </p:blipFill>
        <p:spPr>
          <a:xfrm>
            <a:off x="8289452" y="1650398"/>
            <a:ext cx="587247" cy="606245"/>
          </a:xfrm>
          <a:prstGeom prst="rect">
            <a:avLst/>
          </a:prstGeom>
          <a:noFill/>
          <a:ln>
            <a:noFill/>
          </a:ln>
        </p:spPr>
      </p:pic>
      <p:pic>
        <p:nvPicPr>
          <p:cNvPr id="86" name="Google Shape;86;p16"/>
          <p:cNvPicPr preferRelativeResize="0"/>
          <p:nvPr/>
        </p:nvPicPr>
        <p:blipFill>
          <a:blip r:embed="rId3">
            <a:alphaModFix/>
          </a:blip>
          <a:stretch>
            <a:fillRect/>
          </a:stretch>
        </p:blipFill>
        <p:spPr>
          <a:xfrm>
            <a:off x="6949295" y="2203670"/>
            <a:ext cx="587247" cy="606245"/>
          </a:xfrm>
          <a:prstGeom prst="rect">
            <a:avLst/>
          </a:prstGeom>
          <a:noFill/>
          <a:ln>
            <a:noFill/>
          </a:ln>
        </p:spPr>
      </p:pic>
      <p:pic>
        <p:nvPicPr>
          <p:cNvPr id="87" name="Google Shape;87;p16"/>
          <p:cNvPicPr preferRelativeResize="0"/>
          <p:nvPr/>
        </p:nvPicPr>
        <p:blipFill>
          <a:blip r:embed="rId3">
            <a:alphaModFix/>
          </a:blip>
          <a:stretch>
            <a:fillRect/>
          </a:stretch>
        </p:blipFill>
        <p:spPr>
          <a:xfrm>
            <a:off x="8115923" y="3078017"/>
            <a:ext cx="587247" cy="606245"/>
          </a:xfrm>
          <a:prstGeom prst="rect">
            <a:avLst/>
          </a:prstGeom>
          <a:noFill/>
          <a:ln>
            <a:noFill/>
          </a:ln>
        </p:spPr>
      </p:pic>
      <p:pic>
        <p:nvPicPr>
          <p:cNvPr id="88" name="Google Shape;88;p16"/>
          <p:cNvPicPr preferRelativeResize="0"/>
          <p:nvPr/>
        </p:nvPicPr>
        <p:blipFill>
          <a:blip r:embed="rId3">
            <a:alphaModFix/>
          </a:blip>
          <a:stretch>
            <a:fillRect/>
          </a:stretch>
        </p:blipFill>
        <p:spPr>
          <a:xfrm>
            <a:off x="6844350" y="3794418"/>
            <a:ext cx="587247" cy="606245"/>
          </a:xfrm>
          <a:prstGeom prst="rect">
            <a:avLst/>
          </a:prstGeom>
          <a:noFill/>
          <a:ln>
            <a:noFill/>
          </a:ln>
        </p:spPr>
      </p:pic>
      <p:pic>
        <p:nvPicPr>
          <p:cNvPr id="89" name="Google Shape;89;p16"/>
          <p:cNvPicPr preferRelativeResize="0"/>
          <p:nvPr/>
        </p:nvPicPr>
        <p:blipFill>
          <a:blip r:embed="rId4">
            <a:alphaModFix/>
          </a:blip>
          <a:stretch>
            <a:fillRect/>
          </a:stretch>
        </p:blipFill>
        <p:spPr>
          <a:xfrm rot="1990347">
            <a:off x="7552281" y="1870099"/>
            <a:ext cx="657551" cy="666560"/>
          </a:xfrm>
          <a:prstGeom prst="rect">
            <a:avLst/>
          </a:prstGeom>
          <a:noFill/>
          <a:ln>
            <a:noFill/>
          </a:ln>
        </p:spPr>
      </p:pic>
      <p:pic>
        <p:nvPicPr>
          <p:cNvPr id="90" name="Google Shape;90;p16"/>
          <p:cNvPicPr preferRelativeResize="0"/>
          <p:nvPr/>
        </p:nvPicPr>
        <p:blipFill>
          <a:blip r:embed="rId4">
            <a:alphaModFix/>
          </a:blip>
          <a:stretch>
            <a:fillRect/>
          </a:stretch>
        </p:blipFill>
        <p:spPr>
          <a:xfrm rot="-5709033">
            <a:off x="7544884" y="2630906"/>
            <a:ext cx="672345" cy="651634"/>
          </a:xfrm>
          <a:prstGeom prst="rect">
            <a:avLst/>
          </a:prstGeom>
          <a:noFill/>
          <a:ln>
            <a:noFill/>
          </a:ln>
        </p:spPr>
      </p:pic>
      <p:pic>
        <p:nvPicPr>
          <p:cNvPr id="91" name="Google Shape;91;p16"/>
          <p:cNvPicPr preferRelativeResize="0"/>
          <p:nvPr/>
        </p:nvPicPr>
        <p:blipFill>
          <a:blip r:embed="rId3">
            <a:alphaModFix/>
          </a:blip>
          <a:stretch>
            <a:fillRect/>
          </a:stretch>
        </p:blipFill>
        <p:spPr>
          <a:xfrm>
            <a:off x="8289452" y="4378256"/>
            <a:ext cx="587247" cy="606245"/>
          </a:xfrm>
          <a:prstGeom prst="rect">
            <a:avLst/>
          </a:prstGeom>
          <a:noFill/>
          <a:ln>
            <a:noFill/>
          </a:ln>
        </p:spPr>
      </p:pic>
      <p:pic>
        <p:nvPicPr>
          <p:cNvPr id="92" name="Google Shape;92;p16"/>
          <p:cNvPicPr preferRelativeResize="0"/>
          <p:nvPr/>
        </p:nvPicPr>
        <p:blipFill>
          <a:blip r:embed="rId4">
            <a:alphaModFix/>
          </a:blip>
          <a:stretch>
            <a:fillRect/>
          </a:stretch>
        </p:blipFill>
        <p:spPr>
          <a:xfrm rot="1288455">
            <a:off x="7459022" y="3473346"/>
            <a:ext cx="654159" cy="669888"/>
          </a:xfrm>
          <a:prstGeom prst="rect">
            <a:avLst/>
          </a:prstGeom>
          <a:noFill/>
          <a:ln>
            <a:noFill/>
          </a:ln>
        </p:spPr>
      </p:pic>
      <p:pic>
        <p:nvPicPr>
          <p:cNvPr id="93" name="Google Shape;93;p16"/>
          <p:cNvPicPr preferRelativeResize="0"/>
          <p:nvPr/>
        </p:nvPicPr>
        <p:blipFill>
          <a:blip r:embed="rId4">
            <a:alphaModFix/>
          </a:blip>
          <a:stretch>
            <a:fillRect/>
          </a:stretch>
        </p:blipFill>
        <p:spPr>
          <a:xfrm rot="3685757">
            <a:off x="7636340" y="1309291"/>
            <a:ext cx="667523" cy="656573"/>
          </a:xfrm>
          <a:prstGeom prst="rect">
            <a:avLst/>
          </a:prstGeom>
          <a:noFill/>
          <a:ln>
            <a:noFill/>
          </a:ln>
        </p:spPr>
      </p:pic>
      <p:pic>
        <p:nvPicPr>
          <p:cNvPr id="94" name="Google Shape;94;p16"/>
          <p:cNvPicPr preferRelativeResize="0"/>
          <p:nvPr/>
        </p:nvPicPr>
        <p:blipFill>
          <a:blip r:embed="rId3">
            <a:alphaModFix/>
          </a:blip>
          <a:stretch>
            <a:fillRect/>
          </a:stretch>
        </p:blipFill>
        <p:spPr>
          <a:xfrm>
            <a:off x="7042691" y="941175"/>
            <a:ext cx="587247" cy="606245"/>
          </a:xfrm>
          <a:prstGeom prst="rect">
            <a:avLst/>
          </a:prstGeom>
          <a:noFill/>
          <a:ln>
            <a:noFill/>
          </a:ln>
        </p:spPr>
      </p:pic>
      <p:pic>
        <p:nvPicPr>
          <p:cNvPr id="95" name="Google Shape;95;p16"/>
          <p:cNvPicPr preferRelativeResize="0"/>
          <p:nvPr/>
        </p:nvPicPr>
        <p:blipFill>
          <a:blip r:embed="rId4">
            <a:alphaModFix/>
          </a:blip>
          <a:stretch>
            <a:fillRect/>
          </a:stretch>
        </p:blipFill>
        <p:spPr>
          <a:xfrm rot="-6586310">
            <a:off x="7451097" y="4225222"/>
            <a:ext cx="670008" cy="654037"/>
          </a:xfrm>
          <a:prstGeom prst="rect">
            <a:avLst/>
          </a:prstGeom>
          <a:noFill/>
          <a:ln>
            <a:noFill/>
          </a:ln>
        </p:spPr>
      </p:pic>
      <p:pic>
        <p:nvPicPr>
          <p:cNvPr id="96" name="Google Shape;96;p16"/>
          <p:cNvPicPr preferRelativeResize="0"/>
          <p:nvPr/>
        </p:nvPicPr>
        <p:blipFill>
          <a:blip r:embed="rId5">
            <a:alphaModFix/>
          </a:blip>
          <a:stretch>
            <a:fillRect/>
          </a:stretch>
        </p:blipFill>
        <p:spPr>
          <a:xfrm>
            <a:off x="8059229" y="3926701"/>
            <a:ext cx="473907" cy="489261"/>
          </a:xfrm>
          <a:prstGeom prst="rect">
            <a:avLst/>
          </a:prstGeom>
          <a:noFill/>
          <a:ln>
            <a:noFill/>
          </a:ln>
        </p:spPr>
      </p:pic>
      <p:pic>
        <p:nvPicPr>
          <p:cNvPr id="97" name="Google Shape;97;p16"/>
          <p:cNvPicPr preferRelativeResize="0"/>
          <p:nvPr/>
        </p:nvPicPr>
        <p:blipFill>
          <a:blip r:embed="rId6">
            <a:alphaModFix/>
          </a:blip>
          <a:stretch>
            <a:fillRect/>
          </a:stretch>
        </p:blipFill>
        <p:spPr>
          <a:xfrm>
            <a:off x="7099349" y="3191429"/>
            <a:ext cx="473907" cy="489236"/>
          </a:xfrm>
          <a:prstGeom prst="rect">
            <a:avLst/>
          </a:prstGeom>
          <a:noFill/>
          <a:ln>
            <a:noFill/>
          </a:ln>
        </p:spPr>
      </p:pic>
      <p:pic>
        <p:nvPicPr>
          <p:cNvPr id="98" name="Google Shape;98;p16"/>
          <p:cNvPicPr preferRelativeResize="0"/>
          <p:nvPr/>
        </p:nvPicPr>
        <p:blipFill>
          <a:blip r:embed="rId7">
            <a:alphaModFix/>
          </a:blip>
          <a:stretch>
            <a:fillRect/>
          </a:stretch>
        </p:blipFill>
        <p:spPr>
          <a:xfrm>
            <a:off x="8115935" y="2420152"/>
            <a:ext cx="473907" cy="489219"/>
          </a:xfrm>
          <a:prstGeom prst="rect">
            <a:avLst/>
          </a:prstGeom>
          <a:noFill/>
          <a:ln>
            <a:noFill/>
          </a:ln>
        </p:spPr>
      </p:pic>
      <p:pic>
        <p:nvPicPr>
          <p:cNvPr id="99" name="Google Shape;99;p16"/>
          <p:cNvPicPr preferRelativeResize="0"/>
          <p:nvPr/>
        </p:nvPicPr>
        <p:blipFill>
          <a:blip r:embed="rId8">
            <a:alphaModFix/>
          </a:blip>
          <a:stretch>
            <a:fillRect/>
          </a:stretch>
        </p:blipFill>
        <p:spPr>
          <a:xfrm>
            <a:off x="7105365" y="1770605"/>
            <a:ext cx="334057" cy="3448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43"/>
          <p:cNvSpPr/>
          <p:nvPr/>
        </p:nvSpPr>
        <p:spPr>
          <a:xfrm>
            <a:off x="0" y="4678825"/>
            <a:ext cx="9144000" cy="4107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2" name="Google Shape;352;p4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43"/>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AYUDA ALIMENTARIA</a:t>
            </a:r>
            <a:endParaRPr b="1" sz="2400">
              <a:solidFill>
                <a:srgbClr val="FFFFFF"/>
              </a:solidFill>
              <a:latin typeface="Montserrat"/>
              <a:ea typeface="Montserrat"/>
              <a:cs typeface="Montserrat"/>
              <a:sym typeface="Montserrat"/>
            </a:endParaRPr>
          </a:p>
        </p:txBody>
      </p:sp>
      <p:pic>
        <p:nvPicPr>
          <p:cNvPr id="354" name="Google Shape;354;p43"/>
          <p:cNvPicPr preferRelativeResize="0"/>
          <p:nvPr/>
        </p:nvPicPr>
        <p:blipFill>
          <a:blip r:embed="rId3">
            <a:alphaModFix/>
          </a:blip>
          <a:stretch>
            <a:fillRect/>
          </a:stretch>
        </p:blipFill>
        <p:spPr>
          <a:xfrm>
            <a:off x="5924350" y="2239750"/>
            <a:ext cx="2884374" cy="2651525"/>
          </a:xfrm>
          <a:prstGeom prst="rect">
            <a:avLst/>
          </a:prstGeom>
          <a:noFill/>
          <a:ln>
            <a:noFill/>
          </a:ln>
        </p:spPr>
      </p:pic>
      <p:sp>
        <p:nvSpPr>
          <p:cNvPr id="355" name="Google Shape;355;p43"/>
          <p:cNvSpPr txBox="1"/>
          <p:nvPr/>
        </p:nvSpPr>
        <p:spPr>
          <a:xfrm>
            <a:off x="50700" y="954700"/>
            <a:ext cx="6158700" cy="4009800"/>
          </a:xfrm>
          <a:prstGeom prst="rect">
            <a:avLst/>
          </a:prstGeom>
          <a:noFill/>
          <a:ln>
            <a:noFill/>
          </a:ln>
        </p:spPr>
        <p:txBody>
          <a:bodyPr anchorCtr="0" anchor="t" bIns="91425" lIns="91425" spcFirstLastPara="1" rIns="91425" wrap="square" tIns="91425">
            <a:noAutofit/>
          </a:bodyPr>
          <a:lstStyle/>
          <a:p>
            <a:pPr indent="-336550" lvl="0" marL="457200" rtl="0" algn="l">
              <a:lnSpc>
                <a:spcPct val="115000"/>
              </a:lnSpc>
              <a:spcBef>
                <a:spcPts val="0"/>
              </a:spcBef>
              <a:spcAft>
                <a:spcPts val="0"/>
              </a:spcAft>
              <a:buSzPts val="1700"/>
              <a:buFont typeface="Montserrat"/>
              <a:buChar char="●"/>
            </a:pPr>
            <a:r>
              <a:rPr lang="en" sz="1700">
                <a:highlight>
                  <a:srgbClr val="FFFFFF"/>
                </a:highlight>
                <a:latin typeface="Montserrat"/>
                <a:ea typeface="Montserrat"/>
                <a:cs typeface="Montserrat"/>
                <a:sym typeface="Montserrat"/>
              </a:rPr>
              <a:t>Los centros de distribución de alimentos están abiertos los lunes y los jueves de 10 am - 12pm </a:t>
            </a:r>
            <a:endParaRPr sz="1700">
              <a:highlight>
                <a:srgbClr val="FFFFFF"/>
              </a:highlight>
              <a:latin typeface="Montserrat"/>
              <a:ea typeface="Montserrat"/>
              <a:cs typeface="Montserrat"/>
              <a:sym typeface="Montserrat"/>
            </a:endParaRPr>
          </a:p>
          <a:p>
            <a:pPr indent="-336550" lvl="0" marL="457200" rtl="0" algn="l">
              <a:lnSpc>
                <a:spcPct val="115000"/>
              </a:lnSpc>
              <a:spcBef>
                <a:spcPts val="0"/>
              </a:spcBef>
              <a:spcAft>
                <a:spcPts val="0"/>
              </a:spcAft>
              <a:buSzPts val="1700"/>
              <a:buFont typeface="Montserrat"/>
              <a:buChar char="●"/>
            </a:pPr>
            <a:r>
              <a:rPr lang="en" sz="1700">
                <a:highlight>
                  <a:srgbClr val="FFFFFF"/>
                </a:highlight>
                <a:latin typeface="Montserrat"/>
                <a:ea typeface="Montserrat"/>
                <a:cs typeface="Montserrat"/>
                <a:sym typeface="Montserrat"/>
              </a:rPr>
              <a:t>Los residentes pueden recoger una caja por hogar.  </a:t>
            </a:r>
            <a:endParaRPr sz="1700">
              <a:highlight>
                <a:srgbClr val="FFFFFF"/>
              </a:highlight>
              <a:latin typeface="Montserrat"/>
              <a:ea typeface="Montserrat"/>
              <a:cs typeface="Montserrat"/>
              <a:sym typeface="Montserrat"/>
            </a:endParaRPr>
          </a:p>
          <a:p>
            <a:pPr indent="-336550" lvl="0" marL="457200" rtl="0" algn="l">
              <a:lnSpc>
                <a:spcPct val="115000"/>
              </a:lnSpc>
              <a:spcBef>
                <a:spcPts val="0"/>
              </a:spcBef>
              <a:spcAft>
                <a:spcPts val="0"/>
              </a:spcAft>
              <a:buSzPts val="1700"/>
              <a:buFont typeface="Montserrat"/>
              <a:buChar char="●"/>
            </a:pPr>
            <a:r>
              <a:rPr lang="en" sz="1700">
                <a:highlight>
                  <a:srgbClr val="FFFFFF"/>
                </a:highlight>
                <a:latin typeface="Montserrat"/>
                <a:ea typeface="Montserrat"/>
                <a:cs typeface="Montserrat"/>
                <a:sym typeface="Montserrat"/>
              </a:rPr>
              <a:t>Los residentes no necesitan presentar ninguna identificación ni prueba de ingresos para ser elegible.</a:t>
            </a:r>
            <a:endParaRPr sz="1700">
              <a:highlight>
                <a:srgbClr val="FFFFFF"/>
              </a:highlight>
              <a:latin typeface="Montserrat"/>
              <a:ea typeface="Montserrat"/>
              <a:cs typeface="Montserrat"/>
              <a:sym typeface="Montserrat"/>
            </a:endParaRPr>
          </a:p>
          <a:p>
            <a:pPr indent="-336550" lvl="0" marL="457200" rtl="0" algn="l">
              <a:lnSpc>
                <a:spcPct val="115000"/>
              </a:lnSpc>
              <a:spcBef>
                <a:spcPts val="0"/>
              </a:spcBef>
              <a:spcAft>
                <a:spcPts val="0"/>
              </a:spcAft>
              <a:buSzPts val="1700"/>
              <a:buFont typeface="Montserrat"/>
              <a:buChar char="●"/>
            </a:pPr>
            <a:r>
              <a:rPr lang="en" sz="1700">
                <a:highlight>
                  <a:srgbClr val="FFFFFF"/>
                </a:highlight>
                <a:latin typeface="Montserrat"/>
                <a:ea typeface="Montserrat"/>
                <a:cs typeface="Montserrat"/>
                <a:sym typeface="Montserrat"/>
              </a:rPr>
              <a:t>Los sitios de comida están respaldados por la Ciudad, el programa de Share Food y  </a:t>
            </a:r>
            <a:r>
              <a:rPr lang="en" sz="1700">
                <a:latin typeface="Montserrat"/>
                <a:ea typeface="Montserrat"/>
                <a:cs typeface="Montserrat"/>
                <a:sym typeface="Montserrat"/>
              </a:rPr>
              <a:t>Philabundance.</a:t>
            </a:r>
            <a:endParaRPr sz="1700">
              <a:latin typeface="Montserrat"/>
              <a:ea typeface="Montserrat"/>
              <a:cs typeface="Montserrat"/>
              <a:sym typeface="Montserrat"/>
            </a:endParaRPr>
          </a:p>
          <a:p>
            <a:pPr indent="0" lvl="0" marL="0" rtl="0" algn="l">
              <a:lnSpc>
                <a:spcPct val="115000"/>
              </a:lnSpc>
              <a:spcBef>
                <a:spcPts val="1200"/>
              </a:spcBef>
              <a:spcAft>
                <a:spcPts val="0"/>
              </a:spcAft>
              <a:buNone/>
            </a:pPr>
            <a:r>
              <a:rPr b="1" lang="en" sz="1700">
                <a:solidFill>
                  <a:srgbClr val="2176D2"/>
                </a:solidFill>
                <a:latin typeface="Montserrat"/>
                <a:ea typeface="Montserrat"/>
                <a:cs typeface="Montserrat"/>
                <a:sym typeface="Montserrat"/>
              </a:rPr>
              <a:t>Para actualizaciones diarias visita</a:t>
            </a:r>
            <a:r>
              <a:rPr b="1" lang="en" sz="1700">
                <a:solidFill>
                  <a:srgbClr val="2176D2"/>
                </a:solidFill>
                <a:latin typeface="Montserrat"/>
                <a:ea typeface="Montserrat"/>
                <a:cs typeface="Montserrat"/>
                <a:sym typeface="Montserrat"/>
              </a:rPr>
              <a:t>: </a:t>
            </a:r>
            <a:r>
              <a:rPr b="1" lang="en" sz="1700" u="sng">
                <a:solidFill>
                  <a:srgbClr val="2176D2"/>
                </a:solidFill>
                <a:latin typeface="Montserrat"/>
                <a:ea typeface="Montserrat"/>
                <a:cs typeface="Montserrat"/>
                <a:sym typeface="Montserrat"/>
              </a:rPr>
              <a:t>bit.ly/philagov-comidasgratis</a:t>
            </a:r>
            <a:endParaRPr b="1" sz="1700" u="sng">
              <a:solidFill>
                <a:srgbClr val="2176D2"/>
              </a:solidFill>
              <a:latin typeface="Montserrat"/>
              <a:ea typeface="Montserrat"/>
              <a:cs typeface="Montserrat"/>
              <a:sym typeface="Montserrat"/>
            </a:endParaRPr>
          </a:p>
          <a:p>
            <a:pPr indent="0" lvl="0" marL="0" rtl="0" algn="l">
              <a:lnSpc>
                <a:spcPct val="115000"/>
              </a:lnSpc>
              <a:spcBef>
                <a:spcPts val="1200"/>
              </a:spcBef>
              <a:spcAft>
                <a:spcPts val="0"/>
              </a:spcAft>
              <a:buNone/>
            </a:pPr>
            <a:r>
              <a:t/>
            </a:r>
            <a:endParaRPr sz="1800">
              <a:latin typeface="Montserrat"/>
              <a:ea typeface="Montserrat"/>
              <a:cs typeface="Montserrat"/>
              <a:sym typeface="Montserra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sp>
        <p:nvSpPr>
          <p:cNvPr id="360" name="Google Shape;360;p44"/>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4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DESEMPLEO</a:t>
            </a:r>
            <a:endParaRPr b="1" sz="2400">
              <a:solidFill>
                <a:srgbClr val="FFFFFF"/>
              </a:solidFill>
              <a:latin typeface="Montserrat"/>
              <a:ea typeface="Montserrat"/>
              <a:cs typeface="Montserrat"/>
              <a:sym typeface="Montserrat"/>
            </a:endParaRPr>
          </a:p>
        </p:txBody>
      </p:sp>
      <p:sp>
        <p:nvSpPr>
          <p:cNvPr id="362" name="Google Shape;362;p44"/>
          <p:cNvSpPr/>
          <p:nvPr/>
        </p:nvSpPr>
        <p:spPr>
          <a:xfrm>
            <a:off x="5546650" y="2473200"/>
            <a:ext cx="2241900" cy="9924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3" name="Google Shape;363;p44"/>
          <p:cNvSpPr txBox="1"/>
          <p:nvPr/>
        </p:nvSpPr>
        <p:spPr>
          <a:xfrm>
            <a:off x="5608600" y="2571750"/>
            <a:ext cx="2118000" cy="7953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1900"/>
              </a:spcAft>
              <a:buNone/>
            </a:pPr>
            <a:r>
              <a:rPr lang="en" sz="1200">
                <a:solidFill>
                  <a:srgbClr val="FFFFFF"/>
                </a:solidFill>
                <a:latin typeface="Montserrat"/>
                <a:ea typeface="Montserrat"/>
                <a:cs typeface="Montserrat"/>
                <a:sym typeface="Montserrat"/>
              </a:rPr>
              <a:t>PARA MÁS INFO</a:t>
            </a:r>
            <a:r>
              <a:rPr lang="en" sz="1200">
                <a:solidFill>
                  <a:srgbClr val="FFFFFF"/>
                </a:solidFill>
                <a:latin typeface="Montserrat"/>
                <a:ea typeface="Montserrat"/>
                <a:cs typeface="Montserrat"/>
                <a:sym typeface="Montserrat"/>
              </a:rPr>
              <a:t>, VISITA: uc.pa.gov/español</a:t>
            </a:r>
            <a:endParaRPr b="1">
              <a:solidFill>
                <a:srgbClr val="FFFFFF"/>
              </a:solidFill>
            </a:endParaRPr>
          </a:p>
        </p:txBody>
      </p:sp>
      <p:sp>
        <p:nvSpPr>
          <p:cNvPr id="364" name="Google Shape;364;p44"/>
          <p:cNvSpPr txBox="1"/>
          <p:nvPr/>
        </p:nvSpPr>
        <p:spPr>
          <a:xfrm>
            <a:off x="687300" y="983150"/>
            <a:ext cx="7769400" cy="837900"/>
          </a:xfrm>
          <a:prstGeom prst="rect">
            <a:avLst/>
          </a:prstGeom>
          <a:noFill/>
          <a:ln>
            <a:noFill/>
          </a:ln>
        </p:spPr>
        <p:txBody>
          <a:bodyPr anchorCtr="0" anchor="t" bIns="91425" lIns="91425" spcFirstLastPara="1" rIns="91425" wrap="square" tIns="91425">
            <a:noAutofit/>
          </a:bodyPr>
          <a:lstStyle/>
          <a:p>
            <a:pPr indent="0" lvl="0" marL="0" marR="0" rtl="0" algn="ctr">
              <a:lnSpc>
                <a:spcPct val="150000"/>
              </a:lnSpc>
              <a:spcBef>
                <a:spcPts val="0"/>
              </a:spcBef>
              <a:spcAft>
                <a:spcPts val="1900"/>
              </a:spcAft>
              <a:buNone/>
            </a:pPr>
            <a:r>
              <a:rPr lang="en" sz="1300">
                <a:solidFill>
                  <a:schemeClr val="dk1"/>
                </a:solidFill>
                <a:latin typeface="Montserrat"/>
                <a:ea typeface="Montserrat"/>
                <a:cs typeface="Montserrat"/>
                <a:sym typeface="Montserrat"/>
              </a:rPr>
              <a:t>Trabajadores en Pensilvania quienes perdieron su trabajo a causa del </a:t>
            </a:r>
            <a:r>
              <a:rPr lang="en" sz="1300">
                <a:solidFill>
                  <a:schemeClr val="dk1"/>
                </a:solidFill>
                <a:latin typeface="Montserrat"/>
                <a:ea typeface="Montserrat"/>
                <a:cs typeface="Montserrat"/>
                <a:sym typeface="Montserrat"/>
              </a:rPr>
              <a:t>COVID-19 pueden ser elegibles para recibir compensación por desempleo y beneficios del trabajador.</a:t>
            </a:r>
            <a:endParaRPr sz="1300">
              <a:solidFill>
                <a:schemeClr val="dk1"/>
              </a:solidFill>
              <a:latin typeface="Montserrat"/>
              <a:ea typeface="Montserrat"/>
              <a:cs typeface="Montserrat"/>
              <a:sym typeface="Montserrat"/>
            </a:endParaRPr>
          </a:p>
        </p:txBody>
      </p:sp>
      <p:pic>
        <p:nvPicPr>
          <p:cNvPr id="365" name="Google Shape;365;p44"/>
          <p:cNvPicPr preferRelativeResize="0"/>
          <p:nvPr/>
        </p:nvPicPr>
        <p:blipFill>
          <a:blip r:embed="rId3">
            <a:alphaModFix/>
          </a:blip>
          <a:stretch>
            <a:fillRect/>
          </a:stretch>
        </p:blipFill>
        <p:spPr>
          <a:xfrm>
            <a:off x="1652075" y="1821050"/>
            <a:ext cx="3510329" cy="309385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9" name="Shape 369"/>
        <p:cNvGrpSpPr/>
        <p:nvPr/>
      </p:nvGrpSpPr>
      <p:grpSpPr>
        <a:xfrm>
          <a:off x="0" y="0"/>
          <a:ext cx="0" cy="0"/>
          <a:chOff x="0" y="0"/>
          <a:chExt cx="0" cy="0"/>
        </a:xfrm>
      </p:grpSpPr>
      <p:sp>
        <p:nvSpPr>
          <p:cNvPr id="370" name="Google Shape;370;p45"/>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45"/>
          <p:cNvSpPr txBox="1"/>
          <p:nvPr/>
        </p:nvSpPr>
        <p:spPr>
          <a:xfrm>
            <a:off x="0" y="301600"/>
            <a:ext cx="9144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PREGUNTAS FRECUENTES SOBRE EL ESTÍMULO ECONÓMICO </a:t>
            </a:r>
            <a:endParaRPr b="1" sz="2200">
              <a:solidFill>
                <a:srgbClr val="FFFFFF"/>
              </a:solidFill>
              <a:latin typeface="Montserrat"/>
              <a:ea typeface="Montserrat"/>
              <a:cs typeface="Montserrat"/>
              <a:sym typeface="Montserrat"/>
            </a:endParaRPr>
          </a:p>
        </p:txBody>
      </p:sp>
      <p:sp>
        <p:nvSpPr>
          <p:cNvPr id="372" name="Google Shape;372;p45"/>
          <p:cNvSpPr txBox="1"/>
          <p:nvPr/>
        </p:nvSpPr>
        <p:spPr>
          <a:xfrm>
            <a:off x="395650" y="968725"/>
            <a:ext cx="5310300" cy="39447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¿Quiénes</a:t>
            </a:r>
            <a:r>
              <a:rPr b="1" i="1" lang="en" sz="1800">
                <a:solidFill>
                  <a:schemeClr val="dk1"/>
                </a:solidFill>
                <a:latin typeface="Montserrat"/>
                <a:ea typeface="Montserrat"/>
                <a:cs typeface="Montserrat"/>
                <a:sym typeface="Montserrat"/>
              </a:rPr>
              <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Toda residente documentado que no sea reclamado como dependiente por otra persona recibirá un pago único.</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b="1" i="1" lang="en" sz="1800">
                <a:solidFill>
                  <a:schemeClr val="dk1"/>
                </a:solidFill>
                <a:latin typeface="Montserrat"/>
                <a:ea typeface="Montserrat"/>
                <a:cs typeface="Montserrat"/>
                <a:sym typeface="Montserrat"/>
              </a:rPr>
              <a:t>¿Qué</a:t>
            </a:r>
            <a:r>
              <a:rPr b="1" i="1" lang="en" sz="1800">
                <a:solidFill>
                  <a:schemeClr val="dk1"/>
                </a:solidFill>
                <a:latin typeface="Montserrat"/>
                <a:ea typeface="Montserrat"/>
                <a:cs typeface="Montserrat"/>
                <a:sym typeface="Montserrat"/>
              </a:rPr>
              <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La mayoría de adultos recibirán un pago de </a:t>
            </a:r>
            <a:r>
              <a:rPr b="1" lang="en" sz="1200">
                <a:solidFill>
                  <a:schemeClr val="dk1"/>
                </a:solidFill>
                <a:latin typeface="Montserrat"/>
                <a:ea typeface="Montserrat"/>
                <a:cs typeface="Montserrat"/>
                <a:sym typeface="Montserrat"/>
              </a:rPr>
              <a:t>$1,200</a:t>
            </a:r>
            <a:r>
              <a:rPr lang="en" sz="1200">
                <a:solidFill>
                  <a:schemeClr val="dk1"/>
                </a:solidFill>
                <a:latin typeface="Montserrat"/>
                <a:ea typeface="Montserrat"/>
                <a:cs typeface="Montserrat"/>
                <a:sym typeface="Montserrat"/>
              </a:rPr>
              <a:t>. Para individuos que ganan más de $75,000 o más, los pagos serán menores. Los hogares recibirán $500 por niño que sea menor de 17 años.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¿Cómo</a:t>
            </a:r>
            <a:r>
              <a:rPr b="1" i="1" lang="en" sz="1800">
                <a:solidFill>
                  <a:schemeClr val="dk1"/>
                </a:solidFill>
                <a:latin typeface="Montserrat"/>
                <a:ea typeface="Montserrat"/>
                <a:cs typeface="Montserrat"/>
                <a:sym typeface="Montserrat"/>
              </a:rPr>
              <a:t>?</a:t>
            </a:r>
            <a:endParaRPr b="1" i="1" sz="18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Si el Servicio de Impuestos Internos </a:t>
            </a:r>
            <a:r>
              <a:rPr lang="en" sz="1200">
                <a:solidFill>
                  <a:schemeClr val="dk1"/>
                </a:solidFill>
                <a:latin typeface="Montserrat"/>
                <a:ea typeface="Montserrat"/>
                <a:cs typeface="Montserrat"/>
                <a:sym typeface="Montserrat"/>
              </a:rPr>
              <a:t>(IRS) tiene la información bancaria que reportaste en tu declaración de impuestos de 2019 y 2018, te harán una transferencia directa para hacerte llegar el dinero.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Clr>
                <a:schemeClr val="dk1"/>
              </a:buClr>
              <a:buSzPts val="1100"/>
              <a:buFont typeface="Arial"/>
              <a:buNone/>
            </a:pPr>
            <a:r>
              <a:rPr lang="en" sz="1200">
                <a:solidFill>
                  <a:schemeClr val="dk1"/>
                </a:solidFill>
                <a:latin typeface="Montserrat"/>
                <a:ea typeface="Montserrat"/>
                <a:cs typeface="Montserrat"/>
                <a:sym typeface="Montserrat"/>
              </a:rPr>
              <a:t>Para personas que no declaran impuestos,</a:t>
            </a:r>
            <a:r>
              <a:rPr lang="en" sz="1200">
                <a:solidFill>
                  <a:schemeClr val="dk1"/>
                </a:solidFill>
                <a:latin typeface="Montserrat"/>
                <a:ea typeface="Montserrat"/>
                <a:cs typeface="Montserrat"/>
                <a:sym typeface="Montserrat"/>
              </a:rPr>
              <a:t> visita </a:t>
            </a:r>
            <a:r>
              <a:rPr b="1" lang="en" sz="1200">
                <a:solidFill>
                  <a:schemeClr val="dk1"/>
                </a:solidFill>
                <a:latin typeface="Montserrat"/>
                <a:ea typeface="Montserrat"/>
                <a:cs typeface="Montserrat"/>
                <a:sym typeface="Montserrat"/>
              </a:rPr>
              <a:t>bit.ly/IRSStimulus</a:t>
            </a:r>
            <a:endParaRPr sz="1200">
              <a:solidFill>
                <a:schemeClr val="dk1"/>
              </a:solidFill>
              <a:latin typeface="Montserrat"/>
              <a:ea typeface="Montserrat"/>
              <a:cs typeface="Montserrat"/>
              <a:sym typeface="Montserrat"/>
            </a:endParaRPr>
          </a:p>
          <a:p>
            <a:pPr indent="0" lvl="0" marL="0" marR="0"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b="1" sz="1200">
              <a:solidFill>
                <a:srgbClr val="3C4043"/>
              </a:solidFill>
              <a:highlight>
                <a:srgbClr val="FFFFFF"/>
              </a:highlight>
              <a:latin typeface="Montserrat"/>
              <a:ea typeface="Montserrat"/>
              <a:cs typeface="Montserrat"/>
              <a:sym typeface="Montserrat"/>
            </a:endParaRPr>
          </a:p>
        </p:txBody>
      </p:sp>
      <p:pic>
        <p:nvPicPr>
          <p:cNvPr id="373" name="Google Shape;373;p45"/>
          <p:cNvPicPr preferRelativeResize="0"/>
          <p:nvPr/>
        </p:nvPicPr>
        <p:blipFill rotWithShape="1">
          <a:blip r:embed="rId3">
            <a:alphaModFix/>
          </a:blip>
          <a:srcRect b="3779" l="13559" r="15819" t="34158"/>
          <a:stretch/>
        </p:blipFill>
        <p:spPr>
          <a:xfrm>
            <a:off x="6497325" y="2094525"/>
            <a:ext cx="2420050" cy="1196251"/>
          </a:xfrm>
          <a:prstGeom prst="rect">
            <a:avLst/>
          </a:prstGeom>
          <a:noFill/>
          <a:ln>
            <a:noFill/>
          </a:ln>
        </p:spPr>
      </p:pic>
      <p:sp>
        <p:nvSpPr>
          <p:cNvPr id="374" name="Google Shape;374;p45"/>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46"/>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46"/>
          <p:cNvSpPr txBox="1"/>
          <p:nvPr/>
        </p:nvSpPr>
        <p:spPr>
          <a:xfrm>
            <a:off x="395650" y="2460875"/>
            <a:ext cx="4725600" cy="2071500"/>
          </a:xfrm>
          <a:prstGeom prst="rect">
            <a:avLst/>
          </a:prstGeom>
          <a:noFill/>
          <a:ln>
            <a:noFill/>
          </a:ln>
        </p:spPr>
        <p:txBody>
          <a:bodyPr anchorCtr="0" anchor="t" bIns="91425" lIns="91425" spcFirstLastPara="1" rIns="91425" wrap="square" tIns="91425">
            <a:noAutofit/>
          </a:bodyPr>
          <a:lstStyle/>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For individuals that do not have direct deposit information on file with the IRS, the paper checks would start going out in May.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The Treasury expects to be able to send 5 million checks each week.</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This information is subject to change at the discretion of Treasury/IRS</a:t>
            </a:r>
            <a:endParaRPr sz="1200">
              <a:solidFill>
                <a:schemeClr val="dk1"/>
              </a:solidFill>
              <a:latin typeface="Montserrat"/>
              <a:ea typeface="Montserrat"/>
              <a:cs typeface="Montserrat"/>
              <a:sym typeface="Montserrat"/>
            </a:endParaRPr>
          </a:p>
        </p:txBody>
      </p:sp>
      <p:pic>
        <p:nvPicPr>
          <p:cNvPr id="381" name="Google Shape;381;p46"/>
          <p:cNvPicPr preferRelativeResize="0"/>
          <p:nvPr/>
        </p:nvPicPr>
        <p:blipFill>
          <a:blip r:embed="rId3">
            <a:alphaModFix/>
          </a:blip>
          <a:stretch>
            <a:fillRect/>
          </a:stretch>
        </p:blipFill>
        <p:spPr>
          <a:xfrm>
            <a:off x="5202650" y="2460875"/>
            <a:ext cx="3513950" cy="2018980"/>
          </a:xfrm>
          <a:prstGeom prst="rect">
            <a:avLst/>
          </a:prstGeom>
          <a:noFill/>
          <a:ln>
            <a:noFill/>
          </a:ln>
        </p:spPr>
      </p:pic>
      <p:sp>
        <p:nvSpPr>
          <p:cNvPr id="382" name="Google Shape;382;p46"/>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46"/>
          <p:cNvSpPr txBox="1"/>
          <p:nvPr/>
        </p:nvSpPr>
        <p:spPr>
          <a:xfrm>
            <a:off x="395650" y="1068550"/>
            <a:ext cx="8239500" cy="1345200"/>
          </a:xfrm>
          <a:prstGeom prst="rect">
            <a:avLst/>
          </a:prstGeom>
          <a:noFill/>
          <a:ln>
            <a:noFill/>
          </a:ln>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b="1" i="1" lang="en" sz="1800">
                <a:solidFill>
                  <a:schemeClr val="dk1"/>
                </a:solidFill>
                <a:latin typeface="Montserrat"/>
                <a:ea typeface="Montserrat"/>
                <a:cs typeface="Montserrat"/>
                <a:sym typeface="Montserrat"/>
              </a:rPr>
              <a:t>¿</a:t>
            </a:r>
            <a:r>
              <a:rPr b="1" i="1" lang="en" sz="2000">
                <a:solidFill>
                  <a:schemeClr val="dk1"/>
                </a:solidFill>
                <a:latin typeface="Montserrat"/>
                <a:ea typeface="Montserrat"/>
                <a:cs typeface="Montserrat"/>
                <a:sym typeface="Montserrat"/>
              </a:rPr>
              <a:t>Cuándo</a:t>
            </a:r>
            <a:r>
              <a:rPr b="1" i="1" lang="en" sz="2000">
                <a:solidFill>
                  <a:schemeClr val="dk1"/>
                </a:solidFill>
                <a:latin typeface="Montserrat"/>
                <a:ea typeface="Montserrat"/>
                <a:cs typeface="Montserrat"/>
                <a:sym typeface="Montserrat"/>
              </a:rPr>
              <a:t>?</a:t>
            </a:r>
            <a:endParaRPr b="1" i="1" sz="20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rPr lang="en" sz="1200">
                <a:solidFill>
                  <a:schemeClr val="dk1"/>
                </a:solidFill>
                <a:latin typeface="Montserrat"/>
                <a:ea typeface="Montserrat"/>
                <a:cs typeface="Montserrat"/>
                <a:sym typeface="Montserrat"/>
              </a:rPr>
              <a:t>La primera ronda de estímulos incentivos saldrán la semana del 13 de abril para las personas que tengan registrado su información de depósito directo con el IRS. The first wave of stimulus checks will go out the week of April 13th to taxpayers that have direct deposit information on file with the IRS from their 2018 or 2019 tax returns. People with Social Security should also have their information on file.</a:t>
            </a:r>
            <a:endParaRPr sz="1200">
              <a:solidFill>
                <a:schemeClr val="dk1"/>
              </a:solidFill>
              <a:latin typeface="Montserrat"/>
              <a:ea typeface="Montserrat"/>
              <a:cs typeface="Montserrat"/>
              <a:sym typeface="Montserrat"/>
            </a:endParaRPr>
          </a:p>
          <a:p>
            <a:pPr indent="0" lvl="0" marL="0" marR="9728" rtl="0" algn="l">
              <a:lnSpc>
                <a:spcPct val="115000"/>
              </a:lnSpc>
              <a:spcBef>
                <a:spcPts val="0"/>
              </a:spcBef>
              <a:spcAft>
                <a:spcPts val="0"/>
              </a:spcAft>
              <a:buNone/>
            </a:pPr>
            <a:r>
              <a:t/>
            </a:r>
            <a:endParaRPr sz="1200">
              <a:solidFill>
                <a:schemeClr val="dk1"/>
              </a:solidFill>
              <a:latin typeface="Montserrat"/>
              <a:ea typeface="Montserrat"/>
              <a:cs typeface="Montserrat"/>
              <a:sym typeface="Montserrat"/>
            </a:endParaRPr>
          </a:p>
        </p:txBody>
      </p:sp>
      <p:sp>
        <p:nvSpPr>
          <p:cNvPr id="384" name="Google Shape;384;p46"/>
          <p:cNvSpPr txBox="1"/>
          <p:nvPr/>
        </p:nvSpPr>
        <p:spPr>
          <a:xfrm>
            <a:off x="0" y="301600"/>
            <a:ext cx="9144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PREGUNTAS FRECUENTES SOBRE EL ESTÍMULO ECONÓMICO </a:t>
            </a:r>
            <a:endParaRPr b="1" sz="2200">
              <a:solidFill>
                <a:srgbClr val="FFFFFF"/>
              </a:solidFill>
              <a:latin typeface="Montserrat"/>
              <a:ea typeface="Montserrat"/>
              <a:cs typeface="Montserrat"/>
              <a:sym typeface="Montserra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8" name="Shape 388"/>
        <p:cNvGrpSpPr/>
        <p:nvPr/>
      </p:nvGrpSpPr>
      <p:grpSpPr>
        <a:xfrm>
          <a:off x="0" y="0"/>
          <a:ext cx="0" cy="0"/>
          <a:chOff x="0" y="0"/>
          <a:chExt cx="0" cy="0"/>
        </a:xfrm>
      </p:grpSpPr>
      <p:sp>
        <p:nvSpPr>
          <p:cNvPr id="389" name="Google Shape;389;p4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4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¡EVITA ESTAFAS!</a:t>
            </a:r>
            <a:endParaRPr b="1" sz="2400">
              <a:solidFill>
                <a:srgbClr val="FFFFFF"/>
              </a:solidFill>
              <a:latin typeface="Montserrat"/>
              <a:ea typeface="Montserrat"/>
              <a:cs typeface="Montserrat"/>
              <a:sym typeface="Montserrat"/>
            </a:endParaRPr>
          </a:p>
        </p:txBody>
      </p:sp>
      <p:sp>
        <p:nvSpPr>
          <p:cNvPr id="391" name="Google Shape;391;p47"/>
          <p:cNvSpPr txBox="1"/>
          <p:nvPr/>
        </p:nvSpPr>
        <p:spPr>
          <a:xfrm>
            <a:off x="510300" y="1117675"/>
            <a:ext cx="8123400" cy="23211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None/>
            </a:pPr>
            <a:r>
              <a:rPr b="1" lang="en" sz="1900">
                <a:solidFill>
                  <a:srgbClr val="3C4043"/>
                </a:solidFill>
                <a:highlight>
                  <a:srgbClr val="FFFFFF"/>
                </a:highlight>
                <a:latin typeface="Montserrat"/>
                <a:ea typeface="Montserrat"/>
                <a:cs typeface="Montserrat"/>
                <a:sym typeface="Montserrat"/>
              </a:rPr>
              <a:t>No compartas tu información bancaria </a:t>
            </a:r>
            <a:r>
              <a:rPr lang="en" sz="1900">
                <a:solidFill>
                  <a:srgbClr val="3C4043"/>
                </a:solidFill>
                <a:highlight>
                  <a:srgbClr val="FFFFFF"/>
                </a:highlight>
                <a:latin typeface="Montserrat"/>
                <a:ea typeface="Montserrat"/>
                <a:cs typeface="Montserrat"/>
                <a:sym typeface="Montserrat"/>
              </a:rPr>
              <a:t>(número de cuenta, tarjetas de crédito) </a:t>
            </a:r>
            <a:r>
              <a:rPr b="1" lang="en" sz="1900">
                <a:solidFill>
                  <a:srgbClr val="3C4043"/>
                </a:solidFill>
                <a:highlight>
                  <a:srgbClr val="FFFFFF"/>
                </a:highlight>
                <a:latin typeface="Montserrat"/>
                <a:ea typeface="Montserrat"/>
                <a:cs typeface="Montserrat"/>
                <a:sym typeface="Montserrat"/>
              </a:rPr>
              <a:t>o información personal sensible </a:t>
            </a:r>
            <a:r>
              <a:rPr lang="en" sz="1900">
                <a:solidFill>
                  <a:srgbClr val="3C4043"/>
                </a:solidFill>
                <a:highlight>
                  <a:srgbClr val="FFFFFF"/>
                </a:highlight>
                <a:latin typeface="Montserrat"/>
                <a:ea typeface="Montserrat"/>
                <a:cs typeface="Montserrat"/>
                <a:sym typeface="Montserrat"/>
              </a:rPr>
              <a:t>(SSN) a nadie que te contacte por llamada telefónica</a:t>
            </a:r>
            <a:r>
              <a:rPr lang="en" sz="1900">
                <a:solidFill>
                  <a:srgbClr val="3C4043"/>
                </a:solidFill>
                <a:highlight>
                  <a:srgbClr val="FFFFFF"/>
                </a:highlight>
                <a:latin typeface="Montserrat"/>
                <a:ea typeface="Montserrat"/>
                <a:cs typeface="Montserrat"/>
                <a:sym typeface="Montserrat"/>
              </a:rPr>
              <a:t>, mensaje de texto, correo electrónico o redes sociales. La Casa Blanca está trabajando en establecer un portal para que las personas suministren su información para recibir el cheque de incentivo económico.</a:t>
            </a:r>
            <a:endParaRPr sz="1900">
              <a:solidFill>
                <a:srgbClr val="3C4043"/>
              </a:solidFill>
              <a:highlight>
                <a:srgbClr val="FFFFFF"/>
              </a:highlight>
              <a:latin typeface="Montserrat"/>
              <a:ea typeface="Montserrat"/>
              <a:cs typeface="Montserrat"/>
              <a:sym typeface="Montserrat"/>
            </a:endParaRPr>
          </a:p>
          <a:p>
            <a:pPr indent="0" lvl="0" marL="0" marR="9728" rtl="0" algn="ctr">
              <a:lnSpc>
                <a:spcPct val="115000"/>
              </a:lnSpc>
              <a:spcBef>
                <a:spcPts val="0"/>
              </a:spcBef>
              <a:spcAft>
                <a:spcPts val="0"/>
              </a:spcAft>
              <a:buNone/>
            </a:pPr>
            <a:r>
              <a:t/>
            </a:r>
            <a:endParaRPr sz="2000">
              <a:solidFill>
                <a:srgbClr val="3C4043"/>
              </a:solidFill>
              <a:highlight>
                <a:srgbClr val="FFFFFF"/>
              </a:highlight>
              <a:latin typeface="Montserrat"/>
              <a:ea typeface="Montserrat"/>
              <a:cs typeface="Montserrat"/>
              <a:sym typeface="Montserrat"/>
            </a:endParaRPr>
          </a:p>
        </p:txBody>
      </p:sp>
      <p:sp>
        <p:nvSpPr>
          <p:cNvPr id="392" name="Google Shape;392;p47"/>
          <p:cNvSpPr txBox="1"/>
          <p:nvPr/>
        </p:nvSpPr>
        <p:spPr>
          <a:xfrm>
            <a:off x="7371125" y="2427425"/>
            <a:ext cx="170100" cy="28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93" name="Google Shape;393;p47"/>
          <p:cNvPicPr preferRelativeResize="0"/>
          <p:nvPr/>
        </p:nvPicPr>
        <p:blipFill>
          <a:blip r:embed="rId3">
            <a:alphaModFix/>
          </a:blip>
          <a:stretch>
            <a:fillRect/>
          </a:stretch>
        </p:blipFill>
        <p:spPr>
          <a:xfrm>
            <a:off x="1432300" y="3438775"/>
            <a:ext cx="1298675" cy="1298675"/>
          </a:xfrm>
          <a:prstGeom prst="rect">
            <a:avLst/>
          </a:prstGeom>
          <a:noFill/>
          <a:ln>
            <a:noFill/>
          </a:ln>
        </p:spPr>
      </p:pic>
      <p:sp>
        <p:nvSpPr>
          <p:cNvPr id="394" name="Google Shape;394;p47"/>
          <p:cNvSpPr txBox="1"/>
          <p:nvPr/>
        </p:nvSpPr>
        <p:spPr>
          <a:xfrm>
            <a:off x="2929250" y="3666550"/>
            <a:ext cx="5376000" cy="1196700"/>
          </a:xfrm>
          <a:prstGeom prst="rect">
            <a:avLst/>
          </a:prstGeom>
          <a:noFill/>
          <a:ln>
            <a:noFill/>
          </a:ln>
        </p:spPr>
        <p:txBody>
          <a:bodyPr anchorCtr="0" anchor="t" bIns="91425" lIns="91425" spcFirstLastPara="1" rIns="91425" wrap="square" tIns="91425">
            <a:noAutofit/>
          </a:bodyPr>
          <a:lstStyle/>
          <a:p>
            <a:pPr indent="0" lvl="0" marL="0" marR="9728" rtl="0" algn="ctr">
              <a:lnSpc>
                <a:spcPct val="115000"/>
              </a:lnSpc>
              <a:spcBef>
                <a:spcPts val="0"/>
              </a:spcBef>
              <a:spcAft>
                <a:spcPts val="0"/>
              </a:spcAft>
              <a:buNone/>
            </a:pPr>
            <a:r>
              <a:rPr lang="en" sz="1800">
                <a:solidFill>
                  <a:srgbClr val="3C4043"/>
                </a:solidFill>
                <a:highlight>
                  <a:schemeClr val="lt1"/>
                </a:highlight>
                <a:latin typeface="Montserrat"/>
                <a:ea typeface="Montserrat"/>
                <a:cs typeface="Montserrat"/>
                <a:sym typeface="Montserrat"/>
              </a:rPr>
              <a:t>Para</a:t>
            </a:r>
            <a:r>
              <a:rPr lang="en" sz="1800">
                <a:solidFill>
                  <a:srgbClr val="3C4043"/>
                </a:solidFill>
                <a:highlight>
                  <a:schemeClr val="lt1"/>
                </a:highlight>
                <a:latin typeface="Montserrat"/>
                <a:ea typeface="Montserrat"/>
                <a:cs typeface="Montserrat"/>
                <a:sym typeface="Montserrat"/>
              </a:rPr>
              <a:t> reportar una estafa, contacta a la Unidad de Aná</a:t>
            </a:r>
            <a:r>
              <a:rPr lang="en" sz="1800">
                <a:solidFill>
                  <a:srgbClr val="3C4043"/>
                </a:solidFill>
                <a:latin typeface="Montserrat"/>
                <a:ea typeface="Montserrat"/>
                <a:cs typeface="Montserrat"/>
                <a:sym typeface="Montserrat"/>
              </a:rPr>
              <a:t>lisis y Detección de Fraude, envía un correo a </a:t>
            </a:r>
            <a:r>
              <a:rPr b="1" lang="en" sz="1800">
                <a:solidFill>
                  <a:srgbClr val="3C4043"/>
                </a:solidFill>
                <a:latin typeface="Montserrat"/>
                <a:ea typeface="Montserrat"/>
                <a:cs typeface="Montserrat"/>
                <a:sym typeface="Montserrat"/>
              </a:rPr>
              <a:t>PA-PVPITFRAUD@pa.gov.</a:t>
            </a:r>
            <a:endParaRPr b="1" sz="1800">
              <a:solidFill>
                <a:srgbClr val="3C4043"/>
              </a:solidFill>
              <a:latin typeface="Montserrat"/>
              <a:ea typeface="Montserrat"/>
              <a:cs typeface="Montserrat"/>
              <a:sym typeface="Montserra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4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4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APOYO PARA NEGOCIOS </a:t>
            </a:r>
            <a:endParaRPr b="1" sz="2400">
              <a:solidFill>
                <a:srgbClr val="FFFFFF"/>
              </a:solidFill>
              <a:latin typeface="Montserrat"/>
              <a:ea typeface="Montserrat"/>
              <a:cs typeface="Montserrat"/>
              <a:sym typeface="Montserrat"/>
            </a:endParaRPr>
          </a:p>
        </p:txBody>
      </p:sp>
      <p:sp>
        <p:nvSpPr>
          <p:cNvPr id="401" name="Google Shape;401;p48"/>
          <p:cNvSpPr txBox="1"/>
          <p:nvPr/>
        </p:nvSpPr>
        <p:spPr>
          <a:xfrm>
            <a:off x="222125" y="2016013"/>
            <a:ext cx="5812800" cy="1229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000" u="sng">
                <a:highlight>
                  <a:srgbClr val="FFFFFF"/>
                </a:highlight>
                <a:latin typeface="Montserrat"/>
                <a:ea typeface="Montserrat"/>
                <a:cs typeface="Montserrat"/>
                <a:sym typeface="Montserrat"/>
              </a:rPr>
              <a:t>Subvención para microempresas</a:t>
            </a:r>
            <a:r>
              <a:rPr b="1" lang="en" sz="2000">
                <a:highlight>
                  <a:srgbClr val="FFFFFF"/>
                </a:highlight>
                <a:latin typeface="Montserrat"/>
                <a:ea typeface="Montserrat"/>
                <a:cs typeface="Montserrat"/>
                <a:sym typeface="Montserrat"/>
              </a:rPr>
              <a:t>— </a:t>
            </a:r>
            <a:r>
              <a:rPr lang="en" sz="2000">
                <a:highlight>
                  <a:srgbClr val="FFFFFF"/>
                </a:highlight>
                <a:latin typeface="Montserrat"/>
                <a:ea typeface="Montserrat"/>
                <a:cs typeface="Montserrat"/>
                <a:sym typeface="Montserrat"/>
              </a:rPr>
              <a:t>Subvención de </a:t>
            </a:r>
            <a:r>
              <a:rPr b="1" lang="en" sz="2000">
                <a:highlight>
                  <a:srgbClr val="FFFFFF"/>
                </a:highlight>
                <a:latin typeface="Montserrat"/>
                <a:ea typeface="Montserrat"/>
                <a:cs typeface="Montserrat"/>
                <a:sym typeface="Montserrat"/>
              </a:rPr>
              <a:t>$5,000</a:t>
            </a:r>
            <a:r>
              <a:rPr lang="en" sz="2000">
                <a:highlight>
                  <a:srgbClr val="FFFFFF"/>
                </a:highlight>
                <a:latin typeface="Montserrat"/>
                <a:ea typeface="Montserrat"/>
                <a:cs typeface="Montserrat"/>
                <a:sym typeface="Montserrat"/>
              </a:rPr>
              <a:t> por negocio con ingresos anuales de menos de </a:t>
            </a:r>
            <a:r>
              <a:rPr b="1" lang="en" sz="2000">
                <a:highlight>
                  <a:srgbClr val="FFFFFF"/>
                </a:highlight>
                <a:latin typeface="Montserrat"/>
                <a:ea typeface="Montserrat"/>
                <a:cs typeface="Montserrat"/>
                <a:sym typeface="Montserrat"/>
              </a:rPr>
              <a:t>$500,000.</a:t>
            </a:r>
            <a:endParaRPr b="1" sz="2000">
              <a:highlight>
                <a:srgbClr val="FFFFFF"/>
              </a:highlight>
              <a:latin typeface="Montserrat"/>
              <a:ea typeface="Montserrat"/>
              <a:cs typeface="Montserrat"/>
              <a:sym typeface="Montserrat"/>
            </a:endParaRPr>
          </a:p>
          <a:p>
            <a:pPr indent="0" lvl="0" marL="0" rtl="0" algn="l">
              <a:lnSpc>
                <a:spcPct val="115000"/>
              </a:lnSpc>
              <a:spcBef>
                <a:spcPts val="1200"/>
              </a:spcBef>
              <a:spcAft>
                <a:spcPts val="1200"/>
              </a:spcAft>
              <a:buNone/>
            </a:pPr>
            <a:r>
              <a:t/>
            </a:r>
            <a:endParaRPr b="1" sz="1600">
              <a:latin typeface="Montserrat"/>
              <a:ea typeface="Montserrat"/>
              <a:cs typeface="Montserrat"/>
              <a:sym typeface="Montserrat"/>
            </a:endParaRPr>
          </a:p>
        </p:txBody>
      </p:sp>
      <p:sp>
        <p:nvSpPr>
          <p:cNvPr id="402" name="Google Shape;402;p48"/>
          <p:cNvSpPr txBox="1"/>
          <p:nvPr/>
        </p:nvSpPr>
        <p:spPr>
          <a:xfrm>
            <a:off x="285050" y="888375"/>
            <a:ext cx="6643200" cy="583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1200"/>
              </a:spcAft>
              <a:buNone/>
            </a:pPr>
            <a:r>
              <a:rPr lang="en" sz="2200">
                <a:highlight>
                  <a:srgbClr val="FFFFFF"/>
                </a:highlight>
                <a:latin typeface="Montserrat"/>
                <a:ea typeface="Montserrat"/>
                <a:cs typeface="Montserrat"/>
                <a:sym typeface="Montserrat"/>
              </a:rPr>
              <a:t>El </a:t>
            </a:r>
            <a:r>
              <a:rPr b="1" lang="en" sz="2200">
                <a:highlight>
                  <a:srgbClr val="FFFFFF"/>
                </a:highlight>
                <a:latin typeface="Montserrat"/>
                <a:ea typeface="Montserrat"/>
                <a:cs typeface="Montserrat"/>
                <a:sym typeface="Montserrat"/>
              </a:rPr>
              <a:t>Fondo COVID-19 para Pequeños Negocios</a:t>
            </a:r>
            <a:r>
              <a:rPr lang="en" sz="2200">
                <a:highlight>
                  <a:srgbClr val="FFFFFF"/>
                </a:highlight>
                <a:latin typeface="Montserrat"/>
                <a:ea typeface="Montserrat"/>
                <a:cs typeface="Montserrat"/>
                <a:sym typeface="Montserrat"/>
              </a:rPr>
              <a:t> en Filadelfia,</a:t>
            </a:r>
            <a:endParaRPr sz="2200">
              <a:highlight>
                <a:srgbClr val="FFFFFF"/>
              </a:highlight>
              <a:latin typeface="Montserrat"/>
              <a:ea typeface="Montserrat"/>
              <a:cs typeface="Montserrat"/>
              <a:sym typeface="Montserrat"/>
            </a:endParaRPr>
          </a:p>
        </p:txBody>
      </p:sp>
      <p:pic>
        <p:nvPicPr>
          <p:cNvPr id="403" name="Google Shape;403;p48"/>
          <p:cNvPicPr preferRelativeResize="0"/>
          <p:nvPr/>
        </p:nvPicPr>
        <p:blipFill>
          <a:blip r:embed="rId3">
            <a:alphaModFix/>
          </a:blip>
          <a:stretch>
            <a:fillRect/>
          </a:stretch>
        </p:blipFill>
        <p:spPr>
          <a:xfrm>
            <a:off x="6070882" y="1605313"/>
            <a:ext cx="2518700" cy="2518700"/>
          </a:xfrm>
          <a:prstGeom prst="rect">
            <a:avLst/>
          </a:prstGeom>
          <a:noFill/>
          <a:ln>
            <a:noFill/>
          </a:ln>
        </p:spPr>
      </p:pic>
      <p:sp>
        <p:nvSpPr>
          <p:cNvPr id="404" name="Google Shape;404;p48"/>
          <p:cNvSpPr txBox="1"/>
          <p:nvPr/>
        </p:nvSpPr>
        <p:spPr>
          <a:xfrm>
            <a:off x="5217600" y="4257450"/>
            <a:ext cx="39765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600">
                <a:solidFill>
                  <a:srgbClr val="2176D2"/>
                </a:solidFill>
                <a:latin typeface="Montserrat"/>
                <a:ea typeface="Montserrat"/>
                <a:cs typeface="Montserrat"/>
                <a:sym typeface="Montserrat"/>
              </a:rPr>
              <a:t>PARA APRENDER MÁS</a:t>
            </a:r>
            <a:r>
              <a:rPr b="1" lang="en" sz="1600">
                <a:solidFill>
                  <a:srgbClr val="2176D2"/>
                </a:solidFill>
                <a:latin typeface="Montserrat"/>
                <a:ea typeface="Montserrat"/>
                <a:cs typeface="Montserrat"/>
                <a:sym typeface="Montserrat"/>
              </a:rPr>
              <a:t>, VISITA bit.ly/philagov-alivionegocios</a:t>
            </a:r>
            <a:endParaRPr b="1" sz="1600">
              <a:solidFill>
                <a:srgbClr val="2176D2"/>
              </a:solidFill>
              <a:latin typeface="Montserrat"/>
              <a:ea typeface="Montserrat"/>
              <a:cs typeface="Montserrat"/>
              <a:sym typeface="Montserrat"/>
            </a:endParaRPr>
          </a:p>
        </p:txBody>
      </p:sp>
      <p:cxnSp>
        <p:nvCxnSpPr>
          <p:cNvPr id="405" name="Google Shape;405;p48"/>
          <p:cNvCxnSpPr/>
          <p:nvPr/>
        </p:nvCxnSpPr>
        <p:spPr>
          <a:xfrm flipH="1" rot="10800000">
            <a:off x="0" y="4430975"/>
            <a:ext cx="4946400" cy="21900"/>
          </a:xfrm>
          <a:prstGeom prst="straightConnector1">
            <a:avLst/>
          </a:prstGeom>
          <a:noFill/>
          <a:ln cap="flat" cmpd="sng" w="38100">
            <a:solidFill>
              <a:srgbClr val="2176D2"/>
            </a:solidFill>
            <a:prstDash val="solid"/>
            <a:round/>
            <a:headEnd len="med" w="med" type="none"/>
            <a:tailEnd len="med" w="med" type="none"/>
          </a:ln>
        </p:spPr>
      </p:cxnSp>
      <p:sp>
        <p:nvSpPr>
          <p:cNvPr id="406" name="Google Shape;406;p48"/>
          <p:cNvSpPr/>
          <p:nvPr/>
        </p:nvSpPr>
        <p:spPr>
          <a:xfrm>
            <a:off x="6106825" y="2919925"/>
            <a:ext cx="2446800" cy="1148700"/>
          </a:xfrm>
          <a:prstGeom prst="rect">
            <a:avLst/>
          </a:prstGeom>
          <a:solidFill>
            <a:srgbClr val="CC412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48"/>
          <p:cNvSpPr txBox="1"/>
          <p:nvPr/>
        </p:nvSpPr>
        <p:spPr>
          <a:xfrm>
            <a:off x="5830225" y="3245715"/>
            <a:ext cx="3000000" cy="497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i="1" lang="en" sz="2400">
                <a:solidFill>
                  <a:schemeClr val="lt1"/>
                </a:solidFill>
                <a:latin typeface="Montserrat"/>
                <a:ea typeface="Montserrat"/>
                <a:cs typeface="Montserrat"/>
                <a:sym typeface="Montserrat"/>
              </a:rPr>
              <a:t>CERRADO</a:t>
            </a:r>
            <a:endParaRPr b="1" i="1" sz="2400">
              <a:solidFill>
                <a:schemeClr val="lt1"/>
              </a:solidFill>
              <a:latin typeface="Montserrat"/>
              <a:ea typeface="Montserrat"/>
              <a:cs typeface="Montserrat"/>
              <a:sym typeface="Montserra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4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49"/>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AYUDA FINANCIERA PARA ARTISTAS </a:t>
            </a:r>
            <a:endParaRPr b="1" sz="2400">
              <a:solidFill>
                <a:srgbClr val="FFFFFF"/>
              </a:solidFill>
              <a:latin typeface="Montserrat"/>
              <a:ea typeface="Montserrat"/>
              <a:cs typeface="Montserrat"/>
              <a:sym typeface="Montserrat"/>
            </a:endParaRPr>
          </a:p>
        </p:txBody>
      </p:sp>
      <p:sp>
        <p:nvSpPr>
          <p:cNvPr id="414" name="Google Shape;414;p49"/>
          <p:cNvSpPr txBox="1"/>
          <p:nvPr/>
        </p:nvSpPr>
        <p:spPr>
          <a:xfrm>
            <a:off x="4990500" y="4072175"/>
            <a:ext cx="4229700" cy="64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2176D2"/>
                </a:solidFill>
                <a:latin typeface="Montserrat"/>
                <a:ea typeface="Montserrat"/>
                <a:cs typeface="Montserrat"/>
                <a:sym typeface="Montserrat"/>
              </a:rPr>
              <a:t>PARA APRENDER MÁS Y APLICAR</a:t>
            </a:r>
            <a:r>
              <a:rPr b="1" lang="en">
                <a:solidFill>
                  <a:srgbClr val="2176D2"/>
                </a:solidFill>
                <a:latin typeface="Montserrat"/>
                <a:ea typeface="Montserrat"/>
                <a:cs typeface="Montserrat"/>
                <a:sym typeface="Montserrat"/>
              </a:rPr>
              <a:t>, VISITA CREATIVEPHL.ORG/ARTSAIDPHL</a:t>
            </a:r>
            <a:endParaRPr b="1">
              <a:solidFill>
                <a:srgbClr val="2176D2"/>
              </a:solidFill>
              <a:latin typeface="Montserrat"/>
              <a:ea typeface="Montserrat"/>
              <a:cs typeface="Montserrat"/>
              <a:sym typeface="Montserrat"/>
            </a:endParaRPr>
          </a:p>
        </p:txBody>
      </p:sp>
      <p:cxnSp>
        <p:nvCxnSpPr>
          <p:cNvPr id="415" name="Google Shape;415;p49"/>
          <p:cNvCxnSpPr/>
          <p:nvPr/>
        </p:nvCxnSpPr>
        <p:spPr>
          <a:xfrm flipH="1" rot="10800000">
            <a:off x="0" y="4237575"/>
            <a:ext cx="4946400" cy="21900"/>
          </a:xfrm>
          <a:prstGeom prst="straightConnector1">
            <a:avLst/>
          </a:prstGeom>
          <a:noFill/>
          <a:ln cap="flat" cmpd="sng" w="38100">
            <a:solidFill>
              <a:srgbClr val="2176D2"/>
            </a:solidFill>
            <a:prstDash val="solid"/>
            <a:round/>
            <a:headEnd len="med" w="med" type="none"/>
            <a:tailEnd len="med" w="med" type="none"/>
          </a:ln>
        </p:spPr>
      </p:cxnSp>
      <p:pic>
        <p:nvPicPr>
          <p:cNvPr id="416" name="Google Shape;416;p49"/>
          <p:cNvPicPr preferRelativeResize="0"/>
          <p:nvPr/>
        </p:nvPicPr>
        <p:blipFill>
          <a:blip r:embed="rId3">
            <a:alphaModFix/>
          </a:blip>
          <a:stretch>
            <a:fillRect/>
          </a:stretch>
        </p:blipFill>
        <p:spPr>
          <a:xfrm>
            <a:off x="5728125" y="950038"/>
            <a:ext cx="3002851" cy="3002851"/>
          </a:xfrm>
          <a:prstGeom prst="rect">
            <a:avLst/>
          </a:prstGeom>
          <a:noFill/>
          <a:ln>
            <a:noFill/>
          </a:ln>
        </p:spPr>
      </p:pic>
      <p:sp>
        <p:nvSpPr>
          <p:cNvPr id="417" name="Google Shape;417;p49"/>
          <p:cNvSpPr txBox="1"/>
          <p:nvPr/>
        </p:nvSpPr>
        <p:spPr>
          <a:xfrm>
            <a:off x="148375" y="1311125"/>
            <a:ext cx="55194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highlight>
                  <a:srgbClr val="FFFFFF"/>
                </a:highlight>
                <a:latin typeface="Montserrat"/>
                <a:ea typeface="Montserrat"/>
                <a:cs typeface="Montserrat"/>
                <a:sym typeface="Montserrat"/>
              </a:rPr>
              <a:t>El Programa de Apoyo a las Artes </a:t>
            </a:r>
            <a:r>
              <a:rPr b="1" lang="en">
                <a:solidFill>
                  <a:schemeClr val="dk1"/>
                </a:solidFill>
                <a:highlight>
                  <a:srgbClr val="FFFFFF"/>
                </a:highlight>
                <a:latin typeface="Montserrat"/>
                <a:ea typeface="Montserrat"/>
                <a:cs typeface="Montserrat"/>
                <a:sym typeface="Montserrat"/>
              </a:rPr>
              <a:t>COVID-19 </a:t>
            </a:r>
            <a:r>
              <a:rPr lang="en">
                <a:solidFill>
                  <a:schemeClr val="dk1"/>
                </a:solidFill>
                <a:highlight>
                  <a:srgbClr val="FFFFFF"/>
                </a:highlight>
                <a:latin typeface="Montserrat"/>
                <a:ea typeface="Montserrat"/>
                <a:cs typeface="Montserrat"/>
                <a:sym typeface="Montserrat"/>
              </a:rPr>
              <a:t> proporcionará </a:t>
            </a:r>
            <a:r>
              <a:rPr b="1" lang="en">
                <a:solidFill>
                  <a:schemeClr val="dk1"/>
                </a:solidFill>
                <a:highlight>
                  <a:srgbClr val="FFFFFF"/>
                </a:highlight>
                <a:latin typeface="Montserrat"/>
                <a:ea typeface="Montserrat"/>
                <a:cs typeface="Montserrat"/>
                <a:sym typeface="Montserrat"/>
              </a:rPr>
              <a:t>hasta </a:t>
            </a:r>
            <a:r>
              <a:rPr b="1" lang="en">
                <a:solidFill>
                  <a:schemeClr val="dk1"/>
                </a:solidFill>
                <a:highlight>
                  <a:srgbClr val="FFFFFF"/>
                </a:highlight>
                <a:latin typeface="Montserrat"/>
                <a:ea typeface="Montserrat"/>
                <a:cs typeface="Montserrat"/>
                <a:sym typeface="Montserrat"/>
              </a:rPr>
              <a:t>$500</a:t>
            </a:r>
            <a:r>
              <a:rPr lang="en">
                <a:solidFill>
                  <a:schemeClr val="dk1"/>
                </a:solidFill>
                <a:highlight>
                  <a:srgbClr val="FFFFFF"/>
                </a:highlight>
                <a:latin typeface="Montserrat"/>
                <a:ea typeface="Montserrat"/>
                <a:cs typeface="Montserrat"/>
                <a:sym typeface="Montserrat"/>
              </a:rPr>
              <a:t> para artistas y </a:t>
            </a:r>
            <a:r>
              <a:rPr b="1" lang="en">
                <a:solidFill>
                  <a:schemeClr val="dk1"/>
                </a:solidFill>
                <a:highlight>
                  <a:srgbClr val="FFFFFF"/>
                </a:highlight>
                <a:latin typeface="Montserrat"/>
                <a:ea typeface="Montserrat"/>
                <a:cs typeface="Montserrat"/>
                <a:sym typeface="Montserrat"/>
              </a:rPr>
              <a:t>hasta $1,000 </a:t>
            </a:r>
            <a:r>
              <a:rPr lang="en">
                <a:solidFill>
                  <a:schemeClr val="dk1"/>
                </a:solidFill>
                <a:highlight>
                  <a:srgbClr val="FFFFFF"/>
                </a:highlight>
                <a:latin typeface="Montserrat"/>
                <a:ea typeface="Montserrat"/>
                <a:cs typeface="Montserrat"/>
                <a:sym typeface="Montserrat"/>
              </a:rPr>
              <a:t>para pequeñas organizaciones de arte y cultura en Filadelfia, y municipalidades cercanas.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1050">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a:solidFill>
                  <a:schemeClr val="dk1"/>
                </a:solidFill>
                <a:highlight>
                  <a:srgbClr val="FFFFFF"/>
                </a:highlight>
                <a:latin typeface="Montserrat"/>
                <a:ea typeface="Montserrat"/>
                <a:cs typeface="Montserrat"/>
                <a:sym typeface="Montserrat"/>
              </a:rPr>
              <a:t>Esta ayuda está enfocada en organizaciones culturales de la región de </a:t>
            </a:r>
            <a:r>
              <a:rPr lang="en">
                <a:solidFill>
                  <a:schemeClr val="dk1"/>
                </a:solidFill>
                <a:highlight>
                  <a:srgbClr val="FFFFFF"/>
                </a:highlight>
                <a:latin typeface="Montserrat"/>
                <a:ea typeface="Montserrat"/>
                <a:cs typeface="Montserrat"/>
                <a:sym typeface="Montserrat"/>
              </a:rPr>
              <a:t>Filadelfia que tengan presupuestos anuales de menos de </a:t>
            </a:r>
            <a:r>
              <a:rPr lang="en">
                <a:solidFill>
                  <a:schemeClr val="dk1"/>
                </a:solidFill>
                <a:highlight>
                  <a:srgbClr val="FFFFFF"/>
                </a:highlight>
                <a:latin typeface="Montserrat"/>
                <a:ea typeface="Montserrat"/>
                <a:cs typeface="Montserrat"/>
                <a:sym typeface="Montserrat"/>
              </a:rPr>
              <a:t>$250,000 y en artistas quienes necesitan apoyo urgente y vital para sobrevivir. A pesar de que los fondos son limitados, los fondos se otorgarán de forma periódica cuando si nuevos fondos se hacen disponibles.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1" name="Shape 421"/>
        <p:cNvGrpSpPr/>
        <p:nvPr/>
      </p:nvGrpSpPr>
      <p:grpSpPr>
        <a:xfrm>
          <a:off x="0" y="0"/>
          <a:ext cx="0" cy="0"/>
          <a:chOff x="0" y="0"/>
          <a:chExt cx="0" cy="0"/>
        </a:xfrm>
      </p:grpSpPr>
      <p:sp>
        <p:nvSpPr>
          <p:cNvPr id="422" name="Google Shape;422;p50"/>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50"/>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ACCESO A </a:t>
            </a:r>
            <a:r>
              <a:rPr b="1" lang="en" sz="2400">
                <a:solidFill>
                  <a:srgbClr val="FFFFFF"/>
                </a:solidFill>
                <a:latin typeface="Montserrat"/>
                <a:ea typeface="Montserrat"/>
                <a:cs typeface="Montserrat"/>
                <a:sym typeface="Montserrat"/>
              </a:rPr>
              <a:t>INTERNET </a:t>
            </a:r>
            <a:endParaRPr b="1" sz="2400">
              <a:solidFill>
                <a:srgbClr val="FFFFFF"/>
              </a:solidFill>
              <a:latin typeface="Montserrat"/>
              <a:ea typeface="Montserrat"/>
              <a:cs typeface="Montserrat"/>
              <a:sym typeface="Montserrat"/>
            </a:endParaRPr>
          </a:p>
        </p:txBody>
      </p:sp>
      <p:pic>
        <p:nvPicPr>
          <p:cNvPr id="424" name="Google Shape;424;p50"/>
          <p:cNvPicPr preferRelativeResize="0"/>
          <p:nvPr/>
        </p:nvPicPr>
        <p:blipFill>
          <a:blip r:embed="rId3">
            <a:alphaModFix/>
          </a:blip>
          <a:stretch>
            <a:fillRect/>
          </a:stretch>
        </p:blipFill>
        <p:spPr>
          <a:xfrm>
            <a:off x="6746613" y="4157050"/>
            <a:ext cx="1357766" cy="583500"/>
          </a:xfrm>
          <a:prstGeom prst="rect">
            <a:avLst/>
          </a:prstGeom>
          <a:noFill/>
          <a:ln>
            <a:noFill/>
          </a:ln>
        </p:spPr>
      </p:pic>
      <p:pic>
        <p:nvPicPr>
          <p:cNvPr id="425" name="Google Shape;425;p50"/>
          <p:cNvPicPr preferRelativeResize="0"/>
          <p:nvPr/>
        </p:nvPicPr>
        <p:blipFill>
          <a:blip r:embed="rId4">
            <a:alphaModFix/>
          </a:blip>
          <a:stretch>
            <a:fillRect/>
          </a:stretch>
        </p:blipFill>
        <p:spPr>
          <a:xfrm>
            <a:off x="6042950" y="1262612"/>
            <a:ext cx="2592250" cy="2592250"/>
          </a:xfrm>
          <a:prstGeom prst="rect">
            <a:avLst/>
          </a:prstGeom>
          <a:noFill/>
          <a:ln>
            <a:noFill/>
          </a:ln>
        </p:spPr>
      </p:pic>
      <p:sp>
        <p:nvSpPr>
          <p:cNvPr id="426" name="Google Shape;426;p50"/>
          <p:cNvSpPr txBox="1"/>
          <p:nvPr/>
        </p:nvSpPr>
        <p:spPr>
          <a:xfrm>
            <a:off x="259350" y="1071750"/>
            <a:ext cx="6062100" cy="16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333333"/>
                </a:solidFill>
                <a:highlight>
                  <a:srgbClr val="FFFFFF"/>
                </a:highlight>
                <a:latin typeface="Montserrat"/>
                <a:ea typeface="Montserrat"/>
                <a:cs typeface="Montserrat"/>
                <a:sym typeface="Montserrat"/>
              </a:rPr>
              <a:t>Internet Essentials</a:t>
            </a:r>
            <a:r>
              <a:rPr lang="en" sz="2400">
                <a:solidFill>
                  <a:srgbClr val="333333"/>
                </a:solidFill>
                <a:highlight>
                  <a:srgbClr val="FFFFFF"/>
                </a:highlight>
                <a:latin typeface="Montserrat"/>
                <a:ea typeface="Montserrat"/>
                <a:cs typeface="Montserrat"/>
                <a:sym typeface="Montserrat"/>
              </a:rPr>
              <a:t> es un programa para hogares de bajo recursos que actualmente no tienen acceso al  Internet en casa.</a:t>
            </a:r>
            <a:endParaRPr sz="2400">
              <a:latin typeface="Montserrat"/>
              <a:ea typeface="Montserrat"/>
              <a:cs typeface="Montserrat"/>
              <a:sym typeface="Montserrat"/>
            </a:endParaRPr>
          </a:p>
        </p:txBody>
      </p:sp>
      <p:sp>
        <p:nvSpPr>
          <p:cNvPr id="427" name="Google Shape;427;p50"/>
          <p:cNvSpPr txBox="1"/>
          <p:nvPr/>
        </p:nvSpPr>
        <p:spPr>
          <a:xfrm>
            <a:off x="341075" y="2788975"/>
            <a:ext cx="5223900" cy="16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000">
                <a:solidFill>
                  <a:srgbClr val="333333"/>
                </a:solidFill>
                <a:highlight>
                  <a:srgbClr val="FFFFFF"/>
                </a:highlight>
                <a:latin typeface="Montserrat"/>
                <a:ea typeface="Montserrat"/>
                <a:cs typeface="Montserrat"/>
                <a:sym typeface="Montserrat"/>
              </a:rPr>
              <a:t>Durante la crisis de COVID-19 crisis, cada nuevo cliente recibirá </a:t>
            </a:r>
            <a:r>
              <a:rPr b="1" lang="en" sz="2000">
                <a:solidFill>
                  <a:srgbClr val="333333"/>
                </a:solidFill>
                <a:highlight>
                  <a:srgbClr val="FFFFFF"/>
                </a:highlight>
                <a:latin typeface="Montserrat"/>
                <a:ea typeface="Montserrat"/>
                <a:cs typeface="Montserrat"/>
                <a:sym typeface="Montserrat"/>
              </a:rPr>
              <a:t>dos meses de servicio de internet gratuito. </a:t>
            </a:r>
            <a:endParaRPr b="1" sz="20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sz="2000">
              <a:solidFill>
                <a:srgbClr val="33333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b="1" lang="en" sz="2000">
                <a:solidFill>
                  <a:srgbClr val="333333"/>
                </a:solidFill>
                <a:highlight>
                  <a:srgbClr val="FFFFFF"/>
                </a:highlight>
                <a:latin typeface="Montserrat"/>
                <a:ea typeface="Montserrat"/>
                <a:cs typeface="Montserrat"/>
                <a:sym typeface="Montserrat"/>
              </a:rPr>
              <a:t>Aplica en: apply.internetessentials.com</a:t>
            </a:r>
            <a:endParaRPr b="1" sz="2000">
              <a:solidFill>
                <a:srgbClr val="333333"/>
              </a:solidFill>
              <a:highlight>
                <a:srgbClr val="FFFFFF"/>
              </a:highlight>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sp>
        <p:nvSpPr>
          <p:cNvPr id="432" name="Google Shape;432;p5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5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CAMBIOS EN LAS OPERACIONES DE WIC</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sp>
        <p:nvSpPr>
          <p:cNvPr id="434" name="Google Shape;434;p51"/>
          <p:cNvSpPr txBox="1"/>
          <p:nvPr/>
        </p:nvSpPr>
        <p:spPr>
          <a:xfrm>
            <a:off x="233500" y="905125"/>
            <a:ext cx="8635200" cy="11928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i="1" lang="en" sz="1600">
                <a:solidFill>
                  <a:schemeClr val="dk1"/>
                </a:solidFill>
                <a:latin typeface="Montserrat"/>
                <a:ea typeface="Montserrat"/>
                <a:cs typeface="Montserrat"/>
                <a:sym typeface="Montserrat"/>
              </a:rPr>
              <a:t>Women, Infants, and Children (WIC), </a:t>
            </a:r>
            <a:r>
              <a:rPr lang="en" sz="1600">
                <a:solidFill>
                  <a:schemeClr val="dk1"/>
                </a:solidFill>
                <a:latin typeface="Montserrat"/>
                <a:ea typeface="Montserrat"/>
                <a:cs typeface="Montserrat"/>
                <a:sym typeface="Montserrat"/>
              </a:rPr>
              <a:t>la oficina para mujeres, infantes, y niños concederá beneficios </a:t>
            </a:r>
            <a:r>
              <a:rPr b="1" lang="en" sz="1600">
                <a:solidFill>
                  <a:schemeClr val="dk1"/>
                </a:solidFill>
                <a:latin typeface="Montserrat"/>
                <a:ea typeface="Montserrat"/>
                <a:cs typeface="Montserrat"/>
                <a:sym typeface="Montserrat"/>
              </a:rPr>
              <a:t>por</a:t>
            </a:r>
            <a:r>
              <a:rPr b="1" lang="en" sz="1600">
                <a:solidFill>
                  <a:srgbClr val="262626"/>
                </a:solidFill>
                <a:latin typeface="Montserrat"/>
                <a:ea typeface="Montserrat"/>
                <a:cs typeface="Montserrat"/>
                <a:sym typeface="Montserrat"/>
              </a:rPr>
              <a:t> correo</a:t>
            </a:r>
            <a:r>
              <a:rPr lang="en" sz="1600">
                <a:solidFill>
                  <a:srgbClr val="262626"/>
                </a:solidFill>
                <a:latin typeface="Montserrat"/>
                <a:ea typeface="Montserrat"/>
                <a:cs typeface="Montserrat"/>
                <a:sym typeface="Montserrat"/>
              </a:rPr>
              <a:t>. </a:t>
            </a:r>
            <a:r>
              <a:rPr b="1" lang="en" sz="1600">
                <a:solidFill>
                  <a:srgbClr val="262626"/>
                </a:solidFill>
                <a:latin typeface="Montserrat"/>
                <a:ea typeface="Montserrat"/>
                <a:cs typeface="Montserrat"/>
                <a:sym typeface="Montserrat"/>
              </a:rPr>
              <a:t>Aún están recibiendo aplicaciones.</a:t>
            </a:r>
            <a:endParaRPr sz="1600">
              <a:solidFill>
                <a:srgbClr val="323130"/>
              </a:solidFill>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a:p>
            <a:pPr indent="0" lvl="0" marL="0" marR="0" rtl="0" algn="l">
              <a:spcBef>
                <a:spcPts val="0"/>
              </a:spcBef>
              <a:spcAft>
                <a:spcPts val="0"/>
              </a:spcAft>
              <a:buNone/>
            </a:pPr>
            <a:r>
              <a:t/>
            </a:r>
            <a:endParaRPr b="1" sz="1600">
              <a:solidFill>
                <a:srgbClr val="3C4043"/>
              </a:solidFill>
              <a:highlight>
                <a:srgbClr val="FFFFFF"/>
              </a:highlight>
              <a:latin typeface="Montserrat"/>
              <a:ea typeface="Montserrat"/>
              <a:cs typeface="Montserrat"/>
              <a:sym typeface="Montserrat"/>
            </a:endParaRPr>
          </a:p>
        </p:txBody>
      </p:sp>
      <p:sp>
        <p:nvSpPr>
          <p:cNvPr id="435" name="Google Shape;435;p51"/>
          <p:cNvSpPr txBox="1"/>
          <p:nvPr/>
        </p:nvSpPr>
        <p:spPr>
          <a:xfrm>
            <a:off x="233500" y="1687900"/>
            <a:ext cx="5884800" cy="1352700"/>
          </a:xfrm>
          <a:prstGeom prst="rect">
            <a:avLst/>
          </a:prstGeom>
          <a:noFill/>
          <a:ln>
            <a:noFill/>
          </a:ln>
        </p:spPr>
        <p:txBody>
          <a:bodyPr anchorCtr="0" anchor="t" bIns="91425" lIns="91425" spcFirstLastPara="1" rIns="91425" wrap="square" tIns="91425">
            <a:noAutofit/>
          </a:bodyPr>
          <a:lstStyle/>
          <a:p>
            <a:pPr indent="0" lvl="0" marL="0" marR="330200" rtl="0" algn="l">
              <a:lnSpc>
                <a:spcPct val="115000"/>
              </a:lnSpc>
              <a:spcBef>
                <a:spcPts val="0"/>
              </a:spcBef>
              <a:spcAft>
                <a:spcPts val="0"/>
              </a:spcAft>
              <a:buNone/>
            </a:pPr>
            <a:r>
              <a:rPr b="1" lang="en">
                <a:highlight>
                  <a:srgbClr val="FFFFFF"/>
                </a:highlight>
                <a:latin typeface="Roboto"/>
                <a:ea typeface="Roboto"/>
                <a:cs typeface="Roboto"/>
                <a:sym typeface="Roboto"/>
              </a:rPr>
              <a:t>WIC provee servicios a residentes de Pensilvania:</a:t>
            </a:r>
            <a:endParaRPr b="1">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Mujeres embarazadas</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Mujeres que estén amamantando (un año de posparto) </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Mujeres hasta con 6 meses de posparto, que no estén amamantando</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Bebés y niños menores de 5 años, incluyendo hijos adoptivos</a:t>
            </a:r>
            <a:endParaRPr sz="1300">
              <a:highlight>
                <a:srgbClr val="FFFFFF"/>
              </a:highlight>
              <a:latin typeface="Roboto"/>
              <a:ea typeface="Roboto"/>
              <a:cs typeface="Roboto"/>
              <a:sym typeface="Roboto"/>
            </a:endParaRPr>
          </a:p>
        </p:txBody>
      </p:sp>
      <p:sp>
        <p:nvSpPr>
          <p:cNvPr id="436" name="Google Shape;436;p51"/>
          <p:cNvSpPr txBox="1"/>
          <p:nvPr/>
        </p:nvSpPr>
        <p:spPr>
          <a:xfrm>
            <a:off x="233500" y="4646100"/>
            <a:ext cx="5528400" cy="4974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Clr>
                <a:schemeClr val="dk1"/>
              </a:buClr>
              <a:buSzPts val="1100"/>
              <a:buFont typeface="Arial"/>
              <a:buNone/>
            </a:pPr>
            <a:r>
              <a:rPr b="1" lang="en" sz="1600">
                <a:solidFill>
                  <a:srgbClr val="262626"/>
                </a:solidFill>
                <a:latin typeface="Montserrat"/>
                <a:ea typeface="Montserrat"/>
                <a:cs typeface="Montserrat"/>
                <a:sym typeface="Montserrat"/>
              </a:rPr>
              <a:t>WIC no requiere prueba de ciudadanía.</a:t>
            </a:r>
            <a:endParaRPr/>
          </a:p>
        </p:txBody>
      </p:sp>
      <p:sp>
        <p:nvSpPr>
          <p:cNvPr id="437" name="Google Shape;437;p51"/>
          <p:cNvSpPr txBox="1"/>
          <p:nvPr/>
        </p:nvSpPr>
        <p:spPr>
          <a:xfrm>
            <a:off x="345050" y="3159000"/>
            <a:ext cx="5884800" cy="1487100"/>
          </a:xfrm>
          <a:prstGeom prst="rect">
            <a:avLst/>
          </a:prstGeom>
          <a:noFill/>
          <a:ln>
            <a:noFill/>
          </a:ln>
        </p:spPr>
        <p:txBody>
          <a:bodyPr anchorCtr="0" anchor="t" bIns="91425" lIns="91425" spcFirstLastPara="1" rIns="91425" wrap="square" tIns="91425">
            <a:noAutofit/>
          </a:bodyPr>
          <a:lstStyle/>
          <a:p>
            <a:pPr indent="0" lvl="0" marL="0" marR="330200" rtl="0" algn="l">
              <a:lnSpc>
                <a:spcPct val="100000"/>
              </a:lnSpc>
              <a:spcBef>
                <a:spcPts val="0"/>
              </a:spcBef>
              <a:spcAft>
                <a:spcPts val="0"/>
              </a:spcAft>
              <a:buNone/>
            </a:pPr>
            <a:r>
              <a:rPr b="1" lang="en">
                <a:highlight>
                  <a:srgbClr val="FFFFFF"/>
                </a:highlight>
                <a:latin typeface="Roboto"/>
                <a:ea typeface="Roboto"/>
                <a:cs typeface="Roboto"/>
                <a:sym typeface="Roboto"/>
              </a:rPr>
              <a:t>Elegibilidad: Los aplicantes deben:</a:t>
            </a:r>
            <a:endParaRPr b="1">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Vivir en</a:t>
            </a:r>
            <a:r>
              <a:rPr lang="en" sz="1300">
                <a:highlight>
                  <a:srgbClr val="FFFFFF"/>
                </a:highlight>
                <a:latin typeface="Roboto"/>
                <a:ea typeface="Roboto"/>
                <a:cs typeface="Roboto"/>
                <a:sym typeface="Roboto"/>
              </a:rPr>
              <a:t> Pensilvania</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Tener una necesidad alimenticia o médica </a:t>
            </a:r>
            <a:endParaRPr sz="1300">
              <a:highlight>
                <a:srgbClr val="FFFFFF"/>
              </a:highlight>
              <a:latin typeface="Roboto"/>
              <a:ea typeface="Roboto"/>
              <a:cs typeface="Roboto"/>
              <a:sym typeface="Roboto"/>
            </a:endParaRPr>
          </a:p>
          <a:p>
            <a:pPr indent="-311150" lvl="0" marL="457200" marR="330200" rtl="0" algn="l">
              <a:lnSpc>
                <a:spcPct val="115000"/>
              </a:lnSpc>
              <a:spcBef>
                <a:spcPts val="0"/>
              </a:spcBef>
              <a:spcAft>
                <a:spcPts val="0"/>
              </a:spcAft>
              <a:buClr>
                <a:srgbClr val="000000"/>
              </a:buClr>
              <a:buSzPts val="1300"/>
              <a:buFont typeface="Roboto"/>
              <a:buChar char="●"/>
            </a:pPr>
            <a:r>
              <a:rPr lang="en" sz="1300">
                <a:highlight>
                  <a:srgbClr val="FFFFFF"/>
                </a:highlight>
                <a:latin typeface="Roboto"/>
                <a:ea typeface="Roboto"/>
                <a:cs typeface="Roboto"/>
                <a:sym typeface="Roboto"/>
              </a:rPr>
              <a:t>Tener ingresos anuales que no excedan el 185%</a:t>
            </a:r>
            <a:r>
              <a:rPr lang="en" sz="1300">
                <a:highlight>
                  <a:srgbClr val="FFFFFF"/>
                </a:highlight>
                <a:latin typeface="Roboto"/>
                <a:ea typeface="Roboto"/>
                <a:cs typeface="Roboto"/>
                <a:sym typeface="Roboto"/>
              </a:rPr>
              <a:t> de las pautas de pobreza del gobierno federal </a:t>
            </a:r>
            <a:r>
              <a:rPr lang="en" sz="1300">
                <a:highlight>
                  <a:srgbClr val="FFFFFF"/>
                </a:highlight>
                <a:latin typeface="Roboto"/>
                <a:ea typeface="Roboto"/>
                <a:cs typeface="Roboto"/>
                <a:sym typeface="Roboto"/>
              </a:rPr>
              <a:t>(Si recibes SNAP, MA, or TANF, puedes ser elegible sin importar tus ingresos anuales.)</a:t>
            </a:r>
            <a:endParaRPr sz="1300">
              <a:highlight>
                <a:srgbClr val="FFFFFF"/>
              </a:highlight>
              <a:latin typeface="Roboto"/>
              <a:ea typeface="Roboto"/>
              <a:cs typeface="Roboto"/>
              <a:sym typeface="Roboto"/>
            </a:endParaRPr>
          </a:p>
        </p:txBody>
      </p:sp>
      <p:pic>
        <p:nvPicPr>
          <p:cNvPr id="438" name="Google Shape;438;p51"/>
          <p:cNvPicPr preferRelativeResize="0"/>
          <p:nvPr/>
        </p:nvPicPr>
        <p:blipFill>
          <a:blip r:embed="rId3">
            <a:alphaModFix/>
          </a:blip>
          <a:stretch>
            <a:fillRect/>
          </a:stretch>
        </p:blipFill>
        <p:spPr>
          <a:xfrm>
            <a:off x="5792725" y="1871125"/>
            <a:ext cx="2953075" cy="17549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2" name="Shape 442"/>
        <p:cNvGrpSpPr/>
        <p:nvPr/>
      </p:nvGrpSpPr>
      <p:grpSpPr>
        <a:xfrm>
          <a:off x="0" y="0"/>
          <a:ext cx="0" cy="0"/>
          <a:chOff x="0" y="0"/>
          <a:chExt cx="0" cy="0"/>
        </a:xfrm>
      </p:grpSpPr>
      <p:sp>
        <p:nvSpPr>
          <p:cNvPr id="443" name="Google Shape;443;p5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4" name="Google Shape;444;p52"/>
          <p:cNvSpPr txBox="1"/>
          <p:nvPr/>
        </p:nvSpPr>
        <p:spPr>
          <a:xfrm>
            <a:off x="395650" y="301600"/>
            <a:ext cx="7573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Cambios en las operaciones de las utilidades</a:t>
            </a:r>
            <a:endParaRPr b="1" sz="2400">
              <a:solidFill>
                <a:srgbClr val="FFFFFF"/>
              </a:solidFill>
              <a:latin typeface="Montserrat"/>
              <a:ea typeface="Montserrat"/>
              <a:cs typeface="Montserrat"/>
              <a:sym typeface="Montserrat"/>
            </a:endParaRPr>
          </a:p>
        </p:txBody>
      </p:sp>
      <p:sp>
        <p:nvSpPr>
          <p:cNvPr id="445" name="Google Shape;445;p52"/>
          <p:cNvSpPr txBox="1"/>
          <p:nvPr/>
        </p:nvSpPr>
        <p:spPr>
          <a:xfrm>
            <a:off x="1949650" y="1039025"/>
            <a:ext cx="6630000" cy="3367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highlight>
                  <a:srgbClr val="FFFFFF"/>
                </a:highlight>
                <a:latin typeface="Montserrat"/>
                <a:ea typeface="Montserrat"/>
                <a:cs typeface="Montserrat"/>
                <a:sym typeface="Montserrat"/>
              </a:rPr>
              <a:t>El Departamento de Agua </a:t>
            </a:r>
            <a:r>
              <a:rPr b="1" lang="en">
                <a:highlight>
                  <a:srgbClr val="FFFFFF"/>
                </a:highlight>
                <a:latin typeface="Montserrat"/>
                <a:ea typeface="Montserrat"/>
                <a:cs typeface="Montserrat"/>
                <a:sym typeface="Montserrat"/>
              </a:rPr>
              <a:t>no va a cerrar el paso de agua para personas que no hayan pagado hasta el 15 de Mayo.</a:t>
            </a:r>
            <a:r>
              <a:rPr lang="en">
                <a:highlight>
                  <a:srgbClr val="FFFFFF"/>
                </a:highlight>
                <a:latin typeface="Montserrat"/>
                <a:ea typeface="Montserrat"/>
                <a:cs typeface="Montserrat"/>
                <a:sym typeface="Montserrat"/>
              </a:rPr>
              <a:t> El agua potable no se ve afectada por el virus. </a:t>
            </a:r>
            <a:endParaRPr>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rPr b="1" lang="en">
                <a:highlight>
                  <a:srgbClr val="FFFFFF"/>
                </a:highlight>
                <a:latin typeface="Montserrat"/>
                <a:ea typeface="Montserrat"/>
                <a:cs typeface="Montserrat"/>
                <a:sym typeface="Montserrat"/>
              </a:rPr>
              <a:t>PGW, el sistema de gas ha suspendido terminaciones por falta de pago hasta el 1 de Mayo de 2020. </a:t>
            </a:r>
            <a:r>
              <a:rPr lang="en">
                <a:highlight>
                  <a:srgbClr val="FFFFFF"/>
                </a:highlight>
                <a:latin typeface="Montserrat"/>
                <a:ea typeface="Montserrat"/>
                <a:cs typeface="Montserrat"/>
                <a:sym typeface="Montserrat"/>
              </a:rPr>
              <a:t>PGW tiene planeado no establecer un cargo por nuevos pagos tardíos.</a:t>
            </a:r>
            <a:endParaRPr>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a:highlight>
                  <a:srgbClr val="FFFFFF"/>
                </a:highlight>
                <a:latin typeface="Montserrat"/>
                <a:ea typeface="Montserrat"/>
                <a:cs typeface="Montserrat"/>
                <a:sym typeface="Montserrat"/>
              </a:rPr>
              <a:t>PECO, el sistema de electricidad, ha suspendido la desconexión de servicios y no va a establecer cargos por pagos tardíos hasta el 1 de Mayo de 2020.</a:t>
            </a:r>
            <a:endParaRPr b="1">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None/>
            </a:pPr>
            <a:r>
              <a:rPr lang="en">
                <a:highlight>
                  <a:srgbClr val="FFFFFF"/>
                </a:highlight>
                <a:latin typeface="Montserrat"/>
                <a:ea typeface="Montserrat"/>
                <a:cs typeface="Montserrat"/>
                <a:sym typeface="Montserrat"/>
              </a:rPr>
              <a:t>La basura se va a recolectar en </a:t>
            </a:r>
            <a:r>
              <a:rPr b="1" lang="en">
                <a:highlight>
                  <a:srgbClr val="FFFFFF"/>
                </a:highlight>
                <a:latin typeface="Montserrat"/>
                <a:ea typeface="Montserrat"/>
                <a:cs typeface="Montserrat"/>
                <a:sym typeface="Montserrat"/>
              </a:rPr>
              <a:t>horario normal.</a:t>
            </a:r>
            <a:r>
              <a:rPr lang="en">
                <a:highlight>
                  <a:srgbClr val="FFFFFF"/>
                </a:highlight>
                <a:latin typeface="Montserrat"/>
                <a:ea typeface="Montserrat"/>
                <a:cs typeface="Montserrat"/>
                <a:sym typeface="Montserrat"/>
              </a:rPr>
              <a:t> El reciclaje se va a recolectar </a:t>
            </a:r>
            <a:r>
              <a:rPr b="1" lang="en">
                <a:highlight>
                  <a:srgbClr val="FFFFFF"/>
                </a:highlight>
                <a:latin typeface="Montserrat"/>
                <a:ea typeface="Montserrat"/>
                <a:cs typeface="Montserrat"/>
                <a:sym typeface="Montserrat"/>
              </a:rPr>
              <a:t>pasando una semana.</a:t>
            </a:r>
            <a:endParaRPr b="1">
              <a:highlight>
                <a:srgbClr val="FFFFFF"/>
              </a:highlight>
              <a:latin typeface="Montserrat"/>
              <a:ea typeface="Montserrat"/>
              <a:cs typeface="Montserrat"/>
              <a:sym typeface="Montserrat"/>
            </a:endParaRPr>
          </a:p>
          <a:p>
            <a:pPr indent="0" lvl="0" marL="0" rtl="0" algn="l">
              <a:lnSpc>
                <a:spcPct val="115000"/>
              </a:lnSpc>
              <a:spcBef>
                <a:spcPts val="1200"/>
              </a:spcBef>
              <a:spcAft>
                <a:spcPts val="0"/>
              </a:spcAft>
              <a:buClr>
                <a:schemeClr val="dk1"/>
              </a:buClr>
              <a:buSzPts val="1100"/>
              <a:buFont typeface="Arial"/>
              <a:buNone/>
            </a:pPr>
            <a:r>
              <a:t/>
            </a:r>
            <a:endParaRPr>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a:highlight>
                <a:srgbClr val="FFFFFF"/>
              </a:highlight>
              <a:latin typeface="Montserrat"/>
              <a:ea typeface="Montserrat"/>
              <a:cs typeface="Montserrat"/>
              <a:sym typeface="Montserrat"/>
            </a:endParaRPr>
          </a:p>
        </p:txBody>
      </p:sp>
      <p:pic>
        <p:nvPicPr>
          <p:cNvPr id="446" name="Google Shape;446;p52"/>
          <p:cNvPicPr preferRelativeResize="0"/>
          <p:nvPr/>
        </p:nvPicPr>
        <p:blipFill>
          <a:blip r:embed="rId3">
            <a:alphaModFix/>
          </a:blip>
          <a:stretch>
            <a:fillRect/>
          </a:stretch>
        </p:blipFill>
        <p:spPr>
          <a:xfrm>
            <a:off x="590999" y="1039025"/>
            <a:ext cx="1223186" cy="710223"/>
          </a:xfrm>
          <a:prstGeom prst="rect">
            <a:avLst/>
          </a:prstGeom>
          <a:noFill/>
          <a:ln>
            <a:noFill/>
          </a:ln>
        </p:spPr>
      </p:pic>
      <p:pic>
        <p:nvPicPr>
          <p:cNvPr id="447" name="Google Shape;447;p52"/>
          <p:cNvPicPr preferRelativeResize="0"/>
          <p:nvPr/>
        </p:nvPicPr>
        <p:blipFill>
          <a:blip r:embed="rId4">
            <a:alphaModFix/>
          </a:blip>
          <a:stretch>
            <a:fillRect/>
          </a:stretch>
        </p:blipFill>
        <p:spPr>
          <a:xfrm>
            <a:off x="656853" y="1850538"/>
            <a:ext cx="1091485" cy="664873"/>
          </a:xfrm>
          <a:prstGeom prst="rect">
            <a:avLst/>
          </a:prstGeom>
          <a:noFill/>
          <a:ln>
            <a:noFill/>
          </a:ln>
        </p:spPr>
      </p:pic>
      <p:pic>
        <p:nvPicPr>
          <p:cNvPr id="448" name="Google Shape;448;p52"/>
          <p:cNvPicPr preferRelativeResize="0"/>
          <p:nvPr/>
        </p:nvPicPr>
        <p:blipFill>
          <a:blip r:embed="rId5">
            <a:alphaModFix/>
          </a:blip>
          <a:stretch>
            <a:fillRect/>
          </a:stretch>
        </p:blipFill>
        <p:spPr>
          <a:xfrm>
            <a:off x="656846" y="2726186"/>
            <a:ext cx="1091492" cy="666043"/>
          </a:xfrm>
          <a:prstGeom prst="rect">
            <a:avLst/>
          </a:prstGeom>
          <a:noFill/>
          <a:ln>
            <a:noFill/>
          </a:ln>
        </p:spPr>
      </p:pic>
      <p:pic>
        <p:nvPicPr>
          <p:cNvPr id="449" name="Google Shape;449;p52"/>
          <p:cNvPicPr preferRelativeResize="0"/>
          <p:nvPr/>
        </p:nvPicPr>
        <p:blipFill>
          <a:blip r:embed="rId6">
            <a:alphaModFix/>
          </a:blip>
          <a:stretch>
            <a:fillRect/>
          </a:stretch>
        </p:blipFill>
        <p:spPr>
          <a:xfrm>
            <a:off x="170225" y="3535204"/>
            <a:ext cx="2124025" cy="76877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pic>
        <p:nvPicPr>
          <p:cNvPr id="104" name="Google Shape;104;p17"/>
          <p:cNvPicPr preferRelativeResize="0"/>
          <p:nvPr/>
        </p:nvPicPr>
        <p:blipFill rotWithShape="1">
          <a:blip r:embed="rId3">
            <a:alphaModFix/>
          </a:blip>
          <a:srcRect b="0" l="0" r="16562" t="0"/>
          <a:stretch/>
        </p:blipFill>
        <p:spPr>
          <a:xfrm>
            <a:off x="3203875" y="1130775"/>
            <a:ext cx="5156300" cy="3469600"/>
          </a:xfrm>
          <a:prstGeom prst="rect">
            <a:avLst/>
          </a:prstGeom>
          <a:noFill/>
          <a:ln>
            <a:noFill/>
          </a:ln>
        </p:spPr>
      </p:pic>
      <p:sp>
        <p:nvSpPr>
          <p:cNvPr id="105" name="Google Shape;105;p17"/>
          <p:cNvSpPr txBox="1"/>
          <p:nvPr>
            <p:ph idx="1" type="body"/>
          </p:nvPr>
        </p:nvSpPr>
        <p:spPr>
          <a:xfrm>
            <a:off x="633425" y="1130775"/>
            <a:ext cx="29970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400">
                <a:solidFill>
                  <a:schemeClr val="dk1"/>
                </a:solidFill>
                <a:latin typeface="Montserrat"/>
                <a:ea typeface="Montserrat"/>
                <a:cs typeface="Montserrat"/>
                <a:sym typeface="Montserrat"/>
              </a:rPr>
              <a:t>El</a:t>
            </a:r>
            <a:r>
              <a:rPr b="1" lang="en" sz="2400">
                <a:solidFill>
                  <a:schemeClr val="dk1"/>
                </a:solidFill>
                <a:latin typeface="Montserrat"/>
                <a:ea typeface="Montserrat"/>
                <a:cs typeface="Montserrat"/>
                <a:sym typeface="Montserrat"/>
              </a:rPr>
              <a:t> COVID-19 coronavirus </a:t>
            </a:r>
            <a:r>
              <a:rPr lang="en" sz="2400">
                <a:solidFill>
                  <a:schemeClr val="dk1"/>
                </a:solidFill>
                <a:latin typeface="Montserrat"/>
                <a:ea typeface="Montserrat"/>
                <a:cs typeface="Montserrat"/>
                <a:sym typeface="Montserrat"/>
              </a:rPr>
              <a:t>es considerado como un nuevo virus, cuyo descubrimiento se remonta a Octubre 2019. </a:t>
            </a:r>
            <a:endParaRPr sz="2400"/>
          </a:p>
        </p:txBody>
      </p:sp>
      <p:sp>
        <p:nvSpPr>
          <p:cNvPr id="106" name="Google Shape;106;p17"/>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¿QUÉ ES EL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3" name="Shape 453"/>
        <p:cNvGrpSpPr/>
        <p:nvPr/>
      </p:nvGrpSpPr>
      <p:grpSpPr>
        <a:xfrm>
          <a:off x="0" y="0"/>
          <a:ext cx="0" cy="0"/>
          <a:chOff x="0" y="0"/>
          <a:chExt cx="0" cy="0"/>
        </a:xfrm>
      </p:grpSpPr>
      <p:sp>
        <p:nvSpPr>
          <p:cNvPr id="454" name="Google Shape;454;p53"/>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455" name="Google Shape;455;p53"/>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53"/>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Cambios en las operaciones de SEPTA</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sp>
        <p:nvSpPr>
          <p:cNvPr id="457" name="Google Shape;457;p53"/>
          <p:cNvSpPr txBox="1"/>
          <p:nvPr/>
        </p:nvSpPr>
        <p:spPr>
          <a:xfrm>
            <a:off x="4849050" y="4029250"/>
            <a:ext cx="4172100" cy="9873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i="1" lang="en" sz="1100">
                <a:highlight>
                  <a:srgbClr val="FFFFFF"/>
                </a:highlight>
                <a:latin typeface="Montserrat"/>
                <a:ea typeface="Montserrat"/>
                <a:cs typeface="Montserrat"/>
                <a:sym typeface="Montserrat"/>
              </a:rPr>
              <a:t>SEPTA está </a:t>
            </a:r>
            <a:r>
              <a:rPr i="1" lang="en" sz="1100">
                <a:highlight>
                  <a:srgbClr val="FFFFFF"/>
                </a:highlight>
                <a:latin typeface="Montserrat"/>
                <a:ea typeface="Montserrat"/>
                <a:cs typeface="Montserrat"/>
                <a:sym typeface="Montserrat"/>
              </a:rPr>
              <a:t>ofreciendo</a:t>
            </a:r>
            <a:r>
              <a:rPr i="1" lang="en" sz="1100">
                <a:highlight>
                  <a:srgbClr val="FFFFFF"/>
                </a:highlight>
                <a:latin typeface="Montserrat"/>
                <a:ea typeface="Montserrat"/>
                <a:cs typeface="Montserrat"/>
                <a:sym typeface="Montserrat"/>
              </a:rPr>
              <a:t> crédito para los siguientes pases semi usados y no usados</a:t>
            </a:r>
            <a:r>
              <a:rPr i="1" lang="en" sz="1100" u="sng">
                <a:highlight>
                  <a:srgbClr val="FFFFFF"/>
                </a:highlight>
                <a:latin typeface="Montserrat"/>
                <a:ea typeface="Montserrat"/>
                <a:cs typeface="Montserrat"/>
                <a:sym typeface="Montserrat"/>
              </a:rPr>
              <a:t>:</a:t>
            </a:r>
            <a:r>
              <a:rPr i="1" lang="en" sz="1100">
                <a:highlight>
                  <a:srgbClr val="FFFFFF"/>
                </a:highlight>
                <a:latin typeface="Montserrat"/>
                <a:ea typeface="Montserrat"/>
                <a:cs typeface="Montserrat"/>
                <a:sym typeface="Montserrat"/>
              </a:rPr>
              <a:t> </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i="1" lang="en" sz="1100">
                <a:highlight>
                  <a:srgbClr val="FFFFFF"/>
                </a:highlight>
                <a:latin typeface="Montserrat"/>
                <a:ea typeface="Montserrat"/>
                <a:cs typeface="Montserrat"/>
                <a:sym typeface="Montserrat"/>
              </a:rPr>
              <a:t>Pases mensuales de Marzo 2020, y </a:t>
            </a:r>
            <a:endParaRPr i="1" sz="1100">
              <a:highlight>
                <a:srgbClr val="FFFFFF"/>
              </a:highlight>
              <a:latin typeface="Montserrat"/>
              <a:ea typeface="Montserrat"/>
              <a:cs typeface="Montserrat"/>
              <a:sym typeface="Montserrat"/>
            </a:endParaRPr>
          </a:p>
          <a:p>
            <a:pPr indent="0" lvl="0" marL="0" rtl="0" algn="l">
              <a:lnSpc>
                <a:spcPct val="115000"/>
              </a:lnSpc>
              <a:spcBef>
                <a:spcPts val="0"/>
              </a:spcBef>
              <a:spcAft>
                <a:spcPts val="0"/>
              </a:spcAft>
              <a:buNone/>
            </a:pPr>
            <a:r>
              <a:rPr i="1" lang="en" sz="1100">
                <a:highlight>
                  <a:srgbClr val="FFFFFF"/>
                </a:highlight>
                <a:latin typeface="Montserrat"/>
                <a:ea typeface="Montserrat"/>
                <a:cs typeface="Montserrat"/>
                <a:sym typeface="Montserrat"/>
              </a:rPr>
              <a:t>Pases semanales de las semanas del 9 y 16 de Marzo. </a:t>
            </a:r>
            <a:endParaRPr>
              <a:latin typeface="Montserrat"/>
              <a:ea typeface="Montserrat"/>
              <a:cs typeface="Montserrat"/>
              <a:sym typeface="Montserrat"/>
            </a:endParaRPr>
          </a:p>
        </p:txBody>
      </p:sp>
      <p:sp>
        <p:nvSpPr>
          <p:cNvPr id="458" name="Google Shape;458;p53"/>
          <p:cNvSpPr/>
          <p:nvPr/>
        </p:nvSpPr>
        <p:spPr>
          <a:xfrm>
            <a:off x="4510050" y="4029250"/>
            <a:ext cx="370200" cy="310200"/>
          </a:xfrm>
          <a:prstGeom prst="star5">
            <a:avLst>
              <a:gd fmla="val 19098" name="adj"/>
              <a:gd fmla="val 105146" name="hf"/>
              <a:gd fmla="val 110557" name="vf"/>
            </a:avLst>
          </a:prstGeom>
          <a:solidFill>
            <a:srgbClr val="FFE59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459" name="Google Shape;459;p53"/>
          <p:cNvGrpSpPr/>
          <p:nvPr/>
        </p:nvGrpSpPr>
        <p:grpSpPr>
          <a:xfrm>
            <a:off x="202288" y="1933167"/>
            <a:ext cx="4171478" cy="1960792"/>
            <a:chOff x="3807377" y="769736"/>
            <a:chExt cx="5028300" cy="1835089"/>
          </a:xfrm>
        </p:grpSpPr>
        <p:sp>
          <p:nvSpPr>
            <p:cNvPr id="460" name="Google Shape;460;p53"/>
            <p:cNvSpPr/>
            <p:nvPr/>
          </p:nvSpPr>
          <p:spPr>
            <a:xfrm>
              <a:off x="4113392" y="769736"/>
              <a:ext cx="4416300" cy="14415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53"/>
            <p:cNvSpPr txBox="1"/>
            <p:nvPr/>
          </p:nvSpPr>
          <p:spPr>
            <a:xfrm>
              <a:off x="3807377" y="2211225"/>
              <a:ext cx="5028300" cy="393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200"/>
                </a:spcAft>
                <a:buNone/>
              </a:pPr>
              <a:r>
                <a:rPr lang="en" sz="1300">
                  <a:solidFill>
                    <a:srgbClr val="0F4D90"/>
                  </a:solidFill>
                  <a:latin typeface="Montserrat"/>
                  <a:ea typeface="Montserrat"/>
                  <a:cs typeface="Montserrat"/>
                  <a:sym typeface="Montserrat"/>
                </a:rPr>
                <a:t>Encuentra los nuevos horarios en </a:t>
              </a:r>
              <a:r>
                <a:rPr b="1" lang="en" sz="1300">
                  <a:solidFill>
                    <a:srgbClr val="0F4D90"/>
                  </a:solidFill>
                  <a:latin typeface="Montserrat"/>
                  <a:ea typeface="Montserrat"/>
                  <a:cs typeface="Montserrat"/>
                  <a:sym typeface="Montserrat"/>
                </a:rPr>
                <a:t>SEPTA.ORG</a:t>
              </a:r>
              <a:endParaRPr b="1" sz="1300">
                <a:solidFill>
                  <a:srgbClr val="0F4D90"/>
                </a:solidFill>
                <a:latin typeface="Montserrat"/>
                <a:ea typeface="Montserrat"/>
                <a:cs typeface="Montserrat"/>
                <a:sym typeface="Montserrat"/>
              </a:endParaRPr>
            </a:p>
          </p:txBody>
        </p:sp>
      </p:grpSp>
      <p:pic>
        <p:nvPicPr>
          <p:cNvPr id="462" name="Google Shape;462;p53"/>
          <p:cNvPicPr preferRelativeResize="0"/>
          <p:nvPr/>
        </p:nvPicPr>
        <p:blipFill>
          <a:blip r:embed="rId3">
            <a:alphaModFix/>
          </a:blip>
          <a:stretch>
            <a:fillRect/>
          </a:stretch>
        </p:blipFill>
        <p:spPr>
          <a:xfrm>
            <a:off x="404750" y="1058025"/>
            <a:ext cx="2577945" cy="721838"/>
          </a:xfrm>
          <a:prstGeom prst="rect">
            <a:avLst/>
          </a:prstGeom>
          <a:noFill/>
          <a:ln>
            <a:noFill/>
          </a:ln>
        </p:spPr>
      </p:pic>
      <p:grpSp>
        <p:nvGrpSpPr>
          <p:cNvPr id="463" name="Google Shape;463;p53"/>
          <p:cNvGrpSpPr/>
          <p:nvPr/>
        </p:nvGrpSpPr>
        <p:grpSpPr>
          <a:xfrm>
            <a:off x="344101" y="3943922"/>
            <a:ext cx="3871223" cy="987281"/>
            <a:chOff x="4383064" y="2031074"/>
            <a:chExt cx="4093500" cy="1147201"/>
          </a:xfrm>
        </p:grpSpPr>
        <p:sp>
          <p:nvSpPr>
            <p:cNvPr id="464" name="Google Shape;464;p53"/>
            <p:cNvSpPr/>
            <p:nvPr/>
          </p:nvSpPr>
          <p:spPr>
            <a:xfrm>
              <a:off x="4509213" y="2031075"/>
              <a:ext cx="3841200" cy="1147200"/>
            </a:xfrm>
            <a:prstGeom prst="rect">
              <a:avLst/>
            </a:prstGeom>
            <a:solidFill>
              <a:srgbClr val="FFEF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53"/>
            <p:cNvSpPr txBox="1"/>
            <p:nvPr/>
          </p:nvSpPr>
          <p:spPr>
            <a:xfrm>
              <a:off x="4383064" y="2031074"/>
              <a:ext cx="4093500" cy="936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500">
                  <a:solidFill>
                    <a:srgbClr val="0F4D90"/>
                  </a:solidFill>
                  <a:latin typeface="Montserrat"/>
                  <a:ea typeface="Montserrat"/>
                  <a:cs typeface="Montserrat"/>
                  <a:sym typeface="Montserrat"/>
                </a:rPr>
                <a:t>Encuentra rutas hacia negocios esenciales y hospitales usando el mapa en</a:t>
              </a:r>
              <a:r>
                <a:rPr lang="en" sz="1500">
                  <a:solidFill>
                    <a:srgbClr val="0F4D90"/>
                  </a:solidFill>
                  <a:latin typeface="Montserrat"/>
                  <a:ea typeface="Montserrat"/>
                  <a:cs typeface="Montserrat"/>
                  <a:sym typeface="Montserrat"/>
                </a:rPr>
                <a:t> </a:t>
              </a:r>
              <a:r>
                <a:rPr b="1" lang="en" sz="1500">
                  <a:solidFill>
                    <a:srgbClr val="0F4D90"/>
                  </a:solidFill>
                  <a:latin typeface="Montserrat"/>
                  <a:ea typeface="Montserrat"/>
                  <a:cs typeface="Montserrat"/>
                  <a:sym typeface="Montserrat"/>
                </a:rPr>
                <a:t>bit.ly/SeptaEssential</a:t>
              </a:r>
              <a:endParaRPr b="1" sz="1500">
                <a:solidFill>
                  <a:srgbClr val="0F4D90"/>
                </a:solidFill>
                <a:latin typeface="Montserrat"/>
                <a:ea typeface="Montserrat"/>
                <a:cs typeface="Montserrat"/>
                <a:sym typeface="Montserrat"/>
              </a:endParaRPr>
            </a:p>
          </p:txBody>
        </p:sp>
      </p:grpSp>
      <p:sp>
        <p:nvSpPr>
          <p:cNvPr id="466" name="Google Shape;466;p53"/>
          <p:cNvSpPr txBox="1"/>
          <p:nvPr/>
        </p:nvSpPr>
        <p:spPr>
          <a:xfrm>
            <a:off x="656875" y="1945100"/>
            <a:ext cx="3327000" cy="11046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200">
                <a:solidFill>
                  <a:srgbClr val="0F4D90"/>
                </a:solidFill>
                <a:latin typeface="Montserrat"/>
                <a:ea typeface="Montserrat"/>
                <a:cs typeface="Montserrat"/>
                <a:sym typeface="Montserrat"/>
              </a:rPr>
              <a:t> EL SERVICIO</a:t>
            </a:r>
            <a:r>
              <a:rPr lang="en" sz="1200">
                <a:solidFill>
                  <a:srgbClr val="0F4D90"/>
                </a:solidFill>
                <a:latin typeface="Montserrat"/>
                <a:ea typeface="Montserrat"/>
                <a:cs typeface="Montserrat"/>
                <a:sym typeface="Montserrat"/>
              </a:rPr>
              <a:t> </a:t>
            </a:r>
            <a:r>
              <a:rPr b="1" lang="en" sz="1200">
                <a:solidFill>
                  <a:srgbClr val="0F4D90"/>
                </a:solidFill>
                <a:latin typeface="Montserrat"/>
                <a:ea typeface="Montserrat"/>
                <a:cs typeface="Montserrat"/>
                <a:sym typeface="Montserrat"/>
              </a:rPr>
              <a:t>LÍNEA DE VIDA  </a:t>
            </a:r>
            <a:r>
              <a:rPr lang="en" sz="1200">
                <a:solidFill>
                  <a:srgbClr val="0F4D90"/>
                </a:solidFill>
                <a:latin typeface="Montserrat"/>
                <a:ea typeface="Montserrat"/>
                <a:cs typeface="Montserrat"/>
                <a:sym typeface="Montserrat"/>
              </a:rPr>
              <a:t>empieza el Jueves,  9 de Abril en todos los modos de transporte para enfocarse en proveer acceso a trabajadores esenciales, incluyendo hospitales, mercados de comida y otros servicios vitales.</a:t>
            </a:r>
            <a:endParaRPr sz="1200">
              <a:solidFill>
                <a:srgbClr val="0F4D90"/>
              </a:solidFill>
              <a:latin typeface="Montserrat"/>
              <a:ea typeface="Montserrat"/>
              <a:cs typeface="Montserrat"/>
              <a:sym typeface="Montserrat"/>
            </a:endParaRPr>
          </a:p>
          <a:p>
            <a:pPr indent="0" lvl="0" marL="0" rtl="0" algn="ctr">
              <a:lnSpc>
                <a:spcPct val="115000"/>
              </a:lnSpc>
              <a:spcBef>
                <a:spcPts val="1200"/>
              </a:spcBef>
              <a:spcAft>
                <a:spcPts val="1200"/>
              </a:spcAft>
              <a:buNone/>
            </a:pPr>
            <a:r>
              <a:t/>
            </a:r>
            <a:endParaRPr b="1" sz="1200">
              <a:solidFill>
                <a:srgbClr val="0F4D90"/>
              </a:solidFill>
              <a:latin typeface="Montserrat"/>
              <a:ea typeface="Montserrat"/>
              <a:cs typeface="Montserrat"/>
              <a:sym typeface="Montserrat"/>
            </a:endParaRPr>
          </a:p>
        </p:txBody>
      </p:sp>
      <p:pic>
        <p:nvPicPr>
          <p:cNvPr id="467" name="Google Shape;467;p53"/>
          <p:cNvPicPr preferRelativeResize="0"/>
          <p:nvPr/>
        </p:nvPicPr>
        <p:blipFill rotWithShape="1">
          <a:blip r:embed="rId4">
            <a:alphaModFix/>
          </a:blip>
          <a:srcRect b="0" l="0" r="0" t="0"/>
          <a:stretch/>
        </p:blipFill>
        <p:spPr>
          <a:xfrm>
            <a:off x="5144476" y="1209175"/>
            <a:ext cx="3268275" cy="268430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1" name="Shape 471"/>
        <p:cNvGrpSpPr/>
        <p:nvPr/>
      </p:nvGrpSpPr>
      <p:grpSpPr>
        <a:xfrm>
          <a:off x="0" y="0"/>
          <a:ext cx="0" cy="0"/>
          <a:chOff x="0" y="0"/>
          <a:chExt cx="0" cy="0"/>
        </a:xfrm>
      </p:grpSpPr>
      <p:sp>
        <p:nvSpPr>
          <p:cNvPr id="472" name="Google Shape;472;p54"/>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473" name="Google Shape;473;p54"/>
          <p:cNvSpPr txBox="1"/>
          <p:nvPr/>
        </p:nvSpPr>
        <p:spPr>
          <a:xfrm>
            <a:off x="4858450" y="419200"/>
            <a:ext cx="4192200" cy="4524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3C4043"/>
                </a:solidFill>
                <a:highlight>
                  <a:srgbClr val="FFFFFF"/>
                </a:highlight>
                <a:latin typeface="Montserrat"/>
                <a:ea typeface="Montserrat"/>
                <a:cs typeface="Montserrat"/>
                <a:sym typeface="Montserrat"/>
              </a:rPr>
              <a:t>NUEVAS FECHAS LÍMITE:</a:t>
            </a:r>
            <a:r>
              <a:rPr lang="en" sz="2400">
                <a:solidFill>
                  <a:srgbClr val="3C4043"/>
                </a:solidFill>
                <a:highlight>
                  <a:srgbClr val="FFFFFF"/>
                </a:highlight>
                <a:latin typeface="Montserrat"/>
                <a:ea typeface="Montserrat"/>
                <a:cs typeface="Montserrat"/>
                <a:sym typeface="Montserrat"/>
              </a:rPr>
              <a:t> </a:t>
            </a:r>
            <a:endParaRPr b="1" sz="24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chemeClr val="lt1"/>
                </a:highlight>
                <a:latin typeface="Montserrat"/>
                <a:ea typeface="Montserrat"/>
                <a:cs typeface="Montserrat"/>
                <a:sym typeface="Montserrat"/>
              </a:rPr>
              <a:t>Al igual que el Censo 2020, ahora puedes registrarte para votar en línea por primera vez en la historia. También te puedes registrar por correspondencia.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rgbClr val="FFFFFF"/>
                </a:highlight>
                <a:latin typeface="Montserrat"/>
                <a:ea typeface="Montserrat"/>
                <a:cs typeface="Montserrat"/>
                <a:sym typeface="Montserrat"/>
              </a:rPr>
              <a:t>No estás seguro de que estás registrado en tu nueva dirección?</a:t>
            </a:r>
            <a:endParaRPr sz="1800">
              <a:solidFill>
                <a:srgbClr val="3C4043"/>
              </a:solidFill>
              <a:highlight>
                <a:srgbClr val="FFFFFF"/>
              </a:highlight>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highlight>
                  <a:srgbClr val="FFFFFF"/>
                </a:highlight>
                <a:latin typeface="Montserrat"/>
                <a:ea typeface="Montserrat"/>
                <a:cs typeface="Montserrat"/>
                <a:sym typeface="Montserrat"/>
              </a:rPr>
              <a:t>Revisa e</a:t>
            </a:r>
            <a:r>
              <a:rPr lang="en" sz="1800">
                <a:solidFill>
                  <a:srgbClr val="3C4043"/>
                </a:solidFill>
                <a:latin typeface="Montserrat"/>
                <a:ea typeface="Montserrat"/>
                <a:cs typeface="Montserrat"/>
                <a:sym typeface="Montserrat"/>
              </a:rPr>
              <a:t>l estado de tu registro: </a:t>
            </a:r>
            <a:r>
              <a:rPr lang="en" sz="1800" u="sng">
                <a:solidFill>
                  <a:schemeClr val="hlink"/>
                </a:solidFill>
                <a:latin typeface="Montserrat"/>
                <a:ea typeface="Montserrat"/>
                <a:cs typeface="Montserrat"/>
                <a:sym typeface="Montserrat"/>
                <a:hlinkClick r:id="rId3"/>
              </a:rPr>
              <a:t>www.pavoterservices.pa.gov/</a:t>
            </a:r>
            <a:endParaRPr sz="1800">
              <a:solidFill>
                <a:srgbClr val="3C4043"/>
              </a:solidFill>
              <a:latin typeface="Montserrat"/>
              <a:ea typeface="Montserrat"/>
              <a:cs typeface="Montserrat"/>
              <a:sym typeface="Montserrat"/>
            </a:endParaRPr>
          </a:p>
          <a:p>
            <a:pPr indent="0" lvl="0" marL="0" rtl="0" algn="l">
              <a:spcBef>
                <a:spcPts val="0"/>
              </a:spcBef>
              <a:spcAft>
                <a:spcPts val="0"/>
              </a:spcAft>
              <a:buNone/>
            </a:pPr>
            <a:r>
              <a:rPr lang="en" sz="1800">
                <a:solidFill>
                  <a:srgbClr val="3C4043"/>
                </a:solidFill>
                <a:latin typeface="Montserrat"/>
                <a:ea typeface="Montserrat"/>
                <a:cs typeface="Montserrat"/>
                <a:sym typeface="Montserrat"/>
              </a:rPr>
              <a:t>Para apoyo en otros idiomas visita: </a:t>
            </a:r>
            <a:r>
              <a:rPr lang="en" sz="1800" u="sng">
                <a:solidFill>
                  <a:schemeClr val="hlink"/>
                </a:solidFill>
                <a:latin typeface="Montserrat"/>
                <a:ea typeface="Montserrat"/>
                <a:cs typeface="Montserrat"/>
                <a:sym typeface="Montserrat"/>
                <a:hlinkClick r:id="rId4"/>
              </a:rPr>
              <a:t>bit.ly/pagov-language-support</a:t>
            </a:r>
            <a:endParaRPr sz="1800">
              <a:solidFill>
                <a:srgbClr val="3C4043"/>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800">
              <a:solidFill>
                <a:srgbClr val="3C4043"/>
              </a:solidFill>
              <a:highlight>
                <a:schemeClr val="lt1"/>
              </a:highlight>
              <a:latin typeface="Montserrat"/>
              <a:ea typeface="Montserrat"/>
              <a:cs typeface="Montserrat"/>
              <a:sym typeface="Montserrat"/>
            </a:endParaRPr>
          </a:p>
          <a:p>
            <a:pPr indent="0" lvl="0" marL="0" rtl="0" algn="l">
              <a:spcBef>
                <a:spcPts val="0"/>
              </a:spcBef>
              <a:spcAft>
                <a:spcPts val="0"/>
              </a:spcAft>
              <a:buNone/>
            </a:pPr>
            <a:r>
              <a:t/>
            </a:r>
            <a:endParaRPr b="1" sz="1800">
              <a:solidFill>
                <a:srgbClr val="3C4043"/>
              </a:solidFill>
              <a:highlight>
                <a:srgbClr val="FFFFFF"/>
              </a:highlight>
              <a:latin typeface="Montserrat"/>
              <a:ea typeface="Montserrat"/>
              <a:cs typeface="Montserrat"/>
              <a:sym typeface="Montserrat"/>
            </a:endParaRPr>
          </a:p>
        </p:txBody>
      </p:sp>
      <p:pic>
        <p:nvPicPr>
          <p:cNvPr id="474" name="Google Shape;474;p54"/>
          <p:cNvPicPr preferRelativeResize="0"/>
          <p:nvPr/>
        </p:nvPicPr>
        <p:blipFill>
          <a:blip r:embed="rId5">
            <a:alphaModFix/>
          </a:blip>
          <a:stretch>
            <a:fillRect/>
          </a:stretch>
        </p:blipFill>
        <p:spPr>
          <a:xfrm>
            <a:off x="395650" y="183425"/>
            <a:ext cx="4462800" cy="4584249"/>
          </a:xfrm>
          <a:prstGeom prst="rect">
            <a:avLst/>
          </a:prstGeom>
          <a:noFill/>
          <a:ln>
            <a:noFill/>
          </a:ln>
        </p:spPr>
      </p:pic>
      <p:sp>
        <p:nvSpPr>
          <p:cNvPr id="475" name="Google Shape;475;p54"/>
          <p:cNvSpPr/>
          <p:nvPr/>
        </p:nvSpPr>
        <p:spPr>
          <a:xfrm>
            <a:off x="519350" y="1857650"/>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6" name="Google Shape;476;p54"/>
          <p:cNvSpPr/>
          <p:nvPr/>
        </p:nvSpPr>
        <p:spPr>
          <a:xfrm>
            <a:off x="2688900" y="1857650"/>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54"/>
          <p:cNvSpPr/>
          <p:nvPr/>
        </p:nvSpPr>
        <p:spPr>
          <a:xfrm>
            <a:off x="519350" y="3710475"/>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54"/>
          <p:cNvSpPr/>
          <p:nvPr/>
        </p:nvSpPr>
        <p:spPr>
          <a:xfrm>
            <a:off x="2688900" y="3710475"/>
            <a:ext cx="2087400" cy="9687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54"/>
          <p:cNvSpPr/>
          <p:nvPr/>
        </p:nvSpPr>
        <p:spPr>
          <a:xfrm>
            <a:off x="436750" y="240625"/>
            <a:ext cx="4380600" cy="732900"/>
          </a:xfrm>
          <a:prstGeom prst="rect">
            <a:avLst/>
          </a:prstGeom>
          <a:solidFill>
            <a:srgbClr val="0F4D9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54"/>
          <p:cNvSpPr txBox="1"/>
          <p:nvPr/>
        </p:nvSpPr>
        <p:spPr>
          <a:xfrm>
            <a:off x="530950" y="357325"/>
            <a:ext cx="4192200" cy="499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FFFFFF"/>
                </a:solidFill>
                <a:latin typeface="Montserrat"/>
                <a:ea typeface="Montserrat"/>
                <a:cs typeface="Montserrat"/>
                <a:sym typeface="Montserrat"/>
              </a:rPr>
              <a:t>NUEVAS FECHAS EN PA</a:t>
            </a:r>
            <a:endParaRPr b="1" sz="2000">
              <a:solidFill>
                <a:srgbClr val="FFFFFF"/>
              </a:solidFill>
              <a:latin typeface="Montserrat"/>
              <a:ea typeface="Montserrat"/>
              <a:cs typeface="Montserrat"/>
              <a:sym typeface="Montserrat"/>
            </a:endParaRPr>
          </a:p>
        </p:txBody>
      </p:sp>
      <p:sp>
        <p:nvSpPr>
          <p:cNvPr id="481" name="Google Shape;481;p54"/>
          <p:cNvSpPr txBox="1"/>
          <p:nvPr/>
        </p:nvSpPr>
        <p:spPr>
          <a:xfrm>
            <a:off x="63050" y="1930175"/>
            <a:ext cx="3000000" cy="804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Elecciones primarias</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Nueva fecha: 6/2/2020</a:t>
            </a:r>
            <a:endParaRPr sz="1200">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a:solidFill>
                <a:srgbClr val="0F4D90"/>
              </a:solidFill>
              <a:latin typeface="Montserrat"/>
              <a:ea typeface="Montserrat"/>
              <a:cs typeface="Montserrat"/>
              <a:sym typeface="Montserrat"/>
            </a:endParaRPr>
          </a:p>
        </p:txBody>
      </p:sp>
      <p:sp>
        <p:nvSpPr>
          <p:cNvPr id="482" name="Google Shape;482;p54"/>
          <p:cNvSpPr txBox="1"/>
          <p:nvPr/>
        </p:nvSpPr>
        <p:spPr>
          <a:xfrm>
            <a:off x="2232600" y="1930175"/>
            <a:ext cx="3000000" cy="89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Licencias de conducir</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Ahora expiran</a:t>
            </a:r>
            <a:r>
              <a:rPr lang="en" sz="1200">
                <a:solidFill>
                  <a:srgbClr val="0F4D90"/>
                </a:solidFill>
                <a:latin typeface="Montserrat"/>
                <a:ea typeface="Montserrat"/>
                <a:cs typeface="Montserrat"/>
                <a:sym typeface="Montserrat"/>
              </a:rPr>
              <a:t>: 3/31/2020</a:t>
            </a:r>
            <a:endParaRPr sz="1200"/>
          </a:p>
        </p:txBody>
      </p:sp>
      <p:sp>
        <p:nvSpPr>
          <p:cNvPr id="483" name="Google Shape;483;p54"/>
          <p:cNvSpPr txBox="1"/>
          <p:nvPr/>
        </p:nvSpPr>
        <p:spPr>
          <a:xfrm>
            <a:off x="342650" y="3710475"/>
            <a:ext cx="2264100" cy="1123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ID real:</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Nueva fecha </a:t>
            </a:r>
            <a:r>
              <a:rPr lang="en" sz="1200">
                <a:solidFill>
                  <a:srgbClr val="0F4D90"/>
                </a:solidFill>
                <a:latin typeface="Montserrat"/>
                <a:ea typeface="Montserrat"/>
                <a:cs typeface="Montserrat"/>
                <a:sym typeface="Montserrat"/>
              </a:rPr>
              <a:t>límite</a:t>
            </a:r>
            <a:r>
              <a:rPr lang="en" sz="1200">
                <a:solidFill>
                  <a:srgbClr val="0F4D90"/>
                </a:solidFill>
                <a:latin typeface="Montserrat"/>
                <a:ea typeface="Montserrat"/>
                <a:cs typeface="Montserrat"/>
                <a:sym typeface="Montserrat"/>
              </a:rPr>
              <a:t>: 10/21/2021</a:t>
            </a:r>
            <a:endParaRPr sz="1200"/>
          </a:p>
        </p:txBody>
      </p:sp>
      <p:sp>
        <p:nvSpPr>
          <p:cNvPr id="484" name="Google Shape;484;p54"/>
          <p:cNvSpPr txBox="1"/>
          <p:nvPr/>
        </p:nvSpPr>
        <p:spPr>
          <a:xfrm>
            <a:off x="2309675" y="3710475"/>
            <a:ext cx="3000000" cy="3000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a:solidFill>
                  <a:srgbClr val="0F4D90"/>
                </a:solidFill>
                <a:latin typeface="Montserrat"/>
                <a:ea typeface="Montserrat"/>
                <a:cs typeface="Montserrat"/>
                <a:sym typeface="Montserrat"/>
              </a:rPr>
              <a:t>Impuestos</a:t>
            </a:r>
            <a:r>
              <a:rPr b="1" lang="en">
                <a:solidFill>
                  <a:srgbClr val="0F4D90"/>
                </a:solidFill>
                <a:latin typeface="Montserrat"/>
                <a:ea typeface="Montserrat"/>
                <a:cs typeface="Montserrat"/>
                <a:sym typeface="Montserrat"/>
              </a:rPr>
              <a:t>:</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t/>
            </a:r>
            <a:endParaRPr b="1">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Nueva fecha </a:t>
            </a:r>
            <a:r>
              <a:rPr lang="en" sz="1200">
                <a:solidFill>
                  <a:srgbClr val="0F4D90"/>
                </a:solidFill>
                <a:latin typeface="Montserrat"/>
                <a:ea typeface="Montserrat"/>
                <a:cs typeface="Montserrat"/>
                <a:sym typeface="Montserrat"/>
              </a:rPr>
              <a:t>límite</a:t>
            </a:r>
            <a:r>
              <a:rPr lang="en" sz="1200">
                <a:solidFill>
                  <a:srgbClr val="0F4D90"/>
                </a:solidFill>
                <a:latin typeface="Montserrat"/>
                <a:ea typeface="Montserrat"/>
                <a:cs typeface="Montserrat"/>
                <a:sym typeface="Montserrat"/>
              </a:rPr>
              <a:t>: </a:t>
            </a:r>
            <a:endParaRPr sz="1200">
              <a:solidFill>
                <a:srgbClr val="0F4D90"/>
              </a:solidFill>
              <a:latin typeface="Montserrat"/>
              <a:ea typeface="Montserrat"/>
              <a:cs typeface="Montserrat"/>
              <a:sym typeface="Montserrat"/>
            </a:endParaRPr>
          </a:p>
          <a:p>
            <a:pPr indent="0" lvl="0" marL="0" rtl="0" algn="ctr">
              <a:spcBef>
                <a:spcPts val="0"/>
              </a:spcBef>
              <a:spcAft>
                <a:spcPts val="0"/>
              </a:spcAft>
              <a:buNone/>
            </a:pPr>
            <a:r>
              <a:rPr lang="en" sz="1200">
                <a:solidFill>
                  <a:srgbClr val="0F4D90"/>
                </a:solidFill>
                <a:latin typeface="Montserrat"/>
                <a:ea typeface="Montserrat"/>
                <a:cs typeface="Montserrat"/>
                <a:sym typeface="Montserrat"/>
              </a:rPr>
              <a:t>7/15/2020</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8" name="Shape 488"/>
        <p:cNvGrpSpPr/>
        <p:nvPr/>
      </p:nvGrpSpPr>
      <p:grpSpPr>
        <a:xfrm>
          <a:off x="0" y="0"/>
          <a:ext cx="0" cy="0"/>
          <a:chOff x="0" y="0"/>
          <a:chExt cx="0" cy="0"/>
        </a:xfrm>
      </p:grpSpPr>
      <p:sp>
        <p:nvSpPr>
          <p:cNvPr id="489" name="Google Shape;489;p55"/>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490" name="Google Shape;490;p55"/>
          <p:cNvSpPr/>
          <p:nvPr/>
        </p:nvSpPr>
        <p:spPr>
          <a:xfrm>
            <a:off x="-31800" y="1879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55"/>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MAIL - IN BALLOT</a:t>
            </a:r>
            <a:endParaRPr b="1" sz="2400">
              <a:solidFill>
                <a:srgbClr val="FFFFFF"/>
              </a:solidFill>
              <a:latin typeface="Montserrat"/>
              <a:ea typeface="Montserrat"/>
              <a:cs typeface="Montserrat"/>
              <a:sym typeface="Montserrat"/>
            </a:endParaRPr>
          </a:p>
        </p:txBody>
      </p:sp>
      <p:pic>
        <p:nvPicPr>
          <p:cNvPr id="492" name="Google Shape;492;p55"/>
          <p:cNvPicPr preferRelativeResize="0"/>
          <p:nvPr/>
        </p:nvPicPr>
        <p:blipFill>
          <a:blip r:embed="rId3">
            <a:alphaModFix/>
          </a:blip>
          <a:stretch>
            <a:fillRect/>
          </a:stretch>
        </p:blipFill>
        <p:spPr>
          <a:xfrm>
            <a:off x="89900" y="771400"/>
            <a:ext cx="8603401" cy="4242124"/>
          </a:xfrm>
          <a:prstGeom prst="rect">
            <a:avLst/>
          </a:prstGeom>
          <a:noFill/>
          <a:ln>
            <a:noFill/>
          </a:ln>
        </p:spPr>
      </p:pic>
      <p:sp>
        <p:nvSpPr>
          <p:cNvPr id="493" name="Google Shape;493;p55"/>
          <p:cNvSpPr txBox="1"/>
          <p:nvPr/>
        </p:nvSpPr>
        <p:spPr>
          <a:xfrm>
            <a:off x="159800" y="968775"/>
            <a:ext cx="44121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55"/>
          <p:cNvSpPr/>
          <p:nvPr/>
        </p:nvSpPr>
        <p:spPr>
          <a:xfrm>
            <a:off x="169775" y="968775"/>
            <a:ext cx="4334400" cy="356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55"/>
          <p:cNvSpPr txBox="1"/>
          <p:nvPr/>
        </p:nvSpPr>
        <p:spPr>
          <a:xfrm>
            <a:off x="279575" y="877013"/>
            <a:ext cx="4114800" cy="2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800">
                <a:solidFill>
                  <a:srgbClr val="0F4D90"/>
                </a:solidFill>
                <a:latin typeface="Montserrat"/>
                <a:ea typeface="Montserrat"/>
                <a:cs typeface="Montserrat"/>
                <a:sym typeface="Montserrat"/>
              </a:rPr>
              <a:t>¿</a:t>
            </a:r>
            <a:r>
              <a:rPr b="1" lang="en" sz="1800">
                <a:solidFill>
                  <a:srgbClr val="0F4D90"/>
                </a:solidFill>
                <a:latin typeface="Montserrat"/>
                <a:ea typeface="Montserrat"/>
                <a:cs typeface="Montserrat"/>
                <a:sym typeface="Montserrat"/>
              </a:rPr>
              <a:t>Cómo se vota por correo?</a:t>
            </a:r>
            <a:endParaRPr b="1" sz="18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496" name="Google Shape;496;p55"/>
          <p:cNvSpPr/>
          <p:nvPr/>
        </p:nvSpPr>
        <p:spPr>
          <a:xfrm>
            <a:off x="279575" y="3837750"/>
            <a:ext cx="8323800" cy="9561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55"/>
          <p:cNvSpPr txBox="1"/>
          <p:nvPr/>
        </p:nvSpPr>
        <p:spPr>
          <a:xfrm>
            <a:off x="728400" y="3837750"/>
            <a:ext cx="16086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500">
                <a:solidFill>
                  <a:srgbClr val="0F4D90"/>
                </a:solidFill>
                <a:latin typeface="Montserrat"/>
                <a:ea typeface="Montserrat"/>
                <a:cs typeface="Montserrat"/>
                <a:sym typeface="Montserrat"/>
              </a:rPr>
              <a:t>Marca tu voto siguiendo las instrucciones</a:t>
            </a:r>
            <a:endParaRPr sz="1500">
              <a:solidFill>
                <a:srgbClr val="0F4D90"/>
              </a:solidFill>
              <a:latin typeface="Montserrat"/>
              <a:ea typeface="Montserrat"/>
              <a:cs typeface="Montserrat"/>
              <a:sym typeface="Montserrat"/>
            </a:endParaRPr>
          </a:p>
        </p:txBody>
      </p:sp>
      <p:sp>
        <p:nvSpPr>
          <p:cNvPr id="498" name="Google Shape;498;p55"/>
          <p:cNvSpPr txBox="1"/>
          <p:nvPr/>
        </p:nvSpPr>
        <p:spPr>
          <a:xfrm>
            <a:off x="2964350" y="3897675"/>
            <a:ext cx="28545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rgbClr val="0F4D90"/>
                </a:solidFill>
                <a:latin typeface="Montserrat"/>
                <a:ea typeface="Montserrat"/>
                <a:cs typeface="Montserrat"/>
                <a:sym typeface="Montserrat"/>
              </a:rPr>
              <a:t>Pon tu papeleta de votación en el sobre seguro y luego en el sobre oficial. Asegúrate de firmar o puede que tu voto no sea contado</a:t>
            </a:r>
            <a:endParaRPr sz="12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b="1" sz="1800">
              <a:solidFill>
                <a:srgbClr val="0F4D90"/>
              </a:solidFill>
              <a:latin typeface="Montserrat"/>
              <a:ea typeface="Montserrat"/>
              <a:cs typeface="Montserrat"/>
              <a:sym typeface="Montserrat"/>
            </a:endParaRPr>
          </a:p>
        </p:txBody>
      </p:sp>
      <p:sp>
        <p:nvSpPr>
          <p:cNvPr id="499" name="Google Shape;499;p55"/>
          <p:cNvSpPr txBox="1"/>
          <p:nvPr/>
        </p:nvSpPr>
        <p:spPr>
          <a:xfrm>
            <a:off x="6362450" y="3837750"/>
            <a:ext cx="2056800" cy="1362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a:solidFill>
                  <a:srgbClr val="0F4D90"/>
                </a:solidFill>
                <a:latin typeface="Montserrat"/>
                <a:ea typeface="Montserrat"/>
                <a:cs typeface="Montserrat"/>
                <a:sym typeface="Montserrat"/>
              </a:rPr>
              <a:t>Envía tu voto por correo para que llegue a tiempo.</a:t>
            </a:r>
            <a:endParaRPr sz="1600">
              <a:solidFill>
                <a:srgbClr val="0F4D90"/>
              </a:solidFill>
              <a:latin typeface="Montserrat"/>
              <a:ea typeface="Montserrat"/>
              <a:cs typeface="Montserrat"/>
              <a:sym typeface="Montserrat"/>
            </a:endParaRPr>
          </a:p>
          <a:p>
            <a:pPr indent="0" lvl="0" marL="0" rtl="0" algn="l">
              <a:spcBef>
                <a:spcPts val="0"/>
              </a:spcBef>
              <a:spcAft>
                <a:spcPts val="0"/>
              </a:spcAft>
              <a:buNone/>
            </a:pPr>
            <a:r>
              <a:t/>
            </a:r>
            <a:endParaRPr sz="1200">
              <a:solidFill>
                <a:srgbClr val="0F4D90"/>
              </a:solidFill>
              <a:latin typeface="Montserrat"/>
              <a:ea typeface="Montserrat"/>
              <a:cs typeface="Montserrat"/>
              <a:sym typeface="Montserra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3" name="Shape 503"/>
        <p:cNvGrpSpPr/>
        <p:nvPr/>
      </p:nvGrpSpPr>
      <p:grpSpPr>
        <a:xfrm>
          <a:off x="0" y="0"/>
          <a:ext cx="0" cy="0"/>
          <a:chOff x="0" y="0"/>
          <a:chExt cx="0" cy="0"/>
        </a:xfrm>
      </p:grpSpPr>
      <p:sp>
        <p:nvSpPr>
          <p:cNvPr id="504" name="Google Shape;504;p56"/>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505" name="Google Shape;505;p56"/>
          <p:cNvSpPr/>
          <p:nvPr/>
        </p:nvSpPr>
        <p:spPr>
          <a:xfrm>
            <a:off x="-31800" y="187900"/>
            <a:ext cx="9228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56"/>
          <p:cNvSpPr txBox="1"/>
          <p:nvPr/>
        </p:nvSpPr>
        <p:spPr>
          <a:xfrm>
            <a:off x="61975" y="248125"/>
            <a:ext cx="9975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000">
                <a:solidFill>
                  <a:srgbClr val="FFFFFF"/>
                </a:solidFill>
                <a:latin typeface="Montserrat"/>
                <a:ea typeface="Montserrat"/>
                <a:cs typeface="Montserrat"/>
                <a:sym typeface="Montserrat"/>
              </a:rPr>
              <a:t>APLICA HOY PARA ENVIAR TU VOTO POR CORRESPONDENCIA </a:t>
            </a:r>
            <a:endParaRPr b="1" sz="2000">
              <a:solidFill>
                <a:srgbClr val="FFFFFF"/>
              </a:solidFill>
              <a:latin typeface="Montserrat"/>
              <a:ea typeface="Montserrat"/>
              <a:cs typeface="Montserrat"/>
              <a:sym typeface="Montserrat"/>
            </a:endParaRPr>
          </a:p>
        </p:txBody>
      </p:sp>
      <p:pic>
        <p:nvPicPr>
          <p:cNvPr id="507" name="Google Shape;507;p56"/>
          <p:cNvPicPr preferRelativeResize="0"/>
          <p:nvPr/>
        </p:nvPicPr>
        <p:blipFill rotWithShape="1">
          <a:blip r:embed="rId3">
            <a:alphaModFix/>
          </a:blip>
          <a:srcRect b="0" l="-1480" r="56212" t="0"/>
          <a:stretch/>
        </p:blipFill>
        <p:spPr>
          <a:xfrm>
            <a:off x="4340425" y="3110400"/>
            <a:ext cx="1834201" cy="1749600"/>
          </a:xfrm>
          <a:prstGeom prst="rect">
            <a:avLst/>
          </a:prstGeom>
          <a:noFill/>
          <a:ln>
            <a:noFill/>
          </a:ln>
        </p:spPr>
      </p:pic>
      <p:sp>
        <p:nvSpPr>
          <p:cNvPr id="508" name="Google Shape;508;p56"/>
          <p:cNvSpPr txBox="1"/>
          <p:nvPr/>
        </p:nvSpPr>
        <p:spPr>
          <a:xfrm>
            <a:off x="633400" y="2994525"/>
            <a:ext cx="3503400" cy="278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Las aplicaciones para enviar tu voto por correspondencia están disponibles hasta el </a:t>
            </a:r>
            <a:r>
              <a:rPr b="1" lang="en" sz="2400">
                <a:solidFill>
                  <a:srgbClr val="2176D2"/>
                </a:solidFill>
                <a:highlight>
                  <a:srgbClr val="FFEFA2"/>
                </a:highlight>
                <a:latin typeface="Montserrat"/>
                <a:ea typeface="Montserrat"/>
                <a:cs typeface="Montserrat"/>
                <a:sym typeface="Montserrat"/>
              </a:rPr>
              <a:t>26 de mayo</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a:p>
            <a:pPr indent="0" lvl="0" marL="0" rtl="0" algn="ctr">
              <a:spcBef>
                <a:spcPts val="0"/>
              </a:spcBef>
              <a:spcAft>
                <a:spcPts val="0"/>
              </a:spcAft>
              <a:buNone/>
            </a:pPr>
            <a:r>
              <a:t/>
            </a:r>
            <a:endParaRPr sz="1800">
              <a:solidFill>
                <a:srgbClr val="2176D2"/>
              </a:solidFill>
              <a:highlight>
                <a:srgbClr val="FFFFFF"/>
              </a:highlight>
              <a:latin typeface="Montserrat"/>
              <a:ea typeface="Montserrat"/>
              <a:cs typeface="Montserrat"/>
              <a:sym typeface="Montserrat"/>
            </a:endParaRPr>
          </a:p>
        </p:txBody>
      </p:sp>
      <p:pic>
        <p:nvPicPr>
          <p:cNvPr id="509" name="Google Shape;509;p56"/>
          <p:cNvPicPr preferRelativeResize="0"/>
          <p:nvPr/>
        </p:nvPicPr>
        <p:blipFill>
          <a:blip r:embed="rId4">
            <a:alphaModFix/>
          </a:blip>
          <a:stretch>
            <a:fillRect/>
          </a:stretch>
        </p:blipFill>
        <p:spPr>
          <a:xfrm>
            <a:off x="4901975" y="979362"/>
            <a:ext cx="3503298" cy="1923075"/>
          </a:xfrm>
          <a:prstGeom prst="rect">
            <a:avLst/>
          </a:prstGeom>
          <a:noFill/>
          <a:ln>
            <a:noFill/>
          </a:ln>
        </p:spPr>
      </p:pic>
      <p:sp>
        <p:nvSpPr>
          <p:cNvPr id="510" name="Google Shape;510;p56"/>
          <p:cNvSpPr txBox="1"/>
          <p:nvPr/>
        </p:nvSpPr>
        <p:spPr>
          <a:xfrm>
            <a:off x="633401" y="1348025"/>
            <a:ext cx="4052100" cy="90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400">
                <a:solidFill>
                  <a:srgbClr val="2176D2"/>
                </a:solidFill>
                <a:latin typeface="Montserrat"/>
                <a:ea typeface="Montserrat"/>
                <a:cs typeface="Montserrat"/>
                <a:sym typeface="Montserrat"/>
              </a:rPr>
              <a:t>La fecha límite para registrarse para votar es </a:t>
            </a:r>
            <a:r>
              <a:rPr lang="en" sz="2400">
                <a:solidFill>
                  <a:srgbClr val="2176D2"/>
                </a:solidFill>
                <a:latin typeface="Montserrat"/>
                <a:ea typeface="Montserrat"/>
                <a:cs typeface="Montserrat"/>
                <a:sym typeface="Montserrat"/>
              </a:rPr>
              <a:t> </a:t>
            </a:r>
            <a:r>
              <a:rPr b="1" lang="en" sz="2400">
                <a:solidFill>
                  <a:srgbClr val="2176D2"/>
                </a:solidFill>
                <a:highlight>
                  <a:srgbClr val="FFEFA2"/>
                </a:highlight>
                <a:latin typeface="Montserrat"/>
                <a:ea typeface="Montserrat"/>
                <a:cs typeface="Montserrat"/>
                <a:sym typeface="Montserrat"/>
              </a:rPr>
              <a:t>18 de mayo</a:t>
            </a:r>
            <a:r>
              <a:rPr lang="en" sz="2400">
                <a:solidFill>
                  <a:srgbClr val="2176D2"/>
                </a:solidFill>
                <a:highlight>
                  <a:srgbClr val="FFEFA2"/>
                </a:highlight>
                <a:latin typeface="Montserrat"/>
                <a:ea typeface="Montserrat"/>
                <a:cs typeface="Montserrat"/>
                <a:sym typeface="Montserrat"/>
              </a:rPr>
              <a:t>. </a:t>
            </a:r>
            <a:endParaRPr sz="2400">
              <a:solidFill>
                <a:srgbClr val="2176D2"/>
              </a:solidFill>
              <a:highlight>
                <a:srgbClr val="FFEFA2"/>
              </a:highlight>
              <a:latin typeface="Montserrat"/>
              <a:ea typeface="Montserrat"/>
              <a:cs typeface="Montserrat"/>
              <a:sym typeface="Montserrat"/>
            </a:endParaRPr>
          </a:p>
        </p:txBody>
      </p:sp>
      <p:sp>
        <p:nvSpPr>
          <p:cNvPr id="511" name="Google Shape;511;p56"/>
          <p:cNvSpPr txBox="1"/>
          <p:nvPr/>
        </p:nvSpPr>
        <p:spPr>
          <a:xfrm>
            <a:off x="5961300" y="3093575"/>
            <a:ext cx="31827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u="sng">
                <a:solidFill>
                  <a:srgbClr val="2176D2"/>
                </a:solidFill>
                <a:latin typeface="Montserrat"/>
                <a:ea typeface="Montserrat"/>
                <a:cs typeface="Montserrat"/>
                <a:sym typeface="Montserrat"/>
              </a:rPr>
              <a:t>ENVÍA</a:t>
            </a:r>
            <a:r>
              <a:rPr b="1" lang="en" sz="1200" u="sng">
                <a:solidFill>
                  <a:srgbClr val="2176D2"/>
                </a:solidFill>
                <a:latin typeface="Montserrat"/>
                <a:ea typeface="Montserrat"/>
                <a:cs typeface="Montserrat"/>
                <a:sym typeface="Montserrat"/>
              </a:rPr>
              <a:t> TU APLICACIÓN HASTA</a:t>
            </a:r>
            <a:endParaRPr b="1" sz="1200" u="sng">
              <a:solidFill>
                <a:srgbClr val="2176D2"/>
              </a:solidFill>
              <a:latin typeface="Montserrat"/>
              <a:ea typeface="Montserrat"/>
              <a:cs typeface="Montserrat"/>
              <a:sym typeface="Montserrat"/>
            </a:endParaRPr>
          </a:p>
          <a:p>
            <a:pPr indent="0" lvl="0" marL="0" rtl="0" algn="l">
              <a:spcBef>
                <a:spcPts val="0"/>
              </a:spcBef>
              <a:spcAft>
                <a:spcPts val="0"/>
              </a:spcAft>
              <a:buNone/>
            </a:pPr>
            <a:r>
              <a:t/>
            </a:r>
            <a:endParaRPr b="1" sz="1200">
              <a:solidFill>
                <a:schemeClr val="lt1"/>
              </a:solidFill>
              <a:latin typeface="Montserrat"/>
              <a:ea typeface="Montserrat"/>
              <a:cs typeface="Montserrat"/>
              <a:sym typeface="Montserrat"/>
            </a:endParaRPr>
          </a:p>
        </p:txBody>
      </p:sp>
      <p:sp>
        <p:nvSpPr>
          <p:cNvPr id="512" name="Google Shape;512;p56"/>
          <p:cNvSpPr txBox="1"/>
          <p:nvPr/>
        </p:nvSpPr>
        <p:spPr>
          <a:xfrm>
            <a:off x="6175950" y="4003725"/>
            <a:ext cx="27534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u="sng">
                <a:solidFill>
                  <a:srgbClr val="2176D2"/>
                </a:solidFill>
                <a:latin typeface="Montserrat"/>
                <a:ea typeface="Montserrat"/>
                <a:cs typeface="Montserrat"/>
                <a:sym typeface="Montserrat"/>
              </a:rPr>
              <a:t>ENVÍA </a:t>
            </a:r>
            <a:r>
              <a:rPr b="1" lang="en" sz="1200" u="sng">
                <a:solidFill>
                  <a:srgbClr val="2176D2"/>
                </a:solidFill>
                <a:latin typeface="Montserrat"/>
                <a:ea typeface="Montserrat"/>
                <a:cs typeface="Montserrat"/>
                <a:sym typeface="Montserrat"/>
              </a:rPr>
              <a:t>TU VOTO HASTA</a:t>
            </a:r>
            <a:endParaRPr b="1" sz="1200" u="sng">
              <a:solidFill>
                <a:srgbClr val="2176D2"/>
              </a:solidFill>
              <a:latin typeface="Montserrat"/>
              <a:ea typeface="Montserrat"/>
              <a:cs typeface="Montserrat"/>
              <a:sym typeface="Montserrat"/>
            </a:endParaRPr>
          </a:p>
        </p:txBody>
      </p:sp>
      <p:sp>
        <p:nvSpPr>
          <p:cNvPr id="513" name="Google Shape;513;p56"/>
          <p:cNvSpPr txBox="1"/>
          <p:nvPr/>
        </p:nvSpPr>
        <p:spPr>
          <a:xfrm>
            <a:off x="3512325" y="943225"/>
            <a:ext cx="3000000" cy="30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100">
              <a:solidFill>
                <a:schemeClr val="dk1"/>
              </a:solidFill>
            </a:endParaRPr>
          </a:p>
        </p:txBody>
      </p:sp>
      <p:sp>
        <p:nvSpPr>
          <p:cNvPr id="514" name="Google Shape;514;p56"/>
          <p:cNvSpPr txBox="1"/>
          <p:nvPr/>
        </p:nvSpPr>
        <p:spPr>
          <a:xfrm>
            <a:off x="6310450" y="3506975"/>
            <a:ext cx="2644200" cy="479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Montserrat"/>
                <a:ea typeface="Montserrat"/>
                <a:cs typeface="Montserrat"/>
                <a:sym typeface="Montserrat"/>
              </a:rPr>
              <a:t>las 5pm del día de elecciones.</a:t>
            </a:r>
            <a:endParaRPr b="1" sz="1100">
              <a:solidFill>
                <a:schemeClr val="dk1"/>
              </a:solidFill>
              <a:latin typeface="Montserrat"/>
              <a:ea typeface="Montserrat"/>
              <a:cs typeface="Montserrat"/>
              <a:sym typeface="Montserrat"/>
            </a:endParaRPr>
          </a:p>
        </p:txBody>
      </p:sp>
      <p:sp>
        <p:nvSpPr>
          <p:cNvPr id="515" name="Google Shape;515;p56"/>
          <p:cNvSpPr txBox="1"/>
          <p:nvPr/>
        </p:nvSpPr>
        <p:spPr>
          <a:xfrm>
            <a:off x="6310450" y="44345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100">
                <a:solidFill>
                  <a:schemeClr val="dk1"/>
                </a:solidFill>
                <a:latin typeface="Montserrat"/>
                <a:ea typeface="Montserrat"/>
                <a:cs typeface="Montserrat"/>
                <a:sym typeface="Montserrat"/>
              </a:rPr>
              <a:t>las 8pm del día de elecciones.</a:t>
            </a:r>
            <a:endParaRPr/>
          </a:p>
        </p:txBody>
      </p:sp>
      <p:sp>
        <p:nvSpPr>
          <p:cNvPr id="516" name="Google Shape;516;p56"/>
          <p:cNvSpPr/>
          <p:nvPr/>
        </p:nvSpPr>
        <p:spPr>
          <a:xfrm>
            <a:off x="5357763" y="2258700"/>
            <a:ext cx="2591700" cy="257700"/>
          </a:xfrm>
          <a:prstGeom prst="rect">
            <a:avLst/>
          </a:prstGeom>
          <a:solidFill>
            <a:srgbClr val="2176D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56"/>
          <p:cNvSpPr txBox="1"/>
          <p:nvPr/>
        </p:nvSpPr>
        <p:spPr>
          <a:xfrm>
            <a:off x="5746025" y="2237713"/>
            <a:ext cx="1935000" cy="29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i="1" lang="en" sz="1200">
                <a:solidFill>
                  <a:srgbClr val="FFFFFF"/>
                </a:solidFill>
                <a:latin typeface="Montserrat"/>
                <a:ea typeface="Montserrat"/>
                <a:cs typeface="Montserrat"/>
                <a:sym typeface="Montserrat"/>
              </a:rPr>
              <a:t>Regístrate para votar</a:t>
            </a:r>
            <a:endParaRPr b="1" i="1" sz="1200">
              <a:solidFill>
                <a:srgbClr val="FFFFFF"/>
              </a:solidFill>
              <a:latin typeface="Montserrat"/>
              <a:ea typeface="Montserrat"/>
              <a:cs typeface="Montserrat"/>
              <a:sym typeface="Montserra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1" name="Shape 521"/>
        <p:cNvGrpSpPr/>
        <p:nvPr/>
      </p:nvGrpSpPr>
      <p:grpSpPr>
        <a:xfrm>
          <a:off x="0" y="0"/>
          <a:ext cx="0" cy="0"/>
          <a:chOff x="0" y="0"/>
          <a:chExt cx="0" cy="0"/>
        </a:xfrm>
      </p:grpSpPr>
      <p:sp>
        <p:nvSpPr>
          <p:cNvPr id="522" name="Google Shape;522;p57"/>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UPDATES TO ESSENTIAL SERVICES:</a:t>
            </a:r>
            <a:endParaRPr b="1" sz="2400">
              <a:solidFill>
                <a:srgbClr val="FFFFFF"/>
              </a:solidFill>
              <a:latin typeface="Montserrat"/>
              <a:ea typeface="Montserrat"/>
              <a:cs typeface="Montserrat"/>
              <a:sym typeface="Montserrat"/>
            </a:endParaRPr>
          </a:p>
        </p:txBody>
      </p:sp>
      <p:sp>
        <p:nvSpPr>
          <p:cNvPr id="523" name="Google Shape;523;p57"/>
          <p:cNvSpPr/>
          <p:nvPr/>
        </p:nvSpPr>
        <p:spPr>
          <a:xfrm>
            <a:off x="-31800" y="187900"/>
            <a:ext cx="86706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4" name="Google Shape;524;p57"/>
          <p:cNvSpPr txBox="1"/>
          <p:nvPr/>
        </p:nvSpPr>
        <p:spPr>
          <a:xfrm>
            <a:off x="440050" y="248125"/>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Philly311 - Horario de atención</a:t>
            </a:r>
            <a:endParaRPr b="1" sz="2400">
              <a:solidFill>
                <a:srgbClr val="FFFFFF"/>
              </a:solidFill>
              <a:latin typeface="Montserrat"/>
              <a:ea typeface="Montserrat"/>
              <a:cs typeface="Montserrat"/>
              <a:sym typeface="Montserrat"/>
            </a:endParaRPr>
          </a:p>
        </p:txBody>
      </p:sp>
      <p:sp>
        <p:nvSpPr>
          <p:cNvPr id="525" name="Google Shape;525;p57"/>
          <p:cNvSpPr txBox="1"/>
          <p:nvPr/>
        </p:nvSpPr>
        <p:spPr>
          <a:xfrm>
            <a:off x="3354400" y="3163550"/>
            <a:ext cx="2692800" cy="13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latin typeface="Montserrat"/>
                <a:ea typeface="Montserrat"/>
                <a:cs typeface="Montserrat"/>
                <a:sym typeface="Montserrat"/>
              </a:rPr>
              <a:t>Horario</a:t>
            </a:r>
            <a:r>
              <a:rPr b="1" lang="en" sz="1800">
                <a:latin typeface="Montserrat"/>
                <a:ea typeface="Montserrat"/>
                <a:cs typeface="Montserrat"/>
                <a:sym typeface="Montserrat"/>
              </a:rPr>
              <a:t>:</a:t>
            </a:r>
            <a:endParaRPr b="1" sz="1800">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Semana</a:t>
            </a:r>
            <a:r>
              <a:rPr lang="en">
                <a:latin typeface="Montserrat"/>
                <a:ea typeface="Montserrat"/>
                <a:cs typeface="Montserrat"/>
                <a:sym typeface="Montserrat"/>
              </a:rPr>
              <a:t>: </a:t>
            </a:r>
            <a:endParaRPr>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8:00 am - 8:00 pm</a:t>
            </a:r>
            <a:endParaRPr>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Fin de semana: </a:t>
            </a:r>
            <a:endParaRPr>
              <a:latin typeface="Montserrat"/>
              <a:ea typeface="Montserrat"/>
              <a:cs typeface="Montserrat"/>
              <a:sym typeface="Montserrat"/>
            </a:endParaRPr>
          </a:p>
          <a:p>
            <a:pPr indent="0" lvl="0" marL="0" rtl="0" algn="l">
              <a:spcBef>
                <a:spcPts val="0"/>
              </a:spcBef>
              <a:spcAft>
                <a:spcPts val="0"/>
              </a:spcAft>
              <a:buNone/>
            </a:pPr>
            <a:r>
              <a:rPr lang="en">
                <a:latin typeface="Montserrat"/>
                <a:ea typeface="Montserrat"/>
                <a:cs typeface="Montserrat"/>
                <a:sym typeface="Montserrat"/>
              </a:rPr>
              <a:t>8:00 am - 8:00 pm (horario extendido)</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p:txBody>
      </p:sp>
      <p:sp>
        <p:nvSpPr>
          <p:cNvPr id="526" name="Google Shape;526;p57"/>
          <p:cNvSpPr txBox="1"/>
          <p:nvPr/>
        </p:nvSpPr>
        <p:spPr>
          <a:xfrm>
            <a:off x="247650" y="725450"/>
            <a:ext cx="6123000" cy="133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Contacta a Philly311 si tienes preguntas o inquietudes sobre: </a:t>
            </a:r>
            <a:endParaRPr b="1" sz="1200">
              <a:latin typeface="Montserrat"/>
              <a:ea typeface="Montserrat"/>
              <a:cs typeface="Montserrat"/>
              <a:sym typeface="Montserrat"/>
            </a:endParaRPr>
          </a:p>
          <a:p>
            <a:pPr indent="-304800" lvl="0" marL="457200" rtl="0" algn="l">
              <a:spcBef>
                <a:spcPts val="100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Información sobre </a:t>
            </a:r>
            <a:r>
              <a:rPr lang="en" sz="1200">
                <a:solidFill>
                  <a:schemeClr val="dk1"/>
                </a:solidFill>
                <a:latin typeface="Montserrat"/>
                <a:ea typeface="Montserrat"/>
                <a:cs typeface="Montserrat"/>
                <a:sym typeface="Montserrat"/>
              </a:rPr>
              <a:t>COVID-19, incluyendo acceso a comida para los niños, reporte de abuso de precios, y asistencia con tus utilidades.</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solidFill>
                  <a:schemeClr val="dk1"/>
                </a:solidFill>
                <a:latin typeface="Montserrat"/>
                <a:ea typeface="Montserrat"/>
                <a:cs typeface="Montserrat"/>
                <a:sym typeface="Montserrat"/>
              </a:rPr>
              <a:t>Negocios no esenciales operando durante el cierre.</a:t>
            </a:r>
            <a:endParaRPr sz="1200">
              <a:solidFill>
                <a:schemeClr val="dk1"/>
              </a:solidFill>
              <a:latin typeface="Montserrat"/>
              <a:ea typeface="Montserrat"/>
              <a:cs typeface="Montserrat"/>
              <a:sym typeface="Montserrat"/>
            </a:endParaRPr>
          </a:p>
          <a:p>
            <a:pPr indent="-304800" lvl="0" marL="457200" rtl="0" algn="l">
              <a:spcBef>
                <a:spcPts val="0"/>
              </a:spcBef>
              <a:spcAft>
                <a:spcPts val="0"/>
              </a:spcAft>
              <a:buClr>
                <a:schemeClr val="dk1"/>
              </a:buClr>
              <a:buSzPts val="1200"/>
              <a:buFont typeface="Montserrat"/>
              <a:buChar char="●"/>
            </a:pPr>
            <a:r>
              <a:rPr lang="en" sz="1200">
                <a:latin typeface="Montserrat"/>
                <a:ea typeface="Montserrat"/>
                <a:cs typeface="Montserrat"/>
                <a:sym typeface="Montserrat"/>
              </a:rPr>
              <a:t>Reuniones en parques durante esta fase de cierre.</a:t>
            </a:r>
            <a:endParaRPr sz="1200">
              <a:latin typeface="Montserrat"/>
              <a:ea typeface="Montserrat"/>
              <a:cs typeface="Montserrat"/>
              <a:sym typeface="Montserrat"/>
            </a:endParaRPr>
          </a:p>
          <a:p>
            <a:pPr indent="0" lvl="0" marL="0" rtl="0" algn="l">
              <a:spcBef>
                <a:spcPts val="0"/>
              </a:spcBef>
              <a:spcAft>
                <a:spcPts val="0"/>
              </a:spcAft>
              <a:buNone/>
            </a:pPr>
            <a:r>
              <a:t/>
            </a:r>
            <a:endParaRPr sz="1200">
              <a:latin typeface="Montserrat"/>
              <a:ea typeface="Montserrat"/>
              <a:cs typeface="Montserrat"/>
              <a:sym typeface="Montserrat"/>
            </a:endParaRPr>
          </a:p>
          <a:p>
            <a:pPr indent="0" lvl="0" marL="0" rtl="0" algn="l">
              <a:spcBef>
                <a:spcPts val="0"/>
              </a:spcBef>
              <a:spcAft>
                <a:spcPts val="0"/>
              </a:spcAft>
              <a:buNone/>
            </a:pPr>
            <a:r>
              <a:t/>
            </a:r>
            <a:endParaRPr sz="1200">
              <a:highlight>
                <a:srgbClr val="FFFFFF"/>
              </a:highlight>
              <a:latin typeface="Montserrat"/>
              <a:ea typeface="Montserrat"/>
              <a:cs typeface="Montserrat"/>
              <a:sym typeface="Montserrat"/>
            </a:endParaRPr>
          </a:p>
        </p:txBody>
      </p:sp>
      <p:sp>
        <p:nvSpPr>
          <p:cNvPr id="527" name="Google Shape;527;p57"/>
          <p:cNvSpPr/>
          <p:nvPr/>
        </p:nvSpPr>
        <p:spPr>
          <a:xfrm>
            <a:off x="5994575" y="908800"/>
            <a:ext cx="2644200" cy="2627700"/>
          </a:xfrm>
          <a:prstGeom prst="teardrop">
            <a:avLst>
              <a:gd fmla="val 100000" name="adj"/>
            </a:avLst>
          </a:prstGeom>
          <a:solidFill>
            <a:srgbClr val="0F4D90"/>
          </a:solidFill>
          <a:ln cap="flat" cmpd="sng" w="9525">
            <a:solidFill>
              <a:srgbClr val="0F4D9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1155CC"/>
              </a:solidFill>
            </a:endParaRPr>
          </a:p>
        </p:txBody>
      </p:sp>
      <p:sp>
        <p:nvSpPr>
          <p:cNvPr id="528" name="Google Shape;528;p57"/>
          <p:cNvSpPr txBox="1"/>
          <p:nvPr/>
        </p:nvSpPr>
        <p:spPr>
          <a:xfrm>
            <a:off x="3284500" y="2017550"/>
            <a:ext cx="2762700" cy="900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latin typeface="Montserrat"/>
                <a:ea typeface="Montserrat"/>
                <a:cs typeface="Montserrat"/>
                <a:sym typeface="Montserrat"/>
              </a:rPr>
              <a:t>Call agents can provide translation services. </a:t>
            </a:r>
            <a:endParaRPr b="1">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sz="1200">
              <a:latin typeface="Montserrat"/>
              <a:ea typeface="Montserrat"/>
              <a:cs typeface="Montserrat"/>
              <a:sym typeface="Montserrat"/>
            </a:endParaRPr>
          </a:p>
          <a:p>
            <a:pPr indent="0" lvl="0" marL="0" rtl="0" algn="l">
              <a:spcBef>
                <a:spcPts val="0"/>
              </a:spcBef>
              <a:spcAft>
                <a:spcPts val="0"/>
              </a:spcAft>
              <a:buNone/>
            </a:pPr>
            <a:r>
              <a:rPr lang="en" sz="1200">
                <a:latin typeface="Montserrat"/>
                <a:ea typeface="Montserrat"/>
                <a:cs typeface="Montserrat"/>
                <a:sym typeface="Montserrat"/>
              </a:rPr>
              <a:t>The mobile app translates to the same language as your phone.</a:t>
            </a:r>
            <a:endParaRPr sz="1200">
              <a:highlight>
                <a:srgbClr val="FFFFFF"/>
              </a:highlight>
              <a:latin typeface="Montserrat"/>
              <a:ea typeface="Montserrat"/>
              <a:cs typeface="Montserrat"/>
              <a:sym typeface="Montserrat"/>
            </a:endParaRPr>
          </a:p>
        </p:txBody>
      </p:sp>
      <p:pic>
        <p:nvPicPr>
          <p:cNvPr id="529" name="Google Shape;529;p57"/>
          <p:cNvPicPr preferRelativeResize="0"/>
          <p:nvPr/>
        </p:nvPicPr>
        <p:blipFill>
          <a:blip r:embed="rId3">
            <a:alphaModFix/>
          </a:blip>
          <a:stretch>
            <a:fillRect/>
          </a:stretch>
        </p:blipFill>
        <p:spPr>
          <a:xfrm>
            <a:off x="0" y="2106800"/>
            <a:ext cx="3036701" cy="3036701"/>
          </a:xfrm>
          <a:prstGeom prst="rect">
            <a:avLst/>
          </a:prstGeom>
          <a:noFill/>
          <a:ln>
            <a:noFill/>
          </a:ln>
        </p:spPr>
      </p:pic>
      <p:sp>
        <p:nvSpPr>
          <p:cNvPr id="530" name="Google Shape;530;p57"/>
          <p:cNvSpPr txBox="1"/>
          <p:nvPr/>
        </p:nvSpPr>
        <p:spPr>
          <a:xfrm>
            <a:off x="3354400" y="4623050"/>
            <a:ext cx="4441500" cy="434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Montserrat"/>
                <a:ea typeface="Montserrat"/>
                <a:cs typeface="Montserrat"/>
                <a:sym typeface="Montserrat"/>
              </a:rPr>
              <a:t>*Horas abreviadas por el feriado de Semana Santa </a:t>
            </a:r>
            <a:endParaRPr sz="12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p>
        </p:txBody>
      </p:sp>
      <p:sp>
        <p:nvSpPr>
          <p:cNvPr id="531" name="Google Shape;531;p57"/>
          <p:cNvSpPr txBox="1"/>
          <p:nvPr/>
        </p:nvSpPr>
        <p:spPr>
          <a:xfrm>
            <a:off x="6295000" y="1247050"/>
            <a:ext cx="2560500" cy="1771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rgbClr val="FFFFFF"/>
                </a:solidFill>
                <a:latin typeface="Montserrat"/>
                <a:ea typeface="Montserrat"/>
                <a:cs typeface="Montserrat"/>
                <a:sym typeface="Montserrat"/>
              </a:rPr>
              <a:t>Contacto</a:t>
            </a:r>
            <a:r>
              <a:rPr b="1" lang="en">
                <a:solidFill>
                  <a:srgbClr val="FFFFFF"/>
                </a:solidFill>
                <a:latin typeface="Montserrat"/>
                <a:ea typeface="Montserrat"/>
                <a:cs typeface="Montserrat"/>
                <a:sym typeface="Montserrat"/>
              </a:rPr>
              <a:t>:</a:t>
            </a:r>
            <a:endParaRPr b="1">
              <a:solidFill>
                <a:srgbClr val="FFFFFF"/>
              </a:solidFill>
              <a:latin typeface="Montserrat"/>
              <a:ea typeface="Montserrat"/>
              <a:cs typeface="Montserrat"/>
              <a:sym typeface="Montserrat"/>
            </a:endParaRPr>
          </a:p>
          <a:p>
            <a:pPr indent="0" lvl="0" marL="0" rtl="0" algn="l">
              <a:spcBef>
                <a:spcPts val="0"/>
              </a:spcBef>
              <a:spcAft>
                <a:spcPts val="0"/>
              </a:spcAft>
              <a:buNone/>
            </a:pPr>
            <a:r>
              <a:t/>
            </a:r>
            <a:endParaRPr b="1" sz="6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FFFFFF"/>
                </a:solidFill>
                <a:latin typeface="Montserrat"/>
                <a:ea typeface="Montserrat"/>
                <a:cs typeface="Montserrat"/>
                <a:sym typeface="Montserrat"/>
              </a:rPr>
              <a:t>Teléfono</a:t>
            </a:r>
            <a:r>
              <a:rPr b="1" lang="en" sz="1200">
                <a:solidFill>
                  <a:srgbClr val="FFFFFF"/>
                </a:solidFill>
                <a:latin typeface="Montserrat"/>
                <a:ea typeface="Montserrat"/>
                <a:cs typeface="Montserrat"/>
                <a:sym typeface="Montserrat"/>
              </a:rPr>
              <a:t>: </a:t>
            </a:r>
            <a:r>
              <a:rPr lang="en" sz="1200">
                <a:solidFill>
                  <a:srgbClr val="FFFFFF"/>
                </a:solidFill>
                <a:latin typeface="Montserrat"/>
                <a:ea typeface="Montserrat"/>
                <a:cs typeface="Montserrat"/>
                <a:sym typeface="Montserrat"/>
              </a:rPr>
              <a:t>3-1-1 en celular o  215-686-8686</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FFFFFF"/>
                </a:solidFill>
                <a:latin typeface="Montserrat"/>
                <a:ea typeface="Montserrat"/>
                <a:cs typeface="Montserrat"/>
                <a:sym typeface="Montserrat"/>
              </a:rPr>
              <a:t>Correo</a:t>
            </a:r>
            <a:r>
              <a:rPr lang="en" sz="1200">
                <a:solidFill>
                  <a:srgbClr val="FFFFFF"/>
                </a:solidFill>
                <a:latin typeface="Montserrat"/>
                <a:ea typeface="Montserrat"/>
                <a:cs typeface="Montserrat"/>
                <a:sym typeface="Montserrat"/>
              </a:rPr>
              <a:t>: </a:t>
            </a:r>
            <a:r>
              <a:rPr lang="en" sz="1200" u="sng">
                <a:solidFill>
                  <a:srgbClr val="FFFFFF"/>
                </a:solidFill>
                <a:latin typeface="Montserrat"/>
                <a:ea typeface="Montserrat"/>
                <a:cs typeface="Montserrat"/>
                <a:sym typeface="Montserrat"/>
                <a:hlinkClick r:id="rId4"/>
              </a:rPr>
              <a:t>philly311@phila.gov</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FFFFFF"/>
                </a:solidFill>
                <a:latin typeface="Montserrat"/>
                <a:ea typeface="Montserrat"/>
                <a:cs typeface="Montserrat"/>
                <a:sym typeface="Montserrat"/>
              </a:rPr>
              <a:t>Twitter</a:t>
            </a:r>
            <a:r>
              <a:rPr lang="en" sz="1200">
                <a:solidFill>
                  <a:srgbClr val="FFFFFF"/>
                </a:solidFill>
                <a:latin typeface="Montserrat"/>
                <a:ea typeface="Montserrat"/>
                <a:cs typeface="Montserrat"/>
                <a:sym typeface="Montserrat"/>
              </a:rPr>
              <a:t>: @philly311</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FFFFFF"/>
                </a:solidFill>
                <a:latin typeface="Montserrat"/>
                <a:ea typeface="Montserrat"/>
                <a:cs typeface="Montserrat"/>
                <a:sym typeface="Montserrat"/>
              </a:rPr>
              <a:t>Página web</a:t>
            </a:r>
            <a:r>
              <a:rPr lang="en" sz="1200">
                <a:solidFill>
                  <a:srgbClr val="FFFFFF"/>
                </a:solidFill>
                <a:latin typeface="Montserrat"/>
                <a:ea typeface="Montserrat"/>
                <a:cs typeface="Montserrat"/>
                <a:sym typeface="Montserrat"/>
              </a:rPr>
              <a:t>: Phila.gov/311</a:t>
            </a:r>
            <a:endParaRPr sz="1200">
              <a:solidFill>
                <a:srgbClr val="FFFFFF"/>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FFFFFF"/>
                </a:solidFill>
                <a:latin typeface="Montserrat"/>
                <a:ea typeface="Montserrat"/>
                <a:cs typeface="Montserrat"/>
                <a:sym typeface="Montserrat"/>
              </a:rPr>
              <a:t>App:</a:t>
            </a:r>
            <a:endParaRPr b="1" sz="1200">
              <a:solidFill>
                <a:srgbClr val="FFFFFF"/>
              </a:solidFill>
              <a:latin typeface="Montserrat"/>
              <a:ea typeface="Montserrat"/>
              <a:cs typeface="Montserrat"/>
              <a:sym typeface="Montserrat"/>
            </a:endParaRPr>
          </a:p>
          <a:p>
            <a:pPr indent="0" lvl="0" marL="0" rtl="0" algn="l">
              <a:spcBef>
                <a:spcPts val="0"/>
              </a:spcBef>
              <a:spcAft>
                <a:spcPts val="0"/>
              </a:spcAft>
              <a:buNone/>
            </a:pPr>
            <a:r>
              <a:rPr lang="en" sz="1000">
                <a:solidFill>
                  <a:srgbClr val="FFFFFF"/>
                </a:solidFill>
                <a:latin typeface="Montserrat"/>
                <a:ea typeface="Montserrat"/>
                <a:cs typeface="Montserrat"/>
                <a:sym typeface="Montserrat"/>
              </a:rPr>
              <a:t>(Available on iOS and Android)</a:t>
            </a:r>
            <a:endParaRPr sz="1000">
              <a:solidFill>
                <a:srgbClr val="FFFFFF"/>
              </a:solidFill>
              <a:latin typeface="Montserrat"/>
              <a:ea typeface="Montserrat"/>
              <a:cs typeface="Montserrat"/>
              <a:sym typeface="Montserrat"/>
            </a:endParaRPr>
          </a:p>
          <a:p>
            <a:pPr indent="0" lvl="0" marL="0" rtl="0" algn="ctr">
              <a:spcBef>
                <a:spcPts val="0"/>
              </a:spcBef>
              <a:spcAft>
                <a:spcPts val="0"/>
              </a:spcAft>
              <a:buNone/>
            </a:pPr>
            <a:r>
              <a:t/>
            </a:r>
            <a:endParaRPr sz="1200">
              <a:solidFill>
                <a:srgbClr val="FFFFFF"/>
              </a:solidFill>
              <a:highlight>
                <a:srgbClr val="FFFFFF"/>
              </a:highlight>
              <a:latin typeface="Montserrat"/>
              <a:ea typeface="Montserrat"/>
              <a:cs typeface="Montserrat"/>
              <a:sym typeface="Montserrat"/>
            </a:endParaRPr>
          </a:p>
        </p:txBody>
      </p:sp>
      <p:sp>
        <p:nvSpPr>
          <p:cNvPr id="532" name="Google Shape;532;p57"/>
          <p:cNvSpPr txBox="1"/>
          <p:nvPr/>
        </p:nvSpPr>
        <p:spPr>
          <a:xfrm>
            <a:off x="50" y="3908700"/>
            <a:ext cx="3036600" cy="1234800"/>
          </a:xfrm>
          <a:prstGeom prst="rect">
            <a:avLst/>
          </a:prstGeom>
          <a:solidFill>
            <a:srgbClr val="CCCCCC"/>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200">
                <a:solidFill>
                  <a:srgbClr val="2176D2"/>
                </a:solidFill>
                <a:latin typeface="Montserrat"/>
                <a:ea typeface="Montserrat"/>
                <a:cs typeface="Montserrat"/>
                <a:sym typeface="Montserrat"/>
              </a:rPr>
              <a:t>Estamos abiertos todo el fin de semana!</a:t>
            </a:r>
            <a:r>
              <a:rPr b="1" lang="en" sz="1200">
                <a:highlight>
                  <a:srgbClr val="2176D2"/>
                </a:highlight>
                <a:latin typeface="Montserrat"/>
                <a:ea typeface="Montserrat"/>
                <a:cs typeface="Montserrat"/>
                <a:sym typeface="Montserrat"/>
              </a:rPr>
              <a:t> </a:t>
            </a:r>
            <a:endParaRPr b="1" sz="1200">
              <a:highlight>
                <a:srgbClr val="2176D2"/>
              </a:highlight>
              <a:latin typeface="Montserrat"/>
              <a:ea typeface="Montserrat"/>
              <a:cs typeface="Montserrat"/>
              <a:sym typeface="Montserrat"/>
            </a:endParaRPr>
          </a:p>
          <a:p>
            <a:pPr indent="0" lvl="0" marL="0" rtl="0" algn="l">
              <a:spcBef>
                <a:spcPts val="0"/>
              </a:spcBef>
              <a:spcAft>
                <a:spcPts val="0"/>
              </a:spcAft>
              <a:buNone/>
            </a:pPr>
            <a:r>
              <a:rPr b="1" lang="en" sz="1200">
                <a:solidFill>
                  <a:schemeClr val="accent1"/>
                </a:solidFill>
                <a:latin typeface="Montserrat"/>
                <a:ea typeface="Montserrat"/>
                <a:cs typeface="Montserrat"/>
                <a:sym typeface="Montserrat"/>
              </a:rPr>
              <a:t>------------------------------------</a:t>
            </a:r>
            <a:endParaRPr b="1" sz="1200">
              <a:solidFill>
                <a:schemeClr val="accent1"/>
              </a:solidFill>
              <a:latin typeface="Montserrat"/>
              <a:ea typeface="Montserrat"/>
              <a:cs typeface="Montserrat"/>
              <a:sym typeface="Montserrat"/>
            </a:endParaRPr>
          </a:p>
          <a:p>
            <a:pPr indent="0" lvl="0" marL="0" rtl="0" algn="l">
              <a:spcBef>
                <a:spcPts val="0"/>
              </a:spcBef>
              <a:spcAft>
                <a:spcPts val="0"/>
              </a:spcAft>
              <a:buNone/>
            </a:pPr>
            <a:r>
              <a:rPr b="1" lang="en" sz="1200">
                <a:solidFill>
                  <a:srgbClr val="2176D2"/>
                </a:solidFill>
                <a:latin typeface="Montserrat"/>
                <a:ea typeface="Montserrat"/>
                <a:cs typeface="Montserrat"/>
                <a:sym typeface="Montserrat"/>
              </a:rPr>
              <a:t>Nuestro centro de llamadas está abierto viernes, sábado, domingo (4/10-4/12) de 9 A.M. a 5 P.M.</a:t>
            </a:r>
            <a:endParaRPr b="1" sz="1200">
              <a:solidFill>
                <a:srgbClr val="2176D2"/>
              </a:solidFill>
              <a:latin typeface="Montserrat"/>
              <a:ea typeface="Montserrat"/>
              <a:cs typeface="Montserrat"/>
              <a:sym typeface="Montserrat"/>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6" name="Shape 536"/>
        <p:cNvGrpSpPr/>
        <p:nvPr/>
      </p:nvGrpSpPr>
      <p:grpSpPr>
        <a:xfrm>
          <a:off x="0" y="0"/>
          <a:ext cx="0" cy="0"/>
          <a:chOff x="0" y="0"/>
          <a:chExt cx="0" cy="0"/>
        </a:xfrm>
      </p:grpSpPr>
      <p:sp>
        <p:nvSpPr>
          <p:cNvPr id="537" name="Google Shape;537;p58"/>
          <p:cNvSpPr/>
          <p:nvPr/>
        </p:nvSpPr>
        <p:spPr>
          <a:xfrm>
            <a:off x="1358559" y="1914599"/>
            <a:ext cx="2596800" cy="1181400"/>
          </a:xfrm>
          <a:prstGeom prst="rect">
            <a:avLst/>
          </a:prstGeom>
          <a:solidFill>
            <a:srgbClr val="FFEFA2"/>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38" name="Google Shape;538;p58"/>
          <p:cNvSpPr/>
          <p:nvPr/>
        </p:nvSpPr>
        <p:spPr>
          <a:xfrm>
            <a:off x="4155381" y="1914599"/>
            <a:ext cx="2596800" cy="1181400"/>
          </a:xfrm>
          <a:prstGeom prst="rect">
            <a:avLst/>
          </a:prstGeom>
          <a:solidFill>
            <a:srgbClr val="FED0D0"/>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39" name="Google Shape;539;p58"/>
          <p:cNvSpPr/>
          <p:nvPr/>
        </p:nvSpPr>
        <p:spPr>
          <a:xfrm>
            <a:off x="1391550" y="3148549"/>
            <a:ext cx="2596800" cy="1437300"/>
          </a:xfrm>
          <a:prstGeom prst="rect">
            <a:avLst/>
          </a:prstGeom>
          <a:solidFill>
            <a:srgbClr val="DAEDFE"/>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40" name="Google Shape;540;p58"/>
          <p:cNvSpPr txBox="1"/>
          <p:nvPr/>
        </p:nvSpPr>
        <p:spPr>
          <a:xfrm>
            <a:off x="1489800" y="2036500"/>
            <a:ext cx="24003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Comparte en redes sociales </a:t>
            </a:r>
            <a:r>
              <a:rPr lang="en" sz="1100">
                <a:solidFill>
                  <a:schemeClr val="dk1"/>
                </a:solidFill>
                <a:latin typeface="Montserrat"/>
                <a:ea typeface="Montserrat"/>
                <a:cs typeface="Montserrat"/>
                <a:sym typeface="Montserrat"/>
              </a:rPr>
              <a:t>sobre tu experiencia en este entrenamiento usando el </a:t>
            </a:r>
            <a:r>
              <a:rPr lang="en" sz="1100">
                <a:solidFill>
                  <a:schemeClr val="dk1"/>
                </a:solidFill>
                <a:latin typeface="Montserrat"/>
                <a:ea typeface="Montserrat"/>
                <a:cs typeface="Montserrat"/>
                <a:sym typeface="Montserrat"/>
              </a:rPr>
              <a:t>#EmbajadorComunitarioPHL</a:t>
            </a:r>
            <a:endParaRPr b="0" i="0" sz="1100" u="none" cap="none" strike="noStrike">
              <a:solidFill>
                <a:schemeClr val="dk1"/>
              </a:solidFill>
              <a:latin typeface="Montserrat"/>
              <a:ea typeface="Montserrat"/>
              <a:cs typeface="Montserrat"/>
              <a:sym typeface="Montserrat"/>
            </a:endParaRPr>
          </a:p>
        </p:txBody>
      </p:sp>
      <p:sp>
        <p:nvSpPr>
          <p:cNvPr id="541" name="Google Shape;541;p58"/>
          <p:cNvSpPr txBox="1"/>
          <p:nvPr/>
        </p:nvSpPr>
        <p:spPr>
          <a:xfrm>
            <a:off x="4215083" y="2036510"/>
            <a:ext cx="2325000" cy="8313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Difunde el mensaje</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Habla con tu familia, amigos, y vecinos sobre la información que aprendiste en este entrenamiento</a:t>
            </a:r>
            <a:endParaRPr b="0" i="0" sz="1100" u="none" cap="none" strike="noStrike">
              <a:solidFill>
                <a:srgbClr val="000000"/>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i="0" lang="en" sz="1400" u="none" cap="none" strike="noStrike">
                <a:solidFill>
                  <a:schemeClr val="dk1"/>
                </a:solidFill>
                <a:latin typeface="Montserrat"/>
                <a:ea typeface="Montserrat"/>
                <a:cs typeface="Montserrat"/>
                <a:sym typeface="Montserrat"/>
              </a:rPr>
              <a:t> </a:t>
            </a:r>
            <a:endParaRPr b="0" i="0" sz="1400" u="none" cap="none" strike="noStrike">
              <a:solidFill>
                <a:srgbClr val="000000"/>
              </a:solidFill>
              <a:latin typeface="Montserrat"/>
              <a:ea typeface="Montserrat"/>
              <a:cs typeface="Montserrat"/>
              <a:sym typeface="Montserrat"/>
            </a:endParaRPr>
          </a:p>
        </p:txBody>
      </p:sp>
      <p:sp>
        <p:nvSpPr>
          <p:cNvPr id="542" name="Google Shape;542;p58"/>
          <p:cNvSpPr txBox="1"/>
          <p:nvPr/>
        </p:nvSpPr>
        <p:spPr>
          <a:xfrm>
            <a:off x="253750" y="937900"/>
            <a:ext cx="8381400" cy="356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sz="1600">
                <a:solidFill>
                  <a:schemeClr val="dk1"/>
                </a:solidFill>
                <a:latin typeface="Montserrat"/>
                <a:ea typeface="Montserrat"/>
                <a:cs typeface="Montserrat"/>
                <a:sym typeface="Montserrat"/>
              </a:rPr>
              <a:t>¡Gente común que se se ayuda el uno al otro!</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Éstas son algunas de las formas en las que puedes ayudar a tu comunidad:</a:t>
            </a:r>
            <a:endParaRPr sz="1600">
              <a:solidFill>
                <a:schemeClr val="dk1"/>
              </a:solidFill>
              <a:latin typeface="Montserrat"/>
              <a:ea typeface="Montserrat"/>
              <a:cs typeface="Montserrat"/>
              <a:sym typeface="Montserrat"/>
            </a:endParaRPr>
          </a:p>
        </p:txBody>
      </p:sp>
      <p:sp>
        <p:nvSpPr>
          <p:cNvPr id="543" name="Google Shape;543;p58"/>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544" name="Google Shape;544;p58"/>
          <p:cNvSpPr txBox="1"/>
          <p:nvPr/>
        </p:nvSpPr>
        <p:spPr>
          <a:xfrm>
            <a:off x="1325551" y="3296803"/>
            <a:ext cx="2662800" cy="8781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Open Sans"/>
                <a:ea typeface="Open Sans"/>
                <a:cs typeface="Open Sans"/>
                <a:sym typeface="Open Sans"/>
              </a:rPr>
              <a:t>Motiva</a:t>
            </a:r>
            <a:endParaRPr b="1">
              <a:solidFill>
                <a:schemeClr val="dk1"/>
              </a:solidFill>
              <a:latin typeface="Open Sans"/>
              <a:ea typeface="Open Sans"/>
              <a:cs typeface="Open Sans"/>
              <a:sym typeface="Open Sans"/>
            </a:endParaRPr>
          </a:p>
          <a:p>
            <a:pPr indent="0" lvl="0" marL="0" marR="0" rtl="0" algn="ctr">
              <a:lnSpc>
                <a:spcPct val="100000"/>
              </a:lnSpc>
              <a:spcBef>
                <a:spcPts val="1000"/>
              </a:spcBef>
              <a:spcAft>
                <a:spcPts val="1000"/>
              </a:spcAft>
              <a:buClr>
                <a:srgbClr val="000000"/>
              </a:buClr>
              <a:buSzPts val="1400"/>
              <a:buFont typeface="Arial"/>
              <a:buNone/>
            </a:pPr>
            <a:r>
              <a:rPr lang="en" sz="1100">
                <a:solidFill>
                  <a:schemeClr val="dk1"/>
                </a:solidFill>
                <a:latin typeface="Montserrat"/>
                <a:ea typeface="Montserrat"/>
                <a:cs typeface="Montserrat"/>
                <a:sym typeface="Montserrat"/>
              </a:rPr>
              <a:t>a que todos sigan las recomendaciones de la CDC</a:t>
            </a:r>
            <a:endParaRPr sz="1100">
              <a:solidFill>
                <a:schemeClr val="dk1"/>
              </a:solidFill>
              <a:latin typeface="Open Sans"/>
              <a:ea typeface="Open Sans"/>
              <a:cs typeface="Open Sans"/>
              <a:sym typeface="Open Sans"/>
            </a:endParaRPr>
          </a:p>
        </p:txBody>
      </p:sp>
      <p:sp>
        <p:nvSpPr>
          <p:cNvPr id="545" name="Google Shape;545;p58"/>
          <p:cNvSpPr/>
          <p:nvPr/>
        </p:nvSpPr>
        <p:spPr>
          <a:xfrm>
            <a:off x="4145475" y="3173299"/>
            <a:ext cx="2596800" cy="1387800"/>
          </a:xfrm>
          <a:prstGeom prst="rect">
            <a:avLst/>
          </a:prstGeom>
          <a:solidFill>
            <a:srgbClr val="B9F2B1"/>
          </a:solidFill>
          <a:ln>
            <a:noFill/>
          </a:ln>
        </p:spPr>
        <p:txBody>
          <a:bodyPr anchorCtr="0" anchor="ctr"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Montserrat"/>
              <a:ea typeface="Montserrat"/>
              <a:cs typeface="Montserrat"/>
              <a:sym typeface="Montserrat"/>
            </a:endParaRPr>
          </a:p>
        </p:txBody>
      </p:sp>
      <p:sp>
        <p:nvSpPr>
          <p:cNvPr id="546" name="Google Shape;546;p58"/>
          <p:cNvSpPr txBox="1"/>
          <p:nvPr/>
        </p:nvSpPr>
        <p:spPr>
          <a:xfrm>
            <a:off x="4211775" y="3296800"/>
            <a:ext cx="2464200" cy="517800"/>
          </a:xfrm>
          <a:prstGeom prst="rect">
            <a:avLst/>
          </a:prstGeom>
          <a:noFill/>
          <a:ln>
            <a:noFill/>
          </a:ln>
        </p:spPr>
        <p:txBody>
          <a:bodyPr anchorCtr="0" anchor="t" bIns="34275" lIns="68575" spcFirstLastPara="1" rIns="68575" wrap="square" tIns="34275">
            <a:noAutofit/>
          </a:bodyPr>
          <a:lstStyle/>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Echa un ojo a tus Vecinos</a:t>
            </a:r>
            <a:endParaRPr b="1">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b="1" lang="en">
                <a:solidFill>
                  <a:schemeClr val="dk1"/>
                </a:solidFill>
                <a:latin typeface="Montserrat"/>
                <a:ea typeface="Montserrat"/>
                <a:cs typeface="Montserrat"/>
                <a:sym typeface="Montserrat"/>
              </a:rPr>
              <a:t> </a:t>
            </a:r>
            <a:endParaRPr b="1" i="0" sz="1400" u="none" cap="none" strike="noStrike">
              <a:solidFill>
                <a:schemeClr val="dk1"/>
              </a:solidFill>
              <a:latin typeface="Montserrat"/>
              <a:ea typeface="Montserrat"/>
              <a:cs typeface="Montserrat"/>
              <a:sym typeface="Montserrat"/>
            </a:endParaRPr>
          </a:p>
          <a:p>
            <a:pPr indent="0" lvl="0" marL="0" marR="0" rtl="0" algn="ctr">
              <a:lnSpc>
                <a:spcPct val="100000"/>
              </a:lnSpc>
              <a:spcBef>
                <a:spcPts val="0"/>
              </a:spcBef>
              <a:spcAft>
                <a:spcPts val="0"/>
              </a:spcAft>
              <a:buClr>
                <a:srgbClr val="000000"/>
              </a:buClr>
              <a:buSzPts val="1400"/>
              <a:buFont typeface="Arial"/>
              <a:buNone/>
            </a:pPr>
            <a:r>
              <a:rPr lang="en" sz="1100">
                <a:solidFill>
                  <a:schemeClr val="dk1"/>
                </a:solidFill>
                <a:latin typeface="Montserrat"/>
                <a:ea typeface="Montserrat"/>
                <a:cs typeface="Montserrat"/>
                <a:sym typeface="Montserrat"/>
              </a:rPr>
              <a:t>Llama a tus vecinos para asegurarte de que tienen lo que necesitan</a:t>
            </a:r>
            <a:endParaRPr b="0" i="0" sz="1200" u="none" cap="none" strike="noStrike">
              <a:solidFill>
                <a:schemeClr val="dk1"/>
              </a:solidFill>
              <a:latin typeface="Montserrat"/>
              <a:ea typeface="Montserrat"/>
              <a:cs typeface="Montserrat"/>
              <a:sym typeface="Montserrat"/>
            </a:endParaRPr>
          </a:p>
        </p:txBody>
      </p:sp>
      <p:sp>
        <p:nvSpPr>
          <p:cNvPr id="547" name="Google Shape;547;p5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58"/>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TU ROL COMO EMBAJADOR COMUNITARIO</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2" name="Shape 552"/>
        <p:cNvGrpSpPr/>
        <p:nvPr/>
      </p:nvGrpSpPr>
      <p:grpSpPr>
        <a:xfrm>
          <a:off x="0" y="0"/>
          <a:ext cx="0" cy="0"/>
          <a:chOff x="0" y="0"/>
          <a:chExt cx="0" cy="0"/>
        </a:xfrm>
      </p:grpSpPr>
      <p:sp>
        <p:nvSpPr>
          <p:cNvPr id="553" name="Google Shape;553;p59"/>
          <p:cNvSpPr txBox="1"/>
          <p:nvPr/>
        </p:nvSpPr>
        <p:spPr>
          <a:xfrm>
            <a:off x="148350" y="1045750"/>
            <a:ext cx="8635200" cy="33969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Sé voluntario en un centro de distribución de alimentos</a:t>
            </a:r>
            <a:r>
              <a:rPr b="1" lang="en" sz="1600">
                <a:solidFill>
                  <a:srgbClr val="2176D2"/>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La Ciudad necesita ayuda empacando y distribuyendo paquetes de comida a </a:t>
            </a:r>
            <a:r>
              <a:rPr lang="en" sz="1600">
                <a:solidFill>
                  <a:schemeClr val="dk1"/>
                </a:solidFill>
                <a:latin typeface="Montserrat"/>
                <a:ea typeface="Montserrat"/>
                <a:cs typeface="Montserrat"/>
                <a:sym typeface="Montserrat"/>
              </a:rPr>
              <a:t>quienes</a:t>
            </a:r>
            <a:r>
              <a:rPr lang="en" sz="1600">
                <a:solidFill>
                  <a:schemeClr val="dk1"/>
                </a:solidFill>
                <a:latin typeface="Montserrat"/>
                <a:ea typeface="Montserrat"/>
                <a:cs typeface="Montserrat"/>
                <a:sym typeface="Montserrat"/>
              </a:rPr>
              <a:t> han sido impactados por la pandemia. Visita </a:t>
            </a:r>
            <a:r>
              <a:rPr b="1" lang="en" sz="1600">
                <a:solidFill>
                  <a:schemeClr val="dk1"/>
                </a:solidFill>
                <a:latin typeface="Montserrat"/>
                <a:ea typeface="Montserrat"/>
                <a:cs typeface="Montserrat"/>
                <a:sym typeface="Montserrat"/>
              </a:rPr>
              <a:t>www.serve.phila.gov </a:t>
            </a:r>
            <a:r>
              <a:rPr lang="en" sz="1600">
                <a:solidFill>
                  <a:schemeClr val="dk1"/>
                </a:solidFill>
                <a:latin typeface="Montserrat"/>
                <a:ea typeface="Montserrat"/>
                <a:cs typeface="Montserrat"/>
                <a:sym typeface="Montserrat"/>
              </a:rPr>
              <a:t>para más información,</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rPr b="1" lang="en" sz="1600">
                <a:solidFill>
                  <a:srgbClr val="2176D2"/>
                </a:solidFill>
                <a:latin typeface="Montserrat"/>
                <a:ea typeface="Montserrat"/>
                <a:cs typeface="Montserrat"/>
                <a:sym typeface="Montserrat"/>
              </a:rPr>
              <a:t>Únete al</a:t>
            </a:r>
            <a:r>
              <a:rPr b="1" lang="en" sz="1600">
                <a:solidFill>
                  <a:srgbClr val="2176D2"/>
                </a:solidFill>
                <a:latin typeface="Montserrat"/>
                <a:ea typeface="Montserrat"/>
                <a:cs typeface="Montserrat"/>
                <a:sym typeface="Montserrat"/>
              </a:rPr>
              <a:t> Philadelphia Medical Reserve Corp:</a:t>
            </a:r>
            <a:r>
              <a:rPr b="1" lang="en" sz="1600">
                <a:latin typeface="Montserrat"/>
                <a:ea typeface="Montserrat"/>
                <a:cs typeface="Montserrat"/>
                <a:sym typeface="Montserrat"/>
              </a:rPr>
              <a:t> un </a:t>
            </a:r>
            <a:r>
              <a:rPr lang="en" sz="1600">
                <a:latin typeface="Montserrat"/>
                <a:ea typeface="Montserrat"/>
                <a:cs typeface="Montserrat"/>
                <a:sym typeface="Montserrat"/>
              </a:rPr>
              <a:t>grupo de voluntarios que dan servicios a la Ciudad en casos de emergencias de salud pública. Se necesitan voluntarios clínicos y no clínicos. Tienes que ser mayor de 18 años. </a:t>
            </a:r>
            <a:r>
              <a:rPr lang="en" sz="1600">
                <a:latin typeface="Montserrat"/>
                <a:ea typeface="Montserrat"/>
                <a:cs typeface="Montserrat"/>
                <a:sym typeface="Montserrat"/>
              </a:rPr>
              <a:t>Visita</a:t>
            </a:r>
            <a:r>
              <a:rPr b="1" lang="en" sz="1600">
                <a:latin typeface="Montserrat"/>
                <a:ea typeface="Montserrat"/>
                <a:cs typeface="Montserrat"/>
                <a:sym typeface="Montserrat"/>
              </a:rPr>
              <a:t> www.serve.phila.gov </a:t>
            </a:r>
            <a:r>
              <a:rPr lang="en" sz="1600">
                <a:latin typeface="Montserrat"/>
                <a:ea typeface="Montserrat"/>
                <a:cs typeface="Montserrat"/>
                <a:sym typeface="Montserrat"/>
              </a:rPr>
              <a:t>para más información.</a:t>
            </a:r>
            <a:endParaRPr sz="1600">
              <a:latin typeface="Montserrat"/>
              <a:ea typeface="Montserrat"/>
              <a:cs typeface="Montserrat"/>
              <a:sym typeface="Montserrat"/>
            </a:endParaRPr>
          </a:p>
          <a:p>
            <a:pPr indent="0" lvl="0" marL="0" rtl="0" algn="l">
              <a:spcBef>
                <a:spcPts val="0"/>
              </a:spcBef>
              <a:spcAft>
                <a:spcPts val="0"/>
              </a:spcAft>
              <a:buClr>
                <a:schemeClr val="dk1"/>
              </a:buClr>
              <a:buSzPts val="1400"/>
              <a:buFont typeface="Arial"/>
              <a:buNone/>
            </a:pPr>
            <a:r>
              <a:t/>
            </a:r>
            <a:endParaRPr sz="1600">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b="1" lang="en" sz="1600">
                <a:solidFill>
                  <a:srgbClr val="2176D2"/>
                </a:solidFill>
                <a:latin typeface="Montserrat"/>
                <a:ea typeface="Montserrat"/>
                <a:cs typeface="Montserrat"/>
                <a:sym typeface="Montserrat"/>
              </a:rPr>
              <a:t>Haz llamadas con</a:t>
            </a:r>
            <a:r>
              <a:rPr b="1" lang="en" sz="1600">
                <a:solidFill>
                  <a:srgbClr val="2176D2"/>
                </a:solidFill>
                <a:latin typeface="Montserrat"/>
                <a:ea typeface="Montserrat"/>
                <a:cs typeface="Montserrat"/>
                <a:sym typeface="Montserrat"/>
              </a:rPr>
              <a:t> Philly Counts: </a:t>
            </a:r>
            <a:r>
              <a:rPr lang="en" sz="1600">
                <a:solidFill>
                  <a:schemeClr val="dk1"/>
                </a:solidFill>
                <a:latin typeface="Montserrat"/>
                <a:ea typeface="Montserrat"/>
                <a:cs typeface="Montserrat"/>
                <a:sym typeface="Montserrat"/>
              </a:rPr>
              <a:t>Estamos llamando a hogares alrededor de la  ciudad para revisar que estén seguros y que tengan todo lo que necesitan para mantenerse a salvo durante la pandemia.</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rPr lang="en" sz="1600">
                <a:solidFill>
                  <a:schemeClr val="dk1"/>
                </a:solidFill>
                <a:latin typeface="Montserrat"/>
                <a:ea typeface="Montserrat"/>
                <a:cs typeface="Montserrat"/>
                <a:sym typeface="Montserrat"/>
              </a:rPr>
              <a:t>Visita </a:t>
            </a:r>
            <a:r>
              <a:rPr b="1" lang="en" sz="1600" u="sng">
                <a:solidFill>
                  <a:schemeClr val="hlink"/>
                </a:solidFill>
                <a:latin typeface="Montserrat"/>
                <a:ea typeface="Montserrat"/>
                <a:cs typeface="Montserrat"/>
                <a:sym typeface="Montserrat"/>
                <a:hlinkClick r:id="rId3"/>
              </a:rPr>
              <a:t>https://bit.ly/COVIDPhoneBank</a:t>
            </a:r>
            <a:r>
              <a:rPr b="1" lang="en" sz="1600">
                <a:solidFill>
                  <a:schemeClr val="dk1"/>
                </a:solidFill>
                <a:latin typeface="Montserrat"/>
                <a:ea typeface="Montserrat"/>
                <a:cs typeface="Montserrat"/>
                <a:sym typeface="Montserrat"/>
              </a:rPr>
              <a:t> </a:t>
            </a:r>
            <a:r>
              <a:rPr lang="en" sz="1600">
                <a:solidFill>
                  <a:schemeClr val="dk1"/>
                </a:solidFill>
                <a:latin typeface="Montserrat"/>
                <a:ea typeface="Montserrat"/>
                <a:cs typeface="Montserrat"/>
                <a:sym typeface="Montserrat"/>
              </a:rPr>
              <a:t>para registrarte a una sesión de llamadas.</a:t>
            </a:r>
            <a:r>
              <a:rPr lang="en" sz="1600">
                <a:solidFill>
                  <a:schemeClr val="dk1"/>
                </a:solidFill>
                <a:latin typeface="Montserrat"/>
                <a:ea typeface="Montserrat"/>
                <a:cs typeface="Montserrat"/>
                <a:sym typeface="Montserrat"/>
              </a:rPr>
              <a:t> </a:t>
            </a:r>
            <a:endParaRPr sz="1600">
              <a:solidFill>
                <a:schemeClr val="dk1"/>
              </a:solidFill>
              <a:latin typeface="Montserrat"/>
              <a:ea typeface="Montserrat"/>
              <a:cs typeface="Montserrat"/>
              <a:sym typeface="Montserrat"/>
            </a:endParaRPr>
          </a:p>
          <a:p>
            <a:pPr indent="0" lvl="0" marL="0" marR="0" rtl="0" algn="l">
              <a:lnSpc>
                <a:spcPct val="100000"/>
              </a:lnSpc>
              <a:spcBef>
                <a:spcPts val="0"/>
              </a:spcBef>
              <a:spcAft>
                <a:spcPts val="0"/>
              </a:spcAft>
              <a:buClr>
                <a:srgbClr val="000000"/>
              </a:buClr>
              <a:buSzPts val="1400"/>
              <a:buFont typeface="Arial"/>
              <a:buNone/>
            </a:pPr>
            <a:r>
              <a:t/>
            </a:r>
            <a:endParaRPr sz="1600">
              <a:solidFill>
                <a:schemeClr val="dk1"/>
              </a:solidFill>
              <a:latin typeface="Montserrat"/>
              <a:ea typeface="Montserrat"/>
              <a:cs typeface="Montserrat"/>
              <a:sym typeface="Montserrat"/>
            </a:endParaRPr>
          </a:p>
        </p:txBody>
      </p:sp>
      <p:sp>
        <p:nvSpPr>
          <p:cNvPr id="554" name="Google Shape;554;p59"/>
          <p:cNvSpPr txBox="1"/>
          <p:nvPr>
            <p:ph idx="12" type="sldNum"/>
          </p:nvPr>
        </p:nvSpPr>
        <p:spPr>
          <a:xfrm>
            <a:off x="8472458" y="4663217"/>
            <a:ext cx="548700" cy="393600"/>
          </a:xfrm>
          <a:prstGeom prst="rect">
            <a:avLst/>
          </a:prstGeom>
          <a:noFill/>
          <a:ln>
            <a:noFill/>
          </a:ln>
        </p:spPr>
        <p:txBody>
          <a:bodyPr anchorCtr="0" anchor="t"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555" name="Google Shape;555;p59"/>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6" name="Google Shape;556;p59"/>
          <p:cNvSpPr txBox="1"/>
          <p:nvPr/>
        </p:nvSpPr>
        <p:spPr>
          <a:xfrm>
            <a:off x="148350" y="3016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Oportunidades adicionales de voluntariado</a:t>
            </a:r>
            <a:endParaRPr b="1" sz="2400">
              <a:solidFill>
                <a:srgbClr val="FFFFFF"/>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Google Shape;561;p60"/>
          <p:cNvSpPr/>
          <p:nvPr/>
        </p:nvSpPr>
        <p:spPr>
          <a:xfrm>
            <a:off x="0" y="7420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60"/>
          <p:cNvSpPr txBox="1"/>
          <p:nvPr/>
        </p:nvSpPr>
        <p:spPr>
          <a:xfrm>
            <a:off x="148350" y="149200"/>
            <a:ext cx="87483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¡SIGUE ADELANTE Y APOYA A TU COMUNIDAD</a:t>
            </a:r>
            <a:r>
              <a:rPr b="1" lang="en" sz="2400">
                <a:solidFill>
                  <a:srgbClr val="FFFFFF"/>
                </a:solidFill>
                <a:latin typeface="Montserrat"/>
                <a:ea typeface="Montserrat"/>
                <a:cs typeface="Montserrat"/>
                <a:sym typeface="Montserrat"/>
              </a:rPr>
              <a:t>!</a:t>
            </a:r>
            <a:endParaRPr b="1" sz="2400">
              <a:solidFill>
                <a:srgbClr val="FFFFFF"/>
              </a:solidFill>
              <a:latin typeface="Montserrat"/>
              <a:ea typeface="Montserrat"/>
              <a:cs typeface="Montserrat"/>
              <a:sym typeface="Montserrat"/>
            </a:endParaRPr>
          </a:p>
        </p:txBody>
      </p:sp>
      <p:pic>
        <p:nvPicPr>
          <p:cNvPr id="563" name="Google Shape;563;p60"/>
          <p:cNvPicPr preferRelativeResize="0"/>
          <p:nvPr/>
        </p:nvPicPr>
        <p:blipFill>
          <a:blip r:embed="rId3">
            <a:alphaModFix/>
          </a:blip>
          <a:stretch>
            <a:fillRect/>
          </a:stretch>
        </p:blipFill>
        <p:spPr>
          <a:xfrm>
            <a:off x="-49500" y="808606"/>
            <a:ext cx="9143998" cy="2807187"/>
          </a:xfrm>
          <a:prstGeom prst="rect">
            <a:avLst/>
          </a:prstGeom>
          <a:noFill/>
          <a:ln>
            <a:noFill/>
          </a:ln>
        </p:spPr>
      </p:pic>
      <p:sp>
        <p:nvSpPr>
          <p:cNvPr id="564" name="Google Shape;564;p60"/>
          <p:cNvSpPr txBox="1"/>
          <p:nvPr/>
        </p:nvSpPr>
        <p:spPr>
          <a:xfrm>
            <a:off x="0" y="3766700"/>
            <a:ext cx="89067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450">
                <a:solidFill>
                  <a:srgbClr val="0F4D90"/>
                </a:solidFill>
                <a:latin typeface="Montserrat"/>
                <a:ea typeface="Montserrat"/>
                <a:cs typeface="Montserrat"/>
                <a:sym typeface="Montserrat"/>
              </a:rPr>
              <a:t>COMPARTE CONOCIMIENTO</a:t>
            </a:r>
            <a:r>
              <a:rPr b="1" lang="en" sz="1450">
                <a:solidFill>
                  <a:srgbClr val="0F4D90"/>
                </a:solidFill>
                <a:latin typeface="Montserrat"/>
                <a:ea typeface="Montserrat"/>
                <a:cs typeface="Montserrat"/>
                <a:sym typeface="Montserrat"/>
              </a:rPr>
              <a:t>             COMPARTE RECURSOS            COMPARTE AMABILIDAD</a:t>
            </a:r>
            <a:endParaRPr b="1" sz="1450">
              <a:solidFill>
                <a:srgbClr val="0F4D90"/>
              </a:solidFill>
              <a:latin typeface="Montserrat"/>
              <a:ea typeface="Montserrat"/>
              <a:cs typeface="Montserrat"/>
              <a:sym typeface="Montserrat"/>
            </a:endParaRPr>
          </a:p>
        </p:txBody>
      </p:sp>
      <p:sp>
        <p:nvSpPr>
          <p:cNvPr id="565" name="Google Shape;565;p60"/>
          <p:cNvSpPr txBox="1"/>
          <p:nvPr/>
        </p:nvSpPr>
        <p:spPr>
          <a:xfrm>
            <a:off x="148350" y="4155000"/>
            <a:ext cx="8799000" cy="460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0F4D90"/>
                </a:solidFill>
                <a:latin typeface="Montserrat"/>
                <a:ea typeface="Montserrat"/>
                <a:cs typeface="Montserrat"/>
                <a:sym typeface="Montserrat"/>
              </a:rPr>
              <a:t>¡Y MANTENGÁMONOS A SALVO LOS UNOS A LOS OTROS!</a:t>
            </a:r>
            <a:endParaRPr b="1" sz="2000">
              <a:solidFill>
                <a:srgbClr val="0F4D90"/>
              </a:solidFill>
              <a:latin typeface="Montserrat"/>
              <a:ea typeface="Montserrat"/>
              <a:cs typeface="Montserrat"/>
              <a:sym typeface="Montserrat"/>
            </a:endParaRPr>
          </a:p>
        </p:txBody>
      </p:sp>
      <p:pic>
        <p:nvPicPr>
          <p:cNvPr id="566" name="Google Shape;566;p60"/>
          <p:cNvPicPr preferRelativeResize="0"/>
          <p:nvPr/>
        </p:nvPicPr>
        <p:blipFill>
          <a:blip r:embed="rId4">
            <a:alphaModFix/>
          </a:blip>
          <a:stretch>
            <a:fillRect/>
          </a:stretch>
        </p:blipFill>
        <p:spPr>
          <a:xfrm>
            <a:off x="2850225" y="3766712"/>
            <a:ext cx="460200" cy="460200"/>
          </a:xfrm>
          <a:prstGeom prst="rect">
            <a:avLst/>
          </a:prstGeom>
          <a:noFill/>
          <a:ln>
            <a:noFill/>
          </a:ln>
        </p:spPr>
      </p:pic>
      <p:pic>
        <p:nvPicPr>
          <p:cNvPr id="567" name="Google Shape;567;p60"/>
          <p:cNvPicPr preferRelativeResize="0"/>
          <p:nvPr/>
        </p:nvPicPr>
        <p:blipFill>
          <a:blip r:embed="rId5">
            <a:alphaModFix/>
          </a:blip>
          <a:stretch>
            <a:fillRect/>
          </a:stretch>
        </p:blipFill>
        <p:spPr>
          <a:xfrm>
            <a:off x="5591975" y="3683663"/>
            <a:ext cx="522198" cy="522175"/>
          </a:xfrm>
          <a:prstGeom prst="rect">
            <a:avLst/>
          </a:prstGeom>
          <a:noFill/>
          <a:ln>
            <a:noFill/>
          </a:ln>
        </p:spPr>
      </p:pic>
      <p:pic>
        <p:nvPicPr>
          <p:cNvPr id="568" name="Google Shape;568;p60"/>
          <p:cNvPicPr preferRelativeResize="0"/>
          <p:nvPr/>
        </p:nvPicPr>
        <p:blipFill>
          <a:blip r:embed="rId6">
            <a:alphaModFix/>
          </a:blip>
          <a:stretch>
            <a:fillRect/>
          </a:stretch>
        </p:blipFill>
        <p:spPr>
          <a:xfrm>
            <a:off x="8635200" y="3683650"/>
            <a:ext cx="522200" cy="5222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1" name="Shape 111"/>
        <p:cNvGrpSpPr/>
        <p:nvPr/>
      </p:nvGrpSpPr>
      <p:grpSpPr>
        <a:xfrm>
          <a:off x="0" y="0"/>
          <a:ext cx="0" cy="0"/>
          <a:chOff x="0" y="0"/>
          <a:chExt cx="0" cy="0"/>
        </a:xfrm>
      </p:grpSpPr>
      <p:pic>
        <p:nvPicPr>
          <p:cNvPr id="112" name="Google Shape;112;p18"/>
          <p:cNvPicPr preferRelativeResize="0"/>
          <p:nvPr/>
        </p:nvPicPr>
        <p:blipFill rotWithShape="1">
          <a:blip r:embed="rId3">
            <a:alphaModFix/>
          </a:blip>
          <a:srcRect b="-4455" l="-39547" r="-11282" t="2963"/>
          <a:stretch/>
        </p:blipFill>
        <p:spPr>
          <a:xfrm>
            <a:off x="3875975" y="1103225"/>
            <a:ext cx="5320275" cy="3579950"/>
          </a:xfrm>
          <a:prstGeom prst="rect">
            <a:avLst/>
          </a:prstGeom>
          <a:noFill/>
          <a:ln>
            <a:noFill/>
          </a:ln>
        </p:spPr>
      </p:pic>
      <p:sp>
        <p:nvSpPr>
          <p:cNvPr id="113" name="Google Shape;113;p18"/>
          <p:cNvSpPr txBox="1"/>
          <p:nvPr>
            <p:ph idx="1" type="body"/>
          </p:nvPr>
        </p:nvSpPr>
        <p:spPr>
          <a:xfrm>
            <a:off x="395650" y="1554600"/>
            <a:ext cx="5089200" cy="2034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200">
                <a:solidFill>
                  <a:schemeClr val="dk1"/>
                </a:solidFill>
                <a:latin typeface="Montserrat"/>
                <a:ea typeface="Montserrat"/>
                <a:cs typeface="Montserrat"/>
                <a:sym typeface="Montserrat"/>
              </a:rPr>
              <a:t>Hay mucho que aún no conocemos sobre el coronavirus. </a:t>
            </a:r>
            <a:endParaRPr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b="1" sz="2200">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rPr b="1" lang="en" sz="2200">
                <a:solidFill>
                  <a:schemeClr val="dk1"/>
                </a:solidFill>
                <a:latin typeface="Montserrat"/>
                <a:ea typeface="Montserrat"/>
                <a:cs typeface="Montserrat"/>
                <a:sym typeface="Montserrat"/>
              </a:rPr>
              <a:t>Lo que sí sabemos es que se parece mucho a otros viruses respiratorios, como el resfriado común o la influenza.  </a:t>
            </a:r>
            <a:endParaRPr b="1" sz="2200">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sz="2200"/>
          </a:p>
        </p:txBody>
      </p:sp>
      <p:sp>
        <p:nvSpPr>
          <p:cNvPr id="114" name="Google Shape;114;p18"/>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8"/>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¿QUÉ ES EL CORONAVIRUS / COVID-19?</a:t>
            </a:r>
            <a:endParaRPr b="1" sz="2400">
              <a:solidFill>
                <a:srgbClr val="FFFFFF"/>
              </a:solidFill>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9" name="Shape 119"/>
        <p:cNvGrpSpPr/>
        <p:nvPr/>
      </p:nvGrpSpPr>
      <p:grpSpPr>
        <a:xfrm>
          <a:off x="0" y="0"/>
          <a:ext cx="0" cy="0"/>
          <a:chOff x="0" y="0"/>
          <a:chExt cx="0" cy="0"/>
        </a:xfrm>
      </p:grpSpPr>
      <p:sp>
        <p:nvSpPr>
          <p:cNvPr id="120" name="Google Shape;120;p19"/>
          <p:cNvSpPr txBox="1"/>
          <p:nvPr>
            <p:ph idx="1" type="body"/>
          </p:nvPr>
        </p:nvSpPr>
        <p:spPr>
          <a:xfrm>
            <a:off x="100425" y="920000"/>
            <a:ext cx="7727400" cy="2137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2400">
                <a:solidFill>
                  <a:schemeClr val="accent5"/>
                </a:solidFill>
                <a:latin typeface="Montserrat"/>
                <a:ea typeface="Montserrat"/>
                <a:cs typeface="Montserrat"/>
                <a:sym typeface="Montserrat"/>
              </a:rPr>
              <a:t>bit.ly/philagov-coronavirus-spanish</a:t>
            </a:r>
            <a:endParaRPr sz="2400">
              <a:solidFill>
                <a:schemeClr val="accent5"/>
              </a:solidFill>
            </a:endParaRPr>
          </a:p>
        </p:txBody>
      </p:sp>
      <p:sp>
        <p:nvSpPr>
          <p:cNvPr id="121" name="Google Shape;121;p19"/>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2" name="Google Shape;122;p19"/>
          <p:cNvSpPr txBox="1"/>
          <p:nvPr/>
        </p:nvSpPr>
        <p:spPr>
          <a:xfrm>
            <a:off x="395650" y="301600"/>
            <a:ext cx="8367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A DIARIO - NUEVA INFORMACIÓN SOBRE COVID-19 </a:t>
            </a:r>
            <a:endParaRPr b="1" sz="2400">
              <a:solidFill>
                <a:srgbClr val="FFFFFF"/>
              </a:solidFill>
              <a:latin typeface="Montserrat"/>
              <a:ea typeface="Montserrat"/>
              <a:cs typeface="Montserrat"/>
              <a:sym typeface="Montserrat"/>
            </a:endParaRPr>
          </a:p>
        </p:txBody>
      </p:sp>
      <p:pic>
        <p:nvPicPr>
          <p:cNvPr id="123" name="Google Shape;123;p19"/>
          <p:cNvPicPr preferRelativeResize="0"/>
          <p:nvPr/>
        </p:nvPicPr>
        <p:blipFill>
          <a:blip r:embed="rId3">
            <a:alphaModFix/>
          </a:blip>
          <a:stretch>
            <a:fillRect/>
          </a:stretch>
        </p:blipFill>
        <p:spPr>
          <a:xfrm>
            <a:off x="1189850" y="1601300"/>
            <a:ext cx="6261143" cy="3542201"/>
          </a:xfrm>
          <a:prstGeom prst="rect">
            <a:avLst/>
          </a:prstGeom>
          <a:noFill/>
          <a:ln>
            <a:noFill/>
          </a:ln>
        </p:spPr>
      </p:pic>
      <p:sp>
        <p:nvSpPr>
          <p:cNvPr id="124" name="Google Shape;124;p19"/>
          <p:cNvSpPr/>
          <p:nvPr/>
        </p:nvSpPr>
        <p:spPr>
          <a:xfrm>
            <a:off x="3840500" y="3194350"/>
            <a:ext cx="818100" cy="356100"/>
          </a:xfrm>
          <a:prstGeom prst="roundRect">
            <a:avLst>
              <a:gd fmla="val 16667" name="adj"/>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0"/>
          <p:cNvSpPr txBox="1"/>
          <p:nvPr>
            <p:ph idx="1" type="body"/>
          </p:nvPr>
        </p:nvSpPr>
        <p:spPr>
          <a:xfrm>
            <a:off x="184875" y="1209175"/>
            <a:ext cx="5759700" cy="3613800"/>
          </a:xfrm>
          <a:prstGeom prst="rect">
            <a:avLst/>
          </a:prstGeom>
        </p:spPr>
        <p:txBody>
          <a:bodyPr anchorCtr="0" anchor="t" bIns="91425" lIns="91425" spcFirstLastPara="1" rIns="91425" wrap="square" tIns="91425">
            <a:noAutofit/>
          </a:bodyPr>
          <a:lstStyle/>
          <a:p>
            <a:pPr indent="-342900" lvl="0" marL="457200" rtl="0" algn="l">
              <a:spcBef>
                <a:spcPts val="1000"/>
              </a:spcBef>
              <a:spcAft>
                <a:spcPts val="0"/>
              </a:spcAft>
              <a:buClr>
                <a:schemeClr val="dk1"/>
              </a:buClr>
              <a:buSzPts val="1800"/>
              <a:buFont typeface="Montserrat"/>
              <a:buChar char="●"/>
            </a:pPr>
            <a:r>
              <a:rPr b="1" lang="en">
                <a:solidFill>
                  <a:schemeClr val="dk1"/>
                </a:solidFill>
                <a:latin typeface="Montserrat"/>
                <a:ea typeface="Montserrat"/>
                <a:cs typeface="Montserrat"/>
                <a:sym typeface="Montserrat"/>
              </a:rPr>
              <a:t>Adultos mayores </a:t>
            </a:r>
            <a:r>
              <a:rPr lang="en">
                <a:solidFill>
                  <a:schemeClr val="dk1"/>
                </a:solidFill>
                <a:latin typeface="Montserrat"/>
                <a:ea typeface="Montserrat"/>
                <a:cs typeface="Montserrat"/>
                <a:sym typeface="Montserrat"/>
              </a:rPr>
              <a:t>y personas de edad avanzada. (edad 60+)</a:t>
            </a:r>
            <a:endParaRPr>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Personas inmunocomprometidas.</a:t>
            </a:r>
            <a:endParaRPr>
              <a:solidFill>
                <a:schemeClr val="dk1"/>
              </a:solidFill>
              <a:latin typeface="Montserrat"/>
              <a:ea typeface="Montserrat"/>
              <a:cs typeface="Montserrat"/>
              <a:sym typeface="Montserrat"/>
            </a:endParaRPr>
          </a:p>
          <a:p>
            <a:pPr indent="-342900" lvl="0" marL="457200" rtl="0" algn="l">
              <a:spcBef>
                <a:spcPts val="1000"/>
              </a:spcBef>
              <a:spcAft>
                <a:spcPts val="0"/>
              </a:spcAft>
              <a:buClr>
                <a:schemeClr val="dk1"/>
              </a:buClr>
              <a:buSzPts val="1800"/>
              <a:buFont typeface="Open Sans"/>
              <a:buChar char="●"/>
            </a:pPr>
            <a:r>
              <a:rPr lang="en">
                <a:solidFill>
                  <a:schemeClr val="dk1"/>
                </a:solidFill>
                <a:latin typeface="Montserrat"/>
                <a:ea typeface="Montserrat"/>
                <a:cs typeface="Montserrat"/>
                <a:sym typeface="Montserrat"/>
              </a:rPr>
              <a:t>Aquellos con condiciones de salud preexistentes.</a:t>
            </a:r>
            <a:endParaRPr>
              <a:solidFill>
                <a:schemeClr val="dk1"/>
              </a:solidFill>
              <a:latin typeface="Montserrat"/>
              <a:ea typeface="Montserrat"/>
              <a:cs typeface="Montserrat"/>
              <a:sym typeface="Montserrat"/>
            </a:endParaRPr>
          </a:p>
          <a:p>
            <a:pPr indent="0" lvl="0" marL="457200" rtl="0" algn="l">
              <a:spcBef>
                <a:spcPts val="100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1000"/>
              </a:spcBef>
              <a:spcAft>
                <a:spcPts val="0"/>
              </a:spcAft>
              <a:buClr>
                <a:schemeClr val="dk1"/>
              </a:buClr>
              <a:buSzPts val="1100"/>
              <a:buFont typeface="Arial"/>
              <a:buNone/>
            </a:pPr>
            <a:r>
              <a:rPr lang="en">
                <a:solidFill>
                  <a:schemeClr val="dk1"/>
                </a:solidFill>
                <a:latin typeface="Montserrat"/>
                <a:ea typeface="Montserrat"/>
                <a:cs typeface="Montserrat"/>
                <a:sym typeface="Montserrat"/>
              </a:rPr>
              <a:t>Es importante entender que las </a:t>
            </a:r>
            <a:r>
              <a:rPr b="1" lang="en">
                <a:solidFill>
                  <a:schemeClr val="dk1"/>
                </a:solidFill>
                <a:latin typeface="Montserrat"/>
                <a:ea typeface="Montserrat"/>
                <a:cs typeface="Montserrat"/>
                <a:sym typeface="Montserrat"/>
              </a:rPr>
              <a:t>personas jóvenes y sanas están en riesgo</a:t>
            </a:r>
            <a:r>
              <a:rPr lang="en">
                <a:solidFill>
                  <a:schemeClr val="dk1"/>
                </a:solidFill>
                <a:latin typeface="Montserrat"/>
                <a:ea typeface="Montserrat"/>
                <a:cs typeface="Montserrat"/>
                <a:sym typeface="Montserrat"/>
              </a:rPr>
              <a:t> de contraer</a:t>
            </a:r>
            <a:r>
              <a:rPr lang="en">
                <a:solidFill>
                  <a:schemeClr val="dk1"/>
                </a:solidFill>
                <a:latin typeface="Montserrat"/>
                <a:ea typeface="Montserrat"/>
                <a:cs typeface="Montserrat"/>
                <a:sym typeface="Montserrat"/>
              </a:rPr>
              <a:t> COVID-19!</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100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Clr>
                <a:schemeClr val="dk1"/>
              </a:buClr>
              <a:buSzPts val="1100"/>
              <a:buFont typeface="Arial"/>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a:solidFill>
                <a:schemeClr val="dk1"/>
              </a:solidFill>
              <a:latin typeface="Montserrat"/>
              <a:ea typeface="Montserrat"/>
              <a:cs typeface="Montserrat"/>
              <a:sym typeface="Montserrat"/>
            </a:endParaRPr>
          </a:p>
          <a:p>
            <a:pPr indent="0" lvl="0" marL="0" rtl="0" algn="l">
              <a:spcBef>
                <a:spcPts val="0"/>
              </a:spcBef>
              <a:spcAft>
                <a:spcPts val="1600"/>
              </a:spcAft>
              <a:buNone/>
            </a:pPr>
            <a:r>
              <a:t/>
            </a:r>
            <a:endParaRPr b="1">
              <a:solidFill>
                <a:schemeClr val="dk1"/>
              </a:solidFill>
              <a:latin typeface="Montserrat"/>
              <a:ea typeface="Montserrat"/>
              <a:cs typeface="Montserrat"/>
              <a:sym typeface="Montserrat"/>
            </a:endParaRPr>
          </a:p>
        </p:txBody>
      </p:sp>
      <p:sp>
        <p:nvSpPr>
          <p:cNvPr id="130" name="Google Shape;130;p20"/>
          <p:cNvSpPr/>
          <p:nvPr/>
        </p:nvSpPr>
        <p:spPr>
          <a:xfrm>
            <a:off x="0" y="247250"/>
            <a:ext cx="91440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20"/>
          <p:cNvSpPr txBox="1"/>
          <p:nvPr/>
        </p:nvSpPr>
        <p:spPr>
          <a:xfrm>
            <a:off x="395650" y="301600"/>
            <a:ext cx="9441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200">
                <a:solidFill>
                  <a:srgbClr val="FFFFFF"/>
                </a:solidFill>
                <a:latin typeface="Montserrat"/>
                <a:ea typeface="Montserrat"/>
                <a:cs typeface="Montserrat"/>
                <a:sym typeface="Montserrat"/>
              </a:rPr>
              <a:t>¿QUIÉN ESTÁ EN RIESGO DE ENFERMARSE GRAVEMENTE?</a:t>
            </a:r>
            <a:endParaRPr b="1" sz="2200">
              <a:solidFill>
                <a:srgbClr val="FFFFFF"/>
              </a:solidFill>
              <a:latin typeface="Montserrat"/>
              <a:ea typeface="Montserrat"/>
              <a:cs typeface="Montserrat"/>
              <a:sym typeface="Montserrat"/>
            </a:endParaRPr>
          </a:p>
        </p:txBody>
      </p:sp>
      <p:sp>
        <p:nvSpPr>
          <p:cNvPr id="132" name="Google Shape;132;p20"/>
          <p:cNvSpPr txBox="1"/>
          <p:nvPr/>
        </p:nvSpPr>
        <p:spPr>
          <a:xfrm>
            <a:off x="6085800" y="4165300"/>
            <a:ext cx="30000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Crédito de la imagen: Mona Chalabi</a:t>
            </a:r>
            <a:endParaRPr>
              <a:solidFill>
                <a:schemeClr val="dk1"/>
              </a:solidFill>
            </a:endParaRPr>
          </a:p>
        </p:txBody>
      </p:sp>
      <p:pic>
        <p:nvPicPr>
          <p:cNvPr id="133" name="Google Shape;133;p20"/>
          <p:cNvPicPr preferRelativeResize="0"/>
          <p:nvPr/>
        </p:nvPicPr>
        <p:blipFill>
          <a:blip r:embed="rId3">
            <a:alphaModFix/>
          </a:blip>
          <a:stretch>
            <a:fillRect/>
          </a:stretch>
        </p:blipFill>
        <p:spPr>
          <a:xfrm>
            <a:off x="5944575" y="1124438"/>
            <a:ext cx="2894624" cy="2894624"/>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7" name="Shape 137"/>
        <p:cNvGrpSpPr/>
        <p:nvPr/>
      </p:nvGrpSpPr>
      <p:grpSpPr>
        <a:xfrm>
          <a:off x="0" y="0"/>
          <a:ext cx="0" cy="0"/>
          <a:chOff x="0" y="0"/>
          <a:chExt cx="0" cy="0"/>
        </a:xfrm>
      </p:grpSpPr>
      <p:sp>
        <p:nvSpPr>
          <p:cNvPr id="138" name="Google Shape;138;p21"/>
          <p:cNvSpPr txBox="1"/>
          <p:nvPr>
            <p:ph idx="1" type="body"/>
          </p:nvPr>
        </p:nvSpPr>
        <p:spPr>
          <a:xfrm>
            <a:off x="395650" y="906500"/>
            <a:ext cx="6611100" cy="55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2000">
                <a:solidFill>
                  <a:schemeClr val="dk1"/>
                </a:solidFill>
                <a:latin typeface="Montserrat"/>
                <a:ea typeface="Montserrat"/>
                <a:cs typeface="Montserrat"/>
                <a:sym typeface="Montserrat"/>
              </a:rPr>
              <a:t>Los síntomas más comunes de COVID-19 son</a:t>
            </a:r>
            <a:r>
              <a:rPr lang="en" sz="2000">
                <a:solidFill>
                  <a:schemeClr val="dk1"/>
                </a:solidFill>
                <a:latin typeface="Montserrat"/>
                <a:ea typeface="Montserrat"/>
                <a:cs typeface="Montserrat"/>
                <a:sym typeface="Montserrat"/>
              </a:rPr>
              <a:t>: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2000">
              <a:solidFill>
                <a:schemeClr val="dk1"/>
              </a:solidFill>
              <a:latin typeface="Montserrat"/>
              <a:ea typeface="Montserrat"/>
              <a:cs typeface="Montserrat"/>
              <a:sym typeface="Montserrat"/>
            </a:endParaRPr>
          </a:p>
        </p:txBody>
      </p:sp>
      <p:sp>
        <p:nvSpPr>
          <p:cNvPr id="139" name="Google Shape;139;p21"/>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21"/>
          <p:cNvSpPr txBox="1"/>
          <p:nvPr/>
        </p:nvSpPr>
        <p:spPr>
          <a:xfrm>
            <a:off x="395650" y="301600"/>
            <a:ext cx="70524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DE COVID-19</a:t>
            </a:r>
            <a:endParaRPr b="1" sz="2400">
              <a:solidFill>
                <a:srgbClr val="FFFFFF"/>
              </a:solidFill>
              <a:latin typeface="Montserrat"/>
              <a:ea typeface="Montserrat"/>
              <a:cs typeface="Montserrat"/>
              <a:sym typeface="Montserrat"/>
            </a:endParaRPr>
          </a:p>
        </p:txBody>
      </p:sp>
      <p:sp>
        <p:nvSpPr>
          <p:cNvPr id="141" name="Google Shape;141;p21"/>
          <p:cNvSpPr txBox="1"/>
          <p:nvPr/>
        </p:nvSpPr>
        <p:spPr>
          <a:xfrm>
            <a:off x="1520038" y="2894400"/>
            <a:ext cx="99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TOS</a:t>
            </a:r>
            <a:endParaRPr b="1"/>
          </a:p>
        </p:txBody>
      </p:sp>
      <p:sp>
        <p:nvSpPr>
          <p:cNvPr id="142" name="Google Shape;142;p21"/>
          <p:cNvSpPr txBox="1"/>
          <p:nvPr/>
        </p:nvSpPr>
        <p:spPr>
          <a:xfrm>
            <a:off x="5156975" y="2916338"/>
            <a:ext cx="2533500" cy="44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t>DIFICULTAD AL RESPIRAR</a:t>
            </a:r>
            <a:endParaRPr b="1"/>
          </a:p>
        </p:txBody>
      </p:sp>
      <p:pic>
        <p:nvPicPr>
          <p:cNvPr id="143" name="Google Shape;143;p21"/>
          <p:cNvPicPr preferRelativeResize="0"/>
          <p:nvPr/>
        </p:nvPicPr>
        <p:blipFill>
          <a:blip r:embed="rId3">
            <a:alphaModFix/>
          </a:blip>
          <a:stretch>
            <a:fillRect/>
          </a:stretch>
        </p:blipFill>
        <p:spPr>
          <a:xfrm>
            <a:off x="3508211" y="1619850"/>
            <a:ext cx="1294772" cy="1294772"/>
          </a:xfrm>
          <a:prstGeom prst="rect">
            <a:avLst/>
          </a:prstGeom>
          <a:noFill/>
          <a:ln>
            <a:noFill/>
          </a:ln>
        </p:spPr>
      </p:pic>
      <p:pic>
        <p:nvPicPr>
          <p:cNvPr id="144" name="Google Shape;144;p21"/>
          <p:cNvPicPr preferRelativeResize="0"/>
          <p:nvPr/>
        </p:nvPicPr>
        <p:blipFill>
          <a:blip r:embed="rId4">
            <a:alphaModFix/>
          </a:blip>
          <a:stretch>
            <a:fillRect/>
          </a:stretch>
        </p:blipFill>
        <p:spPr>
          <a:xfrm>
            <a:off x="5776340" y="1537212"/>
            <a:ext cx="1294772" cy="1294772"/>
          </a:xfrm>
          <a:prstGeom prst="rect">
            <a:avLst/>
          </a:prstGeom>
          <a:noFill/>
          <a:ln>
            <a:noFill/>
          </a:ln>
        </p:spPr>
      </p:pic>
      <p:pic>
        <p:nvPicPr>
          <p:cNvPr id="145" name="Google Shape;145;p21"/>
          <p:cNvPicPr preferRelativeResize="0"/>
          <p:nvPr/>
        </p:nvPicPr>
        <p:blipFill>
          <a:blip r:embed="rId5">
            <a:alphaModFix/>
          </a:blip>
          <a:stretch>
            <a:fillRect/>
          </a:stretch>
        </p:blipFill>
        <p:spPr>
          <a:xfrm>
            <a:off x="1370063" y="1609038"/>
            <a:ext cx="1294775" cy="1294775"/>
          </a:xfrm>
          <a:prstGeom prst="rect">
            <a:avLst/>
          </a:prstGeom>
          <a:noFill/>
          <a:ln>
            <a:noFill/>
          </a:ln>
        </p:spPr>
      </p:pic>
      <p:sp>
        <p:nvSpPr>
          <p:cNvPr id="146" name="Google Shape;146;p21"/>
          <p:cNvSpPr txBox="1"/>
          <p:nvPr/>
        </p:nvSpPr>
        <p:spPr>
          <a:xfrm>
            <a:off x="-50450" y="4059800"/>
            <a:ext cx="3397800" cy="9570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Fatiga</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Dolor de músculos o articulaciones</a:t>
            </a:r>
            <a:endParaRPr sz="1600">
              <a:solidFill>
                <a:schemeClr val="dk1"/>
              </a:solidFill>
              <a:latin typeface="Montserrat"/>
              <a:ea typeface="Montserrat"/>
              <a:cs typeface="Montserrat"/>
              <a:sym typeface="Montserrat"/>
            </a:endParaRPr>
          </a:p>
          <a:p>
            <a:pPr indent="0" lvl="0" marL="0" rtl="0" algn="l">
              <a:lnSpc>
                <a:spcPct val="115000"/>
              </a:lnSpc>
              <a:spcBef>
                <a:spcPts val="0"/>
              </a:spcBef>
              <a:spcAft>
                <a:spcPts val="0"/>
              </a:spcAft>
              <a:buNone/>
            </a:pPr>
            <a:r>
              <a:t/>
            </a:r>
            <a:endParaRPr sz="1600"/>
          </a:p>
        </p:txBody>
      </p:sp>
      <p:sp>
        <p:nvSpPr>
          <p:cNvPr id="147" name="Google Shape;147;p21"/>
          <p:cNvSpPr txBox="1"/>
          <p:nvPr/>
        </p:nvSpPr>
        <p:spPr>
          <a:xfrm>
            <a:off x="2791175" y="4124600"/>
            <a:ext cx="2365800" cy="839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Escalofríos</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Dolor de cabeza</a:t>
            </a:r>
            <a:endParaRPr sz="1600"/>
          </a:p>
        </p:txBody>
      </p:sp>
      <p:sp>
        <p:nvSpPr>
          <p:cNvPr id="148" name="Google Shape;148;p21"/>
          <p:cNvSpPr txBox="1"/>
          <p:nvPr/>
        </p:nvSpPr>
        <p:spPr>
          <a:xfrm>
            <a:off x="395638" y="3443500"/>
            <a:ext cx="6977100" cy="488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Montserrat"/>
                <a:ea typeface="Montserrat"/>
                <a:cs typeface="Montserrat"/>
                <a:sym typeface="Montserrat"/>
              </a:rPr>
              <a:t>Otros síntomas menos comunes pero posibles, incluyen:</a:t>
            </a:r>
            <a:endParaRPr sz="1800"/>
          </a:p>
        </p:txBody>
      </p:sp>
      <p:sp>
        <p:nvSpPr>
          <p:cNvPr id="149" name="Google Shape;149;p21"/>
          <p:cNvSpPr txBox="1"/>
          <p:nvPr/>
        </p:nvSpPr>
        <p:spPr>
          <a:xfrm>
            <a:off x="3577200" y="2894400"/>
            <a:ext cx="9948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a:solidFill>
                  <a:schemeClr val="dk1"/>
                </a:solidFill>
              </a:rPr>
              <a:t>FIEBRE</a:t>
            </a:r>
            <a:endParaRPr b="1">
              <a:solidFill>
                <a:schemeClr val="dk1"/>
              </a:solidFill>
            </a:endParaRPr>
          </a:p>
        </p:txBody>
      </p:sp>
      <p:sp>
        <p:nvSpPr>
          <p:cNvPr id="150" name="Google Shape;150;p21"/>
          <p:cNvSpPr txBox="1"/>
          <p:nvPr/>
        </p:nvSpPr>
        <p:spPr>
          <a:xfrm>
            <a:off x="5293525" y="4124600"/>
            <a:ext cx="1640700" cy="839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Vómito</a:t>
            </a:r>
            <a:endParaRPr sz="1600">
              <a:solidFill>
                <a:schemeClr val="dk1"/>
              </a:solidFill>
              <a:latin typeface="Montserrat"/>
              <a:ea typeface="Montserrat"/>
              <a:cs typeface="Montserrat"/>
              <a:sym typeface="Montserrat"/>
            </a:endParaRPr>
          </a:p>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Diarrea</a:t>
            </a:r>
            <a:endParaRPr sz="1600"/>
          </a:p>
        </p:txBody>
      </p:sp>
      <p:sp>
        <p:nvSpPr>
          <p:cNvPr id="151" name="Google Shape;151;p21"/>
          <p:cNvSpPr txBox="1"/>
          <p:nvPr/>
        </p:nvSpPr>
        <p:spPr>
          <a:xfrm>
            <a:off x="6934225" y="4124600"/>
            <a:ext cx="2150400" cy="839400"/>
          </a:xfrm>
          <a:prstGeom prst="rect">
            <a:avLst/>
          </a:prstGeom>
          <a:noFill/>
          <a:ln>
            <a:noFill/>
          </a:ln>
        </p:spPr>
        <p:txBody>
          <a:bodyPr anchorCtr="0" anchor="t" bIns="91425" lIns="91425" spcFirstLastPara="1" rIns="91425" wrap="square" tIns="91425">
            <a:noAutofit/>
          </a:bodyPr>
          <a:lstStyle/>
          <a:p>
            <a:pPr indent="-330200" lvl="0" marL="457200" rtl="0" algn="l">
              <a:lnSpc>
                <a:spcPct val="115000"/>
              </a:lnSpc>
              <a:spcBef>
                <a:spcPts val="0"/>
              </a:spcBef>
              <a:spcAft>
                <a:spcPts val="0"/>
              </a:spcAft>
              <a:buClr>
                <a:schemeClr val="dk1"/>
              </a:buClr>
              <a:buSzPts val="1600"/>
              <a:buFont typeface="Montserrat"/>
              <a:buChar char="●"/>
            </a:pPr>
            <a:r>
              <a:rPr lang="en" sz="1600">
                <a:solidFill>
                  <a:schemeClr val="dk1"/>
                </a:solidFill>
                <a:latin typeface="Montserrat"/>
                <a:ea typeface="Montserrat"/>
                <a:cs typeface="Montserrat"/>
                <a:sym typeface="Montserrat"/>
              </a:rPr>
              <a:t>Pérdida del sentido de olfato y gusto</a:t>
            </a:r>
            <a:endParaRPr sz="16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5" name="Shape 155"/>
        <p:cNvGrpSpPr/>
        <p:nvPr/>
      </p:nvGrpSpPr>
      <p:grpSpPr>
        <a:xfrm>
          <a:off x="0" y="0"/>
          <a:ext cx="0" cy="0"/>
          <a:chOff x="0" y="0"/>
          <a:chExt cx="0" cy="0"/>
        </a:xfrm>
      </p:grpSpPr>
      <p:sp>
        <p:nvSpPr>
          <p:cNvPr id="156" name="Google Shape;156;p22"/>
          <p:cNvSpPr/>
          <p:nvPr/>
        </p:nvSpPr>
        <p:spPr>
          <a:xfrm>
            <a:off x="0" y="247250"/>
            <a:ext cx="8635200" cy="583500"/>
          </a:xfrm>
          <a:prstGeom prst="rect">
            <a:avLst/>
          </a:prstGeom>
          <a:solidFill>
            <a:srgbClr val="1C458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2"/>
          <p:cNvSpPr txBox="1"/>
          <p:nvPr/>
        </p:nvSpPr>
        <p:spPr>
          <a:xfrm>
            <a:off x="395650" y="301600"/>
            <a:ext cx="8118900" cy="356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FFFFFF"/>
                </a:solidFill>
                <a:latin typeface="Montserrat"/>
                <a:ea typeface="Montserrat"/>
                <a:cs typeface="Montserrat"/>
                <a:sym typeface="Montserrat"/>
              </a:rPr>
              <a:t>SÍNTOMAS SEVEROS QUE HAY QUE MONITOREAR</a:t>
            </a:r>
            <a:endParaRPr b="1" sz="2400">
              <a:solidFill>
                <a:srgbClr val="FFFFFF"/>
              </a:solidFill>
              <a:latin typeface="Montserrat"/>
              <a:ea typeface="Montserrat"/>
              <a:cs typeface="Montserrat"/>
              <a:sym typeface="Montserrat"/>
            </a:endParaRPr>
          </a:p>
        </p:txBody>
      </p:sp>
      <p:pic>
        <p:nvPicPr>
          <p:cNvPr id="158" name="Google Shape;158;p22"/>
          <p:cNvPicPr preferRelativeResize="0"/>
          <p:nvPr/>
        </p:nvPicPr>
        <p:blipFill rotWithShape="1">
          <a:blip r:embed="rId3">
            <a:alphaModFix/>
          </a:blip>
          <a:srcRect b="0" l="7743" r="15440" t="0"/>
          <a:stretch/>
        </p:blipFill>
        <p:spPr>
          <a:xfrm>
            <a:off x="55750" y="1357525"/>
            <a:ext cx="3240550" cy="3065400"/>
          </a:xfrm>
          <a:prstGeom prst="rect">
            <a:avLst/>
          </a:prstGeom>
          <a:noFill/>
          <a:ln>
            <a:noFill/>
          </a:ln>
        </p:spPr>
      </p:pic>
      <p:sp>
        <p:nvSpPr>
          <p:cNvPr id="159" name="Google Shape;159;p22"/>
          <p:cNvSpPr txBox="1"/>
          <p:nvPr/>
        </p:nvSpPr>
        <p:spPr>
          <a:xfrm>
            <a:off x="3913800" y="1390225"/>
            <a:ext cx="4721400" cy="3000000"/>
          </a:xfrm>
          <a:prstGeom prst="rect">
            <a:avLst/>
          </a:prstGeom>
          <a:noFill/>
          <a:ln>
            <a:noFill/>
          </a:ln>
        </p:spPr>
        <p:txBody>
          <a:bodyPr anchorCtr="0" anchor="t" bIns="91425" lIns="91425" spcFirstLastPara="1" rIns="91425" wrap="square" tIns="91425">
            <a:noAutofit/>
          </a:bodyPr>
          <a:lstStyle/>
          <a:p>
            <a:pPr indent="0" lvl="0" marL="0" marR="0" rtl="0" algn="l">
              <a:lnSpc>
                <a:spcPct val="150000"/>
              </a:lnSpc>
              <a:spcBef>
                <a:spcPts val="0"/>
              </a:spcBef>
              <a:spcAft>
                <a:spcPts val="0"/>
              </a:spcAft>
              <a:buNone/>
            </a:pPr>
            <a:r>
              <a:rPr lang="en" sz="1800">
                <a:latin typeface="Montserrat"/>
                <a:ea typeface="Montserrat"/>
                <a:cs typeface="Montserrat"/>
                <a:sym typeface="Montserrat"/>
              </a:rPr>
              <a:t>Si tienes </a:t>
            </a:r>
            <a:r>
              <a:rPr b="1" lang="en" sz="1800">
                <a:latin typeface="Montserrat"/>
                <a:ea typeface="Montserrat"/>
                <a:cs typeface="Montserrat"/>
                <a:sym typeface="Montserrat"/>
              </a:rPr>
              <a:t>dificultad al respirar, tos persistente, dolor de pecho</a:t>
            </a:r>
            <a:r>
              <a:rPr lang="en" sz="1800">
                <a:latin typeface="Montserrat"/>
                <a:ea typeface="Montserrat"/>
                <a:cs typeface="Montserrat"/>
                <a:sym typeface="Montserrat"/>
              </a:rPr>
              <a:t>, u otros síntomas severos, llama a tu </a:t>
            </a:r>
            <a:r>
              <a:rPr lang="en" sz="1800">
                <a:latin typeface="Montserrat"/>
                <a:ea typeface="Montserrat"/>
                <a:cs typeface="Montserrat"/>
                <a:sym typeface="Montserrat"/>
              </a:rPr>
              <a:t>doctor primario</a:t>
            </a:r>
            <a:r>
              <a:rPr lang="en" sz="1800">
                <a:latin typeface="Montserrat"/>
                <a:ea typeface="Montserrat"/>
                <a:cs typeface="Montserrat"/>
                <a:sym typeface="Montserrat"/>
              </a:rPr>
              <a:t>, anda a una clínica de emergencia, u hospital. </a:t>
            </a:r>
            <a:endParaRPr sz="1800">
              <a:latin typeface="Montserrat"/>
              <a:ea typeface="Montserrat"/>
              <a:cs typeface="Montserrat"/>
              <a:sym typeface="Montserrat"/>
            </a:endParaRPr>
          </a:p>
          <a:p>
            <a:pPr indent="0" lvl="0" marL="0" marR="0" rtl="0" algn="l">
              <a:lnSpc>
                <a:spcPct val="150000"/>
              </a:lnSpc>
              <a:spcBef>
                <a:spcPts val="0"/>
              </a:spcBef>
              <a:spcAft>
                <a:spcPts val="0"/>
              </a:spcAft>
              <a:buNone/>
            </a:pPr>
            <a:r>
              <a:t/>
            </a:r>
            <a:endParaRPr sz="1800">
              <a:latin typeface="Montserrat"/>
              <a:ea typeface="Montserrat"/>
              <a:cs typeface="Montserrat"/>
              <a:sym typeface="Montserrat"/>
            </a:endParaRPr>
          </a:p>
          <a:p>
            <a:pPr indent="0" lvl="0" marL="0" marR="0" rtl="0" algn="l">
              <a:lnSpc>
                <a:spcPct val="150000"/>
              </a:lnSpc>
              <a:spcBef>
                <a:spcPts val="0"/>
              </a:spcBef>
              <a:spcAft>
                <a:spcPts val="0"/>
              </a:spcAft>
              <a:buNone/>
            </a:pPr>
            <a:r>
              <a:rPr lang="en" sz="1800">
                <a:latin typeface="Montserrat"/>
                <a:ea typeface="Montserrat"/>
                <a:cs typeface="Montserrat"/>
                <a:sym typeface="Montserrat"/>
              </a:rPr>
              <a:t>Llama primero para que sepan que estás en camino.</a:t>
            </a:r>
            <a:endParaRPr sz="1800">
              <a:latin typeface="Montserrat"/>
              <a:ea typeface="Montserrat"/>
              <a:cs typeface="Montserrat"/>
              <a:sym typeface="Montserrat"/>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