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0"/>
  </p:notesMasterIdLst>
  <p:sldIdLst>
    <p:sldId id="256" r:id="rId5"/>
    <p:sldId id="575" r:id="rId6"/>
    <p:sldId id="531" r:id="rId7"/>
    <p:sldId id="532" r:id="rId8"/>
    <p:sldId id="533" r:id="rId9"/>
    <p:sldId id="534" r:id="rId10"/>
    <p:sldId id="598" r:id="rId11"/>
    <p:sldId id="599" r:id="rId12"/>
    <p:sldId id="600" r:id="rId13"/>
    <p:sldId id="536" r:id="rId14"/>
    <p:sldId id="295" r:id="rId15"/>
    <p:sldId id="353" r:id="rId16"/>
    <p:sldId id="419" r:id="rId17"/>
    <p:sldId id="325" r:id="rId18"/>
    <p:sldId id="444" r:id="rId19"/>
    <p:sldId id="354" r:id="rId20"/>
    <p:sldId id="420" r:id="rId21"/>
    <p:sldId id="543" r:id="rId22"/>
    <p:sldId id="326" r:id="rId23"/>
    <p:sldId id="327" r:id="rId24"/>
    <p:sldId id="355" r:id="rId25"/>
    <p:sldId id="421" r:id="rId26"/>
    <p:sldId id="328" r:id="rId27"/>
    <p:sldId id="445" r:id="rId28"/>
    <p:sldId id="296" r:id="rId29"/>
    <p:sldId id="356" r:id="rId30"/>
    <p:sldId id="422" r:id="rId31"/>
    <p:sldId id="542" r:id="rId32"/>
    <p:sldId id="329" r:id="rId33"/>
    <p:sldId id="446" r:id="rId34"/>
    <p:sldId id="357" r:id="rId35"/>
    <p:sldId id="423" r:id="rId36"/>
    <p:sldId id="447" r:id="rId37"/>
    <p:sldId id="358" r:id="rId38"/>
    <p:sldId id="424" r:id="rId39"/>
    <p:sldId id="578" r:id="rId40"/>
    <p:sldId id="359" r:id="rId41"/>
    <p:sldId id="425" r:id="rId42"/>
    <p:sldId id="360" r:id="rId43"/>
    <p:sldId id="426" r:id="rId44"/>
    <p:sldId id="448" r:id="rId45"/>
    <p:sldId id="361" r:id="rId46"/>
    <p:sldId id="427" r:id="rId47"/>
    <p:sldId id="449" r:id="rId48"/>
    <p:sldId id="297" r:id="rId49"/>
    <p:sldId id="362" r:id="rId50"/>
    <p:sldId id="428" r:id="rId51"/>
    <p:sldId id="469" r:id="rId52"/>
    <p:sldId id="450" r:id="rId53"/>
    <p:sldId id="363" r:id="rId54"/>
    <p:sldId id="429" r:id="rId55"/>
    <p:sldId id="540" r:id="rId56"/>
    <p:sldId id="330" r:id="rId57"/>
    <p:sldId id="451" r:id="rId58"/>
    <p:sldId id="364" r:id="rId59"/>
    <p:sldId id="430" r:id="rId60"/>
    <p:sldId id="331" r:id="rId61"/>
    <p:sldId id="365" r:id="rId62"/>
    <p:sldId id="431" r:id="rId63"/>
    <p:sldId id="452" r:id="rId64"/>
    <p:sldId id="298" r:id="rId65"/>
    <p:sldId id="366" r:id="rId66"/>
    <p:sldId id="589" r:id="rId67"/>
    <p:sldId id="579" r:id="rId68"/>
    <p:sldId id="596" r:id="rId69"/>
    <p:sldId id="367" r:id="rId70"/>
    <p:sldId id="432" r:id="rId71"/>
    <p:sldId id="332" r:id="rId72"/>
    <p:sldId id="597" r:id="rId73"/>
    <p:sldId id="368" r:id="rId74"/>
    <p:sldId id="433" r:id="rId75"/>
    <p:sldId id="541" r:id="rId76"/>
    <p:sldId id="333" r:id="rId77"/>
    <p:sldId id="455" r:id="rId78"/>
    <p:sldId id="275" r:id="rId79"/>
    <p:sldId id="276" r:id="rId80"/>
    <p:sldId id="434" r:id="rId81"/>
    <p:sldId id="278" r:id="rId82"/>
    <p:sldId id="456" r:id="rId83"/>
    <p:sldId id="369" r:id="rId84"/>
    <p:sldId id="435" r:id="rId85"/>
    <p:sldId id="287" r:id="rId86"/>
    <p:sldId id="370" r:id="rId87"/>
    <p:sldId id="436" r:id="rId88"/>
    <p:sldId id="414" r:id="rId89"/>
    <p:sldId id="371" r:id="rId90"/>
    <p:sldId id="437" r:id="rId91"/>
    <p:sldId id="415" r:id="rId92"/>
    <p:sldId id="372" r:id="rId93"/>
    <p:sldId id="438" r:id="rId94"/>
    <p:sldId id="299" r:id="rId95"/>
    <p:sldId id="373" r:id="rId96"/>
    <p:sldId id="467" r:id="rId97"/>
    <p:sldId id="374" r:id="rId98"/>
    <p:sldId id="457" r:id="rId99"/>
    <p:sldId id="375" r:id="rId100"/>
    <p:sldId id="458" r:id="rId101"/>
    <p:sldId id="376" r:id="rId102"/>
    <p:sldId id="479" r:id="rId103"/>
    <p:sldId id="580" r:id="rId104"/>
    <p:sldId id="459" r:id="rId105"/>
    <p:sldId id="377" r:id="rId106"/>
    <p:sldId id="347" r:id="rId107"/>
    <p:sldId id="378" r:id="rId108"/>
    <p:sldId id="348" r:id="rId109"/>
    <p:sldId id="300" r:id="rId110"/>
    <p:sldId id="379" r:id="rId111"/>
    <p:sldId id="482" r:id="rId112"/>
    <p:sldId id="581" r:id="rId113"/>
    <p:sldId id="460" r:id="rId114"/>
    <p:sldId id="380" r:id="rId115"/>
    <p:sldId id="483" r:id="rId116"/>
    <p:sldId id="350" r:id="rId117"/>
    <p:sldId id="461" r:id="rId118"/>
    <p:sldId id="381" r:id="rId119"/>
    <p:sldId id="484" r:id="rId120"/>
    <p:sldId id="351" r:id="rId121"/>
    <p:sldId id="382" r:id="rId122"/>
    <p:sldId id="485" r:id="rId123"/>
    <p:sldId id="352" r:id="rId124"/>
    <p:sldId id="301" r:id="rId125"/>
    <p:sldId id="383" r:id="rId126"/>
    <p:sldId id="486" r:id="rId127"/>
    <p:sldId id="411" r:id="rId128"/>
    <p:sldId id="462" r:id="rId129"/>
    <p:sldId id="384" r:id="rId130"/>
    <p:sldId id="525" r:id="rId131"/>
    <p:sldId id="521" r:id="rId132"/>
    <p:sldId id="385" r:id="rId133"/>
    <p:sldId id="412" r:id="rId134"/>
    <p:sldId id="413" r:id="rId135"/>
    <p:sldId id="388" r:id="rId136"/>
    <p:sldId id="470" r:id="rId137"/>
    <p:sldId id="386" r:id="rId138"/>
    <p:sldId id="590" r:id="rId139"/>
    <p:sldId id="582" r:id="rId140"/>
    <p:sldId id="463" r:id="rId141"/>
    <p:sldId id="288" r:id="rId142"/>
    <p:sldId id="387" r:id="rId143"/>
    <p:sldId id="487" r:id="rId144"/>
    <p:sldId id="289" r:id="rId145"/>
    <p:sldId id="464" r:id="rId146"/>
    <p:sldId id="389" r:id="rId147"/>
    <p:sldId id="488" r:id="rId148"/>
    <p:sldId id="465" r:id="rId149"/>
    <p:sldId id="390" r:id="rId150"/>
    <p:sldId id="489" r:id="rId151"/>
    <p:sldId id="402" r:id="rId152"/>
    <p:sldId id="391" r:id="rId153"/>
    <p:sldId id="490" r:id="rId154"/>
    <p:sldId id="403" r:id="rId155"/>
    <p:sldId id="392" r:id="rId156"/>
    <p:sldId id="592" r:id="rId157"/>
    <p:sldId id="593" r:id="rId158"/>
    <p:sldId id="393" r:id="rId159"/>
    <p:sldId id="491" r:id="rId160"/>
    <p:sldId id="583" r:id="rId161"/>
    <p:sldId id="584" r:id="rId162"/>
    <p:sldId id="302" r:id="rId163"/>
    <p:sldId id="394" r:id="rId164"/>
    <p:sldId id="492" r:id="rId165"/>
    <p:sldId id="585" r:id="rId166"/>
    <p:sldId id="395" r:id="rId167"/>
    <p:sldId id="493" r:id="rId168"/>
    <p:sldId id="516" r:id="rId169"/>
    <p:sldId id="396" r:id="rId170"/>
    <p:sldId id="494" r:id="rId171"/>
    <p:sldId id="517" r:id="rId172"/>
    <p:sldId id="397" r:id="rId173"/>
    <p:sldId id="495" r:id="rId174"/>
    <p:sldId id="404" r:id="rId175"/>
    <p:sldId id="519" r:id="rId176"/>
    <p:sldId id="594" r:id="rId177"/>
    <p:sldId id="303" r:id="rId178"/>
    <p:sldId id="398" r:id="rId179"/>
    <p:sldId id="405" r:id="rId180"/>
    <p:sldId id="399" r:id="rId181"/>
    <p:sldId id="468" r:id="rId182"/>
    <p:sldId id="400" r:id="rId183"/>
    <p:sldId id="401" r:id="rId184"/>
    <p:sldId id="416" r:id="rId185"/>
    <p:sldId id="318" r:id="rId186"/>
    <p:sldId id="407" r:id="rId187"/>
    <p:sldId id="520" r:id="rId188"/>
    <p:sldId id="508" r:id="rId189"/>
    <p:sldId id="510" r:id="rId190"/>
    <p:sldId id="406" r:id="rId191"/>
    <p:sldId id="523" r:id="rId192"/>
    <p:sldId id="497" r:id="rId193"/>
    <p:sldId id="509" r:id="rId194"/>
    <p:sldId id="496" r:id="rId195"/>
    <p:sldId id="280" r:id="rId196"/>
    <p:sldId id="498" r:id="rId197"/>
    <p:sldId id="591" r:id="rId198"/>
    <p:sldId id="586" r:id="rId199"/>
    <p:sldId id="511" r:id="rId200"/>
    <p:sldId id="512" r:id="rId201"/>
    <p:sldId id="524" r:id="rId202"/>
    <p:sldId id="408" r:id="rId203"/>
    <p:sldId id="513" r:id="rId204"/>
    <p:sldId id="499" r:id="rId205"/>
    <p:sldId id="282" r:id="rId206"/>
    <p:sldId id="283" r:id="rId207"/>
    <p:sldId id="284" r:id="rId208"/>
    <p:sldId id="304" r:id="rId209"/>
    <p:sldId id="409" r:id="rId210"/>
    <p:sldId id="514" r:id="rId211"/>
    <p:sldId id="500" r:id="rId212"/>
    <p:sldId id="518" r:id="rId213"/>
    <p:sldId id="471" r:id="rId214"/>
    <p:sldId id="530" r:id="rId215"/>
    <p:sldId id="522" r:id="rId216"/>
    <p:sldId id="502" r:id="rId217"/>
    <p:sldId id="544" r:id="rId218"/>
    <p:sldId id="545" r:id="rId219"/>
    <p:sldId id="546" r:id="rId220"/>
    <p:sldId id="547" r:id="rId221"/>
    <p:sldId id="548" r:id="rId222"/>
    <p:sldId id="549" r:id="rId223"/>
    <p:sldId id="550" r:id="rId224"/>
    <p:sldId id="551" r:id="rId225"/>
    <p:sldId id="552" r:id="rId226"/>
    <p:sldId id="553" r:id="rId227"/>
    <p:sldId id="554" r:id="rId228"/>
    <p:sldId id="555" r:id="rId229"/>
    <p:sldId id="556" r:id="rId230"/>
    <p:sldId id="557" r:id="rId231"/>
    <p:sldId id="558" r:id="rId232"/>
    <p:sldId id="559" r:id="rId233"/>
    <p:sldId id="560" r:id="rId234"/>
    <p:sldId id="561" r:id="rId235"/>
    <p:sldId id="562" r:id="rId236"/>
    <p:sldId id="563" r:id="rId237"/>
    <p:sldId id="564" r:id="rId238"/>
    <p:sldId id="565" r:id="rId239"/>
    <p:sldId id="566" r:id="rId240"/>
    <p:sldId id="567" r:id="rId241"/>
    <p:sldId id="568" r:id="rId242"/>
    <p:sldId id="569" r:id="rId243"/>
    <p:sldId id="570" r:id="rId244"/>
    <p:sldId id="571" r:id="rId245"/>
    <p:sldId id="572" r:id="rId246"/>
    <p:sldId id="573" r:id="rId247"/>
    <p:sldId id="587" r:id="rId248"/>
    <p:sldId id="588" r:id="rId249"/>
    <p:sldId id="574" r:id="rId250"/>
    <p:sldId id="595" r:id="rId251"/>
    <p:sldId id="305" r:id="rId252"/>
    <p:sldId id="472" r:id="rId253"/>
    <p:sldId id="474" r:id="rId254"/>
    <p:sldId id="475" r:id="rId255"/>
    <p:sldId id="529" r:id="rId256"/>
    <p:sldId id="476" r:id="rId257"/>
    <p:sldId id="267" r:id="rId258"/>
    <p:sldId id="268" r:id="rId259"/>
    <p:sldId id="272" r:id="rId260"/>
    <p:sldId id="273" r:id="rId261"/>
    <p:sldId id="274" r:id="rId262"/>
    <p:sldId id="349" r:id="rId263"/>
    <p:sldId id="290" r:id="rId264"/>
    <p:sldId id="307" r:id="rId265"/>
    <p:sldId id="308" r:id="rId266"/>
    <p:sldId id="309" r:id="rId267"/>
    <p:sldId id="310" r:id="rId268"/>
    <p:sldId id="291" r:id="rId269"/>
    <p:sldId id="311" r:id="rId270"/>
    <p:sldId id="312" r:id="rId271"/>
    <p:sldId id="313" r:id="rId272"/>
    <p:sldId id="293" r:id="rId273"/>
    <p:sldId id="314" r:id="rId274"/>
    <p:sldId id="315" r:id="rId275"/>
    <p:sldId id="316" r:id="rId276"/>
    <p:sldId id="292" r:id="rId277"/>
    <p:sldId id="317" r:id="rId278"/>
    <p:sldId id="576" r:id="rId27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90"/>
    <a:srgbClr val="DEB408"/>
    <a:srgbClr val="B5121B"/>
    <a:srgbClr val="CBC7C3"/>
    <a:srgbClr val="91877F"/>
    <a:srgbClr val="3F3A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8857" autoAdjust="0"/>
  </p:normalViewPr>
  <p:slideViewPr>
    <p:cSldViewPr>
      <p:cViewPr varScale="1">
        <p:scale>
          <a:sx n="57" d="100"/>
          <a:sy n="57" d="100"/>
        </p:scale>
        <p:origin x="432" y="58"/>
      </p:cViewPr>
      <p:guideLst>
        <p:guide orient="horz" pos="2160"/>
        <p:guide pos="2880"/>
      </p:guideLst>
    </p:cSldViewPr>
  </p:slideViewPr>
  <p:outlineViewPr>
    <p:cViewPr>
      <p:scale>
        <a:sx n="33" d="100"/>
        <a:sy n="33" d="100"/>
      </p:scale>
      <p:origin x="0" y="7998"/>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slide" Target="slides/slide275.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notesMaster" Target="notesMasters/notesMaster1.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260" Type="http://schemas.openxmlformats.org/officeDocument/2006/relationships/slide" Target="slides/slide256.xml"/><Relationship Id="rId265" Type="http://schemas.openxmlformats.org/officeDocument/2006/relationships/slide" Target="slides/slide261.xml"/><Relationship Id="rId281"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slide" Target="slides/slide230.xml"/><Relationship Id="rId239" Type="http://schemas.openxmlformats.org/officeDocument/2006/relationships/slide" Target="slides/slide235.xml"/><Relationship Id="rId2" Type="http://schemas.openxmlformats.org/officeDocument/2006/relationships/customXml" Target="../customXml/item2.xml"/><Relationship Id="rId29" Type="http://schemas.openxmlformats.org/officeDocument/2006/relationships/slide" Target="slides/slide25.xml"/><Relationship Id="rId250" Type="http://schemas.openxmlformats.org/officeDocument/2006/relationships/slide" Target="slides/slide246.xml"/><Relationship Id="rId255" Type="http://schemas.openxmlformats.org/officeDocument/2006/relationships/slide" Target="slides/slide251.xml"/><Relationship Id="rId271" Type="http://schemas.openxmlformats.org/officeDocument/2006/relationships/slide" Target="slides/slide267.xml"/><Relationship Id="rId276" Type="http://schemas.openxmlformats.org/officeDocument/2006/relationships/slide" Target="slides/slide272.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261" Type="http://schemas.openxmlformats.org/officeDocument/2006/relationships/slide" Target="slides/slide257.xml"/><Relationship Id="rId266" Type="http://schemas.openxmlformats.org/officeDocument/2006/relationships/slide" Target="slides/slide262.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282"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customXml" Target="../customXml/item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slide" Target="slides/slide27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tableStyles" Target="tableStyles.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microsoft.com/office/2015/10/relationships/revisionInfo" Target="revisionInfo.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38475" cy="466577"/>
          </a:xfrm>
          <a:prstGeom prst="rect">
            <a:avLst/>
          </a:prstGeom>
        </p:spPr>
        <p:txBody>
          <a:bodyPr vert="horz" lIns="91770" tIns="45885" rIns="91770" bIns="45885" rtlCol="0"/>
          <a:lstStyle>
            <a:lvl1pPr algn="l">
              <a:defRPr sz="1200"/>
            </a:lvl1pPr>
          </a:lstStyle>
          <a:p>
            <a:endParaRPr lang="en-US" dirty="0"/>
          </a:p>
        </p:txBody>
      </p:sp>
      <p:sp>
        <p:nvSpPr>
          <p:cNvPr id="3" name="Date Placeholder 2"/>
          <p:cNvSpPr>
            <a:spLocks noGrp="1"/>
          </p:cNvSpPr>
          <p:nvPr>
            <p:ph type="dt" idx="1"/>
          </p:nvPr>
        </p:nvSpPr>
        <p:spPr>
          <a:xfrm>
            <a:off x="3970341" y="2"/>
            <a:ext cx="3038475" cy="466577"/>
          </a:xfrm>
          <a:prstGeom prst="rect">
            <a:avLst/>
          </a:prstGeom>
        </p:spPr>
        <p:txBody>
          <a:bodyPr vert="horz" lIns="91770" tIns="45885" rIns="91770" bIns="45885" rtlCol="0"/>
          <a:lstStyle>
            <a:lvl1pPr algn="r">
              <a:defRPr sz="1200"/>
            </a:lvl1pPr>
          </a:lstStyle>
          <a:p>
            <a:fld id="{D9552503-C8D2-4AA9-9615-5CA61AA3BBE4}" type="datetimeFigureOut">
              <a:rPr lang="en-US" smtClean="0"/>
              <a:t>12/1/2017</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770" tIns="45885" rIns="91770" bIns="45885" rtlCol="0" anchor="ctr"/>
          <a:lstStyle/>
          <a:p>
            <a:endParaRPr lang="en-US" dirty="0"/>
          </a:p>
        </p:txBody>
      </p:sp>
      <p:sp>
        <p:nvSpPr>
          <p:cNvPr id="5" name="Notes Placeholder 4"/>
          <p:cNvSpPr>
            <a:spLocks noGrp="1"/>
          </p:cNvSpPr>
          <p:nvPr>
            <p:ph type="body" sz="quarter" idx="3"/>
          </p:nvPr>
        </p:nvSpPr>
        <p:spPr>
          <a:xfrm>
            <a:off x="701676" y="4474034"/>
            <a:ext cx="5607050" cy="3660717"/>
          </a:xfrm>
          <a:prstGeom prst="rect">
            <a:avLst/>
          </a:prstGeom>
        </p:spPr>
        <p:txBody>
          <a:bodyPr vert="horz" lIns="91770" tIns="45885" rIns="91770" bIns="4588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29824"/>
            <a:ext cx="3038475" cy="466577"/>
          </a:xfrm>
          <a:prstGeom prst="rect">
            <a:avLst/>
          </a:prstGeom>
        </p:spPr>
        <p:txBody>
          <a:bodyPr vert="horz" lIns="91770" tIns="45885" rIns="91770" bIns="458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41" y="8829824"/>
            <a:ext cx="3038475" cy="466577"/>
          </a:xfrm>
          <a:prstGeom prst="rect">
            <a:avLst/>
          </a:prstGeom>
        </p:spPr>
        <p:txBody>
          <a:bodyPr vert="horz" lIns="91770" tIns="45885" rIns="91770" bIns="45885" rtlCol="0" anchor="b"/>
          <a:lstStyle>
            <a:lvl1pPr algn="r">
              <a:defRPr sz="1200"/>
            </a:lvl1pPr>
          </a:lstStyle>
          <a:p>
            <a:fld id="{3D4F75C8-2D85-45D4-9650-BF0F99434AFE}" type="slidenum">
              <a:rPr lang="en-US" smtClean="0"/>
              <a:t>‹#›</a:t>
            </a:fld>
            <a:endParaRPr lang="en-US" dirty="0"/>
          </a:p>
        </p:txBody>
      </p:sp>
    </p:spTree>
    <p:extLst>
      <p:ext uri="{BB962C8B-B14F-4D97-AF65-F5344CB8AC3E}">
        <p14:creationId xmlns:p14="http://schemas.microsoft.com/office/powerpoint/2010/main" val="3797070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E6C0BA-F262-4796-87EA-F524DC8B198C}" type="slidenum">
              <a:rPr lang="en-US" smtClean="0"/>
              <a:t>4</a:t>
            </a:fld>
            <a:endParaRPr lang="en-US" dirty="0"/>
          </a:p>
        </p:txBody>
      </p:sp>
    </p:spTree>
    <p:extLst>
      <p:ext uri="{BB962C8B-B14F-4D97-AF65-F5344CB8AC3E}">
        <p14:creationId xmlns:p14="http://schemas.microsoft.com/office/powerpoint/2010/main" val="281508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E6C0BA-F262-4796-87EA-F524DC8B198C}" type="slidenum">
              <a:rPr lang="en-US" smtClean="0"/>
              <a:t>5</a:t>
            </a:fld>
            <a:endParaRPr lang="en-US" dirty="0"/>
          </a:p>
        </p:txBody>
      </p:sp>
    </p:spTree>
    <p:extLst>
      <p:ext uri="{BB962C8B-B14F-4D97-AF65-F5344CB8AC3E}">
        <p14:creationId xmlns:p14="http://schemas.microsoft.com/office/powerpoint/2010/main" val="476011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3D4F75C8-2D85-45D4-9650-BF0F99434AF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673750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3D4F75C8-2D85-45D4-9650-BF0F99434AFE}"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537600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3D4F75C8-2D85-45D4-9650-BF0F99434AFE}"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350226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 Target="../slides/slide254.xml"/><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slide" Target="../slides/slide260.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254.xml"/><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slide" Target="../slides/slide26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772400" cy="1470025"/>
          </a:xfrm>
        </p:spPr>
        <p:txBody>
          <a:bodyPr/>
          <a:lstStyle>
            <a:lvl1pPr>
              <a:defRPr>
                <a:latin typeface="Trebuchet MS" pitchFamily="34" charset="0"/>
              </a:defRPr>
            </a:lvl1pPr>
          </a:lstStyle>
          <a:p>
            <a:r>
              <a:rPr lang="en-US" dirty="0"/>
              <a:t>Click to edit Master title style</a:t>
            </a:r>
          </a:p>
        </p:txBody>
      </p:sp>
      <p:sp>
        <p:nvSpPr>
          <p:cNvPr id="3" name="Subtitle 2"/>
          <p:cNvSpPr>
            <a:spLocks noGrp="1"/>
          </p:cNvSpPr>
          <p:nvPr>
            <p:ph type="subTitle" idx="1"/>
          </p:nvPr>
        </p:nvSpPr>
        <p:spPr>
          <a:xfrm>
            <a:off x="1371600" y="4038600"/>
            <a:ext cx="6400800" cy="1752600"/>
          </a:xfrm>
        </p:spPr>
        <p:txBody>
          <a:bodyPr>
            <a:normAutofit/>
          </a:bodyPr>
          <a:lstStyle>
            <a:lvl1pPr marL="0" indent="0" algn="ctr">
              <a:buNone/>
              <a:defRPr sz="2200">
                <a:solidFill>
                  <a:schemeClr val="tx1">
                    <a:tint val="75000"/>
                  </a:schemeClr>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Slide Number Placeholder 5"/>
          <p:cNvSpPr txBox="1">
            <a:spLocks/>
          </p:cNvSpPr>
          <p:nvPr userDrawn="1"/>
        </p:nvSpPr>
        <p:spPr>
          <a:xfrm>
            <a:off x="-12138" y="3581400"/>
            <a:ext cx="9156138"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Trebuchet MS"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6248400"/>
            <a:ext cx="2311908" cy="467682"/>
          </a:xfrm>
          <a:prstGeom prst="rect">
            <a:avLst/>
          </a:prstGeom>
        </p:spPr>
      </p:pic>
    </p:spTree>
    <p:extLst>
      <p:ext uri="{BB962C8B-B14F-4D97-AF65-F5344CB8AC3E}">
        <p14:creationId xmlns:p14="http://schemas.microsoft.com/office/powerpoint/2010/main" val="4144590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Rectangle 7"/>
          <p:cNvSpPr/>
          <p:nvPr userDrawn="1"/>
        </p:nvSpPr>
        <p:spPr>
          <a:xfrm>
            <a:off x="6858000" y="0"/>
            <a:ext cx="2286000" cy="6172200"/>
          </a:xfrm>
          <a:prstGeom prst="rect">
            <a:avLst/>
          </a:prstGeom>
          <a:solidFill>
            <a:srgbClr val="CBC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858000" y="0"/>
            <a:ext cx="45719" cy="6858000"/>
          </a:xfrm>
          <a:prstGeom prst="rect">
            <a:avLst/>
          </a:prstGeom>
          <a:solidFill>
            <a:srgbClr val="DEB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p:cNvSpPr txBox="1">
            <a:spLocks/>
          </p:cNvSpPr>
          <p:nvPr userDrawn="1"/>
        </p:nvSpPr>
        <p:spPr>
          <a:xfrm>
            <a:off x="8382000" y="6324600"/>
            <a:ext cx="762000"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TextBox 16"/>
          <p:cNvSpPr txBox="1"/>
          <p:nvPr userDrawn="1"/>
        </p:nvSpPr>
        <p:spPr>
          <a:xfrm>
            <a:off x="8534400" y="6376358"/>
            <a:ext cx="457200" cy="276999"/>
          </a:xfrm>
          <a:prstGeom prst="rect">
            <a:avLst/>
          </a:prstGeom>
          <a:noFill/>
        </p:spPr>
        <p:txBody>
          <a:bodyPr wrap="square" rtlCol="0" anchor="ctr" anchorCtr="0">
            <a:spAutoFit/>
          </a:bodyPr>
          <a:lstStyle/>
          <a:p>
            <a:pPr algn="ctr"/>
            <a:fld id="{575AC77D-AFFB-459E-9545-80D0BC7AFAC4}" type="slidenum">
              <a:rPr lang="en-US" sz="1200" b="1" smtClean="0">
                <a:solidFill>
                  <a:srgbClr val="DEB408"/>
                </a:solidFill>
              </a:rPr>
              <a:pPr algn="ctr"/>
              <a:t>‹#›</a:t>
            </a:fld>
            <a:endParaRPr lang="en-US" sz="1200" b="1" dirty="0">
              <a:solidFill>
                <a:srgbClr val="DEB408"/>
              </a:solidFill>
            </a:endParaRPr>
          </a:p>
        </p:txBody>
      </p:sp>
      <p:sp>
        <p:nvSpPr>
          <p:cNvPr id="10" name="TextBox 9"/>
          <p:cNvSpPr txBox="1"/>
          <p:nvPr userDrawn="1"/>
        </p:nvSpPr>
        <p:spPr>
          <a:xfrm>
            <a:off x="6943567" y="6376357"/>
            <a:ext cx="1336646" cy="261610"/>
          </a:xfrm>
          <a:prstGeom prst="rect">
            <a:avLst/>
          </a:prstGeom>
          <a:noFill/>
        </p:spPr>
        <p:txBody>
          <a:bodyPr wrap="square" rtlCol="0">
            <a:spAutoFit/>
          </a:bodyPr>
          <a:lstStyle/>
          <a:p>
            <a:pPr algn="ctr"/>
            <a:r>
              <a:rPr lang="en-US" sz="1100" dirty="0">
                <a:solidFill>
                  <a:srgbClr val="004990"/>
                </a:solidFill>
                <a:latin typeface="Trebuchet MS" pitchFamily="34" charset="0"/>
                <a:hlinkClick r:id="rId2" action="ppaction://hlinksldjump"/>
              </a:rPr>
              <a:t>Table of Contents</a:t>
            </a:r>
            <a:endParaRPr lang="en-US" sz="1100" dirty="0">
              <a:solidFill>
                <a:srgbClr val="004990"/>
              </a:solidFill>
              <a:latin typeface="Trebuchet MS" pitchFamily="34" charset="0"/>
            </a:endParaRPr>
          </a:p>
        </p:txBody>
      </p:sp>
      <p:sp>
        <p:nvSpPr>
          <p:cNvPr id="3" name="Text Placeholder 2"/>
          <p:cNvSpPr>
            <a:spLocks noGrp="1"/>
          </p:cNvSpPr>
          <p:nvPr userDrawn="1">
            <p:ph type="body" sz="quarter" idx="10" hasCustomPrompt="1"/>
          </p:nvPr>
        </p:nvSpPr>
        <p:spPr>
          <a:xfrm>
            <a:off x="7019643" y="152400"/>
            <a:ext cx="1980346" cy="1066800"/>
          </a:xfrm>
        </p:spPr>
        <p:txBody>
          <a:bodyPr anchor="ctr">
            <a:normAutofit/>
          </a:bodyPr>
          <a:lstStyle>
            <a:lvl1pPr marL="0" indent="0" algn="ctr">
              <a:buNone/>
              <a:defRPr sz="2000">
                <a:solidFill>
                  <a:srgbClr val="004990"/>
                </a:solidFill>
                <a:latin typeface="Trebuchet MS" pitchFamily="34" charset="0"/>
              </a:defRPr>
            </a:lvl1pPr>
          </a:lstStyle>
          <a:p>
            <a:pPr lvl="0"/>
            <a:r>
              <a:rPr lang="en-US" dirty="0"/>
              <a:t>Category</a:t>
            </a:r>
          </a:p>
        </p:txBody>
      </p:sp>
      <p:sp>
        <p:nvSpPr>
          <p:cNvPr id="11" name="TextBox 10"/>
          <p:cNvSpPr txBox="1"/>
          <p:nvPr userDrawn="1"/>
        </p:nvSpPr>
        <p:spPr>
          <a:xfrm>
            <a:off x="6934200" y="5715000"/>
            <a:ext cx="2209800" cy="461665"/>
          </a:xfrm>
          <a:prstGeom prst="rect">
            <a:avLst/>
          </a:prstGeom>
          <a:noFill/>
        </p:spPr>
        <p:txBody>
          <a:bodyPr wrap="square" rtlCol="0" anchor="ctr">
            <a:spAutoFit/>
          </a:bodyPr>
          <a:lstStyle/>
          <a:p>
            <a:pPr lvl="0" algn="ctr"/>
            <a:r>
              <a:rPr lang="en-US" sz="800" dirty="0">
                <a:solidFill>
                  <a:schemeClr val="tx1">
                    <a:lumMod val="85000"/>
                    <a:lumOff val="15000"/>
                  </a:schemeClr>
                </a:solidFill>
                <a:latin typeface="Trebuchet MS" pitchFamily="34" charset="0"/>
              </a:rPr>
              <a:t>Refer to the </a:t>
            </a:r>
            <a:r>
              <a:rPr lang="en-US" sz="800" dirty="0">
                <a:solidFill>
                  <a:schemeClr val="tx1">
                    <a:lumMod val="85000"/>
                    <a:lumOff val="15000"/>
                  </a:schemeClr>
                </a:solidFill>
                <a:latin typeface="Trebuchet MS" pitchFamily="34" charset="0"/>
                <a:hlinkClick r:id="rId3" action="ppaction://hlinksldjump"/>
              </a:rPr>
              <a:t>Data Sources</a:t>
            </a:r>
            <a:r>
              <a:rPr lang="en-US" sz="800" dirty="0">
                <a:solidFill>
                  <a:schemeClr val="tx1">
                    <a:lumMod val="85000"/>
                    <a:lumOff val="15000"/>
                  </a:schemeClr>
                </a:solidFill>
                <a:latin typeface="Trebuchet MS" pitchFamily="34" charset="0"/>
              </a:rPr>
              <a:t> and </a:t>
            </a:r>
            <a:r>
              <a:rPr lang="en-US" sz="800" dirty="0">
                <a:solidFill>
                  <a:schemeClr val="tx1">
                    <a:lumMod val="85000"/>
                    <a:lumOff val="15000"/>
                  </a:schemeClr>
                </a:solidFill>
                <a:latin typeface="Trebuchet MS" pitchFamily="34" charset="0"/>
                <a:hlinkClick r:id="rId4" action="ppaction://hlinksldjump"/>
              </a:rPr>
              <a:t>Data Definitions</a:t>
            </a:r>
            <a:r>
              <a:rPr lang="en-US" sz="800" dirty="0">
                <a:solidFill>
                  <a:schemeClr val="tx1">
                    <a:lumMod val="85000"/>
                    <a:lumOff val="15000"/>
                  </a:schemeClr>
                </a:solidFill>
                <a:latin typeface="Trebuchet MS" pitchFamily="34" charset="0"/>
              </a:rPr>
              <a:t> sections for more detailed information about each.</a:t>
            </a:r>
          </a:p>
        </p:txBody>
      </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437576"/>
            <a:ext cx="1981200" cy="400782"/>
          </a:xfrm>
          <a:prstGeom prst="rect">
            <a:avLst/>
          </a:prstGeom>
        </p:spPr>
      </p:pic>
    </p:spTree>
    <p:extLst>
      <p:ext uri="{BB962C8B-B14F-4D97-AF65-F5344CB8AC3E}">
        <p14:creationId xmlns:p14="http://schemas.microsoft.com/office/powerpoint/2010/main" val="3774112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p slide">
    <p:spTree>
      <p:nvGrpSpPr>
        <p:cNvPr id="1" name=""/>
        <p:cNvGrpSpPr/>
        <p:nvPr/>
      </p:nvGrpSpPr>
      <p:grpSpPr>
        <a:xfrm>
          <a:off x="0" y="0"/>
          <a:ext cx="0" cy="0"/>
          <a:chOff x="0" y="0"/>
          <a:chExt cx="0" cy="0"/>
        </a:xfrm>
      </p:grpSpPr>
      <p:sp>
        <p:nvSpPr>
          <p:cNvPr id="8" name="Rectangle 7"/>
          <p:cNvSpPr/>
          <p:nvPr userDrawn="1"/>
        </p:nvSpPr>
        <p:spPr>
          <a:xfrm>
            <a:off x="6858000" y="0"/>
            <a:ext cx="2286000" cy="6172200"/>
          </a:xfrm>
          <a:prstGeom prst="rect">
            <a:avLst/>
          </a:prstGeom>
          <a:solidFill>
            <a:srgbClr val="CBC7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858000" y="0"/>
            <a:ext cx="45719" cy="6858000"/>
          </a:xfrm>
          <a:prstGeom prst="rect">
            <a:avLst/>
          </a:prstGeom>
          <a:solidFill>
            <a:srgbClr val="DEB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p:cNvSpPr txBox="1">
            <a:spLocks/>
          </p:cNvSpPr>
          <p:nvPr userDrawn="1"/>
        </p:nvSpPr>
        <p:spPr>
          <a:xfrm>
            <a:off x="8382000" y="6324600"/>
            <a:ext cx="762000"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TextBox 16"/>
          <p:cNvSpPr txBox="1"/>
          <p:nvPr userDrawn="1"/>
        </p:nvSpPr>
        <p:spPr>
          <a:xfrm>
            <a:off x="8534400" y="6376358"/>
            <a:ext cx="457200" cy="276999"/>
          </a:xfrm>
          <a:prstGeom prst="rect">
            <a:avLst/>
          </a:prstGeom>
          <a:noFill/>
        </p:spPr>
        <p:txBody>
          <a:bodyPr wrap="square" rtlCol="0" anchor="ctr" anchorCtr="0">
            <a:spAutoFit/>
          </a:bodyPr>
          <a:lstStyle/>
          <a:p>
            <a:pPr algn="ctr"/>
            <a:fld id="{575AC77D-AFFB-459E-9545-80D0BC7AFAC4}" type="slidenum">
              <a:rPr lang="en-US" sz="1200" b="1" smtClean="0">
                <a:solidFill>
                  <a:srgbClr val="DEB408"/>
                </a:solidFill>
              </a:rPr>
              <a:pPr algn="ctr"/>
              <a:t>‹#›</a:t>
            </a:fld>
            <a:endParaRPr lang="en-US" sz="1200" b="1" dirty="0">
              <a:solidFill>
                <a:srgbClr val="DEB408"/>
              </a:solidFill>
            </a:endParaRPr>
          </a:p>
        </p:txBody>
      </p:sp>
      <p:sp>
        <p:nvSpPr>
          <p:cNvPr id="10" name="TextBox 9"/>
          <p:cNvSpPr txBox="1"/>
          <p:nvPr userDrawn="1"/>
        </p:nvSpPr>
        <p:spPr>
          <a:xfrm>
            <a:off x="6943567" y="6376357"/>
            <a:ext cx="1336646" cy="261610"/>
          </a:xfrm>
          <a:prstGeom prst="rect">
            <a:avLst/>
          </a:prstGeom>
          <a:noFill/>
        </p:spPr>
        <p:txBody>
          <a:bodyPr wrap="square" rtlCol="0">
            <a:spAutoFit/>
          </a:bodyPr>
          <a:lstStyle/>
          <a:p>
            <a:pPr algn="ctr"/>
            <a:r>
              <a:rPr lang="en-US" sz="1100" dirty="0">
                <a:solidFill>
                  <a:srgbClr val="004990"/>
                </a:solidFill>
                <a:latin typeface="Trebuchet MS" pitchFamily="34" charset="0"/>
                <a:hlinkClick r:id="rId2" action="ppaction://hlinksldjump"/>
              </a:rPr>
              <a:t>Table of Contents</a:t>
            </a:r>
            <a:endParaRPr lang="en-US" sz="1100" dirty="0">
              <a:solidFill>
                <a:srgbClr val="004990"/>
              </a:solidFill>
              <a:latin typeface="Trebuchet MS" pitchFamily="34" charset="0"/>
            </a:endParaRPr>
          </a:p>
        </p:txBody>
      </p:sp>
      <p:sp>
        <p:nvSpPr>
          <p:cNvPr id="3" name="Text Placeholder 2"/>
          <p:cNvSpPr>
            <a:spLocks noGrp="1"/>
          </p:cNvSpPr>
          <p:nvPr userDrawn="1">
            <p:ph type="body" sz="quarter" idx="10" hasCustomPrompt="1"/>
          </p:nvPr>
        </p:nvSpPr>
        <p:spPr>
          <a:xfrm>
            <a:off x="7019643" y="152400"/>
            <a:ext cx="1980346" cy="1066800"/>
          </a:xfrm>
        </p:spPr>
        <p:txBody>
          <a:bodyPr anchor="ctr">
            <a:normAutofit/>
          </a:bodyPr>
          <a:lstStyle>
            <a:lvl1pPr marL="0" indent="0" algn="ctr">
              <a:buNone/>
              <a:defRPr sz="2000">
                <a:solidFill>
                  <a:srgbClr val="004990"/>
                </a:solidFill>
                <a:latin typeface="Trebuchet MS" pitchFamily="34" charset="0"/>
              </a:defRPr>
            </a:lvl1pPr>
          </a:lstStyle>
          <a:p>
            <a:pPr lvl="0"/>
            <a:r>
              <a:rPr lang="en-US" dirty="0"/>
              <a:t>Category</a:t>
            </a:r>
          </a:p>
        </p:txBody>
      </p:sp>
      <p:sp>
        <p:nvSpPr>
          <p:cNvPr id="13" name="TextBox 12"/>
          <p:cNvSpPr txBox="1"/>
          <p:nvPr userDrawn="1"/>
        </p:nvSpPr>
        <p:spPr>
          <a:xfrm>
            <a:off x="6934200" y="5715000"/>
            <a:ext cx="2209800" cy="461665"/>
          </a:xfrm>
          <a:prstGeom prst="rect">
            <a:avLst/>
          </a:prstGeom>
          <a:noFill/>
        </p:spPr>
        <p:txBody>
          <a:bodyPr wrap="square" rtlCol="0" anchor="ctr">
            <a:spAutoFit/>
          </a:bodyPr>
          <a:lstStyle/>
          <a:p>
            <a:pPr lvl="0" algn="ctr"/>
            <a:r>
              <a:rPr lang="en-US" sz="800" dirty="0">
                <a:solidFill>
                  <a:schemeClr val="tx1">
                    <a:lumMod val="85000"/>
                    <a:lumOff val="15000"/>
                  </a:schemeClr>
                </a:solidFill>
                <a:latin typeface="Trebuchet MS" pitchFamily="34" charset="0"/>
              </a:rPr>
              <a:t>Refer to the </a:t>
            </a:r>
            <a:r>
              <a:rPr lang="en-US" sz="800" dirty="0">
                <a:solidFill>
                  <a:schemeClr val="tx1">
                    <a:lumMod val="85000"/>
                    <a:lumOff val="15000"/>
                  </a:schemeClr>
                </a:solidFill>
                <a:latin typeface="Trebuchet MS" pitchFamily="34" charset="0"/>
                <a:hlinkClick r:id="rId3" action="ppaction://hlinksldjump"/>
              </a:rPr>
              <a:t>Data Sources</a:t>
            </a:r>
            <a:r>
              <a:rPr lang="en-US" sz="800" dirty="0">
                <a:solidFill>
                  <a:schemeClr val="tx1">
                    <a:lumMod val="85000"/>
                    <a:lumOff val="15000"/>
                  </a:schemeClr>
                </a:solidFill>
                <a:latin typeface="Trebuchet MS" pitchFamily="34" charset="0"/>
              </a:rPr>
              <a:t> and </a:t>
            </a:r>
            <a:r>
              <a:rPr lang="en-US" sz="800" dirty="0">
                <a:solidFill>
                  <a:schemeClr val="tx1">
                    <a:lumMod val="85000"/>
                    <a:lumOff val="15000"/>
                  </a:schemeClr>
                </a:solidFill>
                <a:latin typeface="Trebuchet MS" pitchFamily="34" charset="0"/>
                <a:hlinkClick r:id="rId4" action="ppaction://hlinksldjump"/>
              </a:rPr>
              <a:t>Data Definitions</a:t>
            </a:r>
            <a:r>
              <a:rPr lang="en-US" sz="800" dirty="0">
                <a:solidFill>
                  <a:schemeClr val="tx1">
                    <a:lumMod val="85000"/>
                    <a:lumOff val="15000"/>
                  </a:schemeClr>
                </a:solidFill>
                <a:latin typeface="Trebuchet MS" pitchFamily="34" charset="0"/>
              </a:rPr>
              <a:t> sections for more detailed information about each.</a:t>
            </a:r>
          </a:p>
        </p:txBody>
      </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460673"/>
            <a:ext cx="1905000" cy="385368"/>
          </a:xfrm>
          <a:prstGeom prst="rect">
            <a:avLst/>
          </a:prstGeom>
        </p:spPr>
      </p:pic>
    </p:spTree>
    <p:extLst>
      <p:ext uri="{BB962C8B-B14F-4D97-AF65-F5344CB8AC3E}">
        <p14:creationId xmlns:p14="http://schemas.microsoft.com/office/powerpoint/2010/main" val="1032307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lain Title Only">
    <p:spTree>
      <p:nvGrpSpPr>
        <p:cNvPr id="1" name=""/>
        <p:cNvGrpSpPr/>
        <p:nvPr/>
      </p:nvGrpSpPr>
      <p:grpSpPr>
        <a:xfrm>
          <a:off x="0" y="0"/>
          <a:ext cx="0" cy="0"/>
          <a:chOff x="0" y="0"/>
          <a:chExt cx="0" cy="0"/>
        </a:xfrm>
      </p:grpSpPr>
      <p:sp>
        <p:nvSpPr>
          <p:cNvPr id="8" name="Slide Number Placeholder 5"/>
          <p:cNvSpPr txBox="1">
            <a:spLocks/>
          </p:cNvSpPr>
          <p:nvPr userDrawn="1"/>
        </p:nvSpPr>
        <p:spPr>
          <a:xfrm>
            <a:off x="854" y="350838"/>
            <a:ext cx="762000"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 name="Title 1"/>
          <p:cNvSpPr>
            <a:spLocks noGrp="1"/>
          </p:cNvSpPr>
          <p:nvPr>
            <p:ph type="title"/>
          </p:nvPr>
        </p:nvSpPr>
        <p:spPr>
          <a:xfrm>
            <a:off x="838200" y="152400"/>
            <a:ext cx="7848600" cy="762000"/>
          </a:xfrm>
        </p:spPr>
        <p:txBody>
          <a:bodyPr/>
          <a:lstStyle>
            <a:lvl1pPr algn="l">
              <a:defRPr>
                <a:latin typeface="Trebuchet MS" pitchFamily="34" charset="0"/>
              </a:defRPr>
            </a:lvl1pPr>
          </a:lstStyle>
          <a:p>
            <a:r>
              <a:rPr lang="en-US" dirty="0"/>
              <a:t>Click to edit Master title style</a:t>
            </a:r>
          </a:p>
        </p:txBody>
      </p:sp>
      <p:sp>
        <p:nvSpPr>
          <p:cNvPr id="10" name="Slide Number Placeholder 5"/>
          <p:cNvSpPr txBox="1">
            <a:spLocks/>
          </p:cNvSpPr>
          <p:nvPr userDrawn="1"/>
        </p:nvSpPr>
        <p:spPr>
          <a:xfrm>
            <a:off x="8382000" y="6324600"/>
            <a:ext cx="762000"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TextBox 10"/>
          <p:cNvSpPr txBox="1"/>
          <p:nvPr userDrawn="1"/>
        </p:nvSpPr>
        <p:spPr>
          <a:xfrm>
            <a:off x="8534400" y="6376358"/>
            <a:ext cx="457200" cy="276999"/>
          </a:xfrm>
          <a:prstGeom prst="rect">
            <a:avLst/>
          </a:prstGeom>
          <a:noFill/>
        </p:spPr>
        <p:txBody>
          <a:bodyPr wrap="square" rtlCol="0" anchor="ctr" anchorCtr="0">
            <a:spAutoFit/>
          </a:bodyPr>
          <a:lstStyle/>
          <a:p>
            <a:pPr algn="ctr"/>
            <a:fld id="{575AC77D-AFFB-459E-9545-80D0BC7AFAC4}" type="slidenum">
              <a:rPr lang="en-US" sz="1200" b="1" smtClean="0">
                <a:solidFill>
                  <a:srgbClr val="DEB408"/>
                </a:solidFill>
              </a:rPr>
              <a:pPr algn="ctr"/>
              <a:t>‹#›</a:t>
            </a:fld>
            <a:endParaRPr lang="en-US" sz="1200" b="1" dirty="0">
              <a:solidFill>
                <a:srgbClr val="DEB408"/>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0" y="6376358"/>
            <a:ext cx="2286000" cy="462441"/>
          </a:xfrm>
          <a:prstGeom prst="rect">
            <a:avLst/>
          </a:prstGeom>
        </p:spPr>
      </p:pic>
    </p:spTree>
    <p:extLst>
      <p:ext uri="{BB962C8B-B14F-4D97-AF65-F5344CB8AC3E}">
        <p14:creationId xmlns:p14="http://schemas.microsoft.com/office/powerpoint/2010/main" val="364622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E87F85-EBB5-4493-A34E-6D099BAD601F}" type="datetimeFigureOut">
              <a:rPr lang="en-US" smtClean="0"/>
              <a:t>12/1/2017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CA9BFBB-B781-4017-8861-823C3F69210D}" type="slidenum">
              <a:rPr lang="en-US" smtClean="0"/>
              <a:t>‹#›</a:t>
            </a:fld>
            <a:endParaRPr lang="en-US" dirty="0"/>
          </a:p>
        </p:txBody>
      </p:sp>
    </p:spTree>
    <p:extLst>
      <p:ext uri="{BB962C8B-B14F-4D97-AF65-F5344CB8AC3E}">
        <p14:creationId xmlns:p14="http://schemas.microsoft.com/office/powerpoint/2010/main" val="43229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E87F85-EBB5-4493-A34E-6D099BAD601F}" type="datetimeFigureOut">
              <a:rPr lang="en-US" smtClean="0"/>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A9BFBB-B781-4017-8861-823C3F69210D}" type="slidenum">
              <a:rPr lang="en-US" smtClean="0"/>
              <a:t>‹#›</a:t>
            </a:fld>
            <a:endParaRPr lang="en-US" dirty="0"/>
          </a:p>
        </p:txBody>
      </p:sp>
    </p:spTree>
    <p:extLst>
      <p:ext uri="{BB962C8B-B14F-4D97-AF65-F5344CB8AC3E}">
        <p14:creationId xmlns:p14="http://schemas.microsoft.com/office/powerpoint/2010/main" val="78566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E87F85-EBB5-4493-A34E-6D099BAD601F}" type="datetimeFigureOut">
              <a:rPr lang="en-US" smtClean="0"/>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A9BFBB-B781-4017-8861-823C3F69210D}" type="slidenum">
              <a:rPr lang="en-US" smtClean="0"/>
              <a:t>‹#›</a:t>
            </a:fld>
            <a:endParaRPr lang="en-US" dirty="0"/>
          </a:p>
        </p:txBody>
      </p:sp>
    </p:spTree>
    <p:extLst>
      <p:ext uri="{BB962C8B-B14F-4D97-AF65-F5344CB8AC3E}">
        <p14:creationId xmlns:p14="http://schemas.microsoft.com/office/powerpoint/2010/main" val="3419350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E87F85-EBB5-4493-A34E-6D099BAD601F}" type="datetimeFigureOut">
              <a:rPr lang="en-US" smtClean="0"/>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A9BFBB-B781-4017-8861-823C3F69210D}" type="slidenum">
              <a:rPr lang="en-US" smtClean="0"/>
              <a:t>‹#›</a:t>
            </a:fld>
            <a:endParaRPr lang="en-US" dirty="0"/>
          </a:p>
        </p:txBody>
      </p:sp>
    </p:spTree>
    <p:extLst>
      <p:ext uri="{BB962C8B-B14F-4D97-AF65-F5344CB8AC3E}">
        <p14:creationId xmlns:p14="http://schemas.microsoft.com/office/powerpoint/2010/main" val="1243277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E87F85-EBB5-4493-A34E-6D099BAD601F}" type="datetimeFigureOut">
              <a:rPr lang="en-US" smtClean="0"/>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A9BFBB-B781-4017-8861-823C3F69210D}" type="slidenum">
              <a:rPr lang="en-US" smtClean="0"/>
              <a:t>‹#›</a:t>
            </a:fld>
            <a:endParaRPr lang="en-US" dirty="0"/>
          </a:p>
        </p:txBody>
      </p:sp>
    </p:spTree>
    <p:extLst>
      <p:ext uri="{BB962C8B-B14F-4D97-AF65-F5344CB8AC3E}">
        <p14:creationId xmlns:p14="http://schemas.microsoft.com/office/powerpoint/2010/main" val="692257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772400" cy="1470025"/>
          </a:xfrm>
        </p:spPr>
        <p:txBody>
          <a:bodyPr/>
          <a:lstStyle>
            <a:lvl1pPr>
              <a:defRPr>
                <a:latin typeface="Trebuchet MS" pitchFamily="34" charset="0"/>
              </a:defRPr>
            </a:lvl1pPr>
          </a:lstStyle>
          <a:p>
            <a:r>
              <a:rPr lang="en-US" dirty="0"/>
              <a:t>Click to edit Master title style</a:t>
            </a:r>
          </a:p>
        </p:txBody>
      </p:sp>
      <p:sp>
        <p:nvSpPr>
          <p:cNvPr id="3" name="Subtitle 2"/>
          <p:cNvSpPr>
            <a:spLocks noGrp="1"/>
          </p:cNvSpPr>
          <p:nvPr>
            <p:ph type="subTitle" idx="1"/>
          </p:nvPr>
        </p:nvSpPr>
        <p:spPr>
          <a:xfrm>
            <a:off x="1371600" y="4038600"/>
            <a:ext cx="6400800" cy="1752600"/>
          </a:xfrm>
        </p:spPr>
        <p:txBody>
          <a:bodyPr>
            <a:normAutofit/>
          </a:bodyPr>
          <a:lstStyle>
            <a:lvl1pPr marL="0" indent="0" algn="ctr">
              <a:buNone/>
              <a:defRPr sz="2200">
                <a:solidFill>
                  <a:schemeClr val="tx1">
                    <a:tint val="75000"/>
                  </a:schemeClr>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Slide Number Placeholder 5"/>
          <p:cNvSpPr txBox="1">
            <a:spLocks/>
          </p:cNvSpPr>
          <p:nvPr userDrawn="1"/>
        </p:nvSpPr>
        <p:spPr>
          <a:xfrm>
            <a:off x="-12138" y="3581400"/>
            <a:ext cx="9156138"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Trebuchet MS" pitchFamily="34" charset="0"/>
            </a:endParaRPr>
          </a:p>
        </p:txBody>
      </p:sp>
      <p:sp>
        <p:nvSpPr>
          <p:cNvPr id="9" name="TextBox 8"/>
          <p:cNvSpPr txBox="1"/>
          <p:nvPr userDrawn="1"/>
        </p:nvSpPr>
        <p:spPr>
          <a:xfrm>
            <a:off x="3888223" y="6350514"/>
            <a:ext cx="1367554" cy="261610"/>
          </a:xfrm>
          <a:prstGeom prst="rect">
            <a:avLst/>
          </a:prstGeom>
          <a:noFill/>
        </p:spPr>
        <p:txBody>
          <a:bodyPr wrap="square" rtlCol="0">
            <a:spAutoFit/>
          </a:bodyPr>
          <a:lstStyle/>
          <a:p>
            <a:pPr algn="ctr"/>
            <a:r>
              <a:rPr lang="en-US" sz="1100" dirty="0">
                <a:solidFill>
                  <a:srgbClr val="004990"/>
                </a:solidFill>
                <a:latin typeface="Trebuchet MS" pitchFamily="34" charset="0"/>
                <a:hlinkClick r:id="rId2" action="ppaction://hlinksldjump"/>
              </a:rPr>
              <a:t>Table of Contents</a:t>
            </a:r>
            <a:endParaRPr lang="en-US" sz="1100" dirty="0">
              <a:solidFill>
                <a:srgbClr val="004990"/>
              </a:solidFill>
              <a:latin typeface="Trebuchet MS" pitchFamily="34" charset="0"/>
            </a:endParaRPr>
          </a:p>
        </p:txBody>
      </p:sp>
      <p:sp>
        <p:nvSpPr>
          <p:cNvPr id="15" name="Slide Number Placeholder 5"/>
          <p:cNvSpPr txBox="1">
            <a:spLocks/>
          </p:cNvSpPr>
          <p:nvPr userDrawn="1"/>
        </p:nvSpPr>
        <p:spPr>
          <a:xfrm>
            <a:off x="8382000" y="6324600"/>
            <a:ext cx="762000"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TextBox 15"/>
          <p:cNvSpPr txBox="1"/>
          <p:nvPr userDrawn="1"/>
        </p:nvSpPr>
        <p:spPr>
          <a:xfrm>
            <a:off x="8534400" y="6376358"/>
            <a:ext cx="457200" cy="276999"/>
          </a:xfrm>
          <a:prstGeom prst="rect">
            <a:avLst/>
          </a:prstGeom>
          <a:noFill/>
        </p:spPr>
        <p:txBody>
          <a:bodyPr wrap="square" rtlCol="0" anchor="ctr" anchorCtr="0">
            <a:spAutoFit/>
          </a:bodyPr>
          <a:lstStyle/>
          <a:p>
            <a:pPr algn="ctr"/>
            <a:fld id="{575AC77D-AFFB-459E-9545-80D0BC7AFAC4}" type="slidenum">
              <a:rPr lang="en-US" sz="1200" b="1" smtClean="0">
                <a:solidFill>
                  <a:srgbClr val="DEB408"/>
                </a:solidFill>
              </a:rPr>
              <a:pPr algn="ctr"/>
              <a:t>‹#›</a:t>
            </a:fld>
            <a:endParaRPr lang="en-US" sz="1200" b="1" dirty="0">
              <a:solidFill>
                <a:srgbClr val="DEB408"/>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 y="6350514"/>
            <a:ext cx="2209800" cy="447026"/>
          </a:xfrm>
          <a:prstGeom prst="rect">
            <a:avLst/>
          </a:prstGeom>
        </p:spPr>
      </p:pic>
    </p:spTree>
    <p:extLst>
      <p:ext uri="{BB962C8B-B14F-4D97-AF65-F5344CB8AC3E}">
        <p14:creationId xmlns:p14="http://schemas.microsoft.com/office/powerpoint/2010/main" val="4014231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Plain Title and Contents">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848600" cy="762000"/>
          </a:xfrm>
        </p:spPr>
        <p:txBody>
          <a:bodyPr/>
          <a:lstStyle>
            <a:lvl1pPr algn="l">
              <a:defRPr>
                <a:latin typeface="Trebuchet MS" pitchFamily="34" charset="0"/>
              </a:defRPr>
            </a:lvl1pPr>
          </a:lstStyle>
          <a:p>
            <a:r>
              <a:rPr lang="en-US" dirty="0"/>
              <a:t>Click to edit Master title style</a:t>
            </a:r>
          </a:p>
        </p:txBody>
      </p:sp>
      <p:sp>
        <p:nvSpPr>
          <p:cNvPr id="3" name="Content Placeholder 2"/>
          <p:cNvSpPr>
            <a:spLocks noGrp="1"/>
          </p:cNvSpPr>
          <p:nvPr>
            <p:ph idx="1"/>
          </p:nvPr>
        </p:nvSpPr>
        <p:spPr>
          <a:xfrm>
            <a:off x="457200" y="1295400"/>
            <a:ext cx="8229600" cy="4754563"/>
          </a:xfrm>
        </p:spPr>
        <p:txBody>
          <a:bodyPr/>
          <a:lstStyle>
            <a:lvl1pPr>
              <a:defRPr>
                <a:latin typeface="Trebuchet MS" pitchFamily="34" charset="0"/>
              </a:defRPr>
            </a:lvl1pPr>
            <a:lvl2pPr>
              <a:defRPr>
                <a:latin typeface="Trebuchet MS" pitchFamily="34" charset="0"/>
              </a:defRPr>
            </a:lvl2pPr>
            <a:lvl3pPr>
              <a:defRPr>
                <a:latin typeface="Trebuchet MS" pitchFamily="34" charset="0"/>
              </a:defRPr>
            </a:lvl3pPr>
            <a:lvl4pPr>
              <a:defRPr>
                <a:latin typeface="Trebuchet MS" pitchFamily="34" charset="0"/>
              </a:defRPr>
            </a:lvl4pPr>
            <a:lvl5pPr>
              <a:defRPr>
                <a:latin typeface="Trebuchet MS"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txBox="1">
            <a:spLocks/>
          </p:cNvSpPr>
          <p:nvPr userDrawn="1"/>
        </p:nvSpPr>
        <p:spPr>
          <a:xfrm>
            <a:off x="854" y="350838"/>
            <a:ext cx="762000"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Slide Number Placeholder 5"/>
          <p:cNvSpPr txBox="1">
            <a:spLocks/>
          </p:cNvSpPr>
          <p:nvPr userDrawn="1"/>
        </p:nvSpPr>
        <p:spPr>
          <a:xfrm>
            <a:off x="8382000" y="6324600"/>
            <a:ext cx="762000"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TextBox 10"/>
          <p:cNvSpPr txBox="1"/>
          <p:nvPr userDrawn="1"/>
        </p:nvSpPr>
        <p:spPr>
          <a:xfrm>
            <a:off x="8534400" y="6376358"/>
            <a:ext cx="457200" cy="276999"/>
          </a:xfrm>
          <a:prstGeom prst="rect">
            <a:avLst/>
          </a:prstGeom>
          <a:noFill/>
        </p:spPr>
        <p:txBody>
          <a:bodyPr wrap="square" rtlCol="0" anchor="ctr" anchorCtr="0">
            <a:spAutoFit/>
          </a:bodyPr>
          <a:lstStyle/>
          <a:p>
            <a:pPr algn="ctr"/>
            <a:fld id="{575AC77D-AFFB-459E-9545-80D0BC7AFAC4}" type="slidenum">
              <a:rPr lang="en-US" sz="1200" b="1" smtClean="0">
                <a:solidFill>
                  <a:srgbClr val="DEB408"/>
                </a:solidFill>
              </a:rPr>
              <a:pPr algn="ctr"/>
              <a:t>‹#›</a:t>
            </a:fld>
            <a:endParaRPr lang="en-US" sz="1200" b="1" dirty="0">
              <a:solidFill>
                <a:srgbClr val="DEB408"/>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6324600"/>
            <a:ext cx="2311903" cy="467681"/>
          </a:xfrm>
          <a:prstGeom prst="rect">
            <a:avLst/>
          </a:prstGeom>
        </p:spPr>
      </p:pic>
    </p:spTree>
    <p:extLst>
      <p:ext uri="{BB962C8B-B14F-4D97-AF65-F5344CB8AC3E}">
        <p14:creationId xmlns:p14="http://schemas.microsoft.com/office/powerpoint/2010/main" val="2024081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s">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848600" cy="762000"/>
          </a:xfrm>
        </p:spPr>
        <p:txBody>
          <a:bodyPr/>
          <a:lstStyle>
            <a:lvl1pPr algn="l">
              <a:defRPr>
                <a:latin typeface="Trebuchet MS" pitchFamily="34" charset="0"/>
              </a:defRPr>
            </a:lvl1pPr>
          </a:lstStyle>
          <a:p>
            <a:r>
              <a:rPr lang="en-US" dirty="0"/>
              <a:t>Click to edit Master title style</a:t>
            </a:r>
          </a:p>
        </p:txBody>
      </p:sp>
      <p:sp>
        <p:nvSpPr>
          <p:cNvPr id="3" name="Content Placeholder 2"/>
          <p:cNvSpPr>
            <a:spLocks noGrp="1"/>
          </p:cNvSpPr>
          <p:nvPr>
            <p:ph idx="1"/>
          </p:nvPr>
        </p:nvSpPr>
        <p:spPr>
          <a:xfrm>
            <a:off x="457200" y="1295400"/>
            <a:ext cx="8229600" cy="4754563"/>
          </a:xfrm>
        </p:spPr>
        <p:txBody>
          <a:bodyPr/>
          <a:lstStyle>
            <a:lvl1pPr>
              <a:defRPr>
                <a:latin typeface="Trebuchet MS" pitchFamily="34" charset="0"/>
              </a:defRPr>
            </a:lvl1pPr>
            <a:lvl2pPr>
              <a:defRPr>
                <a:latin typeface="Trebuchet MS" pitchFamily="34" charset="0"/>
              </a:defRPr>
            </a:lvl2pPr>
            <a:lvl3pPr>
              <a:defRPr>
                <a:latin typeface="Trebuchet MS" pitchFamily="34" charset="0"/>
              </a:defRPr>
            </a:lvl3pPr>
            <a:lvl4pPr>
              <a:defRPr>
                <a:latin typeface="Trebuchet MS" pitchFamily="34" charset="0"/>
              </a:defRPr>
            </a:lvl4pPr>
            <a:lvl5pPr>
              <a:defRPr>
                <a:latin typeface="Trebuchet MS"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txBox="1">
            <a:spLocks/>
          </p:cNvSpPr>
          <p:nvPr userDrawn="1"/>
        </p:nvSpPr>
        <p:spPr>
          <a:xfrm>
            <a:off x="854" y="350838"/>
            <a:ext cx="762000"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Slide Number Placeholder 5"/>
          <p:cNvSpPr txBox="1">
            <a:spLocks/>
          </p:cNvSpPr>
          <p:nvPr userDrawn="1"/>
        </p:nvSpPr>
        <p:spPr>
          <a:xfrm>
            <a:off x="8382000" y="6324600"/>
            <a:ext cx="762000"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TextBox 10"/>
          <p:cNvSpPr txBox="1"/>
          <p:nvPr userDrawn="1"/>
        </p:nvSpPr>
        <p:spPr>
          <a:xfrm>
            <a:off x="8534400" y="6376358"/>
            <a:ext cx="457200" cy="276999"/>
          </a:xfrm>
          <a:prstGeom prst="rect">
            <a:avLst/>
          </a:prstGeom>
          <a:noFill/>
        </p:spPr>
        <p:txBody>
          <a:bodyPr wrap="square" rtlCol="0" anchor="ctr" anchorCtr="0">
            <a:spAutoFit/>
          </a:bodyPr>
          <a:lstStyle/>
          <a:p>
            <a:pPr algn="ctr"/>
            <a:fld id="{575AC77D-AFFB-459E-9545-80D0BC7AFAC4}" type="slidenum">
              <a:rPr lang="en-US" sz="1200" b="1" smtClean="0">
                <a:solidFill>
                  <a:srgbClr val="DEB408"/>
                </a:solidFill>
              </a:rPr>
              <a:pPr algn="ctr"/>
              <a:t>‹#›</a:t>
            </a:fld>
            <a:endParaRPr lang="en-US" sz="1200" b="1" dirty="0">
              <a:solidFill>
                <a:srgbClr val="DEB408"/>
              </a:solidFill>
            </a:endParaRPr>
          </a:p>
        </p:txBody>
      </p:sp>
      <p:sp>
        <p:nvSpPr>
          <p:cNvPr id="12" name="TextBox 11"/>
          <p:cNvSpPr txBox="1"/>
          <p:nvPr userDrawn="1"/>
        </p:nvSpPr>
        <p:spPr>
          <a:xfrm>
            <a:off x="3888223" y="6350514"/>
            <a:ext cx="1367554" cy="261610"/>
          </a:xfrm>
          <a:prstGeom prst="rect">
            <a:avLst/>
          </a:prstGeom>
          <a:noFill/>
        </p:spPr>
        <p:txBody>
          <a:bodyPr wrap="square" rtlCol="0">
            <a:spAutoFit/>
          </a:bodyPr>
          <a:lstStyle/>
          <a:p>
            <a:pPr algn="ctr"/>
            <a:r>
              <a:rPr lang="en-US" sz="1100" dirty="0">
                <a:solidFill>
                  <a:srgbClr val="004990"/>
                </a:solidFill>
                <a:latin typeface="Trebuchet MS" pitchFamily="34" charset="0"/>
                <a:hlinkClick r:id="rId2" action="ppaction://hlinksldjump"/>
              </a:rPr>
              <a:t>Table of Contents</a:t>
            </a:r>
            <a:endParaRPr lang="en-US" sz="1100" dirty="0">
              <a:solidFill>
                <a:srgbClr val="004990"/>
              </a:solidFill>
              <a:latin typeface="Trebuchet MS" pitchFamily="34" charset="0"/>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 y="6330193"/>
            <a:ext cx="2311908" cy="467682"/>
          </a:xfrm>
          <a:prstGeom prst="rect">
            <a:avLst/>
          </a:prstGeom>
        </p:spPr>
      </p:pic>
    </p:spTree>
    <p:extLst>
      <p:ext uri="{BB962C8B-B14F-4D97-AF65-F5344CB8AC3E}">
        <p14:creationId xmlns:p14="http://schemas.microsoft.com/office/powerpoint/2010/main" val="2841370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E87F85-EBB5-4493-A34E-6D099BAD601F}" type="datetimeFigureOut">
              <a:rPr lang="en-US" smtClean="0"/>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A9BFBB-B781-4017-8861-823C3F69210D}" type="slidenum">
              <a:rPr lang="en-US" smtClean="0"/>
              <a:t>‹#›</a:t>
            </a:fld>
            <a:endParaRPr lang="en-US" dirty="0"/>
          </a:p>
        </p:txBody>
      </p:sp>
    </p:spTree>
    <p:extLst>
      <p:ext uri="{BB962C8B-B14F-4D97-AF65-F5344CB8AC3E}">
        <p14:creationId xmlns:p14="http://schemas.microsoft.com/office/powerpoint/2010/main" val="97921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71600"/>
            <a:ext cx="4038600" cy="4754563"/>
          </a:xfrm>
        </p:spPr>
        <p:txBody>
          <a:bodyPr/>
          <a:lstStyle>
            <a:lvl1pPr>
              <a:defRPr sz="2800">
                <a:latin typeface="Trebuchet MS" pitchFamily="34" charset="0"/>
              </a:defRPr>
            </a:lvl1pPr>
            <a:lvl2pPr>
              <a:defRPr sz="2400">
                <a:latin typeface="Trebuchet MS" pitchFamily="34" charset="0"/>
              </a:defRPr>
            </a:lvl2pPr>
            <a:lvl3pPr>
              <a:defRPr sz="2000">
                <a:latin typeface="Trebuchet MS" pitchFamily="34" charset="0"/>
              </a:defRPr>
            </a:lvl3pPr>
            <a:lvl4pPr>
              <a:defRPr sz="1800">
                <a:latin typeface="Trebuchet MS" pitchFamily="34" charset="0"/>
              </a:defRPr>
            </a:lvl4pPr>
            <a:lvl5pPr>
              <a:defRPr sz="1800">
                <a:latin typeface="Trebuchet MS"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1600"/>
            <a:ext cx="4038600" cy="4754563"/>
          </a:xfrm>
        </p:spPr>
        <p:txBody>
          <a:bodyPr/>
          <a:lstStyle>
            <a:lvl1pPr>
              <a:defRPr sz="2800">
                <a:latin typeface="Trebuchet MS" pitchFamily="34" charset="0"/>
              </a:defRPr>
            </a:lvl1pPr>
            <a:lvl2pPr>
              <a:defRPr sz="2400">
                <a:latin typeface="Trebuchet MS" pitchFamily="34" charset="0"/>
              </a:defRPr>
            </a:lvl2pPr>
            <a:lvl3pPr>
              <a:defRPr sz="2000">
                <a:latin typeface="Trebuchet MS" pitchFamily="34" charset="0"/>
              </a:defRPr>
            </a:lvl3pPr>
            <a:lvl4pPr>
              <a:defRPr sz="1800">
                <a:latin typeface="Trebuchet MS" pitchFamily="34" charset="0"/>
              </a:defRPr>
            </a:lvl4pPr>
            <a:lvl5pPr>
              <a:defRPr sz="1800">
                <a:latin typeface="Trebuchet MS"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838200" y="152400"/>
            <a:ext cx="7848600" cy="762000"/>
          </a:xfrm>
        </p:spPr>
        <p:txBody>
          <a:bodyPr/>
          <a:lstStyle>
            <a:lvl1pPr algn="l">
              <a:defRPr>
                <a:latin typeface="Trebuchet MS" pitchFamily="34" charset="0"/>
              </a:defRPr>
            </a:lvl1pPr>
          </a:lstStyle>
          <a:p>
            <a:r>
              <a:rPr lang="en-US" dirty="0"/>
              <a:t>Click to edit Master title style</a:t>
            </a:r>
          </a:p>
        </p:txBody>
      </p:sp>
      <p:sp>
        <p:nvSpPr>
          <p:cNvPr id="11" name="Slide Number Placeholder 5"/>
          <p:cNvSpPr txBox="1">
            <a:spLocks/>
          </p:cNvSpPr>
          <p:nvPr userDrawn="1"/>
        </p:nvSpPr>
        <p:spPr>
          <a:xfrm>
            <a:off x="854" y="350838"/>
            <a:ext cx="762000"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TextBox 12"/>
          <p:cNvSpPr txBox="1"/>
          <p:nvPr userDrawn="1"/>
        </p:nvSpPr>
        <p:spPr>
          <a:xfrm>
            <a:off x="3888223" y="6350514"/>
            <a:ext cx="1367554" cy="261610"/>
          </a:xfrm>
          <a:prstGeom prst="rect">
            <a:avLst/>
          </a:prstGeom>
          <a:noFill/>
        </p:spPr>
        <p:txBody>
          <a:bodyPr wrap="square" rtlCol="0">
            <a:spAutoFit/>
          </a:bodyPr>
          <a:lstStyle/>
          <a:p>
            <a:pPr algn="ctr"/>
            <a:r>
              <a:rPr lang="en-US" sz="1100" dirty="0">
                <a:solidFill>
                  <a:srgbClr val="004990"/>
                </a:solidFill>
                <a:latin typeface="Trebuchet MS" pitchFamily="34" charset="0"/>
                <a:hlinkClick r:id="rId2" action="ppaction://hlinksldjump"/>
              </a:rPr>
              <a:t>Table of Contents</a:t>
            </a:r>
            <a:endParaRPr lang="en-US" sz="1100" dirty="0">
              <a:solidFill>
                <a:srgbClr val="004990"/>
              </a:solidFill>
              <a:latin typeface="Trebuchet MS" pitchFamily="34" charset="0"/>
            </a:endParaRPr>
          </a:p>
        </p:txBody>
      </p:sp>
      <p:sp>
        <p:nvSpPr>
          <p:cNvPr id="12" name="Slide Number Placeholder 5"/>
          <p:cNvSpPr txBox="1">
            <a:spLocks/>
          </p:cNvSpPr>
          <p:nvPr userDrawn="1"/>
        </p:nvSpPr>
        <p:spPr>
          <a:xfrm>
            <a:off x="8382000" y="6324600"/>
            <a:ext cx="762000"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TextBox 13"/>
          <p:cNvSpPr txBox="1"/>
          <p:nvPr userDrawn="1"/>
        </p:nvSpPr>
        <p:spPr>
          <a:xfrm>
            <a:off x="8534400" y="6376358"/>
            <a:ext cx="457200" cy="276999"/>
          </a:xfrm>
          <a:prstGeom prst="rect">
            <a:avLst/>
          </a:prstGeom>
          <a:noFill/>
        </p:spPr>
        <p:txBody>
          <a:bodyPr wrap="square" rtlCol="0" anchor="ctr" anchorCtr="0">
            <a:spAutoFit/>
          </a:bodyPr>
          <a:lstStyle/>
          <a:p>
            <a:pPr algn="ctr"/>
            <a:fld id="{575AC77D-AFFB-459E-9545-80D0BC7AFAC4}" type="slidenum">
              <a:rPr lang="en-US" sz="1200" b="1" smtClean="0">
                <a:solidFill>
                  <a:srgbClr val="DEB408"/>
                </a:solidFill>
              </a:rPr>
              <a:pPr algn="ctr"/>
              <a:t>‹#›</a:t>
            </a:fld>
            <a:endParaRPr lang="en-US" sz="1200" b="1" dirty="0">
              <a:solidFill>
                <a:srgbClr val="DEB408"/>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672" y="6350514"/>
            <a:ext cx="2438400" cy="493270"/>
          </a:xfrm>
          <a:prstGeom prst="rect">
            <a:avLst/>
          </a:prstGeom>
        </p:spPr>
      </p:pic>
    </p:spTree>
    <p:extLst>
      <p:ext uri="{BB962C8B-B14F-4D97-AF65-F5344CB8AC3E}">
        <p14:creationId xmlns:p14="http://schemas.microsoft.com/office/powerpoint/2010/main" val="394728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lai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71600"/>
            <a:ext cx="4038600" cy="4754563"/>
          </a:xfrm>
        </p:spPr>
        <p:txBody>
          <a:bodyPr/>
          <a:lstStyle>
            <a:lvl1pPr>
              <a:defRPr sz="2800">
                <a:latin typeface="Trebuchet MS" pitchFamily="34" charset="0"/>
              </a:defRPr>
            </a:lvl1pPr>
            <a:lvl2pPr>
              <a:defRPr sz="2400">
                <a:latin typeface="Trebuchet MS" pitchFamily="34" charset="0"/>
              </a:defRPr>
            </a:lvl2pPr>
            <a:lvl3pPr>
              <a:defRPr sz="2000">
                <a:latin typeface="Trebuchet MS" pitchFamily="34" charset="0"/>
              </a:defRPr>
            </a:lvl3pPr>
            <a:lvl4pPr>
              <a:defRPr sz="1800">
                <a:latin typeface="Trebuchet MS" pitchFamily="34" charset="0"/>
              </a:defRPr>
            </a:lvl4pPr>
            <a:lvl5pPr>
              <a:defRPr sz="1800">
                <a:latin typeface="Trebuchet MS"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1600"/>
            <a:ext cx="4038600" cy="4754563"/>
          </a:xfrm>
        </p:spPr>
        <p:txBody>
          <a:bodyPr/>
          <a:lstStyle>
            <a:lvl1pPr>
              <a:defRPr sz="2800">
                <a:latin typeface="Trebuchet MS" pitchFamily="34" charset="0"/>
              </a:defRPr>
            </a:lvl1pPr>
            <a:lvl2pPr>
              <a:defRPr sz="2400">
                <a:latin typeface="Trebuchet MS" pitchFamily="34" charset="0"/>
              </a:defRPr>
            </a:lvl2pPr>
            <a:lvl3pPr>
              <a:defRPr sz="2000">
                <a:latin typeface="Trebuchet MS" pitchFamily="34" charset="0"/>
              </a:defRPr>
            </a:lvl3pPr>
            <a:lvl4pPr>
              <a:defRPr sz="1800">
                <a:latin typeface="Trebuchet MS" pitchFamily="34" charset="0"/>
              </a:defRPr>
            </a:lvl4pPr>
            <a:lvl5pPr>
              <a:defRPr sz="1800">
                <a:latin typeface="Trebuchet MS"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838200" y="152400"/>
            <a:ext cx="7848600" cy="762000"/>
          </a:xfrm>
        </p:spPr>
        <p:txBody>
          <a:bodyPr/>
          <a:lstStyle>
            <a:lvl1pPr algn="l">
              <a:defRPr>
                <a:latin typeface="Trebuchet MS" pitchFamily="34" charset="0"/>
              </a:defRPr>
            </a:lvl1pPr>
          </a:lstStyle>
          <a:p>
            <a:r>
              <a:rPr lang="en-US" dirty="0"/>
              <a:t>Click to edit Master title style</a:t>
            </a:r>
          </a:p>
        </p:txBody>
      </p:sp>
      <p:sp>
        <p:nvSpPr>
          <p:cNvPr id="11" name="Slide Number Placeholder 5"/>
          <p:cNvSpPr txBox="1">
            <a:spLocks/>
          </p:cNvSpPr>
          <p:nvPr userDrawn="1"/>
        </p:nvSpPr>
        <p:spPr>
          <a:xfrm>
            <a:off x="854" y="350838"/>
            <a:ext cx="762000"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 name="Slide Number Placeholder 5"/>
          <p:cNvSpPr txBox="1">
            <a:spLocks/>
          </p:cNvSpPr>
          <p:nvPr userDrawn="1"/>
        </p:nvSpPr>
        <p:spPr>
          <a:xfrm>
            <a:off x="8382000" y="6324600"/>
            <a:ext cx="762000"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TextBox 13"/>
          <p:cNvSpPr txBox="1"/>
          <p:nvPr userDrawn="1"/>
        </p:nvSpPr>
        <p:spPr>
          <a:xfrm>
            <a:off x="8534400" y="6376358"/>
            <a:ext cx="457200" cy="276999"/>
          </a:xfrm>
          <a:prstGeom prst="rect">
            <a:avLst/>
          </a:prstGeom>
          <a:noFill/>
        </p:spPr>
        <p:txBody>
          <a:bodyPr wrap="square" rtlCol="0" anchor="ctr" anchorCtr="0">
            <a:spAutoFit/>
          </a:bodyPr>
          <a:lstStyle/>
          <a:p>
            <a:pPr algn="ctr"/>
            <a:fld id="{575AC77D-AFFB-459E-9545-80D0BC7AFAC4}" type="slidenum">
              <a:rPr lang="en-US" sz="1200" b="1" smtClean="0">
                <a:solidFill>
                  <a:srgbClr val="DEB408"/>
                </a:solidFill>
              </a:rPr>
              <a:pPr algn="ctr"/>
              <a:t>‹#›</a:t>
            </a:fld>
            <a:endParaRPr lang="en-US" sz="1200" b="1" dirty="0">
              <a:solidFill>
                <a:srgbClr val="DEB408"/>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38" y="6376358"/>
            <a:ext cx="2057400" cy="416197"/>
          </a:xfrm>
          <a:prstGeom prst="rect">
            <a:avLst/>
          </a:prstGeom>
        </p:spPr>
      </p:pic>
    </p:spTree>
    <p:extLst>
      <p:ext uri="{BB962C8B-B14F-4D97-AF65-F5344CB8AC3E}">
        <p14:creationId xmlns:p14="http://schemas.microsoft.com/office/powerpoint/2010/main" val="160338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E87F85-EBB5-4493-A34E-6D099BAD601F}" type="datetimeFigureOut">
              <a:rPr lang="en-US" smtClean="0"/>
              <a:t>12/1/2017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CA9BFBB-B781-4017-8861-823C3F69210D}" type="slidenum">
              <a:rPr lang="en-US" smtClean="0"/>
              <a:t>‹#›</a:t>
            </a:fld>
            <a:endParaRPr lang="en-US" dirty="0"/>
          </a:p>
        </p:txBody>
      </p:sp>
    </p:spTree>
    <p:extLst>
      <p:ext uri="{BB962C8B-B14F-4D97-AF65-F5344CB8AC3E}">
        <p14:creationId xmlns:p14="http://schemas.microsoft.com/office/powerpoint/2010/main" val="4294459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5"/>
          <p:cNvSpPr txBox="1">
            <a:spLocks/>
          </p:cNvSpPr>
          <p:nvPr userDrawn="1"/>
        </p:nvSpPr>
        <p:spPr>
          <a:xfrm>
            <a:off x="854" y="350838"/>
            <a:ext cx="762000"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 name="Title 1"/>
          <p:cNvSpPr>
            <a:spLocks noGrp="1"/>
          </p:cNvSpPr>
          <p:nvPr>
            <p:ph type="title"/>
          </p:nvPr>
        </p:nvSpPr>
        <p:spPr>
          <a:xfrm>
            <a:off x="838200" y="152400"/>
            <a:ext cx="7848600" cy="762000"/>
          </a:xfrm>
        </p:spPr>
        <p:txBody>
          <a:bodyPr/>
          <a:lstStyle>
            <a:lvl1pPr algn="l">
              <a:defRPr>
                <a:latin typeface="Trebuchet MS" pitchFamily="34" charset="0"/>
              </a:defRPr>
            </a:lvl1pPr>
          </a:lstStyle>
          <a:p>
            <a:r>
              <a:rPr lang="en-US" dirty="0"/>
              <a:t>Click to edit Master title style</a:t>
            </a:r>
          </a:p>
        </p:txBody>
      </p:sp>
      <p:sp>
        <p:nvSpPr>
          <p:cNvPr id="11" name="TextBox 10"/>
          <p:cNvSpPr txBox="1"/>
          <p:nvPr userDrawn="1"/>
        </p:nvSpPr>
        <p:spPr>
          <a:xfrm>
            <a:off x="3888223" y="6350514"/>
            <a:ext cx="1367554" cy="261610"/>
          </a:xfrm>
          <a:prstGeom prst="rect">
            <a:avLst/>
          </a:prstGeom>
          <a:noFill/>
        </p:spPr>
        <p:txBody>
          <a:bodyPr wrap="square" rtlCol="0">
            <a:spAutoFit/>
          </a:bodyPr>
          <a:lstStyle/>
          <a:p>
            <a:pPr algn="ctr"/>
            <a:r>
              <a:rPr lang="en-US" sz="1100" dirty="0">
                <a:solidFill>
                  <a:srgbClr val="004990"/>
                </a:solidFill>
                <a:latin typeface="Trebuchet MS" pitchFamily="34" charset="0"/>
                <a:hlinkClick r:id="rId2" action="ppaction://hlinksldjump"/>
              </a:rPr>
              <a:t>Table of Contents</a:t>
            </a:r>
            <a:endParaRPr lang="en-US" sz="1100" dirty="0">
              <a:solidFill>
                <a:srgbClr val="004990"/>
              </a:solidFill>
              <a:latin typeface="Trebuchet MS" pitchFamily="34" charset="0"/>
            </a:endParaRPr>
          </a:p>
        </p:txBody>
      </p:sp>
      <p:sp>
        <p:nvSpPr>
          <p:cNvPr id="10" name="Slide Number Placeholder 5"/>
          <p:cNvSpPr txBox="1">
            <a:spLocks/>
          </p:cNvSpPr>
          <p:nvPr userDrawn="1"/>
        </p:nvSpPr>
        <p:spPr>
          <a:xfrm>
            <a:off x="8382000" y="6324600"/>
            <a:ext cx="762000" cy="365125"/>
          </a:xfrm>
          <a:prstGeom prst="rect">
            <a:avLst/>
          </a:prstGeom>
          <a:solidFill>
            <a:srgbClr val="004990"/>
          </a:solidFill>
        </p:spPr>
        <p:txBody>
          <a:bodyPr vert="horz" lIns="91440" tIns="45720" rIns="91440" bIns="45720" rtlCol="0" anchor="ctr"/>
          <a:lstStyle>
            <a:defPPr>
              <a:defRPr lang="en-US"/>
            </a:defPPr>
            <a:lvl1pPr marL="0" algn="r" defTabSz="914400" rtl="0" eaLnBrk="1" latinLnBrk="0" hangingPunct="1">
              <a:defRPr sz="1200" b="1" kern="1200">
                <a:solidFill>
                  <a:srgbClr val="DEB408"/>
                </a:solidFill>
                <a:latin typeface="Trebuchet MS"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 name="TextBox 11"/>
          <p:cNvSpPr txBox="1"/>
          <p:nvPr userDrawn="1"/>
        </p:nvSpPr>
        <p:spPr>
          <a:xfrm>
            <a:off x="8534400" y="6376358"/>
            <a:ext cx="457200" cy="276999"/>
          </a:xfrm>
          <a:prstGeom prst="rect">
            <a:avLst/>
          </a:prstGeom>
          <a:noFill/>
        </p:spPr>
        <p:txBody>
          <a:bodyPr wrap="square" rtlCol="0" anchor="ctr" anchorCtr="0">
            <a:spAutoFit/>
          </a:bodyPr>
          <a:lstStyle/>
          <a:p>
            <a:pPr algn="ctr"/>
            <a:fld id="{575AC77D-AFFB-459E-9545-80D0BC7AFAC4}" type="slidenum">
              <a:rPr lang="en-US" sz="1200" b="1" smtClean="0">
                <a:solidFill>
                  <a:srgbClr val="DEB408"/>
                </a:solidFill>
              </a:rPr>
              <a:pPr algn="ctr"/>
              <a:t>‹#›</a:t>
            </a:fld>
            <a:endParaRPr lang="en-US" sz="1200" b="1" dirty="0">
              <a:solidFill>
                <a:srgbClr val="DEB408"/>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127" y="6356107"/>
            <a:ext cx="2311908" cy="467682"/>
          </a:xfrm>
          <a:prstGeom prst="rect">
            <a:avLst/>
          </a:prstGeom>
        </p:spPr>
      </p:pic>
    </p:spTree>
    <p:extLst>
      <p:ext uri="{BB962C8B-B14F-4D97-AF65-F5344CB8AC3E}">
        <p14:creationId xmlns:p14="http://schemas.microsoft.com/office/powerpoint/2010/main" val="616401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87F85-EBB5-4493-A34E-6D099BAD601F}" type="datetimeFigureOut">
              <a:rPr lang="en-US" smtClean="0"/>
              <a:t>12/1/2017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9BFBB-B781-4017-8861-823C3F69210D}" type="slidenum">
              <a:rPr lang="en-US" smtClean="0"/>
              <a:t>‹#›</a:t>
            </a:fld>
            <a:endParaRPr lang="en-US" dirty="0"/>
          </a:p>
        </p:txBody>
      </p:sp>
    </p:spTree>
    <p:extLst>
      <p:ext uri="{BB962C8B-B14F-4D97-AF65-F5344CB8AC3E}">
        <p14:creationId xmlns:p14="http://schemas.microsoft.com/office/powerpoint/2010/main" val="367771958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6" r:id="rId4"/>
    <p:sldLayoutId id="2147483651" r:id="rId5"/>
    <p:sldLayoutId id="2147483652" r:id="rId6"/>
    <p:sldLayoutId id="2147483664" r:id="rId7"/>
    <p:sldLayoutId id="2147483653" r:id="rId8"/>
    <p:sldLayoutId id="2147483654" r:id="rId9"/>
    <p:sldLayoutId id="2147483663" r:id="rId10"/>
    <p:sldLayoutId id="2147483665" r:id="rId11"/>
    <p:sldLayoutId id="2147483662" r:id="rId12"/>
    <p:sldLayoutId id="2147483655" r:id="rId13"/>
    <p:sldLayoutId id="2147483656" r:id="rId14"/>
    <p:sldLayoutId id="2147483657" r:id="rId15"/>
    <p:sldLayoutId id="2147483658" r:id="rId16"/>
    <p:sldLayoutId id="214748365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hila2035.com/plan" TargetMode="External"/><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hyperlink" Target="http://phl.maps.arcgis.com/apps/View/index.html?appid=4e58f13b5fcc459e8fa935854d2f319b"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slide" Target="slide111.xml"/><Relationship Id="rId2" Type="http://schemas.openxmlformats.org/officeDocument/2006/relationships/slide" Target="slide107.xml"/><Relationship Id="rId1" Type="http://schemas.openxmlformats.org/officeDocument/2006/relationships/slideLayout" Target="../slideLayouts/slideLayout2.xml"/><Relationship Id="rId5" Type="http://schemas.openxmlformats.org/officeDocument/2006/relationships/slide" Target="slide118.xml"/><Relationship Id="rId4" Type="http://schemas.openxmlformats.org/officeDocument/2006/relationships/slide" Target="slide115.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2.xml"/><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slide" Target="slide126.xml"/><Relationship Id="rId2" Type="http://schemas.openxmlformats.org/officeDocument/2006/relationships/slide" Target="slide122.xml"/><Relationship Id="rId1" Type="http://schemas.openxmlformats.org/officeDocument/2006/relationships/slideLayout" Target="../slideLayouts/slideLayout2.xml"/><Relationship Id="rId6" Type="http://schemas.openxmlformats.org/officeDocument/2006/relationships/slide" Target="slide134.xml"/><Relationship Id="rId5" Type="http://schemas.openxmlformats.org/officeDocument/2006/relationships/slide" Target="slide132.xml"/><Relationship Id="rId4" Type="http://schemas.openxmlformats.org/officeDocument/2006/relationships/slide" Target="slide129.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www.phila.gov/health/commissioner/VitalStatistics.html" TargetMode="External"/><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www.phila.gov/health/commissioner/VitalStatistics.html" TargetMode="External"/><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www.phila.gov/health/commissioner/VitalStatistics.html" TargetMode="External"/><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8" Type="http://schemas.openxmlformats.org/officeDocument/2006/relationships/slide" Target="slide157.xml"/><Relationship Id="rId3" Type="http://schemas.openxmlformats.org/officeDocument/2006/relationships/slide" Target="slide143.xml"/><Relationship Id="rId7" Type="http://schemas.openxmlformats.org/officeDocument/2006/relationships/slide" Target="slide155.xml"/><Relationship Id="rId2" Type="http://schemas.openxmlformats.org/officeDocument/2006/relationships/slide" Target="slide139.xml"/><Relationship Id="rId1" Type="http://schemas.openxmlformats.org/officeDocument/2006/relationships/slideLayout" Target="../slideLayouts/slideLayout2.xml"/><Relationship Id="rId6" Type="http://schemas.openxmlformats.org/officeDocument/2006/relationships/slide" Target="slide152.xml"/><Relationship Id="rId5" Type="http://schemas.openxmlformats.org/officeDocument/2006/relationships/slide" Target="slide149.xml"/><Relationship Id="rId4" Type="http://schemas.openxmlformats.org/officeDocument/2006/relationships/slide" Target="slide146.xml"/><Relationship Id="rId9" Type="http://schemas.openxmlformats.org/officeDocument/2006/relationships/slide" Target="slide158.xml"/></Relationships>
</file>

<file path=ppt/slides/_rels/slide13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3" Type="http://schemas.openxmlformats.org/officeDocument/2006/relationships/slide" Target="slide163.xml"/><Relationship Id="rId2" Type="http://schemas.openxmlformats.org/officeDocument/2006/relationships/slide" Target="slide160.xml"/><Relationship Id="rId1" Type="http://schemas.openxmlformats.org/officeDocument/2006/relationships/slideLayout" Target="../slideLayouts/slideLayout2.xml"/><Relationship Id="rId5" Type="http://schemas.openxmlformats.org/officeDocument/2006/relationships/slide" Target="slide169.xml"/><Relationship Id="rId4" Type="http://schemas.openxmlformats.org/officeDocument/2006/relationships/slide" Target="slide16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3" Type="http://schemas.openxmlformats.org/officeDocument/2006/relationships/slide" Target="slide177.xml"/><Relationship Id="rId2" Type="http://schemas.openxmlformats.org/officeDocument/2006/relationships/slide" Target="slide175.xml"/><Relationship Id="rId1" Type="http://schemas.openxmlformats.org/officeDocument/2006/relationships/slideLayout" Target="../slideLayouts/slideLayout2.xml"/><Relationship Id="rId5" Type="http://schemas.openxmlformats.org/officeDocument/2006/relationships/slide" Target="slide180.xml"/><Relationship Id="rId4" Type="http://schemas.openxmlformats.org/officeDocument/2006/relationships/slide" Target="slide179.xml"/></Relationships>
</file>

<file path=ppt/slides/_rels/slide17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3" Type="http://schemas.openxmlformats.org/officeDocument/2006/relationships/slide" Target="slide185.xml"/><Relationship Id="rId2" Type="http://schemas.openxmlformats.org/officeDocument/2006/relationships/slide" Target="slide183.xml"/><Relationship Id="rId1" Type="http://schemas.openxmlformats.org/officeDocument/2006/relationships/slideLayout" Target="../slideLayouts/slideLayout2.xml"/><Relationship Id="rId4" Type="http://schemas.openxmlformats.org/officeDocument/2006/relationships/slide" Target="slide189.xml"/></Relationships>
</file>

<file path=ppt/slides/_rels/slide18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1.xml"/></Relationships>
</file>

<file path=ppt/slides/_rels/slide18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1.xml"/></Relationships>
</file>

<file path=ppt/slides/_rels/slide18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9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3" Type="http://schemas.openxmlformats.org/officeDocument/2006/relationships/slide" Target="slide196.xml"/><Relationship Id="rId2" Type="http://schemas.openxmlformats.org/officeDocument/2006/relationships/slide" Target="slide193.xml"/><Relationship Id="rId1" Type="http://schemas.openxmlformats.org/officeDocument/2006/relationships/slideLayout" Target="../slideLayouts/slideLayout2.xml"/><Relationship Id="rId5" Type="http://schemas.openxmlformats.org/officeDocument/2006/relationships/slide" Target="slide202.xml"/><Relationship Id="rId4" Type="http://schemas.openxmlformats.org/officeDocument/2006/relationships/slide" Target="slide199.xml"/></Relationships>
</file>

<file path=ppt/slides/_rels/slide19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0.xml"/></Relationships>
</file>

<file path=ppt/slides/_rels/slide19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0.xml"/></Relationships>
</file>

<file path=ppt/slides/_rels/slide19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slide" Target="slide106.xml"/><Relationship Id="rId13" Type="http://schemas.openxmlformats.org/officeDocument/2006/relationships/slide" Target="slide182.xml"/><Relationship Id="rId18" Type="http://schemas.openxmlformats.org/officeDocument/2006/relationships/slide" Target="slide254.xml"/><Relationship Id="rId3" Type="http://schemas.openxmlformats.org/officeDocument/2006/relationships/slide" Target="slide25.xml"/><Relationship Id="rId7" Type="http://schemas.openxmlformats.org/officeDocument/2006/relationships/slide" Target="slide91.xml"/><Relationship Id="rId12" Type="http://schemas.openxmlformats.org/officeDocument/2006/relationships/slide" Target="slide174.xml"/><Relationship Id="rId17" Type="http://schemas.openxmlformats.org/officeDocument/2006/relationships/slide" Target="slide248.xml"/><Relationship Id="rId2" Type="http://schemas.openxmlformats.org/officeDocument/2006/relationships/slide" Target="slide11.xml"/><Relationship Id="rId16" Type="http://schemas.openxmlformats.org/officeDocument/2006/relationships/slide" Target="slide214.xml"/><Relationship Id="rId1" Type="http://schemas.openxmlformats.org/officeDocument/2006/relationships/slideLayout" Target="../slideLayouts/slideLayout3.xml"/><Relationship Id="rId6" Type="http://schemas.openxmlformats.org/officeDocument/2006/relationships/slide" Target="slide75.xml"/><Relationship Id="rId11" Type="http://schemas.openxmlformats.org/officeDocument/2006/relationships/slide" Target="slide159.xml"/><Relationship Id="rId5" Type="http://schemas.openxmlformats.org/officeDocument/2006/relationships/slide" Target="slide61.xml"/><Relationship Id="rId15" Type="http://schemas.openxmlformats.org/officeDocument/2006/relationships/slide" Target="slide205.xml"/><Relationship Id="rId10" Type="http://schemas.openxmlformats.org/officeDocument/2006/relationships/slide" Target="slide138.xml"/><Relationship Id="rId19" Type="http://schemas.openxmlformats.org/officeDocument/2006/relationships/slide" Target="slide260.xml"/><Relationship Id="rId4" Type="http://schemas.openxmlformats.org/officeDocument/2006/relationships/slide" Target="slide45.xml"/><Relationship Id="rId9" Type="http://schemas.openxmlformats.org/officeDocument/2006/relationships/slide" Target="slide121.xml"/><Relationship Id="rId14" Type="http://schemas.openxmlformats.org/officeDocument/2006/relationships/slide" Target="slide19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1.xml"/></Relationships>
</file>

<file path=ppt/slides/_rels/slide20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1.xml"/></Relationships>
</file>

<file path=ppt/slides/_rels/slide20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0.xml"/></Relationships>
</file>

<file path=ppt/slides/_rels/slide204.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1.xml"/></Relationships>
</file>

<file path=ppt/slides/_rels/slide205.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slide" Target="slide206.xml"/><Relationship Id="rId1" Type="http://schemas.openxmlformats.org/officeDocument/2006/relationships/slideLayout" Target="../slideLayouts/slideLayout2.xml"/><Relationship Id="rId4" Type="http://schemas.openxmlformats.org/officeDocument/2006/relationships/slide" Target="slide212.xml"/></Relationships>
</file>

<file path=ppt/slides/_rels/slide20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hyperlink" Target="http://www.phila.gov/health/pdfs/WalkableAccessHealthyFood20122014.pdf" TargetMode="External"/><Relationship Id="rId1" Type="http://schemas.openxmlformats.org/officeDocument/2006/relationships/slideLayout" Target="../slideLayouts/slideLayout11.xml"/></Relationships>
</file>

<file path=ppt/slides/_rels/slide20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1.xml"/></Relationships>
</file>

<file path=ppt/slides/_rels/slide20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hyperlink" Target="http://www.phila.gov/health/pdfs/WalkableAccessHealthyFood20122014.pdf" TargetMode="External"/><Relationship Id="rId1" Type="http://schemas.openxmlformats.org/officeDocument/2006/relationships/slideLayout" Target="../slideLayouts/slideLayout11.xml"/></Relationships>
</file>

<file path=ppt/slides/_rels/slide20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1.xml"/></Relationships>
</file>

<file path=ppt/slides/_rels/slide21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1.xml"/></Relationships>
</file>

<file path=ppt/slides/_rels/slide21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1.xml"/></Relationships>
</file>

<file path=ppt/slides/_rels/slide214.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218.xml"/><Relationship Id="rId7" Type="http://schemas.openxmlformats.org/officeDocument/2006/relationships/slide" Target="slide233.xml"/><Relationship Id="rId2" Type="http://schemas.openxmlformats.org/officeDocument/2006/relationships/slide" Target="slide215.xml"/><Relationship Id="rId1" Type="http://schemas.openxmlformats.org/officeDocument/2006/relationships/slideLayout" Target="../slideLayouts/slideLayout2.xml"/><Relationship Id="rId6" Type="http://schemas.openxmlformats.org/officeDocument/2006/relationships/slide" Target="slide229.xml"/><Relationship Id="rId5" Type="http://schemas.openxmlformats.org/officeDocument/2006/relationships/slide" Target="slide225.xml"/><Relationship Id="rId10" Type="http://schemas.openxmlformats.org/officeDocument/2006/relationships/slide" Target="slide243.xml"/><Relationship Id="rId4" Type="http://schemas.openxmlformats.org/officeDocument/2006/relationships/slide" Target="slide221.xml"/><Relationship Id="rId9" Type="http://schemas.openxmlformats.org/officeDocument/2006/relationships/slide" Target="slide240.xml"/></Relationships>
</file>

<file path=ppt/slides/_rels/slide21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0.xml"/></Relationships>
</file>

<file path=ppt/slides/_rels/slide21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0.xml"/></Relationships>
</file>

<file path=ppt/slides/_rels/slide21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1.xml"/></Relationships>
</file>

<file path=ppt/slides/_rels/slide22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0.xml"/></Relationships>
</file>

<file path=ppt/slides/_rels/slide22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0.xml"/></Relationships>
</file>

<file path=ppt/slides/_rels/slide22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1.xml"/></Relationships>
</file>

<file path=ppt/slides/_rels/slide22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0.xml"/></Relationships>
</file>

<file path=ppt/slides/_rels/slide22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3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0.xml"/></Relationships>
</file>

<file path=ppt/slides/_rels/slide231.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1.xml"/></Relationships>
</file>

<file path=ppt/slides/_rels/slide232.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0.xml"/></Relationships>
</file>

<file path=ppt/slides/_rels/slide23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0.xml"/></Relationships>
</file>

<file path=ppt/slides/_rels/slide23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0.xml"/></Relationships>
</file>

<file path=ppt/slides/_rels/slide235.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0.xml"/></Relationships>
</file>

<file path=ppt/slides/_rels/slide238.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1.xml"/></Relationships>
</file>

<file path=ppt/slides/_rels/slide239.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40.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0.xml"/></Relationships>
</file>

<file path=ppt/slides/_rels/slide242.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11.xml"/></Relationships>
</file>

<file path=ppt/slides/_rels/slide243.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0.xml"/></Relationships>
</file>

<file path=ppt/slides/_rels/slide244.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10.xml"/></Relationships>
</file>

<file path=ppt/slides/_rels/slide24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0.xml"/></Relationships>
</file>

<file path=ppt/slides/_rels/slide24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0.xml"/></Relationships>
</file>

<file path=ppt/slides/_rels/slide248.xml.rels><?xml version="1.0" encoding="UTF-8" standalone="yes"?>
<Relationships xmlns="http://schemas.openxmlformats.org/package/2006/relationships"><Relationship Id="rId3" Type="http://schemas.openxmlformats.org/officeDocument/2006/relationships/slide" Target="slide250.xml"/><Relationship Id="rId2" Type="http://schemas.openxmlformats.org/officeDocument/2006/relationships/slide" Target="slide249.xml"/><Relationship Id="rId1" Type="http://schemas.openxmlformats.org/officeDocument/2006/relationships/slideLayout" Target="../slideLayouts/slideLayout2.xml"/><Relationship Id="rId5" Type="http://schemas.openxmlformats.org/officeDocument/2006/relationships/slide" Target="slide253.xml"/><Relationship Id="rId4" Type="http://schemas.openxmlformats.org/officeDocument/2006/relationships/slide" Target="slide251.xml"/></Relationships>
</file>

<file path=ppt/slides/_rels/slide249.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slide" Target="slide31.xml"/><Relationship Id="rId7" Type="http://schemas.openxmlformats.org/officeDocument/2006/relationships/slide" Target="slide42.xml"/><Relationship Id="rId2"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slide" Target="slide39.xml"/><Relationship Id="rId5" Type="http://schemas.openxmlformats.org/officeDocument/2006/relationships/slide" Target="slide37.xml"/><Relationship Id="rId4" Type="http://schemas.openxmlformats.org/officeDocument/2006/relationships/slide" Target="slide34.xml"/></Relationships>
</file>

<file path=ppt/slides/_rels/slide250.xml.rels><?xml version="1.0" encoding="UTF-8" standalone="yes"?>
<Relationships xmlns="http://schemas.openxmlformats.org/package/2006/relationships"><Relationship Id="rId3" Type="http://schemas.openxmlformats.org/officeDocument/2006/relationships/hyperlink" Target="http://foodfitphilly.org/eat-healthy-near-you/healthy-chinese-take-out/" TargetMode="External"/><Relationship Id="rId2" Type="http://schemas.openxmlformats.org/officeDocument/2006/relationships/hyperlink" Target="http://foodfitphilly.org/eat-healthy-near-you/farmers-markets/" TargetMode="External"/><Relationship Id="rId1" Type="http://schemas.openxmlformats.org/officeDocument/2006/relationships/slideLayout" Target="../slideLayouts/slideLayout10.xml"/><Relationship Id="rId4" Type="http://schemas.openxmlformats.org/officeDocument/2006/relationships/image" Target="../media/image232.jpeg"/></Relationships>
</file>

<file path=ppt/slides/_rels/slide251.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0.xml"/></Relationships>
</file>

<file path=ppt/slides/_rels/slide252.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0.xml"/></Relationships>
</file>

<file path=ppt/slides/_rels/slide253.xml.rels><?xml version="1.0" encoding="UTF-8" standalone="yes"?>
<Relationships xmlns="http://schemas.openxmlformats.org/package/2006/relationships"><Relationship Id="rId3" Type="http://schemas.openxmlformats.org/officeDocument/2006/relationships/hyperlink" Target="http://www.phila.gov/health/services/Serv_MedicalCare.html" TargetMode="External"/><Relationship Id="rId2" Type="http://schemas.openxmlformats.org/officeDocument/2006/relationships/image" Target="../media/image235.jpeg"/><Relationship Id="rId1" Type="http://schemas.openxmlformats.org/officeDocument/2006/relationships/slideLayout" Target="../slideLayouts/slideLayout1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8" Type="http://schemas.openxmlformats.org/officeDocument/2006/relationships/hyperlink" Target="http://www.phila.gov/health/medicalexaminer/index.html" TargetMode="External"/><Relationship Id="rId3" Type="http://schemas.openxmlformats.org/officeDocument/2006/relationships/hyperlink" Target="http://www.phila.gov/health/airmanagement/index.html" TargetMode="External"/><Relationship Id="rId7" Type="http://schemas.openxmlformats.org/officeDocument/2006/relationships/hyperlink" Target="http://www.phila.gov/health/pdfs/WalkableAccessHealthyFood20122014.pdf" TargetMode="External"/><Relationship Id="rId2" Type="http://schemas.openxmlformats.org/officeDocument/2006/relationships/hyperlink" Target="http://www.phila.gov/health/aaco/index.html" TargetMode="External"/><Relationship Id="rId1" Type="http://schemas.openxmlformats.org/officeDocument/2006/relationships/slideLayout" Target="../slideLayouts/slideLayout4.xml"/><Relationship Id="rId6" Type="http://schemas.openxmlformats.org/officeDocument/2006/relationships/hyperlink" Target="http://www.phila.gov/health/environment/index.html" TargetMode="External"/><Relationship Id="rId5" Type="http://schemas.openxmlformats.org/officeDocument/2006/relationships/hyperlink" Target="http://www.phila.gov/health/diseasecontrol/STDControl.html" TargetMode="External"/><Relationship Id="rId4" Type="http://schemas.openxmlformats.org/officeDocument/2006/relationships/hyperlink" Target="http://kids.phila.gov/" TargetMode="External"/></Relationships>
</file>

<file path=ppt/slides/_rels/slide256.xml.rels><?xml version="1.0" encoding="UTF-8" standalone="yes"?>
<Relationships xmlns="http://schemas.openxmlformats.org/package/2006/relationships"><Relationship Id="rId3" Type="http://schemas.openxmlformats.org/officeDocument/2006/relationships/hyperlink" Target="http://www.phila.gov/health/commissioner/VitalStatistics.html" TargetMode="External"/><Relationship Id="rId2" Type="http://schemas.openxmlformats.org/officeDocument/2006/relationships/hyperlink" Target="http://www.chdbdata.org/" TargetMode="External"/><Relationship Id="rId1" Type="http://schemas.openxmlformats.org/officeDocument/2006/relationships/slideLayout" Target="../slideLayouts/slideLayout4.xml"/><Relationship Id="rId4" Type="http://schemas.openxmlformats.org/officeDocument/2006/relationships/hyperlink" Target="http://www.phc4.org/" TargetMode="Externa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8.xml.rels><?xml version="1.0" encoding="UTF-8" standalone="yes"?>
<Relationships xmlns="http://schemas.openxmlformats.org/package/2006/relationships"><Relationship Id="rId3" Type="http://schemas.openxmlformats.org/officeDocument/2006/relationships/hyperlink" Target="http://www.cdc.gov/healthyyouth/data/yrbs/index.htm" TargetMode="External"/><Relationship Id="rId2" Type="http://schemas.openxmlformats.org/officeDocument/2006/relationships/hyperlink" Target="https://ucr.fbi.gov/crime-in-the-u.s/2014/crime-in-the-u.s.-2014" TargetMode="External"/><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2" Type="http://schemas.openxmlformats.org/officeDocument/2006/relationships/hyperlink" Target="http://www.countyhealthrankings.org/"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3" Type="http://schemas.openxmlformats.org/officeDocument/2006/relationships/hyperlink" Target="https://www.ncbi.nlm.nih.gov/books/NBK294316/" TargetMode="External"/><Relationship Id="rId2" Type="http://schemas.openxmlformats.org/officeDocument/2006/relationships/hyperlink" Target="https://chronicdata.cdc.gov/Health-Consequences-and-Costs/Smoking-Attributable-Mortality-Morbidity-and-Econo/3kjq-j5dm/data" TargetMode="External"/><Relationship Id="rId1" Type="http://schemas.openxmlformats.org/officeDocument/2006/relationships/slideLayout" Target="../slideLayouts/slideLayout4.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4.xml.rels><?xml version="1.0" encoding="UTF-8" standalone="yes"?>
<Relationships xmlns="http://schemas.openxmlformats.org/package/2006/relationships"><Relationship Id="rId2" Type="http://schemas.openxmlformats.org/officeDocument/2006/relationships/hyperlink" Target="http://www.phila.gov/health/pdfs/Walkable%20Access%20to%20Healthy%20Food%202012-2014.pdf" TargetMode="External"/><Relationship Id="rId1" Type="http://schemas.openxmlformats.org/officeDocument/2006/relationships/slideLayout" Target="../slideLayouts/slideLayout4.xml"/></Relationships>
</file>

<file path=ppt/slides/_rels/slide275.xml.rels><?xml version="1.0" encoding="UTF-8" standalone="yes"?>
<Relationships xmlns="http://schemas.openxmlformats.org/package/2006/relationships"><Relationship Id="rId3" Type="http://schemas.openxmlformats.org/officeDocument/2006/relationships/hyperlink" Target="http://www.education.pa.gov/Data-and-Statistics/Pages/Cohort-Graduation-Rate-.aspx" TargetMode="External"/><Relationship Id="rId2" Type="http://schemas.openxmlformats.org/officeDocument/2006/relationships/hyperlink" Target="http://www.education.pa.gov/pages/pssa-information.aspx"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cityofphiladelphia.github.io/community-health-explorer/"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slide" Target="slide46.xml"/><Relationship Id="rId1" Type="http://schemas.openxmlformats.org/officeDocument/2006/relationships/slideLayout" Target="../slideLayouts/slideLayout2.xml"/><Relationship Id="rId5" Type="http://schemas.openxmlformats.org/officeDocument/2006/relationships/slide" Target="slide58.xml"/><Relationship Id="rId4" Type="http://schemas.openxmlformats.org/officeDocument/2006/relationships/slide" Target="slide55.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slide" Target="slide62.xml"/><Relationship Id="rId1" Type="http://schemas.openxmlformats.org/officeDocument/2006/relationships/slideLayout" Target="../slideLayouts/slideLayout2.xml"/><Relationship Id="rId4" Type="http://schemas.openxmlformats.org/officeDocument/2006/relationships/slide" Target="slide70.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slide" Target="slide76.xml"/><Relationship Id="rId1" Type="http://schemas.openxmlformats.org/officeDocument/2006/relationships/slideLayout" Target="../slideLayouts/slideLayout2.xml"/><Relationship Id="rId6" Type="http://schemas.openxmlformats.org/officeDocument/2006/relationships/slide" Target="slide89.xml"/><Relationship Id="rId5" Type="http://schemas.openxmlformats.org/officeDocument/2006/relationships/slide" Target="slide86.xml"/><Relationship Id="rId4" Type="http://schemas.openxmlformats.org/officeDocument/2006/relationships/slide" Target="slide83.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slide" Target="slide94.xml"/><Relationship Id="rId7" Type="http://schemas.openxmlformats.org/officeDocument/2006/relationships/slide" Target="slide104.xml"/><Relationship Id="rId2" Type="http://schemas.openxmlformats.org/officeDocument/2006/relationships/slide" Target="slide92.xml"/><Relationship Id="rId1" Type="http://schemas.openxmlformats.org/officeDocument/2006/relationships/slideLayout" Target="../slideLayouts/slideLayout2.xml"/><Relationship Id="rId6" Type="http://schemas.openxmlformats.org/officeDocument/2006/relationships/slide" Target="slide102.xml"/><Relationship Id="rId5" Type="http://schemas.openxmlformats.org/officeDocument/2006/relationships/slide" Target="slide98.xml"/><Relationship Id="rId4" Type="http://schemas.openxmlformats.org/officeDocument/2006/relationships/slide" Target="slide96.xml"/></Relationships>
</file>

<file path=ppt/slides/_rels/slide9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100" dirty="0"/>
              <a:t>2017 Community Health Assessment (CHA)</a:t>
            </a:r>
            <a:br>
              <a:rPr lang="en-US" sz="3100" dirty="0"/>
            </a:br>
            <a:r>
              <a:rPr lang="en-US" sz="3100" dirty="0"/>
              <a:t>Philadelphia, PA</a:t>
            </a:r>
          </a:p>
        </p:txBody>
      </p:sp>
      <p:sp>
        <p:nvSpPr>
          <p:cNvPr id="3" name="Subtitle 2"/>
          <p:cNvSpPr>
            <a:spLocks noGrp="1"/>
          </p:cNvSpPr>
          <p:nvPr>
            <p:ph type="subTitle" idx="1"/>
          </p:nvPr>
        </p:nvSpPr>
        <p:spPr/>
        <p:txBody>
          <a:bodyPr anchor="ctr" anchorCtr="0">
            <a:normAutofit/>
          </a:bodyPr>
          <a:lstStyle/>
          <a:p>
            <a:r>
              <a:rPr lang="en-US" sz="2400" dirty="0"/>
              <a:t>Philadelphia Department of Public Health</a:t>
            </a:r>
          </a:p>
          <a:p>
            <a:r>
              <a:rPr lang="en-US" sz="2400"/>
              <a:t>September </a:t>
            </a:r>
            <a:r>
              <a:rPr lang="en-US" sz="2400" dirty="0"/>
              <a:t>2017</a:t>
            </a:r>
          </a:p>
        </p:txBody>
      </p:sp>
    </p:spTree>
    <p:extLst>
      <p:ext uri="{BB962C8B-B14F-4D97-AF65-F5344CB8AC3E}">
        <p14:creationId xmlns:p14="http://schemas.microsoft.com/office/powerpoint/2010/main" val="2012161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18310"/>
            <a:ext cx="5334000" cy="606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Planning Districts</a:t>
            </a:r>
          </a:p>
        </p:txBody>
      </p:sp>
      <p:sp>
        <p:nvSpPr>
          <p:cNvPr id="5" name="Rectangle 4"/>
          <p:cNvSpPr/>
          <p:nvPr/>
        </p:nvSpPr>
        <p:spPr>
          <a:xfrm>
            <a:off x="5638800" y="3124200"/>
            <a:ext cx="3276600" cy="3077766"/>
          </a:xfrm>
          <a:prstGeom prst="rect">
            <a:avLst/>
          </a:prstGeom>
          <a:noFill/>
        </p:spPr>
        <p:txBody>
          <a:bodyPr wrap="square" lIns="0" tIns="0" rIns="0" bIns="0" rtlCol="0">
            <a:spAutoFit/>
          </a:bodyPr>
          <a:lstStyle/>
          <a:p>
            <a:pPr marL="404813" lvl="2" indent="-285750">
              <a:spcBef>
                <a:spcPts val="1200"/>
              </a:spcBef>
              <a:buFont typeface="Arial" pitchFamily="34" charset="0"/>
              <a:buChar char="•"/>
            </a:pPr>
            <a:r>
              <a:rPr lang="en-US" dirty="0"/>
              <a:t>Philadelphia has 18 Planning Districts, representing distinct economic, geographic, and social units.</a:t>
            </a:r>
          </a:p>
          <a:p>
            <a:pPr marL="404813" lvl="2" indent="-285750">
              <a:spcBef>
                <a:spcPts val="1200"/>
              </a:spcBef>
              <a:buFont typeface="Arial" pitchFamily="34" charset="0"/>
              <a:buChar char="•"/>
            </a:pPr>
            <a:r>
              <a:rPr lang="en-US" dirty="0"/>
              <a:t>Districts plans by the Philadelphia City Planning Commission can be found </a:t>
            </a:r>
            <a:r>
              <a:rPr lang="en-US" dirty="0">
                <a:hlinkClick r:id="rId3"/>
              </a:rPr>
              <a:t>here</a:t>
            </a:r>
            <a:r>
              <a:rPr lang="en-US" dirty="0"/>
              <a:t>.</a:t>
            </a:r>
          </a:p>
          <a:p>
            <a:pPr marL="404813" lvl="2" indent="-285750">
              <a:spcBef>
                <a:spcPts val="1200"/>
              </a:spcBef>
              <a:buFont typeface="Arial" pitchFamily="34" charset="0"/>
              <a:buChar char="•"/>
            </a:pPr>
            <a:r>
              <a:rPr lang="en-US" dirty="0"/>
              <a:t>An online planning district lookup map is available </a:t>
            </a:r>
            <a:r>
              <a:rPr lang="en-US" dirty="0">
                <a:hlinkClick r:id="rId4"/>
              </a:rPr>
              <a:t>here</a:t>
            </a:r>
            <a:r>
              <a:rPr lang="en-US" dirty="0"/>
              <a:t>.  </a:t>
            </a:r>
          </a:p>
        </p:txBody>
      </p:sp>
    </p:spTree>
    <p:extLst>
      <p:ext uri="{BB962C8B-B14F-4D97-AF65-F5344CB8AC3E}">
        <p14:creationId xmlns:p14="http://schemas.microsoft.com/office/powerpoint/2010/main" val="34814464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Teen Sexual Health</a:t>
            </a:r>
          </a:p>
        </p:txBody>
      </p:sp>
      <p:sp>
        <p:nvSpPr>
          <p:cNvPr id="3" name="TextBox 2"/>
          <p:cNvSpPr txBox="1"/>
          <p:nvPr/>
        </p:nvSpPr>
        <p:spPr>
          <a:xfrm>
            <a:off x="7010400" y="2361947"/>
            <a:ext cx="1980346"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Birth rate per 1,000 teen girls age 15-19 years.</a:t>
            </a:r>
          </a:p>
        </p:txBody>
      </p:sp>
      <p:sp>
        <p:nvSpPr>
          <p:cNvPr id="6" name="TextBox 5"/>
          <p:cNvSpPr txBox="1"/>
          <p:nvPr/>
        </p:nvSpPr>
        <p:spPr>
          <a:xfrm>
            <a:off x="6942589" y="3935328"/>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6791332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Teen Sexual Health</a:t>
            </a:r>
          </a:p>
        </p:txBody>
      </p:sp>
      <p:sp>
        <p:nvSpPr>
          <p:cNvPr id="3" name="TextBox 2"/>
          <p:cNvSpPr txBox="1"/>
          <p:nvPr/>
        </p:nvSpPr>
        <p:spPr>
          <a:xfrm>
            <a:off x="7010400" y="2361947"/>
            <a:ext cx="1980346"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Birth rate per 1,000 teen girls age 15-19 years.</a:t>
            </a:r>
          </a:p>
        </p:txBody>
      </p:sp>
      <p:pic>
        <p:nvPicPr>
          <p:cNvPr id="5" name="Picture 4"/>
          <p:cNvPicPr>
            <a:picLocks noChangeAspect="1"/>
          </p:cNvPicPr>
          <p:nvPr/>
        </p:nvPicPr>
        <p:blipFill>
          <a:blip r:embed="rId2"/>
          <a:stretch>
            <a:fillRect/>
          </a:stretch>
        </p:blipFill>
        <p:spPr>
          <a:xfrm>
            <a:off x="457200" y="464157"/>
            <a:ext cx="5956308" cy="5334462"/>
          </a:xfrm>
          <a:prstGeom prst="rect">
            <a:avLst/>
          </a:prstGeom>
        </p:spPr>
      </p:pic>
    </p:spTree>
    <p:extLst>
      <p:ext uri="{BB962C8B-B14F-4D97-AF65-F5344CB8AC3E}">
        <p14:creationId xmlns:p14="http://schemas.microsoft.com/office/powerpoint/2010/main" val="30229489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Teen Sexual Health</a:t>
            </a:r>
          </a:p>
        </p:txBody>
      </p:sp>
      <p:sp>
        <p:nvSpPr>
          <p:cNvPr id="3" name="TextBox 2"/>
          <p:cNvSpPr txBox="1"/>
          <p:nvPr/>
        </p:nvSpPr>
        <p:spPr>
          <a:xfrm>
            <a:off x="7010400" y="2277308"/>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Diagnosed chlamydia infection rate per 100,000 teens age 15-19 years.</a:t>
            </a:r>
          </a:p>
        </p:txBody>
      </p:sp>
      <p:pic>
        <p:nvPicPr>
          <p:cNvPr id="4" name="Picture 3"/>
          <p:cNvPicPr>
            <a:picLocks noChangeAspect="1"/>
          </p:cNvPicPr>
          <p:nvPr/>
        </p:nvPicPr>
        <p:blipFill>
          <a:blip r:embed="rId2"/>
          <a:stretch>
            <a:fillRect/>
          </a:stretch>
        </p:blipFill>
        <p:spPr>
          <a:xfrm>
            <a:off x="76200" y="1219200"/>
            <a:ext cx="6705600" cy="4108450"/>
          </a:xfrm>
          <a:prstGeom prst="rect">
            <a:avLst/>
          </a:prstGeom>
        </p:spPr>
      </p:pic>
    </p:spTree>
    <p:extLst>
      <p:ext uri="{BB962C8B-B14F-4D97-AF65-F5344CB8AC3E}">
        <p14:creationId xmlns:p14="http://schemas.microsoft.com/office/powerpoint/2010/main" val="18290409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Teen Sexual Health</a:t>
            </a:r>
          </a:p>
        </p:txBody>
      </p:sp>
      <p:pic>
        <p:nvPicPr>
          <p:cNvPr id="9218" name="Picture 2" descr="D:\CHA_2016\Print\Final\Teen chlamyd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6172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10400" y="2277308"/>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Diagnosed chlamydia infection rate per 100,000 teens age 15-19 years.</a:t>
            </a:r>
          </a:p>
        </p:txBody>
      </p:sp>
      <p:sp>
        <p:nvSpPr>
          <p:cNvPr id="5" name="TextBox 4"/>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spTree>
    <p:extLst>
      <p:ext uri="{BB962C8B-B14F-4D97-AF65-F5344CB8AC3E}">
        <p14:creationId xmlns:p14="http://schemas.microsoft.com/office/powerpoint/2010/main" val="25713056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Teen Sexual Health</a:t>
            </a:r>
          </a:p>
        </p:txBody>
      </p:sp>
      <p:sp>
        <p:nvSpPr>
          <p:cNvPr id="3" name="TextBox 2"/>
          <p:cNvSpPr txBox="1"/>
          <p:nvPr/>
        </p:nvSpPr>
        <p:spPr>
          <a:xfrm>
            <a:off x="7010400" y="2277308"/>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Diagnosed gonorrhea infection rate per 100,000 teens age 15-19 years.</a:t>
            </a:r>
          </a:p>
        </p:txBody>
      </p:sp>
      <p:pic>
        <p:nvPicPr>
          <p:cNvPr id="4" name="Picture 3"/>
          <p:cNvPicPr>
            <a:picLocks noChangeAspect="1"/>
          </p:cNvPicPr>
          <p:nvPr/>
        </p:nvPicPr>
        <p:blipFill>
          <a:blip r:embed="rId2"/>
          <a:stretch>
            <a:fillRect/>
          </a:stretch>
        </p:blipFill>
        <p:spPr>
          <a:xfrm>
            <a:off x="152400" y="1066800"/>
            <a:ext cx="6591594" cy="4038600"/>
          </a:xfrm>
          <a:prstGeom prst="rect">
            <a:avLst/>
          </a:prstGeom>
        </p:spPr>
      </p:pic>
    </p:spTree>
    <p:extLst>
      <p:ext uri="{BB962C8B-B14F-4D97-AF65-F5344CB8AC3E}">
        <p14:creationId xmlns:p14="http://schemas.microsoft.com/office/powerpoint/2010/main" val="15132118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Teen Sexual Health</a:t>
            </a:r>
          </a:p>
        </p:txBody>
      </p:sp>
      <p:pic>
        <p:nvPicPr>
          <p:cNvPr id="10242" name="Picture 2" descr="D:\CHA_2016\Print\Final\Teen gonorrhe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6172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10400" y="2277308"/>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Diagnosed gonorrhea infection rate per 100,000 teens age 15-19 years.</a:t>
            </a:r>
          </a:p>
        </p:txBody>
      </p:sp>
      <p:sp>
        <p:nvSpPr>
          <p:cNvPr id="5" name="TextBox 4"/>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spTree>
    <p:extLst>
      <p:ext uri="{BB962C8B-B14F-4D97-AF65-F5344CB8AC3E}">
        <p14:creationId xmlns:p14="http://schemas.microsoft.com/office/powerpoint/2010/main" val="5207798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Maternal and Infant Health</a:t>
            </a:r>
          </a:p>
        </p:txBody>
      </p:sp>
      <p:sp>
        <p:nvSpPr>
          <p:cNvPr id="3" name="Subtitle 2"/>
          <p:cNvSpPr>
            <a:spLocks noGrp="1"/>
          </p:cNvSpPr>
          <p:nvPr>
            <p:ph type="subTitle" idx="1"/>
          </p:nvPr>
        </p:nvSpPr>
        <p:spPr/>
        <p:txBody>
          <a:bodyPr>
            <a:normAutofit/>
          </a:bodyPr>
          <a:lstStyle/>
          <a:p>
            <a:r>
              <a:rPr lang="en-US" sz="1600" dirty="0">
                <a:hlinkClick r:id="rId2" action="ppaction://hlinksldjump"/>
              </a:rPr>
              <a:t>Infant Mortality</a:t>
            </a:r>
            <a:endParaRPr lang="en-US" sz="1600" dirty="0"/>
          </a:p>
          <a:p>
            <a:r>
              <a:rPr lang="en-US" sz="1600" dirty="0">
                <a:hlinkClick r:id="rId3" action="ppaction://hlinksldjump"/>
              </a:rPr>
              <a:t>Low Birth Weight</a:t>
            </a:r>
            <a:endParaRPr lang="en-US" sz="1600" dirty="0"/>
          </a:p>
          <a:p>
            <a:r>
              <a:rPr lang="en-US" sz="1600" dirty="0">
                <a:hlinkClick r:id="rId4" action="ppaction://hlinksldjump"/>
              </a:rPr>
              <a:t>Prenatal Care</a:t>
            </a:r>
            <a:endParaRPr lang="en-US" sz="1600" dirty="0"/>
          </a:p>
          <a:p>
            <a:r>
              <a:rPr lang="en-US" sz="1600" dirty="0">
                <a:hlinkClick r:id="rId5" action="ppaction://hlinksldjump"/>
              </a:rPr>
              <a:t>Breastfeeding Initiation</a:t>
            </a:r>
            <a:endParaRPr lang="en-US" sz="1600" dirty="0"/>
          </a:p>
        </p:txBody>
      </p:sp>
    </p:spTree>
    <p:extLst>
      <p:ext uri="{BB962C8B-B14F-4D97-AF65-F5344CB8AC3E}">
        <p14:creationId xmlns:p14="http://schemas.microsoft.com/office/powerpoint/2010/main" val="35772342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Maternal and Infant Health</a:t>
            </a:r>
          </a:p>
        </p:txBody>
      </p:sp>
      <p:sp>
        <p:nvSpPr>
          <p:cNvPr id="3" name="TextBox 2"/>
          <p:cNvSpPr txBox="1"/>
          <p:nvPr/>
        </p:nvSpPr>
        <p:spPr>
          <a:xfrm>
            <a:off x="7019643" y="2133600"/>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Mortality rate per 1,000 live-born infants under one year of age.</a:t>
            </a:r>
          </a:p>
        </p:txBody>
      </p:sp>
      <p:pic>
        <p:nvPicPr>
          <p:cNvPr id="4" name="Picture 3"/>
          <p:cNvPicPr>
            <a:picLocks noChangeAspect="1"/>
          </p:cNvPicPr>
          <p:nvPr/>
        </p:nvPicPr>
        <p:blipFill>
          <a:blip r:embed="rId2"/>
          <a:stretch>
            <a:fillRect/>
          </a:stretch>
        </p:blipFill>
        <p:spPr>
          <a:xfrm>
            <a:off x="228600" y="1210887"/>
            <a:ext cx="6480610" cy="4041998"/>
          </a:xfrm>
          <a:prstGeom prst="rect">
            <a:avLst/>
          </a:prstGeom>
        </p:spPr>
      </p:pic>
    </p:spTree>
    <p:extLst>
      <p:ext uri="{BB962C8B-B14F-4D97-AF65-F5344CB8AC3E}">
        <p14:creationId xmlns:p14="http://schemas.microsoft.com/office/powerpoint/2010/main" val="31926216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Maternal and Infant Health</a:t>
            </a:r>
          </a:p>
        </p:txBody>
      </p:sp>
      <p:sp>
        <p:nvSpPr>
          <p:cNvPr id="3" name="TextBox 2"/>
          <p:cNvSpPr txBox="1"/>
          <p:nvPr/>
        </p:nvSpPr>
        <p:spPr>
          <a:xfrm>
            <a:off x="7019643" y="2133600"/>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Mortality rate per 1,000 live-born infants under one year of age.</a:t>
            </a:r>
          </a:p>
        </p:txBody>
      </p:sp>
      <p:sp>
        <p:nvSpPr>
          <p:cNvPr id="5" name="TextBox 4"/>
          <p:cNvSpPr txBox="1"/>
          <p:nvPr/>
        </p:nvSpPr>
        <p:spPr>
          <a:xfrm>
            <a:off x="6981116" y="3505200"/>
            <a:ext cx="2057400" cy="2123658"/>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Three years of data were combined to provide more reliable estimates by race/ethnicity, therefore these numbers are not directly comparable with previous estimates. Data missing for some race/ethnic subgroups due to small sample size.</a:t>
            </a:r>
          </a:p>
        </p:txBody>
      </p:sp>
      <p:pic>
        <p:nvPicPr>
          <p:cNvPr id="4" name="Picture 3"/>
          <p:cNvPicPr>
            <a:picLocks noChangeAspect="1"/>
          </p:cNvPicPr>
          <p:nvPr/>
        </p:nvPicPr>
        <p:blipFill>
          <a:blip r:embed="rId2"/>
          <a:stretch>
            <a:fillRect/>
          </a:stretch>
        </p:blipFill>
        <p:spPr>
          <a:xfrm>
            <a:off x="152400" y="1143000"/>
            <a:ext cx="6554339" cy="4038600"/>
          </a:xfrm>
          <a:prstGeom prst="rect">
            <a:avLst/>
          </a:prstGeom>
        </p:spPr>
      </p:pic>
    </p:spTree>
    <p:extLst>
      <p:ext uri="{BB962C8B-B14F-4D97-AF65-F5344CB8AC3E}">
        <p14:creationId xmlns:p14="http://schemas.microsoft.com/office/powerpoint/2010/main" val="28822509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Maternal and Infant Health</a:t>
            </a:r>
          </a:p>
        </p:txBody>
      </p:sp>
      <p:sp>
        <p:nvSpPr>
          <p:cNvPr id="3" name="TextBox 2"/>
          <p:cNvSpPr txBox="1"/>
          <p:nvPr/>
        </p:nvSpPr>
        <p:spPr>
          <a:xfrm>
            <a:off x="7019643" y="2133600"/>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Mortality rate per 1,000 live-born infants under one year of age.</a:t>
            </a:r>
          </a:p>
        </p:txBody>
      </p:sp>
      <p:sp>
        <p:nvSpPr>
          <p:cNvPr id="5" name="TextBox 4"/>
          <p:cNvSpPr txBox="1"/>
          <p:nvPr/>
        </p:nvSpPr>
        <p:spPr>
          <a:xfrm>
            <a:off x="6981116" y="3759114"/>
            <a:ext cx="2057400"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 </a:t>
            </a:r>
          </a:p>
          <a:p>
            <a:pPr lvl="0" algn="ctr"/>
            <a:endParaRPr lang="en-US" sz="1100" dirty="0">
              <a:solidFill>
                <a:schemeClr val="tx1">
                  <a:lumMod val="85000"/>
                  <a:lumOff val="15000"/>
                </a:schemeClr>
              </a:solidFill>
              <a:latin typeface="Trebuchet MS"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3325647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Summary Health Measures</a:t>
            </a:r>
          </a:p>
        </p:txBody>
      </p:sp>
      <p:sp>
        <p:nvSpPr>
          <p:cNvPr id="3" name="Subtitle 2"/>
          <p:cNvSpPr>
            <a:spLocks noGrp="1"/>
          </p:cNvSpPr>
          <p:nvPr>
            <p:ph type="subTitle" idx="1"/>
          </p:nvPr>
        </p:nvSpPr>
        <p:spPr/>
        <p:txBody>
          <a:bodyPr>
            <a:normAutofit/>
          </a:bodyPr>
          <a:lstStyle/>
          <a:p>
            <a:r>
              <a:rPr lang="en-US" sz="1600" dirty="0">
                <a:hlinkClick r:id="rId2" action="ppaction://hlinksldjump"/>
              </a:rPr>
              <a:t>Years of Life Lost Before Age 75</a:t>
            </a:r>
            <a:endParaRPr lang="en-US" sz="1600" dirty="0"/>
          </a:p>
          <a:p>
            <a:r>
              <a:rPr lang="en-US" sz="1600" dirty="0">
                <a:hlinkClick r:id="rId3" action="ppaction://hlinksldjump"/>
              </a:rPr>
              <a:t>Life Expectancy</a:t>
            </a:r>
            <a:endParaRPr lang="en-US" sz="1600" dirty="0"/>
          </a:p>
          <a:p>
            <a:r>
              <a:rPr lang="en-US" sz="1600" dirty="0">
                <a:hlinkClick r:id="rId4" action="ppaction://hlinksldjump"/>
              </a:rPr>
              <a:t>Poor or Fair Health</a:t>
            </a:r>
            <a:endParaRPr lang="en-US" sz="1600" dirty="0"/>
          </a:p>
        </p:txBody>
      </p:sp>
    </p:spTree>
    <p:extLst>
      <p:ext uri="{BB962C8B-B14F-4D97-AF65-F5344CB8AC3E}">
        <p14:creationId xmlns:p14="http://schemas.microsoft.com/office/powerpoint/2010/main" val="3381269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Maternal and Infant Health</a:t>
            </a:r>
          </a:p>
        </p:txBody>
      </p:sp>
      <p:sp>
        <p:nvSpPr>
          <p:cNvPr id="3" name="TextBox 2"/>
          <p:cNvSpPr txBox="1"/>
          <p:nvPr/>
        </p:nvSpPr>
        <p:spPr>
          <a:xfrm>
            <a:off x="7019643" y="2133600"/>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Mortality rate per 1,000 live-born infants under one year of age.</a:t>
            </a:r>
          </a:p>
        </p:txBody>
      </p:sp>
      <p:pic>
        <p:nvPicPr>
          <p:cNvPr id="4" name="Picture 3"/>
          <p:cNvPicPr>
            <a:picLocks noChangeAspect="1"/>
          </p:cNvPicPr>
          <p:nvPr/>
        </p:nvPicPr>
        <p:blipFill>
          <a:blip r:embed="rId2"/>
          <a:stretch>
            <a:fillRect/>
          </a:stretch>
        </p:blipFill>
        <p:spPr>
          <a:xfrm>
            <a:off x="457200" y="533400"/>
            <a:ext cx="5956308" cy="5334462"/>
          </a:xfrm>
          <a:prstGeom prst="rect">
            <a:avLst/>
          </a:prstGeom>
        </p:spPr>
      </p:pic>
    </p:spTree>
    <p:extLst>
      <p:ext uri="{BB962C8B-B14F-4D97-AF65-F5344CB8AC3E}">
        <p14:creationId xmlns:p14="http://schemas.microsoft.com/office/powerpoint/2010/main" val="38827381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Maternal and Infant Health</a:t>
            </a:r>
          </a:p>
        </p:txBody>
      </p:sp>
      <p:sp>
        <p:nvSpPr>
          <p:cNvPr id="3" name="TextBox 2"/>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live-born infants weighing less than 2,500 grams - or 5 pounds 8 ounces - at birth.</a:t>
            </a:r>
          </a:p>
        </p:txBody>
      </p:sp>
      <p:pic>
        <p:nvPicPr>
          <p:cNvPr id="4" name="Picture 3"/>
          <p:cNvPicPr>
            <a:picLocks noChangeAspect="1"/>
          </p:cNvPicPr>
          <p:nvPr/>
        </p:nvPicPr>
        <p:blipFill>
          <a:blip r:embed="rId2"/>
          <a:stretch>
            <a:fillRect/>
          </a:stretch>
        </p:blipFill>
        <p:spPr>
          <a:xfrm>
            <a:off x="152400" y="1066800"/>
            <a:ext cx="6480610" cy="4041998"/>
          </a:xfrm>
          <a:prstGeom prst="rect">
            <a:avLst/>
          </a:prstGeom>
        </p:spPr>
      </p:pic>
    </p:spTree>
    <p:extLst>
      <p:ext uri="{BB962C8B-B14F-4D97-AF65-F5344CB8AC3E}">
        <p14:creationId xmlns:p14="http://schemas.microsoft.com/office/powerpoint/2010/main" val="9128086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Maternal and Infant Health</a:t>
            </a:r>
          </a:p>
        </p:txBody>
      </p:sp>
      <p:sp>
        <p:nvSpPr>
          <p:cNvPr id="3" name="TextBox 2"/>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live-born infants weighing less than 2,500 grams - or 5 pounds 8 ounces - at birth.</a:t>
            </a:r>
          </a:p>
        </p:txBody>
      </p:sp>
      <p:sp>
        <p:nvSpPr>
          <p:cNvPr id="5" name="TextBox 4"/>
          <p:cNvSpPr txBox="1"/>
          <p:nvPr/>
        </p:nvSpPr>
        <p:spPr>
          <a:xfrm>
            <a:off x="6971873" y="4368717"/>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The methods for calculating low birth weights have been updated since prior reports.</a:t>
            </a:r>
          </a:p>
        </p:txBody>
      </p:sp>
      <p:pic>
        <p:nvPicPr>
          <p:cNvPr id="4" name="Picture 3"/>
          <p:cNvPicPr>
            <a:picLocks noChangeAspect="1"/>
          </p:cNvPicPr>
          <p:nvPr/>
        </p:nvPicPr>
        <p:blipFill>
          <a:blip r:embed="rId2"/>
          <a:stretch>
            <a:fillRect/>
          </a:stretch>
        </p:blipFill>
        <p:spPr>
          <a:xfrm>
            <a:off x="228600" y="1143000"/>
            <a:ext cx="6435197" cy="3965188"/>
          </a:xfrm>
          <a:prstGeom prst="rect">
            <a:avLst/>
          </a:prstGeom>
        </p:spPr>
      </p:pic>
    </p:spTree>
    <p:extLst>
      <p:ext uri="{BB962C8B-B14F-4D97-AF65-F5344CB8AC3E}">
        <p14:creationId xmlns:p14="http://schemas.microsoft.com/office/powerpoint/2010/main" val="2707201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Maternal and Infant Health</a:t>
            </a:r>
          </a:p>
        </p:txBody>
      </p:sp>
      <p:sp>
        <p:nvSpPr>
          <p:cNvPr id="4" name="TextBox 3"/>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live-born infants weighing less than 2,500 grams - or 5 pounds 8 ounces - at birth.</a:t>
            </a:r>
          </a:p>
        </p:txBody>
      </p:sp>
      <p:sp>
        <p:nvSpPr>
          <p:cNvPr id="5" name="TextBox 4"/>
          <p:cNvSpPr txBox="1"/>
          <p:nvPr/>
        </p:nvSpPr>
        <p:spPr>
          <a:xfrm>
            <a:off x="6981116" y="3572962"/>
            <a:ext cx="2057400" cy="2123658"/>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 </a:t>
            </a:r>
          </a:p>
          <a:p>
            <a:pPr algn="ctr"/>
            <a:endParaRPr lang="en-US" sz="1100" dirty="0">
              <a:solidFill>
                <a:schemeClr val="tx1">
                  <a:lumMod val="85000"/>
                  <a:lumOff val="15000"/>
                </a:schemeClr>
              </a:solidFill>
              <a:latin typeface="Trebuchet MS" pitchFamily="34" charset="0"/>
            </a:endParaRPr>
          </a:p>
          <a:p>
            <a:pPr algn="ctr"/>
            <a:r>
              <a:rPr lang="en-US" sz="1100" dirty="0">
                <a:solidFill>
                  <a:srgbClr val="FF0000"/>
                </a:solidFill>
                <a:latin typeface="Trebuchet MS" pitchFamily="34" charset="0"/>
              </a:rPr>
              <a:t>The methods for calculating low birth weights have been updated since prior reports.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42865436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Maternal and Infant Health</a:t>
            </a:r>
          </a:p>
        </p:txBody>
      </p:sp>
      <p:sp>
        <p:nvSpPr>
          <p:cNvPr id="3" name="TextBox 2"/>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live-born infants weighing less than 2,500 grams - or 5 pounds 8 ounces - at birth.</a:t>
            </a:r>
          </a:p>
        </p:txBody>
      </p:sp>
      <p:pic>
        <p:nvPicPr>
          <p:cNvPr id="4" name="Picture 3"/>
          <p:cNvPicPr>
            <a:picLocks noChangeAspect="1"/>
          </p:cNvPicPr>
          <p:nvPr/>
        </p:nvPicPr>
        <p:blipFill>
          <a:blip r:embed="rId2"/>
          <a:stretch>
            <a:fillRect/>
          </a:stretch>
        </p:blipFill>
        <p:spPr>
          <a:xfrm>
            <a:off x="304800" y="457200"/>
            <a:ext cx="6211676" cy="5105400"/>
          </a:xfrm>
          <a:prstGeom prst="rect">
            <a:avLst/>
          </a:prstGeom>
        </p:spPr>
      </p:pic>
    </p:spTree>
    <p:extLst>
      <p:ext uri="{BB962C8B-B14F-4D97-AF65-F5344CB8AC3E}">
        <p14:creationId xmlns:p14="http://schemas.microsoft.com/office/powerpoint/2010/main" val="4563332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Maternal and Infant Health</a:t>
            </a:r>
          </a:p>
        </p:txBody>
      </p:sp>
      <p:sp>
        <p:nvSpPr>
          <p:cNvPr id="3" name="TextBox 2"/>
          <p:cNvSpPr txBox="1"/>
          <p:nvPr/>
        </p:nvSpPr>
        <p:spPr>
          <a:xfrm>
            <a:off x="7010400" y="1854116"/>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women who received prenatal care either in the third trimester or not at all, out of all women giving birth within the year, for whom the timing of prenatal care is known.</a:t>
            </a:r>
          </a:p>
        </p:txBody>
      </p:sp>
      <p:pic>
        <p:nvPicPr>
          <p:cNvPr id="4" name="Picture 3"/>
          <p:cNvPicPr>
            <a:picLocks noChangeAspect="1"/>
          </p:cNvPicPr>
          <p:nvPr/>
        </p:nvPicPr>
        <p:blipFill>
          <a:blip r:embed="rId2"/>
          <a:stretch>
            <a:fillRect/>
          </a:stretch>
        </p:blipFill>
        <p:spPr>
          <a:xfrm>
            <a:off x="228600" y="1185949"/>
            <a:ext cx="6474513" cy="4041998"/>
          </a:xfrm>
          <a:prstGeom prst="rect">
            <a:avLst/>
          </a:prstGeom>
        </p:spPr>
      </p:pic>
    </p:spTree>
    <p:extLst>
      <p:ext uri="{BB962C8B-B14F-4D97-AF65-F5344CB8AC3E}">
        <p14:creationId xmlns:p14="http://schemas.microsoft.com/office/powerpoint/2010/main" val="15611991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Maternal and Infant Health</a:t>
            </a:r>
          </a:p>
        </p:txBody>
      </p:sp>
      <p:sp>
        <p:nvSpPr>
          <p:cNvPr id="6" name="TextBox 5"/>
          <p:cNvSpPr txBox="1"/>
          <p:nvPr/>
        </p:nvSpPr>
        <p:spPr>
          <a:xfrm>
            <a:off x="7010400" y="1854116"/>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women who received prenatal care either in the third trimester or not at all, out of all women giving birth within the year, for whom the timing of prenatal care is known.</a:t>
            </a:r>
          </a:p>
        </p:txBody>
      </p:sp>
      <p:pic>
        <p:nvPicPr>
          <p:cNvPr id="3" name="Picture 2"/>
          <p:cNvPicPr>
            <a:picLocks noChangeAspect="1"/>
          </p:cNvPicPr>
          <p:nvPr/>
        </p:nvPicPr>
        <p:blipFill>
          <a:blip r:embed="rId2"/>
          <a:stretch>
            <a:fillRect/>
          </a:stretch>
        </p:blipFill>
        <p:spPr>
          <a:xfrm>
            <a:off x="152399" y="1066800"/>
            <a:ext cx="6554339" cy="4038600"/>
          </a:xfrm>
          <a:prstGeom prst="rect">
            <a:avLst/>
          </a:prstGeom>
        </p:spPr>
      </p:pic>
    </p:spTree>
    <p:extLst>
      <p:ext uri="{BB962C8B-B14F-4D97-AF65-F5344CB8AC3E}">
        <p14:creationId xmlns:p14="http://schemas.microsoft.com/office/powerpoint/2010/main" val="40811249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Maternal and Infant Health</a:t>
            </a:r>
          </a:p>
        </p:txBody>
      </p:sp>
      <p:sp>
        <p:nvSpPr>
          <p:cNvPr id="5" name="TextBox 4"/>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sp>
        <p:nvSpPr>
          <p:cNvPr id="6" name="TextBox 5"/>
          <p:cNvSpPr txBox="1"/>
          <p:nvPr/>
        </p:nvSpPr>
        <p:spPr>
          <a:xfrm>
            <a:off x="7010400" y="1854116"/>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women who received prenatal care either in the third trimester or not at all, out of all women giving birth within the year, for whom the timing of prenatal care is known.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33722038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Maternal and Infant Health</a:t>
            </a:r>
          </a:p>
        </p:txBody>
      </p:sp>
      <p:sp>
        <p:nvSpPr>
          <p:cNvPr id="3" name="TextBox 2"/>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women initiating breastfeeding before hospital discharge, out of all women for whom breastfeeding status is known.</a:t>
            </a:r>
          </a:p>
        </p:txBody>
      </p:sp>
      <p:sp>
        <p:nvSpPr>
          <p:cNvPr id="5" name="TextBox 4"/>
          <p:cNvSpPr txBox="1"/>
          <p:nvPr/>
        </p:nvSpPr>
        <p:spPr>
          <a:xfrm>
            <a:off x="6971873" y="4199440"/>
            <a:ext cx="2057400"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The methods for calculating breastfeeding initiation have been updated since prior reports, and all data years have been recalculated.</a:t>
            </a:r>
          </a:p>
        </p:txBody>
      </p:sp>
      <p:pic>
        <p:nvPicPr>
          <p:cNvPr id="4" name="Picture 3"/>
          <p:cNvPicPr>
            <a:picLocks noChangeAspect="1"/>
          </p:cNvPicPr>
          <p:nvPr/>
        </p:nvPicPr>
        <p:blipFill>
          <a:blip r:embed="rId2"/>
          <a:stretch>
            <a:fillRect/>
          </a:stretch>
        </p:blipFill>
        <p:spPr>
          <a:xfrm>
            <a:off x="152400" y="1066799"/>
            <a:ext cx="6556810" cy="4083357"/>
          </a:xfrm>
          <a:prstGeom prst="rect">
            <a:avLst/>
          </a:prstGeom>
        </p:spPr>
      </p:pic>
    </p:spTree>
    <p:extLst>
      <p:ext uri="{BB962C8B-B14F-4D97-AF65-F5344CB8AC3E}">
        <p14:creationId xmlns:p14="http://schemas.microsoft.com/office/powerpoint/2010/main" val="14287721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Maternal and Infant Health</a:t>
            </a:r>
          </a:p>
        </p:txBody>
      </p:sp>
      <p:sp>
        <p:nvSpPr>
          <p:cNvPr id="3" name="TextBox 2"/>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women initiating breastfeeding before hospital discharge, out of all women for whom breastfeeding status is known.</a:t>
            </a:r>
          </a:p>
        </p:txBody>
      </p:sp>
      <p:sp>
        <p:nvSpPr>
          <p:cNvPr id="5" name="TextBox 4"/>
          <p:cNvSpPr txBox="1"/>
          <p:nvPr/>
        </p:nvSpPr>
        <p:spPr>
          <a:xfrm>
            <a:off x="6971873" y="4284078"/>
            <a:ext cx="2057400"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The methods for calculating breastfeeding initiation have been updated since prior reports.</a:t>
            </a:r>
          </a:p>
        </p:txBody>
      </p:sp>
      <p:pic>
        <p:nvPicPr>
          <p:cNvPr id="6" name="Picture 5"/>
          <p:cNvPicPr>
            <a:picLocks noChangeAspect="1"/>
          </p:cNvPicPr>
          <p:nvPr/>
        </p:nvPicPr>
        <p:blipFill>
          <a:blip r:embed="rId2"/>
          <a:stretch>
            <a:fillRect/>
          </a:stretch>
        </p:blipFill>
        <p:spPr>
          <a:xfrm>
            <a:off x="152400" y="1233054"/>
            <a:ext cx="6525168" cy="4024745"/>
          </a:xfrm>
          <a:prstGeom prst="rect">
            <a:avLst/>
          </a:prstGeom>
        </p:spPr>
      </p:pic>
    </p:spTree>
    <p:extLst>
      <p:ext uri="{BB962C8B-B14F-4D97-AF65-F5344CB8AC3E}">
        <p14:creationId xmlns:p14="http://schemas.microsoft.com/office/powerpoint/2010/main" val="1597739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Summary Health Measures</a:t>
            </a:r>
          </a:p>
        </p:txBody>
      </p:sp>
      <p:sp>
        <p:nvSpPr>
          <p:cNvPr id="4" name="TextBox 3"/>
          <p:cNvSpPr txBox="1"/>
          <p:nvPr/>
        </p:nvSpPr>
        <p:spPr>
          <a:xfrm>
            <a:off x="6982632" y="1473118"/>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Years of Potential Life Lost Before Age 75 (YPLL-75) is an age-adjusted rate per 100,000 of the population. It is based on the average years a person would have lived if he or she had not died before age 75.</a:t>
            </a:r>
          </a:p>
        </p:txBody>
      </p:sp>
      <p:pic>
        <p:nvPicPr>
          <p:cNvPr id="3" name="Picture 2"/>
          <p:cNvPicPr>
            <a:picLocks noChangeAspect="1"/>
          </p:cNvPicPr>
          <p:nvPr/>
        </p:nvPicPr>
        <p:blipFill>
          <a:blip r:embed="rId2"/>
          <a:stretch>
            <a:fillRect/>
          </a:stretch>
        </p:blipFill>
        <p:spPr>
          <a:xfrm>
            <a:off x="152400" y="1391322"/>
            <a:ext cx="6584645" cy="3733800"/>
          </a:xfrm>
          <a:prstGeom prst="rect">
            <a:avLst/>
          </a:prstGeom>
        </p:spPr>
      </p:pic>
    </p:spTree>
    <p:extLst>
      <p:ext uri="{BB962C8B-B14F-4D97-AF65-F5344CB8AC3E}">
        <p14:creationId xmlns:p14="http://schemas.microsoft.com/office/powerpoint/2010/main" val="42060862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Maternal and Infant Health</a:t>
            </a:r>
          </a:p>
        </p:txBody>
      </p:sp>
      <p:sp>
        <p:nvSpPr>
          <p:cNvPr id="5" name="TextBox 4"/>
          <p:cNvSpPr txBox="1"/>
          <p:nvPr/>
        </p:nvSpPr>
        <p:spPr>
          <a:xfrm>
            <a:off x="6971873" y="3469942"/>
            <a:ext cx="2057400" cy="2292935"/>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a:p>
            <a:pPr algn="ctr"/>
            <a:endParaRPr lang="en-US" sz="1100" dirty="0">
              <a:solidFill>
                <a:schemeClr val="tx1">
                  <a:lumMod val="85000"/>
                  <a:lumOff val="15000"/>
                </a:schemeClr>
              </a:solidFill>
              <a:latin typeface="Trebuchet MS" pitchFamily="34" charset="0"/>
            </a:endParaRPr>
          </a:p>
          <a:p>
            <a:pPr algn="ctr"/>
            <a:r>
              <a:rPr lang="en-US" sz="1100" dirty="0">
                <a:latin typeface="Trebuchet MS" pitchFamily="34" charset="0"/>
              </a:rPr>
              <a:t>The methods for calculating breastfeeding initiation have been updated since prior reports.</a:t>
            </a:r>
          </a:p>
        </p:txBody>
      </p:sp>
      <p:sp>
        <p:nvSpPr>
          <p:cNvPr id="6" name="TextBox 5"/>
          <p:cNvSpPr txBox="1"/>
          <p:nvPr/>
        </p:nvSpPr>
        <p:spPr>
          <a:xfrm>
            <a:off x="7010400" y="1828800"/>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women initiating breastfeeding before hospital discharge, out of all women for whom breastfeeding status is known.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31733880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Child Health</a:t>
            </a:r>
          </a:p>
        </p:txBody>
      </p:sp>
      <p:sp>
        <p:nvSpPr>
          <p:cNvPr id="3" name="Subtitle 2"/>
          <p:cNvSpPr>
            <a:spLocks noGrp="1"/>
          </p:cNvSpPr>
          <p:nvPr>
            <p:ph type="subTitle" idx="1"/>
          </p:nvPr>
        </p:nvSpPr>
        <p:spPr/>
        <p:txBody>
          <a:bodyPr>
            <a:normAutofit/>
          </a:bodyPr>
          <a:lstStyle/>
          <a:p>
            <a:r>
              <a:rPr lang="en-US" sz="1600" dirty="0">
                <a:hlinkClick r:id="rId2" action="ppaction://hlinksldjump"/>
              </a:rPr>
              <a:t>Children Up to Date on Immunizations</a:t>
            </a:r>
            <a:endParaRPr lang="en-US" sz="1600" dirty="0"/>
          </a:p>
          <a:p>
            <a:r>
              <a:rPr lang="en-US" sz="1600" dirty="0">
                <a:hlinkClick r:id="rId3" action="ppaction://hlinksldjump"/>
              </a:rPr>
              <a:t>Asthma Hospitalization</a:t>
            </a:r>
            <a:endParaRPr lang="en-US" sz="1600" dirty="0"/>
          </a:p>
          <a:p>
            <a:r>
              <a:rPr lang="en-US" sz="1600" dirty="0">
                <a:hlinkClick r:id="rId4" action="ppaction://hlinksldjump"/>
              </a:rPr>
              <a:t>Elevated Blood Lead Levels</a:t>
            </a:r>
            <a:endParaRPr lang="en-US" sz="1600" dirty="0"/>
          </a:p>
          <a:p>
            <a:r>
              <a:rPr lang="en-US" sz="1600" dirty="0">
                <a:hlinkClick r:id="rId5" action="ppaction://hlinksldjump"/>
              </a:rPr>
              <a:t>Pedestrian and Bicycle Crashes</a:t>
            </a:r>
            <a:endParaRPr lang="en-US" sz="1600" dirty="0"/>
          </a:p>
          <a:p>
            <a:r>
              <a:rPr lang="en-US" sz="1600" dirty="0">
                <a:hlinkClick r:id="rId6" action="ppaction://hlinksldjump"/>
              </a:rPr>
              <a:t>Child Mortality</a:t>
            </a:r>
            <a:endParaRPr lang="en-US" sz="1600" dirty="0"/>
          </a:p>
        </p:txBody>
      </p:sp>
    </p:spTree>
    <p:extLst>
      <p:ext uri="{BB962C8B-B14F-4D97-AF65-F5344CB8AC3E}">
        <p14:creationId xmlns:p14="http://schemas.microsoft.com/office/powerpoint/2010/main" val="1663105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3" name="TextBox 2"/>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age 19-35 months, who have completed the recommended vaccination schedule 4:3:1:3 (DTaP : IPV : MMR : Hib).</a:t>
            </a:r>
          </a:p>
        </p:txBody>
      </p:sp>
      <p:pic>
        <p:nvPicPr>
          <p:cNvPr id="4" name="Picture 3"/>
          <p:cNvPicPr>
            <a:picLocks noChangeAspect="1"/>
          </p:cNvPicPr>
          <p:nvPr/>
        </p:nvPicPr>
        <p:blipFill>
          <a:blip r:embed="rId2"/>
          <a:stretch>
            <a:fillRect/>
          </a:stretch>
        </p:blipFill>
        <p:spPr>
          <a:xfrm>
            <a:off x="152400" y="1295400"/>
            <a:ext cx="6591594" cy="4038600"/>
          </a:xfrm>
          <a:prstGeom prst="rect">
            <a:avLst/>
          </a:prstGeom>
        </p:spPr>
      </p:pic>
    </p:spTree>
    <p:extLst>
      <p:ext uri="{BB962C8B-B14F-4D97-AF65-F5344CB8AC3E}">
        <p14:creationId xmlns:p14="http://schemas.microsoft.com/office/powerpoint/2010/main" val="8555166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3" name="TextBox 2"/>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age 19-35 months, who have completed the recommended vaccination schedule 4:3:1:3 (DTaP : IPV : MMR : Hib).</a:t>
            </a:r>
          </a:p>
        </p:txBody>
      </p:sp>
      <p:pic>
        <p:nvPicPr>
          <p:cNvPr id="4" name="Picture 3"/>
          <p:cNvPicPr>
            <a:picLocks noChangeAspect="1"/>
          </p:cNvPicPr>
          <p:nvPr/>
        </p:nvPicPr>
        <p:blipFill>
          <a:blip r:embed="rId2"/>
          <a:stretch>
            <a:fillRect/>
          </a:stretch>
        </p:blipFill>
        <p:spPr>
          <a:xfrm>
            <a:off x="152400" y="1371600"/>
            <a:ext cx="6537961" cy="3962400"/>
          </a:xfrm>
          <a:prstGeom prst="rect">
            <a:avLst/>
          </a:prstGeom>
        </p:spPr>
      </p:pic>
    </p:spTree>
    <p:extLst>
      <p:ext uri="{BB962C8B-B14F-4D97-AF65-F5344CB8AC3E}">
        <p14:creationId xmlns:p14="http://schemas.microsoft.com/office/powerpoint/2010/main" val="8792621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5" name="TextBox 4"/>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sp>
        <p:nvSpPr>
          <p:cNvPr id="6" name="TextBox 5"/>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age 19-35 months, who have completed the recommended vaccination schedule 4:3:1:3 (DTaP : IPV : MMR : Hib).</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18441841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3" name="TextBox 2"/>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age 19-35 months, who have completed the recommended vaccination schedule 4:3:1:3 (DTaP : IPV : MMR : Hib).</a:t>
            </a:r>
          </a:p>
        </p:txBody>
      </p:sp>
      <p:pic>
        <p:nvPicPr>
          <p:cNvPr id="5" name="Picture 4"/>
          <p:cNvPicPr>
            <a:picLocks noChangeAspect="1"/>
          </p:cNvPicPr>
          <p:nvPr/>
        </p:nvPicPr>
        <p:blipFill>
          <a:blip r:embed="rId2"/>
          <a:stretch>
            <a:fillRect/>
          </a:stretch>
        </p:blipFill>
        <p:spPr>
          <a:xfrm>
            <a:off x="609600" y="609600"/>
            <a:ext cx="5956308" cy="4925995"/>
          </a:xfrm>
          <a:prstGeom prst="rect">
            <a:avLst/>
          </a:prstGeom>
        </p:spPr>
      </p:pic>
    </p:spTree>
    <p:extLst>
      <p:ext uri="{BB962C8B-B14F-4D97-AF65-F5344CB8AC3E}">
        <p14:creationId xmlns:p14="http://schemas.microsoft.com/office/powerpoint/2010/main" val="42125642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4" name="TextBox 3"/>
          <p:cNvSpPr txBox="1"/>
          <p:nvPr/>
        </p:nvSpPr>
        <p:spPr>
          <a:xfrm>
            <a:off x="7010400" y="2108031"/>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of hospital discharges with a primary diagnosis of asthma per 10,000 children under 18.</a:t>
            </a:r>
          </a:p>
        </p:txBody>
      </p:sp>
      <p:sp>
        <p:nvSpPr>
          <p:cNvPr id="5" name="TextBox 4"/>
          <p:cNvSpPr txBox="1"/>
          <p:nvPr/>
        </p:nvSpPr>
        <p:spPr>
          <a:xfrm>
            <a:off x="6971873" y="4199440"/>
            <a:ext cx="2057400"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The methods for calculating asthma hospitalization have been updated in 2014, and all data years have been recalculated.</a:t>
            </a:r>
          </a:p>
        </p:txBody>
      </p:sp>
      <p:pic>
        <p:nvPicPr>
          <p:cNvPr id="3" name="Picture 2"/>
          <p:cNvPicPr>
            <a:picLocks noChangeAspect="1"/>
          </p:cNvPicPr>
          <p:nvPr/>
        </p:nvPicPr>
        <p:blipFill>
          <a:blip r:embed="rId2"/>
          <a:stretch>
            <a:fillRect/>
          </a:stretch>
        </p:blipFill>
        <p:spPr>
          <a:xfrm>
            <a:off x="152400" y="1217815"/>
            <a:ext cx="6553200" cy="4011277"/>
          </a:xfrm>
          <a:prstGeom prst="rect">
            <a:avLst/>
          </a:prstGeom>
        </p:spPr>
      </p:pic>
    </p:spTree>
    <p:extLst>
      <p:ext uri="{BB962C8B-B14F-4D97-AF65-F5344CB8AC3E}">
        <p14:creationId xmlns:p14="http://schemas.microsoft.com/office/powerpoint/2010/main" val="14328511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4" name="TextBox 3"/>
          <p:cNvSpPr txBox="1"/>
          <p:nvPr/>
        </p:nvSpPr>
        <p:spPr>
          <a:xfrm>
            <a:off x="7010400" y="2108031"/>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of hospital discharges with a primary diagnosis of asthma per 10,000 children under age 18.</a:t>
            </a:r>
          </a:p>
        </p:txBody>
      </p:sp>
      <p:sp>
        <p:nvSpPr>
          <p:cNvPr id="6" name="TextBox 5"/>
          <p:cNvSpPr txBox="1"/>
          <p:nvPr/>
        </p:nvSpPr>
        <p:spPr>
          <a:xfrm>
            <a:off x="6961985" y="3996153"/>
            <a:ext cx="2057400"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The methods for calculating asthma hospitalization were updated in 2014 and are not comparable to previous years.</a:t>
            </a:r>
          </a:p>
        </p:txBody>
      </p:sp>
      <p:pic>
        <p:nvPicPr>
          <p:cNvPr id="5" name="Picture 4"/>
          <p:cNvPicPr>
            <a:picLocks noChangeAspect="1"/>
          </p:cNvPicPr>
          <p:nvPr/>
        </p:nvPicPr>
        <p:blipFill>
          <a:blip r:embed="rId2"/>
          <a:stretch>
            <a:fillRect/>
          </a:stretch>
        </p:blipFill>
        <p:spPr>
          <a:xfrm>
            <a:off x="152399" y="1524000"/>
            <a:ext cx="6537961" cy="3962400"/>
          </a:xfrm>
          <a:prstGeom prst="rect">
            <a:avLst/>
          </a:prstGeom>
        </p:spPr>
      </p:pic>
    </p:spTree>
    <p:extLst>
      <p:ext uri="{BB962C8B-B14F-4D97-AF65-F5344CB8AC3E}">
        <p14:creationId xmlns:p14="http://schemas.microsoft.com/office/powerpoint/2010/main" val="26488345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4" name="TextBox 3"/>
          <p:cNvSpPr txBox="1"/>
          <p:nvPr/>
        </p:nvSpPr>
        <p:spPr>
          <a:xfrm>
            <a:off x="7010400" y="1752600"/>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of hospital discharges with a primary diagnosis of asthma per 10,000 children under 18.</a:t>
            </a:r>
          </a:p>
        </p:txBody>
      </p:sp>
      <p:sp>
        <p:nvSpPr>
          <p:cNvPr id="6" name="TextBox 5"/>
          <p:cNvSpPr txBox="1"/>
          <p:nvPr/>
        </p:nvSpPr>
        <p:spPr>
          <a:xfrm>
            <a:off x="6942589" y="3100387"/>
            <a:ext cx="2057400" cy="2462213"/>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Data are displayed by zip code. Planning District boundaries are overlaid. For the citywide value, refer to the citywide over time graph.</a:t>
            </a:r>
          </a:p>
          <a:p>
            <a:pPr lvl="0" algn="ctr"/>
            <a:endParaRPr lang="en-US" sz="1100" dirty="0">
              <a:solidFill>
                <a:schemeClr val="tx1">
                  <a:lumMod val="85000"/>
                  <a:lumOff val="15000"/>
                </a:schemeClr>
              </a:solidFill>
              <a:latin typeface="Trebuchet MS" pitchFamily="34" charset="0"/>
            </a:endParaRPr>
          </a:p>
          <a:p>
            <a:pPr algn="ctr"/>
            <a:r>
              <a:rPr lang="en-US" sz="1100" dirty="0">
                <a:latin typeface="Trebuchet MS" pitchFamily="34" charset="0"/>
              </a:rPr>
              <a:t>The methods for calculating asthma hospitalization have been updated since prior reports and are not comparable to previous years.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39819132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5" name="TextBox 4"/>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0-5 years old, with newly identified blood lead levels (BLLs) from 5-9 mcg/dL and 10+ mcg/dL using any blood specimens for screening.</a:t>
            </a:r>
          </a:p>
        </p:txBody>
      </p:sp>
      <p:pic>
        <p:nvPicPr>
          <p:cNvPr id="3" name="Picture 2"/>
          <p:cNvPicPr>
            <a:picLocks noChangeAspect="1"/>
          </p:cNvPicPr>
          <p:nvPr/>
        </p:nvPicPr>
        <p:blipFill>
          <a:blip r:embed="rId2"/>
          <a:stretch>
            <a:fillRect/>
          </a:stretch>
        </p:blipFill>
        <p:spPr>
          <a:xfrm>
            <a:off x="304800" y="1184564"/>
            <a:ext cx="6198346" cy="4038600"/>
          </a:xfrm>
          <a:prstGeom prst="rect">
            <a:avLst/>
          </a:prstGeom>
        </p:spPr>
      </p:pic>
    </p:spTree>
    <p:extLst>
      <p:ext uri="{BB962C8B-B14F-4D97-AF65-F5344CB8AC3E}">
        <p14:creationId xmlns:p14="http://schemas.microsoft.com/office/powerpoint/2010/main" val="1240218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Summary Health Measures</a:t>
            </a:r>
          </a:p>
        </p:txBody>
      </p:sp>
      <p:sp>
        <p:nvSpPr>
          <p:cNvPr id="7" name="TextBox 6"/>
          <p:cNvSpPr txBox="1"/>
          <p:nvPr/>
        </p:nvSpPr>
        <p:spPr>
          <a:xfrm>
            <a:off x="6982632" y="1473118"/>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Years of Potential Life Lost Before Age 75 (YPLL-75) is an age-adjusted rate per 100,000 of the population. It is based on the average years a person would have lived if he or she had not died before age 75.</a:t>
            </a:r>
          </a:p>
        </p:txBody>
      </p:sp>
      <p:pic>
        <p:nvPicPr>
          <p:cNvPr id="6" name="Picture 5"/>
          <p:cNvPicPr>
            <a:picLocks noChangeAspect="1"/>
          </p:cNvPicPr>
          <p:nvPr/>
        </p:nvPicPr>
        <p:blipFill>
          <a:blip r:embed="rId2"/>
          <a:stretch>
            <a:fillRect/>
          </a:stretch>
        </p:blipFill>
        <p:spPr>
          <a:xfrm>
            <a:off x="152400" y="1238922"/>
            <a:ext cx="6565244" cy="4038600"/>
          </a:xfrm>
          <a:prstGeom prst="rect">
            <a:avLst/>
          </a:prstGeom>
        </p:spPr>
      </p:pic>
    </p:spTree>
    <p:extLst>
      <p:ext uri="{BB962C8B-B14F-4D97-AF65-F5344CB8AC3E}">
        <p14:creationId xmlns:p14="http://schemas.microsoft.com/office/powerpoint/2010/main" val="25481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3" name="TextBox 2"/>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0-5 years old, with newly identified blood lead levels (BLLs) from 5-9 mcg/dL using any blood specimens for screening.</a:t>
            </a:r>
          </a:p>
        </p:txBody>
      </p:sp>
      <p:sp>
        <p:nvSpPr>
          <p:cNvPr id="5" name="TextBox 4"/>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99"/>
            <a:ext cx="6858000" cy="6172200"/>
          </a:xfrm>
          <a:prstGeom prst="rect">
            <a:avLst/>
          </a:prstGeom>
        </p:spPr>
      </p:pic>
    </p:spTree>
    <p:extLst>
      <p:ext uri="{BB962C8B-B14F-4D97-AF65-F5344CB8AC3E}">
        <p14:creationId xmlns:p14="http://schemas.microsoft.com/office/powerpoint/2010/main" val="12266214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3" name="TextBox 2"/>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0-5 years old, with newly identified blood lead levels (BLLs) at or above 10 mcg/dL using any blood specimens for screening.</a:t>
            </a:r>
          </a:p>
        </p:txBody>
      </p:sp>
      <p:sp>
        <p:nvSpPr>
          <p:cNvPr id="5" name="TextBox 4"/>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33865058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5" name="TextBox 4"/>
          <p:cNvSpPr txBox="1"/>
          <p:nvPr/>
        </p:nvSpPr>
        <p:spPr>
          <a:xfrm>
            <a:off x="6998861" y="1474124"/>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child-involved pedestrian and bicyclist crashes involving motor vehicles per 100,000 children under 18.</a:t>
            </a:r>
          </a:p>
        </p:txBody>
      </p:sp>
      <p:pic>
        <p:nvPicPr>
          <p:cNvPr id="6" name="Picture 5"/>
          <p:cNvPicPr>
            <a:picLocks noChangeAspect="1"/>
          </p:cNvPicPr>
          <p:nvPr/>
        </p:nvPicPr>
        <p:blipFill>
          <a:blip r:embed="rId2"/>
          <a:stretch>
            <a:fillRect/>
          </a:stretch>
        </p:blipFill>
        <p:spPr>
          <a:xfrm>
            <a:off x="228600" y="1447800"/>
            <a:ext cx="6437934" cy="3944454"/>
          </a:xfrm>
          <a:prstGeom prst="rect">
            <a:avLst/>
          </a:prstGeom>
        </p:spPr>
      </p:pic>
      <p:sp>
        <p:nvSpPr>
          <p:cNvPr id="8" name="TextBox 7"/>
          <p:cNvSpPr txBox="1"/>
          <p:nvPr/>
        </p:nvSpPr>
        <p:spPr>
          <a:xfrm>
            <a:off x="6981116" y="3581400"/>
            <a:ext cx="2057400"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The methods for calculating  pedestrian and bicycle crashes per 100,000 children have been updated since prior reports and are not comparable to previous years.</a:t>
            </a:r>
          </a:p>
        </p:txBody>
      </p:sp>
    </p:spTree>
    <p:extLst>
      <p:ext uri="{BB962C8B-B14F-4D97-AF65-F5344CB8AC3E}">
        <p14:creationId xmlns:p14="http://schemas.microsoft.com/office/powerpoint/2010/main" val="5906541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5" name="TextBox 4"/>
          <p:cNvSpPr txBox="1"/>
          <p:nvPr/>
        </p:nvSpPr>
        <p:spPr>
          <a:xfrm>
            <a:off x="7019643" y="1371600"/>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child-involved pedestrian and bicyclist crashes involving motor vehicles per 100,000 children under 18.</a:t>
            </a:r>
          </a:p>
        </p:txBody>
      </p:sp>
      <p:sp>
        <p:nvSpPr>
          <p:cNvPr id="6" name="TextBox 5"/>
          <p:cNvSpPr txBox="1"/>
          <p:nvPr/>
        </p:nvSpPr>
        <p:spPr>
          <a:xfrm>
            <a:off x="6971873" y="2838033"/>
            <a:ext cx="2057400" cy="2800767"/>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The methods for calculating  pedestrian and bicycle crashes per 100,000 children have been updated since prior reports and are not comparable to previous years.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1379411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5" name="TextBox 4"/>
          <p:cNvSpPr txBox="1"/>
          <p:nvPr/>
        </p:nvSpPr>
        <p:spPr>
          <a:xfrm>
            <a:off x="7010400" y="2277308"/>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mortality rate per 100,000 children under 18 years of age.</a:t>
            </a:r>
          </a:p>
        </p:txBody>
      </p:sp>
      <p:sp>
        <p:nvSpPr>
          <p:cNvPr id="6" name="TextBox 5"/>
          <p:cNvSpPr txBox="1"/>
          <p:nvPr/>
        </p:nvSpPr>
        <p:spPr>
          <a:xfrm>
            <a:off x="6971873" y="4114801"/>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See PDPH Vital Statistics Reports for causes of death by age: </a:t>
            </a:r>
            <a:r>
              <a:rPr lang="en-US" sz="1100" dirty="0">
                <a:solidFill>
                  <a:schemeClr val="tx1">
                    <a:lumMod val="85000"/>
                    <a:lumOff val="15000"/>
                  </a:schemeClr>
                </a:solidFill>
                <a:latin typeface="Trebuchet MS" pitchFamily="34" charset="0"/>
                <a:hlinkClick r:id="rId2"/>
              </a:rPr>
              <a:t>http://www.phila.gov/health/commissioner/VitalStatistics.html</a:t>
            </a:r>
            <a:endParaRPr lang="en-US" sz="1100" dirty="0">
              <a:solidFill>
                <a:schemeClr val="tx1">
                  <a:lumMod val="85000"/>
                  <a:lumOff val="15000"/>
                </a:schemeClr>
              </a:solidFill>
              <a:latin typeface="Trebuchet MS" pitchFamily="34" charset="0"/>
            </a:endParaRPr>
          </a:p>
        </p:txBody>
      </p:sp>
      <p:pic>
        <p:nvPicPr>
          <p:cNvPr id="3" name="Picture 2"/>
          <p:cNvPicPr>
            <a:picLocks noChangeAspect="1"/>
          </p:cNvPicPr>
          <p:nvPr/>
        </p:nvPicPr>
        <p:blipFill>
          <a:blip r:embed="rId3"/>
          <a:stretch>
            <a:fillRect/>
          </a:stretch>
        </p:blipFill>
        <p:spPr>
          <a:xfrm>
            <a:off x="228600" y="1066800"/>
            <a:ext cx="6480610" cy="4041998"/>
          </a:xfrm>
          <a:prstGeom prst="rect">
            <a:avLst/>
          </a:prstGeom>
        </p:spPr>
      </p:pic>
    </p:spTree>
    <p:extLst>
      <p:ext uri="{BB962C8B-B14F-4D97-AF65-F5344CB8AC3E}">
        <p14:creationId xmlns:p14="http://schemas.microsoft.com/office/powerpoint/2010/main" val="2700968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5" name="TextBox 4"/>
          <p:cNvSpPr txBox="1"/>
          <p:nvPr/>
        </p:nvSpPr>
        <p:spPr>
          <a:xfrm>
            <a:off x="7010400" y="2277308"/>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mortality rate per 100,000 children under 18 years of age.</a:t>
            </a:r>
          </a:p>
        </p:txBody>
      </p:sp>
      <p:sp>
        <p:nvSpPr>
          <p:cNvPr id="6" name="TextBox 5"/>
          <p:cNvSpPr txBox="1"/>
          <p:nvPr/>
        </p:nvSpPr>
        <p:spPr>
          <a:xfrm>
            <a:off x="6971873" y="4114801"/>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See PDPH Vital Statistics Reports for causes of death by age: </a:t>
            </a:r>
            <a:r>
              <a:rPr lang="en-US" sz="1100" dirty="0">
                <a:solidFill>
                  <a:schemeClr val="tx1">
                    <a:lumMod val="85000"/>
                    <a:lumOff val="15000"/>
                  </a:schemeClr>
                </a:solidFill>
                <a:latin typeface="Trebuchet MS" pitchFamily="34" charset="0"/>
                <a:hlinkClick r:id="rId2"/>
              </a:rPr>
              <a:t>http://www.phila.gov/health/commissioner/VitalStatistics.html</a:t>
            </a:r>
            <a:endParaRPr lang="en-US" sz="1100" dirty="0">
              <a:solidFill>
                <a:schemeClr val="tx1">
                  <a:lumMod val="85000"/>
                  <a:lumOff val="15000"/>
                </a:schemeClr>
              </a:solidFill>
              <a:latin typeface="Trebuchet MS" pitchFamily="34" charset="0"/>
            </a:endParaRPr>
          </a:p>
        </p:txBody>
      </p:sp>
      <p:pic>
        <p:nvPicPr>
          <p:cNvPr id="4" name="Picture 3"/>
          <p:cNvPicPr>
            <a:picLocks noChangeAspect="1"/>
          </p:cNvPicPr>
          <p:nvPr/>
        </p:nvPicPr>
        <p:blipFill>
          <a:blip r:embed="rId3"/>
          <a:stretch>
            <a:fillRect/>
          </a:stretch>
        </p:blipFill>
        <p:spPr>
          <a:xfrm>
            <a:off x="152400" y="1143000"/>
            <a:ext cx="6565244" cy="4038600"/>
          </a:xfrm>
          <a:prstGeom prst="rect">
            <a:avLst/>
          </a:prstGeom>
        </p:spPr>
      </p:pic>
    </p:spTree>
    <p:extLst>
      <p:ext uri="{BB962C8B-B14F-4D97-AF65-F5344CB8AC3E}">
        <p14:creationId xmlns:p14="http://schemas.microsoft.com/office/powerpoint/2010/main" val="9608852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5" name="TextBox 4"/>
          <p:cNvSpPr txBox="1"/>
          <p:nvPr/>
        </p:nvSpPr>
        <p:spPr>
          <a:xfrm>
            <a:off x="7010400" y="1752600"/>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mortality rate per 100,000 children under 18 years of age.</a:t>
            </a:r>
          </a:p>
        </p:txBody>
      </p:sp>
      <p:sp>
        <p:nvSpPr>
          <p:cNvPr id="6" name="TextBox 5"/>
          <p:cNvSpPr txBox="1"/>
          <p:nvPr/>
        </p:nvSpPr>
        <p:spPr>
          <a:xfrm>
            <a:off x="6971873" y="2971800"/>
            <a:ext cx="2057400" cy="2800767"/>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See PDPH Vital Statistics Reports for causes of death by age: </a:t>
            </a:r>
            <a:r>
              <a:rPr lang="en-US" sz="1100" dirty="0">
                <a:solidFill>
                  <a:schemeClr val="tx1">
                    <a:lumMod val="85000"/>
                    <a:lumOff val="15000"/>
                  </a:schemeClr>
                </a:solidFill>
                <a:latin typeface="Trebuchet MS" pitchFamily="34" charset="0"/>
                <a:hlinkClick r:id="rId2"/>
              </a:rPr>
              <a:t>http://www.phila.gov/health/commissioner/VitalStatistics.html</a:t>
            </a:r>
            <a:endParaRPr lang="en-US" sz="1100" dirty="0">
              <a:solidFill>
                <a:schemeClr val="tx1">
                  <a:lumMod val="85000"/>
                  <a:lumOff val="15000"/>
                </a:schemeClr>
              </a:solidFill>
              <a:latin typeface="Trebuchet MS" pitchFamily="34" charset="0"/>
            </a:endParaRP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a:p>
            <a:pPr lvl="0" algn="ctr"/>
            <a:endParaRPr lang="en-US" sz="1100" dirty="0">
              <a:solidFill>
                <a:schemeClr val="tx1">
                  <a:lumMod val="85000"/>
                  <a:lumOff val="15000"/>
                </a:schemeClr>
              </a:solidFill>
              <a:latin typeface="Trebuchet MS"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16013624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Child Health</a:t>
            </a:r>
          </a:p>
        </p:txBody>
      </p:sp>
      <p:sp>
        <p:nvSpPr>
          <p:cNvPr id="5" name="TextBox 4"/>
          <p:cNvSpPr txBox="1"/>
          <p:nvPr/>
        </p:nvSpPr>
        <p:spPr>
          <a:xfrm>
            <a:off x="7010400" y="2277308"/>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mortality rate per 100,000 children under 18 years of age.</a:t>
            </a:r>
          </a:p>
        </p:txBody>
      </p:sp>
      <p:pic>
        <p:nvPicPr>
          <p:cNvPr id="3" name="Picture 2"/>
          <p:cNvPicPr>
            <a:picLocks noChangeAspect="1"/>
          </p:cNvPicPr>
          <p:nvPr/>
        </p:nvPicPr>
        <p:blipFill>
          <a:blip r:embed="rId2"/>
          <a:stretch>
            <a:fillRect/>
          </a:stretch>
        </p:blipFill>
        <p:spPr>
          <a:xfrm>
            <a:off x="609600" y="609600"/>
            <a:ext cx="6035563" cy="4993057"/>
          </a:xfrm>
          <a:prstGeom prst="rect">
            <a:avLst/>
          </a:prstGeom>
        </p:spPr>
      </p:pic>
    </p:spTree>
    <p:extLst>
      <p:ext uri="{BB962C8B-B14F-4D97-AF65-F5344CB8AC3E}">
        <p14:creationId xmlns:p14="http://schemas.microsoft.com/office/powerpoint/2010/main" val="199819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Access to Care	</a:t>
            </a:r>
          </a:p>
        </p:txBody>
      </p:sp>
      <p:sp>
        <p:nvSpPr>
          <p:cNvPr id="3" name="Subtitle 2"/>
          <p:cNvSpPr>
            <a:spLocks noGrp="1"/>
          </p:cNvSpPr>
          <p:nvPr>
            <p:ph type="subTitle" idx="1"/>
          </p:nvPr>
        </p:nvSpPr>
        <p:spPr>
          <a:xfrm>
            <a:off x="1371600" y="4038600"/>
            <a:ext cx="6400800" cy="2133600"/>
          </a:xfrm>
        </p:spPr>
        <p:txBody>
          <a:bodyPr>
            <a:noAutofit/>
          </a:bodyPr>
          <a:lstStyle/>
          <a:p>
            <a:r>
              <a:rPr lang="en-US" sz="1400" dirty="0">
                <a:hlinkClick r:id="rId2" action="ppaction://hlinksldjump"/>
              </a:rPr>
              <a:t>Adults Without Health Insurance</a:t>
            </a:r>
            <a:endParaRPr lang="en-US" sz="1400" dirty="0"/>
          </a:p>
          <a:p>
            <a:r>
              <a:rPr lang="en-US" sz="1400" dirty="0">
                <a:hlinkClick r:id="rId3" action="ppaction://hlinksldjump"/>
              </a:rPr>
              <a:t>Children Without Health Insurance</a:t>
            </a:r>
            <a:endParaRPr lang="en-US" sz="1400" dirty="0"/>
          </a:p>
          <a:p>
            <a:r>
              <a:rPr lang="en-US" sz="1400" dirty="0">
                <a:hlinkClick r:id="rId4" action="ppaction://hlinksldjump"/>
              </a:rPr>
              <a:t>Adults Covered by Medicaid</a:t>
            </a:r>
            <a:endParaRPr lang="en-US" sz="1400" dirty="0"/>
          </a:p>
          <a:p>
            <a:r>
              <a:rPr lang="en-US" sz="1400" dirty="0">
                <a:hlinkClick r:id="rId5" action="ppaction://hlinksldjump"/>
              </a:rPr>
              <a:t>Adults Forgoing Care Due to Cost</a:t>
            </a:r>
            <a:endParaRPr lang="en-US" sz="1400" dirty="0"/>
          </a:p>
          <a:p>
            <a:r>
              <a:rPr lang="en-US" sz="1400" dirty="0">
                <a:hlinkClick r:id="rId6" action="ppaction://hlinksldjump"/>
              </a:rPr>
              <a:t>Ambulatory Care Sensitive Hospitalization</a:t>
            </a:r>
            <a:endParaRPr lang="en-US" sz="1400" dirty="0"/>
          </a:p>
          <a:p>
            <a:r>
              <a:rPr lang="en-US" sz="1400" dirty="0">
                <a:hlinkClick r:id="rId7" action="ppaction://hlinksldjump"/>
              </a:rPr>
              <a:t>Children Receiving Dental Care</a:t>
            </a:r>
            <a:endParaRPr lang="en-US" sz="1400" dirty="0"/>
          </a:p>
          <a:p>
            <a:r>
              <a:rPr lang="en-US" sz="1400" dirty="0">
                <a:solidFill>
                  <a:srgbClr val="FF0000"/>
                </a:solidFill>
                <a:hlinkClick r:id="rId8" action="ppaction://hlinksldjump"/>
              </a:rPr>
              <a:t>Population per Primary Care Physician</a:t>
            </a:r>
            <a:endParaRPr lang="en-US" sz="1400" dirty="0">
              <a:solidFill>
                <a:srgbClr val="FF0000"/>
              </a:solidFill>
            </a:endParaRPr>
          </a:p>
          <a:p>
            <a:r>
              <a:rPr lang="en-US" sz="1400" dirty="0">
                <a:solidFill>
                  <a:srgbClr val="FF0000"/>
                </a:solidFill>
                <a:hlinkClick r:id="rId9" action="ppaction://hlinksldjump"/>
              </a:rPr>
              <a:t>Population per Dentist</a:t>
            </a:r>
            <a:endParaRPr lang="en-US" sz="1400" dirty="0">
              <a:solidFill>
                <a:srgbClr val="FF0000"/>
              </a:solidFill>
            </a:endParaRPr>
          </a:p>
        </p:txBody>
      </p:sp>
    </p:spTree>
    <p:extLst>
      <p:ext uri="{BB962C8B-B14F-4D97-AF65-F5344CB8AC3E}">
        <p14:creationId xmlns:p14="http://schemas.microsoft.com/office/powerpoint/2010/main" val="26573895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2277308"/>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age 18-64 years old, reporting no source of insurance.</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52" y="1082723"/>
            <a:ext cx="6522048" cy="4098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540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Summary Health Measures</a:t>
            </a:r>
          </a:p>
        </p:txBody>
      </p:sp>
      <p:sp>
        <p:nvSpPr>
          <p:cNvPr id="6" name="TextBox 5"/>
          <p:cNvSpPr txBox="1"/>
          <p:nvPr/>
        </p:nvSpPr>
        <p:spPr>
          <a:xfrm>
            <a:off x="6967392"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sp>
        <p:nvSpPr>
          <p:cNvPr id="8" name="TextBox 7"/>
          <p:cNvSpPr txBox="1"/>
          <p:nvPr/>
        </p:nvSpPr>
        <p:spPr>
          <a:xfrm>
            <a:off x="6982632" y="1872496"/>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Years of Potential Life Lost Before Age 75 (YPLL-75) is an age-adjusted rate per 100,000 of the population. It is based on the average years a person would have lived if he or she had not died before age 75.</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194793623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2277308"/>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age 18-64 years old, reporting no source of insurance.</a:t>
            </a:r>
          </a:p>
        </p:txBody>
      </p:sp>
      <p:sp>
        <p:nvSpPr>
          <p:cNvPr id="6" name="TextBox 5"/>
          <p:cNvSpPr txBox="1"/>
          <p:nvPr/>
        </p:nvSpPr>
        <p:spPr>
          <a:xfrm>
            <a:off x="7003414" y="4488359"/>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pic>
        <p:nvPicPr>
          <p:cNvPr id="4" name="Picture 3"/>
          <p:cNvPicPr>
            <a:picLocks noChangeAspect="1"/>
          </p:cNvPicPr>
          <p:nvPr/>
        </p:nvPicPr>
        <p:blipFill>
          <a:blip r:embed="rId2"/>
          <a:stretch>
            <a:fillRect/>
          </a:stretch>
        </p:blipFill>
        <p:spPr>
          <a:xfrm>
            <a:off x="152400" y="1210887"/>
            <a:ext cx="6563064" cy="3665913"/>
          </a:xfrm>
          <a:prstGeom prst="rect">
            <a:avLst/>
          </a:prstGeom>
        </p:spPr>
      </p:pic>
    </p:spTree>
    <p:extLst>
      <p:ext uri="{BB962C8B-B14F-4D97-AF65-F5344CB8AC3E}">
        <p14:creationId xmlns:p14="http://schemas.microsoft.com/office/powerpoint/2010/main" val="88767520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3" name="TextBox 2"/>
          <p:cNvSpPr txBox="1"/>
          <p:nvPr/>
        </p:nvSpPr>
        <p:spPr>
          <a:xfrm>
            <a:off x="7010400" y="2277307"/>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age 18-64 years, reporting no source of insurance.</a:t>
            </a:r>
          </a:p>
        </p:txBody>
      </p:sp>
      <p:sp>
        <p:nvSpPr>
          <p:cNvPr id="5" name="TextBox 4"/>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36702314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2277308"/>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age 18-64 years old, reporting no source of insurance.</a:t>
            </a:r>
          </a:p>
        </p:txBody>
      </p:sp>
      <p:pic>
        <p:nvPicPr>
          <p:cNvPr id="4" name="Picture 3"/>
          <p:cNvPicPr>
            <a:picLocks noChangeAspect="1"/>
          </p:cNvPicPr>
          <p:nvPr/>
        </p:nvPicPr>
        <p:blipFill>
          <a:blip r:embed="rId2"/>
          <a:stretch>
            <a:fillRect/>
          </a:stretch>
        </p:blipFill>
        <p:spPr>
          <a:xfrm>
            <a:off x="533400" y="457200"/>
            <a:ext cx="5956308" cy="5334462"/>
          </a:xfrm>
          <a:prstGeom prst="rect">
            <a:avLst/>
          </a:prstGeom>
        </p:spPr>
      </p:pic>
    </p:spTree>
    <p:extLst>
      <p:ext uri="{BB962C8B-B14F-4D97-AF65-F5344CB8AC3E}">
        <p14:creationId xmlns:p14="http://schemas.microsoft.com/office/powerpoint/2010/main" val="27133070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under 18 for whom no source of insurance is reported by adult proxy.</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219200"/>
            <a:ext cx="642613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0841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under 18 for whom no source of insurance is reported by adult proxy.</a:t>
            </a:r>
          </a:p>
        </p:txBody>
      </p:sp>
      <p:sp>
        <p:nvSpPr>
          <p:cNvPr id="6" name="TextBox 5"/>
          <p:cNvSpPr txBox="1"/>
          <p:nvPr/>
        </p:nvSpPr>
        <p:spPr>
          <a:xfrm>
            <a:off x="7003414" y="4488359"/>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pic>
        <p:nvPicPr>
          <p:cNvPr id="4" name="Picture 3"/>
          <p:cNvPicPr>
            <a:picLocks noChangeAspect="1"/>
          </p:cNvPicPr>
          <p:nvPr/>
        </p:nvPicPr>
        <p:blipFill>
          <a:blip r:embed="rId2"/>
          <a:stretch>
            <a:fillRect/>
          </a:stretch>
        </p:blipFill>
        <p:spPr>
          <a:xfrm>
            <a:off x="152400" y="1219200"/>
            <a:ext cx="6548182" cy="3657600"/>
          </a:xfrm>
          <a:prstGeom prst="rect">
            <a:avLst/>
          </a:prstGeom>
        </p:spPr>
      </p:pic>
    </p:spTree>
    <p:extLst>
      <p:ext uri="{BB962C8B-B14F-4D97-AF65-F5344CB8AC3E}">
        <p14:creationId xmlns:p14="http://schemas.microsoft.com/office/powerpoint/2010/main" val="35376532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2277307"/>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under 18 without health insurance.</a:t>
            </a:r>
          </a:p>
        </p:txBody>
      </p:sp>
      <p:sp>
        <p:nvSpPr>
          <p:cNvPr id="6" name="TextBox 5"/>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Small Area Health Insurance Estimates (SAHIE) for counties are based on data from a variety of sources and may not be based on survey data.</a:t>
            </a:r>
          </a:p>
        </p:txBody>
      </p:sp>
      <p:pic>
        <p:nvPicPr>
          <p:cNvPr id="4" name="Picture 3"/>
          <p:cNvPicPr>
            <a:picLocks noChangeAspect="1"/>
          </p:cNvPicPr>
          <p:nvPr/>
        </p:nvPicPr>
        <p:blipFill>
          <a:blip r:embed="rId2"/>
          <a:stretch>
            <a:fillRect/>
          </a:stretch>
        </p:blipFill>
        <p:spPr>
          <a:xfrm>
            <a:off x="457200" y="457200"/>
            <a:ext cx="5956308" cy="5334462"/>
          </a:xfrm>
          <a:prstGeom prst="rect">
            <a:avLst/>
          </a:prstGeom>
        </p:spPr>
      </p:pic>
    </p:spTree>
    <p:extLst>
      <p:ext uri="{BB962C8B-B14F-4D97-AF65-F5344CB8AC3E}">
        <p14:creationId xmlns:p14="http://schemas.microsoft.com/office/powerpoint/2010/main" val="3616442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1938754"/>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age 18-64 years, reporting insurance coverage through Medicaid, Medical Assistance (M.A.), HealthChoices, or Access Card.</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066800"/>
            <a:ext cx="641525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2480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1938754"/>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age 18-64 years, reporting insurance coverage through Medicaid, Medical Assistance (M.A.), HealthChoices, or Access Card.</a:t>
            </a:r>
          </a:p>
        </p:txBody>
      </p:sp>
      <p:sp>
        <p:nvSpPr>
          <p:cNvPr id="6" name="TextBox 5"/>
          <p:cNvSpPr txBox="1"/>
          <p:nvPr/>
        </p:nvSpPr>
        <p:spPr>
          <a:xfrm>
            <a:off x="7003414" y="4488359"/>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pic>
        <p:nvPicPr>
          <p:cNvPr id="3" name="Picture 2"/>
          <p:cNvPicPr>
            <a:picLocks noChangeAspect="1"/>
          </p:cNvPicPr>
          <p:nvPr/>
        </p:nvPicPr>
        <p:blipFill>
          <a:blip r:embed="rId2"/>
          <a:stretch>
            <a:fillRect/>
          </a:stretch>
        </p:blipFill>
        <p:spPr>
          <a:xfrm>
            <a:off x="152400" y="1295400"/>
            <a:ext cx="6548182" cy="3657600"/>
          </a:xfrm>
          <a:prstGeom prst="rect">
            <a:avLst/>
          </a:prstGeom>
        </p:spPr>
      </p:pic>
    </p:spTree>
    <p:extLst>
      <p:ext uri="{BB962C8B-B14F-4D97-AF65-F5344CB8AC3E}">
        <p14:creationId xmlns:p14="http://schemas.microsoft.com/office/powerpoint/2010/main" val="370910568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3" name="TextBox 2"/>
          <p:cNvSpPr txBox="1"/>
          <p:nvPr/>
        </p:nvSpPr>
        <p:spPr>
          <a:xfrm>
            <a:off x="7010400" y="1938753"/>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age 18-64 years, reporting insurance coverage through Medicaid, Medical Assistance (M.A.), HealthChoices, or Access Card.</a:t>
            </a:r>
          </a:p>
        </p:txBody>
      </p:sp>
      <p:sp>
        <p:nvSpPr>
          <p:cNvPr id="5" name="TextBox 4"/>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27650" name="Picture 2" descr="D:\CHA_2016\Print\Final\Access to Care\Medicai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15949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1854115"/>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age 18-64 years, answering "yes" to the question, "In the past year, has there been any time when you were sick or injured AND did not seek health care because of the cost?"</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52" y="1143000"/>
            <a:ext cx="6547384"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134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Summary Health Measures</a:t>
            </a:r>
          </a:p>
        </p:txBody>
      </p:sp>
      <p:sp>
        <p:nvSpPr>
          <p:cNvPr id="6" name="TextBox 5"/>
          <p:cNvSpPr txBox="1"/>
          <p:nvPr/>
        </p:nvSpPr>
        <p:spPr>
          <a:xfrm>
            <a:off x="6982632" y="1473118"/>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Years of Potential Life Lost Before Age 75 (YPLL-75) is an age-adjusted rate per 100,000 of the population. It is based on the average years a person would have lived if he or she had not died before age 75.</a:t>
            </a:r>
          </a:p>
        </p:txBody>
      </p:sp>
      <p:pic>
        <p:nvPicPr>
          <p:cNvPr id="4" name="Picture 3"/>
          <p:cNvPicPr>
            <a:picLocks noChangeAspect="1"/>
          </p:cNvPicPr>
          <p:nvPr/>
        </p:nvPicPr>
        <p:blipFill>
          <a:blip r:embed="rId2"/>
          <a:stretch>
            <a:fillRect/>
          </a:stretch>
        </p:blipFill>
        <p:spPr>
          <a:xfrm>
            <a:off x="457200" y="304800"/>
            <a:ext cx="6181880" cy="5657578"/>
          </a:xfrm>
          <a:prstGeom prst="rect">
            <a:avLst/>
          </a:prstGeom>
        </p:spPr>
      </p:pic>
    </p:spTree>
    <p:extLst>
      <p:ext uri="{BB962C8B-B14F-4D97-AF65-F5344CB8AC3E}">
        <p14:creationId xmlns:p14="http://schemas.microsoft.com/office/powerpoint/2010/main" val="230253511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1854115"/>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age 18-64 years, answering "yes" to the question, "In the past year, has there been any time when you were sick or injured AND did not seek health care because of the cost?"</a:t>
            </a:r>
          </a:p>
        </p:txBody>
      </p:sp>
      <p:sp>
        <p:nvSpPr>
          <p:cNvPr id="6" name="TextBox 5"/>
          <p:cNvSpPr txBox="1"/>
          <p:nvPr/>
        </p:nvSpPr>
        <p:spPr>
          <a:xfrm>
            <a:off x="7003414" y="4488359"/>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pic>
        <p:nvPicPr>
          <p:cNvPr id="4" name="Picture 3"/>
          <p:cNvPicPr>
            <a:picLocks noChangeAspect="1"/>
          </p:cNvPicPr>
          <p:nvPr/>
        </p:nvPicPr>
        <p:blipFill>
          <a:blip r:embed="rId2"/>
          <a:stretch>
            <a:fillRect/>
          </a:stretch>
        </p:blipFill>
        <p:spPr>
          <a:xfrm>
            <a:off x="152400" y="1524000"/>
            <a:ext cx="6548182" cy="3657600"/>
          </a:xfrm>
          <a:prstGeom prst="rect">
            <a:avLst/>
          </a:prstGeom>
        </p:spPr>
      </p:pic>
    </p:spTree>
    <p:extLst>
      <p:ext uri="{BB962C8B-B14F-4D97-AF65-F5344CB8AC3E}">
        <p14:creationId xmlns:p14="http://schemas.microsoft.com/office/powerpoint/2010/main" val="283091495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3" name="TextBox 2"/>
          <p:cNvSpPr txBox="1"/>
          <p:nvPr/>
        </p:nvSpPr>
        <p:spPr>
          <a:xfrm>
            <a:off x="7010400" y="1219200"/>
            <a:ext cx="1980346" cy="1477328"/>
          </a:xfrm>
          <a:prstGeom prst="rect">
            <a:avLst/>
          </a:prstGeom>
          <a:noFill/>
        </p:spPr>
        <p:txBody>
          <a:bodyPr wrap="square" rtlCol="0" anchor="ctr">
            <a:spAutoFit/>
          </a:bodyPr>
          <a:lstStyle/>
          <a:p>
            <a:pPr algn="ctr"/>
            <a:r>
              <a:rPr lang="en-US" sz="1000" dirty="0">
                <a:solidFill>
                  <a:srgbClr val="004990"/>
                </a:solidFill>
                <a:latin typeface="Trebuchet MS" pitchFamily="34" charset="0"/>
              </a:rPr>
              <a:t>Indicator</a:t>
            </a:r>
            <a:r>
              <a:rPr lang="en-US" sz="1000" baseline="0" dirty="0">
                <a:solidFill>
                  <a:srgbClr val="004990"/>
                </a:solidFill>
                <a:latin typeface="Trebuchet MS" pitchFamily="34" charset="0"/>
              </a:rPr>
              <a:t> Definition:</a:t>
            </a:r>
          </a:p>
          <a:p>
            <a:pPr algn="ctr"/>
            <a:endParaRPr lang="en-US" sz="1000" dirty="0">
              <a:solidFill>
                <a:srgbClr val="004990"/>
              </a:solidFill>
              <a:latin typeface="Trebuchet MS" pitchFamily="34" charset="0"/>
            </a:endParaRPr>
          </a:p>
          <a:p>
            <a:pPr algn="ctr"/>
            <a:r>
              <a:rPr lang="en-US" sz="1000" dirty="0">
                <a:solidFill>
                  <a:schemeClr val="tx1">
                    <a:lumMod val="85000"/>
                    <a:lumOff val="15000"/>
                  </a:schemeClr>
                </a:solidFill>
                <a:latin typeface="Trebuchet MS" pitchFamily="34" charset="0"/>
              </a:rPr>
              <a:t>Percentage of adults, age 18-64 years, answering "yes" to the question, "In the past year, has there been any time when you were sick or injured AND did not seek health care because of the cost?"</a:t>
            </a:r>
          </a:p>
        </p:txBody>
      </p:sp>
      <p:sp>
        <p:nvSpPr>
          <p:cNvPr id="5" name="TextBox 4"/>
          <p:cNvSpPr txBox="1"/>
          <p:nvPr/>
        </p:nvSpPr>
        <p:spPr>
          <a:xfrm>
            <a:off x="6971873" y="2971800"/>
            <a:ext cx="2057400" cy="2708434"/>
          </a:xfrm>
          <a:prstGeom prst="rect">
            <a:avLst/>
          </a:prstGeom>
          <a:noFill/>
        </p:spPr>
        <p:txBody>
          <a:bodyPr wrap="square" rtlCol="0" anchor="ctr">
            <a:spAutoFit/>
          </a:bodyPr>
          <a:lstStyle/>
          <a:p>
            <a:pPr algn="ctr"/>
            <a:r>
              <a:rPr lang="en-US" sz="1000" dirty="0">
                <a:solidFill>
                  <a:srgbClr val="004990"/>
                </a:solidFill>
                <a:latin typeface="Trebuchet MS" pitchFamily="34" charset="0"/>
              </a:rPr>
              <a:t>Notes:</a:t>
            </a:r>
          </a:p>
          <a:p>
            <a:pPr lvl="0" algn="ctr"/>
            <a:endParaRPr lang="en-US" sz="1000" dirty="0">
              <a:solidFill>
                <a:schemeClr val="tx1">
                  <a:lumMod val="85000"/>
                  <a:lumOff val="15000"/>
                </a:schemeClr>
              </a:solidFill>
              <a:latin typeface="Trebuchet MS" pitchFamily="34" charset="0"/>
            </a:endParaRPr>
          </a:p>
          <a:p>
            <a:pPr algn="ctr"/>
            <a:r>
              <a:rPr lang="en-US" sz="1000" dirty="0">
                <a:solidFill>
                  <a:schemeClr val="tx1">
                    <a:lumMod val="85000"/>
                    <a:lumOff val="15000"/>
                  </a:schemeClr>
                </a:solidFill>
                <a:latin typeface="Trebuchet MS" pitchFamily="34" charset="0"/>
              </a:rPr>
              <a:t>Two years of Household Health Survey data (2012 and 2014/15) were combined to provide more reliable estimates by planning district, therefore these numbers are not directly comparable with previous estimates.</a:t>
            </a:r>
          </a:p>
          <a:p>
            <a:pPr lvl="0" algn="ctr"/>
            <a:endParaRPr lang="en-US" sz="10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4098" name="Picture 2" descr="D:\CHA_2016\Print\Final\Access to Care\Forgoing Care 2012-2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6858000" cy="617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4393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1854115"/>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per 100,000 persons for conditions where appropriate ambulatory care prevents or reduces the need for admission to the hospital, for population under 75 years of age. </a:t>
            </a:r>
          </a:p>
        </p:txBody>
      </p:sp>
      <p:pic>
        <p:nvPicPr>
          <p:cNvPr id="8" name="Picture 7"/>
          <p:cNvPicPr>
            <a:picLocks noChangeAspect="1"/>
          </p:cNvPicPr>
          <p:nvPr/>
        </p:nvPicPr>
        <p:blipFill>
          <a:blip r:embed="rId2"/>
          <a:stretch>
            <a:fillRect/>
          </a:stretch>
        </p:blipFill>
        <p:spPr>
          <a:xfrm>
            <a:off x="228600" y="1295400"/>
            <a:ext cx="6468417" cy="4041998"/>
          </a:xfrm>
          <a:prstGeom prst="rect">
            <a:avLst/>
          </a:prstGeom>
        </p:spPr>
      </p:pic>
      <p:sp>
        <p:nvSpPr>
          <p:cNvPr id="9" name="TextBox 8"/>
          <p:cNvSpPr txBox="1"/>
          <p:nvPr/>
        </p:nvSpPr>
        <p:spPr>
          <a:xfrm>
            <a:off x="7003414" y="4149805"/>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The methods for calculating ambulatory care sensitive hospitalizations have been updated since prior reports, and all data years have been recalculated.</a:t>
            </a:r>
          </a:p>
        </p:txBody>
      </p:sp>
    </p:spTree>
    <p:extLst>
      <p:ext uri="{BB962C8B-B14F-4D97-AF65-F5344CB8AC3E}">
        <p14:creationId xmlns:p14="http://schemas.microsoft.com/office/powerpoint/2010/main" val="7067273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1854115"/>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per 100,000 persons for conditions where appropriate ambulatory care prevents or reduces the need for admission to the hospital, for population under 75 years of age. </a:t>
            </a:r>
          </a:p>
        </p:txBody>
      </p:sp>
      <p:pic>
        <p:nvPicPr>
          <p:cNvPr id="14" name="Picture 13"/>
          <p:cNvPicPr>
            <a:picLocks noChangeAspect="1"/>
          </p:cNvPicPr>
          <p:nvPr/>
        </p:nvPicPr>
        <p:blipFill>
          <a:blip r:embed="rId2"/>
          <a:stretch>
            <a:fillRect/>
          </a:stretch>
        </p:blipFill>
        <p:spPr>
          <a:xfrm>
            <a:off x="152400" y="1524000"/>
            <a:ext cx="6511092" cy="3670110"/>
          </a:xfrm>
          <a:prstGeom prst="rect">
            <a:avLst/>
          </a:prstGeom>
        </p:spPr>
      </p:pic>
      <p:sp>
        <p:nvSpPr>
          <p:cNvPr id="15" name="TextBox 14"/>
          <p:cNvSpPr txBox="1"/>
          <p:nvPr/>
        </p:nvSpPr>
        <p:spPr>
          <a:xfrm>
            <a:off x="7003414" y="4319082"/>
            <a:ext cx="2057400"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The methods for calculating ambulatory care sensitive hospitalizations have been updated since prior reports.</a:t>
            </a:r>
          </a:p>
        </p:txBody>
      </p:sp>
    </p:spTree>
    <p:extLst>
      <p:ext uri="{BB962C8B-B14F-4D97-AF65-F5344CB8AC3E}">
        <p14:creationId xmlns:p14="http://schemas.microsoft.com/office/powerpoint/2010/main" val="11739361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1447800"/>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per 100,000 persons for conditions where appropriate ambulatory care prevents or reduces the need for admission to the hospital, for population under 75 years of age. </a:t>
            </a:r>
          </a:p>
        </p:txBody>
      </p:sp>
      <p:sp>
        <p:nvSpPr>
          <p:cNvPr id="6" name="TextBox 5"/>
          <p:cNvSpPr txBox="1"/>
          <p:nvPr/>
        </p:nvSpPr>
        <p:spPr>
          <a:xfrm>
            <a:off x="7003414" y="3505200"/>
            <a:ext cx="2057400" cy="2123658"/>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The methods for calculating ambulatory care sensitive hospitalizations have been updated since prior reports.</a:t>
            </a:r>
          </a:p>
          <a:p>
            <a:pPr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Data are displayed by zip code. Planning District boundaries are overlaid. For the citywide value, refer to the citywide over time graph.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7161399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age 3-17 years, for whom adult proxy reported dental visit in past 12 months.</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219200"/>
            <a:ext cx="642613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548672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age 3-17 years, for whom adult proxy reported dental visit in past 12 months.</a:t>
            </a:r>
          </a:p>
        </p:txBody>
      </p:sp>
      <p:sp>
        <p:nvSpPr>
          <p:cNvPr id="6" name="TextBox 5"/>
          <p:cNvSpPr txBox="1"/>
          <p:nvPr/>
        </p:nvSpPr>
        <p:spPr>
          <a:xfrm>
            <a:off x="7003414" y="4488359"/>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pic>
        <p:nvPicPr>
          <p:cNvPr id="4" name="Picture 3"/>
          <p:cNvPicPr>
            <a:picLocks noChangeAspect="1"/>
          </p:cNvPicPr>
          <p:nvPr/>
        </p:nvPicPr>
        <p:blipFill>
          <a:blip r:embed="rId2"/>
          <a:stretch>
            <a:fillRect/>
          </a:stretch>
        </p:blipFill>
        <p:spPr>
          <a:xfrm>
            <a:off x="228600" y="1371600"/>
            <a:ext cx="6440796" cy="3597618"/>
          </a:xfrm>
          <a:prstGeom prst="rect">
            <a:avLst/>
          </a:prstGeom>
        </p:spPr>
      </p:pic>
    </p:spTree>
    <p:extLst>
      <p:ext uri="{BB962C8B-B14F-4D97-AF65-F5344CB8AC3E}">
        <p14:creationId xmlns:p14="http://schemas.microsoft.com/office/powerpoint/2010/main" val="8330749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2361946"/>
            <a:ext cx="1980346"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Number of people per primary care physician.</a:t>
            </a:r>
          </a:p>
        </p:txBody>
      </p:sp>
      <p:sp>
        <p:nvSpPr>
          <p:cNvPr id="6" name="TextBox 5"/>
          <p:cNvSpPr txBox="1"/>
          <p:nvPr/>
        </p:nvSpPr>
        <p:spPr>
          <a:xfrm>
            <a:off x="7003414" y="4319082"/>
            <a:ext cx="2057400"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384479263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Access to Care</a:t>
            </a:r>
          </a:p>
        </p:txBody>
      </p:sp>
      <p:sp>
        <p:nvSpPr>
          <p:cNvPr id="5" name="TextBox 4"/>
          <p:cNvSpPr txBox="1"/>
          <p:nvPr/>
        </p:nvSpPr>
        <p:spPr>
          <a:xfrm>
            <a:off x="7010400" y="2361946"/>
            <a:ext cx="1980346"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Number of people per dentist.</a:t>
            </a:r>
          </a:p>
        </p:txBody>
      </p:sp>
      <p:sp>
        <p:nvSpPr>
          <p:cNvPr id="6" name="TextBox 5"/>
          <p:cNvSpPr txBox="1"/>
          <p:nvPr/>
        </p:nvSpPr>
        <p:spPr>
          <a:xfrm>
            <a:off x="7003414" y="4319082"/>
            <a:ext cx="2057400"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329775940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57400"/>
            <a:ext cx="8686800" cy="1470025"/>
          </a:xfrm>
        </p:spPr>
        <p:txBody>
          <a:bodyPr/>
          <a:lstStyle/>
          <a:p>
            <a:r>
              <a:rPr lang="en-US" dirty="0"/>
              <a:t>Cancer Screening and Prevention</a:t>
            </a:r>
          </a:p>
        </p:txBody>
      </p:sp>
      <p:sp>
        <p:nvSpPr>
          <p:cNvPr id="3" name="Subtitle 2"/>
          <p:cNvSpPr>
            <a:spLocks noGrp="1"/>
          </p:cNvSpPr>
          <p:nvPr>
            <p:ph type="subTitle" idx="1"/>
          </p:nvPr>
        </p:nvSpPr>
        <p:spPr/>
        <p:txBody>
          <a:bodyPr>
            <a:normAutofit/>
          </a:bodyPr>
          <a:lstStyle/>
          <a:p>
            <a:r>
              <a:rPr lang="en-US" sz="1600" dirty="0">
                <a:hlinkClick r:id="rId2" action="ppaction://hlinksldjump"/>
              </a:rPr>
              <a:t>Cancer Mortality</a:t>
            </a:r>
            <a:endParaRPr lang="en-US" sz="1600" dirty="0"/>
          </a:p>
          <a:p>
            <a:r>
              <a:rPr lang="en-US" sz="1600" dirty="0">
                <a:hlinkClick r:id="rId3" action="ppaction://hlinksldjump"/>
              </a:rPr>
              <a:t>Colon Cancer Screening</a:t>
            </a:r>
            <a:endParaRPr lang="en-US" sz="1600" dirty="0"/>
          </a:p>
          <a:p>
            <a:r>
              <a:rPr lang="en-US" sz="1600" dirty="0">
                <a:hlinkClick r:id="rId4" action="ppaction://hlinksldjump"/>
              </a:rPr>
              <a:t>Breast Cancer Screening</a:t>
            </a:r>
            <a:endParaRPr lang="en-US" sz="1600" dirty="0"/>
          </a:p>
          <a:p>
            <a:r>
              <a:rPr lang="en-US" sz="1600" dirty="0">
                <a:hlinkClick r:id="rId5" action="ppaction://hlinksldjump"/>
              </a:rPr>
              <a:t>HPV Vaccination</a:t>
            </a:r>
            <a:endParaRPr lang="en-US" sz="1600" dirty="0"/>
          </a:p>
        </p:txBody>
      </p:sp>
    </p:spTree>
    <p:extLst>
      <p:ext uri="{BB962C8B-B14F-4D97-AF65-F5344CB8AC3E}">
        <p14:creationId xmlns:p14="http://schemas.microsoft.com/office/powerpoint/2010/main" val="351095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Summary Health Measures</a:t>
            </a:r>
          </a:p>
        </p:txBody>
      </p:sp>
      <p:sp>
        <p:nvSpPr>
          <p:cNvPr id="4" name="TextBox 3"/>
          <p:cNvSpPr txBox="1"/>
          <p:nvPr/>
        </p:nvSpPr>
        <p:spPr>
          <a:xfrm>
            <a:off x="6982632" y="1557754"/>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Life expectancy at birth is the expected number of years to be lived by someone born at the time of calculation, if mortality at each age remains constant in the future.</a:t>
            </a:r>
          </a:p>
        </p:txBody>
      </p:sp>
      <p:pic>
        <p:nvPicPr>
          <p:cNvPr id="3" name="Picture 2"/>
          <p:cNvPicPr>
            <a:picLocks noChangeAspect="1"/>
          </p:cNvPicPr>
          <p:nvPr/>
        </p:nvPicPr>
        <p:blipFill>
          <a:blip r:embed="rId2"/>
          <a:stretch>
            <a:fillRect/>
          </a:stretch>
        </p:blipFill>
        <p:spPr>
          <a:xfrm>
            <a:off x="152400" y="1050669"/>
            <a:ext cx="6553200" cy="4245823"/>
          </a:xfrm>
          <a:prstGeom prst="rect">
            <a:avLst/>
          </a:prstGeom>
        </p:spPr>
      </p:pic>
    </p:spTree>
    <p:extLst>
      <p:ext uri="{BB962C8B-B14F-4D97-AF65-F5344CB8AC3E}">
        <p14:creationId xmlns:p14="http://schemas.microsoft.com/office/powerpoint/2010/main" val="154418368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Cancer Screening and Prevention</a:t>
            </a:r>
          </a:p>
        </p:txBody>
      </p:sp>
      <p:sp>
        <p:nvSpPr>
          <p:cNvPr id="5" name="TextBox 4"/>
          <p:cNvSpPr txBox="1"/>
          <p:nvPr/>
        </p:nvSpPr>
        <p:spPr>
          <a:xfrm>
            <a:off x="7010400" y="2361947"/>
            <a:ext cx="1980346"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of cancer deaths per 100,000 persons.</a:t>
            </a:r>
          </a:p>
        </p:txBody>
      </p:sp>
      <p:pic>
        <p:nvPicPr>
          <p:cNvPr id="3" name="Picture 2"/>
          <p:cNvPicPr>
            <a:picLocks noChangeAspect="1"/>
          </p:cNvPicPr>
          <p:nvPr/>
        </p:nvPicPr>
        <p:blipFill>
          <a:blip r:embed="rId2"/>
          <a:stretch>
            <a:fillRect/>
          </a:stretch>
        </p:blipFill>
        <p:spPr>
          <a:xfrm>
            <a:off x="152400" y="1110388"/>
            <a:ext cx="6553200" cy="4087273"/>
          </a:xfrm>
          <a:prstGeom prst="rect">
            <a:avLst/>
          </a:prstGeom>
        </p:spPr>
      </p:pic>
    </p:spTree>
    <p:extLst>
      <p:ext uri="{BB962C8B-B14F-4D97-AF65-F5344CB8AC3E}">
        <p14:creationId xmlns:p14="http://schemas.microsoft.com/office/powerpoint/2010/main" val="17379169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Cancer Screening and Prevention</a:t>
            </a:r>
          </a:p>
        </p:txBody>
      </p:sp>
      <p:sp>
        <p:nvSpPr>
          <p:cNvPr id="5" name="TextBox 4"/>
          <p:cNvSpPr txBox="1"/>
          <p:nvPr/>
        </p:nvSpPr>
        <p:spPr>
          <a:xfrm>
            <a:off x="7010400" y="2361947"/>
            <a:ext cx="1980346"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of cancer deaths per 100,000 persons.</a:t>
            </a:r>
          </a:p>
        </p:txBody>
      </p:sp>
      <p:sp>
        <p:nvSpPr>
          <p:cNvPr id="6" name="TextBox 5"/>
          <p:cNvSpPr txBox="1"/>
          <p:nvPr/>
        </p:nvSpPr>
        <p:spPr>
          <a:xfrm>
            <a:off x="6971873" y="4368716"/>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missing for some race/ethnic subgroups due to small sample size.</a:t>
            </a:r>
          </a:p>
        </p:txBody>
      </p:sp>
      <p:pic>
        <p:nvPicPr>
          <p:cNvPr id="3" name="Picture 2"/>
          <p:cNvPicPr>
            <a:picLocks noChangeAspect="1"/>
          </p:cNvPicPr>
          <p:nvPr/>
        </p:nvPicPr>
        <p:blipFill>
          <a:blip r:embed="rId2"/>
          <a:stretch>
            <a:fillRect/>
          </a:stretch>
        </p:blipFill>
        <p:spPr>
          <a:xfrm>
            <a:off x="152399" y="1066800"/>
            <a:ext cx="6554339" cy="4038600"/>
          </a:xfrm>
          <a:prstGeom prst="rect">
            <a:avLst/>
          </a:prstGeom>
        </p:spPr>
      </p:pic>
    </p:spTree>
    <p:extLst>
      <p:ext uri="{BB962C8B-B14F-4D97-AF65-F5344CB8AC3E}">
        <p14:creationId xmlns:p14="http://schemas.microsoft.com/office/powerpoint/2010/main" val="29052329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Cancer Screening and Prevention</a:t>
            </a:r>
          </a:p>
        </p:txBody>
      </p:sp>
      <p:sp>
        <p:nvSpPr>
          <p:cNvPr id="5" name="TextBox 4"/>
          <p:cNvSpPr txBox="1"/>
          <p:nvPr/>
        </p:nvSpPr>
        <p:spPr>
          <a:xfrm>
            <a:off x="7010400" y="2361947"/>
            <a:ext cx="1980346"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of cancer deaths per 100,000 persons.</a:t>
            </a:r>
          </a:p>
        </p:txBody>
      </p:sp>
      <p:sp>
        <p:nvSpPr>
          <p:cNvPr id="6" name="TextBox 5"/>
          <p:cNvSpPr txBox="1"/>
          <p:nvPr/>
        </p:nvSpPr>
        <p:spPr>
          <a:xfrm>
            <a:off x="6971873" y="4114801"/>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380036364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Cancer Screening and Prevention</a:t>
            </a:r>
          </a:p>
        </p:txBody>
      </p:sp>
      <p:sp>
        <p:nvSpPr>
          <p:cNvPr id="5" name="TextBox 4"/>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age 50-74 years, reporting ever having had a colonoscopy or sigmoidoscopy.</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6426136"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453615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Cancer Screening and Prevention</a:t>
            </a:r>
          </a:p>
        </p:txBody>
      </p:sp>
      <p:sp>
        <p:nvSpPr>
          <p:cNvPr id="5" name="TextBox 4"/>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age 50-74 years, reporting ever having had a colonoscopy or sigmoidoscopy.</a:t>
            </a:r>
          </a:p>
        </p:txBody>
      </p:sp>
      <p:sp>
        <p:nvSpPr>
          <p:cNvPr id="6" name="TextBox 5"/>
          <p:cNvSpPr txBox="1"/>
          <p:nvPr/>
        </p:nvSpPr>
        <p:spPr>
          <a:xfrm>
            <a:off x="7003414" y="4488359"/>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pic>
        <p:nvPicPr>
          <p:cNvPr id="4" name="Picture 3"/>
          <p:cNvPicPr>
            <a:picLocks noChangeAspect="1"/>
          </p:cNvPicPr>
          <p:nvPr/>
        </p:nvPicPr>
        <p:blipFill>
          <a:blip r:embed="rId2"/>
          <a:stretch>
            <a:fillRect/>
          </a:stretch>
        </p:blipFill>
        <p:spPr>
          <a:xfrm>
            <a:off x="228599" y="1447800"/>
            <a:ext cx="6411761" cy="3581400"/>
          </a:xfrm>
          <a:prstGeom prst="rect">
            <a:avLst/>
          </a:prstGeom>
        </p:spPr>
      </p:pic>
    </p:spTree>
    <p:extLst>
      <p:ext uri="{BB962C8B-B14F-4D97-AF65-F5344CB8AC3E}">
        <p14:creationId xmlns:p14="http://schemas.microsoft.com/office/powerpoint/2010/main" val="19969277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Cancer Screening and Prevention</a:t>
            </a:r>
          </a:p>
        </p:txBody>
      </p:sp>
      <p:sp>
        <p:nvSpPr>
          <p:cNvPr id="5" name="TextBox 4"/>
          <p:cNvSpPr txBox="1"/>
          <p:nvPr/>
        </p:nvSpPr>
        <p:spPr>
          <a:xfrm>
            <a:off x="7010400" y="2108031"/>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age 50 years and older, reporting ever having had a colonoscopy or sigmoidoscopy.</a:t>
            </a:r>
          </a:p>
        </p:txBody>
      </p:sp>
      <p:sp>
        <p:nvSpPr>
          <p:cNvPr id="6" name="TextBox 5"/>
          <p:cNvSpPr txBox="1"/>
          <p:nvPr/>
        </p:nvSpPr>
        <p:spPr>
          <a:xfrm>
            <a:off x="6971873" y="4368716"/>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Philadelphia (local source) data reflect adults 50-74 years of age.</a:t>
            </a:r>
          </a:p>
        </p:txBody>
      </p:sp>
      <p:pic>
        <p:nvPicPr>
          <p:cNvPr id="4" name="Picture 3"/>
          <p:cNvPicPr>
            <a:picLocks noChangeAspect="1"/>
          </p:cNvPicPr>
          <p:nvPr/>
        </p:nvPicPr>
        <p:blipFill>
          <a:blip r:embed="rId2"/>
          <a:stretch>
            <a:fillRect/>
          </a:stretch>
        </p:blipFill>
        <p:spPr>
          <a:xfrm>
            <a:off x="457200" y="695498"/>
            <a:ext cx="5956308" cy="4895512"/>
          </a:xfrm>
          <a:prstGeom prst="rect">
            <a:avLst/>
          </a:prstGeom>
        </p:spPr>
      </p:pic>
    </p:spTree>
    <p:extLst>
      <p:ext uri="{BB962C8B-B14F-4D97-AF65-F5344CB8AC3E}">
        <p14:creationId xmlns:p14="http://schemas.microsoft.com/office/powerpoint/2010/main" val="253438964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Cancer Screening and Prevention</a:t>
            </a:r>
          </a:p>
        </p:txBody>
      </p:sp>
      <p:sp>
        <p:nvSpPr>
          <p:cNvPr id="5" name="TextBox 4"/>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women, age 50-74 years, reporting having had a mammogram in the past 2 years.</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219200"/>
            <a:ext cx="642613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69584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Cancer Screening and Prevention</a:t>
            </a:r>
          </a:p>
        </p:txBody>
      </p:sp>
      <p:sp>
        <p:nvSpPr>
          <p:cNvPr id="5" name="TextBox 4"/>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women, age 50-74 years, reporting having had a mammogram in the past 2 years.</a:t>
            </a:r>
          </a:p>
        </p:txBody>
      </p:sp>
      <p:sp>
        <p:nvSpPr>
          <p:cNvPr id="6" name="TextBox 5"/>
          <p:cNvSpPr txBox="1"/>
          <p:nvPr/>
        </p:nvSpPr>
        <p:spPr>
          <a:xfrm>
            <a:off x="7003414" y="4488359"/>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pic>
        <p:nvPicPr>
          <p:cNvPr id="4" name="Picture 3"/>
          <p:cNvPicPr>
            <a:picLocks noChangeAspect="1"/>
          </p:cNvPicPr>
          <p:nvPr/>
        </p:nvPicPr>
        <p:blipFill>
          <a:blip r:embed="rId2"/>
          <a:stretch>
            <a:fillRect/>
          </a:stretch>
        </p:blipFill>
        <p:spPr>
          <a:xfrm>
            <a:off x="228600" y="1355382"/>
            <a:ext cx="6440796" cy="3597618"/>
          </a:xfrm>
          <a:prstGeom prst="rect">
            <a:avLst/>
          </a:prstGeom>
        </p:spPr>
      </p:pic>
    </p:spTree>
    <p:extLst>
      <p:ext uri="{BB962C8B-B14F-4D97-AF65-F5344CB8AC3E}">
        <p14:creationId xmlns:p14="http://schemas.microsoft.com/office/powerpoint/2010/main" val="203308143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Cancer Screening and Prevention</a:t>
            </a:r>
          </a:p>
        </p:txBody>
      </p:sp>
      <p:sp>
        <p:nvSpPr>
          <p:cNvPr id="5" name="TextBox 4"/>
          <p:cNvSpPr txBox="1"/>
          <p:nvPr/>
        </p:nvSpPr>
        <p:spPr>
          <a:xfrm>
            <a:off x="7010400" y="2108031"/>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women, age 50 years and older, reporting having had a mammogram in the past 2 years.</a:t>
            </a:r>
          </a:p>
        </p:txBody>
      </p:sp>
      <p:sp>
        <p:nvSpPr>
          <p:cNvPr id="6" name="TextBox 5"/>
          <p:cNvSpPr txBox="1"/>
          <p:nvPr/>
        </p:nvSpPr>
        <p:spPr>
          <a:xfrm>
            <a:off x="6971873" y="4368716"/>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Philadelphia (local source) data reflect women 50-74 years of age.</a:t>
            </a:r>
          </a:p>
        </p:txBody>
      </p:sp>
      <p:pic>
        <p:nvPicPr>
          <p:cNvPr id="3" name="Picture 2"/>
          <p:cNvPicPr>
            <a:picLocks noChangeAspect="1"/>
          </p:cNvPicPr>
          <p:nvPr/>
        </p:nvPicPr>
        <p:blipFill>
          <a:blip r:embed="rId2"/>
          <a:stretch>
            <a:fillRect/>
          </a:stretch>
        </p:blipFill>
        <p:spPr>
          <a:xfrm>
            <a:off x="457200" y="685800"/>
            <a:ext cx="6118965" cy="5029200"/>
          </a:xfrm>
          <a:prstGeom prst="rect">
            <a:avLst/>
          </a:prstGeom>
        </p:spPr>
      </p:pic>
    </p:spTree>
    <p:extLst>
      <p:ext uri="{BB962C8B-B14F-4D97-AF65-F5344CB8AC3E}">
        <p14:creationId xmlns:p14="http://schemas.microsoft.com/office/powerpoint/2010/main" val="31571931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Cancer Screening and Prevention</a:t>
            </a:r>
          </a:p>
        </p:txBody>
      </p:sp>
      <p:sp>
        <p:nvSpPr>
          <p:cNvPr id="5" name="TextBox 4"/>
          <p:cNvSpPr txBox="1"/>
          <p:nvPr/>
        </p:nvSpPr>
        <p:spPr>
          <a:xfrm>
            <a:off x="7010400" y="1981200"/>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girls, age 13-17 years, who received 3 doses of HPV vaccine out of all girls 13-17 years in the population.</a:t>
            </a:r>
          </a:p>
        </p:txBody>
      </p:sp>
      <p:sp>
        <p:nvSpPr>
          <p:cNvPr id="6" name="TextBox 5"/>
          <p:cNvSpPr txBox="1"/>
          <p:nvPr/>
        </p:nvSpPr>
        <p:spPr>
          <a:xfrm>
            <a:off x="6996090" y="3412885"/>
            <a:ext cx="2057400" cy="2123658"/>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Data are based on local reporting of immunizations provided by clinicians, and some underreporting for adolescents may occur.</a:t>
            </a:r>
          </a:p>
          <a:p>
            <a:pPr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Estimates for 2014 and 2015 were reviewed and updated – numbers may not match those previously reported.</a:t>
            </a:r>
          </a:p>
        </p:txBody>
      </p:sp>
      <p:pic>
        <p:nvPicPr>
          <p:cNvPr id="7" name="Picture 6"/>
          <p:cNvPicPr>
            <a:picLocks noChangeAspect="1"/>
          </p:cNvPicPr>
          <p:nvPr/>
        </p:nvPicPr>
        <p:blipFill>
          <a:blip r:embed="rId2"/>
          <a:stretch>
            <a:fillRect/>
          </a:stretch>
        </p:blipFill>
        <p:spPr>
          <a:xfrm>
            <a:off x="228600" y="1143000"/>
            <a:ext cx="6553200" cy="3864853"/>
          </a:xfrm>
          <a:prstGeom prst="rect">
            <a:avLst/>
          </a:prstGeom>
        </p:spPr>
      </p:pic>
    </p:spTree>
    <p:extLst>
      <p:ext uri="{BB962C8B-B14F-4D97-AF65-F5344CB8AC3E}">
        <p14:creationId xmlns:p14="http://schemas.microsoft.com/office/powerpoint/2010/main" val="2114381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Summary Health Measures</a:t>
            </a:r>
          </a:p>
        </p:txBody>
      </p:sp>
      <p:sp>
        <p:nvSpPr>
          <p:cNvPr id="4" name="TextBox 3"/>
          <p:cNvSpPr txBox="1"/>
          <p:nvPr/>
        </p:nvSpPr>
        <p:spPr>
          <a:xfrm>
            <a:off x="6982632" y="1557754"/>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Life expectancy at birth is the expected number of years to be lived by someone born at the time of calculation, if mortality at each age remains constant in the future.</a:t>
            </a:r>
          </a:p>
        </p:txBody>
      </p:sp>
      <p:sp>
        <p:nvSpPr>
          <p:cNvPr id="5" name="TextBox 4"/>
          <p:cNvSpPr txBox="1"/>
          <p:nvPr/>
        </p:nvSpPr>
        <p:spPr>
          <a:xfrm>
            <a:off x="6971873" y="4368715"/>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 &amp; Hispanic</a:t>
            </a:r>
          </a:p>
        </p:txBody>
      </p:sp>
      <p:pic>
        <p:nvPicPr>
          <p:cNvPr id="6" name="Picture 5"/>
          <p:cNvPicPr>
            <a:picLocks noChangeAspect="1"/>
          </p:cNvPicPr>
          <p:nvPr/>
        </p:nvPicPr>
        <p:blipFill>
          <a:blip r:embed="rId2"/>
          <a:stretch>
            <a:fillRect/>
          </a:stretch>
        </p:blipFill>
        <p:spPr>
          <a:xfrm>
            <a:off x="152400" y="1219200"/>
            <a:ext cx="6565244" cy="4038600"/>
          </a:xfrm>
          <a:prstGeom prst="rect">
            <a:avLst/>
          </a:prstGeom>
        </p:spPr>
      </p:pic>
    </p:spTree>
    <p:extLst>
      <p:ext uri="{BB962C8B-B14F-4D97-AF65-F5344CB8AC3E}">
        <p14:creationId xmlns:p14="http://schemas.microsoft.com/office/powerpoint/2010/main" val="303569463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Cancer Screening and Prevention</a:t>
            </a:r>
          </a:p>
        </p:txBody>
      </p:sp>
      <p:sp>
        <p:nvSpPr>
          <p:cNvPr id="5" name="TextBox 4"/>
          <p:cNvSpPr txBox="1"/>
          <p:nvPr/>
        </p:nvSpPr>
        <p:spPr>
          <a:xfrm>
            <a:off x="7010400" y="2108030"/>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girls, age 13-17 years, who received 3 doses of HPV vaccine out of all girls 13-17 years in the population.</a:t>
            </a:r>
          </a:p>
        </p:txBody>
      </p:sp>
      <p:sp>
        <p:nvSpPr>
          <p:cNvPr id="6" name="TextBox 5"/>
          <p:cNvSpPr txBox="1"/>
          <p:nvPr/>
        </p:nvSpPr>
        <p:spPr>
          <a:xfrm>
            <a:off x="6971873" y="4199438"/>
            <a:ext cx="2057400"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Data are based on local reporting of immunizations provided by clinicians, and some underreporting for adolescents may occur.</a:t>
            </a:r>
          </a:p>
        </p:txBody>
      </p:sp>
      <p:pic>
        <p:nvPicPr>
          <p:cNvPr id="4" name="Picture 3"/>
          <p:cNvPicPr>
            <a:picLocks noChangeAspect="1"/>
          </p:cNvPicPr>
          <p:nvPr/>
        </p:nvPicPr>
        <p:blipFill>
          <a:blip r:embed="rId2"/>
          <a:stretch>
            <a:fillRect/>
          </a:stretch>
        </p:blipFill>
        <p:spPr>
          <a:xfrm>
            <a:off x="152400" y="1066800"/>
            <a:ext cx="6512736" cy="3886200"/>
          </a:xfrm>
          <a:prstGeom prst="rect">
            <a:avLst/>
          </a:prstGeom>
        </p:spPr>
      </p:pic>
    </p:spTree>
    <p:extLst>
      <p:ext uri="{BB962C8B-B14F-4D97-AF65-F5344CB8AC3E}">
        <p14:creationId xmlns:p14="http://schemas.microsoft.com/office/powerpoint/2010/main" val="40842414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Cancer Screening and Prevention</a:t>
            </a:r>
          </a:p>
        </p:txBody>
      </p:sp>
      <p:sp>
        <p:nvSpPr>
          <p:cNvPr id="3" name="TextBox 2"/>
          <p:cNvSpPr txBox="1"/>
          <p:nvPr/>
        </p:nvSpPr>
        <p:spPr>
          <a:xfrm>
            <a:off x="7010400" y="1609263"/>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girls, age 13-17 years, who received 3 doses of HPV vaccine out of all girls 13-17 years in the population.</a:t>
            </a:r>
          </a:p>
        </p:txBody>
      </p:sp>
      <p:sp>
        <p:nvSpPr>
          <p:cNvPr id="5" name="TextBox 4"/>
          <p:cNvSpPr txBox="1"/>
          <p:nvPr/>
        </p:nvSpPr>
        <p:spPr>
          <a:xfrm>
            <a:off x="6971873" y="3200400"/>
            <a:ext cx="2057400" cy="2462213"/>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Data are based on local reporting of immunizations provided by clinicians, and some underreporting for adolescents may occur.</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198089321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Cancer Screening and Prevention</a:t>
            </a:r>
          </a:p>
        </p:txBody>
      </p:sp>
      <p:sp>
        <p:nvSpPr>
          <p:cNvPr id="4" name="TextBox 3"/>
          <p:cNvSpPr txBox="1"/>
          <p:nvPr/>
        </p:nvSpPr>
        <p:spPr>
          <a:xfrm>
            <a:off x="7010400" y="1524625"/>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girls and boys, age 13-17 years, who received 3 doses of HPV vaccine out of all girls and boys, age 13-17 years, in the respective population.</a:t>
            </a:r>
          </a:p>
        </p:txBody>
      </p:sp>
      <p:pic>
        <p:nvPicPr>
          <p:cNvPr id="6" name="Picture 5"/>
          <p:cNvPicPr>
            <a:picLocks noChangeAspect="1"/>
          </p:cNvPicPr>
          <p:nvPr/>
        </p:nvPicPr>
        <p:blipFill>
          <a:blip r:embed="rId2"/>
          <a:stretch>
            <a:fillRect/>
          </a:stretch>
        </p:blipFill>
        <p:spPr>
          <a:xfrm>
            <a:off x="457200" y="685800"/>
            <a:ext cx="5956308" cy="4925995"/>
          </a:xfrm>
          <a:prstGeom prst="rect">
            <a:avLst/>
          </a:prstGeom>
        </p:spPr>
      </p:pic>
    </p:spTree>
    <p:extLst>
      <p:ext uri="{BB962C8B-B14F-4D97-AF65-F5344CB8AC3E}">
        <p14:creationId xmlns:p14="http://schemas.microsoft.com/office/powerpoint/2010/main" val="77238509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Cancer Screening and Prevention</a:t>
            </a:r>
          </a:p>
        </p:txBody>
      </p:sp>
      <p:sp>
        <p:nvSpPr>
          <p:cNvPr id="4" name="TextBox 3"/>
          <p:cNvSpPr txBox="1"/>
          <p:nvPr/>
        </p:nvSpPr>
        <p:spPr>
          <a:xfrm>
            <a:off x="7010400" y="1524625"/>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girls and boys, age 13-17 years, who received 3 doses of HPV vaccine out of all girls and boys, age 13-17 years, in the respective population.</a:t>
            </a:r>
          </a:p>
        </p:txBody>
      </p:sp>
      <p:pic>
        <p:nvPicPr>
          <p:cNvPr id="6" name="Picture 5"/>
          <p:cNvPicPr>
            <a:picLocks noChangeAspect="1"/>
          </p:cNvPicPr>
          <p:nvPr/>
        </p:nvPicPr>
        <p:blipFill>
          <a:blip r:embed="rId2"/>
          <a:stretch>
            <a:fillRect/>
          </a:stretch>
        </p:blipFill>
        <p:spPr>
          <a:xfrm>
            <a:off x="457200" y="762000"/>
            <a:ext cx="5956308" cy="4925995"/>
          </a:xfrm>
          <a:prstGeom prst="rect">
            <a:avLst/>
          </a:prstGeom>
        </p:spPr>
      </p:pic>
    </p:spTree>
    <p:extLst>
      <p:ext uri="{BB962C8B-B14F-4D97-AF65-F5344CB8AC3E}">
        <p14:creationId xmlns:p14="http://schemas.microsoft.com/office/powerpoint/2010/main" val="244420841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Environmental Health</a:t>
            </a:r>
          </a:p>
        </p:txBody>
      </p:sp>
      <p:sp>
        <p:nvSpPr>
          <p:cNvPr id="3" name="Subtitle 2"/>
          <p:cNvSpPr>
            <a:spLocks noGrp="1"/>
          </p:cNvSpPr>
          <p:nvPr>
            <p:ph type="subTitle" idx="1"/>
          </p:nvPr>
        </p:nvSpPr>
        <p:spPr/>
        <p:txBody>
          <a:bodyPr>
            <a:normAutofit/>
          </a:bodyPr>
          <a:lstStyle/>
          <a:p>
            <a:r>
              <a:rPr lang="en-US" sz="1600" dirty="0">
                <a:hlinkClick r:id="rId2" action="ppaction://hlinksldjump"/>
              </a:rPr>
              <a:t>Food Safety Compliance</a:t>
            </a:r>
            <a:endParaRPr lang="en-US" sz="1600" dirty="0"/>
          </a:p>
          <a:p>
            <a:r>
              <a:rPr lang="en-US" sz="1600" dirty="0">
                <a:hlinkClick r:id="rId3" action="ppaction://hlinksldjump"/>
              </a:rPr>
              <a:t>Rat Complaints</a:t>
            </a:r>
            <a:endParaRPr lang="en-US" sz="1600" dirty="0"/>
          </a:p>
          <a:p>
            <a:r>
              <a:rPr lang="en-US" sz="1600" dirty="0">
                <a:hlinkClick r:id="rId4" action="ppaction://hlinksldjump"/>
              </a:rPr>
              <a:t>Air Quality</a:t>
            </a:r>
            <a:endParaRPr lang="en-US" sz="1600" dirty="0"/>
          </a:p>
          <a:p>
            <a:r>
              <a:rPr lang="en-US" sz="1600" dirty="0">
                <a:hlinkClick r:id="rId5" action="ppaction://hlinksldjump"/>
              </a:rPr>
              <a:t>Housing Code Violations</a:t>
            </a:r>
            <a:endParaRPr lang="en-US" sz="1600" dirty="0"/>
          </a:p>
        </p:txBody>
      </p:sp>
    </p:spTree>
    <p:extLst>
      <p:ext uri="{BB962C8B-B14F-4D97-AF65-F5344CB8AC3E}">
        <p14:creationId xmlns:p14="http://schemas.microsoft.com/office/powerpoint/2010/main" val="4163139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Environmental Health</a:t>
            </a:r>
          </a:p>
        </p:txBody>
      </p:sp>
      <p:sp>
        <p:nvSpPr>
          <p:cNvPr id="5" name="TextBox 4"/>
          <p:cNvSpPr txBox="1"/>
          <p:nvPr/>
        </p:nvSpPr>
        <p:spPr>
          <a:xfrm>
            <a:off x="7010400" y="1938754"/>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food establishments in compliance with food safety regulations upon initial annual inspection by the Philadelphia Department of Public Health.</a:t>
            </a:r>
          </a:p>
        </p:txBody>
      </p:sp>
      <p:sp>
        <p:nvSpPr>
          <p:cNvPr id="6" name="TextBox 5"/>
          <p:cNvSpPr txBox="1"/>
          <p:nvPr/>
        </p:nvSpPr>
        <p:spPr>
          <a:xfrm>
            <a:off x="6971873" y="4537993"/>
            <a:ext cx="2057400" cy="600164"/>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are by fiscal year.</a:t>
            </a:r>
          </a:p>
        </p:txBody>
      </p:sp>
      <p:pic>
        <p:nvPicPr>
          <p:cNvPr id="4" name="Picture 3"/>
          <p:cNvPicPr>
            <a:picLocks noChangeAspect="1"/>
          </p:cNvPicPr>
          <p:nvPr/>
        </p:nvPicPr>
        <p:blipFill>
          <a:blip r:embed="rId2"/>
          <a:stretch>
            <a:fillRect/>
          </a:stretch>
        </p:blipFill>
        <p:spPr>
          <a:xfrm>
            <a:off x="152400" y="1371600"/>
            <a:ext cx="6581423" cy="4038600"/>
          </a:xfrm>
          <a:prstGeom prst="rect">
            <a:avLst/>
          </a:prstGeom>
        </p:spPr>
      </p:pic>
    </p:spTree>
    <p:extLst>
      <p:ext uri="{BB962C8B-B14F-4D97-AF65-F5344CB8AC3E}">
        <p14:creationId xmlns:p14="http://schemas.microsoft.com/office/powerpoint/2010/main" val="79159381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Environmental Health</a:t>
            </a:r>
          </a:p>
        </p:txBody>
      </p:sp>
      <p:sp>
        <p:nvSpPr>
          <p:cNvPr id="3" name="TextBox 2"/>
          <p:cNvSpPr txBox="1"/>
          <p:nvPr/>
        </p:nvSpPr>
        <p:spPr>
          <a:xfrm>
            <a:off x="7010400" y="1295400"/>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food establishments in compliance with food safety regulations upon initial annual inspection by the Philadelphia Department of Public Health.</a:t>
            </a:r>
          </a:p>
        </p:txBody>
      </p:sp>
      <p:sp>
        <p:nvSpPr>
          <p:cNvPr id="5" name="TextBox 4"/>
          <p:cNvSpPr txBox="1"/>
          <p:nvPr/>
        </p:nvSpPr>
        <p:spPr>
          <a:xfrm>
            <a:off x="6971873" y="3048000"/>
            <a:ext cx="2057400" cy="263149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Some establishments included in the overall compliance rate are not included in the planning district dimension due to non-permanent locations.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45978362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Environmental Health</a:t>
            </a:r>
          </a:p>
        </p:txBody>
      </p:sp>
      <p:sp>
        <p:nvSpPr>
          <p:cNvPr id="5" name="TextBox 4"/>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rat complaint calls to the Philadelphia Department of Public Health per 10,000 residents.</a:t>
            </a:r>
          </a:p>
        </p:txBody>
      </p:sp>
      <p:sp>
        <p:nvSpPr>
          <p:cNvPr id="8" name="TextBox 7"/>
          <p:cNvSpPr txBox="1"/>
          <p:nvPr/>
        </p:nvSpPr>
        <p:spPr>
          <a:xfrm>
            <a:off x="6971873" y="4114802"/>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The methods for calculating rat complaints per 10,000 people have been updated slightly since prior reports, and all data years have been recalculated.</a:t>
            </a:r>
          </a:p>
        </p:txBody>
      </p:sp>
      <p:pic>
        <p:nvPicPr>
          <p:cNvPr id="3" name="Picture 2"/>
          <p:cNvPicPr>
            <a:picLocks noChangeAspect="1"/>
          </p:cNvPicPr>
          <p:nvPr/>
        </p:nvPicPr>
        <p:blipFill>
          <a:blip r:embed="rId2"/>
          <a:stretch>
            <a:fillRect/>
          </a:stretch>
        </p:blipFill>
        <p:spPr>
          <a:xfrm>
            <a:off x="152400" y="1227512"/>
            <a:ext cx="6567876" cy="4030287"/>
          </a:xfrm>
          <a:prstGeom prst="rect">
            <a:avLst/>
          </a:prstGeom>
        </p:spPr>
      </p:pic>
    </p:spTree>
    <p:extLst>
      <p:ext uri="{BB962C8B-B14F-4D97-AF65-F5344CB8AC3E}">
        <p14:creationId xmlns:p14="http://schemas.microsoft.com/office/powerpoint/2010/main" val="408435752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Environmental Health</a:t>
            </a:r>
          </a:p>
        </p:txBody>
      </p:sp>
      <p:sp>
        <p:nvSpPr>
          <p:cNvPr id="5" name="TextBox 4"/>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rat complaint calls to the Philadelphia Department of Public Health per 10,000 residents.</a:t>
            </a:r>
          </a:p>
        </p:txBody>
      </p:sp>
      <p:sp>
        <p:nvSpPr>
          <p:cNvPr id="6" name="TextBox 5"/>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5998656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Environmental Health</a:t>
            </a:r>
          </a:p>
        </p:txBody>
      </p:sp>
      <p:sp>
        <p:nvSpPr>
          <p:cNvPr id="5" name="TextBox 4"/>
          <p:cNvSpPr txBox="1"/>
          <p:nvPr/>
        </p:nvSpPr>
        <p:spPr>
          <a:xfrm>
            <a:off x="7010400" y="1600200"/>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Count of days that are Good, Moderate, and Unhealthy based on the Air Quality Index (AQI). Please see the Data Definitions for more detail.</a:t>
            </a:r>
          </a:p>
        </p:txBody>
      </p:sp>
      <p:sp>
        <p:nvSpPr>
          <p:cNvPr id="6" name="TextBox 5"/>
          <p:cNvSpPr txBox="1"/>
          <p:nvPr/>
        </p:nvSpPr>
        <p:spPr>
          <a:xfrm>
            <a:off x="6971873" y="3352800"/>
            <a:ext cx="2057400" cy="2292935"/>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Data for year 2016 reflect preliminary data analysis. </a:t>
            </a:r>
          </a:p>
          <a:p>
            <a:pPr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The definition for moderate and unhealthy air quality has been corrected from previous reports. </a:t>
            </a:r>
          </a:p>
          <a:p>
            <a:pPr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The reporting is based on 2015 Environmental Protection Agency standards.</a:t>
            </a:r>
          </a:p>
        </p:txBody>
      </p:sp>
      <p:pic>
        <p:nvPicPr>
          <p:cNvPr id="3" name="Picture 2"/>
          <p:cNvPicPr>
            <a:picLocks noChangeAspect="1"/>
          </p:cNvPicPr>
          <p:nvPr/>
        </p:nvPicPr>
        <p:blipFill>
          <a:blip r:embed="rId2"/>
          <a:stretch>
            <a:fillRect/>
          </a:stretch>
        </p:blipFill>
        <p:spPr>
          <a:xfrm>
            <a:off x="76200" y="990600"/>
            <a:ext cx="6715624" cy="4191000"/>
          </a:xfrm>
          <a:prstGeom prst="rect">
            <a:avLst/>
          </a:prstGeom>
        </p:spPr>
      </p:pic>
    </p:spTree>
    <p:extLst>
      <p:ext uri="{BB962C8B-B14F-4D97-AF65-F5344CB8AC3E}">
        <p14:creationId xmlns:p14="http://schemas.microsoft.com/office/powerpoint/2010/main" val="2401881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Summary Health Measures</a:t>
            </a:r>
          </a:p>
        </p:txBody>
      </p:sp>
      <p:sp>
        <p:nvSpPr>
          <p:cNvPr id="4" name="TextBox 3"/>
          <p:cNvSpPr txBox="1"/>
          <p:nvPr/>
        </p:nvSpPr>
        <p:spPr>
          <a:xfrm>
            <a:off x="6982632" y="1473122"/>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The gap in life expectancy at birth between black, non-Hispanic and white, non-Hispanic Philadelphians. The life expectancy for black is subtracted from the life expectancy for white.</a:t>
            </a:r>
          </a:p>
        </p:txBody>
      </p:sp>
      <p:pic>
        <p:nvPicPr>
          <p:cNvPr id="3" name="Picture 2"/>
          <p:cNvPicPr>
            <a:picLocks noChangeAspect="1"/>
          </p:cNvPicPr>
          <p:nvPr/>
        </p:nvPicPr>
        <p:blipFill>
          <a:blip r:embed="rId2"/>
          <a:stretch>
            <a:fillRect/>
          </a:stretch>
        </p:blipFill>
        <p:spPr>
          <a:xfrm>
            <a:off x="152400" y="1185406"/>
            <a:ext cx="6608637" cy="4145639"/>
          </a:xfrm>
          <a:prstGeom prst="rect">
            <a:avLst/>
          </a:prstGeom>
        </p:spPr>
      </p:pic>
    </p:spTree>
    <p:extLst>
      <p:ext uri="{BB962C8B-B14F-4D97-AF65-F5344CB8AC3E}">
        <p14:creationId xmlns:p14="http://schemas.microsoft.com/office/powerpoint/2010/main" val="369158826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Environmental Health</a:t>
            </a:r>
          </a:p>
        </p:txBody>
      </p:sp>
      <p:sp>
        <p:nvSpPr>
          <p:cNvPr id="5" name="TextBox 4"/>
          <p:cNvSpPr txBox="1"/>
          <p:nvPr/>
        </p:nvSpPr>
        <p:spPr>
          <a:xfrm>
            <a:off x="7010400" y="1854117"/>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Philadelphia Building Construction and Occupancy Code violations per 1,000 occupied housing units. Violations are based on follow-up inspections to complaints filed through Philly 311.</a:t>
            </a:r>
          </a:p>
        </p:txBody>
      </p:sp>
      <p:pic>
        <p:nvPicPr>
          <p:cNvPr id="4" name="Picture 3"/>
          <p:cNvPicPr>
            <a:picLocks noChangeAspect="1"/>
          </p:cNvPicPr>
          <p:nvPr/>
        </p:nvPicPr>
        <p:blipFill>
          <a:blip r:embed="rId2"/>
          <a:stretch>
            <a:fillRect/>
          </a:stretch>
        </p:blipFill>
        <p:spPr>
          <a:xfrm>
            <a:off x="152400" y="1143000"/>
            <a:ext cx="6553200" cy="3966410"/>
          </a:xfrm>
          <a:prstGeom prst="rect">
            <a:avLst/>
          </a:prstGeom>
        </p:spPr>
      </p:pic>
    </p:spTree>
    <p:extLst>
      <p:ext uri="{BB962C8B-B14F-4D97-AF65-F5344CB8AC3E}">
        <p14:creationId xmlns:p14="http://schemas.microsoft.com/office/powerpoint/2010/main" val="334505206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Environmental Health</a:t>
            </a:r>
          </a:p>
        </p:txBody>
      </p:sp>
      <p:sp>
        <p:nvSpPr>
          <p:cNvPr id="6" name="TextBox 5"/>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sp>
        <p:nvSpPr>
          <p:cNvPr id="7" name="TextBox 6"/>
          <p:cNvSpPr txBox="1"/>
          <p:nvPr/>
        </p:nvSpPr>
        <p:spPr>
          <a:xfrm>
            <a:off x="7010400" y="1854117"/>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Philadelphia Building Construction and Occupancy Code violations per 1,000 occupied housing units. Violations are based on follow-up inspections to complaints filed through Philly 311.</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419724145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Violence</a:t>
            </a:r>
          </a:p>
        </p:txBody>
      </p:sp>
      <p:sp>
        <p:nvSpPr>
          <p:cNvPr id="3" name="Subtitle 2"/>
          <p:cNvSpPr>
            <a:spLocks noGrp="1"/>
          </p:cNvSpPr>
          <p:nvPr>
            <p:ph type="subTitle" idx="1"/>
          </p:nvPr>
        </p:nvSpPr>
        <p:spPr/>
        <p:txBody>
          <a:bodyPr>
            <a:normAutofit/>
          </a:bodyPr>
          <a:lstStyle/>
          <a:p>
            <a:r>
              <a:rPr lang="en-US" sz="1600" dirty="0">
                <a:hlinkClick r:id="rId2" action="ppaction://hlinksldjump"/>
              </a:rPr>
              <a:t>Violent Crime</a:t>
            </a:r>
            <a:endParaRPr lang="en-US" sz="1600" dirty="0"/>
          </a:p>
          <a:p>
            <a:r>
              <a:rPr lang="en-US" sz="1600" dirty="0">
                <a:hlinkClick r:id="rId3" action="ppaction://hlinksldjump"/>
              </a:rPr>
              <a:t>Homicide Mortality</a:t>
            </a:r>
            <a:endParaRPr lang="en-US" sz="1600" dirty="0"/>
          </a:p>
          <a:p>
            <a:r>
              <a:rPr lang="en-US" sz="1600" dirty="0">
                <a:hlinkClick r:id="rId4" action="ppaction://hlinksldjump"/>
              </a:rPr>
              <a:t>Firearm Homicide Mortality</a:t>
            </a:r>
            <a:endParaRPr lang="en-US" sz="1600" dirty="0"/>
          </a:p>
        </p:txBody>
      </p:sp>
    </p:spTree>
    <p:extLst>
      <p:ext uri="{BB962C8B-B14F-4D97-AF65-F5344CB8AC3E}">
        <p14:creationId xmlns:p14="http://schemas.microsoft.com/office/powerpoint/2010/main" val="136049769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Violence</a:t>
            </a:r>
          </a:p>
        </p:txBody>
      </p:sp>
      <p:sp>
        <p:nvSpPr>
          <p:cNvPr id="5" name="TextBox 4"/>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per 100,000 persons of reported violent crimes, including murders and non-negligent manslaughters, forcible rapes, robberies, and aggravated assaults.</a:t>
            </a:r>
          </a:p>
        </p:txBody>
      </p:sp>
      <p:pic>
        <p:nvPicPr>
          <p:cNvPr id="3" name="Picture 2"/>
          <p:cNvPicPr>
            <a:picLocks noChangeAspect="1"/>
          </p:cNvPicPr>
          <p:nvPr/>
        </p:nvPicPr>
        <p:blipFill>
          <a:blip r:embed="rId2"/>
          <a:stretch>
            <a:fillRect/>
          </a:stretch>
        </p:blipFill>
        <p:spPr>
          <a:xfrm>
            <a:off x="76200" y="1219200"/>
            <a:ext cx="6718374" cy="3974937"/>
          </a:xfrm>
          <a:prstGeom prst="rect">
            <a:avLst/>
          </a:prstGeom>
        </p:spPr>
      </p:pic>
    </p:spTree>
    <p:extLst>
      <p:ext uri="{BB962C8B-B14F-4D97-AF65-F5344CB8AC3E}">
        <p14:creationId xmlns:p14="http://schemas.microsoft.com/office/powerpoint/2010/main" val="302997226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Violence</a:t>
            </a:r>
          </a:p>
        </p:txBody>
      </p:sp>
      <p:sp>
        <p:nvSpPr>
          <p:cNvPr id="5" name="TextBox 4"/>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per 100,000 persons of reported violent crimes, including murders and non-negligent manslaughters, forcible rapes, robberies, and aggravated assaults.</a:t>
            </a:r>
          </a:p>
        </p:txBody>
      </p:sp>
      <p:pic>
        <p:nvPicPr>
          <p:cNvPr id="4" name="Picture 3"/>
          <p:cNvPicPr>
            <a:picLocks noChangeAspect="1"/>
          </p:cNvPicPr>
          <p:nvPr/>
        </p:nvPicPr>
        <p:blipFill>
          <a:blip r:embed="rId2"/>
          <a:stretch>
            <a:fillRect/>
          </a:stretch>
        </p:blipFill>
        <p:spPr>
          <a:xfrm>
            <a:off x="457200" y="710738"/>
            <a:ext cx="5956308" cy="4925995"/>
          </a:xfrm>
          <a:prstGeom prst="rect">
            <a:avLst/>
          </a:prstGeom>
        </p:spPr>
      </p:pic>
    </p:spTree>
    <p:extLst>
      <p:ext uri="{BB962C8B-B14F-4D97-AF65-F5344CB8AC3E}">
        <p14:creationId xmlns:p14="http://schemas.microsoft.com/office/powerpoint/2010/main" val="3875787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Violence</a:t>
            </a:r>
          </a:p>
        </p:txBody>
      </p:sp>
      <p:sp>
        <p:nvSpPr>
          <p:cNvPr id="5" name="TextBox 4"/>
          <p:cNvSpPr txBox="1"/>
          <p:nvPr/>
        </p:nvSpPr>
        <p:spPr>
          <a:xfrm>
            <a:off x="7019643" y="1972761"/>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homicide deaths per 100,000 persons (not age-adjusted).</a:t>
            </a:r>
          </a:p>
        </p:txBody>
      </p:sp>
      <p:pic>
        <p:nvPicPr>
          <p:cNvPr id="3" name="Picture 2"/>
          <p:cNvPicPr>
            <a:picLocks noChangeAspect="1"/>
          </p:cNvPicPr>
          <p:nvPr/>
        </p:nvPicPr>
        <p:blipFill>
          <a:blip r:embed="rId2"/>
          <a:stretch>
            <a:fillRect/>
          </a:stretch>
        </p:blipFill>
        <p:spPr>
          <a:xfrm>
            <a:off x="228600" y="1066800"/>
            <a:ext cx="6474513" cy="4041998"/>
          </a:xfrm>
          <a:prstGeom prst="rect">
            <a:avLst/>
          </a:prstGeom>
        </p:spPr>
      </p:pic>
      <p:sp>
        <p:nvSpPr>
          <p:cNvPr id="6" name="TextBox 5"/>
          <p:cNvSpPr txBox="1"/>
          <p:nvPr/>
        </p:nvSpPr>
        <p:spPr>
          <a:xfrm>
            <a:off x="6971873" y="4368715"/>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do include deaths of residents who died outside of Philadelphia.</a:t>
            </a:r>
          </a:p>
        </p:txBody>
      </p:sp>
    </p:spTree>
    <p:extLst>
      <p:ext uri="{BB962C8B-B14F-4D97-AF65-F5344CB8AC3E}">
        <p14:creationId xmlns:p14="http://schemas.microsoft.com/office/powerpoint/2010/main" val="293503983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Violence</a:t>
            </a:r>
          </a:p>
        </p:txBody>
      </p:sp>
      <p:sp>
        <p:nvSpPr>
          <p:cNvPr id="5" name="TextBox 4"/>
          <p:cNvSpPr txBox="1"/>
          <p:nvPr/>
        </p:nvSpPr>
        <p:spPr>
          <a:xfrm>
            <a:off x="7019643" y="1972761"/>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of homicide deaths per 100,000 persons.</a:t>
            </a:r>
          </a:p>
        </p:txBody>
      </p:sp>
      <p:pic>
        <p:nvPicPr>
          <p:cNvPr id="3" name="Picture 2"/>
          <p:cNvPicPr>
            <a:picLocks noChangeAspect="1"/>
          </p:cNvPicPr>
          <p:nvPr/>
        </p:nvPicPr>
        <p:blipFill>
          <a:blip r:embed="rId2"/>
          <a:stretch>
            <a:fillRect/>
          </a:stretch>
        </p:blipFill>
        <p:spPr>
          <a:xfrm>
            <a:off x="228599" y="1295400"/>
            <a:ext cx="6434779" cy="3962400"/>
          </a:xfrm>
          <a:prstGeom prst="rect">
            <a:avLst/>
          </a:prstGeom>
        </p:spPr>
      </p:pic>
      <p:sp>
        <p:nvSpPr>
          <p:cNvPr id="6" name="TextBox 5"/>
          <p:cNvSpPr txBox="1"/>
          <p:nvPr/>
        </p:nvSpPr>
        <p:spPr>
          <a:xfrm>
            <a:off x="6971873" y="4368715"/>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do include deaths of residents who died outside of Philadelphia.</a:t>
            </a:r>
          </a:p>
        </p:txBody>
      </p:sp>
    </p:spTree>
    <p:extLst>
      <p:ext uri="{BB962C8B-B14F-4D97-AF65-F5344CB8AC3E}">
        <p14:creationId xmlns:p14="http://schemas.microsoft.com/office/powerpoint/2010/main" val="384995056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Violence</a:t>
            </a:r>
          </a:p>
        </p:txBody>
      </p:sp>
      <p:sp>
        <p:nvSpPr>
          <p:cNvPr id="4" name="TextBox 3"/>
          <p:cNvSpPr txBox="1"/>
          <p:nvPr/>
        </p:nvSpPr>
        <p:spPr>
          <a:xfrm>
            <a:off x="6971873" y="3505200"/>
            <a:ext cx="2057400" cy="2123658"/>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Data do include deaths of residents who died outside of Philadelphia.</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sp>
        <p:nvSpPr>
          <p:cNvPr id="5" name="TextBox 4"/>
          <p:cNvSpPr txBox="1"/>
          <p:nvPr/>
        </p:nvSpPr>
        <p:spPr>
          <a:xfrm>
            <a:off x="7010400" y="1981200"/>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of homicide deaths per 100,000 persons.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40311579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Violence</a:t>
            </a:r>
          </a:p>
        </p:txBody>
      </p:sp>
      <p:sp>
        <p:nvSpPr>
          <p:cNvPr id="6" name="TextBox 5"/>
          <p:cNvSpPr txBox="1"/>
          <p:nvPr/>
        </p:nvSpPr>
        <p:spPr>
          <a:xfrm>
            <a:off x="7019643" y="2057400"/>
            <a:ext cx="1980346"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homicide deaths per 100,000 persons.</a:t>
            </a:r>
          </a:p>
        </p:txBody>
      </p:sp>
      <p:pic>
        <p:nvPicPr>
          <p:cNvPr id="4" name="Picture 3"/>
          <p:cNvPicPr>
            <a:picLocks noChangeAspect="1"/>
          </p:cNvPicPr>
          <p:nvPr/>
        </p:nvPicPr>
        <p:blipFill>
          <a:blip r:embed="rId2"/>
          <a:stretch>
            <a:fillRect/>
          </a:stretch>
        </p:blipFill>
        <p:spPr>
          <a:xfrm>
            <a:off x="457200" y="685800"/>
            <a:ext cx="5956308" cy="4925995"/>
          </a:xfrm>
          <a:prstGeom prst="rect">
            <a:avLst/>
          </a:prstGeom>
        </p:spPr>
      </p:pic>
    </p:spTree>
    <p:extLst>
      <p:ext uri="{BB962C8B-B14F-4D97-AF65-F5344CB8AC3E}">
        <p14:creationId xmlns:p14="http://schemas.microsoft.com/office/powerpoint/2010/main" val="366333878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Violence</a:t>
            </a:r>
          </a:p>
        </p:txBody>
      </p:sp>
      <p:sp>
        <p:nvSpPr>
          <p:cNvPr id="5" name="TextBox 4"/>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intentional deaths by discharge of firearm per 100,000 persons (not age-adjusted).</a:t>
            </a:r>
          </a:p>
        </p:txBody>
      </p:sp>
      <p:sp>
        <p:nvSpPr>
          <p:cNvPr id="6" name="TextBox 5"/>
          <p:cNvSpPr txBox="1"/>
          <p:nvPr/>
        </p:nvSpPr>
        <p:spPr>
          <a:xfrm>
            <a:off x="6971873" y="4368715"/>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do include deaths of residents who died outside of Philadelphia.</a:t>
            </a:r>
          </a:p>
        </p:txBody>
      </p:sp>
      <p:pic>
        <p:nvPicPr>
          <p:cNvPr id="7" name="Picture 6"/>
          <p:cNvPicPr>
            <a:picLocks noChangeAspect="1"/>
          </p:cNvPicPr>
          <p:nvPr/>
        </p:nvPicPr>
        <p:blipFill>
          <a:blip r:embed="rId2"/>
          <a:stretch>
            <a:fillRect/>
          </a:stretch>
        </p:blipFill>
        <p:spPr>
          <a:xfrm>
            <a:off x="304807" y="1295400"/>
            <a:ext cx="6328196" cy="4041998"/>
          </a:xfrm>
          <a:prstGeom prst="rect">
            <a:avLst/>
          </a:prstGeom>
        </p:spPr>
      </p:pic>
    </p:spTree>
    <p:extLst>
      <p:ext uri="{BB962C8B-B14F-4D97-AF65-F5344CB8AC3E}">
        <p14:creationId xmlns:p14="http://schemas.microsoft.com/office/powerpoint/2010/main" val="2091044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Summary Health Measures</a:t>
            </a:r>
          </a:p>
        </p:txBody>
      </p:sp>
      <p:sp>
        <p:nvSpPr>
          <p:cNvPr id="3" name="TextBox 2"/>
          <p:cNvSpPr txBox="1"/>
          <p:nvPr/>
        </p:nvSpPr>
        <p:spPr>
          <a:xfrm>
            <a:off x="7010400" y="1938755"/>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Life expectancy at birth is the expected number of years to be lived by someone born at the time of calculation, if mortality at each age remains constant in the future.</a:t>
            </a:r>
          </a:p>
        </p:txBody>
      </p:sp>
      <p:sp>
        <p:nvSpPr>
          <p:cNvPr id="6" name="TextBox 5"/>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27"/>
            <a:ext cx="6858000" cy="6172200"/>
          </a:xfrm>
          <a:prstGeom prst="rect">
            <a:avLst/>
          </a:prstGeom>
        </p:spPr>
      </p:pic>
    </p:spTree>
    <p:extLst>
      <p:ext uri="{BB962C8B-B14F-4D97-AF65-F5344CB8AC3E}">
        <p14:creationId xmlns:p14="http://schemas.microsoft.com/office/powerpoint/2010/main" val="119015105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Violence</a:t>
            </a:r>
          </a:p>
        </p:txBody>
      </p:sp>
      <p:sp>
        <p:nvSpPr>
          <p:cNvPr id="5" name="TextBox 4"/>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of intentional deaths by discharge of firearm per 100,000 persons.</a:t>
            </a:r>
          </a:p>
        </p:txBody>
      </p:sp>
      <p:pic>
        <p:nvPicPr>
          <p:cNvPr id="3" name="Picture 2"/>
          <p:cNvPicPr>
            <a:picLocks noChangeAspect="1"/>
          </p:cNvPicPr>
          <p:nvPr/>
        </p:nvPicPr>
        <p:blipFill>
          <a:blip r:embed="rId2"/>
          <a:stretch>
            <a:fillRect/>
          </a:stretch>
        </p:blipFill>
        <p:spPr>
          <a:xfrm>
            <a:off x="228599" y="1143000"/>
            <a:ext cx="6441371" cy="3962400"/>
          </a:xfrm>
          <a:prstGeom prst="rect">
            <a:avLst/>
          </a:prstGeom>
        </p:spPr>
      </p:pic>
      <p:sp>
        <p:nvSpPr>
          <p:cNvPr id="6" name="TextBox 5"/>
          <p:cNvSpPr txBox="1"/>
          <p:nvPr/>
        </p:nvSpPr>
        <p:spPr>
          <a:xfrm>
            <a:off x="6971873" y="4368715"/>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do include deaths of residents who died outside of Philadelphia.</a:t>
            </a:r>
          </a:p>
        </p:txBody>
      </p:sp>
    </p:spTree>
    <p:extLst>
      <p:ext uri="{BB962C8B-B14F-4D97-AF65-F5344CB8AC3E}">
        <p14:creationId xmlns:p14="http://schemas.microsoft.com/office/powerpoint/2010/main" val="57696700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Violence</a:t>
            </a:r>
          </a:p>
        </p:txBody>
      </p:sp>
      <p:sp>
        <p:nvSpPr>
          <p:cNvPr id="5" name="TextBox 4"/>
          <p:cNvSpPr txBox="1"/>
          <p:nvPr/>
        </p:nvSpPr>
        <p:spPr>
          <a:xfrm>
            <a:off x="7010400" y="182880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of intentional deaths by discharge of firearm per 100,000 persons.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
        <p:nvSpPr>
          <p:cNvPr id="6" name="TextBox 5"/>
          <p:cNvSpPr txBox="1"/>
          <p:nvPr/>
        </p:nvSpPr>
        <p:spPr>
          <a:xfrm>
            <a:off x="6971873" y="3505200"/>
            <a:ext cx="2057400" cy="2123658"/>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Data do include deaths of residents who died outside of Philadelphia.</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spTree>
    <p:extLst>
      <p:ext uri="{BB962C8B-B14F-4D97-AF65-F5344CB8AC3E}">
        <p14:creationId xmlns:p14="http://schemas.microsoft.com/office/powerpoint/2010/main" val="13846457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Mental Health and </a:t>
            </a:r>
            <a:br>
              <a:rPr lang="en-US" dirty="0"/>
            </a:br>
            <a:r>
              <a:rPr lang="en-US" dirty="0"/>
              <a:t>Substance Abuse</a:t>
            </a:r>
          </a:p>
        </p:txBody>
      </p:sp>
      <p:sp>
        <p:nvSpPr>
          <p:cNvPr id="3" name="Subtitle 2"/>
          <p:cNvSpPr>
            <a:spLocks noGrp="1"/>
          </p:cNvSpPr>
          <p:nvPr>
            <p:ph type="subTitle" idx="1"/>
          </p:nvPr>
        </p:nvSpPr>
        <p:spPr/>
        <p:txBody>
          <a:bodyPr>
            <a:normAutofit/>
          </a:bodyPr>
          <a:lstStyle/>
          <a:p>
            <a:r>
              <a:rPr lang="en-US" sz="1600" dirty="0">
                <a:hlinkClick r:id="rId2" action="ppaction://hlinksldjump"/>
              </a:rPr>
              <a:t>Suicide Mortality</a:t>
            </a:r>
            <a:endParaRPr lang="en-US" sz="1600" dirty="0"/>
          </a:p>
          <a:p>
            <a:r>
              <a:rPr lang="en-US" sz="1600" dirty="0">
                <a:hlinkClick r:id="rId3" action="ppaction://hlinksldjump"/>
              </a:rPr>
              <a:t>Teens Considering Suicide</a:t>
            </a:r>
            <a:endParaRPr lang="en-US" sz="1600" dirty="0"/>
          </a:p>
          <a:p>
            <a:r>
              <a:rPr lang="en-US" sz="1600" dirty="0">
                <a:hlinkClick r:id="rId4" action="ppaction://hlinksldjump"/>
              </a:rPr>
              <a:t>Adults with Mental Health Conditions</a:t>
            </a:r>
            <a:endParaRPr lang="en-US" sz="1600" dirty="0"/>
          </a:p>
          <a:p>
            <a:r>
              <a:rPr lang="en-US" sz="1600" dirty="0">
                <a:hlinkClick r:id="rId5" action="ppaction://hlinksldjump"/>
              </a:rPr>
              <a:t>Opioid-Related Mortality</a:t>
            </a:r>
            <a:endParaRPr lang="en-US" sz="1600" dirty="0"/>
          </a:p>
        </p:txBody>
      </p:sp>
    </p:spTree>
    <p:extLst>
      <p:ext uri="{BB962C8B-B14F-4D97-AF65-F5344CB8AC3E}">
        <p14:creationId xmlns:p14="http://schemas.microsoft.com/office/powerpoint/2010/main" val="26164039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Mental Health and Substance Abuse</a:t>
            </a:r>
          </a:p>
        </p:txBody>
      </p:sp>
      <p:sp>
        <p:nvSpPr>
          <p:cNvPr id="3" name="TextBox 2"/>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baseline="0" dirty="0">
              <a:solidFill>
                <a:srgbClr val="004990"/>
              </a:solidFill>
              <a:latin typeface="Trebuchet MS" pitchFamily="34" charset="0"/>
            </a:endParaRPr>
          </a:p>
          <a:p>
            <a:pPr algn="ctr"/>
            <a:r>
              <a:rPr lang="en-US" sz="1100" dirty="0">
                <a:latin typeface="Trebuchet MS" pitchFamily="34" charset="0"/>
              </a:rPr>
              <a:t>Rate of deaths by intentional self-harm per 100,000 persons.</a:t>
            </a:r>
          </a:p>
          <a:p>
            <a:pPr algn="ctr"/>
            <a:endParaRPr lang="en-US" sz="1100" dirty="0">
              <a:latin typeface="Trebuchet MS" pitchFamily="34" charset="0"/>
            </a:endParaRPr>
          </a:p>
        </p:txBody>
      </p:sp>
      <p:pic>
        <p:nvPicPr>
          <p:cNvPr id="5" name="Picture 4"/>
          <p:cNvPicPr>
            <a:picLocks noChangeAspect="1"/>
          </p:cNvPicPr>
          <p:nvPr/>
        </p:nvPicPr>
        <p:blipFill>
          <a:blip r:embed="rId2"/>
          <a:stretch>
            <a:fillRect/>
          </a:stretch>
        </p:blipFill>
        <p:spPr>
          <a:xfrm>
            <a:off x="152400" y="990600"/>
            <a:ext cx="6504996" cy="4035902"/>
          </a:xfrm>
          <a:prstGeom prst="rect">
            <a:avLst/>
          </a:prstGeom>
        </p:spPr>
      </p:pic>
      <p:sp>
        <p:nvSpPr>
          <p:cNvPr id="6" name="TextBox 5"/>
          <p:cNvSpPr txBox="1"/>
          <p:nvPr/>
        </p:nvSpPr>
        <p:spPr>
          <a:xfrm>
            <a:off x="6971873" y="4368715"/>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do include deaths of residents who died outside of Philadelphia.</a:t>
            </a:r>
          </a:p>
        </p:txBody>
      </p:sp>
    </p:spTree>
    <p:extLst>
      <p:ext uri="{BB962C8B-B14F-4D97-AF65-F5344CB8AC3E}">
        <p14:creationId xmlns:p14="http://schemas.microsoft.com/office/powerpoint/2010/main" val="309140148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Mental Health and Substance Abuse</a:t>
            </a:r>
          </a:p>
        </p:txBody>
      </p:sp>
      <p:sp>
        <p:nvSpPr>
          <p:cNvPr id="3" name="TextBox 2"/>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baseline="0" dirty="0">
              <a:solidFill>
                <a:srgbClr val="004990"/>
              </a:solidFill>
              <a:latin typeface="Trebuchet MS" pitchFamily="34" charset="0"/>
            </a:endParaRPr>
          </a:p>
          <a:p>
            <a:pPr algn="ctr"/>
            <a:r>
              <a:rPr lang="en-US" sz="1100" dirty="0">
                <a:latin typeface="Trebuchet MS" pitchFamily="34" charset="0"/>
              </a:rPr>
              <a:t>Age-adjusted rate of deaths by intentional self-harm per 100,000 persons.</a:t>
            </a:r>
          </a:p>
          <a:p>
            <a:pPr algn="ctr"/>
            <a:endParaRPr lang="en-US" sz="1100" dirty="0">
              <a:latin typeface="Trebuchet MS" pitchFamily="34" charset="0"/>
            </a:endParaRPr>
          </a:p>
        </p:txBody>
      </p:sp>
      <p:pic>
        <p:nvPicPr>
          <p:cNvPr id="6" name="Picture 5"/>
          <p:cNvPicPr>
            <a:picLocks noChangeAspect="1"/>
          </p:cNvPicPr>
          <p:nvPr/>
        </p:nvPicPr>
        <p:blipFill>
          <a:blip r:embed="rId2"/>
          <a:stretch>
            <a:fillRect/>
          </a:stretch>
        </p:blipFill>
        <p:spPr>
          <a:xfrm>
            <a:off x="152400" y="1219199"/>
            <a:ext cx="6553200" cy="4042035"/>
          </a:xfrm>
          <a:prstGeom prst="rect">
            <a:avLst/>
          </a:prstGeom>
        </p:spPr>
      </p:pic>
      <p:sp>
        <p:nvSpPr>
          <p:cNvPr id="5" name="TextBox 4"/>
          <p:cNvSpPr txBox="1"/>
          <p:nvPr/>
        </p:nvSpPr>
        <p:spPr>
          <a:xfrm>
            <a:off x="6971873" y="4368715"/>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do include deaths of residents who died outside of Philadelphia.</a:t>
            </a:r>
          </a:p>
        </p:txBody>
      </p:sp>
    </p:spTree>
    <p:extLst>
      <p:ext uri="{BB962C8B-B14F-4D97-AF65-F5344CB8AC3E}">
        <p14:creationId xmlns:p14="http://schemas.microsoft.com/office/powerpoint/2010/main" val="313415367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Mental Health and Substance Abuse</a:t>
            </a:r>
          </a:p>
        </p:txBody>
      </p:sp>
      <p:sp>
        <p:nvSpPr>
          <p:cNvPr id="3" name="TextBox 2"/>
          <p:cNvSpPr txBox="1"/>
          <p:nvPr/>
        </p:nvSpPr>
        <p:spPr>
          <a:xfrm>
            <a:off x="7010400" y="2192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baseline="0" dirty="0">
              <a:solidFill>
                <a:srgbClr val="004990"/>
              </a:solidFill>
              <a:latin typeface="Trebuchet MS" pitchFamily="34" charset="0"/>
            </a:endParaRPr>
          </a:p>
          <a:p>
            <a:pPr algn="ctr"/>
            <a:r>
              <a:rPr lang="en-US" sz="1100" dirty="0">
                <a:latin typeface="Trebuchet MS" pitchFamily="34" charset="0"/>
              </a:rPr>
              <a:t>Age-adjusted rate of deaths by intentional self-harm per 100,000 persons.</a:t>
            </a:r>
          </a:p>
          <a:p>
            <a:pPr algn="ctr"/>
            <a:endParaRPr lang="en-US" sz="1100" dirty="0">
              <a:latin typeface="Trebuchet MS" pitchFamily="34" charset="0"/>
            </a:endParaRPr>
          </a:p>
        </p:txBody>
      </p:sp>
      <p:sp>
        <p:nvSpPr>
          <p:cNvPr id="6" name="TextBox 5"/>
          <p:cNvSpPr txBox="1"/>
          <p:nvPr/>
        </p:nvSpPr>
        <p:spPr>
          <a:xfrm>
            <a:off x="6971873" y="3505200"/>
            <a:ext cx="2057400" cy="2123658"/>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do include deaths of residents who died outside of Philadelphia.</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109789896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Mental Health and Substance Abuse</a:t>
            </a:r>
          </a:p>
        </p:txBody>
      </p:sp>
      <p:sp>
        <p:nvSpPr>
          <p:cNvPr id="3" name="TextBox 2"/>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baseline="0" dirty="0">
              <a:solidFill>
                <a:srgbClr val="004990"/>
              </a:solidFill>
              <a:latin typeface="Trebuchet MS" pitchFamily="34" charset="0"/>
            </a:endParaRPr>
          </a:p>
          <a:p>
            <a:pPr algn="ctr"/>
            <a:r>
              <a:rPr lang="en-US" sz="1100" dirty="0">
                <a:latin typeface="Trebuchet MS" pitchFamily="34" charset="0"/>
              </a:rPr>
              <a:t>Percentage of 9th-12th grade students who seriously considered attempting suicide in the past 12 months.</a:t>
            </a:r>
          </a:p>
          <a:p>
            <a:pPr algn="ctr"/>
            <a:endParaRPr lang="en-US" sz="1100" dirty="0">
              <a:latin typeface="Trebuchet MS" pitchFamily="34"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143000"/>
            <a:ext cx="642613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47525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Mental Health and Substance Abuse</a:t>
            </a:r>
          </a:p>
        </p:txBody>
      </p:sp>
      <p:sp>
        <p:nvSpPr>
          <p:cNvPr id="3" name="TextBox 2"/>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baseline="0" dirty="0">
              <a:solidFill>
                <a:srgbClr val="004990"/>
              </a:solidFill>
              <a:latin typeface="Trebuchet MS" pitchFamily="34" charset="0"/>
            </a:endParaRPr>
          </a:p>
          <a:p>
            <a:pPr algn="ctr"/>
            <a:r>
              <a:rPr lang="en-US" sz="1100" dirty="0">
                <a:latin typeface="Trebuchet MS" pitchFamily="34" charset="0"/>
              </a:rPr>
              <a:t>Percentage of 9th-12th grade students who seriously considered attempting suicide in the past 12 months.</a:t>
            </a:r>
          </a:p>
          <a:p>
            <a:pPr algn="ctr"/>
            <a:endParaRPr lang="en-US" sz="1100" dirty="0">
              <a:latin typeface="Trebuchet MS" pitchFamily="34" charset="0"/>
            </a:endParaRPr>
          </a:p>
        </p:txBody>
      </p:sp>
      <p:pic>
        <p:nvPicPr>
          <p:cNvPr id="4" name="Picture 3"/>
          <p:cNvPicPr>
            <a:picLocks noChangeAspect="1"/>
          </p:cNvPicPr>
          <p:nvPr/>
        </p:nvPicPr>
        <p:blipFill>
          <a:blip r:embed="rId2"/>
          <a:stretch>
            <a:fillRect/>
          </a:stretch>
        </p:blipFill>
        <p:spPr>
          <a:xfrm>
            <a:off x="228599" y="1371600"/>
            <a:ext cx="6411761" cy="3581400"/>
          </a:xfrm>
          <a:prstGeom prst="rect">
            <a:avLst/>
          </a:prstGeom>
        </p:spPr>
      </p:pic>
    </p:spTree>
    <p:extLst>
      <p:ext uri="{BB962C8B-B14F-4D97-AF65-F5344CB8AC3E}">
        <p14:creationId xmlns:p14="http://schemas.microsoft.com/office/powerpoint/2010/main" val="343072275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Mental Health and Substance Abuse</a:t>
            </a:r>
          </a:p>
        </p:txBody>
      </p:sp>
      <p:sp>
        <p:nvSpPr>
          <p:cNvPr id="3" name="TextBox 2"/>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baseline="0" dirty="0">
              <a:solidFill>
                <a:srgbClr val="004990"/>
              </a:solidFill>
              <a:latin typeface="Trebuchet MS" pitchFamily="34" charset="0"/>
            </a:endParaRPr>
          </a:p>
          <a:p>
            <a:pPr algn="ctr"/>
            <a:r>
              <a:rPr lang="en-US" sz="1100" dirty="0">
                <a:latin typeface="Trebuchet MS" pitchFamily="34" charset="0"/>
              </a:rPr>
              <a:t>Percentage of 9th-12th grade students who seriously considered attempting suicide in the past 12 months.</a:t>
            </a:r>
          </a:p>
          <a:p>
            <a:pPr algn="ctr"/>
            <a:endParaRPr lang="en-US" sz="1100" dirty="0">
              <a:latin typeface="Trebuchet MS" pitchFamily="34" charset="0"/>
            </a:endParaRPr>
          </a:p>
        </p:txBody>
      </p:sp>
      <p:pic>
        <p:nvPicPr>
          <p:cNvPr id="5" name="Picture 4"/>
          <p:cNvPicPr>
            <a:picLocks noChangeAspect="1"/>
          </p:cNvPicPr>
          <p:nvPr/>
        </p:nvPicPr>
        <p:blipFill>
          <a:blip r:embed="rId2"/>
          <a:stretch>
            <a:fillRect/>
          </a:stretch>
        </p:blipFill>
        <p:spPr>
          <a:xfrm>
            <a:off x="381000" y="533400"/>
            <a:ext cx="6157494" cy="5243014"/>
          </a:xfrm>
          <a:prstGeom prst="rect">
            <a:avLst/>
          </a:prstGeom>
        </p:spPr>
      </p:pic>
    </p:spTree>
    <p:extLst>
      <p:ext uri="{BB962C8B-B14F-4D97-AF65-F5344CB8AC3E}">
        <p14:creationId xmlns:p14="http://schemas.microsoft.com/office/powerpoint/2010/main" val="224511772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Mental Health and Substance Abuse</a:t>
            </a:r>
          </a:p>
        </p:txBody>
      </p:sp>
      <p:sp>
        <p:nvSpPr>
          <p:cNvPr id="5" name="TextBox 4"/>
          <p:cNvSpPr txBox="1"/>
          <p:nvPr/>
        </p:nvSpPr>
        <p:spPr>
          <a:xfrm>
            <a:off x="7010400" y="1854115"/>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answering "yes" to the question, "Have you ever been diagnosed with any mental health condition, including clinical depression, anxiety disorder or bipolar disorder?"</a:t>
            </a:r>
          </a:p>
        </p:txBody>
      </p:sp>
      <p:pic>
        <p:nvPicPr>
          <p:cNvPr id="6" name="Picture 5"/>
          <p:cNvPicPr>
            <a:picLocks noChangeAspect="1"/>
          </p:cNvPicPr>
          <p:nvPr/>
        </p:nvPicPr>
        <p:blipFill>
          <a:blip r:embed="rId2"/>
          <a:stretch>
            <a:fillRect/>
          </a:stretch>
        </p:blipFill>
        <p:spPr>
          <a:xfrm>
            <a:off x="228600" y="1295400"/>
            <a:ext cx="6400800" cy="3608899"/>
          </a:xfrm>
          <a:prstGeom prst="rect">
            <a:avLst/>
          </a:prstGeom>
        </p:spPr>
      </p:pic>
    </p:spTree>
    <p:extLst>
      <p:ext uri="{BB962C8B-B14F-4D97-AF65-F5344CB8AC3E}">
        <p14:creationId xmlns:p14="http://schemas.microsoft.com/office/powerpoint/2010/main" val="546921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of Contents</a:t>
            </a:r>
          </a:p>
        </p:txBody>
      </p:sp>
      <p:graphicFrame>
        <p:nvGraphicFramePr>
          <p:cNvPr id="5" name="Table 4"/>
          <p:cNvGraphicFramePr>
            <a:graphicFrameLocks noGrp="1"/>
          </p:cNvGraphicFramePr>
          <p:nvPr>
            <p:extLst>
              <p:ext uri="{D42A27DB-BD31-4B8C-83A1-F6EECF244321}">
                <p14:modId xmlns:p14="http://schemas.microsoft.com/office/powerpoint/2010/main" val="1002202348"/>
              </p:ext>
            </p:extLst>
          </p:nvPr>
        </p:nvGraphicFramePr>
        <p:xfrm>
          <a:off x="914400" y="990600"/>
          <a:ext cx="7239000" cy="5242560"/>
        </p:xfrm>
        <a:graphic>
          <a:graphicData uri="http://schemas.openxmlformats.org/drawingml/2006/table">
            <a:tbl>
              <a:tblPr firstRow="1" bandRow="1">
                <a:tableStyleId>{6E25E649-3F16-4E02-A733-19D2CDBF48F0}</a:tableStyleId>
              </a:tblPr>
              <a:tblGrid>
                <a:gridCol w="58674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tblGrid>
              <a:tr h="258278">
                <a:tc>
                  <a:txBody>
                    <a:bodyPr/>
                    <a:lstStyle/>
                    <a:p>
                      <a:pPr algn="l"/>
                      <a:r>
                        <a:rPr lang="en-US" sz="1400" dirty="0">
                          <a:solidFill>
                            <a:schemeClr val="tx1"/>
                          </a:solidFill>
                          <a:latin typeface="Trebuchet MS" pitchFamily="34" charset="0"/>
                        </a:rPr>
                        <a:t>Section</a:t>
                      </a:r>
                    </a:p>
                  </a:txBody>
                  <a:tcPr>
                    <a:noFill/>
                  </a:tcPr>
                </a:tc>
                <a:tc>
                  <a:txBody>
                    <a:bodyPr/>
                    <a:lstStyle/>
                    <a:p>
                      <a:pPr algn="ctr"/>
                      <a:r>
                        <a:rPr lang="en-US" sz="1400" dirty="0">
                          <a:solidFill>
                            <a:schemeClr val="tx1"/>
                          </a:solidFill>
                          <a:latin typeface="Trebuchet MS" pitchFamily="34" charset="0"/>
                        </a:rPr>
                        <a:t>Slide Number</a:t>
                      </a:r>
                    </a:p>
                  </a:txBody>
                  <a:tcPr>
                    <a:noFill/>
                  </a:tcPr>
                </a:tc>
                <a:extLst>
                  <a:ext uri="{0D108BD9-81ED-4DB2-BD59-A6C34878D82A}">
                    <a16:rowId xmlns:a16="http://schemas.microsoft.com/office/drawing/2014/main" val="10000"/>
                  </a:ext>
                </a:extLst>
              </a:tr>
              <a:tr h="258278">
                <a:tc>
                  <a:txBody>
                    <a:bodyPr/>
                    <a:lstStyle/>
                    <a:p>
                      <a:pPr algn="l"/>
                      <a:r>
                        <a:rPr lang="en-US" sz="1200" dirty="0">
                          <a:latin typeface="Trebuchet MS" pitchFamily="34" charset="0"/>
                        </a:rPr>
                        <a:t>S</a:t>
                      </a:r>
                      <a:r>
                        <a:rPr lang="en-US" sz="1200" dirty="0">
                          <a:solidFill>
                            <a:schemeClr val="tx1"/>
                          </a:solidFill>
                          <a:latin typeface="Trebuchet MS" pitchFamily="34" charset="0"/>
                        </a:rPr>
                        <a:t>ummary </a:t>
                      </a:r>
                      <a:r>
                        <a:rPr lang="en-US" sz="1200" dirty="0">
                          <a:latin typeface="Trebuchet MS" pitchFamily="34" charset="0"/>
                        </a:rPr>
                        <a:t>Health Measures</a:t>
                      </a:r>
                    </a:p>
                  </a:txBody>
                  <a:tcPr/>
                </a:tc>
                <a:tc>
                  <a:txBody>
                    <a:bodyPr/>
                    <a:lstStyle/>
                    <a:p>
                      <a:pPr algn="ctr"/>
                      <a:r>
                        <a:rPr lang="en-US" sz="1200" dirty="0">
                          <a:latin typeface="Trebuchet MS" pitchFamily="34" charset="0"/>
                          <a:hlinkClick r:id="rId2" action="ppaction://hlinksldjump"/>
                        </a:rPr>
                        <a:t>11</a:t>
                      </a:r>
                      <a:endParaRPr lang="en-US" sz="1200" dirty="0">
                        <a:latin typeface="Trebuchet MS" pitchFamily="34" charset="0"/>
                      </a:endParaRPr>
                    </a:p>
                  </a:txBody>
                  <a:tcPr/>
                </a:tc>
                <a:extLst>
                  <a:ext uri="{0D108BD9-81ED-4DB2-BD59-A6C34878D82A}">
                    <a16:rowId xmlns:a16="http://schemas.microsoft.com/office/drawing/2014/main" val="10001"/>
                  </a:ext>
                </a:extLst>
              </a:tr>
              <a:tr h="258278">
                <a:tc>
                  <a:txBody>
                    <a:bodyPr/>
                    <a:lstStyle/>
                    <a:p>
                      <a:pPr algn="l"/>
                      <a:r>
                        <a:rPr lang="en-US" sz="1200" dirty="0">
                          <a:latin typeface="Trebuchet MS" pitchFamily="34" charset="0"/>
                        </a:rPr>
                        <a:t>Tobacco and Alcohol</a:t>
                      </a:r>
                    </a:p>
                  </a:txBody>
                  <a:tcPr/>
                </a:tc>
                <a:tc>
                  <a:txBody>
                    <a:bodyPr/>
                    <a:lstStyle/>
                    <a:p>
                      <a:pPr algn="ctr"/>
                      <a:r>
                        <a:rPr lang="en-US" sz="1200" dirty="0">
                          <a:latin typeface="Trebuchet MS" pitchFamily="34" charset="0"/>
                          <a:hlinkClick r:id="rId3" action="ppaction://hlinksldjump"/>
                        </a:rPr>
                        <a:t>25</a:t>
                      </a:r>
                      <a:endParaRPr lang="en-US" sz="1200" dirty="0">
                        <a:latin typeface="Trebuchet MS" pitchFamily="34" charset="0"/>
                      </a:endParaRPr>
                    </a:p>
                  </a:txBody>
                  <a:tcPr/>
                </a:tc>
                <a:extLst>
                  <a:ext uri="{0D108BD9-81ED-4DB2-BD59-A6C34878D82A}">
                    <a16:rowId xmlns:a16="http://schemas.microsoft.com/office/drawing/2014/main" val="10002"/>
                  </a:ext>
                </a:extLst>
              </a:tr>
              <a:tr h="258278">
                <a:tc>
                  <a:txBody>
                    <a:bodyPr/>
                    <a:lstStyle/>
                    <a:p>
                      <a:pPr algn="l"/>
                      <a:r>
                        <a:rPr lang="en-US" sz="1200" dirty="0">
                          <a:latin typeface="Trebuchet MS" pitchFamily="34" charset="0"/>
                        </a:rPr>
                        <a:t>Obesity</a:t>
                      </a:r>
                    </a:p>
                  </a:txBody>
                  <a:tcPr/>
                </a:tc>
                <a:tc>
                  <a:txBody>
                    <a:bodyPr/>
                    <a:lstStyle/>
                    <a:p>
                      <a:pPr algn="ctr"/>
                      <a:r>
                        <a:rPr lang="en-US" sz="1200" dirty="0">
                          <a:latin typeface="Trebuchet MS" pitchFamily="34" charset="0"/>
                          <a:hlinkClick r:id="rId4" action="ppaction://hlinksldjump"/>
                        </a:rPr>
                        <a:t>45</a:t>
                      </a:r>
                      <a:endParaRPr lang="en-US" sz="1200" dirty="0">
                        <a:latin typeface="Trebuchet MS" pitchFamily="34" charset="0"/>
                      </a:endParaRPr>
                    </a:p>
                  </a:txBody>
                  <a:tcPr/>
                </a:tc>
                <a:extLst>
                  <a:ext uri="{0D108BD9-81ED-4DB2-BD59-A6C34878D82A}">
                    <a16:rowId xmlns:a16="http://schemas.microsoft.com/office/drawing/2014/main" val="10003"/>
                  </a:ext>
                </a:extLst>
              </a:tr>
              <a:tr h="258278">
                <a:tc>
                  <a:txBody>
                    <a:bodyPr/>
                    <a:lstStyle/>
                    <a:p>
                      <a:pPr algn="l"/>
                      <a:r>
                        <a:rPr lang="en-US" sz="1200" dirty="0">
                          <a:latin typeface="Trebuchet MS" pitchFamily="34" charset="0"/>
                        </a:rPr>
                        <a:t>Cardiovascular Disease and Diabetes</a:t>
                      </a:r>
                    </a:p>
                  </a:txBody>
                  <a:tcPr/>
                </a:tc>
                <a:tc>
                  <a:txBody>
                    <a:bodyPr/>
                    <a:lstStyle/>
                    <a:p>
                      <a:pPr algn="ctr"/>
                      <a:r>
                        <a:rPr lang="en-US" sz="1200" dirty="0">
                          <a:latin typeface="Trebuchet MS" pitchFamily="34" charset="0"/>
                          <a:hlinkClick r:id="rId5" action="ppaction://hlinksldjump"/>
                        </a:rPr>
                        <a:t>61</a:t>
                      </a:r>
                      <a:endParaRPr lang="en-US" sz="1200" dirty="0">
                        <a:latin typeface="Trebuchet MS" pitchFamily="34" charset="0"/>
                      </a:endParaRPr>
                    </a:p>
                  </a:txBody>
                  <a:tcPr/>
                </a:tc>
                <a:extLst>
                  <a:ext uri="{0D108BD9-81ED-4DB2-BD59-A6C34878D82A}">
                    <a16:rowId xmlns:a16="http://schemas.microsoft.com/office/drawing/2014/main" val="10004"/>
                  </a:ext>
                </a:extLst>
              </a:tr>
              <a:tr h="258278">
                <a:tc>
                  <a:txBody>
                    <a:bodyPr/>
                    <a:lstStyle/>
                    <a:p>
                      <a:pPr algn="l"/>
                      <a:r>
                        <a:rPr lang="en-US" sz="1200" dirty="0">
                          <a:latin typeface="Trebuchet MS" pitchFamily="34" charset="0"/>
                        </a:rPr>
                        <a:t>HIV</a:t>
                      </a:r>
                    </a:p>
                  </a:txBody>
                  <a:tcPr/>
                </a:tc>
                <a:tc>
                  <a:txBody>
                    <a:bodyPr/>
                    <a:lstStyle/>
                    <a:p>
                      <a:pPr algn="ctr"/>
                      <a:r>
                        <a:rPr lang="en-US" sz="1200" dirty="0">
                          <a:latin typeface="Trebuchet MS" pitchFamily="34" charset="0"/>
                          <a:hlinkClick r:id="rId6" action="ppaction://hlinksldjump"/>
                        </a:rPr>
                        <a:t>75</a:t>
                      </a:r>
                      <a:endParaRPr lang="en-US" sz="1200" dirty="0">
                        <a:latin typeface="Trebuchet MS" pitchFamily="34" charset="0"/>
                      </a:endParaRPr>
                    </a:p>
                  </a:txBody>
                  <a:tcPr/>
                </a:tc>
                <a:extLst>
                  <a:ext uri="{0D108BD9-81ED-4DB2-BD59-A6C34878D82A}">
                    <a16:rowId xmlns:a16="http://schemas.microsoft.com/office/drawing/2014/main" val="10005"/>
                  </a:ext>
                </a:extLst>
              </a:tr>
              <a:tr h="258278">
                <a:tc>
                  <a:txBody>
                    <a:bodyPr/>
                    <a:lstStyle/>
                    <a:p>
                      <a:pPr algn="l"/>
                      <a:r>
                        <a:rPr lang="en-US" sz="1200" dirty="0">
                          <a:latin typeface="Trebuchet MS" pitchFamily="34" charset="0"/>
                        </a:rPr>
                        <a:t>Teen Sexual Health</a:t>
                      </a:r>
                    </a:p>
                  </a:txBody>
                  <a:tcPr/>
                </a:tc>
                <a:tc>
                  <a:txBody>
                    <a:bodyPr/>
                    <a:lstStyle/>
                    <a:p>
                      <a:pPr algn="ctr"/>
                      <a:r>
                        <a:rPr lang="en-US" sz="1200" dirty="0">
                          <a:latin typeface="Trebuchet MS" pitchFamily="34" charset="0"/>
                          <a:hlinkClick r:id="rId7" action="ppaction://hlinksldjump"/>
                        </a:rPr>
                        <a:t>91</a:t>
                      </a:r>
                      <a:endParaRPr lang="en-US" sz="1200" dirty="0">
                        <a:latin typeface="Trebuchet MS" pitchFamily="34" charset="0"/>
                      </a:endParaRPr>
                    </a:p>
                  </a:txBody>
                  <a:tcPr/>
                </a:tc>
                <a:extLst>
                  <a:ext uri="{0D108BD9-81ED-4DB2-BD59-A6C34878D82A}">
                    <a16:rowId xmlns:a16="http://schemas.microsoft.com/office/drawing/2014/main" val="10006"/>
                  </a:ext>
                </a:extLst>
              </a:tr>
              <a:tr h="258278">
                <a:tc>
                  <a:txBody>
                    <a:bodyPr/>
                    <a:lstStyle/>
                    <a:p>
                      <a:pPr algn="l"/>
                      <a:r>
                        <a:rPr lang="en-US" sz="1200" dirty="0">
                          <a:latin typeface="Trebuchet MS" pitchFamily="34" charset="0"/>
                        </a:rPr>
                        <a:t>Maternal and Infant Health</a:t>
                      </a:r>
                    </a:p>
                  </a:txBody>
                  <a:tcPr/>
                </a:tc>
                <a:tc>
                  <a:txBody>
                    <a:bodyPr/>
                    <a:lstStyle/>
                    <a:p>
                      <a:pPr algn="ctr"/>
                      <a:r>
                        <a:rPr lang="en-US" sz="1200" dirty="0">
                          <a:latin typeface="Trebuchet MS" pitchFamily="34" charset="0"/>
                          <a:hlinkClick r:id="rId8" action="ppaction://hlinksldjump"/>
                        </a:rPr>
                        <a:t>106</a:t>
                      </a:r>
                      <a:endParaRPr lang="en-US" sz="1200" dirty="0">
                        <a:latin typeface="Trebuchet MS" pitchFamily="34" charset="0"/>
                      </a:endParaRPr>
                    </a:p>
                  </a:txBody>
                  <a:tcPr/>
                </a:tc>
                <a:extLst>
                  <a:ext uri="{0D108BD9-81ED-4DB2-BD59-A6C34878D82A}">
                    <a16:rowId xmlns:a16="http://schemas.microsoft.com/office/drawing/2014/main" val="10007"/>
                  </a:ext>
                </a:extLst>
              </a:tr>
              <a:tr h="258278">
                <a:tc>
                  <a:txBody>
                    <a:bodyPr/>
                    <a:lstStyle/>
                    <a:p>
                      <a:pPr algn="l"/>
                      <a:r>
                        <a:rPr lang="en-US" sz="1200" dirty="0">
                          <a:latin typeface="Trebuchet MS" pitchFamily="34" charset="0"/>
                        </a:rPr>
                        <a:t>Child Health</a:t>
                      </a:r>
                    </a:p>
                  </a:txBody>
                  <a:tcPr/>
                </a:tc>
                <a:tc>
                  <a:txBody>
                    <a:bodyPr/>
                    <a:lstStyle/>
                    <a:p>
                      <a:pPr algn="ctr"/>
                      <a:r>
                        <a:rPr lang="en-US" sz="1200" dirty="0">
                          <a:latin typeface="Trebuchet MS" pitchFamily="34" charset="0"/>
                          <a:hlinkClick r:id="rId9" action="ppaction://hlinksldjump"/>
                        </a:rPr>
                        <a:t>121</a:t>
                      </a:r>
                      <a:endParaRPr lang="en-US" sz="1200" dirty="0">
                        <a:latin typeface="Trebuchet MS" pitchFamily="34" charset="0"/>
                      </a:endParaRPr>
                    </a:p>
                  </a:txBody>
                  <a:tcPr/>
                </a:tc>
                <a:extLst>
                  <a:ext uri="{0D108BD9-81ED-4DB2-BD59-A6C34878D82A}">
                    <a16:rowId xmlns:a16="http://schemas.microsoft.com/office/drawing/2014/main" val="10008"/>
                  </a:ext>
                </a:extLst>
              </a:tr>
              <a:tr h="258278">
                <a:tc>
                  <a:txBody>
                    <a:bodyPr/>
                    <a:lstStyle/>
                    <a:p>
                      <a:pPr algn="l"/>
                      <a:r>
                        <a:rPr lang="en-US" sz="1200" dirty="0">
                          <a:latin typeface="Trebuchet MS" pitchFamily="34" charset="0"/>
                        </a:rPr>
                        <a:t>Access to Care</a:t>
                      </a:r>
                    </a:p>
                  </a:txBody>
                  <a:tcPr/>
                </a:tc>
                <a:tc>
                  <a:txBody>
                    <a:bodyPr/>
                    <a:lstStyle/>
                    <a:p>
                      <a:pPr algn="ctr"/>
                      <a:r>
                        <a:rPr lang="en-US" sz="1200" dirty="0">
                          <a:latin typeface="Trebuchet MS" pitchFamily="34" charset="0"/>
                          <a:hlinkClick r:id="rId10" action="ppaction://hlinksldjump"/>
                        </a:rPr>
                        <a:t>138</a:t>
                      </a:r>
                      <a:endParaRPr lang="en-US" sz="1200" dirty="0">
                        <a:latin typeface="Trebuchet MS" pitchFamily="34" charset="0"/>
                      </a:endParaRPr>
                    </a:p>
                  </a:txBody>
                  <a:tcPr/>
                </a:tc>
                <a:extLst>
                  <a:ext uri="{0D108BD9-81ED-4DB2-BD59-A6C34878D82A}">
                    <a16:rowId xmlns:a16="http://schemas.microsoft.com/office/drawing/2014/main" val="10009"/>
                  </a:ext>
                </a:extLst>
              </a:tr>
              <a:tr h="258278">
                <a:tc>
                  <a:txBody>
                    <a:bodyPr/>
                    <a:lstStyle/>
                    <a:p>
                      <a:pPr algn="l"/>
                      <a:r>
                        <a:rPr lang="en-US" sz="1200" dirty="0">
                          <a:latin typeface="Trebuchet MS" pitchFamily="34" charset="0"/>
                        </a:rPr>
                        <a:t>Cancer Screening and Prevention</a:t>
                      </a:r>
                    </a:p>
                  </a:txBody>
                  <a:tcPr/>
                </a:tc>
                <a:tc>
                  <a:txBody>
                    <a:bodyPr/>
                    <a:lstStyle/>
                    <a:p>
                      <a:pPr algn="ctr"/>
                      <a:r>
                        <a:rPr lang="en-US" sz="1200" dirty="0">
                          <a:latin typeface="Trebuchet MS" pitchFamily="34" charset="0"/>
                          <a:hlinkClick r:id="rId11" action="ppaction://hlinksldjump"/>
                        </a:rPr>
                        <a:t>159</a:t>
                      </a:r>
                      <a:endParaRPr lang="en-US" sz="1200" dirty="0">
                        <a:latin typeface="Trebuchet MS" pitchFamily="34" charset="0"/>
                      </a:endParaRPr>
                    </a:p>
                  </a:txBody>
                  <a:tcPr/>
                </a:tc>
                <a:extLst>
                  <a:ext uri="{0D108BD9-81ED-4DB2-BD59-A6C34878D82A}">
                    <a16:rowId xmlns:a16="http://schemas.microsoft.com/office/drawing/2014/main" val="10010"/>
                  </a:ext>
                </a:extLst>
              </a:tr>
              <a:tr h="258278">
                <a:tc>
                  <a:txBody>
                    <a:bodyPr/>
                    <a:lstStyle/>
                    <a:p>
                      <a:pPr algn="l"/>
                      <a:r>
                        <a:rPr lang="en-US" sz="1200" dirty="0">
                          <a:latin typeface="Trebuchet MS" pitchFamily="34" charset="0"/>
                        </a:rPr>
                        <a:t>Environmental Health</a:t>
                      </a:r>
                    </a:p>
                  </a:txBody>
                  <a:tcPr/>
                </a:tc>
                <a:tc>
                  <a:txBody>
                    <a:bodyPr/>
                    <a:lstStyle/>
                    <a:p>
                      <a:pPr algn="ctr"/>
                      <a:r>
                        <a:rPr lang="en-US" sz="1200" dirty="0">
                          <a:latin typeface="Trebuchet MS" pitchFamily="34" charset="0"/>
                          <a:hlinkClick r:id="rId12" action="ppaction://hlinksldjump"/>
                        </a:rPr>
                        <a:t>174</a:t>
                      </a:r>
                      <a:endParaRPr lang="en-US" sz="1200" dirty="0">
                        <a:latin typeface="Trebuchet MS" pitchFamily="34" charset="0"/>
                      </a:endParaRPr>
                    </a:p>
                  </a:txBody>
                  <a:tcPr/>
                </a:tc>
                <a:extLst>
                  <a:ext uri="{0D108BD9-81ED-4DB2-BD59-A6C34878D82A}">
                    <a16:rowId xmlns:a16="http://schemas.microsoft.com/office/drawing/2014/main" val="10011"/>
                  </a:ext>
                </a:extLst>
              </a:tr>
              <a:tr h="258278">
                <a:tc>
                  <a:txBody>
                    <a:bodyPr/>
                    <a:lstStyle/>
                    <a:p>
                      <a:pPr algn="l"/>
                      <a:r>
                        <a:rPr lang="en-US" sz="1200" dirty="0">
                          <a:latin typeface="Trebuchet MS" pitchFamily="34" charset="0"/>
                        </a:rPr>
                        <a:t>Violence</a:t>
                      </a:r>
                    </a:p>
                  </a:txBody>
                  <a:tcPr/>
                </a:tc>
                <a:tc>
                  <a:txBody>
                    <a:bodyPr/>
                    <a:lstStyle/>
                    <a:p>
                      <a:pPr algn="ctr"/>
                      <a:r>
                        <a:rPr lang="en-US" sz="1200" dirty="0">
                          <a:latin typeface="Trebuchet MS" pitchFamily="34" charset="0"/>
                          <a:hlinkClick r:id="rId13" action="ppaction://hlinksldjump"/>
                        </a:rPr>
                        <a:t>182</a:t>
                      </a:r>
                      <a:endParaRPr lang="en-US" sz="1200" dirty="0">
                        <a:latin typeface="Trebuchet MS" pitchFamily="34" charset="0"/>
                      </a:endParaRPr>
                    </a:p>
                  </a:txBody>
                  <a:tcPr/>
                </a:tc>
                <a:extLst>
                  <a:ext uri="{0D108BD9-81ED-4DB2-BD59-A6C34878D82A}">
                    <a16:rowId xmlns:a16="http://schemas.microsoft.com/office/drawing/2014/main" val="10012"/>
                  </a:ext>
                </a:extLst>
              </a:tr>
              <a:tr h="258278">
                <a:tc>
                  <a:txBody>
                    <a:bodyPr/>
                    <a:lstStyle/>
                    <a:p>
                      <a:pPr algn="l"/>
                      <a:r>
                        <a:rPr lang="en-US" sz="1200" dirty="0">
                          <a:latin typeface="Trebuchet MS" pitchFamily="34" charset="0"/>
                        </a:rPr>
                        <a:t>Mental Health and Substance Abuse</a:t>
                      </a:r>
                    </a:p>
                  </a:txBody>
                  <a:tcPr/>
                </a:tc>
                <a:tc>
                  <a:txBody>
                    <a:bodyPr/>
                    <a:lstStyle/>
                    <a:p>
                      <a:pPr algn="ctr"/>
                      <a:r>
                        <a:rPr lang="en-US" sz="1200" dirty="0">
                          <a:latin typeface="Trebuchet MS" pitchFamily="34" charset="0"/>
                          <a:hlinkClick r:id="rId14" action="ppaction://hlinksldjump"/>
                        </a:rPr>
                        <a:t>192</a:t>
                      </a:r>
                      <a:endParaRPr lang="en-US" sz="1200" dirty="0">
                        <a:latin typeface="Trebuchet MS" pitchFamily="34" charset="0"/>
                      </a:endParaRPr>
                    </a:p>
                  </a:txBody>
                  <a:tcPr/>
                </a:tc>
                <a:extLst>
                  <a:ext uri="{0D108BD9-81ED-4DB2-BD59-A6C34878D82A}">
                    <a16:rowId xmlns:a16="http://schemas.microsoft.com/office/drawing/2014/main" val="10013"/>
                  </a:ext>
                </a:extLst>
              </a:tr>
              <a:tr h="258278">
                <a:tc>
                  <a:txBody>
                    <a:bodyPr/>
                    <a:lstStyle/>
                    <a:p>
                      <a:pPr algn="l"/>
                      <a:r>
                        <a:rPr lang="en-US" sz="1200" dirty="0">
                          <a:latin typeface="Trebuchet MS" pitchFamily="34" charset="0"/>
                        </a:rPr>
                        <a:t>Built Environment</a:t>
                      </a:r>
                    </a:p>
                  </a:txBody>
                  <a:tcPr/>
                </a:tc>
                <a:tc>
                  <a:txBody>
                    <a:bodyPr/>
                    <a:lstStyle/>
                    <a:p>
                      <a:pPr algn="ctr"/>
                      <a:r>
                        <a:rPr lang="en-US" sz="1200" dirty="0">
                          <a:latin typeface="Trebuchet MS" pitchFamily="34" charset="0"/>
                          <a:hlinkClick r:id="rId15" action="ppaction://hlinksldjump"/>
                        </a:rPr>
                        <a:t>205</a:t>
                      </a:r>
                      <a:endParaRPr lang="en-US" sz="1200" dirty="0">
                        <a:latin typeface="Trebuchet MS" pitchFamily="34" charset="0"/>
                      </a:endParaRPr>
                    </a:p>
                  </a:txBody>
                  <a:tcPr/>
                </a:tc>
                <a:extLst>
                  <a:ext uri="{0D108BD9-81ED-4DB2-BD59-A6C34878D82A}">
                    <a16:rowId xmlns:a16="http://schemas.microsoft.com/office/drawing/2014/main" val="10014"/>
                  </a:ext>
                </a:extLst>
              </a:tr>
              <a:tr h="258278">
                <a:tc>
                  <a:txBody>
                    <a:bodyPr/>
                    <a:lstStyle/>
                    <a:p>
                      <a:pPr algn="l"/>
                      <a:r>
                        <a:rPr lang="en-US" sz="1200" dirty="0">
                          <a:latin typeface="Trebuchet MS" pitchFamily="34" charset="0"/>
                        </a:rPr>
                        <a:t>Social Determinants</a:t>
                      </a:r>
                      <a:r>
                        <a:rPr lang="en-US" sz="1200" baseline="0" dirty="0">
                          <a:latin typeface="Trebuchet MS" pitchFamily="34" charset="0"/>
                        </a:rPr>
                        <a:t> of Health</a:t>
                      </a:r>
                      <a:endParaRPr lang="en-US" sz="1200" dirty="0">
                        <a:latin typeface="Trebuchet MS" pitchFamily="34" charset="0"/>
                      </a:endParaRPr>
                    </a:p>
                  </a:txBody>
                  <a:tcPr/>
                </a:tc>
                <a:tc>
                  <a:txBody>
                    <a:bodyPr/>
                    <a:lstStyle/>
                    <a:p>
                      <a:pPr algn="ctr"/>
                      <a:r>
                        <a:rPr lang="en-US" sz="1200" dirty="0">
                          <a:latin typeface="Trebuchet MS" pitchFamily="34" charset="0"/>
                          <a:hlinkClick r:id="rId16" action="ppaction://hlinksldjump"/>
                        </a:rPr>
                        <a:t>214</a:t>
                      </a:r>
                      <a:endParaRPr lang="en-US" sz="1200" dirty="0">
                        <a:latin typeface="Trebuchet MS" pitchFamily="34" charset="0"/>
                      </a:endParaRPr>
                    </a:p>
                  </a:txBody>
                  <a:tcPr/>
                </a:tc>
                <a:extLst>
                  <a:ext uri="{0D108BD9-81ED-4DB2-BD59-A6C34878D82A}">
                    <a16:rowId xmlns:a16="http://schemas.microsoft.com/office/drawing/2014/main" val="10015"/>
                  </a:ext>
                </a:extLst>
              </a:tr>
              <a:tr h="258278">
                <a:tc>
                  <a:txBody>
                    <a:bodyPr/>
                    <a:lstStyle/>
                    <a:p>
                      <a:pPr algn="l"/>
                      <a:r>
                        <a:rPr lang="en-US" sz="1200" dirty="0">
                          <a:latin typeface="Trebuchet MS" pitchFamily="34" charset="0"/>
                        </a:rPr>
                        <a:t>Public</a:t>
                      </a:r>
                      <a:r>
                        <a:rPr lang="en-US" sz="1200" baseline="0" dirty="0">
                          <a:latin typeface="Trebuchet MS" pitchFamily="34" charset="0"/>
                        </a:rPr>
                        <a:t> Health Assets</a:t>
                      </a:r>
                      <a:endParaRPr lang="en-US" sz="1200" dirty="0">
                        <a:latin typeface="Trebuchet MS" pitchFamily="34" charset="0"/>
                      </a:endParaRPr>
                    </a:p>
                  </a:txBody>
                  <a:tcPr/>
                </a:tc>
                <a:tc>
                  <a:txBody>
                    <a:bodyPr/>
                    <a:lstStyle/>
                    <a:p>
                      <a:pPr algn="ctr"/>
                      <a:r>
                        <a:rPr lang="en-US" sz="1200" dirty="0">
                          <a:latin typeface="Trebuchet MS" pitchFamily="34" charset="0"/>
                          <a:hlinkClick r:id="rId17" action="ppaction://hlinksldjump"/>
                        </a:rPr>
                        <a:t>248</a:t>
                      </a:r>
                      <a:endParaRPr lang="en-US" sz="1200" dirty="0">
                        <a:latin typeface="Trebuchet MS" pitchFamily="34" charset="0"/>
                      </a:endParaRPr>
                    </a:p>
                  </a:txBody>
                  <a:tcPr/>
                </a:tc>
                <a:extLst>
                  <a:ext uri="{0D108BD9-81ED-4DB2-BD59-A6C34878D82A}">
                    <a16:rowId xmlns:a16="http://schemas.microsoft.com/office/drawing/2014/main" val="10016"/>
                  </a:ext>
                </a:extLst>
              </a:tr>
              <a:tr h="258278">
                <a:tc>
                  <a:txBody>
                    <a:bodyPr/>
                    <a:lstStyle/>
                    <a:p>
                      <a:pPr algn="l"/>
                      <a:r>
                        <a:rPr lang="en-US" sz="1200" dirty="0">
                          <a:latin typeface="Trebuchet MS" pitchFamily="34" charset="0"/>
                        </a:rPr>
                        <a:t>Data Sources</a:t>
                      </a:r>
                    </a:p>
                  </a:txBody>
                  <a:tcPr/>
                </a:tc>
                <a:tc>
                  <a:txBody>
                    <a:bodyPr/>
                    <a:lstStyle/>
                    <a:p>
                      <a:pPr algn="ctr"/>
                      <a:r>
                        <a:rPr lang="en-US" sz="1200" dirty="0">
                          <a:latin typeface="Trebuchet MS" pitchFamily="34" charset="0"/>
                          <a:hlinkClick r:id="rId18" action="ppaction://hlinksldjump"/>
                        </a:rPr>
                        <a:t>254</a:t>
                      </a:r>
                      <a:endParaRPr lang="en-US" sz="1200" dirty="0">
                        <a:latin typeface="Trebuchet MS" pitchFamily="34" charset="0"/>
                      </a:endParaRPr>
                    </a:p>
                  </a:txBody>
                  <a:tcPr/>
                </a:tc>
                <a:extLst>
                  <a:ext uri="{0D108BD9-81ED-4DB2-BD59-A6C34878D82A}">
                    <a16:rowId xmlns:a16="http://schemas.microsoft.com/office/drawing/2014/main" val="10017"/>
                  </a:ext>
                </a:extLst>
              </a:tr>
              <a:tr h="258278">
                <a:tc>
                  <a:txBody>
                    <a:bodyPr/>
                    <a:lstStyle/>
                    <a:p>
                      <a:pPr algn="l"/>
                      <a:r>
                        <a:rPr lang="en-US" sz="1200" dirty="0">
                          <a:latin typeface="Trebuchet MS" pitchFamily="34" charset="0"/>
                        </a:rPr>
                        <a:t>Data Definitions and Methods</a:t>
                      </a:r>
                    </a:p>
                  </a:txBody>
                  <a:tcPr/>
                </a:tc>
                <a:tc>
                  <a:txBody>
                    <a:bodyPr/>
                    <a:lstStyle/>
                    <a:p>
                      <a:pPr algn="ctr"/>
                      <a:r>
                        <a:rPr lang="en-US" sz="1200" dirty="0">
                          <a:latin typeface="Trebuchet MS" pitchFamily="34" charset="0"/>
                          <a:hlinkClick r:id="rId19" action="ppaction://hlinksldjump"/>
                        </a:rPr>
                        <a:t>260</a:t>
                      </a:r>
                      <a:endParaRPr lang="en-US" sz="1200" dirty="0">
                        <a:latin typeface="Trebuchet MS" pitchFamily="34" charset="0"/>
                      </a:endParaRPr>
                    </a:p>
                  </a:txBody>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2768448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Summary Health Measures</a:t>
            </a:r>
          </a:p>
        </p:txBody>
      </p:sp>
      <p:sp>
        <p:nvSpPr>
          <p:cNvPr id="3" name="TextBox 2"/>
          <p:cNvSpPr txBox="1"/>
          <p:nvPr/>
        </p:nvSpPr>
        <p:spPr>
          <a:xfrm>
            <a:off x="7010400" y="1938755"/>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Life expectancy at birth is the expected number of years to be lived by someone born at the time of calculation, if mortality at each age remains constant in the future.</a:t>
            </a:r>
          </a:p>
        </p:txBody>
      </p:sp>
      <p:sp>
        <p:nvSpPr>
          <p:cNvPr id="6" name="TextBox 5"/>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45929021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Mental Health and Substance Abuse</a:t>
            </a:r>
          </a:p>
        </p:txBody>
      </p:sp>
      <p:sp>
        <p:nvSpPr>
          <p:cNvPr id="5" name="TextBox 4"/>
          <p:cNvSpPr txBox="1"/>
          <p:nvPr/>
        </p:nvSpPr>
        <p:spPr>
          <a:xfrm>
            <a:off x="7010400" y="1854115"/>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answering "yes" to the question, "Have you ever been diagnosed with any mental health condition, including clinical depression, anxiety disorder or bipolar disorder?"</a:t>
            </a:r>
          </a:p>
        </p:txBody>
      </p:sp>
      <p:pic>
        <p:nvPicPr>
          <p:cNvPr id="3" name="Picture 2"/>
          <p:cNvPicPr>
            <a:picLocks noChangeAspect="1"/>
          </p:cNvPicPr>
          <p:nvPr/>
        </p:nvPicPr>
        <p:blipFill>
          <a:blip r:embed="rId2"/>
          <a:stretch>
            <a:fillRect/>
          </a:stretch>
        </p:blipFill>
        <p:spPr>
          <a:xfrm>
            <a:off x="228600" y="1219200"/>
            <a:ext cx="6446362" cy="4038600"/>
          </a:xfrm>
          <a:prstGeom prst="rect">
            <a:avLst/>
          </a:prstGeom>
        </p:spPr>
      </p:pic>
      <p:sp>
        <p:nvSpPr>
          <p:cNvPr id="6" name="TextBox 5"/>
          <p:cNvSpPr txBox="1"/>
          <p:nvPr/>
        </p:nvSpPr>
        <p:spPr>
          <a:xfrm>
            <a:off x="7003414" y="4488359"/>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spTree>
    <p:extLst>
      <p:ext uri="{BB962C8B-B14F-4D97-AF65-F5344CB8AC3E}">
        <p14:creationId xmlns:p14="http://schemas.microsoft.com/office/powerpoint/2010/main" val="370767873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Mental Health and Substance Abuse</a:t>
            </a:r>
          </a:p>
        </p:txBody>
      </p:sp>
      <p:sp>
        <p:nvSpPr>
          <p:cNvPr id="4" name="TextBox 3"/>
          <p:cNvSpPr txBox="1"/>
          <p:nvPr/>
        </p:nvSpPr>
        <p:spPr>
          <a:xfrm>
            <a:off x="6971873" y="3006566"/>
            <a:ext cx="2057400" cy="2708434"/>
          </a:xfrm>
          <a:prstGeom prst="rect">
            <a:avLst/>
          </a:prstGeom>
          <a:noFill/>
        </p:spPr>
        <p:txBody>
          <a:bodyPr wrap="square" rtlCol="0" anchor="ctr">
            <a:spAutoFit/>
          </a:bodyPr>
          <a:lstStyle/>
          <a:p>
            <a:pPr algn="ctr"/>
            <a:r>
              <a:rPr lang="en-US" sz="1000" dirty="0">
                <a:solidFill>
                  <a:srgbClr val="004990"/>
                </a:solidFill>
                <a:latin typeface="Trebuchet MS" pitchFamily="34" charset="0"/>
              </a:rPr>
              <a:t>Notes:</a:t>
            </a:r>
          </a:p>
          <a:p>
            <a:pPr lvl="0" algn="ctr"/>
            <a:endParaRPr lang="en-US" sz="1000" dirty="0">
              <a:solidFill>
                <a:schemeClr val="tx1">
                  <a:lumMod val="85000"/>
                  <a:lumOff val="15000"/>
                </a:schemeClr>
              </a:solidFill>
              <a:latin typeface="Trebuchet MS" pitchFamily="34" charset="0"/>
            </a:endParaRPr>
          </a:p>
          <a:p>
            <a:pPr algn="ctr"/>
            <a:r>
              <a:rPr lang="en-US" sz="1000" dirty="0">
                <a:solidFill>
                  <a:schemeClr val="tx1">
                    <a:lumMod val="85000"/>
                    <a:lumOff val="15000"/>
                  </a:schemeClr>
                </a:solidFill>
                <a:latin typeface="Trebuchet MS" pitchFamily="34" charset="0"/>
              </a:rPr>
              <a:t>Two years of Household Health Survey data (2012 and 2014/15) were combined to provide more reliable estimates by planning district, therefore these numbers are not directly comparable with previous estimates.</a:t>
            </a:r>
          </a:p>
          <a:p>
            <a:pPr algn="ctr"/>
            <a:endParaRPr lang="en-US" sz="10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sp>
        <p:nvSpPr>
          <p:cNvPr id="5" name="TextBox 4"/>
          <p:cNvSpPr txBox="1"/>
          <p:nvPr/>
        </p:nvSpPr>
        <p:spPr>
          <a:xfrm>
            <a:off x="7010400" y="1447800"/>
            <a:ext cx="1980346" cy="1477328"/>
          </a:xfrm>
          <a:prstGeom prst="rect">
            <a:avLst/>
          </a:prstGeom>
          <a:noFill/>
        </p:spPr>
        <p:txBody>
          <a:bodyPr wrap="square" rtlCol="0" anchor="ctr">
            <a:spAutoFit/>
          </a:bodyPr>
          <a:lstStyle/>
          <a:p>
            <a:pPr algn="ctr"/>
            <a:r>
              <a:rPr lang="en-US" sz="1000" dirty="0">
                <a:solidFill>
                  <a:srgbClr val="004990"/>
                </a:solidFill>
                <a:latin typeface="Trebuchet MS" pitchFamily="34" charset="0"/>
              </a:rPr>
              <a:t>Indicator</a:t>
            </a:r>
            <a:r>
              <a:rPr lang="en-US" sz="1000" baseline="0" dirty="0">
                <a:solidFill>
                  <a:srgbClr val="004990"/>
                </a:solidFill>
                <a:latin typeface="Trebuchet MS" pitchFamily="34" charset="0"/>
              </a:rPr>
              <a:t> Definition:</a:t>
            </a:r>
          </a:p>
          <a:p>
            <a:pPr algn="ctr"/>
            <a:endParaRPr lang="en-US" sz="1000" dirty="0">
              <a:solidFill>
                <a:srgbClr val="004990"/>
              </a:solidFill>
              <a:latin typeface="Trebuchet MS" pitchFamily="34" charset="0"/>
            </a:endParaRPr>
          </a:p>
          <a:p>
            <a:pPr algn="ctr"/>
            <a:r>
              <a:rPr lang="en-US" sz="1000" dirty="0">
                <a:solidFill>
                  <a:schemeClr val="tx1">
                    <a:lumMod val="85000"/>
                    <a:lumOff val="15000"/>
                  </a:schemeClr>
                </a:solidFill>
                <a:latin typeface="Trebuchet MS" pitchFamily="34" charset="0"/>
              </a:rPr>
              <a:t>Percentage of adults answering "yes" to the question, "Have you ever been diagnosed with any mental health condition, including clinical depression, anxiety disorder or bipolar disorder?"</a:t>
            </a:r>
          </a:p>
        </p:txBody>
      </p:sp>
      <p:pic>
        <p:nvPicPr>
          <p:cNvPr id="5122" name="Picture 2" descr="D:\CHA_2016\Print\Final\Access to Care\Mental Health 2012-2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875"/>
            <a:ext cx="68580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76914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Mental Health and Substance Abuse</a:t>
            </a:r>
          </a:p>
        </p:txBody>
      </p:sp>
      <p:sp>
        <p:nvSpPr>
          <p:cNvPr id="3" name="TextBox 2"/>
          <p:cNvSpPr txBox="1"/>
          <p:nvPr/>
        </p:nvSpPr>
        <p:spPr>
          <a:xfrm>
            <a:off x="7010400" y="1567696"/>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deaths per 100,000 persons that were determined by the medical examiner to be caused by drug/medication overdose and for which a toxicology test was positive for an opioid (not age-adjusted).</a:t>
            </a:r>
          </a:p>
        </p:txBody>
      </p:sp>
      <p:sp>
        <p:nvSpPr>
          <p:cNvPr id="4" name="TextBox 3"/>
          <p:cNvSpPr txBox="1"/>
          <p:nvPr/>
        </p:nvSpPr>
        <p:spPr>
          <a:xfrm>
            <a:off x="6971873" y="3505200"/>
            <a:ext cx="2057400" cy="2123658"/>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Opioids include heroin, morphine, methadone, fentanyl, and all pharmaceutical opioids such as codeine, hydrocodone, and oxycodone.</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do include deaths of residents who died outside of Philadelphia.</a:t>
            </a:r>
          </a:p>
        </p:txBody>
      </p:sp>
      <p:pic>
        <p:nvPicPr>
          <p:cNvPr id="5" name="Picture 4"/>
          <p:cNvPicPr>
            <a:picLocks noChangeAspect="1"/>
          </p:cNvPicPr>
          <p:nvPr/>
        </p:nvPicPr>
        <p:blipFill>
          <a:blip r:embed="rId2"/>
          <a:stretch>
            <a:fillRect/>
          </a:stretch>
        </p:blipFill>
        <p:spPr>
          <a:xfrm>
            <a:off x="228600" y="1219200"/>
            <a:ext cx="6480610" cy="4041998"/>
          </a:xfrm>
          <a:prstGeom prst="rect">
            <a:avLst/>
          </a:prstGeom>
        </p:spPr>
      </p:pic>
    </p:spTree>
    <p:extLst>
      <p:ext uri="{BB962C8B-B14F-4D97-AF65-F5344CB8AC3E}">
        <p14:creationId xmlns:p14="http://schemas.microsoft.com/office/powerpoint/2010/main" val="298823114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Mental Health and Substance Abuse</a:t>
            </a:r>
          </a:p>
        </p:txBody>
      </p:sp>
      <p:sp>
        <p:nvSpPr>
          <p:cNvPr id="3" name="TextBox 2"/>
          <p:cNvSpPr txBox="1"/>
          <p:nvPr/>
        </p:nvSpPr>
        <p:spPr>
          <a:xfrm>
            <a:off x="7010400" y="1600200"/>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of deaths per 100,000 persons that were determined by the medical examiner to be caused by drug/medication overdose and for which a toxicology test was positive for an opioid.</a:t>
            </a:r>
          </a:p>
        </p:txBody>
      </p:sp>
      <p:sp>
        <p:nvSpPr>
          <p:cNvPr id="4" name="TextBox 3"/>
          <p:cNvSpPr txBox="1"/>
          <p:nvPr/>
        </p:nvSpPr>
        <p:spPr>
          <a:xfrm>
            <a:off x="6971873" y="3505200"/>
            <a:ext cx="2057400" cy="2123658"/>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Opioids include heroin, morphine, methadone, fentanyl, and all pharmaceutical opioids such as codeine, hydrocodone, and oxycodone.</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do include deaths of residents who died outside of Philadelphia.</a:t>
            </a:r>
          </a:p>
        </p:txBody>
      </p:sp>
      <p:pic>
        <p:nvPicPr>
          <p:cNvPr id="5" name="Picture 4"/>
          <p:cNvPicPr>
            <a:picLocks noChangeAspect="1"/>
          </p:cNvPicPr>
          <p:nvPr/>
        </p:nvPicPr>
        <p:blipFill>
          <a:blip r:embed="rId2"/>
          <a:stretch>
            <a:fillRect/>
          </a:stretch>
        </p:blipFill>
        <p:spPr>
          <a:xfrm>
            <a:off x="152400" y="1219200"/>
            <a:ext cx="6533713" cy="4019204"/>
          </a:xfrm>
          <a:prstGeom prst="rect">
            <a:avLst/>
          </a:prstGeom>
        </p:spPr>
      </p:pic>
    </p:spTree>
    <p:extLst>
      <p:ext uri="{BB962C8B-B14F-4D97-AF65-F5344CB8AC3E}">
        <p14:creationId xmlns:p14="http://schemas.microsoft.com/office/powerpoint/2010/main" val="262007400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Mental Health and Substance Abuse</a:t>
            </a:r>
          </a:p>
        </p:txBody>
      </p:sp>
      <p:sp>
        <p:nvSpPr>
          <p:cNvPr id="3" name="TextBox 2"/>
          <p:cNvSpPr txBox="1"/>
          <p:nvPr/>
        </p:nvSpPr>
        <p:spPr>
          <a:xfrm>
            <a:off x="7010400" y="1371600"/>
            <a:ext cx="1980346" cy="1477328"/>
          </a:xfrm>
          <a:prstGeom prst="rect">
            <a:avLst/>
          </a:prstGeom>
          <a:noFill/>
        </p:spPr>
        <p:txBody>
          <a:bodyPr wrap="square" rtlCol="0" anchor="ctr">
            <a:spAutoFit/>
          </a:bodyPr>
          <a:lstStyle/>
          <a:p>
            <a:pPr algn="ctr"/>
            <a:r>
              <a:rPr lang="en-US" sz="1000" dirty="0">
                <a:solidFill>
                  <a:srgbClr val="004990"/>
                </a:solidFill>
                <a:latin typeface="Trebuchet MS" pitchFamily="34" charset="0"/>
              </a:rPr>
              <a:t>Indicator</a:t>
            </a:r>
            <a:r>
              <a:rPr lang="en-US" sz="1000" baseline="0" dirty="0">
                <a:solidFill>
                  <a:srgbClr val="004990"/>
                </a:solidFill>
                <a:latin typeface="Trebuchet MS" pitchFamily="34" charset="0"/>
              </a:rPr>
              <a:t> Definition:</a:t>
            </a:r>
          </a:p>
          <a:p>
            <a:pPr algn="ctr"/>
            <a:endParaRPr lang="en-US" sz="1000" dirty="0">
              <a:solidFill>
                <a:srgbClr val="004990"/>
              </a:solidFill>
              <a:latin typeface="Trebuchet MS" pitchFamily="34" charset="0"/>
            </a:endParaRPr>
          </a:p>
          <a:p>
            <a:pPr algn="ctr"/>
            <a:r>
              <a:rPr lang="en-US" sz="1000" dirty="0">
                <a:solidFill>
                  <a:schemeClr val="tx1">
                    <a:lumMod val="85000"/>
                    <a:lumOff val="15000"/>
                  </a:schemeClr>
                </a:solidFill>
                <a:latin typeface="Trebuchet MS" pitchFamily="34" charset="0"/>
              </a:rPr>
              <a:t>Age-adjusted rate of deaths per 100,000 persons that were determined by the medical examiner to be caused by drug/medication overdose and for which a toxicology test was positive for an opioid.</a:t>
            </a:r>
          </a:p>
        </p:txBody>
      </p:sp>
      <p:sp>
        <p:nvSpPr>
          <p:cNvPr id="4" name="TextBox 3"/>
          <p:cNvSpPr txBox="1"/>
          <p:nvPr/>
        </p:nvSpPr>
        <p:spPr>
          <a:xfrm>
            <a:off x="6971873" y="2852678"/>
            <a:ext cx="2057400" cy="2862322"/>
          </a:xfrm>
          <a:prstGeom prst="rect">
            <a:avLst/>
          </a:prstGeom>
          <a:noFill/>
        </p:spPr>
        <p:txBody>
          <a:bodyPr wrap="square" rtlCol="0" anchor="ctr">
            <a:spAutoFit/>
          </a:bodyPr>
          <a:lstStyle/>
          <a:p>
            <a:pPr algn="ctr"/>
            <a:r>
              <a:rPr lang="en-US" sz="1000" dirty="0">
                <a:solidFill>
                  <a:srgbClr val="004990"/>
                </a:solidFill>
                <a:latin typeface="Trebuchet MS" pitchFamily="34" charset="0"/>
              </a:rPr>
              <a:t>Notes:</a:t>
            </a:r>
          </a:p>
          <a:p>
            <a:pPr lvl="0" algn="ctr"/>
            <a:endParaRPr lang="en-US" sz="10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Opioids include heroin, morphine, methadone, fentanyl, and all pharmaceutical opioids such as codeine, hydrocodone, and oxycodone.</a:t>
            </a:r>
          </a:p>
          <a:p>
            <a:pPr lvl="0" algn="ctr"/>
            <a:endParaRPr lang="en-US" sz="10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Data do include deaths of residents who died outside of Philadelphia.</a:t>
            </a:r>
          </a:p>
          <a:p>
            <a:pPr lvl="0" algn="ctr"/>
            <a:endParaRPr lang="en-US" sz="10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390451734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Built Environment</a:t>
            </a:r>
          </a:p>
        </p:txBody>
      </p:sp>
      <p:sp>
        <p:nvSpPr>
          <p:cNvPr id="3" name="Subtitle 2"/>
          <p:cNvSpPr>
            <a:spLocks noGrp="1"/>
          </p:cNvSpPr>
          <p:nvPr>
            <p:ph type="subTitle" idx="1"/>
          </p:nvPr>
        </p:nvSpPr>
        <p:spPr/>
        <p:txBody>
          <a:bodyPr>
            <a:normAutofit/>
          </a:bodyPr>
          <a:lstStyle/>
          <a:p>
            <a:r>
              <a:rPr lang="en-US" sz="1600" dirty="0">
                <a:hlinkClick r:id="rId2" action="ppaction://hlinksldjump"/>
              </a:rPr>
              <a:t>Food Access</a:t>
            </a:r>
            <a:endParaRPr lang="en-US" sz="1600" dirty="0"/>
          </a:p>
          <a:p>
            <a:r>
              <a:rPr lang="en-US" sz="1600" dirty="0">
                <a:hlinkClick r:id="rId3" action="ppaction://hlinksldjump"/>
              </a:rPr>
              <a:t>Access to Nearby Parks or Outdoor Space</a:t>
            </a:r>
            <a:endParaRPr lang="en-US" sz="1600" dirty="0"/>
          </a:p>
          <a:p>
            <a:r>
              <a:rPr lang="en-US" sz="1600" dirty="0">
                <a:hlinkClick r:id="rId4" action="ppaction://hlinksldjump"/>
              </a:rPr>
              <a:t>Pedestrian and Bicycle Crashes</a:t>
            </a:r>
            <a:endParaRPr lang="en-US" sz="1600" dirty="0"/>
          </a:p>
        </p:txBody>
      </p:sp>
    </p:spTree>
    <p:extLst>
      <p:ext uri="{BB962C8B-B14F-4D97-AF65-F5344CB8AC3E}">
        <p14:creationId xmlns:p14="http://schemas.microsoft.com/office/powerpoint/2010/main" val="241689954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Built Environment</a:t>
            </a:r>
          </a:p>
        </p:txBody>
      </p:sp>
      <p:sp>
        <p:nvSpPr>
          <p:cNvPr id="3" name="TextBox 2"/>
          <p:cNvSpPr txBox="1"/>
          <p:nvPr/>
        </p:nvSpPr>
        <p:spPr>
          <a:xfrm>
            <a:off x="7019643" y="1896308"/>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population living in high-poverty areas with low-to-no walkable access to healthy foods as assessed in PDPH’s </a:t>
            </a:r>
            <a:r>
              <a:rPr lang="en-US" sz="1100" dirty="0">
                <a:solidFill>
                  <a:schemeClr val="tx1">
                    <a:lumMod val="85000"/>
                    <a:lumOff val="15000"/>
                  </a:schemeClr>
                </a:solidFill>
                <a:latin typeface="Trebuchet MS" pitchFamily="34" charset="0"/>
                <a:hlinkClick r:id="rId2"/>
              </a:rPr>
              <a:t>Food Access Report</a:t>
            </a:r>
            <a:r>
              <a:rPr lang="en-US" sz="1100" dirty="0">
                <a:solidFill>
                  <a:schemeClr val="tx1">
                    <a:lumMod val="85000"/>
                    <a:lumOff val="15000"/>
                  </a:schemeClr>
                </a:solidFill>
                <a:latin typeface="Trebuchet MS" pitchFamily="34" charset="0"/>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599"/>
            <a:ext cx="5926137"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971873" y="3945271"/>
            <a:ext cx="2057400"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Please note that data definitions and sources differ across dimensions for this indicator.</a:t>
            </a:r>
          </a:p>
        </p:txBody>
      </p:sp>
    </p:spTree>
    <p:extLst>
      <p:ext uri="{BB962C8B-B14F-4D97-AF65-F5344CB8AC3E}">
        <p14:creationId xmlns:p14="http://schemas.microsoft.com/office/powerpoint/2010/main" val="276073844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Built Environment</a:t>
            </a:r>
          </a:p>
        </p:txBody>
      </p:sp>
      <p:sp>
        <p:nvSpPr>
          <p:cNvPr id="3" name="TextBox 2"/>
          <p:cNvSpPr txBox="1"/>
          <p:nvPr/>
        </p:nvSpPr>
        <p:spPr>
          <a:xfrm>
            <a:off x="7019643" y="1896309"/>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reporting that it is “difficult” or “very difficult” to find fruit and vegetables in their neighborhood.</a:t>
            </a:r>
          </a:p>
        </p:txBody>
      </p:sp>
      <p:pic>
        <p:nvPicPr>
          <p:cNvPr id="2" name="Picture 1"/>
          <p:cNvPicPr>
            <a:picLocks noChangeAspect="1"/>
          </p:cNvPicPr>
          <p:nvPr/>
        </p:nvPicPr>
        <p:blipFill>
          <a:blip r:embed="rId2"/>
          <a:stretch>
            <a:fillRect/>
          </a:stretch>
        </p:blipFill>
        <p:spPr>
          <a:xfrm>
            <a:off x="152400" y="1219200"/>
            <a:ext cx="6548182" cy="3657600"/>
          </a:xfrm>
          <a:prstGeom prst="rect">
            <a:avLst/>
          </a:prstGeom>
        </p:spPr>
      </p:pic>
      <p:sp>
        <p:nvSpPr>
          <p:cNvPr id="7" name="TextBox 6"/>
          <p:cNvSpPr txBox="1"/>
          <p:nvPr/>
        </p:nvSpPr>
        <p:spPr>
          <a:xfrm>
            <a:off x="6971873" y="3691356"/>
            <a:ext cx="2057400"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Please note that data definitions and sources differ across dimensions for this indicator.</a:t>
            </a:r>
          </a:p>
        </p:txBody>
      </p:sp>
    </p:spTree>
    <p:extLst>
      <p:ext uri="{BB962C8B-B14F-4D97-AF65-F5344CB8AC3E}">
        <p14:creationId xmlns:p14="http://schemas.microsoft.com/office/powerpoint/2010/main" val="92513356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Built Environment</a:t>
            </a:r>
          </a:p>
        </p:txBody>
      </p:sp>
      <p:sp>
        <p:nvSpPr>
          <p:cNvPr id="3" name="TextBox 2"/>
          <p:cNvSpPr txBox="1"/>
          <p:nvPr/>
        </p:nvSpPr>
        <p:spPr>
          <a:xfrm>
            <a:off x="7010400" y="1617077"/>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population living in high-poverty areas with low-to-no walkable access to healthy foods as assessed in PDPH’s </a:t>
            </a:r>
            <a:r>
              <a:rPr lang="en-US" sz="1100" dirty="0">
                <a:solidFill>
                  <a:schemeClr val="tx1">
                    <a:lumMod val="85000"/>
                    <a:lumOff val="15000"/>
                  </a:schemeClr>
                </a:solidFill>
                <a:latin typeface="Trebuchet MS" pitchFamily="34" charset="0"/>
                <a:hlinkClick r:id="rId2"/>
              </a:rPr>
              <a:t>Food Access Report</a:t>
            </a:r>
            <a:r>
              <a:rPr lang="en-US" sz="1100" dirty="0">
                <a:solidFill>
                  <a:schemeClr val="tx1">
                    <a:lumMod val="85000"/>
                    <a:lumOff val="15000"/>
                  </a:schemeClr>
                </a:solidFill>
                <a:latin typeface="Trebuchet MS" pitchFamily="34" charset="0"/>
              </a:rPr>
              <a:t>.</a:t>
            </a:r>
          </a:p>
        </p:txBody>
      </p:sp>
      <p:sp>
        <p:nvSpPr>
          <p:cNvPr id="4" name="TextBox 3"/>
          <p:cNvSpPr txBox="1"/>
          <p:nvPr/>
        </p:nvSpPr>
        <p:spPr>
          <a:xfrm>
            <a:off x="6971873" y="3352801"/>
            <a:ext cx="2057400" cy="2292935"/>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 </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 Please note that data definitions and sources differ across dimensions for this indicator.</a:t>
            </a:r>
          </a:p>
        </p:txBody>
      </p:sp>
      <p:pic>
        <p:nvPicPr>
          <p:cNvPr id="19458" name="Picture 2" descr="D:\CHA_2016\Print\Final\Healthy Foods Acce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80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80758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Built Environment</a:t>
            </a:r>
          </a:p>
        </p:txBody>
      </p:sp>
      <p:sp>
        <p:nvSpPr>
          <p:cNvPr id="7" name="TextBox 6"/>
          <p:cNvSpPr txBox="1"/>
          <p:nvPr/>
        </p:nvSpPr>
        <p:spPr>
          <a:xfrm>
            <a:off x="7010400" y="1836988"/>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responding yes to the question, “Is there a park or other outdoor space in your neighborhood that you’re comfortable visiting during the day?”</a:t>
            </a:r>
          </a:p>
        </p:txBody>
      </p:sp>
      <p:pic>
        <p:nvPicPr>
          <p:cNvPr id="4" name="Picture 3"/>
          <p:cNvPicPr>
            <a:picLocks noChangeAspect="1"/>
          </p:cNvPicPr>
          <p:nvPr/>
        </p:nvPicPr>
        <p:blipFill>
          <a:blip r:embed="rId2"/>
          <a:stretch>
            <a:fillRect/>
          </a:stretch>
        </p:blipFill>
        <p:spPr>
          <a:xfrm>
            <a:off x="152400" y="1219200"/>
            <a:ext cx="6553200" cy="3694825"/>
          </a:xfrm>
          <a:prstGeom prst="rect">
            <a:avLst/>
          </a:prstGeom>
        </p:spPr>
      </p:pic>
    </p:spTree>
    <p:extLst>
      <p:ext uri="{BB962C8B-B14F-4D97-AF65-F5344CB8AC3E}">
        <p14:creationId xmlns:p14="http://schemas.microsoft.com/office/powerpoint/2010/main" val="648448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Summary Health Measures</a:t>
            </a:r>
          </a:p>
        </p:txBody>
      </p:sp>
      <p:sp>
        <p:nvSpPr>
          <p:cNvPr id="4" name="TextBox 3"/>
          <p:cNvSpPr txBox="1"/>
          <p:nvPr/>
        </p:nvSpPr>
        <p:spPr>
          <a:xfrm>
            <a:off x="6982632" y="1557754"/>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rate their health as "fair" or "poor" in response to the question, "In general, would you say that your health is excellent, very good, good, fair, or poor?"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01918"/>
            <a:ext cx="6415764" cy="4032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2620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019643" y="152400"/>
            <a:ext cx="1980346" cy="1066800"/>
          </a:xfrm>
        </p:spPr>
        <p:txBody>
          <a:bodyPr/>
          <a:lstStyle/>
          <a:p>
            <a:r>
              <a:rPr lang="en-US" dirty="0"/>
              <a:t>Built Environment</a:t>
            </a:r>
          </a:p>
        </p:txBody>
      </p:sp>
      <p:sp>
        <p:nvSpPr>
          <p:cNvPr id="3" name="TextBox 2"/>
          <p:cNvSpPr txBox="1"/>
          <p:nvPr/>
        </p:nvSpPr>
        <p:spPr>
          <a:xfrm>
            <a:off x="7010400" y="1836988"/>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responding yes to the question, “Is there a park or other outdoor space in your neighborhood that you’re comfortable visiting during the day?”</a:t>
            </a:r>
          </a:p>
        </p:txBody>
      </p:sp>
      <p:sp>
        <p:nvSpPr>
          <p:cNvPr id="6" name="TextBox 5"/>
          <p:cNvSpPr txBox="1"/>
          <p:nvPr/>
        </p:nvSpPr>
        <p:spPr>
          <a:xfrm>
            <a:off x="7003414" y="4488359"/>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pic>
        <p:nvPicPr>
          <p:cNvPr id="2" name="Picture 1"/>
          <p:cNvPicPr>
            <a:picLocks noChangeAspect="1"/>
          </p:cNvPicPr>
          <p:nvPr/>
        </p:nvPicPr>
        <p:blipFill>
          <a:blip r:embed="rId2"/>
          <a:stretch>
            <a:fillRect/>
          </a:stretch>
        </p:blipFill>
        <p:spPr>
          <a:xfrm>
            <a:off x="228600" y="1291679"/>
            <a:ext cx="6411761" cy="3581400"/>
          </a:xfrm>
          <a:prstGeom prst="rect">
            <a:avLst/>
          </a:prstGeom>
        </p:spPr>
      </p:pic>
    </p:spTree>
    <p:extLst>
      <p:ext uri="{BB962C8B-B14F-4D97-AF65-F5344CB8AC3E}">
        <p14:creationId xmlns:p14="http://schemas.microsoft.com/office/powerpoint/2010/main" val="119961371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019643" y="152400"/>
            <a:ext cx="1980346" cy="1066800"/>
          </a:xfrm>
        </p:spPr>
        <p:txBody>
          <a:bodyPr/>
          <a:lstStyle/>
          <a:p>
            <a:r>
              <a:rPr lang="en-US" dirty="0"/>
              <a:t>Built Environment</a:t>
            </a:r>
          </a:p>
        </p:txBody>
      </p:sp>
      <p:sp>
        <p:nvSpPr>
          <p:cNvPr id="4" name="TextBox 3"/>
          <p:cNvSpPr txBox="1"/>
          <p:nvPr/>
        </p:nvSpPr>
        <p:spPr>
          <a:xfrm>
            <a:off x="6971873" y="2971800"/>
            <a:ext cx="2057400" cy="2723823"/>
          </a:xfrm>
          <a:prstGeom prst="rect">
            <a:avLst/>
          </a:prstGeom>
          <a:noFill/>
        </p:spPr>
        <p:txBody>
          <a:bodyPr wrap="square" rtlCol="0" anchor="ctr">
            <a:spAutoFit/>
          </a:bodyPr>
          <a:lstStyle/>
          <a:p>
            <a:pPr algn="ctr"/>
            <a:r>
              <a:rPr lang="en-US" sz="1000" dirty="0">
                <a:solidFill>
                  <a:srgbClr val="004990"/>
                </a:solidFill>
                <a:latin typeface="Trebuchet MS" pitchFamily="34" charset="0"/>
              </a:rPr>
              <a:t>Notes:</a:t>
            </a:r>
          </a:p>
          <a:p>
            <a:pPr lvl="0" algn="ctr"/>
            <a:endParaRPr lang="en-US" sz="10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Two years of Household Health Survey data (2012 and 2014/15) were combined to provide more reliable estimates by planning district, therefore these numbers are not directly comparable with previous estimates.</a:t>
            </a:r>
          </a:p>
          <a:p>
            <a:pPr lvl="0" algn="ctr"/>
            <a:endParaRPr lang="en-US" sz="10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r>
              <a:rPr lang="en-US" sz="1100" dirty="0">
                <a:solidFill>
                  <a:schemeClr val="tx1">
                    <a:lumMod val="85000"/>
                    <a:lumOff val="15000"/>
                  </a:schemeClr>
                </a:solidFill>
                <a:latin typeface="Trebuchet MS" pitchFamily="34" charset="0"/>
              </a:rPr>
              <a:t>.  </a:t>
            </a:r>
          </a:p>
        </p:txBody>
      </p:sp>
      <p:sp>
        <p:nvSpPr>
          <p:cNvPr id="6" name="TextBox 5"/>
          <p:cNvSpPr txBox="1"/>
          <p:nvPr/>
        </p:nvSpPr>
        <p:spPr>
          <a:xfrm>
            <a:off x="7010400" y="1295400"/>
            <a:ext cx="1980346" cy="1477328"/>
          </a:xfrm>
          <a:prstGeom prst="rect">
            <a:avLst/>
          </a:prstGeom>
          <a:noFill/>
        </p:spPr>
        <p:txBody>
          <a:bodyPr wrap="square" rtlCol="0" anchor="ctr">
            <a:spAutoFit/>
          </a:bodyPr>
          <a:lstStyle/>
          <a:p>
            <a:pPr algn="ctr"/>
            <a:r>
              <a:rPr lang="en-US" sz="1000" dirty="0">
                <a:solidFill>
                  <a:srgbClr val="004990"/>
                </a:solidFill>
                <a:latin typeface="Trebuchet MS" pitchFamily="34" charset="0"/>
              </a:rPr>
              <a:t>Indicator</a:t>
            </a:r>
            <a:r>
              <a:rPr lang="en-US" sz="1000" baseline="0" dirty="0">
                <a:solidFill>
                  <a:srgbClr val="004990"/>
                </a:solidFill>
                <a:latin typeface="Trebuchet MS" pitchFamily="34" charset="0"/>
              </a:rPr>
              <a:t> Definition:</a:t>
            </a:r>
          </a:p>
          <a:p>
            <a:pPr algn="ctr"/>
            <a:endParaRPr lang="en-US" sz="1000" dirty="0">
              <a:solidFill>
                <a:srgbClr val="004990"/>
              </a:solidFill>
              <a:latin typeface="Trebuchet MS" pitchFamily="34" charset="0"/>
            </a:endParaRPr>
          </a:p>
          <a:p>
            <a:pPr algn="ctr"/>
            <a:r>
              <a:rPr lang="en-US" sz="1000" dirty="0">
                <a:solidFill>
                  <a:schemeClr val="tx1">
                    <a:lumMod val="85000"/>
                    <a:lumOff val="15000"/>
                  </a:schemeClr>
                </a:solidFill>
                <a:latin typeface="Trebuchet MS" pitchFamily="34" charset="0"/>
              </a:rPr>
              <a:t>Percentage of adults responding yes to the question, “Is there a park or other outdoor space in your neighborhood that you’re comfortable visiting during the day?”</a:t>
            </a:r>
          </a:p>
        </p:txBody>
      </p:sp>
      <p:pic>
        <p:nvPicPr>
          <p:cNvPr id="3074" name="Picture 2" descr="D:\CHA_2016\Print\Final\Built Environment\Access to Parks Outdoor Spa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8" y="0"/>
            <a:ext cx="68580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31486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Built Environment</a:t>
            </a:r>
          </a:p>
        </p:txBody>
      </p:sp>
      <p:sp>
        <p:nvSpPr>
          <p:cNvPr id="3" name="TextBox 2"/>
          <p:cNvSpPr txBox="1"/>
          <p:nvPr/>
        </p:nvSpPr>
        <p:spPr>
          <a:xfrm>
            <a:off x="7010400" y="2090901"/>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pedestrian and bicyclist crashes involving motor vehicles per 100,000 persons.</a:t>
            </a:r>
          </a:p>
        </p:txBody>
      </p:sp>
      <p:pic>
        <p:nvPicPr>
          <p:cNvPr id="4" name="Picture 3"/>
          <p:cNvPicPr>
            <a:picLocks noChangeAspect="1"/>
          </p:cNvPicPr>
          <p:nvPr/>
        </p:nvPicPr>
        <p:blipFill>
          <a:blip r:embed="rId2"/>
          <a:stretch>
            <a:fillRect/>
          </a:stretch>
        </p:blipFill>
        <p:spPr>
          <a:xfrm>
            <a:off x="152400" y="1219200"/>
            <a:ext cx="6437934" cy="3944454"/>
          </a:xfrm>
          <a:prstGeom prst="rect">
            <a:avLst/>
          </a:prstGeom>
        </p:spPr>
      </p:pic>
    </p:spTree>
    <p:extLst>
      <p:ext uri="{BB962C8B-B14F-4D97-AF65-F5344CB8AC3E}">
        <p14:creationId xmlns:p14="http://schemas.microsoft.com/office/powerpoint/2010/main" val="247883548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019643" y="76200"/>
            <a:ext cx="1980346" cy="1066800"/>
          </a:xfrm>
        </p:spPr>
        <p:txBody>
          <a:bodyPr/>
          <a:lstStyle/>
          <a:p>
            <a:r>
              <a:rPr lang="en-US" dirty="0"/>
              <a:t>Built Environment</a:t>
            </a:r>
          </a:p>
        </p:txBody>
      </p:sp>
      <p:sp>
        <p:nvSpPr>
          <p:cNvPr id="3" name="TextBox 2"/>
          <p:cNvSpPr txBox="1"/>
          <p:nvPr/>
        </p:nvSpPr>
        <p:spPr>
          <a:xfrm>
            <a:off x="7010400" y="2090901"/>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pedestrian and bicyclist crashes involving motor vehicles per 100,000 persons.</a:t>
            </a:r>
          </a:p>
        </p:txBody>
      </p:sp>
      <p:sp>
        <p:nvSpPr>
          <p:cNvPr id="6" name="TextBox 5"/>
          <p:cNvSpPr txBox="1"/>
          <p:nvPr/>
        </p:nvSpPr>
        <p:spPr>
          <a:xfrm>
            <a:off x="6961055" y="4146798"/>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141759835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Social Determinants of Health</a:t>
            </a:r>
          </a:p>
        </p:txBody>
      </p:sp>
      <p:sp>
        <p:nvSpPr>
          <p:cNvPr id="3" name="Subtitle 2"/>
          <p:cNvSpPr>
            <a:spLocks noGrp="1"/>
          </p:cNvSpPr>
          <p:nvPr>
            <p:ph type="subTitle" idx="1"/>
          </p:nvPr>
        </p:nvSpPr>
        <p:spPr>
          <a:xfrm>
            <a:off x="1143000" y="4038600"/>
            <a:ext cx="6934200" cy="2133600"/>
          </a:xfrm>
        </p:spPr>
        <p:txBody>
          <a:bodyPr>
            <a:normAutofit fontScale="70000" lnSpcReduction="20000"/>
          </a:bodyPr>
          <a:lstStyle/>
          <a:p>
            <a:r>
              <a:rPr lang="en-US" dirty="0">
                <a:hlinkClick r:id="rId2" action="ppaction://hlinksldjump"/>
              </a:rPr>
              <a:t>English Language Arts (ELA) Achievement in 4</a:t>
            </a:r>
            <a:r>
              <a:rPr lang="en-US" baseline="30000" dirty="0">
                <a:hlinkClick r:id="rId2" action="ppaction://hlinksldjump"/>
              </a:rPr>
              <a:t>th</a:t>
            </a:r>
            <a:r>
              <a:rPr lang="en-US" dirty="0">
                <a:hlinkClick r:id="rId2" action="ppaction://hlinksldjump"/>
              </a:rPr>
              <a:t> Grade</a:t>
            </a:r>
            <a:endParaRPr lang="en-US" dirty="0"/>
          </a:p>
          <a:p>
            <a:r>
              <a:rPr lang="en-US" dirty="0">
                <a:hlinkClick r:id="rId3" action="ppaction://hlinksldjump"/>
              </a:rPr>
              <a:t>On-Time High School Graduation</a:t>
            </a:r>
            <a:endParaRPr lang="en-US" dirty="0"/>
          </a:p>
          <a:p>
            <a:r>
              <a:rPr lang="en-US" dirty="0">
                <a:hlinkClick r:id="rId4" action="ppaction://hlinksldjump"/>
              </a:rPr>
              <a:t>Adults Completing Some College</a:t>
            </a:r>
            <a:endParaRPr lang="en-US" dirty="0"/>
          </a:p>
          <a:p>
            <a:r>
              <a:rPr lang="en-US" dirty="0">
                <a:hlinkClick r:id="rId5" action="ppaction://hlinksldjump"/>
              </a:rPr>
              <a:t>Unemployment</a:t>
            </a:r>
            <a:endParaRPr lang="en-US" dirty="0"/>
          </a:p>
          <a:p>
            <a:r>
              <a:rPr lang="en-US" dirty="0">
                <a:hlinkClick r:id="rId6" action="ppaction://hlinksldjump"/>
              </a:rPr>
              <a:t>Poverty</a:t>
            </a:r>
            <a:endParaRPr lang="en-US" dirty="0"/>
          </a:p>
          <a:p>
            <a:r>
              <a:rPr lang="en-US" dirty="0">
                <a:hlinkClick r:id="rId7" action="ppaction://hlinksldjump"/>
              </a:rPr>
              <a:t>Children Living in Poverty</a:t>
            </a:r>
            <a:endParaRPr lang="en-US" dirty="0"/>
          </a:p>
          <a:p>
            <a:r>
              <a:rPr lang="en-US" dirty="0">
                <a:hlinkClick r:id="rId8" action="ppaction://hlinksldjump"/>
              </a:rPr>
              <a:t>Children in Single-Parent Households</a:t>
            </a:r>
            <a:endParaRPr lang="en-US" dirty="0"/>
          </a:p>
          <a:p>
            <a:r>
              <a:rPr lang="en-US" dirty="0">
                <a:hlinkClick r:id="rId9" action="ppaction://hlinksldjump"/>
              </a:rPr>
              <a:t>Social Capital</a:t>
            </a:r>
            <a:endParaRPr lang="en-US" dirty="0"/>
          </a:p>
          <a:p>
            <a:r>
              <a:rPr lang="en-US" dirty="0">
                <a:hlinkClick r:id="rId10" action="ppaction://hlinksldjump"/>
              </a:rPr>
              <a:t>Housing-Cost Burden for Renters</a:t>
            </a:r>
            <a:endParaRPr lang="en-US" dirty="0"/>
          </a:p>
          <a:p>
            <a:endParaRPr lang="en-US" dirty="0"/>
          </a:p>
        </p:txBody>
      </p:sp>
    </p:spTree>
    <p:extLst>
      <p:ext uri="{BB962C8B-B14F-4D97-AF65-F5344CB8AC3E}">
        <p14:creationId xmlns:p14="http://schemas.microsoft.com/office/powerpoint/2010/main" val="335025775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1769480"/>
            <a:ext cx="1980346" cy="195438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4</a:t>
            </a:r>
            <a:r>
              <a:rPr lang="en-US" sz="1100" baseline="30000" dirty="0">
                <a:solidFill>
                  <a:schemeClr val="tx1">
                    <a:lumMod val="85000"/>
                    <a:lumOff val="15000"/>
                  </a:schemeClr>
                </a:solidFill>
                <a:latin typeface="Trebuchet MS" pitchFamily="34" charset="0"/>
              </a:rPr>
              <a:t>th</a:t>
            </a:r>
            <a:r>
              <a:rPr lang="en-US" sz="1100" dirty="0">
                <a:solidFill>
                  <a:schemeClr val="tx1">
                    <a:lumMod val="85000"/>
                    <a:lumOff val="15000"/>
                  </a:schemeClr>
                </a:solidFill>
                <a:latin typeface="Trebuchet MS" pitchFamily="34" charset="0"/>
              </a:rPr>
              <a:t> graders who score at the advanced or proficient levels of Reading Skills and English Language Arts (ELA) as assessed by the Pennsylvania System of School Assessment (PSSA) standardized test.</a:t>
            </a:r>
          </a:p>
        </p:txBody>
      </p:sp>
      <p:sp>
        <p:nvSpPr>
          <p:cNvPr id="7" name="TextBox 6"/>
          <p:cNvSpPr txBox="1"/>
          <p:nvPr/>
        </p:nvSpPr>
        <p:spPr>
          <a:xfrm>
            <a:off x="6971873" y="3945523"/>
            <a:ext cx="2057400"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Data are by school year. For example, 2005 refers to the school year spanning fall 2004 and spring 2005. The PSSA exam changed, beginning in 2015, so data from prior years is not comparable. </a:t>
            </a:r>
          </a:p>
        </p:txBody>
      </p:sp>
      <p:pic>
        <p:nvPicPr>
          <p:cNvPr id="3" name="Picture 2"/>
          <p:cNvPicPr>
            <a:picLocks noChangeAspect="1"/>
          </p:cNvPicPr>
          <p:nvPr/>
        </p:nvPicPr>
        <p:blipFill>
          <a:blip r:embed="rId2"/>
          <a:stretch>
            <a:fillRect/>
          </a:stretch>
        </p:blipFill>
        <p:spPr>
          <a:xfrm>
            <a:off x="152399" y="1217814"/>
            <a:ext cx="6593855" cy="4039985"/>
          </a:xfrm>
          <a:prstGeom prst="rect">
            <a:avLst/>
          </a:prstGeom>
        </p:spPr>
      </p:pic>
    </p:spTree>
    <p:extLst>
      <p:ext uri="{BB962C8B-B14F-4D97-AF65-F5344CB8AC3E}">
        <p14:creationId xmlns:p14="http://schemas.microsoft.com/office/powerpoint/2010/main" val="57474035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1769478"/>
            <a:ext cx="1980346" cy="195438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4</a:t>
            </a:r>
            <a:r>
              <a:rPr lang="en-US" sz="1100" baseline="30000" dirty="0">
                <a:solidFill>
                  <a:schemeClr val="tx1">
                    <a:lumMod val="85000"/>
                    <a:lumOff val="15000"/>
                  </a:schemeClr>
                </a:solidFill>
                <a:latin typeface="Trebuchet MS" pitchFamily="34" charset="0"/>
              </a:rPr>
              <a:t>th</a:t>
            </a:r>
            <a:r>
              <a:rPr lang="en-US" sz="1100" dirty="0">
                <a:solidFill>
                  <a:schemeClr val="tx1">
                    <a:lumMod val="85000"/>
                    <a:lumOff val="15000"/>
                  </a:schemeClr>
                </a:solidFill>
                <a:latin typeface="Trebuchet MS" pitchFamily="34" charset="0"/>
              </a:rPr>
              <a:t> graders who score at the advanced or proficient levels of English Language Arts (ELA) as assessed by the Pennsylvania System of School Assessment (PSSA) standardized test.</a:t>
            </a:r>
          </a:p>
          <a:p>
            <a:pPr algn="ctr"/>
            <a:endParaRPr lang="en-US" sz="1100" dirty="0">
              <a:solidFill>
                <a:schemeClr val="tx1">
                  <a:lumMod val="85000"/>
                  <a:lumOff val="15000"/>
                </a:schemeClr>
              </a:solidFill>
              <a:latin typeface="Trebuchet MS" pitchFamily="34" charset="0"/>
            </a:endParaRPr>
          </a:p>
        </p:txBody>
      </p:sp>
      <p:sp>
        <p:nvSpPr>
          <p:cNvPr id="7" name="TextBox 6"/>
          <p:cNvSpPr txBox="1"/>
          <p:nvPr/>
        </p:nvSpPr>
        <p:spPr>
          <a:xfrm>
            <a:off x="6971873" y="4368716"/>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are by school year. Results were presented for 3</a:t>
            </a:r>
            <a:r>
              <a:rPr lang="en-US" sz="1100" baseline="30000" dirty="0">
                <a:solidFill>
                  <a:schemeClr val="tx1">
                    <a:lumMod val="85000"/>
                    <a:lumOff val="15000"/>
                  </a:schemeClr>
                </a:solidFill>
                <a:latin typeface="Trebuchet MS" pitchFamily="34" charset="0"/>
              </a:rPr>
              <a:t>rd</a:t>
            </a:r>
            <a:r>
              <a:rPr lang="en-US" sz="1100" dirty="0">
                <a:solidFill>
                  <a:schemeClr val="tx1">
                    <a:lumMod val="85000"/>
                    <a:lumOff val="15000"/>
                  </a:schemeClr>
                </a:solidFill>
                <a:latin typeface="Trebuchet MS" pitchFamily="34" charset="0"/>
              </a:rPr>
              <a:t> graders in previous years. </a:t>
            </a:r>
          </a:p>
        </p:txBody>
      </p:sp>
      <p:pic>
        <p:nvPicPr>
          <p:cNvPr id="3" name="Picture 2"/>
          <p:cNvPicPr>
            <a:picLocks noChangeAspect="1"/>
          </p:cNvPicPr>
          <p:nvPr/>
        </p:nvPicPr>
        <p:blipFill>
          <a:blip r:embed="rId2"/>
          <a:stretch>
            <a:fillRect/>
          </a:stretch>
        </p:blipFill>
        <p:spPr>
          <a:xfrm>
            <a:off x="152400" y="1302088"/>
            <a:ext cx="6526924" cy="3955711"/>
          </a:xfrm>
          <a:prstGeom prst="rect">
            <a:avLst/>
          </a:prstGeom>
        </p:spPr>
      </p:pic>
    </p:spTree>
    <p:extLst>
      <p:ext uri="{BB962C8B-B14F-4D97-AF65-F5344CB8AC3E}">
        <p14:creationId xmlns:p14="http://schemas.microsoft.com/office/powerpoint/2010/main" val="40702673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08032"/>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students in 4th grade scoring at the proficient or advanced level on the 4th grade reading assessment. </a:t>
            </a:r>
          </a:p>
        </p:txBody>
      </p:sp>
      <p:sp>
        <p:nvSpPr>
          <p:cNvPr id="7" name="TextBox 6"/>
          <p:cNvSpPr txBox="1"/>
          <p:nvPr/>
        </p:nvSpPr>
        <p:spPr>
          <a:xfrm>
            <a:off x="6971873" y="3945525"/>
            <a:ext cx="2057400"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National and county data are not available for 3</a:t>
            </a:r>
            <a:r>
              <a:rPr lang="en-US" sz="1100" baseline="30000" dirty="0">
                <a:solidFill>
                  <a:schemeClr val="tx1">
                    <a:lumMod val="85000"/>
                    <a:lumOff val="15000"/>
                  </a:schemeClr>
                </a:solidFill>
                <a:latin typeface="Trebuchet MS" pitchFamily="34" charset="0"/>
              </a:rPr>
              <a:t>rd</a:t>
            </a:r>
            <a:r>
              <a:rPr lang="en-US" sz="1100" dirty="0">
                <a:solidFill>
                  <a:schemeClr val="tx1">
                    <a:lumMod val="85000"/>
                    <a:lumOff val="15000"/>
                  </a:schemeClr>
                </a:solidFill>
                <a:latin typeface="Trebuchet MS" pitchFamily="34" charset="0"/>
              </a:rPr>
              <a:t> grade: using 4</a:t>
            </a:r>
            <a:r>
              <a:rPr lang="en-US" sz="1100" baseline="30000" dirty="0">
                <a:solidFill>
                  <a:schemeClr val="tx1">
                    <a:lumMod val="85000"/>
                    <a:lumOff val="15000"/>
                  </a:schemeClr>
                </a:solidFill>
                <a:latin typeface="Trebuchet MS" pitchFamily="34" charset="0"/>
              </a:rPr>
              <a:t>th</a:t>
            </a:r>
            <a:r>
              <a:rPr lang="en-US" sz="1100" dirty="0">
                <a:solidFill>
                  <a:schemeClr val="tx1">
                    <a:lumMod val="85000"/>
                    <a:lumOff val="15000"/>
                  </a:schemeClr>
                </a:solidFill>
                <a:latin typeface="Trebuchet MS" pitchFamily="34" charset="0"/>
              </a:rPr>
              <a:t> grade as a substitute. City data are from the urban school districts program of NAEP, called Trial Urban District Assessment (TUDA).</a:t>
            </a:r>
          </a:p>
        </p:txBody>
      </p:sp>
      <p:pic>
        <p:nvPicPr>
          <p:cNvPr id="3" name="Picture 2"/>
          <p:cNvPicPr>
            <a:picLocks noChangeAspect="1"/>
          </p:cNvPicPr>
          <p:nvPr/>
        </p:nvPicPr>
        <p:blipFill>
          <a:blip r:embed="rId2"/>
          <a:stretch>
            <a:fillRect/>
          </a:stretch>
        </p:blipFill>
        <p:spPr>
          <a:xfrm>
            <a:off x="304800" y="457200"/>
            <a:ext cx="6303810" cy="5401524"/>
          </a:xfrm>
          <a:prstGeom prst="rect">
            <a:avLst/>
          </a:prstGeom>
        </p:spPr>
      </p:pic>
    </p:spTree>
    <p:extLst>
      <p:ext uri="{BB962C8B-B14F-4D97-AF65-F5344CB8AC3E}">
        <p14:creationId xmlns:p14="http://schemas.microsoft.com/office/powerpoint/2010/main" val="199830046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08032"/>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all public school students who graduate from high school within four years after starting  9th grade.</a:t>
            </a:r>
          </a:p>
        </p:txBody>
      </p:sp>
      <p:sp>
        <p:nvSpPr>
          <p:cNvPr id="9" name="TextBox 8"/>
          <p:cNvSpPr txBox="1"/>
          <p:nvPr/>
        </p:nvSpPr>
        <p:spPr>
          <a:xfrm>
            <a:off x="6971873" y="4284077"/>
            <a:ext cx="2057400"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are by school year. For example, 2005 refers to the school year spanning fall 2004 and spring 2005.</a:t>
            </a:r>
          </a:p>
        </p:txBody>
      </p:sp>
      <p:pic>
        <p:nvPicPr>
          <p:cNvPr id="5" name="Picture 4"/>
          <p:cNvPicPr>
            <a:picLocks noChangeAspect="1"/>
          </p:cNvPicPr>
          <p:nvPr/>
        </p:nvPicPr>
        <p:blipFill>
          <a:blip r:embed="rId2"/>
          <a:stretch>
            <a:fillRect/>
          </a:stretch>
        </p:blipFill>
        <p:spPr>
          <a:xfrm>
            <a:off x="304800" y="1447619"/>
            <a:ext cx="6444031" cy="3944454"/>
          </a:xfrm>
          <a:prstGeom prst="rect">
            <a:avLst/>
          </a:prstGeom>
        </p:spPr>
      </p:pic>
    </p:spTree>
    <p:extLst>
      <p:ext uri="{BB962C8B-B14F-4D97-AF65-F5344CB8AC3E}">
        <p14:creationId xmlns:p14="http://schemas.microsoft.com/office/powerpoint/2010/main" val="191012567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92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all students who graduate from high school within four years after starting 9th grade.</a:t>
            </a:r>
          </a:p>
        </p:txBody>
      </p:sp>
      <p:sp>
        <p:nvSpPr>
          <p:cNvPr id="9" name="TextBox 8"/>
          <p:cNvSpPr txBox="1"/>
          <p:nvPr/>
        </p:nvSpPr>
        <p:spPr>
          <a:xfrm>
            <a:off x="6971873" y="4537993"/>
            <a:ext cx="2057400" cy="600164"/>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are by school year.</a:t>
            </a:r>
          </a:p>
        </p:txBody>
      </p:sp>
      <p:pic>
        <p:nvPicPr>
          <p:cNvPr id="5" name="Picture 4"/>
          <p:cNvPicPr>
            <a:picLocks noChangeAspect="1"/>
          </p:cNvPicPr>
          <p:nvPr/>
        </p:nvPicPr>
        <p:blipFill>
          <a:blip r:embed="rId2"/>
          <a:stretch>
            <a:fillRect/>
          </a:stretch>
        </p:blipFill>
        <p:spPr>
          <a:xfrm>
            <a:off x="152400" y="1371600"/>
            <a:ext cx="6553200" cy="3670056"/>
          </a:xfrm>
          <a:prstGeom prst="rect">
            <a:avLst/>
          </a:prstGeom>
        </p:spPr>
      </p:pic>
    </p:spTree>
    <p:extLst>
      <p:ext uri="{BB962C8B-B14F-4D97-AF65-F5344CB8AC3E}">
        <p14:creationId xmlns:p14="http://schemas.microsoft.com/office/powerpoint/2010/main" val="3481497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Summary Health Measures</a:t>
            </a:r>
          </a:p>
        </p:txBody>
      </p:sp>
      <p:sp>
        <p:nvSpPr>
          <p:cNvPr id="4" name="TextBox 3"/>
          <p:cNvSpPr txBox="1"/>
          <p:nvPr/>
        </p:nvSpPr>
        <p:spPr>
          <a:xfrm>
            <a:off x="6982632" y="1557754"/>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rate their health as "fair" or "poor" in response to the question, "In general, would you say that your health is excellent, very good, good, fair, or poor?"</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58" y="1295400"/>
            <a:ext cx="637033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971873" y="4453355"/>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spTree>
    <p:extLst>
      <p:ext uri="{BB962C8B-B14F-4D97-AF65-F5344CB8AC3E}">
        <p14:creationId xmlns:p14="http://schemas.microsoft.com/office/powerpoint/2010/main" val="4087065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92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all students who graduate from high school within four years after starting 9th grade.</a:t>
            </a:r>
          </a:p>
        </p:txBody>
      </p:sp>
      <p:pic>
        <p:nvPicPr>
          <p:cNvPr id="3" name="Picture 2"/>
          <p:cNvPicPr>
            <a:picLocks noChangeAspect="1"/>
          </p:cNvPicPr>
          <p:nvPr/>
        </p:nvPicPr>
        <p:blipFill>
          <a:blip r:embed="rId2"/>
          <a:stretch>
            <a:fillRect/>
          </a:stretch>
        </p:blipFill>
        <p:spPr>
          <a:xfrm>
            <a:off x="381000" y="533400"/>
            <a:ext cx="6145301" cy="5340559"/>
          </a:xfrm>
          <a:prstGeom prst="rect">
            <a:avLst/>
          </a:prstGeom>
        </p:spPr>
      </p:pic>
    </p:spTree>
    <p:extLst>
      <p:ext uri="{BB962C8B-B14F-4D97-AF65-F5344CB8AC3E}">
        <p14:creationId xmlns:p14="http://schemas.microsoft.com/office/powerpoint/2010/main" val="144404387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92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25 years or older, who completed at least some college.</a:t>
            </a:r>
          </a:p>
        </p:txBody>
      </p:sp>
      <p:pic>
        <p:nvPicPr>
          <p:cNvPr id="5" name="Picture 4"/>
          <p:cNvPicPr>
            <a:picLocks noChangeAspect="1"/>
          </p:cNvPicPr>
          <p:nvPr/>
        </p:nvPicPr>
        <p:blipFill>
          <a:blip r:embed="rId2"/>
          <a:stretch>
            <a:fillRect/>
          </a:stretch>
        </p:blipFill>
        <p:spPr>
          <a:xfrm>
            <a:off x="152400" y="1066800"/>
            <a:ext cx="6547492" cy="4114800"/>
          </a:xfrm>
          <a:prstGeom prst="rect">
            <a:avLst/>
          </a:prstGeom>
        </p:spPr>
      </p:pic>
    </p:spTree>
    <p:extLst>
      <p:ext uri="{BB962C8B-B14F-4D97-AF65-F5344CB8AC3E}">
        <p14:creationId xmlns:p14="http://schemas.microsoft.com/office/powerpoint/2010/main" val="278311146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92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25 years or older, who completed at least some college.</a:t>
            </a:r>
          </a:p>
        </p:txBody>
      </p:sp>
      <p:pic>
        <p:nvPicPr>
          <p:cNvPr id="7" name="Picture 6"/>
          <p:cNvPicPr>
            <a:picLocks noChangeAspect="1"/>
          </p:cNvPicPr>
          <p:nvPr/>
        </p:nvPicPr>
        <p:blipFill>
          <a:blip r:embed="rId2"/>
          <a:stretch>
            <a:fillRect/>
          </a:stretch>
        </p:blipFill>
        <p:spPr>
          <a:xfrm>
            <a:off x="152399" y="1206731"/>
            <a:ext cx="6553223" cy="3670069"/>
          </a:xfrm>
          <a:prstGeom prst="rect">
            <a:avLst/>
          </a:prstGeom>
        </p:spPr>
      </p:pic>
    </p:spTree>
    <p:extLst>
      <p:ext uri="{BB962C8B-B14F-4D97-AF65-F5344CB8AC3E}">
        <p14:creationId xmlns:p14="http://schemas.microsoft.com/office/powerpoint/2010/main" val="337550357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92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25 years or older, who completed at least some college.</a:t>
            </a:r>
          </a:p>
        </p:txBody>
      </p:sp>
      <p:sp>
        <p:nvSpPr>
          <p:cNvPr id="5" name="TextBox 4"/>
          <p:cNvSpPr txBox="1"/>
          <p:nvPr/>
        </p:nvSpPr>
        <p:spPr>
          <a:xfrm>
            <a:off x="6971873" y="3919953"/>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185014720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92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25 years or older, who completed at least some college.</a:t>
            </a:r>
          </a:p>
        </p:txBody>
      </p:sp>
      <p:pic>
        <p:nvPicPr>
          <p:cNvPr id="6" name="Picture 5"/>
          <p:cNvPicPr>
            <a:picLocks noChangeAspect="1"/>
          </p:cNvPicPr>
          <p:nvPr/>
        </p:nvPicPr>
        <p:blipFill>
          <a:blip r:embed="rId2"/>
          <a:stretch>
            <a:fillRect/>
          </a:stretch>
        </p:blipFill>
        <p:spPr>
          <a:xfrm>
            <a:off x="381000" y="457200"/>
            <a:ext cx="6145301" cy="5419814"/>
          </a:xfrm>
          <a:prstGeom prst="rect">
            <a:avLst/>
          </a:prstGeom>
        </p:spPr>
      </p:pic>
    </p:spTree>
    <p:extLst>
      <p:ext uri="{BB962C8B-B14F-4D97-AF65-F5344CB8AC3E}">
        <p14:creationId xmlns:p14="http://schemas.microsoft.com/office/powerpoint/2010/main" val="387567678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92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population, 16 years or older, who are unemployed but seeking work.</a:t>
            </a:r>
          </a:p>
        </p:txBody>
      </p:sp>
      <p:sp>
        <p:nvSpPr>
          <p:cNvPr id="7" name="TextBox 6"/>
          <p:cNvSpPr txBox="1"/>
          <p:nvPr/>
        </p:nvSpPr>
        <p:spPr>
          <a:xfrm>
            <a:off x="6971873" y="4368716"/>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Please note that data sources and years differ across dimensions for this indicator.</a:t>
            </a:r>
          </a:p>
        </p:txBody>
      </p:sp>
      <p:pic>
        <p:nvPicPr>
          <p:cNvPr id="5" name="Picture 4"/>
          <p:cNvPicPr>
            <a:picLocks noChangeAspect="1"/>
          </p:cNvPicPr>
          <p:nvPr/>
        </p:nvPicPr>
        <p:blipFill>
          <a:blip r:embed="rId2"/>
          <a:stretch>
            <a:fillRect/>
          </a:stretch>
        </p:blipFill>
        <p:spPr>
          <a:xfrm>
            <a:off x="152399" y="1246909"/>
            <a:ext cx="6627381" cy="4060526"/>
          </a:xfrm>
          <a:prstGeom prst="rect">
            <a:avLst/>
          </a:prstGeom>
        </p:spPr>
      </p:pic>
    </p:spTree>
    <p:extLst>
      <p:ext uri="{BB962C8B-B14F-4D97-AF65-F5344CB8AC3E}">
        <p14:creationId xmlns:p14="http://schemas.microsoft.com/office/powerpoint/2010/main" val="229686861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92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population, 16 years or older, who are unemployed but seeking work.</a:t>
            </a:r>
          </a:p>
        </p:txBody>
      </p:sp>
      <p:sp>
        <p:nvSpPr>
          <p:cNvPr id="7" name="TextBox 6"/>
          <p:cNvSpPr txBox="1"/>
          <p:nvPr/>
        </p:nvSpPr>
        <p:spPr>
          <a:xfrm>
            <a:off x="6971873" y="4368716"/>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Please note that data sources and years differ across dimensions for this indicator.</a:t>
            </a:r>
          </a:p>
        </p:txBody>
      </p:sp>
      <p:pic>
        <p:nvPicPr>
          <p:cNvPr id="3" name="Picture 2"/>
          <p:cNvPicPr>
            <a:picLocks noChangeAspect="1"/>
          </p:cNvPicPr>
          <p:nvPr/>
        </p:nvPicPr>
        <p:blipFill>
          <a:blip r:embed="rId2"/>
          <a:stretch>
            <a:fillRect/>
          </a:stretch>
        </p:blipFill>
        <p:spPr>
          <a:xfrm>
            <a:off x="152400" y="1219200"/>
            <a:ext cx="6531129" cy="3962400"/>
          </a:xfrm>
          <a:prstGeom prst="rect">
            <a:avLst/>
          </a:prstGeom>
        </p:spPr>
      </p:pic>
    </p:spTree>
    <p:extLst>
      <p:ext uri="{BB962C8B-B14F-4D97-AF65-F5344CB8AC3E}">
        <p14:creationId xmlns:p14="http://schemas.microsoft.com/office/powerpoint/2010/main" val="253913468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92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population, 16 years or older, who are unemployed but seeking work.</a:t>
            </a:r>
          </a:p>
        </p:txBody>
      </p:sp>
      <p:sp>
        <p:nvSpPr>
          <p:cNvPr id="7" name="TextBox 6"/>
          <p:cNvSpPr txBox="1"/>
          <p:nvPr/>
        </p:nvSpPr>
        <p:spPr>
          <a:xfrm>
            <a:off x="6971873" y="3581400"/>
            <a:ext cx="2057400" cy="2123658"/>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 </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Please note that data sources and years differ across dimensions for this indicator.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084"/>
            <a:ext cx="6858000" cy="6172200"/>
          </a:xfrm>
          <a:prstGeom prst="rect">
            <a:avLst/>
          </a:prstGeom>
        </p:spPr>
      </p:pic>
    </p:spTree>
    <p:extLst>
      <p:ext uri="{BB962C8B-B14F-4D97-AF65-F5344CB8AC3E}">
        <p14:creationId xmlns:p14="http://schemas.microsoft.com/office/powerpoint/2010/main" val="410408707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92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population, 16 years or older, who are unemployed but seeking work.</a:t>
            </a:r>
          </a:p>
        </p:txBody>
      </p:sp>
      <p:sp>
        <p:nvSpPr>
          <p:cNvPr id="7" name="TextBox 6"/>
          <p:cNvSpPr txBox="1"/>
          <p:nvPr/>
        </p:nvSpPr>
        <p:spPr>
          <a:xfrm>
            <a:off x="6971873" y="4368716"/>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Please note that data sources and years differ across dimensions for this indicator.</a:t>
            </a:r>
          </a:p>
        </p:txBody>
      </p:sp>
      <p:pic>
        <p:nvPicPr>
          <p:cNvPr id="3" name="Picture 2"/>
          <p:cNvPicPr>
            <a:picLocks noChangeAspect="1"/>
          </p:cNvPicPr>
          <p:nvPr/>
        </p:nvPicPr>
        <p:blipFill>
          <a:blip r:embed="rId2"/>
          <a:stretch>
            <a:fillRect/>
          </a:stretch>
        </p:blipFill>
        <p:spPr>
          <a:xfrm>
            <a:off x="533400" y="609600"/>
            <a:ext cx="5956308" cy="5005250"/>
          </a:xfrm>
          <a:prstGeom prst="rect">
            <a:avLst/>
          </a:prstGeom>
        </p:spPr>
      </p:pic>
    </p:spTree>
    <p:extLst>
      <p:ext uri="{BB962C8B-B14F-4D97-AF65-F5344CB8AC3E}">
        <p14:creationId xmlns:p14="http://schemas.microsoft.com/office/powerpoint/2010/main" val="93302534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5" name="TextBox 4"/>
          <p:cNvSpPr txBox="1"/>
          <p:nvPr/>
        </p:nvSpPr>
        <p:spPr>
          <a:xfrm>
            <a:off x="6971873" y="4072353"/>
            <a:ext cx="2057400"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In 2015, the FPL was equivalent to a yearly income of no more than $11,770 for an individual, or $24,250 for a family of 4.</a:t>
            </a:r>
          </a:p>
        </p:txBody>
      </p:sp>
      <p:pic>
        <p:nvPicPr>
          <p:cNvPr id="6" name="Picture 5"/>
          <p:cNvPicPr>
            <a:picLocks noChangeAspect="1"/>
          </p:cNvPicPr>
          <p:nvPr/>
        </p:nvPicPr>
        <p:blipFill>
          <a:blip r:embed="rId2"/>
          <a:stretch>
            <a:fillRect/>
          </a:stretch>
        </p:blipFill>
        <p:spPr>
          <a:xfrm>
            <a:off x="152401" y="1090651"/>
            <a:ext cx="6580024" cy="3709949"/>
          </a:xfrm>
          <a:prstGeom prst="rect">
            <a:avLst/>
          </a:prstGeom>
        </p:spPr>
      </p:pic>
      <p:sp>
        <p:nvSpPr>
          <p:cNvPr id="7" name="TextBox 6"/>
          <p:cNvSpPr txBox="1"/>
          <p:nvPr/>
        </p:nvSpPr>
        <p:spPr>
          <a:xfrm>
            <a:off x="7010400" y="2108032"/>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population, including all ages, living in a household with an income below 100% of the federal poverty level (FPL).</a:t>
            </a:r>
          </a:p>
        </p:txBody>
      </p:sp>
    </p:spTree>
    <p:extLst>
      <p:ext uri="{BB962C8B-B14F-4D97-AF65-F5344CB8AC3E}">
        <p14:creationId xmlns:p14="http://schemas.microsoft.com/office/powerpoint/2010/main" val="610099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Summary Health Measures</a:t>
            </a:r>
          </a:p>
        </p:txBody>
      </p:sp>
      <p:sp>
        <p:nvSpPr>
          <p:cNvPr id="3" name="TextBox 2"/>
          <p:cNvSpPr txBox="1"/>
          <p:nvPr/>
        </p:nvSpPr>
        <p:spPr>
          <a:xfrm>
            <a:off x="7010400" y="1419761"/>
            <a:ext cx="1980346" cy="1323439"/>
          </a:xfrm>
          <a:prstGeom prst="rect">
            <a:avLst/>
          </a:prstGeom>
          <a:noFill/>
        </p:spPr>
        <p:txBody>
          <a:bodyPr wrap="square" rtlCol="0" anchor="ctr">
            <a:spAutoFit/>
          </a:bodyPr>
          <a:lstStyle/>
          <a:p>
            <a:pPr algn="ctr"/>
            <a:r>
              <a:rPr lang="en-US" sz="1000" dirty="0">
                <a:solidFill>
                  <a:srgbClr val="004990"/>
                </a:solidFill>
                <a:latin typeface="Trebuchet MS" pitchFamily="34" charset="0"/>
              </a:rPr>
              <a:t>Indicator</a:t>
            </a:r>
            <a:r>
              <a:rPr lang="en-US" sz="1000" baseline="0" dirty="0">
                <a:solidFill>
                  <a:srgbClr val="004990"/>
                </a:solidFill>
                <a:latin typeface="Trebuchet MS" pitchFamily="34" charset="0"/>
              </a:rPr>
              <a:t> Definition:</a:t>
            </a:r>
          </a:p>
          <a:p>
            <a:pPr algn="ctr"/>
            <a:endParaRPr lang="en-US" sz="1000" dirty="0">
              <a:solidFill>
                <a:srgbClr val="004990"/>
              </a:solidFill>
              <a:latin typeface="Trebuchet MS" pitchFamily="34" charset="0"/>
            </a:endParaRPr>
          </a:p>
          <a:p>
            <a:pPr algn="ctr"/>
            <a:r>
              <a:rPr lang="en-US" sz="1000" dirty="0">
                <a:solidFill>
                  <a:schemeClr val="tx1">
                    <a:lumMod val="85000"/>
                    <a:lumOff val="15000"/>
                  </a:schemeClr>
                </a:solidFill>
                <a:latin typeface="Trebuchet MS" pitchFamily="34" charset="0"/>
              </a:rPr>
              <a:t>Percentage of adults who rate their health as "fair" or "poor" in response to the question, "In general, would you say that your health is excellent, very good, good, fair, or poor?"</a:t>
            </a:r>
          </a:p>
        </p:txBody>
      </p:sp>
      <p:sp>
        <p:nvSpPr>
          <p:cNvPr id="6" name="TextBox 5"/>
          <p:cNvSpPr txBox="1"/>
          <p:nvPr/>
        </p:nvSpPr>
        <p:spPr>
          <a:xfrm>
            <a:off x="6971873" y="2930366"/>
            <a:ext cx="2057400" cy="2708434"/>
          </a:xfrm>
          <a:prstGeom prst="rect">
            <a:avLst/>
          </a:prstGeom>
          <a:noFill/>
        </p:spPr>
        <p:txBody>
          <a:bodyPr wrap="square" rtlCol="0" anchor="ctr">
            <a:spAutoFit/>
          </a:bodyPr>
          <a:lstStyle/>
          <a:p>
            <a:pPr algn="ctr"/>
            <a:r>
              <a:rPr lang="en-US" sz="1000" dirty="0">
                <a:solidFill>
                  <a:srgbClr val="004990"/>
                </a:solidFill>
                <a:latin typeface="Trebuchet MS" pitchFamily="34" charset="0"/>
              </a:rPr>
              <a:t>Notes:</a:t>
            </a:r>
          </a:p>
          <a:p>
            <a:pPr lvl="0" algn="ctr"/>
            <a:endParaRPr lang="en-US" sz="10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Two years of Household Health Survey data (2012 and 2014/15) were combined to provide more reliable estimates by planning district, therefore these numbers are not directly comparable with previous estimates.</a:t>
            </a:r>
          </a:p>
          <a:p>
            <a:pPr lvl="0" algn="ctr"/>
            <a:endParaRPr lang="en-US" sz="10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4098" name="Picture 2" descr="D:\CHA_2016\Print\Final\Summary Health Measures\Poor Fair Healt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68580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01261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08032"/>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population, including all ages, living in a household with an income below 100% of the federal poverty level (FPL).</a:t>
            </a:r>
          </a:p>
        </p:txBody>
      </p:sp>
      <p:sp>
        <p:nvSpPr>
          <p:cNvPr id="5" name="TextBox 4"/>
          <p:cNvSpPr txBox="1"/>
          <p:nvPr/>
        </p:nvSpPr>
        <p:spPr>
          <a:xfrm>
            <a:off x="6971873" y="4072353"/>
            <a:ext cx="2057400"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In 2015, the FPL was equivalent to a yearly income of no more than $11,770 for an individual, or $24,250 for a family of 4.</a:t>
            </a:r>
          </a:p>
        </p:txBody>
      </p:sp>
      <p:pic>
        <p:nvPicPr>
          <p:cNvPr id="6" name="Picture 5"/>
          <p:cNvPicPr>
            <a:picLocks noChangeAspect="1"/>
          </p:cNvPicPr>
          <p:nvPr/>
        </p:nvPicPr>
        <p:blipFill>
          <a:blip r:embed="rId2"/>
          <a:stretch>
            <a:fillRect/>
          </a:stretch>
        </p:blipFill>
        <p:spPr>
          <a:xfrm>
            <a:off x="152400" y="1066800"/>
            <a:ext cx="6530959" cy="3657600"/>
          </a:xfrm>
          <a:prstGeom prst="rect">
            <a:avLst/>
          </a:prstGeom>
        </p:spPr>
      </p:pic>
    </p:spTree>
    <p:extLst>
      <p:ext uri="{BB962C8B-B14F-4D97-AF65-F5344CB8AC3E}">
        <p14:creationId xmlns:p14="http://schemas.microsoft.com/office/powerpoint/2010/main" val="196596695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8" name="TextBox 7"/>
          <p:cNvSpPr txBox="1"/>
          <p:nvPr/>
        </p:nvSpPr>
        <p:spPr>
          <a:xfrm>
            <a:off x="6981116" y="2997117"/>
            <a:ext cx="2057400" cy="2462213"/>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In 2015, the FPL was equivalent to a yearly income of no more than $11,770 for an individual, or $24,250 for a family of 4.</a:t>
            </a:r>
          </a:p>
          <a:p>
            <a:pPr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sp>
        <p:nvSpPr>
          <p:cNvPr id="6" name="TextBox 5"/>
          <p:cNvSpPr txBox="1"/>
          <p:nvPr/>
        </p:nvSpPr>
        <p:spPr>
          <a:xfrm>
            <a:off x="7019643" y="1371600"/>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population, including all ages, living in a household with an income below 100% of the federal poverty level (FPL).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146435701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5" name="TextBox 4"/>
          <p:cNvSpPr txBox="1"/>
          <p:nvPr/>
        </p:nvSpPr>
        <p:spPr>
          <a:xfrm>
            <a:off x="6971873" y="3996153"/>
            <a:ext cx="2057400"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In 2015, the FPL was equivalent to a yearly income of no more than $11,770 for an individual, or $24,250 for a family of 4.</a:t>
            </a:r>
          </a:p>
        </p:txBody>
      </p:sp>
      <p:sp>
        <p:nvSpPr>
          <p:cNvPr id="7" name="TextBox 6"/>
          <p:cNvSpPr txBox="1"/>
          <p:nvPr/>
        </p:nvSpPr>
        <p:spPr>
          <a:xfrm>
            <a:off x="7010400" y="2108032"/>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population, including all ages, living in a household with an income below 100% of the federal poverty level (FPL).</a:t>
            </a:r>
          </a:p>
        </p:txBody>
      </p:sp>
      <p:pic>
        <p:nvPicPr>
          <p:cNvPr id="4" name="Picture 3"/>
          <p:cNvPicPr>
            <a:picLocks noChangeAspect="1"/>
          </p:cNvPicPr>
          <p:nvPr/>
        </p:nvPicPr>
        <p:blipFill>
          <a:blip r:embed="rId2"/>
          <a:stretch>
            <a:fillRect/>
          </a:stretch>
        </p:blipFill>
        <p:spPr>
          <a:xfrm>
            <a:off x="457200" y="685800"/>
            <a:ext cx="6127011" cy="4999153"/>
          </a:xfrm>
          <a:prstGeom prst="rect">
            <a:avLst/>
          </a:prstGeom>
        </p:spPr>
      </p:pic>
    </p:spTree>
    <p:extLst>
      <p:ext uri="{BB962C8B-B14F-4D97-AF65-F5344CB8AC3E}">
        <p14:creationId xmlns:p14="http://schemas.microsoft.com/office/powerpoint/2010/main" val="74969398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92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under 18 with a family income below 100% of the federal poverty level (FPL).</a:t>
            </a:r>
          </a:p>
        </p:txBody>
      </p:sp>
      <p:sp>
        <p:nvSpPr>
          <p:cNvPr id="5" name="TextBox 4"/>
          <p:cNvSpPr txBox="1"/>
          <p:nvPr/>
        </p:nvSpPr>
        <p:spPr>
          <a:xfrm>
            <a:off x="6971873" y="4072353"/>
            <a:ext cx="2057400"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In 2015, the FPL was equivalent to a yearly income of no more than $11,770 for an individual, or $24,250 for a family of 4.</a:t>
            </a:r>
          </a:p>
        </p:txBody>
      </p:sp>
      <p:pic>
        <p:nvPicPr>
          <p:cNvPr id="6" name="Picture 5"/>
          <p:cNvPicPr>
            <a:picLocks noChangeAspect="1"/>
          </p:cNvPicPr>
          <p:nvPr/>
        </p:nvPicPr>
        <p:blipFill>
          <a:blip r:embed="rId2"/>
          <a:stretch>
            <a:fillRect/>
          </a:stretch>
        </p:blipFill>
        <p:spPr>
          <a:xfrm>
            <a:off x="83718" y="1094806"/>
            <a:ext cx="6707802" cy="3781993"/>
          </a:xfrm>
          <a:prstGeom prst="rect">
            <a:avLst/>
          </a:prstGeom>
        </p:spPr>
      </p:pic>
    </p:spTree>
    <p:extLst>
      <p:ext uri="{BB962C8B-B14F-4D97-AF65-F5344CB8AC3E}">
        <p14:creationId xmlns:p14="http://schemas.microsoft.com/office/powerpoint/2010/main" val="199402775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92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under 18 with a family income below 100% of the federal poverty level (FPL).</a:t>
            </a:r>
          </a:p>
        </p:txBody>
      </p:sp>
      <p:sp>
        <p:nvSpPr>
          <p:cNvPr id="5" name="TextBox 4"/>
          <p:cNvSpPr txBox="1"/>
          <p:nvPr/>
        </p:nvSpPr>
        <p:spPr>
          <a:xfrm>
            <a:off x="6971873" y="4072353"/>
            <a:ext cx="2057400"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In 2015, the FPL was equivalent to a yearly income of no more than $11,770 for an individual, or $24,250 for a family of 4.</a:t>
            </a:r>
          </a:p>
        </p:txBody>
      </p:sp>
      <p:pic>
        <p:nvPicPr>
          <p:cNvPr id="7" name="Picture 6"/>
          <p:cNvPicPr>
            <a:picLocks noChangeAspect="1"/>
          </p:cNvPicPr>
          <p:nvPr/>
        </p:nvPicPr>
        <p:blipFill>
          <a:blip r:embed="rId2"/>
          <a:stretch>
            <a:fillRect/>
          </a:stretch>
        </p:blipFill>
        <p:spPr>
          <a:xfrm>
            <a:off x="152400" y="1066800"/>
            <a:ext cx="6530959" cy="3657600"/>
          </a:xfrm>
          <a:prstGeom prst="rect">
            <a:avLst/>
          </a:prstGeom>
        </p:spPr>
      </p:pic>
    </p:spTree>
    <p:extLst>
      <p:ext uri="{BB962C8B-B14F-4D97-AF65-F5344CB8AC3E}">
        <p14:creationId xmlns:p14="http://schemas.microsoft.com/office/powerpoint/2010/main" val="315178744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6991269" y="152400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under 18 with a family income below 100% of the federal poverty level (FPL).</a:t>
            </a:r>
          </a:p>
        </p:txBody>
      </p:sp>
      <p:sp>
        <p:nvSpPr>
          <p:cNvPr id="7" name="TextBox 6"/>
          <p:cNvSpPr txBox="1"/>
          <p:nvPr/>
        </p:nvSpPr>
        <p:spPr>
          <a:xfrm>
            <a:off x="6952742" y="3001461"/>
            <a:ext cx="2057400" cy="2462213"/>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In 2015, the FPL was equivalent to a yearly income of no more than $11,770 for an individual, or $24,250 for a family of 4.</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301402843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192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under 18 with a family income below 100% of the federal poverty level (FPL).</a:t>
            </a:r>
          </a:p>
        </p:txBody>
      </p:sp>
      <p:sp>
        <p:nvSpPr>
          <p:cNvPr id="5" name="TextBox 4"/>
          <p:cNvSpPr txBox="1"/>
          <p:nvPr/>
        </p:nvSpPr>
        <p:spPr>
          <a:xfrm>
            <a:off x="6971873" y="4072353"/>
            <a:ext cx="2057400"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In 2015, the FPL was equivalent to a yearly income of no more than $11,770 for an individual, or $24,250 for a family of 4.</a:t>
            </a:r>
          </a:p>
        </p:txBody>
      </p:sp>
      <p:pic>
        <p:nvPicPr>
          <p:cNvPr id="6" name="Picture 5"/>
          <p:cNvPicPr>
            <a:picLocks noChangeAspect="1"/>
          </p:cNvPicPr>
          <p:nvPr/>
        </p:nvPicPr>
        <p:blipFill>
          <a:blip r:embed="rId2"/>
          <a:stretch>
            <a:fillRect/>
          </a:stretch>
        </p:blipFill>
        <p:spPr>
          <a:xfrm>
            <a:off x="457200" y="533400"/>
            <a:ext cx="5956308" cy="5334462"/>
          </a:xfrm>
          <a:prstGeom prst="rect">
            <a:avLst/>
          </a:prstGeom>
        </p:spPr>
      </p:pic>
    </p:spTree>
    <p:extLst>
      <p:ext uri="{BB962C8B-B14F-4D97-AF65-F5344CB8AC3E}">
        <p14:creationId xmlns:p14="http://schemas.microsoft.com/office/powerpoint/2010/main" val="275530509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023393"/>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all children in family households that live in a household headed by a single parent (male or female head of household with no spouse present).</a:t>
            </a:r>
          </a:p>
        </p:txBody>
      </p:sp>
      <p:pic>
        <p:nvPicPr>
          <p:cNvPr id="3" name="Picture 2"/>
          <p:cNvPicPr>
            <a:picLocks noChangeAspect="1"/>
          </p:cNvPicPr>
          <p:nvPr/>
        </p:nvPicPr>
        <p:blipFill>
          <a:blip r:embed="rId2"/>
          <a:stretch>
            <a:fillRect/>
          </a:stretch>
        </p:blipFill>
        <p:spPr>
          <a:xfrm>
            <a:off x="228600" y="1143000"/>
            <a:ext cx="6426242" cy="4038600"/>
          </a:xfrm>
          <a:prstGeom prst="rect">
            <a:avLst/>
          </a:prstGeom>
        </p:spPr>
      </p:pic>
    </p:spTree>
    <p:extLst>
      <p:ext uri="{BB962C8B-B14F-4D97-AF65-F5344CB8AC3E}">
        <p14:creationId xmlns:p14="http://schemas.microsoft.com/office/powerpoint/2010/main" val="37027085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023393"/>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all children in family households that live in a household headed by a single parent (male or female head of household with no spouse present).</a:t>
            </a:r>
          </a:p>
        </p:txBody>
      </p:sp>
      <p:sp>
        <p:nvSpPr>
          <p:cNvPr id="7" name="TextBox 6"/>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408471608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2023393"/>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all children in family households that live in a household headed by a single parent (male or female head of household with no spouse present).</a:t>
            </a:r>
          </a:p>
        </p:txBody>
      </p:sp>
      <p:pic>
        <p:nvPicPr>
          <p:cNvPr id="3" name="Picture 2"/>
          <p:cNvPicPr>
            <a:picLocks noChangeAspect="1"/>
          </p:cNvPicPr>
          <p:nvPr/>
        </p:nvPicPr>
        <p:blipFill>
          <a:blip r:embed="rId2"/>
          <a:stretch>
            <a:fillRect/>
          </a:stretch>
        </p:blipFill>
        <p:spPr>
          <a:xfrm>
            <a:off x="381000" y="609600"/>
            <a:ext cx="6212362" cy="4999153"/>
          </a:xfrm>
          <a:prstGeom prst="rect">
            <a:avLst/>
          </a:prstGeom>
        </p:spPr>
      </p:pic>
    </p:spTree>
    <p:extLst>
      <p:ext uri="{BB962C8B-B14F-4D97-AF65-F5344CB8AC3E}">
        <p14:creationId xmlns:p14="http://schemas.microsoft.com/office/powerpoint/2010/main" val="3143459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Summary Health Measures</a:t>
            </a:r>
          </a:p>
        </p:txBody>
      </p:sp>
      <p:sp>
        <p:nvSpPr>
          <p:cNvPr id="4" name="TextBox 3"/>
          <p:cNvSpPr txBox="1"/>
          <p:nvPr/>
        </p:nvSpPr>
        <p:spPr>
          <a:xfrm>
            <a:off x="6982632" y="1557754"/>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rate their health as "fair" or "poor" in response to the question, "In general, would you say that your health is excellent, very good, good, fair, or poor?"</a:t>
            </a:r>
          </a:p>
        </p:txBody>
      </p:sp>
      <p:pic>
        <p:nvPicPr>
          <p:cNvPr id="5" name="Picture 4"/>
          <p:cNvPicPr>
            <a:picLocks noChangeAspect="1"/>
          </p:cNvPicPr>
          <p:nvPr/>
        </p:nvPicPr>
        <p:blipFill>
          <a:blip r:embed="rId2"/>
          <a:stretch>
            <a:fillRect/>
          </a:stretch>
        </p:blipFill>
        <p:spPr>
          <a:xfrm>
            <a:off x="381000" y="363081"/>
            <a:ext cx="6139204" cy="5620999"/>
          </a:xfrm>
          <a:prstGeom prst="rect">
            <a:avLst/>
          </a:prstGeom>
        </p:spPr>
      </p:pic>
    </p:spTree>
    <p:extLst>
      <p:ext uri="{BB962C8B-B14F-4D97-AF65-F5344CB8AC3E}">
        <p14:creationId xmlns:p14="http://schemas.microsoft.com/office/powerpoint/2010/main" val="51364566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1515562"/>
            <a:ext cx="1980346" cy="246221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reporting "yes" to, "Have people in your neighborhood ever worked together to improve the neighborhood? For example, through a neighborhood watch, creating a community garden, building a community playground, or participating in a block party."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295400"/>
            <a:ext cx="642613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023630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1515562"/>
            <a:ext cx="1980346" cy="246221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reporting "yes" to, "Have people in your neighborhood ever worked together to improve the neighborhood? For example, through a neighborhood watch, creating a community garden, building a community playground, or participating in a block party."</a:t>
            </a:r>
          </a:p>
        </p:txBody>
      </p:sp>
      <p:sp>
        <p:nvSpPr>
          <p:cNvPr id="5" name="TextBox 4"/>
          <p:cNvSpPr txBox="1"/>
          <p:nvPr/>
        </p:nvSpPr>
        <p:spPr>
          <a:xfrm>
            <a:off x="6971873" y="4453355"/>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pic>
        <p:nvPicPr>
          <p:cNvPr id="3" name="Picture 2"/>
          <p:cNvPicPr>
            <a:picLocks noChangeAspect="1"/>
          </p:cNvPicPr>
          <p:nvPr/>
        </p:nvPicPr>
        <p:blipFill>
          <a:blip r:embed="rId2"/>
          <a:stretch>
            <a:fillRect/>
          </a:stretch>
        </p:blipFill>
        <p:spPr>
          <a:xfrm>
            <a:off x="152400" y="1219200"/>
            <a:ext cx="6530959" cy="3657600"/>
          </a:xfrm>
          <a:prstGeom prst="rect">
            <a:avLst/>
          </a:prstGeom>
        </p:spPr>
      </p:pic>
    </p:spTree>
    <p:extLst>
      <p:ext uri="{BB962C8B-B14F-4D97-AF65-F5344CB8AC3E}">
        <p14:creationId xmlns:p14="http://schemas.microsoft.com/office/powerpoint/2010/main" val="247690856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Social Determinants of Health</a:t>
            </a:r>
          </a:p>
        </p:txBody>
      </p:sp>
      <p:sp>
        <p:nvSpPr>
          <p:cNvPr id="4" name="TextBox 3"/>
          <p:cNvSpPr txBox="1"/>
          <p:nvPr/>
        </p:nvSpPr>
        <p:spPr>
          <a:xfrm>
            <a:off x="7010400" y="1515562"/>
            <a:ext cx="1980346" cy="246221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reporting "yes" to, "Have people in your neighborhood ever worked together to improve the neighborhood? For example, through a neighborhood watch, creating a community garden, building a community playground, or participating in a block party."</a:t>
            </a:r>
          </a:p>
        </p:txBody>
      </p:sp>
      <p:sp>
        <p:nvSpPr>
          <p:cNvPr id="6" name="TextBox 5"/>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3074" name="Picture 2" descr="D:\CHA_2016\Print\Final\Social Determinants\Social Capit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1"/>
            <a:ext cx="6858001" cy="617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01140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019643" y="0"/>
            <a:ext cx="1980346" cy="1066800"/>
          </a:xfrm>
        </p:spPr>
        <p:txBody>
          <a:bodyPr/>
          <a:lstStyle/>
          <a:p>
            <a:r>
              <a:rPr lang="en-US" dirty="0"/>
              <a:t>Social Determinants of Health</a:t>
            </a:r>
          </a:p>
        </p:txBody>
      </p:sp>
      <p:sp>
        <p:nvSpPr>
          <p:cNvPr id="4" name="TextBox 3"/>
          <p:cNvSpPr txBox="1"/>
          <p:nvPr/>
        </p:nvSpPr>
        <p:spPr>
          <a:xfrm>
            <a:off x="6982632" y="1136065"/>
            <a:ext cx="1980346" cy="2292935"/>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Housing-cost burden for renters is the percentage of the household population who pays 30% or more of their income for rental housing. Severe housing-cost burden for renters is the household population who pays 50% or more of their income for rental housing.</a:t>
            </a:r>
          </a:p>
        </p:txBody>
      </p:sp>
      <p:sp>
        <p:nvSpPr>
          <p:cNvPr id="5" name="TextBox 4"/>
          <p:cNvSpPr txBox="1"/>
          <p:nvPr/>
        </p:nvSpPr>
        <p:spPr>
          <a:xfrm>
            <a:off x="6942589" y="3429000"/>
            <a:ext cx="2057400" cy="2292935"/>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According to the US Department of Housing and Urban Development (HUD), families who pay more than 30% of their income for housing are considered cost burdened and may have difficulty affording necessities such as food, clothing, transportation, and medical care.</a:t>
            </a:r>
          </a:p>
        </p:txBody>
      </p:sp>
      <p:pic>
        <p:nvPicPr>
          <p:cNvPr id="3" name="Picture 2"/>
          <p:cNvPicPr>
            <a:picLocks noChangeAspect="1"/>
          </p:cNvPicPr>
          <p:nvPr/>
        </p:nvPicPr>
        <p:blipFill>
          <a:blip r:embed="rId2"/>
          <a:stretch>
            <a:fillRect/>
          </a:stretch>
        </p:blipFill>
        <p:spPr>
          <a:xfrm>
            <a:off x="152400" y="1219200"/>
            <a:ext cx="6547492" cy="4114800"/>
          </a:xfrm>
          <a:prstGeom prst="rect">
            <a:avLst/>
          </a:prstGeom>
        </p:spPr>
      </p:pic>
    </p:spTree>
    <p:extLst>
      <p:ext uri="{BB962C8B-B14F-4D97-AF65-F5344CB8AC3E}">
        <p14:creationId xmlns:p14="http://schemas.microsoft.com/office/powerpoint/2010/main" val="414834593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019643" y="0"/>
            <a:ext cx="1980346" cy="1066800"/>
          </a:xfrm>
        </p:spPr>
        <p:txBody>
          <a:bodyPr/>
          <a:lstStyle/>
          <a:p>
            <a:r>
              <a:rPr lang="en-US" dirty="0"/>
              <a:t>Social Determinants of Health</a:t>
            </a:r>
          </a:p>
        </p:txBody>
      </p:sp>
      <p:sp>
        <p:nvSpPr>
          <p:cNvPr id="4" name="TextBox 3"/>
          <p:cNvSpPr txBox="1"/>
          <p:nvPr/>
        </p:nvSpPr>
        <p:spPr>
          <a:xfrm>
            <a:off x="6982632" y="1295400"/>
            <a:ext cx="1980346" cy="1169551"/>
          </a:xfrm>
          <a:prstGeom prst="rect">
            <a:avLst/>
          </a:prstGeom>
          <a:noFill/>
        </p:spPr>
        <p:txBody>
          <a:bodyPr wrap="square" rtlCol="0" anchor="ctr">
            <a:spAutoFit/>
          </a:bodyPr>
          <a:lstStyle/>
          <a:p>
            <a:pPr algn="ctr"/>
            <a:r>
              <a:rPr lang="en-US" sz="1000" dirty="0">
                <a:solidFill>
                  <a:srgbClr val="004990"/>
                </a:solidFill>
                <a:latin typeface="Trebuchet MS" pitchFamily="34" charset="0"/>
              </a:rPr>
              <a:t>Indicator</a:t>
            </a:r>
            <a:r>
              <a:rPr lang="en-US" sz="1000" baseline="0" dirty="0">
                <a:solidFill>
                  <a:srgbClr val="004990"/>
                </a:solidFill>
                <a:latin typeface="Trebuchet MS" pitchFamily="34" charset="0"/>
              </a:rPr>
              <a:t> Definition:</a:t>
            </a:r>
          </a:p>
          <a:p>
            <a:pPr algn="ctr"/>
            <a:endParaRPr lang="en-US" sz="1000" dirty="0">
              <a:solidFill>
                <a:srgbClr val="004990"/>
              </a:solidFill>
              <a:latin typeface="Trebuchet MS" pitchFamily="34" charset="0"/>
            </a:endParaRPr>
          </a:p>
          <a:p>
            <a:pPr algn="ctr"/>
            <a:r>
              <a:rPr lang="en-US" sz="1000" dirty="0">
                <a:solidFill>
                  <a:schemeClr val="tx1">
                    <a:lumMod val="85000"/>
                    <a:lumOff val="15000"/>
                  </a:schemeClr>
                </a:solidFill>
                <a:latin typeface="Trebuchet MS" pitchFamily="34" charset="0"/>
              </a:rPr>
              <a:t>Housing-cost burden for renters is the percentage of the household population who pays 30% or more of their income for rental housing. </a:t>
            </a:r>
          </a:p>
        </p:txBody>
      </p:sp>
      <p:sp>
        <p:nvSpPr>
          <p:cNvPr id="5" name="TextBox 4"/>
          <p:cNvSpPr txBox="1"/>
          <p:nvPr/>
        </p:nvSpPr>
        <p:spPr>
          <a:xfrm>
            <a:off x="6942589" y="2667000"/>
            <a:ext cx="2057400" cy="3170099"/>
          </a:xfrm>
          <a:prstGeom prst="rect">
            <a:avLst/>
          </a:prstGeom>
          <a:noFill/>
        </p:spPr>
        <p:txBody>
          <a:bodyPr wrap="square" rtlCol="0" anchor="ctr">
            <a:spAutoFit/>
          </a:bodyPr>
          <a:lstStyle/>
          <a:p>
            <a:pPr algn="ctr"/>
            <a:r>
              <a:rPr lang="en-US" sz="1000" dirty="0">
                <a:solidFill>
                  <a:srgbClr val="004990"/>
                </a:solidFill>
                <a:latin typeface="Trebuchet MS" pitchFamily="34" charset="0"/>
              </a:rPr>
              <a:t>Notes:</a:t>
            </a:r>
          </a:p>
          <a:p>
            <a:pPr lvl="0" algn="ctr"/>
            <a:endParaRPr lang="en-US" sz="10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According to the US Department of Housing and Urban Development (HUD), families who pay more than 30% of their income for housing are considered cost burdened and may have difficulty affording necessities such as food, clothing, transportation, and medical care.</a:t>
            </a:r>
          </a:p>
          <a:p>
            <a:pPr lvl="0" algn="ctr"/>
            <a:endParaRPr lang="en-US" sz="1000" dirty="0">
              <a:solidFill>
                <a:schemeClr val="tx1">
                  <a:lumMod val="85000"/>
                  <a:lumOff val="15000"/>
                </a:schemeClr>
              </a:solidFill>
              <a:latin typeface="Trebuchet MS" pitchFamily="34" charset="0"/>
            </a:endParaRPr>
          </a:p>
          <a:p>
            <a:pPr algn="ctr"/>
            <a:r>
              <a:rPr lang="en-US" sz="10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a:p>
            <a:pPr lvl="0" algn="ctr"/>
            <a:endParaRPr lang="en-US" sz="1000" dirty="0">
              <a:solidFill>
                <a:schemeClr val="tx1">
                  <a:lumMod val="85000"/>
                  <a:lumOff val="15000"/>
                </a:schemeClr>
              </a:solidFill>
              <a:latin typeface="Trebuchet MS"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35412459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019643" y="0"/>
            <a:ext cx="1980346" cy="1066800"/>
          </a:xfrm>
        </p:spPr>
        <p:txBody>
          <a:bodyPr/>
          <a:lstStyle/>
          <a:p>
            <a:r>
              <a:rPr lang="en-US" dirty="0"/>
              <a:t>Social Determinants of Health</a:t>
            </a:r>
          </a:p>
        </p:txBody>
      </p:sp>
      <p:sp>
        <p:nvSpPr>
          <p:cNvPr id="4" name="TextBox 3"/>
          <p:cNvSpPr txBox="1"/>
          <p:nvPr/>
        </p:nvSpPr>
        <p:spPr>
          <a:xfrm>
            <a:off x="6982632" y="1295400"/>
            <a:ext cx="1980346" cy="1169551"/>
          </a:xfrm>
          <a:prstGeom prst="rect">
            <a:avLst/>
          </a:prstGeom>
          <a:noFill/>
        </p:spPr>
        <p:txBody>
          <a:bodyPr wrap="square" rtlCol="0" anchor="ctr">
            <a:spAutoFit/>
          </a:bodyPr>
          <a:lstStyle/>
          <a:p>
            <a:pPr algn="ctr"/>
            <a:r>
              <a:rPr lang="en-US" sz="1000" dirty="0">
                <a:solidFill>
                  <a:srgbClr val="004990"/>
                </a:solidFill>
                <a:latin typeface="Trebuchet MS" pitchFamily="34" charset="0"/>
              </a:rPr>
              <a:t>Indicator</a:t>
            </a:r>
            <a:r>
              <a:rPr lang="en-US" sz="1000" baseline="0" dirty="0">
                <a:solidFill>
                  <a:srgbClr val="004990"/>
                </a:solidFill>
                <a:latin typeface="Trebuchet MS" pitchFamily="34" charset="0"/>
              </a:rPr>
              <a:t> Definition:</a:t>
            </a:r>
          </a:p>
          <a:p>
            <a:pPr algn="ctr"/>
            <a:endParaRPr lang="en-US" sz="1000" dirty="0">
              <a:solidFill>
                <a:srgbClr val="004990"/>
              </a:solidFill>
              <a:latin typeface="Trebuchet MS" pitchFamily="34" charset="0"/>
            </a:endParaRPr>
          </a:p>
          <a:p>
            <a:pPr algn="ctr"/>
            <a:r>
              <a:rPr lang="en-US" sz="1000" dirty="0">
                <a:solidFill>
                  <a:schemeClr val="tx1">
                    <a:lumMod val="85000"/>
                    <a:lumOff val="15000"/>
                  </a:schemeClr>
                </a:solidFill>
                <a:latin typeface="Trebuchet MS" pitchFamily="34" charset="0"/>
              </a:rPr>
              <a:t>Severe housing-cost burden for renters is the household population who pays 50% or more of their income for rental housing.</a:t>
            </a:r>
          </a:p>
        </p:txBody>
      </p:sp>
      <p:sp>
        <p:nvSpPr>
          <p:cNvPr id="5" name="TextBox 4"/>
          <p:cNvSpPr txBox="1"/>
          <p:nvPr/>
        </p:nvSpPr>
        <p:spPr>
          <a:xfrm>
            <a:off x="6942589" y="2667000"/>
            <a:ext cx="2057400" cy="3170099"/>
          </a:xfrm>
          <a:prstGeom prst="rect">
            <a:avLst/>
          </a:prstGeom>
          <a:noFill/>
        </p:spPr>
        <p:txBody>
          <a:bodyPr wrap="square" rtlCol="0" anchor="ctr">
            <a:spAutoFit/>
          </a:bodyPr>
          <a:lstStyle/>
          <a:p>
            <a:pPr algn="ctr"/>
            <a:r>
              <a:rPr lang="en-US" sz="1000" dirty="0">
                <a:solidFill>
                  <a:srgbClr val="004990"/>
                </a:solidFill>
                <a:latin typeface="Trebuchet MS" pitchFamily="34" charset="0"/>
              </a:rPr>
              <a:t>Notes:</a:t>
            </a:r>
          </a:p>
          <a:p>
            <a:pPr lvl="0" algn="ctr"/>
            <a:endParaRPr lang="en-US" sz="10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According to the US Department of Housing and Urban Development (HUD), families who pay more than 30% of their income for housing are considered cost burdened and may have difficulty affording necessities such as food, clothing, transportation, and medical care.</a:t>
            </a:r>
          </a:p>
          <a:p>
            <a:pPr lvl="0" algn="ctr"/>
            <a:endParaRPr lang="en-US" sz="1000" dirty="0">
              <a:solidFill>
                <a:schemeClr val="tx1">
                  <a:lumMod val="85000"/>
                  <a:lumOff val="15000"/>
                </a:schemeClr>
              </a:solidFill>
              <a:latin typeface="Trebuchet MS" pitchFamily="34" charset="0"/>
            </a:endParaRPr>
          </a:p>
          <a:p>
            <a:pPr algn="ctr"/>
            <a:r>
              <a:rPr lang="en-US" sz="10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a:p>
            <a:pPr lvl="0" algn="ctr"/>
            <a:endParaRPr lang="en-US" sz="1000" dirty="0">
              <a:solidFill>
                <a:schemeClr val="tx1">
                  <a:lumMod val="85000"/>
                  <a:lumOff val="15000"/>
                </a:schemeClr>
              </a:solidFill>
              <a:latin typeface="Trebuchet MS"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17075508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019643" y="0"/>
            <a:ext cx="1980346" cy="1066800"/>
          </a:xfrm>
        </p:spPr>
        <p:txBody>
          <a:bodyPr/>
          <a:lstStyle/>
          <a:p>
            <a:r>
              <a:rPr lang="en-US" dirty="0"/>
              <a:t>Social Determinants of Health</a:t>
            </a:r>
          </a:p>
        </p:txBody>
      </p:sp>
      <p:sp>
        <p:nvSpPr>
          <p:cNvPr id="4" name="TextBox 3"/>
          <p:cNvSpPr txBox="1"/>
          <p:nvPr/>
        </p:nvSpPr>
        <p:spPr>
          <a:xfrm>
            <a:off x="6982632" y="1559257"/>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Housing-cost burden for renters is the percentage of the household population who pays 30% or more of their income for rental housing.</a:t>
            </a:r>
          </a:p>
        </p:txBody>
      </p:sp>
      <p:sp>
        <p:nvSpPr>
          <p:cNvPr id="5" name="TextBox 4"/>
          <p:cNvSpPr txBox="1"/>
          <p:nvPr/>
        </p:nvSpPr>
        <p:spPr>
          <a:xfrm>
            <a:off x="6942589" y="3429000"/>
            <a:ext cx="2057400" cy="2292935"/>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According to the US Department of Housing and Urban Development (HUD), families who pay more than 30% of their income for housing are considered cost burdened and may have difficulty affording necessities such as food, clothing, transportation, and medical care.</a:t>
            </a:r>
          </a:p>
        </p:txBody>
      </p:sp>
      <p:pic>
        <p:nvPicPr>
          <p:cNvPr id="6" name="Picture 5"/>
          <p:cNvPicPr>
            <a:picLocks noChangeAspect="1"/>
          </p:cNvPicPr>
          <p:nvPr/>
        </p:nvPicPr>
        <p:blipFill>
          <a:blip r:embed="rId2"/>
          <a:stretch>
            <a:fillRect/>
          </a:stretch>
        </p:blipFill>
        <p:spPr>
          <a:xfrm>
            <a:off x="304800" y="609600"/>
            <a:ext cx="6194073" cy="4999153"/>
          </a:xfrm>
          <a:prstGeom prst="rect">
            <a:avLst/>
          </a:prstGeom>
        </p:spPr>
      </p:pic>
    </p:spTree>
    <p:extLst>
      <p:ext uri="{BB962C8B-B14F-4D97-AF65-F5344CB8AC3E}">
        <p14:creationId xmlns:p14="http://schemas.microsoft.com/office/powerpoint/2010/main" val="179570573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019643" y="0"/>
            <a:ext cx="1980346" cy="1066800"/>
          </a:xfrm>
        </p:spPr>
        <p:txBody>
          <a:bodyPr/>
          <a:lstStyle/>
          <a:p>
            <a:r>
              <a:rPr lang="en-US" dirty="0"/>
              <a:t>Social Determinants of Health</a:t>
            </a:r>
          </a:p>
        </p:txBody>
      </p:sp>
      <p:sp>
        <p:nvSpPr>
          <p:cNvPr id="4" name="TextBox 3"/>
          <p:cNvSpPr txBox="1"/>
          <p:nvPr/>
        </p:nvSpPr>
        <p:spPr>
          <a:xfrm>
            <a:off x="6982632" y="1643896"/>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Severe housing-cost burden for renters is the household population who pays 50% or more of their income for rental housing.</a:t>
            </a:r>
          </a:p>
        </p:txBody>
      </p:sp>
      <p:sp>
        <p:nvSpPr>
          <p:cNvPr id="5" name="TextBox 4"/>
          <p:cNvSpPr txBox="1"/>
          <p:nvPr/>
        </p:nvSpPr>
        <p:spPr>
          <a:xfrm>
            <a:off x="6942589" y="3429000"/>
            <a:ext cx="2057400" cy="2292935"/>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According to the US Department of Housing and Urban Development (HUD), families who pay more than 30% of their income for housing are considered cost burdened and may have difficulty affording necessities such as food, clothing, transportation, and medical care.</a:t>
            </a:r>
          </a:p>
        </p:txBody>
      </p:sp>
      <p:pic>
        <p:nvPicPr>
          <p:cNvPr id="6" name="Picture 5"/>
          <p:cNvPicPr>
            <a:picLocks noChangeAspect="1"/>
          </p:cNvPicPr>
          <p:nvPr/>
        </p:nvPicPr>
        <p:blipFill>
          <a:blip r:embed="rId2"/>
          <a:stretch>
            <a:fillRect/>
          </a:stretch>
        </p:blipFill>
        <p:spPr>
          <a:xfrm>
            <a:off x="304800" y="696458"/>
            <a:ext cx="6175783" cy="4999153"/>
          </a:xfrm>
          <a:prstGeom prst="rect">
            <a:avLst/>
          </a:prstGeom>
        </p:spPr>
      </p:pic>
    </p:spTree>
    <p:extLst>
      <p:ext uri="{BB962C8B-B14F-4D97-AF65-F5344CB8AC3E}">
        <p14:creationId xmlns:p14="http://schemas.microsoft.com/office/powerpoint/2010/main" val="271453847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Public Health Assets</a:t>
            </a:r>
          </a:p>
        </p:txBody>
      </p:sp>
      <p:sp>
        <p:nvSpPr>
          <p:cNvPr id="3" name="Subtitle 2"/>
          <p:cNvSpPr>
            <a:spLocks noGrp="1"/>
          </p:cNvSpPr>
          <p:nvPr>
            <p:ph type="subTitle" idx="1"/>
          </p:nvPr>
        </p:nvSpPr>
        <p:spPr/>
        <p:txBody>
          <a:bodyPr>
            <a:normAutofit/>
          </a:bodyPr>
          <a:lstStyle/>
          <a:p>
            <a:r>
              <a:rPr lang="en-US" sz="1600" dirty="0">
                <a:hlinkClick r:id="rId2" action="ppaction://hlinksldjump"/>
              </a:rPr>
              <a:t>Parks and Recreation Centers</a:t>
            </a:r>
            <a:endParaRPr lang="en-US" sz="1600" dirty="0"/>
          </a:p>
          <a:p>
            <a:r>
              <a:rPr lang="en-US" sz="1600" dirty="0">
                <a:hlinkClick r:id="rId3" action="ppaction://hlinksldjump"/>
              </a:rPr>
              <a:t>Healthy Food Retail Sites</a:t>
            </a:r>
            <a:endParaRPr lang="en-US" sz="1600" dirty="0"/>
          </a:p>
          <a:p>
            <a:r>
              <a:rPr lang="en-US" sz="1600" dirty="0">
                <a:hlinkClick r:id="rId4" action="ppaction://hlinksldjump"/>
              </a:rPr>
              <a:t>Schools</a:t>
            </a:r>
            <a:endParaRPr lang="en-US" sz="1600" dirty="0"/>
          </a:p>
          <a:p>
            <a:r>
              <a:rPr lang="en-US" sz="1600" dirty="0">
                <a:hlinkClick r:id="rId5" action="ppaction://hlinksldjump"/>
              </a:rPr>
              <a:t>Hospitals and Health Centers</a:t>
            </a:r>
            <a:endParaRPr lang="en-US" sz="1600" dirty="0"/>
          </a:p>
        </p:txBody>
      </p:sp>
    </p:spTree>
    <p:extLst>
      <p:ext uri="{BB962C8B-B14F-4D97-AF65-F5344CB8AC3E}">
        <p14:creationId xmlns:p14="http://schemas.microsoft.com/office/powerpoint/2010/main" val="328682217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Public Health Assets</a:t>
            </a:r>
          </a:p>
        </p:txBody>
      </p:sp>
      <p:pic>
        <p:nvPicPr>
          <p:cNvPr id="5122" name="Picture 2" descr="D:\CHA_2016\Print\Final\PH Assets\Parks and Rec Sit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6858001" cy="6172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10400" y="2429455"/>
            <a:ext cx="1980346" cy="430887"/>
          </a:xfrm>
          <a:prstGeom prst="rect">
            <a:avLst/>
          </a:prstGeom>
          <a:noFill/>
        </p:spPr>
        <p:txBody>
          <a:bodyPr wrap="square" rtlCol="0" anchor="ctr">
            <a:spAutoFit/>
          </a:bodyPr>
          <a:lstStyle/>
          <a:p>
            <a:pPr algn="ctr"/>
            <a:r>
              <a:rPr lang="en-US" sz="1100" dirty="0">
                <a:solidFill>
                  <a:schemeClr val="tx1">
                    <a:lumMod val="85000"/>
                    <a:lumOff val="15000"/>
                  </a:schemeClr>
                </a:solidFill>
                <a:latin typeface="Trebuchet MS" pitchFamily="34" charset="0"/>
              </a:rPr>
              <a:t>Includes recreation centers, playgrounds, and parks.</a:t>
            </a:r>
          </a:p>
        </p:txBody>
      </p:sp>
    </p:spTree>
    <p:extLst>
      <p:ext uri="{BB962C8B-B14F-4D97-AF65-F5344CB8AC3E}">
        <p14:creationId xmlns:p14="http://schemas.microsoft.com/office/powerpoint/2010/main" val="233246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Tobacco and Alcohol</a:t>
            </a:r>
          </a:p>
        </p:txBody>
      </p:sp>
      <p:sp>
        <p:nvSpPr>
          <p:cNvPr id="3" name="Subtitle 2"/>
          <p:cNvSpPr>
            <a:spLocks noGrp="1"/>
          </p:cNvSpPr>
          <p:nvPr>
            <p:ph type="subTitle" idx="1"/>
          </p:nvPr>
        </p:nvSpPr>
        <p:spPr>
          <a:xfrm>
            <a:off x="1371600" y="4038600"/>
            <a:ext cx="6400800" cy="1981200"/>
          </a:xfrm>
        </p:spPr>
        <p:txBody>
          <a:bodyPr>
            <a:noAutofit/>
          </a:bodyPr>
          <a:lstStyle/>
          <a:p>
            <a:r>
              <a:rPr lang="en-US" sz="1600" dirty="0">
                <a:hlinkClick r:id="rId2" action="ppaction://hlinksldjump"/>
              </a:rPr>
              <a:t>Adult Smoking</a:t>
            </a:r>
            <a:endParaRPr lang="en-US" sz="1600" dirty="0"/>
          </a:p>
          <a:p>
            <a:r>
              <a:rPr lang="en-US" sz="1600" dirty="0">
                <a:hlinkClick r:id="rId3" action="ppaction://hlinksldjump"/>
              </a:rPr>
              <a:t>Teen Smoking</a:t>
            </a:r>
            <a:endParaRPr lang="en-US" sz="1600" dirty="0"/>
          </a:p>
          <a:p>
            <a:r>
              <a:rPr lang="en-US" sz="1600" dirty="0">
                <a:hlinkClick r:id="rId4" action="ppaction://hlinksldjump"/>
              </a:rPr>
              <a:t>Smoking-Attributable Mortality</a:t>
            </a:r>
            <a:endParaRPr lang="en-US" sz="1600" dirty="0"/>
          </a:p>
          <a:p>
            <a:r>
              <a:rPr lang="en-US" sz="1600" dirty="0">
                <a:hlinkClick r:id="rId5" action="ppaction://hlinksldjump"/>
              </a:rPr>
              <a:t>Secondhand Smoke Exposure at Home Among Children</a:t>
            </a:r>
            <a:endParaRPr lang="en-US" sz="1600" dirty="0"/>
          </a:p>
          <a:p>
            <a:r>
              <a:rPr lang="en-US" sz="1600" dirty="0">
                <a:hlinkClick r:id="rId6" action="ppaction://hlinksldjump"/>
              </a:rPr>
              <a:t>Adult Binge and Excessive Drinking</a:t>
            </a:r>
            <a:endParaRPr lang="en-US" sz="1600" dirty="0"/>
          </a:p>
          <a:p>
            <a:r>
              <a:rPr lang="en-US" sz="1600" dirty="0">
                <a:hlinkClick r:id="rId7" action="ppaction://hlinksldjump"/>
              </a:rPr>
              <a:t>Teen Binge Drinking</a:t>
            </a:r>
            <a:endParaRPr lang="en-US" sz="1600" dirty="0"/>
          </a:p>
        </p:txBody>
      </p:sp>
    </p:spTree>
    <p:extLst>
      <p:ext uri="{BB962C8B-B14F-4D97-AF65-F5344CB8AC3E}">
        <p14:creationId xmlns:p14="http://schemas.microsoft.com/office/powerpoint/2010/main" val="12100493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Public Health Assets</a:t>
            </a:r>
          </a:p>
        </p:txBody>
      </p:sp>
      <p:sp>
        <p:nvSpPr>
          <p:cNvPr id="5" name="TextBox 4"/>
          <p:cNvSpPr txBox="1"/>
          <p:nvPr/>
        </p:nvSpPr>
        <p:spPr>
          <a:xfrm>
            <a:off x="7010400" y="2006264"/>
            <a:ext cx="1980346" cy="1277273"/>
          </a:xfrm>
          <a:prstGeom prst="rect">
            <a:avLst/>
          </a:prstGeom>
          <a:noFill/>
        </p:spPr>
        <p:txBody>
          <a:bodyPr wrap="square" rtlCol="0" anchor="ctr">
            <a:spAutoFit/>
          </a:bodyPr>
          <a:lstStyle/>
          <a:p>
            <a:pPr algn="ctr"/>
            <a:r>
              <a:rPr lang="en-US" sz="1100" dirty="0">
                <a:solidFill>
                  <a:schemeClr val="tx1">
                    <a:lumMod val="85000"/>
                    <a:lumOff val="15000"/>
                  </a:schemeClr>
                </a:solidFill>
                <a:latin typeface="Trebuchet MS" pitchFamily="34" charset="0"/>
              </a:rPr>
              <a:t>Includes supermarkets with an annual revenue of $2 million or more, </a:t>
            </a:r>
            <a:r>
              <a:rPr lang="en-US" sz="1100" dirty="0">
                <a:solidFill>
                  <a:schemeClr val="tx1">
                    <a:lumMod val="85000"/>
                    <a:lumOff val="15000"/>
                  </a:schemeClr>
                </a:solidFill>
                <a:latin typeface="Trebuchet MS" pitchFamily="34" charset="0"/>
                <a:hlinkClick r:id="rId2"/>
              </a:rPr>
              <a:t>farmers markets</a:t>
            </a:r>
            <a:r>
              <a:rPr lang="en-US" sz="1100" dirty="0">
                <a:solidFill>
                  <a:schemeClr val="tx1">
                    <a:lumMod val="85000"/>
                    <a:lumOff val="15000"/>
                  </a:schemeClr>
                </a:solidFill>
                <a:latin typeface="Trebuchet MS" pitchFamily="34" charset="0"/>
              </a:rPr>
              <a:t>, and Get Healthy Philly’s </a:t>
            </a:r>
            <a:r>
              <a:rPr lang="en-US" sz="1100" dirty="0">
                <a:solidFill>
                  <a:schemeClr val="tx1">
                    <a:lumMod val="85000"/>
                    <a:lumOff val="15000"/>
                  </a:schemeClr>
                </a:solidFill>
                <a:latin typeface="Trebuchet MS" pitchFamily="34" charset="0"/>
                <a:hlinkClick r:id="rId3"/>
              </a:rPr>
              <a:t>Healthy Chinese Take-Out </a:t>
            </a:r>
            <a:r>
              <a:rPr lang="en-US" sz="1100" dirty="0">
                <a:solidFill>
                  <a:schemeClr val="tx1">
                    <a:lumMod val="85000"/>
                    <a:lumOff val="15000"/>
                  </a:schemeClr>
                </a:solidFill>
                <a:latin typeface="Trebuchet MS" pitchFamily="34" charset="0"/>
              </a:rPr>
              <a:t>participating restaurants. </a:t>
            </a:r>
          </a:p>
        </p:txBody>
      </p:sp>
      <p:pic>
        <p:nvPicPr>
          <p:cNvPr id="1027" name="Picture 3" descr="D:\CHA_2016\Print\Final\PH Assets\Healthy food retai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8580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99507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Public Health Assets</a:t>
            </a:r>
          </a:p>
        </p:txBody>
      </p:sp>
      <p:sp>
        <p:nvSpPr>
          <p:cNvPr id="5" name="TextBox 4"/>
          <p:cNvSpPr txBox="1"/>
          <p:nvPr/>
        </p:nvSpPr>
        <p:spPr>
          <a:xfrm>
            <a:off x="7010400" y="2260181"/>
            <a:ext cx="1980346" cy="769441"/>
          </a:xfrm>
          <a:prstGeom prst="rect">
            <a:avLst/>
          </a:prstGeom>
          <a:noFill/>
        </p:spPr>
        <p:txBody>
          <a:bodyPr wrap="square" rtlCol="0" anchor="ctr">
            <a:spAutoFit/>
          </a:bodyPr>
          <a:lstStyle/>
          <a:p>
            <a:pPr algn="ctr"/>
            <a:r>
              <a:rPr lang="en-US" sz="1100" dirty="0">
                <a:solidFill>
                  <a:schemeClr val="tx1">
                    <a:lumMod val="85000"/>
                    <a:lumOff val="15000"/>
                  </a:schemeClr>
                </a:solidFill>
                <a:latin typeface="Trebuchet MS" pitchFamily="34" charset="0"/>
              </a:rPr>
              <a:t>Includes School District of Philadelphia schools, charter schools, and private schools.</a:t>
            </a:r>
          </a:p>
        </p:txBody>
      </p:sp>
      <p:pic>
        <p:nvPicPr>
          <p:cNvPr id="2051" name="Picture 3" descr="D:\CHA_2016\Print\Final\PH Assets\Schools_v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6858000" cy="617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67639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Public Health Assets</a:t>
            </a:r>
          </a:p>
        </p:txBody>
      </p:sp>
      <p:sp>
        <p:nvSpPr>
          <p:cNvPr id="5" name="TextBox 4"/>
          <p:cNvSpPr txBox="1"/>
          <p:nvPr/>
        </p:nvSpPr>
        <p:spPr>
          <a:xfrm>
            <a:off x="7010400" y="1331416"/>
            <a:ext cx="1980346" cy="4154984"/>
          </a:xfrm>
          <a:prstGeom prst="rect">
            <a:avLst/>
          </a:prstGeom>
          <a:noFill/>
        </p:spPr>
        <p:txBody>
          <a:bodyPr wrap="square" rtlCol="0" anchor="ctr">
            <a:spAutoFit/>
          </a:bodyPr>
          <a:lstStyle/>
          <a:p>
            <a:pPr algn="ctr"/>
            <a:r>
              <a:rPr lang="en-US" sz="1100" dirty="0">
                <a:latin typeface="Trebuchet MS" pitchFamily="34" charset="0"/>
              </a:rPr>
              <a:t>Community schools are public schools where a full-time coordinator works with the entire school community—students, parents, teachers, administrators, service providers, and neighbors—to identify the community’s most pressing needs, such as expanded medical services, after-school programming, and job training. The coordinator then works with service providers and City agencies to bring these resources directly into the school. Community schools become neighborhood centers, improving access to programs and services for students, families, and neighbors.</a:t>
            </a:r>
            <a:endParaRPr lang="en-US" sz="1100" dirty="0">
              <a:solidFill>
                <a:schemeClr val="tx1">
                  <a:lumMod val="85000"/>
                  <a:lumOff val="15000"/>
                </a:schemeClr>
              </a:solidFill>
              <a:latin typeface="Trebuchet MS" pitchFamily="34" charset="0"/>
            </a:endParaRPr>
          </a:p>
        </p:txBody>
      </p:sp>
      <p:pic>
        <p:nvPicPr>
          <p:cNvPr id="2050" name="Picture 2" descr="D:\CHA_2016\Print\Final\PH Assets\Community School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04214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Public Health Assets</a:t>
            </a:r>
          </a:p>
        </p:txBody>
      </p:sp>
      <p:pic>
        <p:nvPicPr>
          <p:cNvPr id="2050" name="Picture 2" descr="D:\CHA_2016\Print\Final\PH Assets\Hospitals and health cent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6858000" cy="6172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10400" y="1667714"/>
            <a:ext cx="1980346" cy="1954381"/>
          </a:xfrm>
          <a:prstGeom prst="rect">
            <a:avLst/>
          </a:prstGeom>
          <a:noFill/>
        </p:spPr>
        <p:txBody>
          <a:bodyPr wrap="square" rtlCol="0" anchor="ctr">
            <a:spAutoFit/>
          </a:bodyPr>
          <a:lstStyle/>
          <a:p>
            <a:pPr algn="ctr"/>
            <a:r>
              <a:rPr lang="en-US" sz="1100" dirty="0">
                <a:solidFill>
                  <a:schemeClr val="tx1">
                    <a:lumMod val="85000"/>
                    <a:lumOff val="15000"/>
                  </a:schemeClr>
                </a:solidFill>
                <a:latin typeface="Trebuchet MS" pitchFamily="34" charset="0"/>
              </a:rPr>
              <a:t>Includes hospitals and </a:t>
            </a:r>
            <a:r>
              <a:rPr lang="en-US" sz="1100" dirty="0">
                <a:solidFill>
                  <a:schemeClr val="tx1">
                    <a:lumMod val="85000"/>
                    <a:lumOff val="15000"/>
                  </a:schemeClr>
                </a:solidFill>
                <a:latin typeface="Trebuchet MS" pitchFamily="34" charset="0"/>
                <a:hlinkClick r:id="rId3"/>
              </a:rPr>
              <a:t>primary care health centers</a:t>
            </a:r>
            <a:r>
              <a:rPr lang="en-US" sz="1100" dirty="0">
                <a:solidFill>
                  <a:schemeClr val="tx1">
                    <a:lumMod val="85000"/>
                    <a:lumOff val="15000"/>
                  </a:schemeClr>
                </a:solidFill>
                <a:latin typeface="Trebuchet MS" pitchFamily="34" charset="0"/>
              </a:rPr>
              <a:t>. Primary care health centers comprise City health centers operated by the Philadelphia Department of Public Health, and community health centers (also known as Federally Qualified Health Centers).</a:t>
            </a:r>
          </a:p>
        </p:txBody>
      </p:sp>
    </p:spTree>
    <p:extLst>
      <p:ext uri="{BB962C8B-B14F-4D97-AF65-F5344CB8AC3E}">
        <p14:creationId xmlns:p14="http://schemas.microsoft.com/office/powerpoint/2010/main" val="196667639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Sources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5647340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Sources – Departmental</a:t>
            </a:r>
          </a:p>
        </p:txBody>
      </p:sp>
      <p:sp>
        <p:nvSpPr>
          <p:cNvPr id="6" name="Content Placeholder 5"/>
          <p:cNvSpPr>
            <a:spLocks noGrp="1"/>
          </p:cNvSpPr>
          <p:nvPr>
            <p:ph idx="1"/>
          </p:nvPr>
        </p:nvSpPr>
        <p:spPr/>
        <p:txBody>
          <a:bodyPr>
            <a:normAutofit fontScale="85000" lnSpcReduction="20000"/>
          </a:bodyPr>
          <a:lstStyle/>
          <a:p>
            <a:pPr lvl="0"/>
            <a:r>
              <a:rPr lang="en-US" sz="1200" b="1" dirty="0"/>
              <a:t>AIDS Activities Coordinating Office (AACO)—</a:t>
            </a:r>
            <a:r>
              <a:rPr lang="en-US" sz="1200" dirty="0"/>
              <a:t>The AACO HIV/AIDS Surveillance Unit is responsible for the ongoing and systematic collection, analysis, and dissemination of population-based information on HIV/AIDS for the City of Philadelphia. HIV/AIDS data is based on a combination of passive and active surveillance sources. Passive surveillance sources are health care providers and laboratories who are required to report the following to the Philadelphia Department of Public Health: all positive results used as part of the HIV testing algorithm to establish the presence of HIV, both detectable and undetectable HIV viral loads, all CD4 results regardless of level, and all HIV genotypes containing the nucleotide sequence data. Active surveillance is intended to identify unreported cases of HIV/AIDS and relies on leads from laboratories, death certificates, direct contact with health care providers, and review of medical records, all of which may initiate follow-up investigations. For more information: </a:t>
            </a:r>
            <a:r>
              <a:rPr lang="en-US" sz="1200" dirty="0">
                <a:hlinkClick r:id="rId2"/>
              </a:rPr>
              <a:t>http://www.phila.gov/health/aaco/index.html</a:t>
            </a:r>
            <a:endParaRPr lang="en-US" sz="1200" dirty="0"/>
          </a:p>
          <a:p>
            <a:pPr lvl="0"/>
            <a:endParaRPr lang="en-US" sz="1200" dirty="0"/>
          </a:p>
          <a:p>
            <a:pPr lvl="0"/>
            <a:r>
              <a:rPr lang="en-US" sz="1200" b="1" dirty="0"/>
              <a:t>Air Management Services (AMS)—</a:t>
            </a:r>
            <a:r>
              <a:rPr lang="en-US" sz="1200" dirty="0"/>
              <a:t>As the local air pollution control agency, AMS monitors air pollutants and enforces city, state, and federal air quality standards. Air quality data included in this report are based on an AMS operated network of air monitoring sites (12 in 2015) located throughout the City that measure criteria pollutants, such as ozone, carbon monoxide, nitrogen dioxide, sulfur dioxide, particulate matter, and lead. Some sites also measure toxics, such as benzene and carbon tetrachloride. For more information: </a:t>
            </a:r>
            <a:r>
              <a:rPr lang="en-US" sz="1200" dirty="0">
                <a:hlinkClick r:id="rId3"/>
              </a:rPr>
              <a:t>http://www.phila.gov/health/airmanagement/index.html</a:t>
            </a:r>
            <a:endParaRPr lang="en-US" sz="1200" dirty="0"/>
          </a:p>
          <a:p>
            <a:pPr lvl="0"/>
            <a:endParaRPr lang="en-US" sz="1200" dirty="0"/>
          </a:p>
          <a:p>
            <a:pPr lvl="0"/>
            <a:r>
              <a:rPr lang="en-US" sz="1200" b="1" dirty="0"/>
              <a:t>Division of Disease Control (DDC)—</a:t>
            </a:r>
            <a:r>
              <a:rPr lang="en-US" sz="1200" dirty="0"/>
              <a:t>DDC monitors an array of communicable disease-related indicators, including immunization data and sexually transmitted infections. Immunization and vaccination data are from the KIDS Immunization Registry, maintained by the DDC Immunization Program. For more information: </a:t>
            </a:r>
            <a:r>
              <a:rPr lang="en-US" sz="1200" dirty="0">
                <a:hlinkClick r:id="rId4"/>
              </a:rPr>
              <a:t>http://kids.phila.gov/</a:t>
            </a:r>
            <a:r>
              <a:rPr lang="en-US" sz="1200" dirty="0"/>
              <a:t>. Data on teen chlamydia and gonorrhea rates are maintained by the DDC STD Control Program. For more information: </a:t>
            </a:r>
            <a:r>
              <a:rPr lang="en-US" sz="1200" dirty="0">
                <a:hlinkClick r:id="rId5"/>
              </a:rPr>
              <a:t>http://www.phila.gov/health/diseasecontrol/STDControl.html</a:t>
            </a:r>
            <a:endParaRPr lang="en-US" sz="1200" dirty="0"/>
          </a:p>
          <a:p>
            <a:pPr lvl="0"/>
            <a:endParaRPr lang="en-US" sz="1200" dirty="0"/>
          </a:p>
          <a:p>
            <a:pPr lvl="0"/>
            <a:r>
              <a:rPr lang="en-US" sz="1200" b="1" dirty="0"/>
              <a:t>Environmental Health Services (EHS)—</a:t>
            </a:r>
            <a:r>
              <a:rPr lang="en-US" sz="1200" dirty="0"/>
              <a:t>EHS monitors food safety, rat complaints, and elevated lead levels. Food safety data are based on inspections of food businesses conducted by health sanitarian staff of the EHS Office of Food Protection. Counts of rat complaints are based on calls to the rat complaint line operated by EHS Vector Control. EHS also monitors instances of elevated blood lead levels in children. This data comes from health care providers and laboratories who report all lead test results, by requirement, to the Pennsylvania National Electronic Disease Surveillance System (PA-NEDSS). For more information: </a:t>
            </a:r>
            <a:r>
              <a:rPr lang="en-US" sz="1200" dirty="0">
                <a:hlinkClick r:id="rId6"/>
              </a:rPr>
              <a:t>http://www.phila.gov/health/environment/index.html</a:t>
            </a:r>
            <a:endParaRPr lang="en-US" sz="1200" dirty="0"/>
          </a:p>
          <a:p>
            <a:pPr lvl="0"/>
            <a:endParaRPr lang="en-US" sz="1200" dirty="0"/>
          </a:p>
          <a:p>
            <a:r>
              <a:rPr lang="en-US" sz="1200" b="1" dirty="0"/>
              <a:t>Get Healthy Philly (GHP)—</a:t>
            </a:r>
            <a:r>
              <a:rPr lang="en-US" sz="1200" dirty="0"/>
              <a:t>GHP monitors tobacco use, diet, and physical activity behaviors and related chronic conditions. In this report, data prepared by GHP includes the indicator on “Low-to-No Walkable Access to Healthy Foods and High Poverty.” This data comes from a bi-annual report by GHP that utilizes purchased and gathered data on food outlets in the city and poverty data from the US Census Bureau. For more information: </a:t>
            </a:r>
            <a:r>
              <a:rPr lang="en-US" sz="1200" dirty="0">
                <a:hlinkClick r:id="rId7"/>
              </a:rPr>
              <a:t>http://www.phila.gov/health/pdfs/WalkableAccessHealthyFood20122014.pdf</a:t>
            </a:r>
            <a:endParaRPr lang="en-US" sz="1200" dirty="0"/>
          </a:p>
          <a:p>
            <a:endParaRPr lang="en-US" sz="1200" dirty="0"/>
          </a:p>
          <a:p>
            <a:r>
              <a:rPr lang="en-US" sz="1200" b="1" dirty="0"/>
              <a:t>Medical Examiner’s Office (MEO)—</a:t>
            </a:r>
            <a:r>
              <a:rPr lang="en-US" sz="1200" dirty="0"/>
              <a:t>MEO conducts autopsies, including determination of cause and manner of death, and leads fatality review programs. For more information: </a:t>
            </a:r>
            <a:r>
              <a:rPr lang="en-US" sz="1200" dirty="0">
                <a:hlinkClick r:id="rId8"/>
              </a:rPr>
              <a:t>http://www.phila.gov/health/medicalexaminer/index.html</a:t>
            </a:r>
            <a:endParaRPr lang="en-US" sz="1200" dirty="0"/>
          </a:p>
          <a:p>
            <a:endParaRPr lang="en-US" sz="1100" dirty="0"/>
          </a:p>
        </p:txBody>
      </p:sp>
    </p:spTree>
    <p:extLst>
      <p:ext uri="{BB962C8B-B14F-4D97-AF65-F5344CB8AC3E}">
        <p14:creationId xmlns:p14="http://schemas.microsoft.com/office/powerpoint/2010/main" val="271941305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Sources – Local and State</a:t>
            </a:r>
          </a:p>
        </p:txBody>
      </p:sp>
      <p:sp>
        <p:nvSpPr>
          <p:cNvPr id="3" name="Content Placeholder 2"/>
          <p:cNvSpPr>
            <a:spLocks noGrp="1"/>
          </p:cNvSpPr>
          <p:nvPr>
            <p:ph idx="1"/>
          </p:nvPr>
        </p:nvSpPr>
        <p:spPr>
          <a:xfrm>
            <a:off x="152400" y="914400"/>
            <a:ext cx="8610600" cy="5029200"/>
          </a:xfrm>
        </p:spPr>
        <p:txBody>
          <a:bodyPr>
            <a:normAutofit fontScale="25000" lnSpcReduction="20000"/>
          </a:bodyPr>
          <a:lstStyle/>
          <a:p>
            <a:pPr marL="0" indent="0">
              <a:lnSpc>
                <a:spcPct val="120000"/>
              </a:lnSpc>
              <a:buNone/>
            </a:pPr>
            <a:r>
              <a:rPr lang="en-US" sz="4000" b="1" dirty="0"/>
              <a:t>School District of Philadelphia (SDP)</a:t>
            </a:r>
            <a:endParaRPr lang="en-US" sz="4000" dirty="0"/>
          </a:p>
          <a:p>
            <a:pPr>
              <a:lnSpc>
                <a:spcPct val="120000"/>
              </a:lnSpc>
            </a:pPr>
            <a:r>
              <a:rPr lang="en-US" sz="4000" dirty="0"/>
              <a:t>With an enrollment of approximately 2000,000 students, SDP is the eighth largest school district in the nation. It tracks a variety of student indicators, including dropout and graduation rates, reading and math proficiency, and height and weight. </a:t>
            </a:r>
            <a:endParaRPr lang="en-US" sz="4000" dirty="0">
              <a:solidFill>
                <a:srgbClr val="FF0000"/>
              </a:solidFill>
            </a:endParaRPr>
          </a:p>
          <a:p>
            <a:pPr>
              <a:lnSpc>
                <a:spcPct val="120000"/>
              </a:lnSpc>
            </a:pPr>
            <a:endParaRPr lang="en-US" sz="4000" dirty="0"/>
          </a:p>
          <a:p>
            <a:pPr marL="0" indent="0">
              <a:lnSpc>
                <a:spcPct val="120000"/>
              </a:lnSpc>
              <a:buNone/>
            </a:pPr>
            <a:r>
              <a:rPr lang="en-US" sz="4000" b="1" dirty="0"/>
              <a:t>Public Health Management Corporation (PHMC) Southeastern Pennsylvania Household Health Survey (HHS)</a:t>
            </a:r>
            <a:endParaRPr lang="en-US" sz="4000" dirty="0"/>
          </a:p>
          <a:p>
            <a:pPr>
              <a:lnSpc>
                <a:spcPct val="120000"/>
              </a:lnSpc>
            </a:pPr>
            <a:r>
              <a:rPr lang="en-US" sz="4000" dirty="0"/>
              <a:t>Conducted biannually since 1994, the Household Health Survey is a comprehensive local health survey providing information on a broad range of topics, including as health status and chronic health conditions, access to care, health screenings, and risk behaviors. All data are self-reported through a random-digit-dial telephone survey, including 20% of the sample using cell phones, with a representative sample of approximately 5,000 non-institutionalized Philadelphia adults age 18 years and older each cycle. The last cycle of the PHMC HHS survey was conducted in 2014 and, contrary to past cycles, extended to the next year 2015. For more information: </a:t>
            </a:r>
            <a:r>
              <a:rPr lang="en-US" sz="4000" dirty="0">
                <a:hlinkClick r:id="rId2"/>
              </a:rPr>
              <a:t>http://www.chdbdata.org/</a:t>
            </a:r>
            <a:endParaRPr lang="en-US" sz="4000" dirty="0"/>
          </a:p>
          <a:p>
            <a:pPr>
              <a:lnSpc>
                <a:spcPct val="120000"/>
              </a:lnSpc>
            </a:pPr>
            <a:endParaRPr lang="en-US" sz="4000" dirty="0"/>
          </a:p>
          <a:p>
            <a:pPr marL="0" indent="0">
              <a:lnSpc>
                <a:spcPct val="120000"/>
              </a:lnSpc>
              <a:buNone/>
            </a:pPr>
            <a:r>
              <a:rPr lang="en-US" sz="4000" b="1" dirty="0"/>
              <a:t>Vital Statistics, Pennsylvania Department of Health</a:t>
            </a:r>
            <a:r>
              <a:rPr lang="en-US" sz="4000" dirty="0"/>
              <a:t> </a:t>
            </a:r>
          </a:p>
          <a:p>
            <a:pPr>
              <a:lnSpc>
                <a:spcPct val="120000"/>
              </a:lnSpc>
            </a:pPr>
            <a:r>
              <a:rPr lang="en-US" sz="4000" dirty="0"/>
              <a:t>Vital statistics contain comprehensive data about births, deaths, and fetal deaths occurring to Philadelphia residents, as reported on birth and death certificates. For full reports on Philadelphia Vital Statistics: </a:t>
            </a:r>
            <a:r>
              <a:rPr lang="en-US" sz="4000" dirty="0">
                <a:hlinkClick r:id="rId3"/>
              </a:rPr>
              <a:t>http://www.phila.gov/health/commissioner/VitalStatistics.html </a:t>
            </a:r>
            <a:endParaRPr lang="en-US" sz="4000" dirty="0"/>
          </a:p>
          <a:p>
            <a:pPr marL="0" indent="0">
              <a:lnSpc>
                <a:spcPct val="120000"/>
              </a:lnSpc>
              <a:buNone/>
            </a:pPr>
            <a:endParaRPr lang="en-US" sz="4000" b="1" dirty="0"/>
          </a:p>
          <a:p>
            <a:pPr marL="0" indent="0">
              <a:lnSpc>
                <a:spcPct val="120000"/>
              </a:lnSpc>
              <a:buNone/>
            </a:pPr>
            <a:r>
              <a:rPr lang="en-US" sz="4000" b="1" dirty="0"/>
              <a:t>Pennsylvania Health Care Cost Containment Council (PHC4)</a:t>
            </a:r>
            <a:endParaRPr lang="en-US" sz="4000" dirty="0"/>
          </a:p>
          <a:p>
            <a:pPr>
              <a:lnSpc>
                <a:spcPct val="120000"/>
              </a:lnSpc>
            </a:pPr>
            <a:r>
              <a:rPr lang="en-US" sz="4000" dirty="0"/>
              <a:t>The Pennsylvania Health Care Cost Containment Council (PHC4) is an independent state agency responsible for addressing the problem of escalating health costs, ensuring the quality of health care, and increasing access to health care for all citizens regardless of ability to pay. PHC4 has provided data to this entity in an effort to further PHC4’s mission of educating the public and containing health care costs in Pennsylvania. PHC4, its agents, and staff, have made no representation, guarantee, or warranty, express or implied, that the data -- financial, patient, payer, and physician specific information -- provided to this entity, are error free, or that the use of the data will avoid differences of opinion or interpretation. This analysis was not prepared by PHC4. This analysis was done by the Philadelphia Department of Public Health. PHC4, its agents and staff, bear no responsibility or liability for the results of the analysis, which are solely the opinion of this entity. For more information: </a:t>
            </a:r>
            <a:r>
              <a:rPr lang="en-US" sz="4000" dirty="0">
                <a:hlinkClick r:id="rId4"/>
              </a:rPr>
              <a:t>http://www.phc4.org/</a:t>
            </a:r>
            <a:endParaRPr lang="en-US" sz="4000" dirty="0"/>
          </a:p>
          <a:p>
            <a:pPr>
              <a:lnSpc>
                <a:spcPct val="120000"/>
              </a:lnSpc>
            </a:pPr>
            <a:endParaRPr lang="en-US" sz="4000" dirty="0"/>
          </a:p>
          <a:p>
            <a:pPr marL="0" indent="0">
              <a:lnSpc>
                <a:spcPct val="120000"/>
              </a:lnSpc>
              <a:buNone/>
            </a:pPr>
            <a:r>
              <a:rPr lang="en-US" sz="4000" b="1" dirty="0"/>
              <a:t>Pennsylvania Department of Transportation</a:t>
            </a:r>
            <a:r>
              <a:rPr lang="en-US" sz="4000" dirty="0"/>
              <a:t> </a:t>
            </a:r>
            <a:r>
              <a:rPr lang="en-US" sz="4000" b="1" dirty="0"/>
              <a:t>(PennDOT)</a:t>
            </a:r>
          </a:p>
          <a:p>
            <a:pPr>
              <a:lnSpc>
                <a:spcPct val="120000"/>
              </a:lnSpc>
            </a:pPr>
            <a:r>
              <a:rPr lang="en-US" sz="4000" dirty="0"/>
              <a:t>PennDOT oversees transportation issues in Pennsylvania. Data on motor vehicle crashes, including those involving pedestrians and bicyclists, are monitored by PennDOT using police reports of reportable crashes. Reportable crashes include those which: have occurred on a highway or traffic way that is open to the public and involve at least one motor vehicle in transport. Additionally, they involve injury to or death of any person and/or damage to any vehicle involved to the extent that I cannot be driven under its own power in its customary manner without further damage or hazard to the vehicle, other traffic elements, or the roadway, and therefore requires towing.</a:t>
            </a:r>
            <a:endParaRPr lang="en-US" sz="4000" dirty="0">
              <a:solidFill>
                <a:srgbClr val="FF0000"/>
              </a:solidFill>
            </a:endParaRPr>
          </a:p>
          <a:p>
            <a:endParaRPr lang="en-US" dirty="0"/>
          </a:p>
        </p:txBody>
      </p:sp>
    </p:spTree>
    <p:extLst>
      <p:ext uri="{BB962C8B-B14F-4D97-AF65-F5344CB8AC3E}">
        <p14:creationId xmlns:p14="http://schemas.microsoft.com/office/powerpoint/2010/main" val="422003025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Sources - Federal</a:t>
            </a:r>
          </a:p>
        </p:txBody>
      </p:sp>
      <p:sp>
        <p:nvSpPr>
          <p:cNvPr id="3" name="Content Placeholder 2"/>
          <p:cNvSpPr>
            <a:spLocks noGrp="1"/>
          </p:cNvSpPr>
          <p:nvPr>
            <p:ph idx="1"/>
          </p:nvPr>
        </p:nvSpPr>
        <p:spPr/>
        <p:txBody>
          <a:bodyPr>
            <a:normAutofit fontScale="25000" lnSpcReduction="20000"/>
          </a:bodyPr>
          <a:lstStyle/>
          <a:p>
            <a:pPr marL="0" indent="0">
              <a:lnSpc>
                <a:spcPct val="120000"/>
              </a:lnSpc>
              <a:buNone/>
            </a:pPr>
            <a:r>
              <a:rPr lang="en-US" sz="4800" b="1" dirty="0"/>
              <a:t>US Census Bureau (Census)</a:t>
            </a:r>
            <a:endParaRPr lang="en-US" sz="4800" dirty="0"/>
          </a:p>
          <a:p>
            <a:pPr lvl="0">
              <a:lnSpc>
                <a:spcPct val="120000"/>
              </a:lnSpc>
            </a:pPr>
            <a:r>
              <a:rPr lang="en-US" sz="4800" b="1" dirty="0"/>
              <a:t>US Census</a:t>
            </a:r>
            <a:r>
              <a:rPr lang="en-US" sz="4800" dirty="0"/>
              <a:t>—The decennial US Census provides age and race/ethnicity data of the US population, based on actual counts of persons dwelling in US residential structures, including citizens, non-citizen legal residents, non-citizen long-term visitors, and illegal immigrants. </a:t>
            </a:r>
          </a:p>
          <a:p>
            <a:pPr lvl="0">
              <a:lnSpc>
                <a:spcPct val="120000"/>
              </a:lnSpc>
            </a:pPr>
            <a:endParaRPr lang="en-US" sz="4800" dirty="0"/>
          </a:p>
          <a:p>
            <a:pPr lvl="0">
              <a:lnSpc>
                <a:spcPct val="120000"/>
              </a:lnSpc>
            </a:pPr>
            <a:r>
              <a:rPr lang="en-US" sz="4800" b="1" dirty="0"/>
              <a:t>American Community Survey (ACS)</a:t>
            </a:r>
            <a:r>
              <a:rPr lang="en-US" sz="4800" dirty="0"/>
              <a:t>—The ACS is an ongoing national survey that samples a percentage of the population every year. It provides data on demographics, family and relationships, income and benefits, and health insurance. Data from the ACS are available as 1-year, 3-year, or 5-year estimates, which pool 60 months of data.</a:t>
            </a:r>
          </a:p>
          <a:p>
            <a:pPr lvl="1">
              <a:lnSpc>
                <a:spcPct val="120000"/>
              </a:lnSpc>
            </a:pPr>
            <a:r>
              <a:rPr lang="en-US" sz="4800" dirty="0">
                <a:solidFill>
                  <a:schemeClr val="tx1">
                    <a:lumMod val="85000"/>
                    <a:lumOff val="15000"/>
                  </a:schemeClr>
                </a:solidFill>
              </a:rPr>
              <a:t>American Community Survey 1 year estimates were used to provide information for the Top 10 and ethnographic dimensions.</a:t>
            </a:r>
          </a:p>
          <a:p>
            <a:pPr lvl="1">
              <a:lnSpc>
                <a:spcPct val="120000"/>
              </a:lnSpc>
            </a:pPr>
            <a:r>
              <a:rPr lang="en-US" sz="4800" dirty="0">
                <a:solidFill>
                  <a:schemeClr val="tx1">
                    <a:lumMod val="85000"/>
                    <a:lumOff val="15000"/>
                  </a:schemeClr>
                </a:solidFill>
              </a:rPr>
              <a:t>American Community Survey 5 year estimates were used to provide information for the Planning District dimension.</a:t>
            </a:r>
            <a:endParaRPr lang="en-US" sz="4800" dirty="0"/>
          </a:p>
          <a:p>
            <a:pPr lvl="0">
              <a:lnSpc>
                <a:spcPct val="120000"/>
              </a:lnSpc>
            </a:pPr>
            <a:endParaRPr lang="en-US" sz="4800" dirty="0"/>
          </a:p>
          <a:p>
            <a:pPr lvl="0">
              <a:lnSpc>
                <a:spcPct val="120000"/>
              </a:lnSpc>
            </a:pPr>
            <a:r>
              <a:rPr lang="en-US" sz="4800" b="1" dirty="0"/>
              <a:t>Small Area Health Insurance Estimates (SAHIE)</a:t>
            </a:r>
            <a:r>
              <a:rPr lang="en-US" sz="4800" dirty="0"/>
              <a:t>—The SAHIE program produces single-year estimates of health insurance coverage for counties and states by detailed demographic and income groups. Estimates are model-based and consistent with the American Community Survey (ACS). </a:t>
            </a:r>
          </a:p>
          <a:p>
            <a:pPr lvl="0">
              <a:lnSpc>
                <a:spcPct val="120000"/>
              </a:lnSpc>
            </a:pPr>
            <a:endParaRPr lang="en-US" sz="4800" dirty="0">
              <a:solidFill>
                <a:srgbClr val="FF0000"/>
              </a:solidFill>
            </a:endParaRPr>
          </a:p>
          <a:p>
            <a:pPr lvl="0">
              <a:lnSpc>
                <a:spcPct val="120000"/>
              </a:lnSpc>
            </a:pPr>
            <a:r>
              <a:rPr lang="en-US" sz="4800" b="1" dirty="0"/>
              <a:t>Small Area Income and Poverty Estimates (SAIPE)</a:t>
            </a:r>
            <a:r>
              <a:rPr lang="en-US" sz="4800" dirty="0"/>
              <a:t>—The SAIPE program produces single-year estimates of income and poverty for school districts, counties, and states. These model-based estimates combine data from administrative records, post-censal population estimates, and the decennial census with direct estimates from the American Community Survey (ACS).</a:t>
            </a:r>
          </a:p>
          <a:p>
            <a:pPr marL="0" indent="0">
              <a:lnSpc>
                <a:spcPct val="120000"/>
              </a:lnSpc>
              <a:buNone/>
            </a:pPr>
            <a:endParaRPr lang="en-US" sz="4400" b="1" dirty="0"/>
          </a:p>
          <a:p>
            <a:pPr marL="0" indent="0">
              <a:lnSpc>
                <a:spcPct val="120000"/>
              </a:lnSpc>
              <a:buNone/>
            </a:pPr>
            <a:r>
              <a:rPr lang="en-US" sz="4400" dirty="0"/>
              <a:t> </a:t>
            </a:r>
          </a:p>
          <a:p>
            <a:endParaRPr lang="en-US" dirty="0"/>
          </a:p>
        </p:txBody>
      </p:sp>
    </p:spTree>
    <p:extLst>
      <p:ext uri="{BB962C8B-B14F-4D97-AF65-F5344CB8AC3E}">
        <p14:creationId xmlns:p14="http://schemas.microsoft.com/office/powerpoint/2010/main" val="100533255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Sources - Federal</a:t>
            </a:r>
          </a:p>
        </p:txBody>
      </p:sp>
      <p:sp>
        <p:nvSpPr>
          <p:cNvPr id="3" name="Content Placeholder 2"/>
          <p:cNvSpPr>
            <a:spLocks noGrp="1"/>
          </p:cNvSpPr>
          <p:nvPr>
            <p:ph idx="1"/>
          </p:nvPr>
        </p:nvSpPr>
        <p:spPr>
          <a:xfrm>
            <a:off x="472440" y="1066800"/>
            <a:ext cx="8229600" cy="4800600"/>
          </a:xfrm>
        </p:spPr>
        <p:txBody>
          <a:bodyPr>
            <a:noAutofit/>
          </a:bodyPr>
          <a:lstStyle/>
          <a:p>
            <a:pPr marL="0" indent="0">
              <a:lnSpc>
                <a:spcPct val="120000"/>
              </a:lnSpc>
              <a:buNone/>
            </a:pPr>
            <a:r>
              <a:rPr lang="en-US" sz="1100" b="1" dirty="0"/>
              <a:t>Bureau of Labor Statistics (BLS)</a:t>
            </a:r>
            <a:endParaRPr lang="en-US" sz="1100" dirty="0"/>
          </a:p>
          <a:p>
            <a:pPr>
              <a:lnSpc>
                <a:spcPct val="120000"/>
              </a:lnSpc>
            </a:pPr>
            <a:r>
              <a:rPr lang="en-US" sz="1100" dirty="0"/>
              <a:t>BLS is a unit of the US Department of Labor. It collects, processes, analyzes, and disseminates essential statistical data in the broad field of labor economics and statistics. The Local Area Unemployment Statistics (LAUS) program of the Bureau of Labor Statistics produces monthly and annual employment, unemployment, and labor force data for Census regions and divisions, states, counties, metropolitan areas, and many cities by place of residence. The LAUS estimates are consistent with the national labor force and unemployment measures from the Current Population Survey. </a:t>
            </a:r>
          </a:p>
          <a:p>
            <a:pPr marL="0" indent="0">
              <a:lnSpc>
                <a:spcPct val="120000"/>
              </a:lnSpc>
              <a:buNone/>
            </a:pPr>
            <a:endParaRPr lang="en-US" sz="1100" dirty="0"/>
          </a:p>
          <a:p>
            <a:pPr marL="0" indent="0">
              <a:lnSpc>
                <a:spcPct val="120000"/>
              </a:lnSpc>
              <a:buNone/>
            </a:pPr>
            <a:r>
              <a:rPr lang="en-US" sz="1100" b="1" dirty="0"/>
              <a:t>Federal Bureau of Investigation (FBI) Uniform Crime Reports (UCR)</a:t>
            </a:r>
            <a:endParaRPr lang="en-US" sz="1100" dirty="0"/>
          </a:p>
          <a:p>
            <a:pPr>
              <a:lnSpc>
                <a:spcPct val="120000"/>
              </a:lnSpc>
            </a:pPr>
            <a:r>
              <a:rPr lang="en-US" sz="1100" dirty="0"/>
              <a:t>The UCR program collects statistics on violent crime (murder and non-negligent manslaughter, forcible rape, robbery, and aggravated assault) and property crime (burglary, larceny-theft, motor vehicle theft, and arson). Data are voluntarily provided by nearly 18,000 city, university and college, county, state, tribal, and federal law enforcement agencies. All data used in the 2016 CHA were reported by city agency. For more information and full data tables: </a:t>
            </a:r>
            <a:r>
              <a:rPr lang="en-US" sz="1100" dirty="0">
                <a:hlinkClick r:id="rId2"/>
              </a:rPr>
              <a:t>https://ucr.fbi.gov/crime-in-the-u.s/2014/crime-in-the-u.s.-2014</a:t>
            </a:r>
            <a:endParaRPr lang="en-US" sz="1100" b="1" dirty="0"/>
          </a:p>
          <a:p>
            <a:pPr marL="0" indent="0">
              <a:lnSpc>
                <a:spcPct val="120000"/>
              </a:lnSpc>
              <a:buNone/>
            </a:pPr>
            <a:endParaRPr lang="en-US" sz="1100" b="1" dirty="0"/>
          </a:p>
          <a:p>
            <a:pPr marL="0" indent="0">
              <a:lnSpc>
                <a:spcPct val="120000"/>
              </a:lnSpc>
              <a:buNone/>
            </a:pPr>
            <a:r>
              <a:rPr lang="en-US" sz="1100" b="1" dirty="0"/>
              <a:t>Centers for Disease Control and Prevention (CDC) </a:t>
            </a:r>
            <a:endParaRPr lang="en-US" sz="1100" dirty="0"/>
          </a:p>
          <a:p>
            <a:pPr lvl="0">
              <a:lnSpc>
                <a:spcPct val="120000"/>
              </a:lnSpc>
            </a:pPr>
            <a:r>
              <a:rPr lang="en-US" sz="1100" b="1" dirty="0"/>
              <a:t>Youth Risk Behavior Surveillance System (YRBSS)</a:t>
            </a:r>
            <a:r>
              <a:rPr lang="en-US" sz="1100" dirty="0"/>
              <a:t>—YRBSS monitors health risk behaviors that contribute to the leading causes of death and disability among youth and adults. Data are collected via a national school-based survey conducted by CDC and state, territorial, tribal, and local surveys conducted by state, territorial, and local education and health agencies and tribal governments. The data are self-reported by youth, using anonymous surveys, during school hours. All data used in the 2016 CHA were reported by urban school districts. For more information: </a:t>
            </a:r>
            <a:r>
              <a:rPr lang="en-US" sz="1100" dirty="0">
                <a:hlinkClick r:id="rId3"/>
              </a:rPr>
              <a:t>http://www.cdc.gov/healthyyouth/data/yrbs/index.htm</a:t>
            </a:r>
            <a:endParaRPr lang="en-US" sz="1100" dirty="0"/>
          </a:p>
          <a:p>
            <a:pPr marL="0" lvl="0" indent="0">
              <a:lnSpc>
                <a:spcPct val="120000"/>
              </a:lnSpc>
              <a:buNone/>
            </a:pPr>
            <a:endParaRPr lang="en-US" sz="1100" dirty="0"/>
          </a:p>
          <a:p>
            <a:endParaRPr lang="en-US" sz="1100" dirty="0"/>
          </a:p>
        </p:txBody>
      </p:sp>
    </p:spTree>
    <p:extLst>
      <p:ext uri="{BB962C8B-B14F-4D97-AF65-F5344CB8AC3E}">
        <p14:creationId xmlns:p14="http://schemas.microsoft.com/office/powerpoint/2010/main" val="398025150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Sources - Federal</a:t>
            </a:r>
          </a:p>
        </p:txBody>
      </p:sp>
      <p:sp>
        <p:nvSpPr>
          <p:cNvPr id="3" name="Content Placeholder 2"/>
          <p:cNvSpPr>
            <a:spLocks noGrp="1"/>
          </p:cNvSpPr>
          <p:nvPr>
            <p:ph idx="1"/>
          </p:nvPr>
        </p:nvSpPr>
        <p:spPr>
          <a:xfrm>
            <a:off x="457200" y="1295400"/>
            <a:ext cx="8229600" cy="4953000"/>
          </a:xfrm>
        </p:spPr>
        <p:txBody>
          <a:bodyPr>
            <a:normAutofit fontScale="85000" lnSpcReduction="10000"/>
          </a:bodyPr>
          <a:lstStyle/>
          <a:p>
            <a:pPr marL="0" indent="0">
              <a:lnSpc>
                <a:spcPct val="120000"/>
              </a:lnSpc>
              <a:buNone/>
            </a:pPr>
            <a:r>
              <a:rPr lang="en-US" sz="1200" b="1" dirty="0"/>
              <a:t>Centers for Disease Control and Prevention (CDC) </a:t>
            </a:r>
            <a:r>
              <a:rPr lang="en-US" sz="1200" dirty="0"/>
              <a:t>continued</a:t>
            </a:r>
          </a:p>
          <a:p>
            <a:pPr>
              <a:lnSpc>
                <a:spcPct val="120000"/>
              </a:lnSpc>
            </a:pPr>
            <a:r>
              <a:rPr lang="en-US" sz="1200" b="1" dirty="0"/>
              <a:t>Behavioral Risk Factor Surveillance System (BRFSS)</a:t>
            </a:r>
            <a:r>
              <a:rPr lang="en-US" sz="1200" dirty="0"/>
              <a:t>—BRFSS is a national system of health-related telephone surveys that collect state and county data about adult health risk behaviors, chronic health conditions, and use of preventive services. BRFSS collects data in all 50 states as well as the District of Columbia and three US territories. Data for the 2016 CHA are at the county level and based on reports of BRFSS data by the County Health Rankings and Roadmaps project. For more information: </a:t>
            </a:r>
            <a:r>
              <a:rPr lang="en-US" sz="1200" dirty="0">
                <a:hlinkClick r:id="rId2"/>
              </a:rPr>
              <a:t>http://www.countyhealthrankings.org/</a:t>
            </a:r>
            <a:endParaRPr lang="en-US" sz="1200" dirty="0"/>
          </a:p>
          <a:p>
            <a:pPr marL="0" indent="0">
              <a:lnSpc>
                <a:spcPct val="120000"/>
              </a:lnSpc>
              <a:buNone/>
            </a:pPr>
            <a:endParaRPr lang="en-US" sz="1200" b="1" dirty="0"/>
          </a:p>
          <a:p>
            <a:pPr lvl="0">
              <a:lnSpc>
                <a:spcPct val="120000"/>
              </a:lnSpc>
            </a:pPr>
            <a:r>
              <a:rPr lang="en-US" sz="1200" b="1" dirty="0"/>
              <a:t>National Diabetes Surveillance System (NDSS)</a:t>
            </a:r>
            <a:r>
              <a:rPr lang="en-US" sz="1200" dirty="0"/>
              <a:t>—NDSS provides national statistics on the prevalence, incidence, and duration of diabetes, as well as complications, health status and disability, and healthcare for people with diabetes. Data included in the 2016 CHA are from the BRFSS questionnaire and presented by NDSS.</a:t>
            </a:r>
          </a:p>
          <a:p>
            <a:pPr marL="0" lvl="0" indent="0">
              <a:lnSpc>
                <a:spcPct val="120000"/>
              </a:lnSpc>
              <a:buNone/>
            </a:pPr>
            <a:endParaRPr lang="en-US" sz="1200" dirty="0"/>
          </a:p>
          <a:p>
            <a:pPr lvl="0">
              <a:lnSpc>
                <a:spcPct val="120000"/>
              </a:lnSpc>
            </a:pPr>
            <a:r>
              <a:rPr lang="en-US" sz="1200" b="1" dirty="0"/>
              <a:t>National Immunization Survey (NIS)</a:t>
            </a:r>
            <a:r>
              <a:rPr lang="en-US" sz="1200" dirty="0"/>
              <a:t>—NIS is a list-assisted random-digit-dialing telephone survey followed by a mailed survey to children’s immunization providers, targeting children between the ages of 19 and 35 months. NIS provides estimates of vaccination coverage rates for all recommended childhood vaccinations.</a:t>
            </a:r>
          </a:p>
          <a:p>
            <a:pPr lvl="0">
              <a:lnSpc>
                <a:spcPct val="120000"/>
              </a:lnSpc>
            </a:pPr>
            <a:endParaRPr lang="en-US" sz="1200" b="1" dirty="0"/>
          </a:p>
          <a:p>
            <a:pPr lvl="0">
              <a:lnSpc>
                <a:spcPct val="120000"/>
              </a:lnSpc>
            </a:pPr>
            <a:r>
              <a:rPr lang="en-US" sz="1200" b="1" dirty="0"/>
              <a:t>National Vital Statistics System (NVSS)</a:t>
            </a:r>
            <a:r>
              <a:rPr lang="en-US" sz="1200" dirty="0"/>
              <a:t>—NVSS provides official vital statistics data based on the collection and registration of birth and death events at the state and local levels. It provides critical information on teenage births and birth rates, prenatal care and birth weight, risk factors for adverse pregnancy outcomes, infant mortality rates, leading causes of death, and life expectancy.</a:t>
            </a:r>
          </a:p>
          <a:p>
            <a:pPr marL="0" lvl="0" indent="0">
              <a:lnSpc>
                <a:spcPct val="120000"/>
              </a:lnSpc>
              <a:buNone/>
            </a:pPr>
            <a:endParaRPr lang="en-US" sz="1200" dirty="0"/>
          </a:p>
          <a:p>
            <a:pPr lvl="0">
              <a:lnSpc>
                <a:spcPct val="120000"/>
              </a:lnSpc>
            </a:pPr>
            <a:r>
              <a:rPr lang="en-US" sz="1200" b="1" dirty="0"/>
              <a:t>HIV Surveillance Report</a:t>
            </a:r>
            <a:r>
              <a:rPr lang="en-US" sz="1200" dirty="0"/>
              <a:t>—The annual HIV Surveillance Report provides an overview on the current epidemiology of HIV disease in the US and dependent areas. It includes de-identified data on persons diagnosed with HIV infection, by age, race, sex, transmission category, and jurisdiction.</a:t>
            </a:r>
          </a:p>
          <a:p>
            <a:pPr lvl="0">
              <a:lnSpc>
                <a:spcPct val="120000"/>
              </a:lnSpc>
            </a:pPr>
            <a:endParaRPr lang="en-US" sz="1200" dirty="0"/>
          </a:p>
          <a:p>
            <a:pPr marL="0" indent="0">
              <a:lnSpc>
                <a:spcPct val="120000"/>
              </a:lnSpc>
              <a:buNone/>
            </a:pPr>
            <a:r>
              <a:rPr lang="en-US" sz="1200" b="1" dirty="0"/>
              <a:t>Health Resources and Services Administration (HRSA)</a:t>
            </a:r>
          </a:p>
          <a:p>
            <a:pPr>
              <a:lnSpc>
                <a:spcPct val="120000"/>
              </a:lnSpc>
            </a:pPr>
            <a:r>
              <a:rPr lang="en-US" sz="1200" dirty="0"/>
              <a:t>HRSA is an agency of the U.S. Department of Health and Human Services, is the primary Federal agency for improving health care to people who are geographically isolated, economically or medically vulnerable.</a:t>
            </a:r>
          </a:p>
        </p:txBody>
      </p:sp>
    </p:spTree>
    <p:extLst>
      <p:ext uri="{BB962C8B-B14F-4D97-AF65-F5344CB8AC3E}">
        <p14:creationId xmlns:p14="http://schemas.microsoft.com/office/powerpoint/2010/main" val="3978890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4" name="TextBox 3"/>
          <p:cNvSpPr txBox="1"/>
          <p:nvPr/>
        </p:nvSpPr>
        <p:spPr>
          <a:xfrm>
            <a:off x="6982632" y="1727031"/>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have smoked at least 100 cigarettes in their lifetime and currently smoke “every day” or "some days."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219200"/>
            <a:ext cx="642613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47005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Definitions and Methods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6519354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Health Measures</a:t>
            </a:r>
          </a:p>
        </p:txBody>
      </p:sp>
      <p:sp>
        <p:nvSpPr>
          <p:cNvPr id="3" name="Content Placeholder 2"/>
          <p:cNvSpPr>
            <a:spLocks noGrp="1"/>
          </p:cNvSpPr>
          <p:nvPr>
            <p:ph idx="1"/>
          </p:nvPr>
        </p:nvSpPr>
        <p:spPr/>
        <p:txBody>
          <a:bodyPr>
            <a:normAutofit/>
          </a:bodyPr>
          <a:lstStyle/>
          <a:p>
            <a:pPr lvl="0"/>
            <a:r>
              <a:rPr lang="en-US" sz="1200" b="1" dirty="0"/>
              <a:t>Years of Potential Life Lost Before Age 75</a:t>
            </a:r>
            <a:r>
              <a:rPr lang="en-US" sz="1200" dirty="0"/>
              <a:t>—Years of Potential Life Lost Before Age 75 (YPLL-75) is an age-adjusted rate per 100,000 of the population. It is based on the average years a person would have lived if he or she had not died before age 75. For deaths among people under 75, YPLL is calculated by subtracting age at death from 75; for people aged 75 and over, YPLL is set to 0. Total YPLL represents the sum of these individual YPLL estimates.</a:t>
            </a:r>
          </a:p>
          <a:p>
            <a:pPr lvl="0"/>
            <a:endParaRPr lang="en-US" sz="1200" dirty="0"/>
          </a:p>
          <a:p>
            <a:pPr lvl="0"/>
            <a:r>
              <a:rPr lang="en-US" sz="1200" b="1" dirty="0"/>
              <a:t>Life Expectancy</a:t>
            </a:r>
            <a:r>
              <a:rPr lang="en-US" sz="1200" dirty="0"/>
              <a:t>—Life expectancy at birth is the expected number of years to be lived by someone born at the time of calculation, if mortality at each age remains constant in the future. It is reported separately for males and females. </a:t>
            </a:r>
          </a:p>
          <a:p>
            <a:pPr marL="0" lvl="0" indent="0">
              <a:buNone/>
            </a:pPr>
            <a:endParaRPr lang="en-US" sz="1200" dirty="0"/>
          </a:p>
          <a:p>
            <a:pPr lvl="0"/>
            <a:r>
              <a:rPr lang="en-US" sz="1200" b="1" dirty="0"/>
              <a:t>Poor or Fair Health</a:t>
            </a:r>
            <a:r>
              <a:rPr lang="en-US" sz="1200" dirty="0"/>
              <a:t>—Percentage of adults who rate their health as "fair" or "poor" in response to the question, </a:t>
            </a:r>
            <a:r>
              <a:rPr lang="en-US" sz="1200" i="1" dirty="0"/>
              <a:t>"In general, would you say that your health is excellent, very good, good, fair, or poor?"</a:t>
            </a:r>
          </a:p>
        </p:txBody>
      </p:sp>
    </p:spTree>
    <p:extLst>
      <p:ext uri="{BB962C8B-B14F-4D97-AF65-F5344CB8AC3E}">
        <p14:creationId xmlns:p14="http://schemas.microsoft.com/office/powerpoint/2010/main" val="244286163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Tobacco and Alcohol</a:t>
            </a:r>
          </a:p>
        </p:txBody>
      </p:sp>
      <p:sp>
        <p:nvSpPr>
          <p:cNvPr id="3" name="Content Placeholder 2"/>
          <p:cNvSpPr>
            <a:spLocks noGrp="1"/>
          </p:cNvSpPr>
          <p:nvPr>
            <p:ph idx="1"/>
          </p:nvPr>
        </p:nvSpPr>
        <p:spPr/>
        <p:txBody>
          <a:bodyPr>
            <a:normAutofit/>
          </a:bodyPr>
          <a:lstStyle/>
          <a:p>
            <a:pPr lvl="0"/>
            <a:r>
              <a:rPr lang="en-US" sz="1200" b="1" dirty="0"/>
              <a:t>Adult Smoking Prevalence</a:t>
            </a:r>
            <a:r>
              <a:rPr lang="en-US" sz="1200" dirty="0"/>
              <a:t>—Percentage of adults who have smoked at least 100 cigarettes in their lifetime and currently smoke “every day” or "some days.“</a:t>
            </a:r>
          </a:p>
          <a:p>
            <a:pPr lvl="0"/>
            <a:endParaRPr lang="en-US" sz="1200" dirty="0">
              <a:solidFill>
                <a:srgbClr val="FF0000"/>
              </a:solidFill>
            </a:endParaRPr>
          </a:p>
          <a:p>
            <a:pPr lvl="0"/>
            <a:r>
              <a:rPr lang="en-US" sz="1200" b="1" dirty="0"/>
              <a:t>Teen Tobacco Use, 9th-12th grade</a:t>
            </a:r>
            <a:r>
              <a:rPr lang="en-US" sz="1200" dirty="0"/>
              <a:t>—Percentage of 9th-12th grade students who used cigarettes, smokeless tobacco, cigars, or electronic vapor products on at least one day in past 30 days. In previous editions only Teen Smoking (cigarette) Prevalence was reported.</a:t>
            </a:r>
          </a:p>
          <a:p>
            <a:pPr lvl="0"/>
            <a:endParaRPr lang="en-US" sz="1200" dirty="0"/>
          </a:p>
          <a:p>
            <a:pPr lvl="0"/>
            <a:r>
              <a:rPr lang="en-US" sz="1200" b="1" dirty="0"/>
              <a:t>Smoking-Attributable Mortality Rate per 100,000 People</a:t>
            </a:r>
            <a:r>
              <a:rPr lang="en-US" sz="1200" dirty="0"/>
              <a:t>— Age-adjusted rate of deaths attributable to smoking per 100,000 adults 35 years and older. This measure is based on CDC's Smoking-Attributable Mortality, Morbidity, and Economic Costs (SAMMEC) methodology. For more details: </a:t>
            </a:r>
            <a:r>
              <a:rPr lang="en-US" sz="1200" dirty="0">
                <a:hlinkClick r:id="rId2"/>
              </a:rPr>
              <a:t>https://chronicdata.cdc.gov/Health-Consequences-and-Costs/Smoking-Attributable-Mortality-Morbidity-and-Econo/3kjq-j5dm/data</a:t>
            </a:r>
            <a:r>
              <a:rPr lang="en-US" sz="1200" dirty="0"/>
              <a:t> &amp; </a:t>
            </a:r>
            <a:r>
              <a:rPr lang="en-US" sz="1200" dirty="0">
                <a:hlinkClick r:id="rId3"/>
              </a:rPr>
              <a:t>https://www.ncbi.nlm.nih.gov/books/NBK294316/</a:t>
            </a:r>
            <a:r>
              <a:rPr lang="en-US" sz="1200" dirty="0"/>
              <a:t> </a:t>
            </a:r>
          </a:p>
          <a:p>
            <a:pPr lvl="0"/>
            <a:endParaRPr lang="en-US" sz="1200" b="1" dirty="0"/>
          </a:p>
          <a:p>
            <a:pPr lvl="0"/>
            <a:r>
              <a:rPr lang="en-US" sz="1200" b="1" dirty="0"/>
              <a:t>Secondhand Smoke Exposure at Home</a:t>
            </a:r>
            <a:r>
              <a:rPr lang="en-US" sz="1200" dirty="0"/>
              <a:t>—Percentage of children under 18 who live with an adult who smokes in the home.</a:t>
            </a:r>
          </a:p>
          <a:p>
            <a:pPr lvl="0"/>
            <a:endParaRPr lang="en-US" sz="1200" dirty="0"/>
          </a:p>
          <a:p>
            <a:pPr lvl="0"/>
            <a:r>
              <a:rPr lang="en-US" sz="1200" b="1" dirty="0"/>
              <a:t>Adult Binge Drinking</a:t>
            </a:r>
            <a:r>
              <a:rPr lang="en-US" sz="1200" dirty="0"/>
              <a:t>—Percentage of adults reporting binge drinking.</a:t>
            </a:r>
          </a:p>
          <a:p>
            <a:pPr lvl="0"/>
            <a:endParaRPr lang="en-US" sz="1200" dirty="0"/>
          </a:p>
          <a:p>
            <a:r>
              <a:rPr lang="en-US" sz="1200" b="1" dirty="0"/>
              <a:t>Adult Excessive Drinking</a:t>
            </a:r>
            <a:r>
              <a:rPr lang="en-US" sz="1200" dirty="0"/>
              <a:t>—Percentage of adults reporting binge or heavy drinking.</a:t>
            </a:r>
          </a:p>
          <a:p>
            <a:endParaRPr lang="en-US" sz="1200" dirty="0"/>
          </a:p>
          <a:p>
            <a:pPr lvl="0"/>
            <a:r>
              <a:rPr lang="en-US" sz="1200" b="1" dirty="0"/>
              <a:t>Teen Binge Drinking, 9th-12th grade</a:t>
            </a:r>
            <a:r>
              <a:rPr lang="en-US" sz="1200" dirty="0"/>
              <a:t>—Percentage of 9th-12th grade students who had 5 or more alcoholic drinks in a row within a couple hours on at least one day in past 30 days. </a:t>
            </a:r>
          </a:p>
        </p:txBody>
      </p:sp>
    </p:spTree>
    <p:extLst>
      <p:ext uri="{BB962C8B-B14F-4D97-AF65-F5344CB8AC3E}">
        <p14:creationId xmlns:p14="http://schemas.microsoft.com/office/powerpoint/2010/main" val="84416531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Obesity</a:t>
            </a:r>
          </a:p>
        </p:txBody>
      </p:sp>
      <p:sp>
        <p:nvSpPr>
          <p:cNvPr id="3" name="Content Placeholder 2"/>
          <p:cNvSpPr>
            <a:spLocks noGrp="1"/>
          </p:cNvSpPr>
          <p:nvPr>
            <p:ph idx="1"/>
          </p:nvPr>
        </p:nvSpPr>
        <p:spPr/>
        <p:txBody>
          <a:bodyPr>
            <a:normAutofit/>
          </a:bodyPr>
          <a:lstStyle/>
          <a:p>
            <a:pPr lvl="0"/>
            <a:r>
              <a:rPr lang="en-US" sz="1200" b="1" dirty="0"/>
              <a:t>Child Obesity Prevalence, 5-18 Years of Age</a:t>
            </a:r>
            <a:r>
              <a:rPr lang="en-US" sz="1200" dirty="0"/>
              <a:t>—Percentage of children 5 to 18 years enrolled in the School District of Philadelphia (SDP) with a body mass index (BMI) greater than or equal to the 95th percentile for their age and gender group based on 2000 Centers for Disease Control growth charts. BMI data are based on nurse-measured heights and weights.</a:t>
            </a:r>
          </a:p>
          <a:p>
            <a:pPr lvl="0"/>
            <a:endParaRPr lang="en-US" sz="1200" dirty="0"/>
          </a:p>
          <a:p>
            <a:pPr lvl="0"/>
            <a:r>
              <a:rPr lang="en-US" sz="1200" b="1" dirty="0"/>
              <a:t>Adult Obesity Prevalence</a:t>
            </a:r>
            <a:r>
              <a:rPr lang="en-US" sz="1200" dirty="0"/>
              <a:t>—Percentage of adults with BMI greater than or equal to 30kg/m2, based on self-reported height and weight.</a:t>
            </a:r>
          </a:p>
          <a:p>
            <a:pPr marL="0" lvl="0" indent="0">
              <a:buNone/>
            </a:pPr>
            <a:endParaRPr lang="en-US" sz="1200" dirty="0"/>
          </a:p>
          <a:p>
            <a:pPr lvl="0"/>
            <a:r>
              <a:rPr lang="en-US" sz="1200" b="1" dirty="0"/>
              <a:t>Adults Drinking ≥1 Sugary Drink Daily</a:t>
            </a:r>
            <a:r>
              <a:rPr lang="en-US" sz="1200" dirty="0"/>
              <a:t>—Percentage of adults who drank soda, sweetened fruit drinks, and/or bottled teas at least once a day for past 30 days. Respondents were instructed “do not include diet soda/drinks.”</a:t>
            </a:r>
          </a:p>
          <a:p>
            <a:pPr lvl="0"/>
            <a:endParaRPr lang="en-US" sz="1200" dirty="0"/>
          </a:p>
          <a:p>
            <a:pPr lvl="0"/>
            <a:r>
              <a:rPr lang="en-US" sz="1200" b="1" dirty="0"/>
              <a:t>Teens Drinking ≥1 Soda Daily, 9th-12th Grade</a:t>
            </a:r>
            <a:r>
              <a:rPr lang="en-US" sz="1200" dirty="0"/>
              <a:t>—Percentage of 9th-12th grade students who drank soda at least once a day for past 30 days. Respondents were instructed “Do not count diet soda or diet pop.”</a:t>
            </a:r>
          </a:p>
        </p:txBody>
      </p:sp>
    </p:spTree>
    <p:extLst>
      <p:ext uri="{BB962C8B-B14F-4D97-AF65-F5344CB8AC3E}">
        <p14:creationId xmlns:p14="http://schemas.microsoft.com/office/powerpoint/2010/main" val="7912067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Cardiovascular Disease and Diabetes</a:t>
            </a:r>
          </a:p>
        </p:txBody>
      </p:sp>
      <p:sp>
        <p:nvSpPr>
          <p:cNvPr id="3" name="Content Placeholder 2"/>
          <p:cNvSpPr>
            <a:spLocks noGrp="1"/>
          </p:cNvSpPr>
          <p:nvPr>
            <p:ph idx="1"/>
          </p:nvPr>
        </p:nvSpPr>
        <p:spPr/>
        <p:txBody>
          <a:bodyPr>
            <a:normAutofit/>
          </a:bodyPr>
          <a:lstStyle/>
          <a:p>
            <a:pPr lvl="0"/>
            <a:r>
              <a:rPr lang="en-US" sz="1200" b="1" dirty="0"/>
              <a:t>Premature Cardiovascular Disease (CVD) Mortality Rate per 100,000 People</a:t>
            </a:r>
            <a:r>
              <a:rPr lang="en-US" sz="1200" dirty="0"/>
              <a:t>—Age-adjusted rate per 100,000 persons of CVD deaths to persons under 65 years of age. </a:t>
            </a:r>
          </a:p>
          <a:p>
            <a:pPr lvl="0"/>
            <a:endParaRPr lang="en-US" sz="1200" dirty="0"/>
          </a:p>
          <a:p>
            <a:pPr lvl="0"/>
            <a:r>
              <a:rPr lang="en-US" sz="1200" b="1" dirty="0"/>
              <a:t>Adult Hypertension Prevalence</a:t>
            </a:r>
            <a:r>
              <a:rPr lang="en-US" sz="1200" dirty="0"/>
              <a:t>—Percentage of adults who have been told by a doctor or other health professional that they have high blood pressure or hypertension. Excludes respondents with a history of gestational hypertension only. </a:t>
            </a:r>
          </a:p>
          <a:p>
            <a:pPr lvl="0"/>
            <a:endParaRPr lang="en-US" sz="1200" dirty="0"/>
          </a:p>
          <a:p>
            <a:pPr lvl="0"/>
            <a:r>
              <a:rPr lang="en-US" sz="1200" b="1" dirty="0"/>
              <a:t>Adult Diabetes Prevalence</a:t>
            </a:r>
            <a:r>
              <a:rPr lang="en-US" sz="1200" dirty="0"/>
              <a:t>—Percentage of adults who have been told by a doctor or other health professional that they have or have had diabetes. Excludes respondents with a history of gestational diabetes only.  </a:t>
            </a:r>
          </a:p>
          <a:p>
            <a:pPr lvl="0"/>
            <a:endParaRPr lang="en-US" sz="1400" dirty="0"/>
          </a:p>
        </p:txBody>
      </p:sp>
    </p:spTree>
    <p:extLst>
      <p:ext uri="{BB962C8B-B14F-4D97-AF65-F5344CB8AC3E}">
        <p14:creationId xmlns:p14="http://schemas.microsoft.com/office/powerpoint/2010/main" val="352829367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a:t>
            </a:r>
          </a:p>
        </p:txBody>
      </p:sp>
      <p:sp>
        <p:nvSpPr>
          <p:cNvPr id="4" name="Content Placeholder 3"/>
          <p:cNvSpPr>
            <a:spLocks noGrp="1"/>
          </p:cNvSpPr>
          <p:nvPr>
            <p:ph idx="1"/>
          </p:nvPr>
        </p:nvSpPr>
        <p:spPr/>
        <p:txBody>
          <a:bodyPr>
            <a:normAutofit/>
          </a:bodyPr>
          <a:lstStyle/>
          <a:p>
            <a:pPr lvl="0"/>
            <a:r>
              <a:rPr lang="en-US" sz="1200" b="1" dirty="0"/>
              <a:t>New HIV Diagnoses per 100,000 People</a:t>
            </a:r>
            <a:r>
              <a:rPr lang="en-US" sz="1200" dirty="0"/>
              <a:t>—Rate of new HIV diagnoses per 100,000 population. </a:t>
            </a:r>
          </a:p>
          <a:p>
            <a:pPr lvl="0"/>
            <a:endParaRPr lang="en-US" sz="1200" dirty="0"/>
          </a:p>
          <a:p>
            <a:pPr lvl="0"/>
            <a:r>
              <a:rPr lang="en-US" sz="1200" b="1" dirty="0"/>
              <a:t>New HIV Diagnoses by Transmission Category</a:t>
            </a:r>
            <a:r>
              <a:rPr lang="en-US" sz="1200" dirty="0"/>
              <a:t>—Count or Percentage of new HIV diagnoses in each of the following transmission categories: male-to-male sexual contact, heterosexual contact, injection drug use, and other. </a:t>
            </a:r>
          </a:p>
          <a:p>
            <a:pPr marL="0" lvl="0" indent="0">
              <a:buNone/>
            </a:pPr>
            <a:endParaRPr lang="en-US" sz="1200" dirty="0"/>
          </a:p>
          <a:p>
            <a:pPr lvl="0"/>
            <a:r>
              <a:rPr lang="en-US" sz="1200" b="1" dirty="0"/>
              <a:t>Retention in HIV/AIDS Care</a:t>
            </a:r>
            <a:r>
              <a:rPr lang="en-US" sz="1200" dirty="0"/>
              <a:t>—Percentage of persons living with diagnosed HIV having had 2 or more CD4 or viral load test results, at least 3 months apart, during a 12 month period.</a:t>
            </a:r>
          </a:p>
          <a:p>
            <a:pPr lvl="0"/>
            <a:endParaRPr lang="en-US" sz="1200" dirty="0"/>
          </a:p>
          <a:p>
            <a:pPr lvl="0"/>
            <a:r>
              <a:rPr lang="en-US" sz="1200" b="1" dirty="0"/>
              <a:t>Viral Suppression</a:t>
            </a:r>
            <a:r>
              <a:rPr lang="en-US" sz="1200" dirty="0"/>
              <a:t>—Percentage of persons diagnosed living with HIV, who were alive at year end and had a viral load &lt; 200 at most recent test. Persons diagnosed living with HIV whose viral load was not assessed were considered unsuppressed.</a:t>
            </a:r>
          </a:p>
          <a:p>
            <a:pPr lvl="0"/>
            <a:endParaRPr lang="en-US" sz="1200" dirty="0"/>
          </a:p>
          <a:p>
            <a:r>
              <a:rPr lang="en-US" sz="1200" b="1" dirty="0"/>
              <a:t>Adults Never Tested for HIV, 18-39 Years of Age</a:t>
            </a:r>
            <a:r>
              <a:rPr lang="en-US" sz="1200" dirty="0"/>
              <a:t>—Percentage of adults, age 18-39 years old, reporting "never" to the question, </a:t>
            </a:r>
            <a:r>
              <a:rPr lang="en-US" sz="1200" i="1" dirty="0"/>
              <a:t>"The next question is about the test for HIV, the virus that causes AIDS. About how long has it been since you last had a test for HIV? Would you say one year or less, more than one year, up to two years, more than 2 years, or never?"</a:t>
            </a:r>
          </a:p>
        </p:txBody>
      </p:sp>
    </p:spTree>
    <p:extLst>
      <p:ext uri="{BB962C8B-B14F-4D97-AF65-F5344CB8AC3E}">
        <p14:creationId xmlns:p14="http://schemas.microsoft.com/office/powerpoint/2010/main" val="334833019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Teen Sexual Health</a:t>
            </a:r>
          </a:p>
        </p:txBody>
      </p:sp>
      <p:sp>
        <p:nvSpPr>
          <p:cNvPr id="3" name="Content Placeholder 2"/>
          <p:cNvSpPr>
            <a:spLocks noGrp="1"/>
          </p:cNvSpPr>
          <p:nvPr>
            <p:ph idx="1"/>
          </p:nvPr>
        </p:nvSpPr>
        <p:spPr/>
        <p:txBody>
          <a:bodyPr>
            <a:normAutofit/>
          </a:bodyPr>
          <a:lstStyle/>
          <a:p>
            <a:pPr lvl="0"/>
            <a:r>
              <a:rPr lang="en-US" sz="1200" b="1" dirty="0"/>
              <a:t>Teens Who Are Currently Sexually Active, 9</a:t>
            </a:r>
            <a:r>
              <a:rPr lang="en-US" sz="1200" b="1" baseline="30000" dirty="0"/>
              <a:t>th</a:t>
            </a:r>
            <a:r>
              <a:rPr lang="en-US" sz="1200" b="1" dirty="0"/>
              <a:t>-12</a:t>
            </a:r>
            <a:r>
              <a:rPr lang="en-US" sz="1200" b="1" baseline="30000" dirty="0"/>
              <a:t>th</a:t>
            </a:r>
            <a:r>
              <a:rPr lang="en-US" sz="1200" b="1" dirty="0"/>
              <a:t> Grade</a:t>
            </a:r>
            <a:r>
              <a:rPr lang="en-US" sz="1200" dirty="0"/>
              <a:t>—Percentage of 9th-12th grade students who reported having had sexual intercourse during the past 3 months. </a:t>
            </a:r>
          </a:p>
          <a:p>
            <a:pPr lvl="0"/>
            <a:endParaRPr lang="en-US" sz="1200" dirty="0"/>
          </a:p>
          <a:p>
            <a:pPr lvl="0"/>
            <a:r>
              <a:rPr lang="en-US" sz="1200" b="1" dirty="0"/>
              <a:t>Teens Who Used a Condom with Last Sexual Encounter, 9th-12th Grade</a:t>
            </a:r>
            <a:r>
              <a:rPr lang="en-US" sz="1200" dirty="0"/>
              <a:t>—Percentage of sexually active 9th-12th grade students who reported using a condom during the most recent sexual intercourse. Respondents are considered sexually active if they report intercourse with at least one person in the three months preceding the survey. </a:t>
            </a:r>
          </a:p>
          <a:p>
            <a:pPr lvl="0"/>
            <a:endParaRPr lang="en-US" sz="1200" dirty="0"/>
          </a:p>
          <a:p>
            <a:pPr lvl="0"/>
            <a:r>
              <a:rPr lang="en-US" sz="1200" b="1" dirty="0"/>
              <a:t>Teens Who Used Birth Control with Last Sexual Encounter, 9th-12th Grade</a:t>
            </a:r>
            <a:r>
              <a:rPr lang="en-US" sz="1200" dirty="0"/>
              <a:t>—Percentage of sexually active 9th-12th grade students who used some form of birth control during the most recent sexual intercourse. Respondents are considered sexually active if they report intercourse with at least one person in the three months preceding the survey. </a:t>
            </a:r>
          </a:p>
          <a:p>
            <a:pPr lvl="0"/>
            <a:endParaRPr lang="en-US" sz="1200" dirty="0"/>
          </a:p>
          <a:p>
            <a:pPr lvl="0"/>
            <a:r>
              <a:rPr lang="en-US" sz="1200" b="1" dirty="0"/>
              <a:t>Teen Births per 1,000 Teen Girls, 15-19 Years of Age</a:t>
            </a:r>
            <a:r>
              <a:rPr lang="en-US" sz="1200" dirty="0"/>
              <a:t>—Birth rate per 1,000 teen girls age 15-19 years.</a:t>
            </a:r>
          </a:p>
          <a:p>
            <a:pPr lvl="0"/>
            <a:endParaRPr lang="en-US" sz="1200" dirty="0"/>
          </a:p>
          <a:p>
            <a:pPr lvl="0"/>
            <a:r>
              <a:rPr lang="en-US" sz="1200" b="1" dirty="0"/>
              <a:t>Teen Chlamydia Rate per 100,000 Teens, 15-19 Years of Age</a:t>
            </a:r>
            <a:r>
              <a:rPr lang="en-US" sz="1200" dirty="0"/>
              <a:t>—Diagnosed chlamydia infection rate per 100,000 teens age 15-19 years. </a:t>
            </a:r>
          </a:p>
          <a:p>
            <a:pPr lvl="0"/>
            <a:endParaRPr lang="en-US" sz="1200" dirty="0"/>
          </a:p>
          <a:p>
            <a:pPr lvl="0"/>
            <a:r>
              <a:rPr lang="en-US" sz="1200" b="1" dirty="0"/>
              <a:t>Teen Gonorrhea Rate per 100,000, Teens 15-19 Years of Age</a:t>
            </a:r>
            <a:r>
              <a:rPr lang="en-US" sz="1200" dirty="0"/>
              <a:t>—Diagnosed gonorrhea infection rate per 100,000 teens age 15-19 years. </a:t>
            </a:r>
          </a:p>
          <a:p>
            <a:pPr lvl="0"/>
            <a:endParaRPr lang="en-US" sz="1400" dirty="0"/>
          </a:p>
        </p:txBody>
      </p:sp>
    </p:spTree>
    <p:extLst>
      <p:ext uri="{BB962C8B-B14F-4D97-AF65-F5344CB8AC3E}">
        <p14:creationId xmlns:p14="http://schemas.microsoft.com/office/powerpoint/2010/main" val="219389797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Maternal and Infant Health</a:t>
            </a:r>
          </a:p>
        </p:txBody>
      </p:sp>
      <p:sp>
        <p:nvSpPr>
          <p:cNvPr id="3" name="Content Placeholder 2"/>
          <p:cNvSpPr>
            <a:spLocks noGrp="1"/>
          </p:cNvSpPr>
          <p:nvPr>
            <p:ph idx="1"/>
          </p:nvPr>
        </p:nvSpPr>
        <p:spPr/>
        <p:txBody>
          <a:bodyPr>
            <a:normAutofit/>
          </a:bodyPr>
          <a:lstStyle/>
          <a:p>
            <a:pPr lvl="0"/>
            <a:r>
              <a:rPr lang="en-US" sz="1200" b="1" dirty="0"/>
              <a:t>Infant Mortality Rate per 1,000 Live Births</a:t>
            </a:r>
            <a:r>
              <a:rPr lang="en-US" sz="1200" dirty="0"/>
              <a:t>—Mortality rate per 1,000 live-born infants under one year of age. </a:t>
            </a:r>
          </a:p>
          <a:p>
            <a:pPr lvl="0"/>
            <a:endParaRPr lang="en-US" sz="1200" dirty="0"/>
          </a:p>
          <a:p>
            <a:pPr lvl="0"/>
            <a:r>
              <a:rPr lang="en-US" sz="1200" b="1" dirty="0"/>
              <a:t>Low Birth Weight Births</a:t>
            </a:r>
            <a:r>
              <a:rPr lang="en-US" sz="1200" dirty="0"/>
              <a:t>—Percentage of live-born infants weighing less than 2,500 grams - or 5 pounds 8 ounces - at birth. </a:t>
            </a:r>
          </a:p>
          <a:p>
            <a:pPr lvl="0"/>
            <a:endParaRPr lang="en-US" sz="1200" dirty="0"/>
          </a:p>
          <a:p>
            <a:pPr lvl="0"/>
            <a:r>
              <a:rPr lang="en-US" sz="1200" b="1" dirty="0"/>
              <a:t>Late or No Prenatal Care</a:t>
            </a:r>
            <a:r>
              <a:rPr lang="en-US" sz="1200" dirty="0"/>
              <a:t>—Percentage of women who received prenatal care either in the third trimester or not at all, out of all women giving birth within the year, for whom the timing of prenatal care is known.</a:t>
            </a:r>
          </a:p>
          <a:p>
            <a:pPr lvl="0"/>
            <a:endParaRPr lang="en-US" sz="1200" dirty="0"/>
          </a:p>
          <a:p>
            <a:pPr lvl="0"/>
            <a:r>
              <a:rPr lang="en-US" sz="1200" b="1" dirty="0"/>
              <a:t>Breastfeeding Initiation</a:t>
            </a:r>
            <a:r>
              <a:rPr lang="en-US" sz="1200" dirty="0"/>
              <a:t>—Percentage of women initiating breastfeeding before hospital discharge, out of all women for whom breastfeeding status is known. </a:t>
            </a:r>
          </a:p>
        </p:txBody>
      </p:sp>
    </p:spTree>
    <p:extLst>
      <p:ext uri="{BB962C8B-B14F-4D97-AF65-F5344CB8AC3E}">
        <p14:creationId xmlns:p14="http://schemas.microsoft.com/office/powerpoint/2010/main" val="70487200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 Health</a:t>
            </a:r>
          </a:p>
        </p:txBody>
      </p:sp>
      <p:sp>
        <p:nvSpPr>
          <p:cNvPr id="3" name="Content Placeholder 2"/>
          <p:cNvSpPr>
            <a:spLocks noGrp="1"/>
          </p:cNvSpPr>
          <p:nvPr>
            <p:ph idx="1"/>
          </p:nvPr>
        </p:nvSpPr>
        <p:spPr/>
        <p:txBody>
          <a:bodyPr>
            <a:normAutofit/>
          </a:bodyPr>
          <a:lstStyle/>
          <a:p>
            <a:pPr lvl="0"/>
            <a:r>
              <a:rPr lang="en-US" sz="1200" b="1" dirty="0"/>
              <a:t>Children Up to Date on Immunizations, 19-35 months of age</a:t>
            </a:r>
            <a:r>
              <a:rPr lang="en-US" sz="1200" dirty="0"/>
              <a:t>—Percentage of children 19-35 months completing recommended vaccination schedule </a:t>
            </a:r>
            <a:r>
              <a:rPr lang="en-US" sz="1200" i="1" dirty="0"/>
              <a:t>4:3:1:3 (DTaP : IPV : MMR : Hib)</a:t>
            </a:r>
            <a:r>
              <a:rPr lang="en-US" sz="1200" dirty="0"/>
              <a:t>. </a:t>
            </a:r>
          </a:p>
          <a:p>
            <a:pPr lvl="0"/>
            <a:endParaRPr lang="en-US" sz="1200" dirty="0"/>
          </a:p>
          <a:p>
            <a:pPr lvl="0"/>
            <a:r>
              <a:rPr lang="en-US" sz="1200" b="1" dirty="0"/>
              <a:t>Asthma Hospitalization Rate per 10,000 Children, &lt;18 years of age</a:t>
            </a:r>
            <a:r>
              <a:rPr lang="en-US" sz="1200" dirty="0"/>
              <a:t>—Age-adjusted rate of hospital discharges with a primary diagnosis of asthma per 100,000 children under 18. The methods for calculating asthma hospitalization have been updated since prior reports, and all data years have been recalculated. Prior reports of asthma hospitalization included secondary diagnoses of asthma during hospital visits – these are no longer included in the asthma hospitalization rate. Additionally, the rate is now reported per 10,000 children where in prior years the rate was reported per 100,000 children.</a:t>
            </a:r>
          </a:p>
          <a:p>
            <a:pPr lvl="0"/>
            <a:endParaRPr lang="en-US" sz="1200" dirty="0"/>
          </a:p>
          <a:p>
            <a:pPr lvl="0"/>
            <a:r>
              <a:rPr lang="en-US" sz="1200" b="1" dirty="0"/>
              <a:t>Newly Identified Elevated Blood Lead Levels (5-9 mcg/dL) in Children, &lt; 6 Years of Age</a:t>
            </a:r>
            <a:r>
              <a:rPr lang="en-US" sz="1200" dirty="0"/>
              <a:t>—Percentage of children, 0-5 years old, with newly identified blood lead levels (BLLs) from 5-9 mcg/dL using any blood specimens for screening.</a:t>
            </a:r>
          </a:p>
          <a:p>
            <a:pPr lvl="0"/>
            <a:endParaRPr lang="en-US" sz="1200" dirty="0"/>
          </a:p>
          <a:p>
            <a:r>
              <a:rPr lang="en-US" sz="1200" b="1" dirty="0"/>
              <a:t>Newly Identified Elevated Blood Lead Levels (10+ mcg/dL) in Children, &lt; 6 Years of Age</a:t>
            </a:r>
            <a:r>
              <a:rPr lang="en-US" sz="1200" dirty="0"/>
              <a:t>—Percentage of children, 0-5 years old, with newly identified blood lead levels (BLLs) at or above 10 mcg/dL using any blood specimens for screening.</a:t>
            </a:r>
          </a:p>
          <a:p>
            <a:endParaRPr lang="en-US" sz="1200" dirty="0"/>
          </a:p>
          <a:p>
            <a:r>
              <a:rPr lang="en-US" sz="1200" b="1" dirty="0"/>
              <a:t>Pedestrian and Bicycle Crashes Involving Children per 100,000 Children, &lt; 18 Years of Age</a:t>
            </a:r>
            <a:r>
              <a:rPr lang="en-US" sz="1200" dirty="0"/>
              <a:t>—Rate of child-involved pedestrian and bicyclist crashes involving motor vehicles per 100,000 children under 18.</a:t>
            </a:r>
          </a:p>
          <a:p>
            <a:endParaRPr lang="en-US" sz="1200" dirty="0"/>
          </a:p>
          <a:p>
            <a:pPr lvl="0"/>
            <a:r>
              <a:rPr lang="en-US" sz="1200" b="1" dirty="0"/>
              <a:t>Child Mortality Rate per 100,000, &lt;18 Years of Age</a:t>
            </a:r>
            <a:r>
              <a:rPr lang="en-US" sz="1200" dirty="0"/>
              <a:t>—Age-adjusted mortality rate per 100,000 children under 18. </a:t>
            </a:r>
          </a:p>
          <a:p>
            <a:pPr lvl="0"/>
            <a:endParaRPr lang="en-US" sz="1400" dirty="0"/>
          </a:p>
        </p:txBody>
      </p:sp>
    </p:spTree>
    <p:extLst>
      <p:ext uri="{BB962C8B-B14F-4D97-AF65-F5344CB8AC3E}">
        <p14:creationId xmlns:p14="http://schemas.microsoft.com/office/powerpoint/2010/main" val="50052596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to Care</a:t>
            </a:r>
          </a:p>
        </p:txBody>
      </p:sp>
      <p:sp>
        <p:nvSpPr>
          <p:cNvPr id="3" name="Content Placeholder 2"/>
          <p:cNvSpPr>
            <a:spLocks noGrp="1"/>
          </p:cNvSpPr>
          <p:nvPr>
            <p:ph idx="1"/>
          </p:nvPr>
        </p:nvSpPr>
        <p:spPr/>
        <p:txBody>
          <a:bodyPr>
            <a:noAutofit/>
          </a:bodyPr>
          <a:lstStyle/>
          <a:p>
            <a:pPr lvl="0"/>
            <a:r>
              <a:rPr lang="en-US" sz="1200" b="1" dirty="0"/>
              <a:t>Adults Without Health Insurance, 18-64 Years of Age</a:t>
            </a:r>
            <a:r>
              <a:rPr lang="en-US" sz="1200" dirty="0"/>
              <a:t>—Percentage of adults 18-64 years reporting no source of insurance. </a:t>
            </a:r>
          </a:p>
          <a:p>
            <a:pPr lvl="0"/>
            <a:endParaRPr lang="en-US" sz="1200" dirty="0"/>
          </a:p>
          <a:p>
            <a:pPr lvl="0"/>
            <a:r>
              <a:rPr lang="en-US" sz="1200" b="1" dirty="0"/>
              <a:t>Children Without Health Insurance, &lt;18 Years of Age</a:t>
            </a:r>
            <a:r>
              <a:rPr lang="en-US" sz="1200" dirty="0"/>
              <a:t>—Percentage of children under 18 for whom no source of insurance is reported by adult proxy. </a:t>
            </a:r>
          </a:p>
          <a:p>
            <a:pPr lvl="0"/>
            <a:endParaRPr lang="en-US" sz="1200" u="sng" dirty="0">
              <a:solidFill>
                <a:srgbClr val="FF0000"/>
              </a:solidFill>
            </a:endParaRPr>
          </a:p>
          <a:p>
            <a:pPr lvl="0"/>
            <a:r>
              <a:rPr lang="en-US" sz="1200" b="1" dirty="0"/>
              <a:t>Adults Covered by Medicaid, 18-64 Years of Age</a:t>
            </a:r>
            <a:r>
              <a:rPr lang="en-US" sz="1200" dirty="0"/>
              <a:t>—Percentage of adults 18-64 years reporting insurance coverage through Medicaid, Medical Assistance (M.A.), HealthChoices, or Access Card. </a:t>
            </a:r>
          </a:p>
          <a:p>
            <a:pPr lvl="0"/>
            <a:endParaRPr lang="en-US" sz="1200" dirty="0"/>
          </a:p>
          <a:p>
            <a:pPr lvl="0"/>
            <a:r>
              <a:rPr lang="en-US" sz="1200" b="1" dirty="0"/>
              <a:t>Adults Forgoing Care Due to Cost, 18-64 Years of Age</a:t>
            </a:r>
            <a:r>
              <a:rPr lang="en-US" sz="1200" dirty="0"/>
              <a:t>—Percentage of adults 18-64 years answering "yes" to the question " </a:t>
            </a:r>
            <a:r>
              <a:rPr lang="en-US" sz="1200" i="1" dirty="0"/>
              <a:t>In the past year, has there been any time when you were sick or injured AND did not seek health care because of the cost?</a:t>
            </a:r>
            <a:r>
              <a:rPr lang="en-US" sz="1200" dirty="0"/>
              <a:t> “</a:t>
            </a:r>
          </a:p>
          <a:p>
            <a:pPr lvl="0"/>
            <a:endParaRPr lang="en-US" sz="1200" i="1" dirty="0">
              <a:solidFill>
                <a:srgbClr val="FF0000"/>
              </a:solidFill>
            </a:endParaRPr>
          </a:p>
          <a:p>
            <a:pPr lvl="0"/>
            <a:r>
              <a:rPr lang="en-US" sz="1200" b="1" dirty="0"/>
              <a:t>Ambulatory Care Sensitive Hospitalization Rate per 100,000 People</a:t>
            </a:r>
            <a:r>
              <a:rPr lang="en-US" sz="1200" dirty="0"/>
              <a:t>—Age-adjusted rate per 100,000 persons for conditions where appropriate ambulatory care prevents or reduces the need for admission to the hospital, for population under 75 years of age. </a:t>
            </a:r>
          </a:p>
          <a:p>
            <a:pPr lvl="0"/>
            <a:endParaRPr lang="en-US" sz="1200" dirty="0"/>
          </a:p>
          <a:p>
            <a:pPr lvl="0"/>
            <a:r>
              <a:rPr lang="en-US" sz="1200" b="1" dirty="0"/>
              <a:t>Children with Dental Visit in Past Year, 3-17 Years of Age</a:t>
            </a:r>
            <a:r>
              <a:rPr lang="en-US" sz="1200" dirty="0"/>
              <a:t>—Percentage of children 3-17 years for whom adult proxy reported dental visit in past 12 months.</a:t>
            </a:r>
          </a:p>
          <a:p>
            <a:pPr lvl="0"/>
            <a:endParaRPr lang="en-US" sz="1200" dirty="0"/>
          </a:p>
          <a:p>
            <a:pPr lvl="0"/>
            <a:r>
              <a:rPr lang="en-US" sz="1200" b="1" dirty="0"/>
              <a:t>Population per Primary Care Physician</a:t>
            </a:r>
            <a:r>
              <a:rPr lang="en-US" sz="1200" dirty="0"/>
              <a:t>—Number of people per primary care physician.</a:t>
            </a:r>
          </a:p>
          <a:p>
            <a:pPr lvl="0"/>
            <a:endParaRPr lang="en-US" sz="1200" dirty="0"/>
          </a:p>
          <a:p>
            <a:pPr lvl="0"/>
            <a:r>
              <a:rPr lang="en-US" sz="1200" b="1" dirty="0"/>
              <a:t>Population per Dentist</a:t>
            </a:r>
            <a:r>
              <a:rPr lang="en-US" sz="1200" dirty="0"/>
              <a:t>—Number of people per dentist.</a:t>
            </a:r>
          </a:p>
        </p:txBody>
      </p:sp>
    </p:spTree>
    <p:extLst>
      <p:ext uri="{BB962C8B-B14F-4D97-AF65-F5344CB8AC3E}">
        <p14:creationId xmlns:p14="http://schemas.microsoft.com/office/powerpoint/2010/main" val="1219814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12822"/>
            <a:ext cx="6342324" cy="3944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982632" y="1727031"/>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have smoked at least 100 cigarettes in their lifetime and currently smoke “every day” or "some days."</a:t>
            </a:r>
          </a:p>
        </p:txBody>
      </p:sp>
      <p:sp>
        <p:nvSpPr>
          <p:cNvPr id="6" name="TextBox 5"/>
          <p:cNvSpPr txBox="1"/>
          <p:nvPr/>
        </p:nvSpPr>
        <p:spPr>
          <a:xfrm>
            <a:off x="6971873" y="4453355"/>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spTree>
    <p:extLst>
      <p:ext uri="{BB962C8B-B14F-4D97-AF65-F5344CB8AC3E}">
        <p14:creationId xmlns:p14="http://schemas.microsoft.com/office/powerpoint/2010/main" val="365291977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Cancer Screening and Prevention</a:t>
            </a:r>
          </a:p>
        </p:txBody>
      </p:sp>
      <p:sp>
        <p:nvSpPr>
          <p:cNvPr id="3" name="Content Placeholder 2"/>
          <p:cNvSpPr>
            <a:spLocks noGrp="1"/>
          </p:cNvSpPr>
          <p:nvPr>
            <p:ph idx="1"/>
          </p:nvPr>
        </p:nvSpPr>
        <p:spPr/>
        <p:txBody>
          <a:bodyPr>
            <a:normAutofit/>
          </a:bodyPr>
          <a:lstStyle/>
          <a:p>
            <a:pPr lvl="0"/>
            <a:r>
              <a:rPr lang="en-US" sz="1200" b="1" dirty="0"/>
              <a:t>Cancer Mortality per 100,000 People</a:t>
            </a:r>
            <a:r>
              <a:rPr lang="en-US" sz="1200" dirty="0"/>
              <a:t>—Age-adjusted rate of cancer deaths per 100,000 persons. </a:t>
            </a:r>
          </a:p>
          <a:p>
            <a:pPr lvl="0"/>
            <a:endParaRPr lang="en-US" sz="1200" dirty="0"/>
          </a:p>
          <a:p>
            <a:pPr lvl="0"/>
            <a:r>
              <a:rPr lang="en-US" sz="1200" b="1" dirty="0"/>
              <a:t>Adults with Colonoscopy or Sigmoidoscopy in Lifetime, 50-74 Years of Age—</a:t>
            </a:r>
            <a:r>
              <a:rPr lang="en-US" sz="1200" dirty="0"/>
              <a:t>Percentage of adults 50-74 years reporting ever having had a colonoscopy or sigmoidoscopy. </a:t>
            </a:r>
          </a:p>
          <a:p>
            <a:pPr lvl="0"/>
            <a:endParaRPr lang="en-US" sz="1200" dirty="0">
              <a:solidFill>
                <a:srgbClr val="FF0000"/>
              </a:solidFill>
            </a:endParaRPr>
          </a:p>
          <a:p>
            <a:pPr lvl="0"/>
            <a:r>
              <a:rPr lang="en-US" sz="1200" b="1" dirty="0"/>
              <a:t>Women with Mammography in Past 2 Years, 50-74 Years of Age</a:t>
            </a:r>
            <a:r>
              <a:rPr lang="en-US" sz="1200" dirty="0"/>
              <a:t>—Percentage of women 50-74 years reporting having had a mammogram in the past 2 years. </a:t>
            </a:r>
          </a:p>
          <a:p>
            <a:pPr lvl="0"/>
            <a:endParaRPr lang="en-US" sz="1200" dirty="0"/>
          </a:p>
          <a:p>
            <a:pPr lvl="0"/>
            <a:r>
              <a:rPr lang="en-US" sz="1200" b="1" dirty="0"/>
              <a:t>Girls Completing 3-Dose HPV Vaccine, 13-17 Years of Age</a:t>
            </a:r>
            <a:r>
              <a:rPr lang="en-US" sz="1200" dirty="0"/>
              <a:t>—Percentage of girls 13-17 years who received 3 doses of HPV vaccine out of all girls 13-17 years in the population. </a:t>
            </a:r>
          </a:p>
        </p:txBody>
      </p:sp>
    </p:spTree>
    <p:extLst>
      <p:ext uri="{BB962C8B-B14F-4D97-AF65-F5344CB8AC3E}">
        <p14:creationId xmlns:p14="http://schemas.microsoft.com/office/powerpoint/2010/main" val="257381623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Health</a:t>
            </a:r>
          </a:p>
        </p:txBody>
      </p:sp>
      <p:sp>
        <p:nvSpPr>
          <p:cNvPr id="3" name="Content Placeholder 2"/>
          <p:cNvSpPr>
            <a:spLocks noGrp="1"/>
          </p:cNvSpPr>
          <p:nvPr>
            <p:ph idx="1"/>
          </p:nvPr>
        </p:nvSpPr>
        <p:spPr/>
        <p:txBody>
          <a:bodyPr>
            <a:normAutofit/>
          </a:bodyPr>
          <a:lstStyle/>
          <a:p>
            <a:pPr lvl="0"/>
            <a:r>
              <a:rPr lang="en-US" sz="1200" b="1" dirty="0"/>
              <a:t>Food Establishments in Compliance with Food Safety Regulations Upon Initial Annual Inspection</a:t>
            </a:r>
            <a:r>
              <a:rPr lang="en-US" sz="1200" dirty="0"/>
              <a:t>—Percentage of food establishments in compliance with food safety regulations upon initial annual inspection by the Philadelphia Department of Public Health. </a:t>
            </a:r>
          </a:p>
          <a:p>
            <a:pPr lvl="0"/>
            <a:endParaRPr lang="en-US" sz="1200" dirty="0"/>
          </a:p>
          <a:p>
            <a:pPr lvl="0"/>
            <a:r>
              <a:rPr lang="en-US" sz="1200" b="1" dirty="0"/>
              <a:t>Rat Complaints per 10,000 People</a:t>
            </a:r>
            <a:r>
              <a:rPr lang="en-US" sz="1200" dirty="0"/>
              <a:t>—Rate of rat complaint calls to the Philadelphia Department of Public Health per 10,000 residents. </a:t>
            </a:r>
          </a:p>
          <a:p>
            <a:pPr lvl="0"/>
            <a:endParaRPr lang="en-US" sz="1200" dirty="0"/>
          </a:p>
          <a:p>
            <a:pPr lvl="0"/>
            <a:r>
              <a:rPr lang="en-US" sz="1200" b="1" dirty="0"/>
              <a:t>Days with Good, Moderate, and Unhealthy Air Quality</a:t>
            </a:r>
            <a:r>
              <a:rPr lang="en-US" sz="1200" dirty="0"/>
              <a:t>—The Air Quality Index (AQI) is a scale from 0 to 500, reflecting measures of ground-level ozone, particulate matter, carbon monoxide, sulfur dioxide, and nitrogen dioxide.  Days with good air quality reflect AQI levels of 0-50, wherein air quality is considered satisfactory and air pollution poses little or no risk. Days with  moderate air quality reflect AQI levels of 51-100, wherein air quality is considered acceptable but for some pollutants there may be a moderate health concern for a very small number of people, and days with unhealthy air quality reflect AQI levels of 151-500, wherein air quality is considered “unhealthy to sensitive people” to “hazardous”, and everyone may begin to experience some adverse health effects. The reporting is based on 2015 Environmental Protection Agency standards.</a:t>
            </a:r>
          </a:p>
          <a:p>
            <a:pPr marL="0" indent="0">
              <a:buNone/>
            </a:pPr>
            <a:endParaRPr lang="en-US" sz="1200" dirty="0"/>
          </a:p>
          <a:p>
            <a:r>
              <a:rPr lang="en-US" sz="1200" b="1" dirty="0"/>
              <a:t>Philadelphia Building Construction and Occupancy Code Violations per 1,000 Occupied Housing Units</a:t>
            </a:r>
            <a:r>
              <a:rPr lang="en-US" sz="1200" dirty="0"/>
              <a:t>—Rate of Philadelphia Building Construction and Occupancy Code violations per 1,000 occupied housing units. Violations are based on follow-up inspections to complaints filed through Philly 311.</a:t>
            </a:r>
            <a:endParaRPr lang="en-US" sz="1400" dirty="0"/>
          </a:p>
          <a:p>
            <a:pPr lvl="0"/>
            <a:endParaRPr lang="en-US" sz="1400" dirty="0"/>
          </a:p>
        </p:txBody>
      </p:sp>
    </p:spTree>
    <p:extLst>
      <p:ext uri="{BB962C8B-B14F-4D97-AF65-F5344CB8AC3E}">
        <p14:creationId xmlns:p14="http://schemas.microsoft.com/office/powerpoint/2010/main" val="54365721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Violence</a:t>
            </a:r>
          </a:p>
        </p:txBody>
      </p:sp>
      <p:sp>
        <p:nvSpPr>
          <p:cNvPr id="3" name="Content Placeholder 2"/>
          <p:cNvSpPr>
            <a:spLocks noGrp="1"/>
          </p:cNvSpPr>
          <p:nvPr>
            <p:ph idx="1"/>
          </p:nvPr>
        </p:nvSpPr>
        <p:spPr/>
        <p:txBody>
          <a:bodyPr>
            <a:normAutofit/>
          </a:bodyPr>
          <a:lstStyle/>
          <a:p>
            <a:pPr lvl="0"/>
            <a:r>
              <a:rPr lang="en-US" sz="1200" b="1" dirty="0"/>
              <a:t>Violent Crime Rate per 100,000 People</a:t>
            </a:r>
            <a:r>
              <a:rPr lang="en-US" sz="1200" dirty="0"/>
              <a:t>—Rate per 100,000 persons of reported violent crimes, including murders and non-negligent manslaughters, forcible rapes, robberies, and aggravated assaults. </a:t>
            </a:r>
          </a:p>
          <a:p>
            <a:pPr marL="0" lvl="0" indent="0">
              <a:buNone/>
            </a:pPr>
            <a:endParaRPr lang="en-US" sz="1200" dirty="0"/>
          </a:p>
          <a:p>
            <a:r>
              <a:rPr lang="en-US" sz="1200" b="1" dirty="0"/>
              <a:t>Homicide Mortality Rate per 100,000 People</a:t>
            </a:r>
            <a:r>
              <a:rPr lang="en-US" sz="1200" dirty="0"/>
              <a:t>—Rate of homicide deaths per 100,000 persons. Crude rates are reported over-time and age-adjusted rates are reported by race/ethnicity and planning district. </a:t>
            </a:r>
          </a:p>
          <a:p>
            <a:pPr lvl="0"/>
            <a:endParaRPr lang="en-US" sz="1200" dirty="0"/>
          </a:p>
          <a:p>
            <a:r>
              <a:rPr lang="en-US" sz="1200" b="1" dirty="0"/>
              <a:t>Firearm Homicide Rates per 100,000 People</a:t>
            </a:r>
            <a:r>
              <a:rPr lang="en-US" sz="1200" dirty="0"/>
              <a:t>—Rate of intentional deaths by discharge of firearm per 100,000 persons. Crude rates are reported over-time and age-adjusted rates are reported by race/ethnicity and planning district. </a:t>
            </a:r>
          </a:p>
        </p:txBody>
      </p:sp>
    </p:spTree>
    <p:extLst>
      <p:ext uri="{BB962C8B-B14F-4D97-AF65-F5344CB8AC3E}">
        <p14:creationId xmlns:p14="http://schemas.microsoft.com/office/powerpoint/2010/main" val="427630167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Mental Health and Substance Abuse</a:t>
            </a:r>
          </a:p>
        </p:txBody>
      </p:sp>
      <p:sp>
        <p:nvSpPr>
          <p:cNvPr id="3" name="Content Placeholder 2"/>
          <p:cNvSpPr>
            <a:spLocks noGrp="1"/>
          </p:cNvSpPr>
          <p:nvPr>
            <p:ph idx="1"/>
          </p:nvPr>
        </p:nvSpPr>
        <p:spPr/>
        <p:txBody>
          <a:bodyPr>
            <a:normAutofit/>
          </a:bodyPr>
          <a:lstStyle/>
          <a:p>
            <a:r>
              <a:rPr lang="en-US" sz="1200" b="1" dirty="0"/>
              <a:t>Suicide Mortality Rate per 100,000 People</a:t>
            </a:r>
            <a:r>
              <a:rPr lang="en-US" sz="1200" dirty="0"/>
              <a:t>—Age-adjusted rate of deaths by intentional self-harm per 100,000 persons.</a:t>
            </a:r>
          </a:p>
          <a:p>
            <a:endParaRPr lang="en-US" sz="1200" b="1" dirty="0"/>
          </a:p>
          <a:p>
            <a:pPr lvl="0"/>
            <a:r>
              <a:rPr lang="en-US" sz="1200" b="1" dirty="0"/>
              <a:t>Teens Considering Suicide in Past Year, 9th-12th Grade</a:t>
            </a:r>
            <a:r>
              <a:rPr lang="en-US" sz="1200" dirty="0"/>
              <a:t>—Percentage of 9th-12th grade students who seriously considered attempting suicide in past 12 months. </a:t>
            </a:r>
          </a:p>
          <a:p>
            <a:pPr lvl="0"/>
            <a:endParaRPr lang="en-US" sz="1200" dirty="0"/>
          </a:p>
          <a:p>
            <a:pPr lvl="0"/>
            <a:r>
              <a:rPr lang="en-US" sz="1200" b="1" dirty="0"/>
              <a:t>Adults with Diagnosed Mental Health Condition</a:t>
            </a:r>
            <a:r>
              <a:rPr lang="en-US" sz="1200" dirty="0"/>
              <a:t>—Percentage of adults answering "yes" to the question " </a:t>
            </a:r>
            <a:r>
              <a:rPr lang="en-US" sz="1200" i="1" dirty="0"/>
              <a:t>Have you ever been diagnosed with any mental health condition, including clinical depression, anxiety disorder or bipolar disorder? </a:t>
            </a:r>
            <a:r>
              <a:rPr lang="en-US" sz="1200" dirty="0"/>
              <a:t>“</a:t>
            </a:r>
          </a:p>
          <a:p>
            <a:pPr lvl="0"/>
            <a:endParaRPr lang="en-US" sz="1200" i="1" dirty="0"/>
          </a:p>
          <a:p>
            <a:r>
              <a:rPr lang="en-US" sz="1200" b="1" dirty="0"/>
              <a:t>Opioid-Related Deaths</a:t>
            </a:r>
            <a:r>
              <a:rPr lang="en-US" sz="1200" dirty="0"/>
              <a:t>—Rate of deaths per 100,000 persons that were determined by the medical examiner to be caused by drug/medication overdose and for which a toxicology test was positive for an opioid. The medical examiner cannot necessarily determine that it was the opioid that caused the death when there are multiple positive toxicology results, so the term “opioid-related” deaths is used. Opioids include heroin, morphine, methadone, fentanyl, and all pharmaceutical opioids such as codeine, hydrocodone, and oxycodone. All “intents” of death were included: accident, suicide, homicide, undetermined. Crude rates are reported over-time and age-adjusted rates are reported by race/ethnicity and planning district. </a:t>
            </a:r>
          </a:p>
        </p:txBody>
      </p:sp>
    </p:spTree>
    <p:extLst>
      <p:ext uri="{BB962C8B-B14F-4D97-AF65-F5344CB8AC3E}">
        <p14:creationId xmlns:p14="http://schemas.microsoft.com/office/powerpoint/2010/main" val="275245410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Built Environment</a:t>
            </a:r>
          </a:p>
        </p:txBody>
      </p:sp>
      <p:sp>
        <p:nvSpPr>
          <p:cNvPr id="3" name="Content Placeholder 2"/>
          <p:cNvSpPr>
            <a:spLocks noGrp="1"/>
          </p:cNvSpPr>
          <p:nvPr>
            <p:ph idx="1"/>
          </p:nvPr>
        </p:nvSpPr>
        <p:spPr/>
        <p:txBody>
          <a:bodyPr>
            <a:normAutofit/>
          </a:bodyPr>
          <a:lstStyle/>
          <a:p>
            <a:r>
              <a:rPr lang="en-US" sz="1200" b="1" dirty="0"/>
              <a:t>Low-to-no Walkable Access to Healthy Foods and High Poverty</a:t>
            </a:r>
            <a:r>
              <a:rPr lang="en-US" sz="1200" dirty="0"/>
              <a:t>—Percentage of population living in high-poverty areas with low to no walkable access to healthy food as assessed in PDPH's report: </a:t>
            </a:r>
            <a:r>
              <a:rPr lang="en-US" sz="1200" dirty="0">
                <a:hlinkClick r:id="rId2"/>
              </a:rPr>
              <a:t>http://www.phila.gov/health/pdfs/Walkable%20Access%20to%20Healthy%20Food%202012-2014.pdf</a:t>
            </a:r>
            <a:r>
              <a:rPr lang="en-US" sz="1200" dirty="0"/>
              <a:t>.</a:t>
            </a:r>
            <a:r>
              <a:rPr lang="en-US" sz="1200" dirty="0">
                <a:solidFill>
                  <a:schemeClr val="tx1">
                    <a:lumMod val="85000"/>
                    <a:lumOff val="15000"/>
                  </a:schemeClr>
                </a:solidFill>
              </a:rPr>
              <a:t> </a:t>
            </a:r>
          </a:p>
          <a:p>
            <a:endParaRPr lang="en-US" sz="1200" dirty="0">
              <a:solidFill>
                <a:schemeClr val="tx1">
                  <a:lumMod val="85000"/>
                  <a:lumOff val="15000"/>
                </a:schemeClr>
              </a:solidFill>
            </a:endParaRPr>
          </a:p>
          <a:p>
            <a:r>
              <a:rPr lang="en-US" sz="1200" b="1" dirty="0">
                <a:solidFill>
                  <a:schemeClr val="tx1">
                    <a:lumMod val="85000"/>
                    <a:lumOff val="15000"/>
                  </a:schemeClr>
                </a:solidFill>
              </a:rPr>
              <a:t>Limited Access to Healthy Foods</a:t>
            </a:r>
            <a:r>
              <a:rPr lang="en-US" sz="1200" dirty="0"/>
              <a:t>—Percentage of adults reporting that it is “difficult” or “very difficult” to find fruit and vegetables in their neighborhood.</a:t>
            </a:r>
            <a:endParaRPr lang="en-US" sz="1200" dirty="0">
              <a:solidFill>
                <a:schemeClr val="tx1">
                  <a:lumMod val="85000"/>
                  <a:lumOff val="15000"/>
                </a:schemeClr>
              </a:solidFill>
            </a:endParaRPr>
          </a:p>
          <a:p>
            <a:endParaRPr lang="en-US" sz="1200" dirty="0"/>
          </a:p>
          <a:p>
            <a:r>
              <a:rPr lang="en-US" sz="1200" b="1" dirty="0"/>
              <a:t>Access to Nearby Parks or Outdoor Space</a:t>
            </a:r>
            <a:r>
              <a:rPr lang="en-US" sz="1200" dirty="0"/>
              <a:t>—</a:t>
            </a:r>
            <a:r>
              <a:rPr lang="en-US" sz="1200" dirty="0">
                <a:solidFill>
                  <a:schemeClr val="tx1">
                    <a:lumMod val="85000"/>
                    <a:lumOff val="15000"/>
                  </a:schemeClr>
                </a:solidFill>
              </a:rPr>
              <a:t>Percentage of adults responding yes to the question, “Is there a park or other outdoor space in your neighborhood that you’re comfortable visiting during the day?”</a:t>
            </a:r>
            <a:r>
              <a:rPr lang="en-US" sz="1200" dirty="0"/>
              <a:t> </a:t>
            </a:r>
          </a:p>
          <a:p>
            <a:pPr lvl="0"/>
            <a:endParaRPr lang="en-US" sz="1200" u="sng" dirty="0"/>
          </a:p>
          <a:p>
            <a:pPr lvl="0"/>
            <a:r>
              <a:rPr lang="en-US" sz="1200" b="1" dirty="0"/>
              <a:t>Pedestrian and Bicycle Crashes per 100,000 People</a:t>
            </a:r>
            <a:r>
              <a:rPr lang="en-US" sz="1200" dirty="0"/>
              <a:t>—Rate of pedestrian and bicyclist crashes involving motor vehicles per 100,000 persons. </a:t>
            </a:r>
          </a:p>
        </p:txBody>
      </p:sp>
    </p:spTree>
    <p:extLst>
      <p:ext uri="{BB962C8B-B14F-4D97-AF65-F5344CB8AC3E}">
        <p14:creationId xmlns:p14="http://schemas.microsoft.com/office/powerpoint/2010/main" val="278288059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Social Determinants of Health</a:t>
            </a:r>
          </a:p>
        </p:txBody>
      </p:sp>
      <p:sp>
        <p:nvSpPr>
          <p:cNvPr id="3" name="Content Placeholder 2"/>
          <p:cNvSpPr>
            <a:spLocks noGrp="1"/>
          </p:cNvSpPr>
          <p:nvPr>
            <p:ph idx="1"/>
          </p:nvPr>
        </p:nvSpPr>
        <p:spPr>
          <a:xfrm>
            <a:off x="457200" y="1143000"/>
            <a:ext cx="8229600" cy="5181600"/>
          </a:xfrm>
        </p:spPr>
        <p:txBody>
          <a:bodyPr>
            <a:normAutofit fontScale="40000" lnSpcReduction="20000"/>
          </a:bodyPr>
          <a:lstStyle/>
          <a:p>
            <a:pPr lvl="0"/>
            <a:r>
              <a:rPr lang="en-US" sz="2600" b="1" dirty="0"/>
              <a:t>Advanced or Proficient English Language Arts (ELA) Achievement in 4th grade</a:t>
            </a:r>
            <a:r>
              <a:rPr lang="en-US" sz="2600" dirty="0"/>
              <a:t>—Percentage of 4th graders who score at the advanced or proficient levels of English Language Arts (ELA) as assessed by the Pennsylvania System of School Assessment (PSSA) standardized test. The PSSA test changed, beginning in 2015, to align with the Pennsylvania Core Standards. </a:t>
            </a:r>
            <a:r>
              <a:rPr lang="en-US" sz="2600" b="1" dirty="0"/>
              <a:t>Reading Skills</a:t>
            </a:r>
            <a:r>
              <a:rPr lang="en-US" sz="2600" dirty="0"/>
              <a:t>, which were measured in prior years of the PSSA, are no longer available. For more information on the PSSA: </a:t>
            </a:r>
            <a:r>
              <a:rPr lang="en-US" sz="2600" dirty="0">
                <a:hlinkClick r:id="rId2"/>
              </a:rPr>
              <a:t>http://www.education.pa.gov/pages/pssa-information.aspx#tab-1</a:t>
            </a:r>
            <a:endParaRPr lang="en-US" sz="2600" dirty="0"/>
          </a:p>
          <a:p>
            <a:pPr marL="0" lvl="0" indent="0">
              <a:buNone/>
            </a:pPr>
            <a:endParaRPr lang="en-US" sz="2600" dirty="0"/>
          </a:p>
          <a:p>
            <a:pPr lvl="0"/>
            <a:r>
              <a:rPr lang="en-US" sz="2600" b="1" dirty="0"/>
              <a:t>On-Time High School Graduation Rate</a:t>
            </a:r>
            <a:r>
              <a:rPr lang="en-US" sz="2600" dirty="0"/>
              <a:t>—Percentage of all public school students who graduate from high school within four years after starting 9</a:t>
            </a:r>
            <a:r>
              <a:rPr lang="en-US" sz="2600" baseline="30000" dirty="0"/>
              <a:t>th</a:t>
            </a:r>
            <a:r>
              <a:rPr lang="en-US" sz="2600" dirty="0"/>
              <a:t> grade. The Pennsylvania Department of Education reports on graduation rates by Local Education Agency (LEA). For this report, LEA Philadelphia City SD was used.  Graduation rates are reported by cohort, and the 4-year cohort rate is considered “on-time.” You can access the data on the state site at: </a:t>
            </a:r>
            <a:r>
              <a:rPr lang="en-US" sz="25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http://www.education.pa.gov/Data-and-Statistics/Pages/Cohort-Graduation-Rate-.aspx#tab-1</a:t>
            </a:r>
            <a:endParaRPr lang="en-US" sz="2500" u="sng"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lvl="0" indent="0">
              <a:buNone/>
            </a:pPr>
            <a:endParaRPr lang="en-US" sz="2500" dirty="0"/>
          </a:p>
          <a:p>
            <a:pPr lvl="0"/>
            <a:r>
              <a:rPr lang="en-US" sz="2600" b="1" dirty="0"/>
              <a:t>Adults with Some College, ≥25 Years of Age</a:t>
            </a:r>
            <a:r>
              <a:rPr lang="en-US" sz="2600" dirty="0"/>
              <a:t>—Percentage of adults 25 years or older who completed at least some college. </a:t>
            </a:r>
          </a:p>
          <a:p>
            <a:pPr lvl="0"/>
            <a:endParaRPr lang="en-US" sz="2600" dirty="0"/>
          </a:p>
          <a:p>
            <a:pPr lvl="0"/>
            <a:r>
              <a:rPr lang="en-US" sz="2600" b="1" dirty="0"/>
              <a:t>Unemployment, ≥16 Years of Age</a:t>
            </a:r>
            <a:r>
              <a:rPr lang="en-US" sz="2600" dirty="0"/>
              <a:t>—Percentage of population 16 years or older unemployed but seeking work.</a:t>
            </a:r>
          </a:p>
          <a:p>
            <a:pPr lvl="0"/>
            <a:endParaRPr lang="en-US" sz="2600" dirty="0"/>
          </a:p>
          <a:p>
            <a:pPr lvl="0"/>
            <a:r>
              <a:rPr lang="en-US" sz="2600" b="1" dirty="0"/>
              <a:t>Poverty</a:t>
            </a:r>
            <a:r>
              <a:rPr lang="en-US" sz="2600" dirty="0"/>
              <a:t>—Percentage of population, including all ages, living in a household with an income below 100% of the federal poverty level (FPL).</a:t>
            </a:r>
          </a:p>
          <a:p>
            <a:pPr lvl="0"/>
            <a:endParaRPr lang="en-US" sz="2600" dirty="0"/>
          </a:p>
          <a:p>
            <a:pPr lvl="0"/>
            <a:r>
              <a:rPr lang="en-US" sz="2600" b="1" dirty="0"/>
              <a:t>Children Living in Poverty, &lt;18 Years of Age</a:t>
            </a:r>
            <a:r>
              <a:rPr lang="en-US" sz="2600" dirty="0"/>
              <a:t>—Percentage of children under 18 with a family income below 100% of the federal poverty level.</a:t>
            </a:r>
          </a:p>
          <a:p>
            <a:pPr lvl="0"/>
            <a:endParaRPr lang="en-US" sz="2600" dirty="0"/>
          </a:p>
          <a:p>
            <a:pPr lvl="0"/>
            <a:r>
              <a:rPr lang="en-US" sz="2600" b="1" dirty="0"/>
              <a:t>Children in Single-Parent Households, &lt;18 Years of Age</a:t>
            </a:r>
            <a:r>
              <a:rPr lang="en-US" sz="2600" dirty="0"/>
              <a:t>—Percentage of all children in family households that live in a household headed by a single parent (male or female head of household with no spouse present).</a:t>
            </a:r>
          </a:p>
          <a:p>
            <a:pPr lvl="0"/>
            <a:endParaRPr lang="en-US" sz="2600" dirty="0"/>
          </a:p>
          <a:p>
            <a:pPr lvl="0"/>
            <a:r>
              <a:rPr lang="en-US" sz="2600" b="1" dirty="0"/>
              <a:t>Social Capital</a:t>
            </a:r>
            <a:r>
              <a:rPr lang="en-US" sz="2600" dirty="0"/>
              <a:t>—Percentage of adults reporting "yes" to, " </a:t>
            </a:r>
            <a:r>
              <a:rPr lang="en-US" sz="2600" i="1" dirty="0"/>
              <a:t>Have people in your neighborhood ever worked together to improve the neighborhood? For example, through a neighborhood watch, creating a community garden, building a community playground, or participating in a block party.</a:t>
            </a:r>
            <a:r>
              <a:rPr lang="en-US" sz="2600" dirty="0"/>
              <a:t> "</a:t>
            </a:r>
            <a:endParaRPr lang="en-US" sz="2600" i="1" dirty="0"/>
          </a:p>
          <a:p>
            <a:pPr lvl="0"/>
            <a:endParaRPr lang="en-US" sz="2600" i="1" dirty="0"/>
          </a:p>
          <a:p>
            <a:r>
              <a:rPr lang="en-US" sz="2600" b="1" dirty="0"/>
              <a:t>Housing-Cost Burden for Renters</a:t>
            </a:r>
            <a:r>
              <a:rPr lang="en-US" sz="2600" dirty="0"/>
              <a:t>—Percentage of the household population who pays 30% or more of their income for rental housing.</a:t>
            </a:r>
          </a:p>
          <a:p>
            <a:endParaRPr lang="en-US" sz="2600" dirty="0"/>
          </a:p>
          <a:p>
            <a:r>
              <a:rPr lang="en-US" sz="2600" b="1" dirty="0"/>
              <a:t>Severe Housing-Cost Burden for Renters</a:t>
            </a:r>
            <a:r>
              <a:rPr lang="en-US" sz="2600" dirty="0"/>
              <a:t>—Percentage of the household population who pays 50% or more of their income for rental housing.</a:t>
            </a:r>
          </a:p>
        </p:txBody>
      </p:sp>
    </p:spTree>
    <p:extLst>
      <p:ext uri="{BB962C8B-B14F-4D97-AF65-F5344CB8AC3E}">
        <p14:creationId xmlns:p14="http://schemas.microsoft.com/office/powerpoint/2010/main" val="3452577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5" name="TextBox 4"/>
          <p:cNvSpPr txBox="1"/>
          <p:nvPr/>
        </p:nvSpPr>
        <p:spPr>
          <a:xfrm>
            <a:off x="6982632" y="1727031"/>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have smoked at least 100 cigarettes in their lifetime and currently smoke “every day” or "some days."</a:t>
            </a:r>
          </a:p>
        </p:txBody>
      </p:sp>
      <p:sp>
        <p:nvSpPr>
          <p:cNvPr id="7" name="TextBox 6"/>
          <p:cNvSpPr txBox="1"/>
          <p:nvPr/>
        </p:nvSpPr>
        <p:spPr>
          <a:xfrm>
            <a:off x="7003414" y="4149806"/>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Hispanic and Asian, non-Hispanic. Data missing for some years for some race/ethnic subgroups due to small sample size.</a:t>
            </a:r>
          </a:p>
        </p:txBody>
      </p:sp>
      <p:pic>
        <p:nvPicPr>
          <p:cNvPr id="3" name="Picture 2"/>
          <p:cNvPicPr>
            <a:picLocks noChangeAspect="1"/>
          </p:cNvPicPr>
          <p:nvPr/>
        </p:nvPicPr>
        <p:blipFill>
          <a:blip r:embed="rId2"/>
          <a:stretch>
            <a:fillRect/>
          </a:stretch>
        </p:blipFill>
        <p:spPr>
          <a:xfrm>
            <a:off x="152400" y="990600"/>
            <a:ext cx="6575112" cy="4194572"/>
          </a:xfrm>
          <a:prstGeom prst="rect">
            <a:avLst/>
          </a:prstGeom>
        </p:spPr>
      </p:pic>
    </p:spTree>
    <p:extLst>
      <p:ext uri="{BB962C8B-B14F-4D97-AF65-F5344CB8AC3E}">
        <p14:creationId xmlns:p14="http://schemas.microsoft.com/office/powerpoint/2010/main" val="392442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6" name="TextBox 5"/>
          <p:cNvSpPr txBox="1"/>
          <p:nvPr/>
        </p:nvSpPr>
        <p:spPr>
          <a:xfrm>
            <a:off x="6971873" y="2590800"/>
            <a:ext cx="2057400" cy="313932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Two years of Household Health Survey data (2012 and 2014/15) were combined to provide more reliable estimates by planning district, therefore these numbers are not directly comparable with previous estimates.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sp>
        <p:nvSpPr>
          <p:cNvPr id="7" name="TextBox 6"/>
          <p:cNvSpPr txBox="1"/>
          <p:nvPr/>
        </p:nvSpPr>
        <p:spPr>
          <a:xfrm>
            <a:off x="6982632" y="1219200"/>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have smoked at least 100 cigarettes in their lifetime and currently smoke “every day” or "some days."</a:t>
            </a:r>
          </a:p>
        </p:txBody>
      </p:sp>
      <p:pic>
        <p:nvPicPr>
          <p:cNvPr id="3" name="Picture 2" descr="D:\CHA_2016\Print\Final\Adult Smoking Pre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6858001"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481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Community Health Assessment (CHA)</a:t>
            </a:r>
          </a:p>
        </p:txBody>
      </p:sp>
      <p:sp>
        <p:nvSpPr>
          <p:cNvPr id="3" name="Content Placeholder 2"/>
          <p:cNvSpPr>
            <a:spLocks noGrp="1"/>
          </p:cNvSpPr>
          <p:nvPr>
            <p:ph idx="1"/>
          </p:nvPr>
        </p:nvSpPr>
        <p:spPr/>
        <p:txBody>
          <a:bodyPr>
            <a:normAutofit/>
          </a:bodyPr>
          <a:lstStyle/>
          <a:p>
            <a:pPr marL="457200" lvl="1" indent="0" algn="ctr">
              <a:buNone/>
            </a:pPr>
            <a:endParaRPr lang="en-US" sz="2200" dirty="0"/>
          </a:p>
          <a:p>
            <a:pPr marL="457200" lvl="1" indent="0" algn="ctr">
              <a:buNone/>
            </a:pPr>
            <a:endParaRPr lang="en-US" sz="2200" dirty="0"/>
          </a:p>
          <a:p>
            <a:pPr marL="0" lvl="1" indent="0" algn="ctr">
              <a:buNone/>
            </a:pPr>
            <a:r>
              <a:rPr lang="en-US" sz="2200" dirty="0"/>
              <a:t>The CHA is a systematic assessment of population health in Philadelphia, highlighting key public health challenges and assets and informing local public health programs, policies, and partnerships.</a:t>
            </a:r>
          </a:p>
          <a:p>
            <a:pPr marL="0" lvl="1" indent="0" algn="ctr">
              <a:buNone/>
            </a:pPr>
            <a:endParaRPr lang="en-US" sz="2200" dirty="0"/>
          </a:p>
          <a:p>
            <a:pPr marL="0" lvl="1" indent="0" algn="ctr">
              <a:buNone/>
            </a:pPr>
            <a:r>
              <a:rPr lang="en-US" sz="2200" dirty="0"/>
              <a:t>The CHA includes indicators reflecting health behaviors, health conditions, health care factors, and social and environmental determinants of health.</a:t>
            </a:r>
          </a:p>
          <a:p>
            <a:pPr marL="0" indent="0" algn="ctr"/>
            <a:endParaRPr lang="en-US" sz="2200" dirty="0"/>
          </a:p>
        </p:txBody>
      </p:sp>
    </p:spTree>
    <p:extLst>
      <p:ext uri="{BB962C8B-B14F-4D97-AF65-F5344CB8AC3E}">
        <p14:creationId xmlns:p14="http://schemas.microsoft.com/office/powerpoint/2010/main" val="3837377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5" name="TextBox 4"/>
          <p:cNvSpPr txBox="1"/>
          <p:nvPr/>
        </p:nvSpPr>
        <p:spPr>
          <a:xfrm>
            <a:off x="6982632" y="1727031"/>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have smoked at least 100 cigarettes in their lifetime and currently smoke “every day” or "some days."</a:t>
            </a:r>
          </a:p>
        </p:txBody>
      </p:sp>
      <p:pic>
        <p:nvPicPr>
          <p:cNvPr id="4" name="Picture 3"/>
          <p:cNvPicPr>
            <a:picLocks noChangeAspect="1"/>
          </p:cNvPicPr>
          <p:nvPr/>
        </p:nvPicPr>
        <p:blipFill>
          <a:blip r:embed="rId2"/>
          <a:stretch>
            <a:fillRect/>
          </a:stretch>
        </p:blipFill>
        <p:spPr>
          <a:xfrm>
            <a:off x="228600" y="533400"/>
            <a:ext cx="6383065" cy="5163760"/>
          </a:xfrm>
          <a:prstGeom prst="rect">
            <a:avLst/>
          </a:prstGeom>
        </p:spPr>
      </p:pic>
    </p:spTree>
    <p:extLst>
      <p:ext uri="{BB962C8B-B14F-4D97-AF65-F5344CB8AC3E}">
        <p14:creationId xmlns:p14="http://schemas.microsoft.com/office/powerpoint/2010/main" val="1966418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4" name="TextBox 3"/>
          <p:cNvSpPr txBox="1"/>
          <p:nvPr/>
        </p:nvSpPr>
        <p:spPr>
          <a:xfrm>
            <a:off x="7019643" y="1371600"/>
            <a:ext cx="1980346" cy="297004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Teen Tobacco Use: Percentage of 9th-12th grade students who used cigarettes, smokeless tobacco, cigars, or electronic vapor products on at least one day in the past 30 days.</a:t>
            </a:r>
          </a:p>
          <a:p>
            <a:pPr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Teen Cigarette Smoking Prevalence: Percentage of 9</a:t>
            </a:r>
            <a:r>
              <a:rPr lang="en-US" sz="1100" baseline="30000" dirty="0">
                <a:solidFill>
                  <a:schemeClr val="tx1">
                    <a:lumMod val="85000"/>
                    <a:lumOff val="15000"/>
                  </a:schemeClr>
                </a:solidFill>
                <a:latin typeface="Trebuchet MS" pitchFamily="34" charset="0"/>
              </a:rPr>
              <a:t>th</a:t>
            </a:r>
            <a:r>
              <a:rPr lang="en-US" sz="1100" dirty="0">
                <a:solidFill>
                  <a:schemeClr val="tx1">
                    <a:lumMod val="85000"/>
                    <a:lumOff val="15000"/>
                  </a:schemeClr>
                </a:solidFill>
                <a:latin typeface="Trebuchet MS" pitchFamily="34" charset="0"/>
              </a:rPr>
              <a:t>-12</a:t>
            </a:r>
            <a:r>
              <a:rPr lang="en-US" sz="1100" baseline="30000" dirty="0">
                <a:solidFill>
                  <a:schemeClr val="tx1">
                    <a:lumMod val="85000"/>
                    <a:lumOff val="15000"/>
                  </a:schemeClr>
                </a:solidFill>
                <a:latin typeface="Trebuchet MS" pitchFamily="34" charset="0"/>
              </a:rPr>
              <a:t>th</a:t>
            </a:r>
            <a:r>
              <a:rPr lang="en-US" sz="1100" dirty="0">
                <a:solidFill>
                  <a:schemeClr val="tx1">
                    <a:lumMod val="85000"/>
                    <a:lumOff val="15000"/>
                  </a:schemeClr>
                </a:solidFill>
                <a:latin typeface="Trebuchet MS" pitchFamily="34" charset="0"/>
              </a:rPr>
              <a:t> grade students who smoked cigarettes on at least one day in the past 30 days.</a:t>
            </a:r>
          </a:p>
        </p:txBody>
      </p:sp>
      <p:pic>
        <p:nvPicPr>
          <p:cNvPr id="5" name="Picture 4"/>
          <p:cNvPicPr>
            <a:picLocks noChangeAspect="1"/>
          </p:cNvPicPr>
          <p:nvPr/>
        </p:nvPicPr>
        <p:blipFill>
          <a:blip r:embed="rId2"/>
          <a:stretch>
            <a:fillRect/>
          </a:stretch>
        </p:blipFill>
        <p:spPr>
          <a:xfrm>
            <a:off x="152400" y="1219200"/>
            <a:ext cx="6584251" cy="3944454"/>
          </a:xfrm>
          <a:prstGeom prst="rect">
            <a:avLst/>
          </a:prstGeom>
        </p:spPr>
      </p:pic>
      <p:sp>
        <p:nvSpPr>
          <p:cNvPr id="6" name="TextBox 5"/>
          <p:cNvSpPr txBox="1"/>
          <p:nvPr/>
        </p:nvSpPr>
        <p:spPr>
          <a:xfrm>
            <a:off x="6981116" y="4419600"/>
            <a:ext cx="2057400"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2015 is the first year that electronic vapor products were included on the Youth Risk Behavior Survey.</a:t>
            </a:r>
          </a:p>
        </p:txBody>
      </p:sp>
    </p:spTree>
    <p:extLst>
      <p:ext uri="{BB962C8B-B14F-4D97-AF65-F5344CB8AC3E}">
        <p14:creationId xmlns:p14="http://schemas.microsoft.com/office/powerpoint/2010/main" val="2194835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6" name="TextBox 5"/>
          <p:cNvSpPr txBox="1"/>
          <p:nvPr/>
        </p:nvSpPr>
        <p:spPr>
          <a:xfrm>
            <a:off x="6981116" y="4419600"/>
            <a:ext cx="2057400"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2015 is the first year that electronic vapor products were included on the Youth Risk Behavior Survey.</a:t>
            </a:r>
          </a:p>
        </p:txBody>
      </p:sp>
      <p:pic>
        <p:nvPicPr>
          <p:cNvPr id="3" name="Picture 2"/>
          <p:cNvPicPr>
            <a:picLocks noChangeAspect="1"/>
          </p:cNvPicPr>
          <p:nvPr/>
        </p:nvPicPr>
        <p:blipFill>
          <a:blip r:embed="rId2"/>
          <a:stretch>
            <a:fillRect/>
          </a:stretch>
        </p:blipFill>
        <p:spPr>
          <a:xfrm>
            <a:off x="152399" y="1143000"/>
            <a:ext cx="6554339" cy="4038600"/>
          </a:xfrm>
          <a:prstGeom prst="rect">
            <a:avLst/>
          </a:prstGeom>
        </p:spPr>
      </p:pic>
      <p:sp>
        <p:nvSpPr>
          <p:cNvPr id="7" name="TextBox 6"/>
          <p:cNvSpPr txBox="1"/>
          <p:nvPr/>
        </p:nvSpPr>
        <p:spPr>
          <a:xfrm>
            <a:off x="7019643" y="1676400"/>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9th-12th grade students who used cigarettes, smokeless tobacco, cigars, or electronic vapor products on at least one day in the past 30 days.</a:t>
            </a:r>
          </a:p>
        </p:txBody>
      </p:sp>
    </p:spTree>
    <p:extLst>
      <p:ext uri="{BB962C8B-B14F-4D97-AF65-F5344CB8AC3E}">
        <p14:creationId xmlns:p14="http://schemas.microsoft.com/office/powerpoint/2010/main" val="3047853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6" name="TextBox 5"/>
          <p:cNvSpPr txBox="1"/>
          <p:nvPr/>
        </p:nvSpPr>
        <p:spPr>
          <a:xfrm>
            <a:off x="6981116" y="4419600"/>
            <a:ext cx="2057400"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2015 is the first year that electronic vapor products were included on the Youth Risk Behavior Survey.</a:t>
            </a:r>
          </a:p>
        </p:txBody>
      </p:sp>
      <p:pic>
        <p:nvPicPr>
          <p:cNvPr id="3" name="Picture 2"/>
          <p:cNvPicPr>
            <a:picLocks noChangeAspect="1"/>
          </p:cNvPicPr>
          <p:nvPr/>
        </p:nvPicPr>
        <p:blipFill>
          <a:blip r:embed="rId2"/>
          <a:stretch>
            <a:fillRect/>
          </a:stretch>
        </p:blipFill>
        <p:spPr>
          <a:xfrm>
            <a:off x="685800" y="304800"/>
            <a:ext cx="5700254" cy="5803895"/>
          </a:xfrm>
          <a:prstGeom prst="rect">
            <a:avLst/>
          </a:prstGeom>
        </p:spPr>
      </p:pic>
      <p:sp>
        <p:nvSpPr>
          <p:cNvPr id="7" name="TextBox 6"/>
          <p:cNvSpPr txBox="1"/>
          <p:nvPr/>
        </p:nvSpPr>
        <p:spPr>
          <a:xfrm>
            <a:off x="7019643" y="1676400"/>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9th-12th grade students who used cigarettes, smokeless tobacco, cigars, or electronic vapor products on at least one day in the past 30 days.</a:t>
            </a:r>
          </a:p>
        </p:txBody>
      </p:sp>
    </p:spTree>
    <p:extLst>
      <p:ext uri="{BB962C8B-B14F-4D97-AF65-F5344CB8AC3E}">
        <p14:creationId xmlns:p14="http://schemas.microsoft.com/office/powerpoint/2010/main" val="3373729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4" name="TextBox 3"/>
          <p:cNvSpPr txBox="1"/>
          <p:nvPr/>
        </p:nvSpPr>
        <p:spPr>
          <a:xfrm>
            <a:off x="6982632" y="1473115"/>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of deaths attributable to smoking per 100,000 adults 35 years and older. This measure is based on CDC's Smoking-Attributable Mortality, Morbidity, and Economic Costs (SAMMEC).</a:t>
            </a:r>
          </a:p>
        </p:txBody>
      </p:sp>
      <p:pic>
        <p:nvPicPr>
          <p:cNvPr id="3" name="Picture 2"/>
          <p:cNvPicPr>
            <a:picLocks noChangeAspect="1"/>
          </p:cNvPicPr>
          <p:nvPr/>
        </p:nvPicPr>
        <p:blipFill>
          <a:blip r:embed="rId2"/>
          <a:stretch>
            <a:fillRect/>
          </a:stretch>
        </p:blipFill>
        <p:spPr>
          <a:xfrm>
            <a:off x="152400" y="1243136"/>
            <a:ext cx="6587319" cy="4030166"/>
          </a:xfrm>
          <a:prstGeom prst="rect">
            <a:avLst/>
          </a:prstGeom>
        </p:spPr>
      </p:pic>
    </p:spTree>
    <p:extLst>
      <p:ext uri="{BB962C8B-B14F-4D97-AF65-F5344CB8AC3E}">
        <p14:creationId xmlns:p14="http://schemas.microsoft.com/office/powerpoint/2010/main" val="594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4" name="TextBox 3"/>
          <p:cNvSpPr txBox="1"/>
          <p:nvPr/>
        </p:nvSpPr>
        <p:spPr>
          <a:xfrm>
            <a:off x="6982632" y="1473115"/>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of deaths attributable to smoking per 100,000 adults 35 years and older. This measure is based on CDC's Smoking-Attributable Mortality, Morbidity, and Economic Costs (SAMMEC).</a:t>
            </a:r>
          </a:p>
        </p:txBody>
      </p:sp>
      <p:sp>
        <p:nvSpPr>
          <p:cNvPr id="5" name="TextBox 4"/>
          <p:cNvSpPr txBox="1"/>
          <p:nvPr/>
        </p:nvSpPr>
        <p:spPr>
          <a:xfrm>
            <a:off x="6961985" y="3657600"/>
            <a:ext cx="2057400" cy="195438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missing for some race/ethnic subgroups due to small sample size. The methods for calculating smoking-attributable mortality have been updated since prior reports and are not comparable to previous years.</a:t>
            </a:r>
          </a:p>
        </p:txBody>
      </p:sp>
      <p:pic>
        <p:nvPicPr>
          <p:cNvPr id="3" name="Picture 2"/>
          <p:cNvPicPr>
            <a:picLocks noChangeAspect="1"/>
          </p:cNvPicPr>
          <p:nvPr/>
        </p:nvPicPr>
        <p:blipFill>
          <a:blip r:embed="rId2"/>
          <a:stretch>
            <a:fillRect/>
          </a:stretch>
        </p:blipFill>
        <p:spPr>
          <a:xfrm>
            <a:off x="152400" y="1143000"/>
            <a:ext cx="6565244" cy="4038600"/>
          </a:xfrm>
          <a:prstGeom prst="rect">
            <a:avLst/>
          </a:prstGeom>
        </p:spPr>
      </p:pic>
    </p:spTree>
    <p:extLst>
      <p:ext uri="{BB962C8B-B14F-4D97-AF65-F5344CB8AC3E}">
        <p14:creationId xmlns:p14="http://schemas.microsoft.com/office/powerpoint/2010/main" val="3587230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4" name="TextBox 3"/>
          <p:cNvSpPr txBox="1"/>
          <p:nvPr/>
        </p:nvSpPr>
        <p:spPr>
          <a:xfrm>
            <a:off x="6982632" y="1473115"/>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of deaths attributable to smoking per 100,000 adults 35 years and older. This measure is based on CDC's Smoking-Attributable Mortality, Morbidity, and Economic Costs (SAMMEC).</a:t>
            </a:r>
          </a:p>
        </p:txBody>
      </p:sp>
      <p:sp>
        <p:nvSpPr>
          <p:cNvPr id="5" name="TextBox 4"/>
          <p:cNvSpPr txBox="1"/>
          <p:nvPr/>
        </p:nvSpPr>
        <p:spPr>
          <a:xfrm>
            <a:off x="6961985" y="3911515"/>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995750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4" name="TextBox 3"/>
          <p:cNvSpPr txBox="1"/>
          <p:nvPr/>
        </p:nvSpPr>
        <p:spPr>
          <a:xfrm>
            <a:off x="6982632" y="1811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under 18 who live with an adult who smokes in the home.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219200"/>
            <a:ext cx="642613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435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4" name="TextBox 3"/>
          <p:cNvSpPr txBox="1"/>
          <p:nvPr/>
        </p:nvSpPr>
        <p:spPr>
          <a:xfrm>
            <a:off x="6982632" y="1811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under 18 who live with an adult who smokes in the home.</a:t>
            </a:r>
          </a:p>
        </p:txBody>
      </p:sp>
      <p:sp>
        <p:nvSpPr>
          <p:cNvPr id="6" name="TextBox 5"/>
          <p:cNvSpPr txBox="1"/>
          <p:nvPr/>
        </p:nvSpPr>
        <p:spPr>
          <a:xfrm>
            <a:off x="6971873" y="4453355"/>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not shown for Asian, non-Hispanic.</a:t>
            </a:r>
          </a:p>
        </p:txBody>
      </p:sp>
      <p:pic>
        <p:nvPicPr>
          <p:cNvPr id="3" name="Picture 2"/>
          <p:cNvPicPr>
            <a:picLocks noChangeAspect="1"/>
          </p:cNvPicPr>
          <p:nvPr/>
        </p:nvPicPr>
        <p:blipFill>
          <a:blip r:embed="rId2"/>
          <a:stretch>
            <a:fillRect/>
          </a:stretch>
        </p:blipFill>
        <p:spPr>
          <a:xfrm>
            <a:off x="228600" y="1087658"/>
            <a:ext cx="6407464" cy="3941542"/>
          </a:xfrm>
          <a:prstGeom prst="rect">
            <a:avLst/>
          </a:prstGeom>
        </p:spPr>
      </p:pic>
    </p:spTree>
    <p:extLst>
      <p:ext uri="{BB962C8B-B14F-4D97-AF65-F5344CB8AC3E}">
        <p14:creationId xmlns:p14="http://schemas.microsoft.com/office/powerpoint/2010/main" val="3487924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019643" y="76200"/>
            <a:ext cx="1980346" cy="1066800"/>
          </a:xfrm>
        </p:spPr>
        <p:txBody>
          <a:bodyPr/>
          <a:lstStyle/>
          <a:p>
            <a:r>
              <a:rPr lang="en-US" dirty="0"/>
              <a:t>Tobacco and Alcohol</a:t>
            </a:r>
          </a:p>
        </p:txBody>
      </p:sp>
      <p:sp>
        <p:nvSpPr>
          <p:cNvPr id="4" name="TextBox 3"/>
          <p:cNvSpPr txBox="1"/>
          <p:nvPr/>
        </p:nvSpPr>
        <p:spPr>
          <a:xfrm>
            <a:off x="6981116" y="1428437"/>
            <a:ext cx="1980346" cy="892552"/>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000" dirty="0">
                <a:solidFill>
                  <a:schemeClr val="tx1">
                    <a:lumMod val="85000"/>
                    <a:lumOff val="15000"/>
                  </a:schemeClr>
                </a:solidFill>
                <a:latin typeface="Trebuchet MS" pitchFamily="34" charset="0"/>
              </a:rPr>
              <a:t>Adult excessive drinking is the percentage of adults reporting binge or heavy drinking.</a:t>
            </a:r>
          </a:p>
        </p:txBody>
      </p:sp>
      <p:sp>
        <p:nvSpPr>
          <p:cNvPr id="5" name="TextBox 4"/>
          <p:cNvSpPr txBox="1"/>
          <p:nvPr/>
        </p:nvSpPr>
        <p:spPr>
          <a:xfrm>
            <a:off x="6942589" y="2996373"/>
            <a:ext cx="2057400" cy="2446824"/>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The Centers for Disease Control and Prevention define binge drinking as drinking 5 or more drinks on an occasion for men or 4 or more drinks on an occasion for women and heavy drinking as drinking 15 or more drinks per week for men, or 8 or more drinks per week for women.</a:t>
            </a:r>
          </a:p>
          <a:p>
            <a:pPr algn="ctr"/>
            <a:r>
              <a:rPr lang="en-US" sz="1000" dirty="0">
                <a:solidFill>
                  <a:schemeClr val="tx1">
                    <a:lumMod val="85000"/>
                    <a:lumOff val="15000"/>
                  </a:schemeClr>
                </a:solidFill>
                <a:latin typeface="Trebuchet MS" pitchFamily="34" charset="0"/>
              </a:rPr>
              <a:t>Please note that data years differ across dimensions for this indicator.</a:t>
            </a:r>
          </a:p>
          <a:p>
            <a:pPr lvl="0" algn="ctr"/>
            <a:endParaRPr lang="en-US" sz="1100" dirty="0">
              <a:solidFill>
                <a:schemeClr val="tx1">
                  <a:lumMod val="85000"/>
                  <a:lumOff val="15000"/>
                </a:schemeClr>
              </a:solidFill>
              <a:latin typeface="Trebuchet MS" pitchFamily="34" charset="0"/>
            </a:endParaRPr>
          </a:p>
        </p:txBody>
      </p:sp>
      <p:pic>
        <p:nvPicPr>
          <p:cNvPr id="6" name="Picture 5"/>
          <p:cNvPicPr>
            <a:picLocks noChangeAspect="1"/>
          </p:cNvPicPr>
          <p:nvPr/>
        </p:nvPicPr>
        <p:blipFill>
          <a:blip r:embed="rId2"/>
          <a:stretch>
            <a:fillRect/>
          </a:stretch>
        </p:blipFill>
        <p:spPr>
          <a:xfrm>
            <a:off x="304800" y="1295400"/>
            <a:ext cx="6437934" cy="3944454"/>
          </a:xfrm>
          <a:prstGeom prst="rect">
            <a:avLst/>
          </a:prstGeom>
        </p:spPr>
      </p:pic>
    </p:spTree>
    <p:extLst>
      <p:ext uri="{BB962C8B-B14F-4D97-AF65-F5344CB8AC3E}">
        <p14:creationId xmlns:p14="http://schemas.microsoft.com/office/powerpoint/2010/main" val="1345452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1371600"/>
            <a:ext cx="8153400" cy="4754563"/>
          </a:xfrm>
        </p:spPr>
        <p:txBody>
          <a:bodyPr>
            <a:normAutofit/>
          </a:bodyPr>
          <a:lstStyle/>
          <a:p>
            <a:pPr>
              <a:spcBef>
                <a:spcPts val="1200"/>
              </a:spcBef>
              <a:buFont typeface="Wingdings" pitchFamily="2" charset="2"/>
              <a:buChar char="§"/>
            </a:pPr>
            <a:r>
              <a:rPr lang="en-US" sz="2200" dirty="0"/>
              <a:t>Published annually since 2014</a:t>
            </a:r>
            <a:endParaRPr lang="en-US" sz="1700" dirty="0"/>
          </a:p>
          <a:p>
            <a:pPr>
              <a:spcBef>
                <a:spcPts val="1200"/>
              </a:spcBef>
              <a:buFont typeface="Wingdings" pitchFamily="2" charset="2"/>
              <a:buChar char="§"/>
            </a:pPr>
            <a:r>
              <a:rPr lang="en-US" sz="2200" dirty="0"/>
              <a:t>Combines local, state, and national data sources to provide a snapshot of health indicators and social determinants of health in Philadelphia:</a:t>
            </a:r>
          </a:p>
          <a:p>
            <a:pPr lvl="1">
              <a:spcBef>
                <a:spcPts val="600"/>
              </a:spcBef>
            </a:pPr>
            <a:r>
              <a:rPr lang="en-US" sz="1600" dirty="0"/>
              <a:t>Compared to other large cities or counties</a:t>
            </a:r>
          </a:p>
          <a:p>
            <a:pPr lvl="1">
              <a:spcBef>
                <a:spcPts val="600"/>
              </a:spcBef>
            </a:pPr>
            <a:r>
              <a:rPr lang="en-US" sz="1600" dirty="0"/>
              <a:t>Over time</a:t>
            </a:r>
          </a:p>
          <a:p>
            <a:pPr lvl="1">
              <a:spcBef>
                <a:spcPts val="600"/>
              </a:spcBef>
            </a:pPr>
            <a:r>
              <a:rPr lang="en-US" sz="1600" dirty="0"/>
              <a:t>By race/ethnicity in the most recent available year of data</a:t>
            </a:r>
          </a:p>
          <a:p>
            <a:pPr lvl="1">
              <a:spcBef>
                <a:spcPts val="600"/>
              </a:spcBef>
            </a:pPr>
            <a:r>
              <a:rPr lang="en-US" sz="1600" dirty="0"/>
              <a:t>By planning district in the most recent available year of data</a:t>
            </a:r>
            <a:endParaRPr lang="en-US" sz="1700" dirty="0"/>
          </a:p>
          <a:p>
            <a:pPr>
              <a:spcBef>
                <a:spcPts val="1200"/>
              </a:spcBef>
              <a:buFont typeface="Wingdings" pitchFamily="2" charset="2"/>
              <a:buChar char="§"/>
            </a:pPr>
            <a:r>
              <a:rPr lang="en-US" sz="2200" dirty="0"/>
              <a:t>The 2017 annual update includes a number of changes from previous years, which are detailed in the methods slides and in slide notes where applicable.</a:t>
            </a:r>
          </a:p>
          <a:p>
            <a:pPr>
              <a:spcBef>
                <a:spcPts val="1200"/>
              </a:spcBef>
              <a:buFont typeface="Wingdings" pitchFamily="2" charset="2"/>
              <a:buChar char="§"/>
            </a:pPr>
            <a:r>
              <a:rPr lang="en-US" sz="2200" dirty="0"/>
              <a:t>Interact with the data using the </a:t>
            </a:r>
            <a:r>
              <a:rPr lang="en-US" sz="2200" dirty="0">
                <a:hlinkClick r:id="rId3"/>
              </a:rPr>
              <a:t>Community Health Explorer</a:t>
            </a:r>
            <a:endParaRPr lang="en-US" sz="2200" dirty="0"/>
          </a:p>
        </p:txBody>
      </p:sp>
      <p:sp>
        <p:nvSpPr>
          <p:cNvPr id="4" name="Title 3"/>
          <p:cNvSpPr>
            <a:spLocks noGrp="1"/>
          </p:cNvSpPr>
          <p:nvPr>
            <p:ph type="title"/>
          </p:nvPr>
        </p:nvSpPr>
        <p:spPr/>
        <p:txBody>
          <a:bodyPr/>
          <a:lstStyle/>
          <a:p>
            <a:r>
              <a:rPr lang="en-US" dirty="0"/>
              <a:t>CHA Overview</a:t>
            </a:r>
          </a:p>
        </p:txBody>
      </p:sp>
    </p:spTree>
    <p:extLst>
      <p:ext uri="{BB962C8B-B14F-4D97-AF65-F5344CB8AC3E}">
        <p14:creationId xmlns:p14="http://schemas.microsoft.com/office/powerpoint/2010/main" val="842909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4" name="TextBox 3"/>
          <p:cNvSpPr txBox="1"/>
          <p:nvPr/>
        </p:nvSpPr>
        <p:spPr>
          <a:xfrm>
            <a:off x="6981116" y="1405354"/>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Adult binge drinking is the percentage of adults reporting binge drinking. </a:t>
            </a:r>
          </a:p>
        </p:txBody>
      </p:sp>
      <p:sp>
        <p:nvSpPr>
          <p:cNvPr id="5" name="TextBox 4"/>
          <p:cNvSpPr txBox="1"/>
          <p:nvPr/>
        </p:nvSpPr>
        <p:spPr>
          <a:xfrm>
            <a:off x="6942589" y="2819402"/>
            <a:ext cx="2057400" cy="2800767"/>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The Centers for Disease Control and Prevention define binge drinking as drinking 5 or more drinks on an occasion for men or 4 or more drinks on an occasion for women.</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Data not shown for Asian, non-Hispanic. </a:t>
            </a:r>
          </a:p>
          <a:p>
            <a:pPr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Please note that data years differ across dimensions for this indicator.</a:t>
            </a:r>
          </a:p>
        </p:txBody>
      </p:sp>
      <p:pic>
        <p:nvPicPr>
          <p:cNvPr id="6" name="Picture 5"/>
          <p:cNvPicPr>
            <a:picLocks noChangeAspect="1"/>
          </p:cNvPicPr>
          <p:nvPr/>
        </p:nvPicPr>
        <p:blipFill>
          <a:blip r:embed="rId2"/>
          <a:stretch>
            <a:fillRect/>
          </a:stretch>
        </p:blipFill>
        <p:spPr>
          <a:xfrm>
            <a:off x="152400" y="1143000"/>
            <a:ext cx="6565244" cy="4038600"/>
          </a:xfrm>
          <a:prstGeom prst="rect">
            <a:avLst/>
          </a:prstGeom>
        </p:spPr>
      </p:pic>
    </p:spTree>
    <p:extLst>
      <p:ext uri="{BB962C8B-B14F-4D97-AF65-F5344CB8AC3E}">
        <p14:creationId xmlns:p14="http://schemas.microsoft.com/office/powerpoint/2010/main" val="1977874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4" name="TextBox 3"/>
          <p:cNvSpPr txBox="1"/>
          <p:nvPr/>
        </p:nvSpPr>
        <p:spPr>
          <a:xfrm>
            <a:off x="6981116" y="1320715"/>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Adult excessive drinking is the percentage of adults reporting binge or heavy drinking.</a:t>
            </a:r>
          </a:p>
        </p:txBody>
      </p:sp>
      <p:sp>
        <p:nvSpPr>
          <p:cNvPr id="5" name="TextBox 4"/>
          <p:cNvSpPr txBox="1"/>
          <p:nvPr/>
        </p:nvSpPr>
        <p:spPr>
          <a:xfrm>
            <a:off x="6942589" y="2734762"/>
            <a:ext cx="2057400" cy="2970044"/>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The Centers for Disease Control and Prevention define binge drinking as drinking 5 or more drinks on an occasion for men or 4 or more drinks on an occasion for women and heavy drinking as drinking 15 or more drinks per week for men, or 8 or more drinks per week for women.</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Please note that data years differ across dimensions for this indicator.</a:t>
            </a:r>
          </a:p>
        </p:txBody>
      </p:sp>
      <p:pic>
        <p:nvPicPr>
          <p:cNvPr id="6" name="Picture 5"/>
          <p:cNvPicPr>
            <a:picLocks noChangeAspect="1"/>
          </p:cNvPicPr>
          <p:nvPr/>
        </p:nvPicPr>
        <p:blipFill>
          <a:blip r:embed="rId2"/>
          <a:stretch>
            <a:fillRect/>
          </a:stretch>
        </p:blipFill>
        <p:spPr>
          <a:xfrm>
            <a:off x="304800" y="685800"/>
            <a:ext cx="6334293" cy="5108891"/>
          </a:xfrm>
          <a:prstGeom prst="rect">
            <a:avLst/>
          </a:prstGeom>
        </p:spPr>
      </p:pic>
    </p:spTree>
    <p:extLst>
      <p:ext uri="{BB962C8B-B14F-4D97-AF65-F5344CB8AC3E}">
        <p14:creationId xmlns:p14="http://schemas.microsoft.com/office/powerpoint/2010/main" val="3240246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4" name="TextBox 3"/>
          <p:cNvSpPr txBox="1"/>
          <p:nvPr/>
        </p:nvSpPr>
        <p:spPr>
          <a:xfrm>
            <a:off x="6982632" y="1642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9th-12th grade students who had 5 or more alcoholic drinks in a row within a couple hours on at least one day in past 30 days.</a:t>
            </a:r>
          </a:p>
        </p:txBody>
      </p:sp>
      <p:sp>
        <p:nvSpPr>
          <p:cNvPr id="5" name="TextBox 4"/>
          <p:cNvSpPr txBox="1"/>
          <p:nvPr/>
        </p:nvSpPr>
        <p:spPr>
          <a:xfrm>
            <a:off x="6942589" y="3850690"/>
            <a:ext cx="2057400"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Data are not available for 2005. </a:t>
            </a:r>
          </a:p>
          <a:p>
            <a:pPr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Please note that data years differ across dimensions for this indicator.</a:t>
            </a:r>
          </a:p>
          <a:p>
            <a:pPr lvl="0" algn="ctr"/>
            <a:endParaRPr lang="en-US" sz="1100" dirty="0">
              <a:solidFill>
                <a:schemeClr val="tx1">
                  <a:lumMod val="85000"/>
                  <a:lumOff val="15000"/>
                </a:schemeClr>
              </a:solidFill>
              <a:latin typeface="Trebuchet MS" pitchFamily="34" charset="0"/>
            </a:endParaRPr>
          </a:p>
        </p:txBody>
      </p:sp>
      <p:pic>
        <p:nvPicPr>
          <p:cNvPr id="3" name="Picture 2"/>
          <p:cNvPicPr>
            <a:picLocks noChangeAspect="1"/>
          </p:cNvPicPr>
          <p:nvPr/>
        </p:nvPicPr>
        <p:blipFill>
          <a:blip r:embed="rId2"/>
          <a:stretch>
            <a:fillRect/>
          </a:stretch>
        </p:blipFill>
        <p:spPr>
          <a:xfrm>
            <a:off x="152400" y="1143000"/>
            <a:ext cx="6547492" cy="4114800"/>
          </a:xfrm>
          <a:prstGeom prst="rect">
            <a:avLst/>
          </a:prstGeom>
        </p:spPr>
      </p:pic>
    </p:spTree>
    <p:extLst>
      <p:ext uri="{BB962C8B-B14F-4D97-AF65-F5344CB8AC3E}">
        <p14:creationId xmlns:p14="http://schemas.microsoft.com/office/powerpoint/2010/main" val="3312159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4" name="TextBox 3"/>
          <p:cNvSpPr txBox="1"/>
          <p:nvPr/>
        </p:nvSpPr>
        <p:spPr>
          <a:xfrm>
            <a:off x="6982632" y="1642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9th-12th grade students who had 5 or more alcoholic drinks in a row within a couple hours on at least one day in past 30 days.</a:t>
            </a:r>
          </a:p>
        </p:txBody>
      </p:sp>
      <p:pic>
        <p:nvPicPr>
          <p:cNvPr id="6" name="Picture 5"/>
          <p:cNvPicPr>
            <a:picLocks noChangeAspect="1"/>
          </p:cNvPicPr>
          <p:nvPr/>
        </p:nvPicPr>
        <p:blipFill>
          <a:blip r:embed="rId2"/>
          <a:stretch>
            <a:fillRect/>
          </a:stretch>
        </p:blipFill>
        <p:spPr>
          <a:xfrm>
            <a:off x="152399" y="1143000"/>
            <a:ext cx="6553201" cy="4077384"/>
          </a:xfrm>
          <a:prstGeom prst="rect">
            <a:avLst/>
          </a:prstGeom>
        </p:spPr>
      </p:pic>
    </p:spTree>
    <p:extLst>
      <p:ext uri="{BB962C8B-B14F-4D97-AF65-F5344CB8AC3E}">
        <p14:creationId xmlns:p14="http://schemas.microsoft.com/office/powerpoint/2010/main" val="1362299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Tobacco and Alcohol</a:t>
            </a:r>
          </a:p>
        </p:txBody>
      </p:sp>
      <p:sp>
        <p:nvSpPr>
          <p:cNvPr id="4" name="TextBox 3"/>
          <p:cNvSpPr txBox="1"/>
          <p:nvPr/>
        </p:nvSpPr>
        <p:spPr>
          <a:xfrm>
            <a:off x="6982632" y="1642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9th-12th grade students who had 5 or more alcoholic drinks in a row within a couple hours on at least one day in the past 30 days.</a:t>
            </a:r>
          </a:p>
        </p:txBody>
      </p:sp>
      <p:pic>
        <p:nvPicPr>
          <p:cNvPr id="3" name="Picture 2"/>
          <p:cNvPicPr>
            <a:picLocks noChangeAspect="1"/>
          </p:cNvPicPr>
          <p:nvPr/>
        </p:nvPicPr>
        <p:blipFill>
          <a:blip r:embed="rId2"/>
          <a:stretch>
            <a:fillRect/>
          </a:stretch>
        </p:blipFill>
        <p:spPr>
          <a:xfrm>
            <a:off x="381000" y="609600"/>
            <a:ext cx="6053853" cy="5139373"/>
          </a:xfrm>
          <a:prstGeom prst="rect">
            <a:avLst/>
          </a:prstGeom>
        </p:spPr>
      </p:pic>
    </p:spTree>
    <p:extLst>
      <p:ext uri="{BB962C8B-B14F-4D97-AF65-F5344CB8AC3E}">
        <p14:creationId xmlns:p14="http://schemas.microsoft.com/office/powerpoint/2010/main" val="3520155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Obesity</a:t>
            </a:r>
          </a:p>
        </p:txBody>
      </p:sp>
      <p:sp>
        <p:nvSpPr>
          <p:cNvPr id="3" name="Subtitle 2"/>
          <p:cNvSpPr>
            <a:spLocks noGrp="1"/>
          </p:cNvSpPr>
          <p:nvPr>
            <p:ph type="subTitle" idx="1"/>
          </p:nvPr>
        </p:nvSpPr>
        <p:spPr/>
        <p:txBody>
          <a:bodyPr>
            <a:normAutofit/>
          </a:bodyPr>
          <a:lstStyle/>
          <a:p>
            <a:r>
              <a:rPr lang="en-US" sz="1600" dirty="0">
                <a:hlinkClick r:id="rId2" action="ppaction://hlinksldjump"/>
              </a:rPr>
              <a:t>Child Obesity</a:t>
            </a:r>
            <a:endParaRPr lang="en-US" sz="1600" dirty="0"/>
          </a:p>
          <a:p>
            <a:r>
              <a:rPr lang="en-US" sz="1600" dirty="0">
                <a:hlinkClick r:id="rId3" action="ppaction://hlinksldjump"/>
              </a:rPr>
              <a:t>Adult Obesity</a:t>
            </a:r>
            <a:endParaRPr lang="en-US" sz="1600" dirty="0"/>
          </a:p>
          <a:p>
            <a:r>
              <a:rPr lang="en-US" sz="1600" dirty="0">
                <a:hlinkClick r:id="rId4" action="ppaction://hlinksldjump"/>
              </a:rPr>
              <a:t>Adults Drinking ≥ 1 Sugary Drink Daily</a:t>
            </a:r>
            <a:endParaRPr lang="en-US" sz="1600" dirty="0"/>
          </a:p>
          <a:p>
            <a:r>
              <a:rPr lang="en-US" sz="1600" dirty="0">
                <a:hlinkClick r:id="rId5" action="ppaction://hlinksldjump"/>
              </a:rPr>
              <a:t>Teens Drinking ≥ 1 Soda Daily</a:t>
            </a:r>
            <a:endParaRPr lang="en-US" sz="1600" dirty="0"/>
          </a:p>
        </p:txBody>
      </p:sp>
    </p:spTree>
    <p:extLst>
      <p:ext uri="{BB962C8B-B14F-4D97-AF65-F5344CB8AC3E}">
        <p14:creationId xmlns:p14="http://schemas.microsoft.com/office/powerpoint/2010/main" val="2385231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Obesity</a:t>
            </a:r>
          </a:p>
        </p:txBody>
      </p:sp>
      <p:sp>
        <p:nvSpPr>
          <p:cNvPr id="4" name="TextBox 3"/>
          <p:cNvSpPr txBox="1"/>
          <p:nvPr/>
        </p:nvSpPr>
        <p:spPr>
          <a:xfrm>
            <a:off x="6982632" y="1049923"/>
            <a:ext cx="1980346" cy="263149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age 5 to 18 years, enrolled in the School District of Philadelphia (SDP) with a body mass index (BMI) greater than or equal to the 95th percentile for their age and gender group based on 2000 Centers for Disease Control growth charts. BMI data are based on nurse-measured heights and weights.</a:t>
            </a:r>
          </a:p>
        </p:txBody>
      </p:sp>
      <p:sp>
        <p:nvSpPr>
          <p:cNvPr id="5" name="TextBox 4"/>
          <p:cNvSpPr txBox="1"/>
          <p:nvPr/>
        </p:nvSpPr>
        <p:spPr>
          <a:xfrm>
            <a:off x="6942589" y="4104604"/>
            <a:ext cx="2057400"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are by school year. For example, 2005 refers to the school year spanning fall 2004 and spring 2005.</a:t>
            </a:r>
          </a:p>
        </p:txBody>
      </p:sp>
      <p:pic>
        <p:nvPicPr>
          <p:cNvPr id="6" name="Picture 5"/>
          <p:cNvPicPr>
            <a:picLocks noChangeAspect="1"/>
          </p:cNvPicPr>
          <p:nvPr/>
        </p:nvPicPr>
        <p:blipFill>
          <a:blip r:embed="rId2"/>
          <a:stretch>
            <a:fillRect/>
          </a:stretch>
        </p:blipFill>
        <p:spPr>
          <a:xfrm>
            <a:off x="152400" y="1268145"/>
            <a:ext cx="6477000" cy="3968389"/>
          </a:xfrm>
          <a:prstGeom prst="rect">
            <a:avLst/>
          </a:prstGeom>
        </p:spPr>
      </p:pic>
    </p:spTree>
    <p:extLst>
      <p:ext uri="{BB962C8B-B14F-4D97-AF65-F5344CB8AC3E}">
        <p14:creationId xmlns:p14="http://schemas.microsoft.com/office/powerpoint/2010/main" val="21046061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Obesity</a:t>
            </a:r>
          </a:p>
        </p:txBody>
      </p:sp>
      <p:sp>
        <p:nvSpPr>
          <p:cNvPr id="5" name="TextBox 4"/>
          <p:cNvSpPr txBox="1"/>
          <p:nvPr/>
        </p:nvSpPr>
        <p:spPr>
          <a:xfrm>
            <a:off x="6942589" y="4358520"/>
            <a:ext cx="2057400" cy="600164"/>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are by school year.</a:t>
            </a:r>
          </a:p>
        </p:txBody>
      </p:sp>
      <p:sp>
        <p:nvSpPr>
          <p:cNvPr id="7" name="TextBox 6"/>
          <p:cNvSpPr txBox="1"/>
          <p:nvPr/>
        </p:nvSpPr>
        <p:spPr>
          <a:xfrm>
            <a:off x="6982632" y="1049923"/>
            <a:ext cx="1980346" cy="263149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age 5 to 18 years, enrolled in the School District of Philadelphia (SDP) with a body mass index (BMI) greater than or equal to the 95th percentile for their age and gender group based on 2000 Centers for Disease Control growth charts. BMI data are based on nurse-measured heights and weights.</a:t>
            </a:r>
          </a:p>
        </p:txBody>
      </p:sp>
      <p:pic>
        <p:nvPicPr>
          <p:cNvPr id="3" name="Picture 2"/>
          <p:cNvPicPr>
            <a:picLocks noChangeAspect="1"/>
          </p:cNvPicPr>
          <p:nvPr/>
        </p:nvPicPr>
        <p:blipFill>
          <a:blip r:embed="rId2"/>
          <a:stretch>
            <a:fillRect/>
          </a:stretch>
        </p:blipFill>
        <p:spPr>
          <a:xfrm>
            <a:off x="228600" y="1049923"/>
            <a:ext cx="6477369" cy="3902431"/>
          </a:xfrm>
          <a:prstGeom prst="rect">
            <a:avLst/>
          </a:prstGeom>
        </p:spPr>
      </p:pic>
    </p:spTree>
    <p:extLst>
      <p:ext uri="{BB962C8B-B14F-4D97-AF65-F5344CB8AC3E}">
        <p14:creationId xmlns:p14="http://schemas.microsoft.com/office/powerpoint/2010/main" val="1863068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Obesity</a:t>
            </a:r>
          </a:p>
        </p:txBody>
      </p:sp>
      <p:sp>
        <p:nvSpPr>
          <p:cNvPr id="5" name="TextBox 4"/>
          <p:cNvSpPr txBox="1"/>
          <p:nvPr/>
        </p:nvSpPr>
        <p:spPr>
          <a:xfrm>
            <a:off x="6942589" y="419225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Data are by school year and displayed by zip code. Planning District boundaries are overlaid. For the citywide value, refer to the citywide over time graph.</a:t>
            </a:r>
          </a:p>
        </p:txBody>
      </p:sp>
      <p:sp>
        <p:nvSpPr>
          <p:cNvPr id="6" name="TextBox 5"/>
          <p:cNvSpPr txBox="1"/>
          <p:nvPr/>
        </p:nvSpPr>
        <p:spPr>
          <a:xfrm>
            <a:off x="6982632" y="1330910"/>
            <a:ext cx="1980346" cy="263149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children, age 5 to 18 years, enrolled in the School District of Philadelphia (SDP) with a body mass index (BMI) greater than or equal to the 95th percentile for their age and gender group based on 2000 Centers for Disease Control growth charts. BMI data are based on nurse-measured heights and weights.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397648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Obesity</a:t>
            </a:r>
          </a:p>
        </p:txBody>
      </p:sp>
      <p:sp>
        <p:nvSpPr>
          <p:cNvPr id="4" name="TextBox 3"/>
          <p:cNvSpPr txBox="1"/>
          <p:nvPr/>
        </p:nvSpPr>
        <p:spPr>
          <a:xfrm>
            <a:off x="6982632" y="1727031"/>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9th-12th grade students with BMI greater than or equal to 95th percentile for their sex and age group.</a:t>
            </a:r>
          </a:p>
        </p:txBody>
      </p:sp>
      <p:pic>
        <p:nvPicPr>
          <p:cNvPr id="3" name="Picture 2"/>
          <p:cNvPicPr>
            <a:picLocks noChangeAspect="1"/>
          </p:cNvPicPr>
          <p:nvPr/>
        </p:nvPicPr>
        <p:blipFill>
          <a:blip r:embed="rId2"/>
          <a:stretch>
            <a:fillRect/>
          </a:stretch>
        </p:blipFill>
        <p:spPr>
          <a:xfrm>
            <a:off x="304800" y="533400"/>
            <a:ext cx="6255038" cy="5352752"/>
          </a:xfrm>
          <a:prstGeom prst="rect">
            <a:avLst/>
          </a:prstGeom>
        </p:spPr>
      </p:pic>
    </p:spTree>
    <p:extLst>
      <p:ext uri="{BB962C8B-B14F-4D97-AF65-F5344CB8AC3E}">
        <p14:creationId xmlns:p14="http://schemas.microsoft.com/office/powerpoint/2010/main" val="3122146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 Updates Since 2016</a:t>
            </a:r>
          </a:p>
        </p:txBody>
      </p:sp>
      <p:sp>
        <p:nvSpPr>
          <p:cNvPr id="5" name="Content Placeholder 4"/>
          <p:cNvSpPr>
            <a:spLocks noGrp="1"/>
          </p:cNvSpPr>
          <p:nvPr>
            <p:ph idx="1"/>
          </p:nvPr>
        </p:nvSpPr>
        <p:spPr>
          <a:xfrm>
            <a:off x="457200" y="1447800"/>
            <a:ext cx="8229600" cy="4602163"/>
          </a:xfrm>
        </p:spPr>
        <p:txBody>
          <a:bodyPr>
            <a:normAutofit/>
          </a:bodyPr>
          <a:lstStyle/>
          <a:p>
            <a:pPr>
              <a:spcAft>
                <a:spcPts val="1200"/>
              </a:spcAft>
              <a:buFont typeface="Wingdings" pitchFamily="2" charset="2"/>
              <a:buChar char="§"/>
            </a:pPr>
            <a:r>
              <a:rPr lang="en-US" sz="2200" dirty="0"/>
              <a:t>The 2017 CHA added two new indicators: population per primary care physician and population per dentist. </a:t>
            </a:r>
          </a:p>
          <a:p>
            <a:pPr>
              <a:spcAft>
                <a:spcPts val="1200"/>
              </a:spcAft>
              <a:buFont typeface="Wingdings" pitchFamily="2" charset="2"/>
              <a:buChar char="§"/>
            </a:pPr>
            <a:r>
              <a:rPr lang="en-US" sz="2200" dirty="0"/>
              <a:t>The 2017 CHA uses age-adjusted data for the following:</a:t>
            </a:r>
          </a:p>
          <a:p>
            <a:pPr lvl="1">
              <a:spcAft>
                <a:spcPts val="1200"/>
              </a:spcAft>
              <a:buFont typeface="Wingdings" pitchFamily="2" charset="2"/>
              <a:buChar char="§"/>
            </a:pPr>
            <a:r>
              <a:rPr lang="en-US" sz="1400" dirty="0"/>
              <a:t>Homicide Mortality – by race/ethnicity and by planning district</a:t>
            </a:r>
          </a:p>
          <a:p>
            <a:pPr lvl="1">
              <a:spcAft>
                <a:spcPts val="1200"/>
              </a:spcAft>
              <a:buFont typeface="Wingdings" pitchFamily="2" charset="2"/>
              <a:buChar char="§"/>
            </a:pPr>
            <a:r>
              <a:rPr lang="en-US" sz="1400" dirty="0"/>
              <a:t>Firearm Homicide Mortality – by race/ethnicity and by planning district</a:t>
            </a:r>
          </a:p>
          <a:p>
            <a:pPr lvl="1">
              <a:spcAft>
                <a:spcPts val="1200"/>
              </a:spcAft>
              <a:buFont typeface="Wingdings" pitchFamily="2" charset="2"/>
              <a:buChar char="§"/>
            </a:pPr>
            <a:r>
              <a:rPr lang="en-US" sz="1400" dirty="0"/>
              <a:t>Opioid-Related Mortality - by race/ethnicity and by planning district</a:t>
            </a:r>
          </a:p>
        </p:txBody>
      </p:sp>
    </p:spTree>
    <p:extLst>
      <p:ext uri="{BB962C8B-B14F-4D97-AF65-F5344CB8AC3E}">
        <p14:creationId xmlns:p14="http://schemas.microsoft.com/office/powerpoint/2010/main" val="3286527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Obesity</a:t>
            </a:r>
          </a:p>
        </p:txBody>
      </p:sp>
      <p:sp>
        <p:nvSpPr>
          <p:cNvPr id="4" name="TextBox 3"/>
          <p:cNvSpPr txBox="1"/>
          <p:nvPr/>
        </p:nvSpPr>
        <p:spPr>
          <a:xfrm>
            <a:off x="6982632" y="1811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with BMI greater than or equal to 30kg/m2, based on self-reported height and weight.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295400"/>
            <a:ext cx="642613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981116" y="4226004"/>
            <a:ext cx="2057400"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Please note that data years differ across dimensions for this indicator.</a:t>
            </a:r>
          </a:p>
          <a:p>
            <a:pPr lvl="0" algn="ctr"/>
            <a:endParaRPr lang="en-US" sz="1100" dirty="0">
              <a:solidFill>
                <a:schemeClr val="tx1">
                  <a:lumMod val="85000"/>
                  <a:lumOff val="15000"/>
                </a:schemeClr>
              </a:solidFill>
              <a:latin typeface="Trebuchet MS" pitchFamily="34" charset="0"/>
            </a:endParaRPr>
          </a:p>
        </p:txBody>
      </p:sp>
    </p:spTree>
    <p:extLst>
      <p:ext uri="{BB962C8B-B14F-4D97-AF65-F5344CB8AC3E}">
        <p14:creationId xmlns:p14="http://schemas.microsoft.com/office/powerpoint/2010/main" val="28122430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Obesity</a:t>
            </a:r>
          </a:p>
        </p:txBody>
      </p:sp>
      <p:sp>
        <p:nvSpPr>
          <p:cNvPr id="4" name="TextBox 3"/>
          <p:cNvSpPr txBox="1"/>
          <p:nvPr/>
        </p:nvSpPr>
        <p:spPr>
          <a:xfrm>
            <a:off x="6982632" y="1811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with BMI greater than or equal to 30kg/m2, based on self-reported height and weight.</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28184"/>
            <a:ext cx="6478396" cy="402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981116" y="4226004"/>
            <a:ext cx="2057400"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Please note that data years differ across dimensions for this indicator.</a:t>
            </a:r>
          </a:p>
          <a:p>
            <a:pPr lvl="0" algn="ctr"/>
            <a:endParaRPr lang="en-US" sz="1100" dirty="0">
              <a:solidFill>
                <a:schemeClr val="tx1">
                  <a:lumMod val="85000"/>
                  <a:lumOff val="15000"/>
                </a:schemeClr>
              </a:solidFill>
              <a:latin typeface="Trebuchet MS" pitchFamily="34" charset="0"/>
            </a:endParaRPr>
          </a:p>
        </p:txBody>
      </p:sp>
    </p:spTree>
    <p:extLst>
      <p:ext uri="{BB962C8B-B14F-4D97-AF65-F5344CB8AC3E}">
        <p14:creationId xmlns:p14="http://schemas.microsoft.com/office/powerpoint/2010/main" val="873544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Obesity</a:t>
            </a:r>
          </a:p>
        </p:txBody>
      </p:sp>
      <p:sp>
        <p:nvSpPr>
          <p:cNvPr id="4" name="TextBox 3"/>
          <p:cNvSpPr txBox="1"/>
          <p:nvPr/>
        </p:nvSpPr>
        <p:spPr>
          <a:xfrm>
            <a:off x="6982632" y="1811670"/>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with BMI greater than or equal to 30kg/m2, based on self-reported height and weight.</a:t>
            </a:r>
          </a:p>
        </p:txBody>
      </p:sp>
      <p:sp>
        <p:nvSpPr>
          <p:cNvPr id="5" name="TextBox 4"/>
          <p:cNvSpPr txBox="1"/>
          <p:nvPr/>
        </p:nvSpPr>
        <p:spPr>
          <a:xfrm>
            <a:off x="7003414" y="4149806"/>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Hispanic and Asian, non-Hispanic. Data missing for some years for some race/ethnic subgroups due to small sample size.</a:t>
            </a:r>
          </a:p>
        </p:txBody>
      </p:sp>
      <p:pic>
        <p:nvPicPr>
          <p:cNvPr id="6" name="Picture 5"/>
          <p:cNvPicPr>
            <a:picLocks noChangeAspect="1"/>
          </p:cNvPicPr>
          <p:nvPr/>
        </p:nvPicPr>
        <p:blipFill>
          <a:blip r:embed="rId2"/>
          <a:stretch>
            <a:fillRect/>
          </a:stretch>
        </p:blipFill>
        <p:spPr>
          <a:xfrm>
            <a:off x="152400" y="1037338"/>
            <a:ext cx="6651312" cy="4237087"/>
          </a:xfrm>
          <a:prstGeom prst="rect">
            <a:avLst/>
          </a:prstGeom>
        </p:spPr>
      </p:pic>
    </p:spTree>
    <p:extLst>
      <p:ext uri="{BB962C8B-B14F-4D97-AF65-F5344CB8AC3E}">
        <p14:creationId xmlns:p14="http://schemas.microsoft.com/office/powerpoint/2010/main" val="2782964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Obesity</a:t>
            </a:r>
          </a:p>
        </p:txBody>
      </p:sp>
      <p:sp>
        <p:nvSpPr>
          <p:cNvPr id="3" name="TextBox 2"/>
          <p:cNvSpPr txBox="1"/>
          <p:nvPr/>
        </p:nvSpPr>
        <p:spPr>
          <a:xfrm>
            <a:off x="7010400" y="1265366"/>
            <a:ext cx="1980346" cy="1184940"/>
          </a:xfrm>
          <a:prstGeom prst="rect">
            <a:avLst/>
          </a:prstGeom>
          <a:noFill/>
        </p:spPr>
        <p:txBody>
          <a:bodyPr wrap="square" rtlCol="0" anchor="ctr">
            <a:spAutoFit/>
          </a:bodyPr>
          <a:lstStyle/>
          <a:p>
            <a:pPr algn="ctr"/>
            <a:r>
              <a:rPr lang="en-US" sz="1000" dirty="0">
                <a:solidFill>
                  <a:srgbClr val="004990"/>
                </a:solidFill>
                <a:latin typeface="Trebuchet MS" pitchFamily="34" charset="0"/>
              </a:rPr>
              <a:t>Indicator</a:t>
            </a:r>
            <a:r>
              <a:rPr lang="en-US" sz="1000" baseline="0" dirty="0">
                <a:solidFill>
                  <a:srgbClr val="004990"/>
                </a:solidFill>
                <a:latin typeface="Trebuchet MS" pitchFamily="34" charset="0"/>
              </a:rPr>
              <a:t> Definition:</a:t>
            </a:r>
          </a:p>
          <a:p>
            <a:pPr algn="ctr"/>
            <a:endParaRPr lang="en-US" sz="1000" dirty="0">
              <a:solidFill>
                <a:srgbClr val="004990"/>
              </a:solidFill>
              <a:latin typeface="Trebuchet MS" pitchFamily="34" charset="0"/>
            </a:endParaRPr>
          </a:p>
          <a:p>
            <a:pPr algn="ctr"/>
            <a:r>
              <a:rPr lang="en-US" sz="1000" dirty="0">
                <a:solidFill>
                  <a:schemeClr val="tx1">
                    <a:lumMod val="85000"/>
                    <a:lumOff val="15000"/>
                  </a:schemeClr>
                </a:solidFill>
                <a:latin typeface="Trebuchet MS" pitchFamily="34" charset="0"/>
              </a:rPr>
              <a:t>Percentage of adults with BMI greater than or equal to 30kg/m2, based on self-reported height and weight.</a:t>
            </a:r>
          </a:p>
          <a:p>
            <a:pPr algn="ctr"/>
            <a:endParaRPr lang="en-US" sz="1100" dirty="0">
              <a:solidFill>
                <a:schemeClr val="tx1">
                  <a:lumMod val="85000"/>
                  <a:lumOff val="15000"/>
                </a:schemeClr>
              </a:solidFill>
              <a:latin typeface="Trebuchet MS" pitchFamily="34" charset="0"/>
            </a:endParaRPr>
          </a:p>
        </p:txBody>
      </p:sp>
      <p:sp>
        <p:nvSpPr>
          <p:cNvPr id="6" name="TextBox 5"/>
          <p:cNvSpPr txBox="1"/>
          <p:nvPr/>
        </p:nvSpPr>
        <p:spPr>
          <a:xfrm>
            <a:off x="6971873" y="2413830"/>
            <a:ext cx="2057400" cy="3493264"/>
          </a:xfrm>
          <a:prstGeom prst="rect">
            <a:avLst/>
          </a:prstGeom>
          <a:noFill/>
        </p:spPr>
        <p:txBody>
          <a:bodyPr wrap="square" rtlCol="0" anchor="ctr">
            <a:spAutoFit/>
          </a:bodyPr>
          <a:lstStyle/>
          <a:p>
            <a:pPr algn="ctr"/>
            <a:r>
              <a:rPr lang="en-US" sz="1000" dirty="0">
                <a:solidFill>
                  <a:srgbClr val="004990"/>
                </a:solidFill>
                <a:latin typeface="Trebuchet MS" pitchFamily="34" charset="0"/>
              </a:rPr>
              <a:t>Notes:</a:t>
            </a:r>
          </a:p>
          <a:p>
            <a:pPr lvl="0" algn="ctr"/>
            <a:endParaRPr lang="en-US" sz="1000" dirty="0">
              <a:solidFill>
                <a:schemeClr val="tx1">
                  <a:lumMod val="85000"/>
                  <a:lumOff val="15000"/>
                </a:schemeClr>
              </a:solidFill>
              <a:latin typeface="Trebuchet MS" pitchFamily="34" charset="0"/>
            </a:endParaRPr>
          </a:p>
          <a:p>
            <a:pPr algn="ctr"/>
            <a:r>
              <a:rPr lang="en-US" sz="1000" dirty="0">
                <a:solidFill>
                  <a:schemeClr val="tx1">
                    <a:lumMod val="85000"/>
                    <a:lumOff val="15000"/>
                  </a:schemeClr>
                </a:solidFill>
                <a:latin typeface="Trebuchet MS" pitchFamily="34" charset="0"/>
              </a:rPr>
              <a:t>Two years of Household Health Survey data (2012 and 2014/15) were combined to provide more reliable estimates by planning district, therefore these numbers are not directly comparable with previous estimates.</a:t>
            </a:r>
          </a:p>
          <a:p>
            <a:pPr lvl="0" algn="ctr"/>
            <a:endParaRPr lang="en-US" sz="1000" dirty="0">
              <a:solidFill>
                <a:schemeClr val="tx1">
                  <a:lumMod val="85000"/>
                  <a:lumOff val="15000"/>
                </a:schemeClr>
              </a:solidFill>
              <a:latin typeface="Trebuchet MS" pitchFamily="34" charset="0"/>
            </a:endParaRPr>
          </a:p>
          <a:p>
            <a:pPr algn="ctr"/>
            <a:r>
              <a:rPr lang="en-US" sz="10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a:p>
            <a:pPr lvl="0" algn="ctr"/>
            <a:endParaRPr lang="en-US" sz="1000" dirty="0">
              <a:solidFill>
                <a:schemeClr val="tx1">
                  <a:lumMod val="85000"/>
                  <a:lumOff val="15000"/>
                </a:schemeClr>
              </a:solidFill>
              <a:latin typeface="Trebuchet MS" pitchFamily="34" charset="0"/>
            </a:endParaRPr>
          </a:p>
          <a:p>
            <a:pPr algn="ctr"/>
            <a:r>
              <a:rPr lang="en-US" sz="1000" dirty="0">
                <a:solidFill>
                  <a:schemeClr val="tx1">
                    <a:lumMod val="85000"/>
                    <a:lumOff val="15000"/>
                  </a:schemeClr>
                </a:solidFill>
                <a:latin typeface="Trebuchet MS" pitchFamily="34" charset="0"/>
              </a:rPr>
              <a:t>Please note that data years differ across dimensions for this indicator.</a:t>
            </a:r>
          </a:p>
          <a:p>
            <a:pPr lvl="0" algn="ctr"/>
            <a:endParaRPr lang="en-US" sz="1100" dirty="0">
              <a:solidFill>
                <a:schemeClr val="tx1">
                  <a:lumMod val="85000"/>
                  <a:lumOff val="15000"/>
                </a:schemeClr>
              </a:solidFill>
              <a:latin typeface="Trebuchet MS" pitchFamily="34" charset="0"/>
            </a:endParaRPr>
          </a:p>
        </p:txBody>
      </p:sp>
      <p:pic>
        <p:nvPicPr>
          <p:cNvPr id="6146" name="Picture 2" descr="D:\CHA_2016\Print\Final\Obesity\Adult Obesit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763"/>
            <a:ext cx="6858001" cy="617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5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Obesity</a:t>
            </a:r>
          </a:p>
        </p:txBody>
      </p:sp>
      <p:sp>
        <p:nvSpPr>
          <p:cNvPr id="6" name="TextBox 5"/>
          <p:cNvSpPr txBox="1"/>
          <p:nvPr/>
        </p:nvSpPr>
        <p:spPr>
          <a:xfrm>
            <a:off x="7010400" y="2108032"/>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with BMI greater than or equal to 30kg/m2, based on self-reported height and weight.</a:t>
            </a:r>
          </a:p>
          <a:p>
            <a:pPr algn="ctr"/>
            <a:endParaRPr lang="en-US" sz="1100" dirty="0">
              <a:solidFill>
                <a:schemeClr val="tx1">
                  <a:lumMod val="85000"/>
                  <a:lumOff val="15000"/>
                </a:schemeClr>
              </a:solidFill>
              <a:latin typeface="Trebuchet MS" pitchFamily="34" charset="0"/>
            </a:endParaRPr>
          </a:p>
        </p:txBody>
      </p:sp>
      <p:pic>
        <p:nvPicPr>
          <p:cNvPr id="4" name="Picture 3"/>
          <p:cNvPicPr>
            <a:picLocks noChangeAspect="1"/>
          </p:cNvPicPr>
          <p:nvPr/>
        </p:nvPicPr>
        <p:blipFill>
          <a:blip r:embed="rId2"/>
          <a:stretch>
            <a:fillRect/>
          </a:stretch>
        </p:blipFill>
        <p:spPr>
          <a:xfrm>
            <a:off x="381000" y="533400"/>
            <a:ext cx="6224555" cy="5407621"/>
          </a:xfrm>
          <a:prstGeom prst="rect">
            <a:avLst/>
          </a:prstGeom>
        </p:spPr>
      </p:pic>
      <p:sp>
        <p:nvSpPr>
          <p:cNvPr id="8" name="TextBox 7"/>
          <p:cNvSpPr txBox="1"/>
          <p:nvPr/>
        </p:nvSpPr>
        <p:spPr>
          <a:xfrm>
            <a:off x="6981116" y="4226004"/>
            <a:ext cx="2057400"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algn="ctr"/>
            <a:endParaRPr lang="en-US" sz="1100" dirty="0">
              <a:solidFill>
                <a:schemeClr val="tx1">
                  <a:lumMod val="85000"/>
                  <a:lumOff val="15000"/>
                </a:schemeClr>
              </a:solidFill>
              <a:latin typeface="Trebuchet MS" pitchFamily="34" charset="0"/>
            </a:endParaRPr>
          </a:p>
          <a:p>
            <a:pPr algn="ctr"/>
            <a:r>
              <a:rPr lang="en-US" sz="1100" dirty="0">
                <a:solidFill>
                  <a:schemeClr val="tx1">
                    <a:lumMod val="85000"/>
                    <a:lumOff val="15000"/>
                  </a:schemeClr>
                </a:solidFill>
                <a:latin typeface="Trebuchet MS" pitchFamily="34" charset="0"/>
              </a:rPr>
              <a:t>Please note that data years differ across dimensions for this indicator.</a:t>
            </a:r>
          </a:p>
          <a:p>
            <a:pPr lvl="0" algn="ctr"/>
            <a:endParaRPr lang="en-US" sz="1100" dirty="0">
              <a:solidFill>
                <a:schemeClr val="tx1">
                  <a:lumMod val="85000"/>
                  <a:lumOff val="15000"/>
                </a:schemeClr>
              </a:solidFill>
              <a:latin typeface="Trebuchet MS" pitchFamily="34" charset="0"/>
            </a:endParaRPr>
          </a:p>
        </p:txBody>
      </p:sp>
    </p:spTree>
    <p:extLst>
      <p:ext uri="{BB962C8B-B14F-4D97-AF65-F5344CB8AC3E}">
        <p14:creationId xmlns:p14="http://schemas.microsoft.com/office/powerpoint/2010/main" val="304659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Obesity</a:t>
            </a:r>
          </a:p>
        </p:txBody>
      </p:sp>
      <p:sp>
        <p:nvSpPr>
          <p:cNvPr id="4" name="TextBox 3"/>
          <p:cNvSpPr txBox="1"/>
          <p:nvPr/>
        </p:nvSpPr>
        <p:spPr>
          <a:xfrm>
            <a:off x="6982632" y="1473117"/>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reported that they drank soda, sweetened fruit drinks, and/or bottled teas at least once a day for past 30 days. Respondents were instructed “do not include diet soda/drinks.”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6304888"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971873" y="4284078"/>
            <a:ext cx="2057400"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Examples provided to respondents included Coke, 7-Up, Snapple, Hugs, lemonade, and Kool-Aid.</a:t>
            </a:r>
          </a:p>
        </p:txBody>
      </p:sp>
    </p:spTree>
    <p:extLst>
      <p:ext uri="{BB962C8B-B14F-4D97-AF65-F5344CB8AC3E}">
        <p14:creationId xmlns:p14="http://schemas.microsoft.com/office/powerpoint/2010/main" val="2269266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Obesity</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94" y="1295400"/>
            <a:ext cx="6492839"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982632" y="1473117"/>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reported that they drank soda, sweetened fruit drinks, and/or bottled teas at least once a day for past 30 days. Respondents were instructed “do not include diet soda/drinks.”</a:t>
            </a:r>
          </a:p>
        </p:txBody>
      </p:sp>
      <p:sp>
        <p:nvSpPr>
          <p:cNvPr id="6" name="TextBox 5"/>
          <p:cNvSpPr txBox="1"/>
          <p:nvPr/>
        </p:nvSpPr>
        <p:spPr>
          <a:xfrm>
            <a:off x="6971873" y="4030164"/>
            <a:ext cx="2057400"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Examples provided to respondents included Coke, 7-Up, Snapple, Hugs, lemonade, and Kool-Aid. </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spTree>
    <p:extLst>
      <p:ext uri="{BB962C8B-B14F-4D97-AF65-F5344CB8AC3E}">
        <p14:creationId xmlns:p14="http://schemas.microsoft.com/office/powerpoint/2010/main" val="13242914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Obesity</a:t>
            </a:r>
          </a:p>
        </p:txBody>
      </p:sp>
      <p:sp>
        <p:nvSpPr>
          <p:cNvPr id="6" name="TextBox 5"/>
          <p:cNvSpPr txBox="1"/>
          <p:nvPr/>
        </p:nvSpPr>
        <p:spPr>
          <a:xfrm>
            <a:off x="6957829" y="3512138"/>
            <a:ext cx="2057400" cy="2123658"/>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algn="ctr"/>
            <a:r>
              <a:rPr lang="en-US" sz="1100" dirty="0">
                <a:solidFill>
                  <a:schemeClr val="tx1">
                    <a:lumMod val="85000"/>
                    <a:lumOff val="15000"/>
                  </a:schemeClr>
                </a:solidFill>
                <a:latin typeface="Trebuchet MS" pitchFamily="34" charset="0"/>
              </a:rPr>
              <a:t>Examples provided to respondents included Coke, 7-Up, Snapple, Hugs, lemonade, and Kool-Aid.</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7170" name="Picture 2" descr="D:\CHA_2016\Print\Final\Obesity\Adult SS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6172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982632" y="1473117"/>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reported that they drank soda, sweetened fruit drinks, and/or bottled teas at least once a day for past 30 days. Respondents were instructed “do not include diet soda/drinks.”</a:t>
            </a:r>
          </a:p>
        </p:txBody>
      </p:sp>
    </p:spTree>
    <p:extLst>
      <p:ext uri="{BB962C8B-B14F-4D97-AF65-F5344CB8AC3E}">
        <p14:creationId xmlns:p14="http://schemas.microsoft.com/office/powerpoint/2010/main" val="270690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Obesity</a:t>
            </a:r>
          </a:p>
        </p:txBody>
      </p:sp>
      <p:sp>
        <p:nvSpPr>
          <p:cNvPr id="4" name="TextBox 3"/>
          <p:cNvSpPr txBox="1"/>
          <p:nvPr/>
        </p:nvSpPr>
        <p:spPr>
          <a:xfrm>
            <a:off x="6982632" y="1388478"/>
            <a:ext cx="1980346" cy="195438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9th-12th grade students who reported that they drank soda at least once a day for past 30 days. Respondents were instructed “Do not count diet soda or diet pop.”</a:t>
            </a:r>
          </a:p>
          <a:p>
            <a:pPr algn="ctr"/>
            <a:endParaRPr lang="en-US" sz="1100" dirty="0">
              <a:solidFill>
                <a:schemeClr val="tx1">
                  <a:lumMod val="85000"/>
                  <a:lumOff val="15000"/>
                </a:schemeClr>
              </a:solidFill>
              <a:latin typeface="Trebuchet MS" pitchFamily="34" charset="0"/>
            </a:endParaRPr>
          </a:p>
        </p:txBody>
      </p:sp>
      <p:sp>
        <p:nvSpPr>
          <p:cNvPr id="5" name="TextBox 4"/>
          <p:cNvSpPr txBox="1"/>
          <p:nvPr/>
        </p:nvSpPr>
        <p:spPr>
          <a:xfrm>
            <a:off x="6971873" y="4368716"/>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Examples provided to respondents included Coke, Pepsi, and Sprite.</a:t>
            </a:r>
          </a:p>
        </p:txBody>
      </p:sp>
      <p:pic>
        <p:nvPicPr>
          <p:cNvPr id="9" name="Picture 8"/>
          <p:cNvPicPr>
            <a:picLocks noChangeAspect="1"/>
          </p:cNvPicPr>
          <p:nvPr/>
        </p:nvPicPr>
        <p:blipFill>
          <a:blip r:embed="rId2"/>
          <a:stretch>
            <a:fillRect/>
          </a:stretch>
        </p:blipFill>
        <p:spPr>
          <a:xfrm>
            <a:off x="152400" y="1142999"/>
            <a:ext cx="6553643" cy="3695075"/>
          </a:xfrm>
          <a:prstGeom prst="rect">
            <a:avLst/>
          </a:prstGeom>
        </p:spPr>
      </p:pic>
    </p:spTree>
    <p:extLst>
      <p:ext uri="{BB962C8B-B14F-4D97-AF65-F5344CB8AC3E}">
        <p14:creationId xmlns:p14="http://schemas.microsoft.com/office/powerpoint/2010/main" val="650181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Obesity</a:t>
            </a:r>
          </a:p>
        </p:txBody>
      </p:sp>
      <p:sp>
        <p:nvSpPr>
          <p:cNvPr id="5" name="TextBox 4"/>
          <p:cNvSpPr txBox="1"/>
          <p:nvPr/>
        </p:nvSpPr>
        <p:spPr>
          <a:xfrm>
            <a:off x="6971873" y="4368716"/>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Examples provided to respondents included Coke, Pepsi, and Sprite.</a:t>
            </a:r>
          </a:p>
        </p:txBody>
      </p:sp>
      <p:sp>
        <p:nvSpPr>
          <p:cNvPr id="6" name="TextBox 5"/>
          <p:cNvSpPr txBox="1"/>
          <p:nvPr/>
        </p:nvSpPr>
        <p:spPr>
          <a:xfrm>
            <a:off x="6982632" y="1388478"/>
            <a:ext cx="1980346" cy="195438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9th-12th grade students who reported that they drank soda at least once a day for past 30 days. Respondents were instructed “Do not count diet soda or diet pop.”</a:t>
            </a:r>
          </a:p>
          <a:p>
            <a:pPr algn="ctr"/>
            <a:endParaRPr lang="en-US" sz="1100" dirty="0">
              <a:solidFill>
                <a:schemeClr val="tx1">
                  <a:lumMod val="85000"/>
                  <a:lumOff val="15000"/>
                </a:schemeClr>
              </a:solidFill>
              <a:latin typeface="Trebuchet MS" pitchFamily="34" charset="0"/>
            </a:endParaRPr>
          </a:p>
        </p:txBody>
      </p:sp>
      <p:pic>
        <p:nvPicPr>
          <p:cNvPr id="8" name="Picture 7"/>
          <p:cNvPicPr>
            <a:picLocks noChangeAspect="1"/>
          </p:cNvPicPr>
          <p:nvPr/>
        </p:nvPicPr>
        <p:blipFill>
          <a:blip r:embed="rId2"/>
          <a:stretch>
            <a:fillRect/>
          </a:stretch>
        </p:blipFill>
        <p:spPr>
          <a:xfrm>
            <a:off x="152400" y="1228898"/>
            <a:ext cx="6513642" cy="3647902"/>
          </a:xfrm>
          <a:prstGeom prst="rect">
            <a:avLst/>
          </a:prstGeom>
        </p:spPr>
      </p:pic>
    </p:spTree>
    <p:extLst>
      <p:ext uri="{BB962C8B-B14F-4D97-AF65-F5344CB8AC3E}">
        <p14:creationId xmlns:p14="http://schemas.microsoft.com/office/powerpoint/2010/main" val="3692359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This Report</a:t>
            </a:r>
          </a:p>
        </p:txBody>
      </p:sp>
      <p:sp>
        <p:nvSpPr>
          <p:cNvPr id="3" name="Content Placeholder 2"/>
          <p:cNvSpPr>
            <a:spLocks noGrp="1"/>
          </p:cNvSpPr>
          <p:nvPr>
            <p:ph idx="1"/>
          </p:nvPr>
        </p:nvSpPr>
        <p:spPr>
          <a:xfrm>
            <a:off x="457200" y="1493837"/>
            <a:ext cx="8229600" cy="4754563"/>
          </a:xfrm>
        </p:spPr>
        <p:txBody>
          <a:bodyPr>
            <a:normAutofit/>
          </a:bodyPr>
          <a:lstStyle/>
          <a:p>
            <a:pPr>
              <a:spcAft>
                <a:spcPts val="1200"/>
              </a:spcAft>
              <a:buFont typeface="Wingdings" pitchFamily="2" charset="2"/>
              <a:buChar char="§"/>
            </a:pPr>
            <a:r>
              <a:rPr lang="en-US" sz="2200" dirty="0"/>
              <a:t>The CHA can be used to look at progress and remaining challenges for health and health equity across the city.</a:t>
            </a:r>
          </a:p>
          <a:p>
            <a:pPr>
              <a:spcAft>
                <a:spcPts val="1200"/>
              </a:spcAft>
              <a:buFont typeface="Wingdings" pitchFamily="2" charset="2"/>
              <a:buChar char="§"/>
            </a:pPr>
            <a:r>
              <a:rPr lang="en-US" sz="2200" dirty="0"/>
              <a:t>The document is intended for use by health researchers as well as advocates, making it easier for those interested in health in Philadelphia to access existing data sets.</a:t>
            </a:r>
          </a:p>
        </p:txBody>
      </p:sp>
    </p:spTree>
    <p:extLst>
      <p:ext uri="{BB962C8B-B14F-4D97-AF65-F5344CB8AC3E}">
        <p14:creationId xmlns:p14="http://schemas.microsoft.com/office/powerpoint/2010/main" val="30112256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Obesity</a:t>
            </a:r>
          </a:p>
        </p:txBody>
      </p:sp>
      <p:sp>
        <p:nvSpPr>
          <p:cNvPr id="5" name="TextBox 4"/>
          <p:cNvSpPr txBox="1"/>
          <p:nvPr/>
        </p:nvSpPr>
        <p:spPr>
          <a:xfrm>
            <a:off x="6982632" y="1388478"/>
            <a:ext cx="1980346" cy="195438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9th-12th grade students who reported that they drank soda at least once a day for past 30 days. Respondents were instructed “Do not count diet soda or diet pop.”</a:t>
            </a:r>
          </a:p>
          <a:p>
            <a:pPr algn="ctr"/>
            <a:endParaRPr lang="en-US" sz="1100" dirty="0">
              <a:solidFill>
                <a:schemeClr val="tx1">
                  <a:lumMod val="85000"/>
                  <a:lumOff val="15000"/>
                </a:schemeClr>
              </a:solidFill>
              <a:latin typeface="Trebuchet MS" pitchFamily="34" charset="0"/>
            </a:endParaRPr>
          </a:p>
        </p:txBody>
      </p:sp>
      <p:sp>
        <p:nvSpPr>
          <p:cNvPr id="6" name="TextBox 5"/>
          <p:cNvSpPr txBox="1"/>
          <p:nvPr/>
        </p:nvSpPr>
        <p:spPr>
          <a:xfrm>
            <a:off x="6971873" y="4368716"/>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Examples provided to respondents included Coke, Pepsi, and Sprite.</a:t>
            </a:r>
          </a:p>
        </p:txBody>
      </p:sp>
      <p:pic>
        <p:nvPicPr>
          <p:cNvPr id="3" name="Picture 2"/>
          <p:cNvPicPr>
            <a:picLocks noChangeAspect="1"/>
          </p:cNvPicPr>
          <p:nvPr/>
        </p:nvPicPr>
        <p:blipFill>
          <a:blip r:embed="rId2"/>
          <a:stretch>
            <a:fillRect/>
          </a:stretch>
        </p:blipFill>
        <p:spPr>
          <a:xfrm>
            <a:off x="304800" y="533400"/>
            <a:ext cx="6230652" cy="5267401"/>
          </a:xfrm>
          <a:prstGeom prst="rect">
            <a:avLst/>
          </a:prstGeom>
        </p:spPr>
      </p:pic>
    </p:spTree>
    <p:extLst>
      <p:ext uri="{BB962C8B-B14F-4D97-AF65-F5344CB8AC3E}">
        <p14:creationId xmlns:p14="http://schemas.microsoft.com/office/powerpoint/2010/main" val="606215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Cardiovascular Disease and Diabetes</a:t>
            </a:r>
          </a:p>
        </p:txBody>
      </p:sp>
      <p:sp>
        <p:nvSpPr>
          <p:cNvPr id="3" name="Subtitle 2"/>
          <p:cNvSpPr>
            <a:spLocks noGrp="1"/>
          </p:cNvSpPr>
          <p:nvPr>
            <p:ph type="subTitle" idx="1"/>
          </p:nvPr>
        </p:nvSpPr>
        <p:spPr/>
        <p:txBody>
          <a:bodyPr>
            <a:normAutofit/>
          </a:bodyPr>
          <a:lstStyle/>
          <a:p>
            <a:r>
              <a:rPr lang="en-US" sz="1600" dirty="0">
                <a:hlinkClick r:id="rId2" action="ppaction://hlinksldjump"/>
              </a:rPr>
              <a:t>Premature Cardiovascular (CVD) Mortality</a:t>
            </a:r>
            <a:endParaRPr lang="en-US" sz="1600" dirty="0"/>
          </a:p>
          <a:p>
            <a:r>
              <a:rPr lang="en-US" sz="1600" dirty="0">
                <a:hlinkClick r:id="rId3" action="ppaction://hlinksldjump"/>
              </a:rPr>
              <a:t>Adult Hypertension</a:t>
            </a:r>
            <a:endParaRPr lang="en-US" sz="1600" dirty="0"/>
          </a:p>
          <a:p>
            <a:r>
              <a:rPr lang="en-US" sz="1600" dirty="0">
                <a:hlinkClick r:id="rId4" action="ppaction://hlinksldjump"/>
              </a:rPr>
              <a:t>Adult Diabetes</a:t>
            </a:r>
            <a:endParaRPr lang="en-US" sz="1600" dirty="0"/>
          </a:p>
        </p:txBody>
      </p:sp>
    </p:spTree>
    <p:extLst>
      <p:ext uri="{BB962C8B-B14F-4D97-AF65-F5344CB8AC3E}">
        <p14:creationId xmlns:p14="http://schemas.microsoft.com/office/powerpoint/2010/main" val="4118040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Cardiovascular Disease</a:t>
            </a:r>
          </a:p>
        </p:txBody>
      </p:sp>
      <p:sp>
        <p:nvSpPr>
          <p:cNvPr id="4" name="TextBox 3"/>
          <p:cNvSpPr txBox="1"/>
          <p:nvPr/>
        </p:nvSpPr>
        <p:spPr>
          <a:xfrm>
            <a:off x="6982632" y="1811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per 100,000 persons of CVD deaths to persons under 65 years of age.</a:t>
            </a:r>
          </a:p>
        </p:txBody>
      </p:sp>
      <p:pic>
        <p:nvPicPr>
          <p:cNvPr id="5" name="Picture 4"/>
          <p:cNvPicPr>
            <a:picLocks noChangeAspect="1"/>
          </p:cNvPicPr>
          <p:nvPr/>
        </p:nvPicPr>
        <p:blipFill>
          <a:blip r:embed="rId2"/>
          <a:stretch>
            <a:fillRect/>
          </a:stretch>
        </p:blipFill>
        <p:spPr>
          <a:xfrm>
            <a:off x="152400" y="1066800"/>
            <a:ext cx="6629400" cy="4138693"/>
          </a:xfrm>
          <a:prstGeom prst="rect">
            <a:avLst/>
          </a:prstGeom>
        </p:spPr>
      </p:pic>
    </p:spTree>
    <p:extLst>
      <p:ext uri="{BB962C8B-B14F-4D97-AF65-F5344CB8AC3E}">
        <p14:creationId xmlns:p14="http://schemas.microsoft.com/office/powerpoint/2010/main" val="2070355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Cardiovascular Disease</a:t>
            </a:r>
          </a:p>
        </p:txBody>
      </p:sp>
      <p:sp>
        <p:nvSpPr>
          <p:cNvPr id="4" name="TextBox 3"/>
          <p:cNvSpPr txBox="1"/>
          <p:nvPr/>
        </p:nvSpPr>
        <p:spPr>
          <a:xfrm>
            <a:off x="6982632" y="1811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per 100,000 persons of CVD deaths to persons under 65 years of age.</a:t>
            </a:r>
          </a:p>
        </p:txBody>
      </p:sp>
      <p:pic>
        <p:nvPicPr>
          <p:cNvPr id="3" name="Picture 2"/>
          <p:cNvPicPr>
            <a:picLocks noChangeAspect="1"/>
          </p:cNvPicPr>
          <p:nvPr/>
        </p:nvPicPr>
        <p:blipFill>
          <a:blip r:embed="rId2"/>
          <a:stretch>
            <a:fillRect/>
          </a:stretch>
        </p:blipFill>
        <p:spPr>
          <a:xfrm>
            <a:off x="228600" y="1087658"/>
            <a:ext cx="6407464" cy="3941542"/>
          </a:xfrm>
          <a:prstGeom prst="rect">
            <a:avLst/>
          </a:prstGeom>
        </p:spPr>
      </p:pic>
    </p:spTree>
    <p:extLst>
      <p:ext uri="{BB962C8B-B14F-4D97-AF65-F5344CB8AC3E}">
        <p14:creationId xmlns:p14="http://schemas.microsoft.com/office/powerpoint/2010/main" val="37133465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Cardiovascular Disease</a:t>
            </a:r>
          </a:p>
        </p:txBody>
      </p:sp>
      <p:sp>
        <p:nvSpPr>
          <p:cNvPr id="4" name="TextBox 3"/>
          <p:cNvSpPr txBox="1"/>
          <p:nvPr/>
        </p:nvSpPr>
        <p:spPr>
          <a:xfrm>
            <a:off x="6982632" y="1811669"/>
            <a:ext cx="1980346"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per 100,000 persons of CVD deaths to persons under 65 years of age.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 y="4156"/>
            <a:ext cx="6858000" cy="6172200"/>
          </a:xfrm>
          <a:prstGeom prst="rect">
            <a:avLst/>
          </a:prstGeom>
        </p:spPr>
      </p:pic>
      <p:sp>
        <p:nvSpPr>
          <p:cNvPr id="6" name="TextBox 5"/>
          <p:cNvSpPr txBox="1"/>
          <p:nvPr/>
        </p:nvSpPr>
        <p:spPr>
          <a:xfrm>
            <a:off x="6957829" y="3850692"/>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spTree>
    <p:extLst>
      <p:ext uri="{BB962C8B-B14F-4D97-AF65-F5344CB8AC3E}">
        <p14:creationId xmlns:p14="http://schemas.microsoft.com/office/powerpoint/2010/main" val="9766082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Cardiovascular Disease</a:t>
            </a:r>
          </a:p>
        </p:txBody>
      </p:sp>
      <p:sp>
        <p:nvSpPr>
          <p:cNvPr id="4" name="TextBox 3"/>
          <p:cNvSpPr txBox="1"/>
          <p:nvPr/>
        </p:nvSpPr>
        <p:spPr>
          <a:xfrm>
            <a:off x="6982632" y="1727031"/>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Age-adjusted rate per 100,000 persons of CVD deaths (all heart disease) to persons under 75 years of age.</a:t>
            </a:r>
          </a:p>
        </p:txBody>
      </p:sp>
      <p:sp>
        <p:nvSpPr>
          <p:cNvPr id="6" name="TextBox 5"/>
          <p:cNvSpPr txBox="1"/>
          <p:nvPr/>
        </p:nvSpPr>
        <p:spPr>
          <a:xfrm>
            <a:off x="6942589" y="4419600"/>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See the overtime graph for the most recent data for Philadelphia.</a:t>
            </a:r>
          </a:p>
        </p:txBody>
      </p:sp>
      <p:pic>
        <p:nvPicPr>
          <p:cNvPr id="3" name="Picture 2"/>
          <p:cNvPicPr>
            <a:picLocks noChangeAspect="1"/>
          </p:cNvPicPr>
          <p:nvPr/>
        </p:nvPicPr>
        <p:blipFill>
          <a:blip r:embed="rId2"/>
          <a:stretch>
            <a:fillRect/>
          </a:stretch>
        </p:blipFill>
        <p:spPr>
          <a:xfrm>
            <a:off x="457200" y="685800"/>
            <a:ext cx="5956308" cy="5334462"/>
          </a:xfrm>
          <a:prstGeom prst="rect">
            <a:avLst/>
          </a:prstGeom>
        </p:spPr>
      </p:pic>
    </p:spTree>
    <p:extLst>
      <p:ext uri="{BB962C8B-B14F-4D97-AF65-F5344CB8AC3E}">
        <p14:creationId xmlns:p14="http://schemas.microsoft.com/office/powerpoint/2010/main" val="37277006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Cardiovascular Disease</a:t>
            </a:r>
          </a:p>
        </p:txBody>
      </p:sp>
      <p:sp>
        <p:nvSpPr>
          <p:cNvPr id="4" name="TextBox 3"/>
          <p:cNvSpPr txBox="1"/>
          <p:nvPr/>
        </p:nvSpPr>
        <p:spPr>
          <a:xfrm>
            <a:off x="6982632" y="1473115"/>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have been told by a doctor or other health professional that they have high blood pressure or hypertension. Excludes respondents with a history of gestational hypertension only.</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6304888"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3196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Cardiovascular Disease</a:t>
            </a:r>
          </a:p>
        </p:txBody>
      </p:sp>
      <p:sp>
        <p:nvSpPr>
          <p:cNvPr id="4" name="TextBox 3"/>
          <p:cNvSpPr txBox="1"/>
          <p:nvPr/>
        </p:nvSpPr>
        <p:spPr>
          <a:xfrm>
            <a:off x="6982632" y="1473115"/>
            <a:ext cx="1980346" cy="1785104"/>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have been told by a doctor or other health professional that they have high blood pressure or hypertension. Excludes respondents with a history of gestational hypertension only.</a:t>
            </a:r>
          </a:p>
        </p:txBody>
      </p:sp>
      <p:sp>
        <p:nvSpPr>
          <p:cNvPr id="6" name="TextBox 5"/>
          <p:cNvSpPr txBox="1"/>
          <p:nvPr/>
        </p:nvSpPr>
        <p:spPr>
          <a:xfrm>
            <a:off x="7003414" y="4488359"/>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pic>
        <p:nvPicPr>
          <p:cNvPr id="3" name="Picture 2"/>
          <p:cNvPicPr>
            <a:picLocks noChangeAspect="1"/>
          </p:cNvPicPr>
          <p:nvPr/>
        </p:nvPicPr>
        <p:blipFill>
          <a:blip r:embed="rId2"/>
          <a:stretch>
            <a:fillRect/>
          </a:stretch>
        </p:blipFill>
        <p:spPr>
          <a:xfrm>
            <a:off x="152400" y="1219200"/>
            <a:ext cx="6563119" cy="3675611"/>
          </a:xfrm>
          <a:prstGeom prst="rect">
            <a:avLst/>
          </a:prstGeom>
        </p:spPr>
      </p:pic>
    </p:spTree>
    <p:extLst>
      <p:ext uri="{BB962C8B-B14F-4D97-AF65-F5344CB8AC3E}">
        <p14:creationId xmlns:p14="http://schemas.microsoft.com/office/powerpoint/2010/main" val="1466802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Cardiovascular Disease</a:t>
            </a:r>
          </a:p>
        </p:txBody>
      </p:sp>
      <p:sp>
        <p:nvSpPr>
          <p:cNvPr id="3" name="TextBox 2"/>
          <p:cNvSpPr txBox="1"/>
          <p:nvPr/>
        </p:nvSpPr>
        <p:spPr>
          <a:xfrm>
            <a:off x="7010400" y="1373088"/>
            <a:ext cx="1980346" cy="1477328"/>
          </a:xfrm>
          <a:prstGeom prst="rect">
            <a:avLst/>
          </a:prstGeom>
          <a:noFill/>
        </p:spPr>
        <p:txBody>
          <a:bodyPr wrap="square" rtlCol="0" anchor="ctr">
            <a:spAutoFit/>
          </a:bodyPr>
          <a:lstStyle/>
          <a:p>
            <a:pPr algn="ctr"/>
            <a:r>
              <a:rPr lang="en-US" sz="1000" dirty="0">
                <a:solidFill>
                  <a:srgbClr val="004990"/>
                </a:solidFill>
                <a:latin typeface="Trebuchet MS" pitchFamily="34" charset="0"/>
              </a:rPr>
              <a:t>Indicator</a:t>
            </a:r>
            <a:r>
              <a:rPr lang="en-US" sz="1000" baseline="0" dirty="0">
                <a:solidFill>
                  <a:srgbClr val="004990"/>
                </a:solidFill>
                <a:latin typeface="Trebuchet MS" pitchFamily="34" charset="0"/>
              </a:rPr>
              <a:t> Definition:</a:t>
            </a:r>
          </a:p>
          <a:p>
            <a:pPr algn="ctr"/>
            <a:endParaRPr lang="en-US" sz="1000" dirty="0">
              <a:solidFill>
                <a:srgbClr val="004990"/>
              </a:solidFill>
              <a:latin typeface="Trebuchet MS" pitchFamily="34" charset="0"/>
            </a:endParaRPr>
          </a:p>
          <a:p>
            <a:pPr algn="ctr"/>
            <a:r>
              <a:rPr lang="en-US" sz="1000" dirty="0">
                <a:solidFill>
                  <a:schemeClr val="tx1">
                    <a:lumMod val="85000"/>
                    <a:lumOff val="15000"/>
                  </a:schemeClr>
                </a:solidFill>
                <a:latin typeface="Trebuchet MS" pitchFamily="34" charset="0"/>
              </a:rPr>
              <a:t>Percentage of adults who have been told by a doctor or other health professional that they have high blood pressure or hypertension. Excludes respondents with a history of gestational hypertension only.</a:t>
            </a:r>
          </a:p>
        </p:txBody>
      </p:sp>
      <p:sp>
        <p:nvSpPr>
          <p:cNvPr id="6" name="TextBox 5"/>
          <p:cNvSpPr txBox="1"/>
          <p:nvPr/>
        </p:nvSpPr>
        <p:spPr>
          <a:xfrm>
            <a:off x="6971873" y="3006566"/>
            <a:ext cx="2057400" cy="2708434"/>
          </a:xfrm>
          <a:prstGeom prst="rect">
            <a:avLst/>
          </a:prstGeom>
          <a:noFill/>
        </p:spPr>
        <p:txBody>
          <a:bodyPr wrap="square" rtlCol="0" anchor="ctr">
            <a:spAutoFit/>
          </a:bodyPr>
          <a:lstStyle/>
          <a:p>
            <a:pPr algn="ctr"/>
            <a:r>
              <a:rPr lang="en-US" sz="1000" dirty="0">
                <a:solidFill>
                  <a:srgbClr val="004990"/>
                </a:solidFill>
                <a:latin typeface="Trebuchet MS" pitchFamily="34" charset="0"/>
              </a:rPr>
              <a:t>Notes:</a:t>
            </a:r>
          </a:p>
          <a:p>
            <a:pPr lvl="0" algn="ctr"/>
            <a:endParaRPr lang="en-US" sz="1000" dirty="0">
              <a:solidFill>
                <a:schemeClr val="tx1">
                  <a:lumMod val="85000"/>
                  <a:lumOff val="15000"/>
                </a:schemeClr>
              </a:solidFill>
              <a:latin typeface="Trebuchet MS" pitchFamily="34" charset="0"/>
            </a:endParaRPr>
          </a:p>
          <a:p>
            <a:pPr algn="ctr"/>
            <a:r>
              <a:rPr lang="en-US" sz="1000" dirty="0">
                <a:solidFill>
                  <a:schemeClr val="tx1">
                    <a:lumMod val="85000"/>
                    <a:lumOff val="15000"/>
                  </a:schemeClr>
                </a:solidFill>
                <a:latin typeface="Trebuchet MS" pitchFamily="34" charset="0"/>
              </a:rPr>
              <a:t>Two years of Household Health Survey data (2012 and 2014/15) were combined to provide more reliable estimates by planning district, therefore these numbers are not directly comparable with previous estimates.</a:t>
            </a:r>
          </a:p>
          <a:p>
            <a:pPr lvl="0" algn="ctr"/>
            <a:endParaRPr lang="en-US" sz="10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6146" name="Picture 2" descr="D:\CHA_2016\Print\Final\CVD\Hypertens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6858001"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0785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Cardiovascular Disease</a:t>
            </a:r>
          </a:p>
        </p:txBody>
      </p:sp>
      <p:sp>
        <p:nvSpPr>
          <p:cNvPr id="3" name="TextBox 2"/>
          <p:cNvSpPr txBox="1"/>
          <p:nvPr/>
        </p:nvSpPr>
        <p:spPr>
          <a:xfrm>
            <a:off x="7010400" y="1373088"/>
            <a:ext cx="1980346" cy="1477328"/>
          </a:xfrm>
          <a:prstGeom prst="rect">
            <a:avLst/>
          </a:prstGeom>
          <a:noFill/>
        </p:spPr>
        <p:txBody>
          <a:bodyPr wrap="square" rtlCol="0" anchor="ctr">
            <a:spAutoFit/>
          </a:bodyPr>
          <a:lstStyle/>
          <a:p>
            <a:pPr algn="ctr"/>
            <a:r>
              <a:rPr lang="en-US" sz="1000" dirty="0">
                <a:solidFill>
                  <a:srgbClr val="004990"/>
                </a:solidFill>
                <a:latin typeface="Trebuchet MS" pitchFamily="34" charset="0"/>
              </a:rPr>
              <a:t>Indicator</a:t>
            </a:r>
            <a:r>
              <a:rPr lang="en-US" sz="1000" baseline="0" dirty="0">
                <a:solidFill>
                  <a:srgbClr val="004990"/>
                </a:solidFill>
                <a:latin typeface="Trebuchet MS" pitchFamily="34" charset="0"/>
              </a:rPr>
              <a:t> Definition:</a:t>
            </a:r>
          </a:p>
          <a:p>
            <a:pPr algn="ctr"/>
            <a:endParaRPr lang="en-US" sz="1000" dirty="0">
              <a:solidFill>
                <a:srgbClr val="004990"/>
              </a:solidFill>
              <a:latin typeface="Trebuchet MS" pitchFamily="34" charset="0"/>
            </a:endParaRPr>
          </a:p>
          <a:p>
            <a:pPr algn="ctr"/>
            <a:r>
              <a:rPr lang="en-US" sz="1000" dirty="0">
                <a:solidFill>
                  <a:schemeClr val="tx1">
                    <a:lumMod val="85000"/>
                    <a:lumOff val="15000"/>
                  </a:schemeClr>
                </a:solidFill>
                <a:latin typeface="Trebuchet MS" pitchFamily="34" charset="0"/>
              </a:rPr>
              <a:t>Percentage of adults who have been told by a doctor or other health professional that they have high blood pressure or hypertension. Excludes respondents with a history of gestational hypertension only.</a:t>
            </a:r>
          </a:p>
        </p:txBody>
      </p:sp>
      <p:sp>
        <p:nvSpPr>
          <p:cNvPr id="6" name="TextBox 5"/>
          <p:cNvSpPr txBox="1"/>
          <p:nvPr/>
        </p:nvSpPr>
        <p:spPr>
          <a:xfrm>
            <a:off x="6987436" y="4495800"/>
            <a:ext cx="2057400" cy="861774"/>
          </a:xfrm>
          <a:prstGeom prst="rect">
            <a:avLst/>
          </a:prstGeom>
          <a:noFill/>
        </p:spPr>
        <p:txBody>
          <a:bodyPr wrap="square" rtlCol="0" anchor="ctr">
            <a:spAutoFit/>
          </a:bodyPr>
          <a:lstStyle/>
          <a:p>
            <a:pPr algn="ctr"/>
            <a:r>
              <a:rPr lang="en-US" sz="1000" dirty="0">
                <a:solidFill>
                  <a:srgbClr val="004990"/>
                </a:solidFill>
                <a:latin typeface="Trebuchet MS" pitchFamily="34" charset="0"/>
              </a:rPr>
              <a:t>Notes:</a:t>
            </a:r>
          </a:p>
          <a:p>
            <a:pPr lvl="0" algn="ctr"/>
            <a:endParaRPr lang="en-US" sz="1000" dirty="0">
              <a:solidFill>
                <a:schemeClr val="tx1">
                  <a:lumMod val="85000"/>
                  <a:lumOff val="15000"/>
                </a:schemeClr>
              </a:solidFill>
              <a:latin typeface="Trebuchet MS" pitchFamily="34" charset="0"/>
            </a:endParaRPr>
          </a:p>
          <a:p>
            <a:pPr algn="ctr"/>
            <a:r>
              <a:rPr lang="en-US" sz="1000" dirty="0">
                <a:solidFill>
                  <a:schemeClr val="tx1">
                    <a:lumMod val="85000"/>
                    <a:lumOff val="15000"/>
                  </a:schemeClr>
                </a:solidFill>
                <a:latin typeface="Trebuchet MS" pitchFamily="34" charset="0"/>
              </a:rPr>
              <a:t>See the overtime graph for the most recent data for Philadelphia.</a:t>
            </a:r>
          </a:p>
        </p:txBody>
      </p:sp>
      <p:pic>
        <p:nvPicPr>
          <p:cNvPr id="4" name="Picture 3"/>
          <p:cNvPicPr>
            <a:picLocks noChangeAspect="1"/>
          </p:cNvPicPr>
          <p:nvPr/>
        </p:nvPicPr>
        <p:blipFill>
          <a:blip r:embed="rId2"/>
          <a:stretch>
            <a:fillRect/>
          </a:stretch>
        </p:blipFill>
        <p:spPr>
          <a:xfrm>
            <a:off x="609600" y="533400"/>
            <a:ext cx="5956308" cy="5334462"/>
          </a:xfrm>
          <a:prstGeom prst="rect">
            <a:avLst/>
          </a:prstGeom>
        </p:spPr>
      </p:pic>
    </p:spTree>
    <p:extLst>
      <p:ext uri="{BB962C8B-B14F-4D97-AF65-F5344CB8AC3E}">
        <p14:creationId xmlns:p14="http://schemas.microsoft.com/office/powerpoint/2010/main" val="2571511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Findings</a:t>
            </a:r>
          </a:p>
        </p:txBody>
      </p:sp>
      <p:sp>
        <p:nvSpPr>
          <p:cNvPr id="3" name="Content Placeholder 2"/>
          <p:cNvSpPr>
            <a:spLocks noGrp="1"/>
          </p:cNvSpPr>
          <p:nvPr>
            <p:ph idx="1"/>
          </p:nvPr>
        </p:nvSpPr>
        <p:spPr>
          <a:xfrm>
            <a:off x="457200" y="1295400"/>
            <a:ext cx="8229600" cy="4830763"/>
          </a:xfrm>
        </p:spPr>
        <p:txBody>
          <a:bodyPr>
            <a:noAutofit/>
          </a:bodyPr>
          <a:lstStyle/>
          <a:p>
            <a:pPr marL="0" indent="0">
              <a:buNone/>
            </a:pPr>
            <a:r>
              <a:rPr lang="en-US" sz="1600" dirty="0"/>
              <a:t>In general, most health indicators are improving, but some indicators – particularly those related to opioid use and unhealthy behaviors – are troubling. Some key findings include:</a:t>
            </a:r>
          </a:p>
          <a:p>
            <a:endParaRPr lang="en-US" sz="1600" dirty="0"/>
          </a:p>
          <a:p>
            <a:pPr lvl="0"/>
            <a:r>
              <a:rPr lang="en-US" sz="1600" dirty="0"/>
              <a:t>Heart disease and other chronic health conditions remain the leading causes of death in Philadelphia. There is a high prevalence of risk factors for cardiovascular disease. </a:t>
            </a:r>
            <a:endParaRPr lang="en-US" sz="1800" dirty="0"/>
          </a:p>
          <a:p>
            <a:pPr lvl="1"/>
            <a:r>
              <a:rPr lang="en-US" sz="1400" dirty="0"/>
              <a:t>Approximately 22 percent of Philadelphia adults report cigarette smoking -- more than any other major city in the U.S.</a:t>
            </a:r>
          </a:p>
          <a:p>
            <a:pPr lvl="0"/>
            <a:endParaRPr lang="en-US" sz="1800" dirty="0"/>
          </a:p>
          <a:p>
            <a:pPr lvl="1"/>
            <a:r>
              <a:rPr lang="en-US" sz="1400" dirty="0"/>
              <a:t>The number of children with obesity has slowly declined, particularly among younger children. However, these improvements have not been observed among adults, as obesity rates, affecting approximately one-third of Philadelphians, continue trending upward, particularly among non-Hispanic blacks and Hispanics. </a:t>
            </a:r>
          </a:p>
          <a:p>
            <a:endParaRPr lang="en-US" sz="1800" dirty="0"/>
          </a:p>
          <a:p>
            <a:pPr lvl="1"/>
            <a:r>
              <a:rPr lang="en-US" sz="1400" dirty="0"/>
              <a:t>The obesity epidemic is leading to very high rates of diabetes in all racial and ethnic groups, but particularly high rates in non-Hispanic Blacks, in which the prevalence is nearly 20% of adults.   Non-Hispanic Blacks also have significantly higher rates of hypertension. </a:t>
            </a:r>
          </a:p>
          <a:p>
            <a:endParaRPr lang="en-US" sz="1600" dirty="0"/>
          </a:p>
          <a:p>
            <a:pPr marL="0" indent="0">
              <a:buNone/>
            </a:pPr>
            <a:endParaRPr lang="en-US" sz="1600" dirty="0"/>
          </a:p>
        </p:txBody>
      </p:sp>
    </p:spTree>
    <p:extLst>
      <p:ext uri="{BB962C8B-B14F-4D97-AF65-F5344CB8AC3E}">
        <p14:creationId xmlns:p14="http://schemas.microsoft.com/office/powerpoint/2010/main" val="36031089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Cardiovascular Disease</a:t>
            </a:r>
          </a:p>
        </p:txBody>
      </p:sp>
      <p:sp>
        <p:nvSpPr>
          <p:cNvPr id="4" name="TextBox 3"/>
          <p:cNvSpPr txBox="1"/>
          <p:nvPr/>
        </p:nvSpPr>
        <p:spPr>
          <a:xfrm>
            <a:off x="6982632" y="1557754"/>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have been told by a doctor or other health professional that they have or have had diabetes. Excludes respondents with a history of gestational diabetes only.</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143000"/>
            <a:ext cx="642613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789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Cardiovascular Disease</a:t>
            </a:r>
          </a:p>
        </p:txBody>
      </p:sp>
      <p:sp>
        <p:nvSpPr>
          <p:cNvPr id="4" name="TextBox 3"/>
          <p:cNvSpPr txBox="1"/>
          <p:nvPr/>
        </p:nvSpPr>
        <p:spPr>
          <a:xfrm>
            <a:off x="6982632" y="1557754"/>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have been told by a doctor or other health professional that they have or have had diabetes. Excludes respondents with a history of gestational diabetes only.</a:t>
            </a:r>
          </a:p>
        </p:txBody>
      </p:sp>
      <p:pic>
        <p:nvPicPr>
          <p:cNvPr id="6" name="Picture 5"/>
          <p:cNvPicPr>
            <a:picLocks noChangeAspect="1"/>
          </p:cNvPicPr>
          <p:nvPr/>
        </p:nvPicPr>
        <p:blipFill>
          <a:blip r:embed="rId2"/>
          <a:stretch>
            <a:fillRect/>
          </a:stretch>
        </p:blipFill>
        <p:spPr>
          <a:xfrm>
            <a:off x="152399" y="1219200"/>
            <a:ext cx="6530959" cy="3657600"/>
          </a:xfrm>
          <a:prstGeom prst="rect">
            <a:avLst/>
          </a:prstGeom>
        </p:spPr>
      </p:pic>
      <p:sp>
        <p:nvSpPr>
          <p:cNvPr id="5" name="TextBox 4"/>
          <p:cNvSpPr txBox="1"/>
          <p:nvPr/>
        </p:nvSpPr>
        <p:spPr>
          <a:xfrm>
            <a:off x="7003414" y="4488359"/>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spTree>
    <p:extLst>
      <p:ext uri="{BB962C8B-B14F-4D97-AF65-F5344CB8AC3E}">
        <p14:creationId xmlns:p14="http://schemas.microsoft.com/office/powerpoint/2010/main" val="19624408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Cardiovascular Disease</a:t>
            </a:r>
          </a:p>
        </p:txBody>
      </p:sp>
      <p:sp>
        <p:nvSpPr>
          <p:cNvPr id="4" name="TextBox 3"/>
          <p:cNvSpPr txBox="1"/>
          <p:nvPr/>
        </p:nvSpPr>
        <p:spPr>
          <a:xfrm>
            <a:off x="6982632" y="1557754"/>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have been told by a doctor or other health professional that they have or have had diabetes. Excludes respondents with a history of gestational diabetes only.</a:t>
            </a:r>
          </a:p>
        </p:txBody>
      </p:sp>
      <p:pic>
        <p:nvPicPr>
          <p:cNvPr id="6" name="Picture 5"/>
          <p:cNvPicPr>
            <a:picLocks noChangeAspect="1"/>
          </p:cNvPicPr>
          <p:nvPr/>
        </p:nvPicPr>
        <p:blipFill>
          <a:blip r:embed="rId2"/>
          <a:stretch>
            <a:fillRect/>
          </a:stretch>
        </p:blipFill>
        <p:spPr>
          <a:xfrm>
            <a:off x="152400" y="1004422"/>
            <a:ext cx="6553200" cy="4180594"/>
          </a:xfrm>
          <a:prstGeom prst="rect">
            <a:avLst/>
          </a:prstGeom>
        </p:spPr>
      </p:pic>
      <p:sp>
        <p:nvSpPr>
          <p:cNvPr id="7" name="TextBox 6"/>
          <p:cNvSpPr txBox="1"/>
          <p:nvPr/>
        </p:nvSpPr>
        <p:spPr>
          <a:xfrm>
            <a:off x="7003414" y="4149806"/>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Hispanic and Asian, non-Hispanic. Data missing for some years for some race/ethnic subgroups due to small sample size.</a:t>
            </a:r>
          </a:p>
        </p:txBody>
      </p:sp>
    </p:spTree>
    <p:extLst>
      <p:ext uri="{BB962C8B-B14F-4D97-AF65-F5344CB8AC3E}">
        <p14:creationId xmlns:p14="http://schemas.microsoft.com/office/powerpoint/2010/main" val="23943660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Cardiovascular Disease</a:t>
            </a:r>
          </a:p>
        </p:txBody>
      </p:sp>
      <p:sp>
        <p:nvSpPr>
          <p:cNvPr id="3" name="TextBox 2"/>
          <p:cNvSpPr txBox="1"/>
          <p:nvPr/>
        </p:nvSpPr>
        <p:spPr>
          <a:xfrm>
            <a:off x="7010400" y="1364650"/>
            <a:ext cx="1980346" cy="1477328"/>
          </a:xfrm>
          <a:prstGeom prst="rect">
            <a:avLst/>
          </a:prstGeom>
          <a:noFill/>
        </p:spPr>
        <p:txBody>
          <a:bodyPr wrap="square" rtlCol="0" anchor="ctr">
            <a:spAutoFit/>
          </a:bodyPr>
          <a:lstStyle/>
          <a:p>
            <a:pPr algn="ctr"/>
            <a:r>
              <a:rPr lang="en-US" sz="1000" dirty="0">
                <a:solidFill>
                  <a:srgbClr val="004990"/>
                </a:solidFill>
                <a:latin typeface="Trebuchet MS" pitchFamily="34" charset="0"/>
              </a:rPr>
              <a:t>Indicator</a:t>
            </a:r>
            <a:r>
              <a:rPr lang="en-US" sz="1000" baseline="0" dirty="0">
                <a:solidFill>
                  <a:srgbClr val="004990"/>
                </a:solidFill>
                <a:latin typeface="Trebuchet MS" pitchFamily="34" charset="0"/>
              </a:rPr>
              <a:t> Definition:</a:t>
            </a:r>
          </a:p>
          <a:p>
            <a:pPr algn="ctr"/>
            <a:endParaRPr lang="en-US" sz="1000" dirty="0">
              <a:solidFill>
                <a:srgbClr val="004990"/>
              </a:solidFill>
              <a:latin typeface="Trebuchet MS" pitchFamily="34" charset="0"/>
            </a:endParaRPr>
          </a:p>
          <a:p>
            <a:pPr algn="ctr"/>
            <a:r>
              <a:rPr lang="en-US" sz="1000" dirty="0">
                <a:solidFill>
                  <a:schemeClr val="tx1">
                    <a:lumMod val="85000"/>
                    <a:lumOff val="15000"/>
                  </a:schemeClr>
                </a:solidFill>
                <a:latin typeface="Trebuchet MS" pitchFamily="34" charset="0"/>
              </a:rPr>
              <a:t>Percentage of adults who have been told by a doctor or other health professional that they have or have had diabetes. Excludes respondents with a history of gestational diabetes only.</a:t>
            </a:r>
          </a:p>
        </p:txBody>
      </p:sp>
      <p:sp>
        <p:nvSpPr>
          <p:cNvPr id="6" name="TextBox 5"/>
          <p:cNvSpPr txBox="1"/>
          <p:nvPr/>
        </p:nvSpPr>
        <p:spPr>
          <a:xfrm>
            <a:off x="6971873" y="2930366"/>
            <a:ext cx="2057400" cy="2708434"/>
          </a:xfrm>
          <a:prstGeom prst="rect">
            <a:avLst/>
          </a:prstGeom>
          <a:noFill/>
        </p:spPr>
        <p:txBody>
          <a:bodyPr wrap="square" rtlCol="0" anchor="ctr">
            <a:spAutoFit/>
          </a:bodyPr>
          <a:lstStyle/>
          <a:p>
            <a:pPr algn="ctr"/>
            <a:r>
              <a:rPr lang="en-US" sz="1000" dirty="0">
                <a:solidFill>
                  <a:srgbClr val="004990"/>
                </a:solidFill>
                <a:latin typeface="Trebuchet MS" pitchFamily="34" charset="0"/>
              </a:rPr>
              <a:t>Notes:</a:t>
            </a:r>
          </a:p>
          <a:p>
            <a:pPr lvl="0" algn="ctr"/>
            <a:endParaRPr lang="en-US" sz="1000" dirty="0">
              <a:solidFill>
                <a:schemeClr val="tx1">
                  <a:lumMod val="85000"/>
                  <a:lumOff val="15000"/>
                </a:schemeClr>
              </a:solidFill>
              <a:latin typeface="Trebuchet MS" pitchFamily="34" charset="0"/>
            </a:endParaRPr>
          </a:p>
          <a:p>
            <a:pPr algn="ctr"/>
            <a:r>
              <a:rPr lang="en-US" sz="1000" dirty="0">
                <a:solidFill>
                  <a:schemeClr val="tx1">
                    <a:lumMod val="85000"/>
                    <a:lumOff val="15000"/>
                  </a:schemeClr>
                </a:solidFill>
                <a:latin typeface="Trebuchet MS" pitchFamily="34" charset="0"/>
              </a:rPr>
              <a:t>Two years of Household Health Survey data (2012 and 2014/15) were combined to provide more reliable estimates by planning district, therefore these numbers are not directly comparable with previous estimates.</a:t>
            </a:r>
          </a:p>
          <a:p>
            <a:pPr lvl="0" algn="ctr"/>
            <a:endParaRPr lang="en-US" sz="10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3074" name="Picture 2" descr="D:\CHA_2016\Print\Final\CVD\Diabetes 2012-2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158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Cardiovascular Disease</a:t>
            </a:r>
          </a:p>
        </p:txBody>
      </p:sp>
      <p:sp>
        <p:nvSpPr>
          <p:cNvPr id="4" name="TextBox 3"/>
          <p:cNvSpPr txBox="1"/>
          <p:nvPr/>
        </p:nvSpPr>
        <p:spPr>
          <a:xfrm>
            <a:off x="6982632" y="1557754"/>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who have been told by a doctor or other health professional that they have or have had diabetes. Excludes respondents with a history of gestational diabetes only.</a:t>
            </a:r>
          </a:p>
        </p:txBody>
      </p:sp>
      <p:sp>
        <p:nvSpPr>
          <p:cNvPr id="5" name="TextBox 4"/>
          <p:cNvSpPr txBox="1"/>
          <p:nvPr/>
        </p:nvSpPr>
        <p:spPr>
          <a:xfrm>
            <a:off x="6971873" y="4114802"/>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See the overtime graph for the most recent data for Philadelphia. The nationwide estimate provided by BRFSS is a median of the state and DC estimates.</a:t>
            </a:r>
          </a:p>
        </p:txBody>
      </p:sp>
      <p:pic>
        <p:nvPicPr>
          <p:cNvPr id="6" name="Picture 5"/>
          <p:cNvPicPr>
            <a:picLocks noChangeAspect="1"/>
          </p:cNvPicPr>
          <p:nvPr/>
        </p:nvPicPr>
        <p:blipFill>
          <a:blip r:embed="rId2"/>
          <a:stretch>
            <a:fillRect/>
          </a:stretch>
        </p:blipFill>
        <p:spPr>
          <a:xfrm>
            <a:off x="304800" y="304800"/>
            <a:ext cx="6248400" cy="5596059"/>
          </a:xfrm>
          <a:prstGeom prst="rect">
            <a:avLst/>
          </a:prstGeom>
        </p:spPr>
      </p:pic>
    </p:spTree>
    <p:extLst>
      <p:ext uri="{BB962C8B-B14F-4D97-AF65-F5344CB8AC3E}">
        <p14:creationId xmlns:p14="http://schemas.microsoft.com/office/powerpoint/2010/main" val="31835388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HIV</a:t>
            </a:r>
          </a:p>
        </p:txBody>
      </p:sp>
      <p:sp>
        <p:nvSpPr>
          <p:cNvPr id="3" name="Subtitle 2"/>
          <p:cNvSpPr>
            <a:spLocks noGrp="1"/>
          </p:cNvSpPr>
          <p:nvPr>
            <p:ph type="subTitle" idx="1"/>
          </p:nvPr>
        </p:nvSpPr>
        <p:spPr/>
        <p:txBody>
          <a:bodyPr>
            <a:normAutofit/>
          </a:bodyPr>
          <a:lstStyle/>
          <a:p>
            <a:r>
              <a:rPr lang="en-US" sz="1600" dirty="0">
                <a:hlinkClick r:id="rId2" action="ppaction://hlinksldjump"/>
              </a:rPr>
              <a:t>New HIV Diagnoses</a:t>
            </a:r>
            <a:endParaRPr lang="en-US" sz="1600" dirty="0"/>
          </a:p>
          <a:p>
            <a:r>
              <a:rPr lang="en-US" sz="1600" dirty="0">
                <a:hlinkClick r:id="rId3" action="ppaction://hlinksldjump"/>
              </a:rPr>
              <a:t>New HIV Diagnoses Transmission Route</a:t>
            </a:r>
            <a:endParaRPr lang="en-US" sz="1600" dirty="0"/>
          </a:p>
          <a:p>
            <a:r>
              <a:rPr lang="en-US" sz="1600" dirty="0">
                <a:hlinkClick r:id="rId4" action="ppaction://hlinksldjump"/>
              </a:rPr>
              <a:t>Retention in HIV/AIDS Care</a:t>
            </a:r>
            <a:endParaRPr lang="en-US" sz="1600" dirty="0"/>
          </a:p>
          <a:p>
            <a:r>
              <a:rPr lang="en-US" sz="1600" dirty="0">
                <a:hlinkClick r:id="rId5" action="ppaction://hlinksldjump"/>
              </a:rPr>
              <a:t>Viral Suppression</a:t>
            </a:r>
            <a:endParaRPr lang="en-US" sz="1600" dirty="0"/>
          </a:p>
          <a:p>
            <a:r>
              <a:rPr lang="en-US" sz="1600" dirty="0">
                <a:hlinkClick r:id="rId6" action="ppaction://hlinksldjump"/>
              </a:rPr>
              <a:t>Adults Never Tested for HIV</a:t>
            </a:r>
            <a:endParaRPr lang="en-US" sz="1600" dirty="0"/>
          </a:p>
        </p:txBody>
      </p:sp>
    </p:spTree>
    <p:extLst>
      <p:ext uri="{BB962C8B-B14F-4D97-AF65-F5344CB8AC3E}">
        <p14:creationId xmlns:p14="http://schemas.microsoft.com/office/powerpoint/2010/main" val="5949029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HIV</a:t>
            </a:r>
          </a:p>
        </p:txBody>
      </p:sp>
      <p:sp>
        <p:nvSpPr>
          <p:cNvPr id="3" name="TextBox 2"/>
          <p:cNvSpPr txBox="1"/>
          <p:nvPr/>
        </p:nvSpPr>
        <p:spPr>
          <a:xfrm>
            <a:off x="7010400" y="2277308"/>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new HIV diagnoses per 100,000 of the population.</a:t>
            </a:r>
          </a:p>
        </p:txBody>
      </p:sp>
      <p:pic>
        <p:nvPicPr>
          <p:cNvPr id="5" name="Picture 4"/>
          <p:cNvPicPr>
            <a:picLocks noChangeAspect="1"/>
          </p:cNvPicPr>
          <p:nvPr/>
        </p:nvPicPr>
        <p:blipFill>
          <a:blip r:embed="rId2"/>
          <a:stretch>
            <a:fillRect/>
          </a:stretch>
        </p:blipFill>
        <p:spPr>
          <a:xfrm>
            <a:off x="152400" y="1219200"/>
            <a:ext cx="6504996" cy="4041998"/>
          </a:xfrm>
          <a:prstGeom prst="rect">
            <a:avLst/>
          </a:prstGeom>
        </p:spPr>
      </p:pic>
    </p:spTree>
    <p:extLst>
      <p:ext uri="{BB962C8B-B14F-4D97-AF65-F5344CB8AC3E}">
        <p14:creationId xmlns:p14="http://schemas.microsoft.com/office/powerpoint/2010/main" val="40424054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HIV</a:t>
            </a:r>
          </a:p>
        </p:txBody>
      </p:sp>
      <p:sp>
        <p:nvSpPr>
          <p:cNvPr id="3" name="TextBox 2"/>
          <p:cNvSpPr txBox="1"/>
          <p:nvPr/>
        </p:nvSpPr>
        <p:spPr>
          <a:xfrm>
            <a:off x="7010400" y="2277308"/>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new HIV diagnoses per 100,000 of the population.</a:t>
            </a:r>
          </a:p>
        </p:txBody>
      </p:sp>
      <p:pic>
        <p:nvPicPr>
          <p:cNvPr id="5" name="Picture 4"/>
          <p:cNvPicPr>
            <a:picLocks noChangeAspect="1"/>
          </p:cNvPicPr>
          <p:nvPr/>
        </p:nvPicPr>
        <p:blipFill>
          <a:blip r:embed="rId2"/>
          <a:stretch>
            <a:fillRect/>
          </a:stretch>
        </p:blipFill>
        <p:spPr>
          <a:xfrm>
            <a:off x="152400" y="1196727"/>
            <a:ext cx="6558525" cy="4038600"/>
          </a:xfrm>
          <a:prstGeom prst="rect">
            <a:avLst/>
          </a:prstGeom>
        </p:spPr>
      </p:pic>
    </p:spTree>
    <p:extLst>
      <p:ext uri="{BB962C8B-B14F-4D97-AF65-F5344CB8AC3E}">
        <p14:creationId xmlns:p14="http://schemas.microsoft.com/office/powerpoint/2010/main" val="17663657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HIV</a:t>
            </a:r>
          </a:p>
        </p:txBody>
      </p:sp>
      <p:sp>
        <p:nvSpPr>
          <p:cNvPr id="3" name="TextBox 2"/>
          <p:cNvSpPr txBox="1"/>
          <p:nvPr/>
        </p:nvSpPr>
        <p:spPr>
          <a:xfrm>
            <a:off x="7010400" y="2277308"/>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new HIV diagnoses per 100,000 of the population.</a:t>
            </a:r>
          </a:p>
        </p:txBody>
      </p:sp>
      <p:sp>
        <p:nvSpPr>
          <p:cNvPr id="6" name="TextBox 5"/>
          <p:cNvSpPr txBox="1"/>
          <p:nvPr/>
        </p:nvSpPr>
        <p:spPr>
          <a:xfrm>
            <a:off x="6971873" y="4114800"/>
            <a:ext cx="2057400"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4976590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HIV</a:t>
            </a:r>
          </a:p>
        </p:txBody>
      </p:sp>
      <p:sp>
        <p:nvSpPr>
          <p:cNvPr id="3" name="TextBox 2"/>
          <p:cNvSpPr txBox="1"/>
          <p:nvPr/>
        </p:nvSpPr>
        <p:spPr>
          <a:xfrm>
            <a:off x="7010400" y="2277308"/>
            <a:ext cx="1980346"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Rate of new HIV diagnoses per 100,000 of the population.</a:t>
            </a:r>
          </a:p>
        </p:txBody>
      </p:sp>
      <p:sp>
        <p:nvSpPr>
          <p:cNvPr id="5" name="TextBox 4"/>
          <p:cNvSpPr txBox="1"/>
          <p:nvPr/>
        </p:nvSpPr>
        <p:spPr>
          <a:xfrm>
            <a:off x="6971873" y="4368717"/>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See the overtime graph for the most recent data for Philadelphia.</a:t>
            </a:r>
          </a:p>
        </p:txBody>
      </p:sp>
      <p:pic>
        <p:nvPicPr>
          <p:cNvPr id="6" name="Picture 5"/>
          <p:cNvPicPr>
            <a:picLocks noChangeAspect="1"/>
          </p:cNvPicPr>
          <p:nvPr/>
        </p:nvPicPr>
        <p:blipFill>
          <a:blip r:embed="rId2"/>
          <a:stretch>
            <a:fillRect/>
          </a:stretch>
        </p:blipFill>
        <p:spPr>
          <a:xfrm>
            <a:off x="381000" y="457200"/>
            <a:ext cx="6096528" cy="5249111"/>
          </a:xfrm>
          <a:prstGeom prst="rect">
            <a:avLst/>
          </a:prstGeom>
        </p:spPr>
      </p:pic>
    </p:spTree>
    <p:extLst>
      <p:ext uri="{BB962C8B-B14F-4D97-AF65-F5344CB8AC3E}">
        <p14:creationId xmlns:p14="http://schemas.microsoft.com/office/powerpoint/2010/main" val="1760973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Findings</a:t>
            </a:r>
          </a:p>
        </p:txBody>
      </p:sp>
      <p:sp>
        <p:nvSpPr>
          <p:cNvPr id="3" name="Content Placeholder 2"/>
          <p:cNvSpPr>
            <a:spLocks noGrp="1"/>
          </p:cNvSpPr>
          <p:nvPr>
            <p:ph idx="1"/>
          </p:nvPr>
        </p:nvSpPr>
        <p:spPr>
          <a:xfrm>
            <a:off x="457200" y="1219200"/>
            <a:ext cx="8229600" cy="4830763"/>
          </a:xfrm>
        </p:spPr>
        <p:txBody>
          <a:bodyPr>
            <a:noAutofit/>
          </a:bodyPr>
          <a:lstStyle/>
          <a:p>
            <a:r>
              <a:rPr lang="en-US" sz="1600" dirty="0"/>
              <a:t>Teen birth rates continue to decline for all racial ethnic groups and are highest among Hispanics. </a:t>
            </a:r>
          </a:p>
          <a:p>
            <a:endParaRPr lang="en-US" sz="1600" dirty="0"/>
          </a:p>
          <a:p>
            <a:r>
              <a:rPr lang="en-US" sz="1600" dirty="0"/>
              <a:t>In 2014, the infant mortality rate was 7.8 per 1,000 live births, a significant reduction from 11.2 per 1,000 live births in 2006. Infant mortality rate in Philadelphia is high compared to the national rate and it remains 2 to 3 times higher in non-Hispanic blacks than other racial and ethnic groups.</a:t>
            </a:r>
          </a:p>
          <a:p>
            <a:endParaRPr lang="en-US" sz="1600" dirty="0"/>
          </a:p>
          <a:p>
            <a:pPr lvl="0"/>
            <a:r>
              <a:rPr lang="en-US" sz="1600" dirty="0"/>
              <a:t>Rates of lead exposure in children have declined over the last decade. In 2016, 342 children (0.9% of those tested) had venous blood lead levels above 10 </a:t>
            </a:r>
            <a:r>
              <a:rPr lang="en-US" sz="1600" dirty="0" err="1"/>
              <a:t>ug</a:t>
            </a:r>
            <a:r>
              <a:rPr lang="en-US" sz="1600" dirty="0"/>
              <a:t>/</a:t>
            </a:r>
            <a:r>
              <a:rPr lang="en-US" sz="1600" dirty="0" err="1"/>
              <a:t>dL</a:t>
            </a:r>
            <a:r>
              <a:rPr lang="en-US" sz="1600" dirty="0"/>
              <a:t> and 1,310 children (3.4% of those tested) had venous blood lead levels between 5 and 9 </a:t>
            </a:r>
            <a:r>
              <a:rPr lang="en-US" sz="1600" dirty="0" err="1"/>
              <a:t>ug</a:t>
            </a:r>
            <a:r>
              <a:rPr lang="en-US" sz="1600" dirty="0"/>
              <a:t>/</a:t>
            </a:r>
            <a:r>
              <a:rPr lang="en-US" sz="1600" dirty="0" err="1"/>
              <a:t>dL</a:t>
            </a:r>
            <a:r>
              <a:rPr lang="en-US" sz="1600" dirty="0"/>
              <a:t>.  Children in certain low-income neighborhoods, particularly in North Philadelphia and some parts of West and Southwest Philadelphia continued have higher rates of lead exposure than children in other parts of the city.</a:t>
            </a:r>
          </a:p>
          <a:p>
            <a:pPr lvl="0"/>
            <a:endParaRPr lang="en-US" sz="1600" dirty="0"/>
          </a:p>
          <a:p>
            <a:pPr lvl="0"/>
            <a:r>
              <a:rPr lang="en-US" sz="1600" dirty="0"/>
              <a:t>Non-Hispanic black and Hispanic children have rates of hospitalization for asthma 5 to 7 times that of non-Hispanic white children.</a:t>
            </a:r>
          </a:p>
          <a:p>
            <a:endParaRPr lang="en-US" sz="1600" dirty="0"/>
          </a:p>
          <a:p>
            <a:pPr marL="0" indent="0">
              <a:buNone/>
            </a:pPr>
            <a:endParaRPr lang="en-US" sz="1600" dirty="0"/>
          </a:p>
        </p:txBody>
      </p:sp>
    </p:spTree>
    <p:extLst>
      <p:ext uri="{BB962C8B-B14F-4D97-AF65-F5344CB8AC3E}">
        <p14:creationId xmlns:p14="http://schemas.microsoft.com/office/powerpoint/2010/main" val="35268634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HIV</a:t>
            </a:r>
          </a:p>
        </p:txBody>
      </p:sp>
      <p:sp>
        <p:nvSpPr>
          <p:cNvPr id="3" name="TextBox 2"/>
          <p:cNvSpPr txBox="1"/>
          <p:nvPr/>
        </p:nvSpPr>
        <p:spPr>
          <a:xfrm>
            <a:off x="7010400" y="2108032"/>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Count of new HIV diagnoses from male-to-male sexual contact, heterosexual contact, and injection drug use.</a:t>
            </a:r>
          </a:p>
        </p:txBody>
      </p:sp>
      <p:sp>
        <p:nvSpPr>
          <p:cNvPr id="6" name="TextBox 5"/>
          <p:cNvSpPr txBox="1"/>
          <p:nvPr/>
        </p:nvSpPr>
        <p:spPr>
          <a:xfrm>
            <a:off x="6971873" y="4030164"/>
            <a:ext cx="2057400"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not available for Heterosexual Contact for 2009. Annual data do not sum to the total new HIV diagnoses for the year due to “other” transmissions not shown.</a:t>
            </a:r>
          </a:p>
        </p:txBody>
      </p:sp>
      <p:pic>
        <p:nvPicPr>
          <p:cNvPr id="5" name="Picture 4"/>
          <p:cNvPicPr>
            <a:picLocks noChangeAspect="1"/>
          </p:cNvPicPr>
          <p:nvPr/>
        </p:nvPicPr>
        <p:blipFill>
          <a:blip r:embed="rId2"/>
          <a:stretch>
            <a:fillRect/>
          </a:stretch>
        </p:blipFill>
        <p:spPr>
          <a:xfrm>
            <a:off x="152400" y="1066800"/>
            <a:ext cx="6504996" cy="4041998"/>
          </a:xfrm>
          <a:prstGeom prst="rect">
            <a:avLst/>
          </a:prstGeom>
        </p:spPr>
      </p:pic>
    </p:spTree>
    <p:extLst>
      <p:ext uri="{BB962C8B-B14F-4D97-AF65-F5344CB8AC3E}">
        <p14:creationId xmlns:p14="http://schemas.microsoft.com/office/powerpoint/2010/main" val="41516678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HIV</a:t>
            </a:r>
          </a:p>
        </p:txBody>
      </p:sp>
      <p:sp>
        <p:nvSpPr>
          <p:cNvPr id="3" name="TextBox 2"/>
          <p:cNvSpPr txBox="1"/>
          <p:nvPr/>
        </p:nvSpPr>
        <p:spPr>
          <a:xfrm>
            <a:off x="7010400" y="2108032"/>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new HIV diagnoses from male-to-male sexual contact, heterosexual contact, and injection drug use.</a:t>
            </a:r>
          </a:p>
        </p:txBody>
      </p:sp>
      <p:sp>
        <p:nvSpPr>
          <p:cNvPr id="6" name="TextBox 5"/>
          <p:cNvSpPr txBox="1"/>
          <p:nvPr/>
        </p:nvSpPr>
        <p:spPr>
          <a:xfrm>
            <a:off x="6971873" y="4284079"/>
            <a:ext cx="2057400" cy="1107996"/>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Race/ethnicity data categories do not sum to 100 due to “other” transmissions not shown.</a:t>
            </a:r>
          </a:p>
        </p:txBody>
      </p:sp>
      <p:pic>
        <p:nvPicPr>
          <p:cNvPr id="10" name="Picture 9"/>
          <p:cNvPicPr>
            <a:picLocks noChangeAspect="1"/>
          </p:cNvPicPr>
          <p:nvPr/>
        </p:nvPicPr>
        <p:blipFill>
          <a:blip r:embed="rId2"/>
          <a:stretch>
            <a:fillRect/>
          </a:stretch>
        </p:blipFill>
        <p:spPr>
          <a:xfrm>
            <a:off x="228599" y="1295400"/>
            <a:ext cx="6441371" cy="3962400"/>
          </a:xfrm>
          <a:prstGeom prst="rect">
            <a:avLst/>
          </a:prstGeom>
        </p:spPr>
      </p:pic>
    </p:spTree>
    <p:extLst>
      <p:ext uri="{BB962C8B-B14F-4D97-AF65-F5344CB8AC3E}">
        <p14:creationId xmlns:p14="http://schemas.microsoft.com/office/powerpoint/2010/main" val="8196349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HIV</a:t>
            </a:r>
          </a:p>
        </p:txBody>
      </p:sp>
      <p:sp>
        <p:nvSpPr>
          <p:cNvPr id="3" name="TextBox 2"/>
          <p:cNvSpPr txBox="1"/>
          <p:nvPr/>
        </p:nvSpPr>
        <p:spPr>
          <a:xfrm>
            <a:off x="7010400" y="1938754"/>
            <a:ext cx="1980346" cy="1615827"/>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new HIV diagnoses by transmission category, including: male-to-male sexual contact, heterosexual contact, injection drug use, and other.</a:t>
            </a:r>
          </a:p>
        </p:txBody>
      </p:sp>
      <p:sp>
        <p:nvSpPr>
          <p:cNvPr id="5" name="TextBox 4"/>
          <p:cNvSpPr txBox="1"/>
          <p:nvPr/>
        </p:nvSpPr>
        <p:spPr>
          <a:xfrm>
            <a:off x="6971873" y="4368715"/>
            <a:ext cx="2057400" cy="938719"/>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For the citywide value, refer to the citywide over time graph.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20613617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HIV</a:t>
            </a:r>
          </a:p>
        </p:txBody>
      </p:sp>
      <p:sp>
        <p:nvSpPr>
          <p:cNvPr id="3" name="TextBox 2"/>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persons living with diagnosed HIV having had 2 or more CD4 or viral load test results, at least 3 months apart, during a 12 month period.</a:t>
            </a:r>
          </a:p>
        </p:txBody>
      </p:sp>
      <p:pic>
        <p:nvPicPr>
          <p:cNvPr id="5" name="Picture 4"/>
          <p:cNvPicPr>
            <a:picLocks noChangeAspect="1"/>
          </p:cNvPicPr>
          <p:nvPr/>
        </p:nvPicPr>
        <p:blipFill>
          <a:blip r:embed="rId2"/>
          <a:stretch>
            <a:fillRect/>
          </a:stretch>
        </p:blipFill>
        <p:spPr>
          <a:xfrm>
            <a:off x="152400" y="1181793"/>
            <a:ext cx="6511092" cy="4041998"/>
          </a:xfrm>
          <a:prstGeom prst="rect">
            <a:avLst/>
          </a:prstGeom>
        </p:spPr>
      </p:pic>
    </p:spTree>
    <p:extLst>
      <p:ext uri="{BB962C8B-B14F-4D97-AF65-F5344CB8AC3E}">
        <p14:creationId xmlns:p14="http://schemas.microsoft.com/office/powerpoint/2010/main" val="2746172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HIV</a:t>
            </a:r>
          </a:p>
        </p:txBody>
      </p:sp>
      <p:sp>
        <p:nvSpPr>
          <p:cNvPr id="3" name="TextBox 2"/>
          <p:cNvSpPr txBox="1"/>
          <p:nvPr/>
        </p:nvSpPr>
        <p:spPr>
          <a:xfrm>
            <a:off x="7010400" y="2023392"/>
            <a:ext cx="1980346" cy="1446550"/>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persons living with diagnosed HIV having had 2 or more CD4 or viral load test results, at least 3 months apart, during a 12 month period.</a:t>
            </a:r>
          </a:p>
        </p:txBody>
      </p:sp>
      <p:pic>
        <p:nvPicPr>
          <p:cNvPr id="5" name="Picture 4"/>
          <p:cNvPicPr>
            <a:picLocks noChangeAspect="1"/>
          </p:cNvPicPr>
          <p:nvPr/>
        </p:nvPicPr>
        <p:blipFill>
          <a:blip r:embed="rId2"/>
          <a:stretch>
            <a:fillRect/>
          </a:stretch>
        </p:blipFill>
        <p:spPr>
          <a:xfrm>
            <a:off x="152400" y="1295400"/>
            <a:ext cx="6565244" cy="4038600"/>
          </a:xfrm>
          <a:prstGeom prst="rect">
            <a:avLst/>
          </a:prstGeom>
        </p:spPr>
      </p:pic>
    </p:spTree>
    <p:extLst>
      <p:ext uri="{BB962C8B-B14F-4D97-AF65-F5344CB8AC3E}">
        <p14:creationId xmlns:p14="http://schemas.microsoft.com/office/powerpoint/2010/main" val="26955485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019643" y="0"/>
            <a:ext cx="1980346" cy="1066800"/>
          </a:xfrm>
        </p:spPr>
        <p:txBody>
          <a:bodyPr/>
          <a:lstStyle/>
          <a:p>
            <a:r>
              <a:rPr lang="en-US" dirty="0"/>
              <a:t>HIV</a:t>
            </a:r>
          </a:p>
        </p:txBody>
      </p:sp>
      <p:sp>
        <p:nvSpPr>
          <p:cNvPr id="3" name="TextBox 2"/>
          <p:cNvSpPr txBox="1"/>
          <p:nvPr/>
        </p:nvSpPr>
        <p:spPr>
          <a:xfrm>
            <a:off x="7010400" y="1038761"/>
            <a:ext cx="1980346" cy="1323439"/>
          </a:xfrm>
          <a:prstGeom prst="rect">
            <a:avLst/>
          </a:prstGeom>
          <a:noFill/>
        </p:spPr>
        <p:txBody>
          <a:bodyPr wrap="square" rtlCol="0" anchor="ctr">
            <a:spAutoFit/>
          </a:bodyPr>
          <a:lstStyle/>
          <a:p>
            <a:pPr algn="ctr"/>
            <a:r>
              <a:rPr lang="en-US" sz="1000" dirty="0">
                <a:solidFill>
                  <a:srgbClr val="004990"/>
                </a:solidFill>
                <a:latin typeface="Trebuchet MS" pitchFamily="34" charset="0"/>
              </a:rPr>
              <a:t>Indicator</a:t>
            </a:r>
            <a:r>
              <a:rPr lang="en-US" sz="1000" baseline="0" dirty="0">
                <a:solidFill>
                  <a:srgbClr val="004990"/>
                </a:solidFill>
                <a:latin typeface="Trebuchet MS" pitchFamily="34" charset="0"/>
              </a:rPr>
              <a:t> Definition:</a:t>
            </a:r>
          </a:p>
          <a:p>
            <a:pPr algn="ctr"/>
            <a:endParaRPr lang="en-US" sz="1000" dirty="0">
              <a:solidFill>
                <a:srgbClr val="004990"/>
              </a:solidFill>
              <a:latin typeface="Trebuchet MS" pitchFamily="34" charset="0"/>
            </a:endParaRPr>
          </a:p>
          <a:p>
            <a:pPr algn="ctr"/>
            <a:r>
              <a:rPr lang="en-US" sz="1000" dirty="0">
                <a:solidFill>
                  <a:schemeClr val="tx1">
                    <a:lumMod val="85000"/>
                    <a:lumOff val="15000"/>
                  </a:schemeClr>
                </a:solidFill>
                <a:latin typeface="Trebuchet MS" pitchFamily="34" charset="0"/>
              </a:rPr>
              <a:t>Percentage of persons living with diagnosed HIV having had 2 or more CD4 or viral load test results, at least 3 months apart, during a 12 month period.</a:t>
            </a:r>
          </a:p>
        </p:txBody>
      </p:sp>
      <p:sp>
        <p:nvSpPr>
          <p:cNvPr id="7" name="TextBox 6"/>
          <p:cNvSpPr txBox="1"/>
          <p:nvPr/>
        </p:nvSpPr>
        <p:spPr>
          <a:xfrm>
            <a:off x="6971873" y="2584594"/>
            <a:ext cx="2057400" cy="3016210"/>
          </a:xfrm>
          <a:prstGeom prst="rect">
            <a:avLst/>
          </a:prstGeom>
          <a:noFill/>
        </p:spPr>
        <p:txBody>
          <a:bodyPr wrap="square" rtlCol="0" anchor="ctr">
            <a:spAutoFit/>
          </a:bodyPr>
          <a:lstStyle/>
          <a:p>
            <a:pPr algn="ctr"/>
            <a:r>
              <a:rPr lang="en-US" sz="1000" dirty="0">
                <a:solidFill>
                  <a:srgbClr val="004990"/>
                </a:solidFill>
                <a:latin typeface="Trebuchet MS" pitchFamily="34" charset="0"/>
              </a:rPr>
              <a:t>Notes:</a:t>
            </a:r>
          </a:p>
          <a:p>
            <a:pPr lvl="0" algn="ctr"/>
            <a:endParaRPr lang="en-US" sz="1000" dirty="0">
              <a:solidFill>
                <a:schemeClr val="tx1">
                  <a:lumMod val="85000"/>
                  <a:lumOff val="15000"/>
                </a:schemeClr>
              </a:solidFill>
              <a:latin typeface="Trebuchet MS" pitchFamily="34" charset="0"/>
            </a:endParaRPr>
          </a:p>
          <a:p>
            <a:pPr algn="ctr"/>
            <a:r>
              <a:rPr lang="en-US" sz="1000" dirty="0">
                <a:solidFill>
                  <a:schemeClr val="tx1">
                    <a:lumMod val="85000"/>
                    <a:lumOff val="15000"/>
                  </a:schemeClr>
                </a:solidFill>
                <a:latin typeface="Trebuchet MS" pitchFamily="34" charset="0"/>
              </a:rPr>
              <a:t>The data displayed for the North Delaware planning district includes persons who were diagnosed or received treatment in the Philadelphia Prison System. Inclusion of these individuals may artificially inflate HIV prevalence resulting in artificially lowered HIV retention rates.</a:t>
            </a:r>
          </a:p>
          <a:p>
            <a:pPr lvl="0" algn="ctr"/>
            <a:endParaRPr lang="en-US" sz="10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917728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HIV</a:t>
            </a:r>
          </a:p>
        </p:txBody>
      </p:sp>
      <p:sp>
        <p:nvSpPr>
          <p:cNvPr id="3" name="TextBox 2"/>
          <p:cNvSpPr txBox="1"/>
          <p:nvPr/>
        </p:nvSpPr>
        <p:spPr>
          <a:xfrm>
            <a:off x="7010400" y="1769477"/>
            <a:ext cx="1980346" cy="195438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persons diagnosed living with HIV, who were alive at year end and had a viral load &lt; 200 at most recent test. Persons diagnosed living with HIV whose viral load was not assessed were considered unsuppressed.</a:t>
            </a:r>
          </a:p>
        </p:txBody>
      </p:sp>
      <p:pic>
        <p:nvPicPr>
          <p:cNvPr id="4" name="Picture 3"/>
          <p:cNvPicPr>
            <a:picLocks noChangeAspect="1"/>
          </p:cNvPicPr>
          <p:nvPr/>
        </p:nvPicPr>
        <p:blipFill>
          <a:blip r:embed="rId2"/>
          <a:stretch>
            <a:fillRect/>
          </a:stretch>
        </p:blipFill>
        <p:spPr>
          <a:xfrm>
            <a:off x="152400" y="1219200"/>
            <a:ext cx="6504996" cy="4041998"/>
          </a:xfrm>
          <a:prstGeom prst="rect">
            <a:avLst/>
          </a:prstGeom>
        </p:spPr>
      </p:pic>
    </p:spTree>
    <p:extLst>
      <p:ext uri="{BB962C8B-B14F-4D97-AF65-F5344CB8AC3E}">
        <p14:creationId xmlns:p14="http://schemas.microsoft.com/office/powerpoint/2010/main" val="2052715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HIV</a:t>
            </a:r>
          </a:p>
        </p:txBody>
      </p:sp>
      <p:sp>
        <p:nvSpPr>
          <p:cNvPr id="3" name="TextBox 2"/>
          <p:cNvSpPr txBox="1"/>
          <p:nvPr/>
        </p:nvSpPr>
        <p:spPr>
          <a:xfrm>
            <a:off x="7010400" y="1769477"/>
            <a:ext cx="1980346" cy="195438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persons diagnosed living with HIV, who were alive at year end and had a viral load &lt; 200 at most recent test. Persons diagnosed living with HIV whose viral load was not assessed were considered unsuppressed.</a:t>
            </a:r>
          </a:p>
        </p:txBody>
      </p:sp>
      <p:pic>
        <p:nvPicPr>
          <p:cNvPr id="4" name="Picture 3"/>
          <p:cNvPicPr>
            <a:picLocks noChangeAspect="1"/>
          </p:cNvPicPr>
          <p:nvPr/>
        </p:nvPicPr>
        <p:blipFill>
          <a:blip r:embed="rId2"/>
          <a:stretch>
            <a:fillRect/>
          </a:stretch>
        </p:blipFill>
        <p:spPr>
          <a:xfrm>
            <a:off x="152400" y="1295400"/>
            <a:ext cx="6565244" cy="4038600"/>
          </a:xfrm>
          <a:prstGeom prst="rect">
            <a:avLst/>
          </a:prstGeom>
        </p:spPr>
      </p:pic>
    </p:spTree>
    <p:extLst>
      <p:ext uri="{BB962C8B-B14F-4D97-AF65-F5344CB8AC3E}">
        <p14:creationId xmlns:p14="http://schemas.microsoft.com/office/powerpoint/2010/main" val="20958573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txBox="1">
            <a:spLocks/>
          </p:cNvSpPr>
          <p:nvPr/>
        </p:nvSpPr>
        <p:spPr>
          <a:xfrm>
            <a:off x="7019643" y="-152400"/>
            <a:ext cx="1980346" cy="1066800"/>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2000" kern="1200">
                <a:solidFill>
                  <a:srgbClr val="004990"/>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HIV</a:t>
            </a:r>
          </a:p>
        </p:txBody>
      </p:sp>
      <p:sp>
        <p:nvSpPr>
          <p:cNvPr id="8" name="TextBox 7"/>
          <p:cNvSpPr txBox="1"/>
          <p:nvPr/>
        </p:nvSpPr>
        <p:spPr>
          <a:xfrm>
            <a:off x="7010400" y="852607"/>
            <a:ext cx="1980346" cy="166199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000" dirty="0">
                <a:solidFill>
                  <a:schemeClr val="tx1">
                    <a:lumMod val="85000"/>
                    <a:lumOff val="15000"/>
                  </a:schemeClr>
                </a:solidFill>
                <a:latin typeface="Trebuchet MS" pitchFamily="34" charset="0"/>
              </a:rPr>
              <a:t>Percentage of persons diagnosed living with HIV, who were alive at year end and had a viral load &lt; 200 at most recent test. Persons diagnosed living with HIV whose viral load was not assessed were considered unsuppressed.</a:t>
            </a:r>
          </a:p>
        </p:txBody>
      </p:sp>
      <p:sp>
        <p:nvSpPr>
          <p:cNvPr id="9" name="TextBox 8"/>
          <p:cNvSpPr txBox="1"/>
          <p:nvPr/>
        </p:nvSpPr>
        <p:spPr>
          <a:xfrm>
            <a:off x="6971873" y="2668012"/>
            <a:ext cx="2057400" cy="3046988"/>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algn="ctr"/>
            <a:r>
              <a:rPr lang="en-US" sz="1000" dirty="0">
                <a:solidFill>
                  <a:schemeClr val="tx1">
                    <a:lumMod val="85000"/>
                    <a:lumOff val="15000"/>
                  </a:schemeClr>
                </a:solidFill>
                <a:latin typeface="Trebuchet MS" pitchFamily="34" charset="0"/>
              </a:rPr>
              <a:t>The data displayed for the North Delaware planning district includes persons who were diagnosed or received treatment in the Philadelphia Prison System. Inclusion of these individuals may artificially inflate HIV prevalence resulting in artificially lowered HIV viral suppression rates.</a:t>
            </a:r>
          </a:p>
          <a:p>
            <a:pPr lvl="0" algn="ctr"/>
            <a:endParaRPr lang="en-US" sz="1000" dirty="0">
              <a:solidFill>
                <a:schemeClr val="tx1">
                  <a:lumMod val="85000"/>
                  <a:lumOff val="15000"/>
                </a:schemeClr>
              </a:solidFill>
              <a:latin typeface="Trebuchet MS" pitchFamily="34" charset="0"/>
            </a:endParaRPr>
          </a:p>
          <a:p>
            <a:pPr lvl="0" algn="ctr"/>
            <a:r>
              <a:rPr lang="en-US" sz="1000" dirty="0">
                <a:solidFill>
                  <a:schemeClr val="tx1">
                    <a:lumMod val="85000"/>
                    <a:lumOff val="15000"/>
                  </a:schemeClr>
                </a:solidFill>
                <a:latin typeface="Trebuchet MS" pitchFamily="34" charset="0"/>
              </a:rPr>
              <a:t>Planning districts with the best and poorest outcomes are outlined with a thick black border. For the citywide value, refer to the citywide over time graph.</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172200"/>
          </a:xfrm>
          <a:prstGeom prst="rect">
            <a:avLst/>
          </a:prstGeom>
        </p:spPr>
      </p:pic>
    </p:spTree>
    <p:extLst>
      <p:ext uri="{BB962C8B-B14F-4D97-AF65-F5344CB8AC3E}">
        <p14:creationId xmlns:p14="http://schemas.microsoft.com/office/powerpoint/2010/main" val="5859785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HIV</a:t>
            </a:r>
          </a:p>
        </p:txBody>
      </p:sp>
      <p:sp>
        <p:nvSpPr>
          <p:cNvPr id="3" name="TextBox 2"/>
          <p:cNvSpPr txBox="1"/>
          <p:nvPr/>
        </p:nvSpPr>
        <p:spPr>
          <a:xfrm>
            <a:off x="7010400" y="1515561"/>
            <a:ext cx="1980346" cy="246221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age 18-39 years old, reporting "never" to the question, "The next question is about the test for HIV, the virus that causes AIDS. About how long has it been since you last had a test for HIV? Would you say one year or less, more than one year, up to two years, more than 2 years, or never?"</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295400"/>
            <a:ext cx="642613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167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Findings</a:t>
            </a:r>
          </a:p>
        </p:txBody>
      </p:sp>
      <p:sp>
        <p:nvSpPr>
          <p:cNvPr id="3" name="Content Placeholder 2"/>
          <p:cNvSpPr>
            <a:spLocks noGrp="1"/>
          </p:cNvSpPr>
          <p:nvPr>
            <p:ph idx="1"/>
          </p:nvPr>
        </p:nvSpPr>
        <p:spPr>
          <a:xfrm>
            <a:off x="457200" y="1295400"/>
            <a:ext cx="8229600" cy="4754563"/>
          </a:xfrm>
        </p:spPr>
        <p:txBody>
          <a:bodyPr>
            <a:noAutofit/>
          </a:bodyPr>
          <a:lstStyle/>
          <a:p>
            <a:r>
              <a:rPr lang="en-US" sz="1600" dirty="0"/>
              <a:t>The use of both pharmaceutical opioids and illicit opioids has created a public health crisis.  Poisonings, which include unintentional drug overdoses, are now the leading cause of death for individuals ages 25 to 44. In 2016, the number of fatal drug overdoses more than doubled that of previous years, and is 3 times higher than homicides.</a:t>
            </a:r>
          </a:p>
          <a:p>
            <a:endParaRPr lang="en-US" sz="1600" dirty="0"/>
          </a:p>
          <a:p>
            <a:pPr lvl="0"/>
            <a:r>
              <a:rPr lang="en-US" sz="1600" dirty="0"/>
              <a:t>The number of new cases of HIV has fallen over the past decade, particularly among heterosexuals and injection drug users. Men who have sex with men continue to have much higher rates of HIV incidence.  </a:t>
            </a:r>
          </a:p>
          <a:p>
            <a:pPr lvl="0"/>
            <a:endParaRPr lang="en-US" sz="1600" dirty="0"/>
          </a:p>
          <a:p>
            <a:pPr lvl="0"/>
            <a:r>
              <a:rPr lang="en-US" sz="1600" dirty="0"/>
              <a:t>In the past 10 years there has been a resurgence of syphilis in men who have sex with men.</a:t>
            </a:r>
          </a:p>
          <a:p>
            <a:pPr lvl="0"/>
            <a:endParaRPr lang="en-US" sz="1600" dirty="0"/>
          </a:p>
          <a:p>
            <a:pPr lvl="0"/>
            <a:r>
              <a:rPr lang="en-US" sz="1600" dirty="0"/>
              <a:t>The number of days with unhealthy air quality is declining and days with good air quality is increasing in Philadelphia. In 2016, Philadelphians experienced nearly an equal number of days with good and moderate air quality, and only 9 days with unhealthy air quality. </a:t>
            </a:r>
          </a:p>
          <a:p>
            <a:pPr lvl="0"/>
            <a:endParaRPr lang="en-US" sz="1600" dirty="0"/>
          </a:p>
        </p:txBody>
      </p:sp>
    </p:spTree>
    <p:extLst>
      <p:ext uri="{BB962C8B-B14F-4D97-AF65-F5344CB8AC3E}">
        <p14:creationId xmlns:p14="http://schemas.microsoft.com/office/powerpoint/2010/main" val="18766265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HIV</a:t>
            </a:r>
          </a:p>
        </p:txBody>
      </p:sp>
      <p:sp>
        <p:nvSpPr>
          <p:cNvPr id="3" name="TextBox 2"/>
          <p:cNvSpPr txBox="1"/>
          <p:nvPr/>
        </p:nvSpPr>
        <p:spPr>
          <a:xfrm>
            <a:off x="7010400" y="1515561"/>
            <a:ext cx="1980346" cy="246221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adults, age 18-39 years old, reporting "never" to the question, "The next question is about the test for HIV, the virus that causes AIDS. About how long has it been since you last had a test for HIV? Would you say one year or less, more than one year, up to two years, more than 2 years, or never?"</a:t>
            </a:r>
          </a:p>
        </p:txBody>
      </p:sp>
      <p:pic>
        <p:nvPicPr>
          <p:cNvPr id="4" name="Picture 3"/>
          <p:cNvPicPr>
            <a:picLocks noChangeAspect="1"/>
          </p:cNvPicPr>
          <p:nvPr/>
        </p:nvPicPr>
        <p:blipFill>
          <a:blip r:embed="rId2"/>
          <a:stretch>
            <a:fillRect/>
          </a:stretch>
        </p:blipFill>
        <p:spPr>
          <a:xfrm>
            <a:off x="152400" y="1251065"/>
            <a:ext cx="6567991" cy="4114800"/>
          </a:xfrm>
          <a:prstGeom prst="rect">
            <a:avLst/>
          </a:prstGeom>
        </p:spPr>
      </p:pic>
      <p:sp>
        <p:nvSpPr>
          <p:cNvPr id="5" name="TextBox 4"/>
          <p:cNvSpPr txBox="1"/>
          <p:nvPr/>
        </p:nvSpPr>
        <p:spPr>
          <a:xfrm>
            <a:off x="7003414" y="4488359"/>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Caution low sample size: Asian, non-Hispanic.</a:t>
            </a:r>
          </a:p>
        </p:txBody>
      </p:sp>
    </p:spTree>
    <p:extLst>
      <p:ext uri="{BB962C8B-B14F-4D97-AF65-F5344CB8AC3E}">
        <p14:creationId xmlns:p14="http://schemas.microsoft.com/office/powerpoint/2010/main" val="10009949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Teen Sexual Health</a:t>
            </a:r>
          </a:p>
        </p:txBody>
      </p:sp>
      <p:sp>
        <p:nvSpPr>
          <p:cNvPr id="3" name="Subtitle 2"/>
          <p:cNvSpPr>
            <a:spLocks noGrp="1"/>
          </p:cNvSpPr>
          <p:nvPr>
            <p:ph type="subTitle" idx="1"/>
          </p:nvPr>
        </p:nvSpPr>
        <p:spPr/>
        <p:txBody>
          <a:bodyPr>
            <a:noAutofit/>
          </a:bodyPr>
          <a:lstStyle/>
          <a:p>
            <a:r>
              <a:rPr lang="en-US" sz="1600" dirty="0">
                <a:hlinkClick r:id="rId2" action="ppaction://hlinksldjump"/>
              </a:rPr>
              <a:t>Teens Who Are Sexually Active</a:t>
            </a:r>
            <a:endParaRPr lang="en-US" sz="1600" dirty="0"/>
          </a:p>
          <a:p>
            <a:r>
              <a:rPr lang="en-US" sz="1600" dirty="0">
                <a:hlinkClick r:id="rId3" action="ppaction://hlinksldjump"/>
              </a:rPr>
              <a:t>Condom Use</a:t>
            </a:r>
            <a:endParaRPr lang="en-US" sz="1600" dirty="0"/>
          </a:p>
          <a:p>
            <a:r>
              <a:rPr lang="en-US" sz="1600" dirty="0">
                <a:hlinkClick r:id="rId4" action="ppaction://hlinksldjump"/>
              </a:rPr>
              <a:t>Birth Control Use</a:t>
            </a:r>
            <a:endParaRPr lang="en-US" sz="1600" dirty="0"/>
          </a:p>
          <a:p>
            <a:r>
              <a:rPr lang="en-US" sz="1600" dirty="0">
                <a:hlinkClick r:id="rId5" action="ppaction://hlinksldjump"/>
              </a:rPr>
              <a:t>Teen Births</a:t>
            </a:r>
            <a:endParaRPr lang="en-US" sz="1600" dirty="0"/>
          </a:p>
          <a:p>
            <a:r>
              <a:rPr lang="en-US" sz="1600" dirty="0">
                <a:hlinkClick r:id="rId6" action="ppaction://hlinksldjump"/>
              </a:rPr>
              <a:t>Chlamydia</a:t>
            </a:r>
            <a:endParaRPr lang="en-US" sz="1600" dirty="0"/>
          </a:p>
          <a:p>
            <a:r>
              <a:rPr lang="en-US" sz="1600" dirty="0">
                <a:hlinkClick r:id="rId7" action="ppaction://hlinksldjump"/>
              </a:rPr>
              <a:t>Gonorrhea</a:t>
            </a:r>
            <a:endParaRPr lang="en-US" sz="1600" dirty="0"/>
          </a:p>
        </p:txBody>
      </p:sp>
    </p:spTree>
    <p:extLst>
      <p:ext uri="{BB962C8B-B14F-4D97-AF65-F5344CB8AC3E}">
        <p14:creationId xmlns:p14="http://schemas.microsoft.com/office/powerpoint/2010/main" val="15770752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Teen Sexual Health</a:t>
            </a:r>
          </a:p>
        </p:txBody>
      </p:sp>
      <p:sp>
        <p:nvSpPr>
          <p:cNvPr id="3" name="TextBox 2"/>
          <p:cNvSpPr txBox="1"/>
          <p:nvPr/>
        </p:nvSpPr>
        <p:spPr>
          <a:xfrm>
            <a:off x="7010400" y="2108031"/>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9th-12th grade students who reported having had sexual intercourse during the past 3 months.</a:t>
            </a:r>
          </a:p>
        </p:txBody>
      </p:sp>
      <p:sp>
        <p:nvSpPr>
          <p:cNvPr id="6" name="TextBox 5"/>
          <p:cNvSpPr txBox="1"/>
          <p:nvPr/>
        </p:nvSpPr>
        <p:spPr>
          <a:xfrm>
            <a:off x="6942589" y="4273882"/>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are not available for 2005.</a:t>
            </a:r>
          </a:p>
        </p:txBody>
      </p:sp>
      <p:pic>
        <p:nvPicPr>
          <p:cNvPr id="4" name="Picture 3"/>
          <p:cNvPicPr>
            <a:picLocks noChangeAspect="1"/>
          </p:cNvPicPr>
          <p:nvPr/>
        </p:nvPicPr>
        <p:blipFill>
          <a:blip r:embed="rId2"/>
          <a:stretch>
            <a:fillRect/>
          </a:stretch>
        </p:blipFill>
        <p:spPr>
          <a:xfrm>
            <a:off x="152400" y="1066800"/>
            <a:ext cx="6553200" cy="4125095"/>
          </a:xfrm>
          <a:prstGeom prst="rect">
            <a:avLst/>
          </a:prstGeom>
        </p:spPr>
      </p:pic>
    </p:spTree>
    <p:extLst>
      <p:ext uri="{BB962C8B-B14F-4D97-AF65-F5344CB8AC3E}">
        <p14:creationId xmlns:p14="http://schemas.microsoft.com/office/powerpoint/2010/main" val="29147335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Teen Sexual Health</a:t>
            </a:r>
          </a:p>
        </p:txBody>
      </p:sp>
      <p:sp>
        <p:nvSpPr>
          <p:cNvPr id="3" name="TextBox 2"/>
          <p:cNvSpPr txBox="1"/>
          <p:nvPr/>
        </p:nvSpPr>
        <p:spPr>
          <a:xfrm>
            <a:off x="7010400" y="2108031"/>
            <a:ext cx="1980346" cy="127727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9th-12th grade students who reported having had sexual intercourse during the past 3 months.</a:t>
            </a:r>
          </a:p>
        </p:txBody>
      </p:sp>
      <p:pic>
        <p:nvPicPr>
          <p:cNvPr id="7" name="Picture 6"/>
          <p:cNvPicPr>
            <a:picLocks noChangeAspect="1"/>
          </p:cNvPicPr>
          <p:nvPr/>
        </p:nvPicPr>
        <p:blipFill>
          <a:blip r:embed="rId2"/>
          <a:stretch>
            <a:fillRect/>
          </a:stretch>
        </p:blipFill>
        <p:spPr>
          <a:xfrm>
            <a:off x="228600" y="1219199"/>
            <a:ext cx="6400800" cy="3569081"/>
          </a:xfrm>
          <a:prstGeom prst="rect">
            <a:avLst/>
          </a:prstGeom>
        </p:spPr>
      </p:pic>
    </p:spTree>
    <p:extLst>
      <p:ext uri="{BB962C8B-B14F-4D97-AF65-F5344CB8AC3E}">
        <p14:creationId xmlns:p14="http://schemas.microsoft.com/office/powerpoint/2010/main" val="4868770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Teen Sexual Health</a:t>
            </a:r>
          </a:p>
        </p:txBody>
      </p:sp>
      <p:sp>
        <p:nvSpPr>
          <p:cNvPr id="3" name="TextBox 2"/>
          <p:cNvSpPr txBox="1"/>
          <p:nvPr/>
        </p:nvSpPr>
        <p:spPr>
          <a:xfrm>
            <a:off x="7010400" y="1600200"/>
            <a:ext cx="1980346" cy="2292935"/>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sexually active 9th-12th grade students who reported using a condom during their most recent sexual intercourse. Respondents are considered sexually active if they report intercourse with at least one person in the three months preceding the survey.</a:t>
            </a:r>
          </a:p>
        </p:txBody>
      </p:sp>
      <p:sp>
        <p:nvSpPr>
          <p:cNvPr id="6" name="TextBox 5"/>
          <p:cNvSpPr txBox="1"/>
          <p:nvPr/>
        </p:nvSpPr>
        <p:spPr>
          <a:xfrm>
            <a:off x="6942589" y="4273882"/>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are not available for 2005.</a:t>
            </a:r>
          </a:p>
        </p:txBody>
      </p:sp>
      <p:pic>
        <p:nvPicPr>
          <p:cNvPr id="4" name="Picture 3"/>
          <p:cNvPicPr>
            <a:picLocks noChangeAspect="1"/>
          </p:cNvPicPr>
          <p:nvPr/>
        </p:nvPicPr>
        <p:blipFill>
          <a:blip r:embed="rId2"/>
          <a:stretch>
            <a:fillRect/>
          </a:stretch>
        </p:blipFill>
        <p:spPr>
          <a:xfrm>
            <a:off x="228600" y="1295400"/>
            <a:ext cx="6415792" cy="4038600"/>
          </a:xfrm>
          <a:prstGeom prst="rect">
            <a:avLst/>
          </a:prstGeom>
        </p:spPr>
      </p:pic>
    </p:spTree>
    <p:extLst>
      <p:ext uri="{BB962C8B-B14F-4D97-AF65-F5344CB8AC3E}">
        <p14:creationId xmlns:p14="http://schemas.microsoft.com/office/powerpoint/2010/main" val="7317204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Teen Sexual Health</a:t>
            </a:r>
          </a:p>
        </p:txBody>
      </p:sp>
      <p:sp>
        <p:nvSpPr>
          <p:cNvPr id="3" name="TextBox 2"/>
          <p:cNvSpPr txBox="1"/>
          <p:nvPr/>
        </p:nvSpPr>
        <p:spPr>
          <a:xfrm>
            <a:off x="7010400" y="1600200"/>
            <a:ext cx="1980346" cy="2292935"/>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sexually active 9th-12th grade students who reported using a condom during their most recent sexual intercourse. Respondents are considered sexually active if they report intercourse with at least one person in the three months preceding the survey.</a:t>
            </a:r>
          </a:p>
        </p:txBody>
      </p:sp>
      <p:pic>
        <p:nvPicPr>
          <p:cNvPr id="5" name="Picture 4"/>
          <p:cNvPicPr>
            <a:picLocks noChangeAspect="1"/>
          </p:cNvPicPr>
          <p:nvPr/>
        </p:nvPicPr>
        <p:blipFill>
          <a:blip r:embed="rId2"/>
          <a:stretch>
            <a:fillRect/>
          </a:stretch>
        </p:blipFill>
        <p:spPr>
          <a:xfrm>
            <a:off x="457200" y="457200"/>
            <a:ext cx="6085368" cy="5181600"/>
          </a:xfrm>
          <a:prstGeom prst="rect">
            <a:avLst/>
          </a:prstGeom>
        </p:spPr>
      </p:pic>
    </p:spTree>
    <p:extLst>
      <p:ext uri="{BB962C8B-B14F-4D97-AF65-F5344CB8AC3E}">
        <p14:creationId xmlns:p14="http://schemas.microsoft.com/office/powerpoint/2010/main" val="24609403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Teen Sexual Health</a:t>
            </a:r>
          </a:p>
        </p:txBody>
      </p:sp>
      <p:sp>
        <p:nvSpPr>
          <p:cNvPr id="3" name="TextBox 2"/>
          <p:cNvSpPr txBox="1"/>
          <p:nvPr/>
        </p:nvSpPr>
        <p:spPr>
          <a:xfrm>
            <a:off x="7010400" y="1515561"/>
            <a:ext cx="1980346" cy="246221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sexually active 9th-12th grade students who used some form of birth control during their most recent sexual intercourse. Respondents are considered sexually active if they report intercourse with at least one person in the three months preceding the survey.</a:t>
            </a:r>
          </a:p>
        </p:txBody>
      </p:sp>
      <p:sp>
        <p:nvSpPr>
          <p:cNvPr id="6" name="TextBox 5"/>
          <p:cNvSpPr txBox="1"/>
          <p:nvPr/>
        </p:nvSpPr>
        <p:spPr>
          <a:xfrm>
            <a:off x="6942589" y="4273882"/>
            <a:ext cx="2057400"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Notes:</a:t>
            </a:r>
          </a:p>
          <a:p>
            <a:pPr lvl="0" algn="ctr"/>
            <a:endParaRPr lang="en-US" sz="1100" dirty="0">
              <a:solidFill>
                <a:schemeClr val="tx1">
                  <a:lumMod val="85000"/>
                  <a:lumOff val="15000"/>
                </a:schemeClr>
              </a:solidFill>
              <a:latin typeface="Trebuchet MS" pitchFamily="34" charset="0"/>
            </a:endParaRPr>
          </a:p>
          <a:p>
            <a:pPr lvl="0" algn="ctr"/>
            <a:r>
              <a:rPr lang="en-US" sz="1100" dirty="0">
                <a:solidFill>
                  <a:schemeClr val="tx1">
                    <a:lumMod val="85000"/>
                    <a:lumOff val="15000"/>
                  </a:schemeClr>
                </a:solidFill>
                <a:latin typeface="Trebuchet MS" pitchFamily="34" charset="0"/>
              </a:rPr>
              <a:t>Data are not available for 2005.</a:t>
            </a:r>
          </a:p>
        </p:txBody>
      </p:sp>
      <p:pic>
        <p:nvPicPr>
          <p:cNvPr id="5" name="Picture 4"/>
          <p:cNvPicPr>
            <a:picLocks noChangeAspect="1"/>
          </p:cNvPicPr>
          <p:nvPr/>
        </p:nvPicPr>
        <p:blipFill>
          <a:blip r:embed="rId2"/>
          <a:stretch>
            <a:fillRect/>
          </a:stretch>
        </p:blipFill>
        <p:spPr>
          <a:xfrm>
            <a:off x="228600" y="1214861"/>
            <a:ext cx="6301632" cy="3966739"/>
          </a:xfrm>
          <a:prstGeom prst="rect">
            <a:avLst/>
          </a:prstGeom>
        </p:spPr>
      </p:pic>
    </p:spTree>
    <p:extLst>
      <p:ext uri="{BB962C8B-B14F-4D97-AF65-F5344CB8AC3E}">
        <p14:creationId xmlns:p14="http://schemas.microsoft.com/office/powerpoint/2010/main" val="15798919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Teen Sexual Health</a:t>
            </a:r>
          </a:p>
        </p:txBody>
      </p:sp>
      <p:sp>
        <p:nvSpPr>
          <p:cNvPr id="3" name="TextBox 2"/>
          <p:cNvSpPr txBox="1"/>
          <p:nvPr/>
        </p:nvSpPr>
        <p:spPr>
          <a:xfrm>
            <a:off x="7010400" y="1515561"/>
            <a:ext cx="1980346" cy="2462213"/>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Percentage of sexually active 9th-12th grade students who used some form of birth control during their most recent sexual intercourse. Respondents are considered sexually active if they report intercourse with at least one person in the three months preceding the survey.</a:t>
            </a:r>
          </a:p>
        </p:txBody>
      </p:sp>
      <p:pic>
        <p:nvPicPr>
          <p:cNvPr id="4" name="Picture 3"/>
          <p:cNvPicPr>
            <a:picLocks noChangeAspect="1"/>
          </p:cNvPicPr>
          <p:nvPr/>
        </p:nvPicPr>
        <p:blipFill>
          <a:blip r:embed="rId2"/>
          <a:stretch>
            <a:fillRect/>
          </a:stretch>
        </p:blipFill>
        <p:spPr>
          <a:xfrm>
            <a:off x="304800" y="533400"/>
            <a:ext cx="6303810" cy="5243014"/>
          </a:xfrm>
          <a:prstGeom prst="rect">
            <a:avLst/>
          </a:prstGeom>
        </p:spPr>
      </p:pic>
    </p:spTree>
    <p:extLst>
      <p:ext uri="{BB962C8B-B14F-4D97-AF65-F5344CB8AC3E}">
        <p14:creationId xmlns:p14="http://schemas.microsoft.com/office/powerpoint/2010/main" val="1273054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Teen Sexual Health</a:t>
            </a:r>
          </a:p>
        </p:txBody>
      </p:sp>
      <p:sp>
        <p:nvSpPr>
          <p:cNvPr id="3" name="TextBox 2"/>
          <p:cNvSpPr txBox="1"/>
          <p:nvPr/>
        </p:nvSpPr>
        <p:spPr>
          <a:xfrm>
            <a:off x="7010400" y="2361947"/>
            <a:ext cx="1980346"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Birth rate per 1,000 teen girls age 15-19 years.</a:t>
            </a:r>
          </a:p>
        </p:txBody>
      </p:sp>
      <p:pic>
        <p:nvPicPr>
          <p:cNvPr id="4" name="Picture 3"/>
          <p:cNvPicPr>
            <a:picLocks noChangeAspect="1"/>
          </p:cNvPicPr>
          <p:nvPr/>
        </p:nvPicPr>
        <p:blipFill>
          <a:blip r:embed="rId2"/>
          <a:stretch>
            <a:fillRect/>
          </a:stretch>
        </p:blipFill>
        <p:spPr>
          <a:xfrm>
            <a:off x="228600" y="1219200"/>
            <a:ext cx="6480610" cy="4041998"/>
          </a:xfrm>
          <a:prstGeom prst="rect">
            <a:avLst/>
          </a:prstGeom>
        </p:spPr>
      </p:pic>
    </p:spTree>
    <p:extLst>
      <p:ext uri="{BB962C8B-B14F-4D97-AF65-F5344CB8AC3E}">
        <p14:creationId xmlns:p14="http://schemas.microsoft.com/office/powerpoint/2010/main" val="35570145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Teen Sexual Health</a:t>
            </a:r>
          </a:p>
        </p:txBody>
      </p:sp>
      <p:sp>
        <p:nvSpPr>
          <p:cNvPr id="3" name="TextBox 2"/>
          <p:cNvSpPr txBox="1"/>
          <p:nvPr/>
        </p:nvSpPr>
        <p:spPr>
          <a:xfrm>
            <a:off x="7010400" y="2361947"/>
            <a:ext cx="1980346" cy="769441"/>
          </a:xfrm>
          <a:prstGeom prst="rect">
            <a:avLst/>
          </a:prstGeom>
          <a:noFill/>
        </p:spPr>
        <p:txBody>
          <a:bodyPr wrap="square" rtlCol="0" anchor="ctr">
            <a:spAutoFit/>
          </a:bodyPr>
          <a:lstStyle/>
          <a:p>
            <a:pPr algn="ctr"/>
            <a:r>
              <a:rPr lang="en-US" sz="1100" dirty="0">
                <a:solidFill>
                  <a:srgbClr val="004990"/>
                </a:solidFill>
                <a:latin typeface="Trebuchet MS" pitchFamily="34" charset="0"/>
              </a:rPr>
              <a:t>Indicator</a:t>
            </a:r>
            <a:r>
              <a:rPr lang="en-US" sz="1100" baseline="0" dirty="0">
                <a:solidFill>
                  <a:srgbClr val="004990"/>
                </a:solidFill>
                <a:latin typeface="Trebuchet MS" pitchFamily="34" charset="0"/>
              </a:rPr>
              <a:t> Definition:</a:t>
            </a:r>
          </a:p>
          <a:p>
            <a:pPr algn="ctr"/>
            <a:endParaRPr lang="en-US" sz="1100" dirty="0">
              <a:solidFill>
                <a:srgbClr val="004990"/>
              </a:solidFill>
              <a:latin typeface="Trebuchet MS" pitchFamily="34" charset="0"/>
            </a:endParaRPr>
          </a:p>
          <a:p>
            <a:pPr algn="ctr"/>
            <a:r>
              <a:rPr lang="en-US" sz="1100" dirty="0">
                <a:solidFill>
                  <a:schemeClr val="tx1">
                    <a:lumMod val="85000"/>
                    <a:lumOff val="15000"/>
                  </a:schemeClr>
                </a:solidFill>
                <a:latin typeface="Trebuchet MS" pitchFamily="34" charset="0"/>
              </a:rPr>
              <a:t>Birth rate per 1,000 teen girls age 15-19 years.</a:t>
            </a:r>
          </a:p>
        </p:txBody>
      </p:sp>
      <p:pic>
        <p:nvPicPr>
          <p:cNvPr id="4" name="Picture 3"/>
          <p:cNvPicPr>
            <a:picLocks noChangeAspect="1"/>
          </p:cNvPicPr>
          <p:nvPr/>
        </p:nvPicPr>
        <p:blipFill>
          <a:blip r:embed="rId2"/>
          <a:stretch>
            <a:fillRect/>
          </a:stretch>
        </p:blipFill>
        <p:spPr>
          <a:xfrm>
            <a:off x="152400" y="1219200"/>
            <a:ext cx="6546118" cy="4037667"/>
          </a:xfrm>
          <a:prstGeom prst="rect">
            <a:avLst/>
          </a:prstGeom>
        </p:spPr>
      </p:pic>
    </p:spTree>
    <p:extLst>
      <p:ext uri="{BB962C8B-B14F-4D97-AF65-F5344CB8AC3E}">
        <p14:creationId xmlns:p14="http://schemas.microsoft.com/office/powerpoint/2010/main" val="237318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0B64895220544592B40E8485CC2EA1" ma:contentTypeVersion="0" ma:contentTypeDescription="Create a new document." ma:contentTypeScope="" ma:versionID="81d01ed7bdff3f30b08993d0312d1cf4">
  <xsd:schema xmlns:xsd="http://www.w3.org/2001/XMLSchema" xmlns:xs="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411D67E-A55D-4E55-9838-96EBB30971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69C7685-7F54-4476-A293-042552FA6619}">
  <ds:schemaRefs>
    <ds:schemaRef ds:uri="http://schemas.microsoft.com/sharepoint/v3/contenttype/forms"/>
  </ds:schemaRefs>
</ds:datastoreItem>
</file>

<file path=customXml/itemProps3.xml><?xml version="1.0" encoding="utf-8"?>
<ds:datastoreItem xmlns:ds="http://schemas.openxmlformats.org/officeDocument/2006/customXml" ds:itemID="{D14D4488-0225-4E79-8995-9598FCFD141B}">
  <ds:schemaRefs>
    <ds:schemaRef ds:uri="http://schemas.microsoft.com/office/2006/metadata/propertie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9455</TotalTime>
  <Words>17994</Words>
  <Application>Microsoft Office PowerPoint</Application>
  <PresentationFormat>On-screen Show (4:3)</PresentationFormat>
  <Paragraphs>1840</Paragraphs>
  <Slides>275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275</vt:i4>
      </vt:variant>
    </vt:vector>
  </HeadingPairs>
  <TitlesOfParts>
    <vt:vector size="281" baseType="lpstr">
      <vt:lpstr>Arial</vt:lpstr>
      <vt:lpstr>Calibri</vt:lpstr>
      <vt:lpstr>Times New Roman</vt:lpstr>
      <vt:lpstr>Trebuchet MS</vt:lpstr>
      <vt:lpstr>Wingdings</vt:lpstr>
      <vt:lpstr>Office Theme</vt:lpstr>
      <vt:lpstr>2017 Community Health Assessment (CHA) Philadelphia, PA</vt:lpstr>
      <vt:lpstr>Table of Contents</vt:lpstr>
      <vt:lpstr>Community Health Assessment (CHA)</vt:lpstr>
      <vt:lpstr>CHA Overview</vt:lpstr>
      <vt:lpstr>CHA Updates Since 2016</vt:lpstr>
      <vt:lpstr>How to Use This Report</vt:lpstr>
      <vt:lpstr>Key Findings</vt:lpstr>
      <vt:lpstr>Key Findings</vt:lpstr>
      <vt:lpstr>Key Findings</vt:lpstr>
      <vt:lpstr>Planning Districts</vt:lpstr>
      <vt:lpstr>Summary Health Measures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Tobacco and Alcohol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Obesity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Cardiovascular Disease and Diabetes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Teen Sexual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Maternal and Infant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 to Care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Cancer Screening and Prevention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Violence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Mental Health and  Substance Abuse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Built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Determinants of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Health Assets</vt:lpstr>
      <vt:lpstr>PowerPoint Presentation</vt:lpstr>
      <vt:lpstr>PowerPoint Presentation</vt:lpstr>
      <vt:lpstr>PowerPoint Presentation</vt:lpstr>
      <vt:lpstr>PowerPoint Presentation</vt:lpstr>
      <vt:lpstr>PowerPoint Presentation</vt:lpstr>
      <vt:lpstr>Data Sources</vt:lpstr>
      <vt:lpstr>Data Sources – Departmental</vt:lpstr>
      <vt:lpstr>Data Sources – Local and State</vt:lpstr>
      <vt:lpstr>Data Sources - Federal</vt:lpstr>
      <vt:lpstr>Data Sources - Federal</vt:lpstr>
      <vt:lpstr>Data Sources - Federal</vt:lpstr>
      <vt:lpstr>Data Definitions and Methods</vt:lpstr>
      <vt:lpstr>Summary Health Measures</vt:lpstr>
      <vt:lpstr>Tobacco and Alcohol</vt:lpstr>
      <vt:lpstr>Obesity</vt:lpstr>
      <vt:lpstr>Cardiovascular Disease and Diabetes</vt:lpstr>
      <vt:lpstr>HIV</vt:lpstr>
      <vt:lpstr>Teen Sexual Health</vt:lpstr>
      <vt:lpstr>Maternal and Infant Health</vt:lpstr>
      <vt:lpstr>Child Health</vt:lpstr>
      <vt:lpstr>Access to Care</vt:lpstr>
      <vt:lpstr>Cancer Screening and Prevention</vt:lpstr>
      <vt:lpstr>Environmental Health</vt:lpstr>
      <vt:lpstr>Violence</vt:lpstr>
      <vt:lpstr>Mental Health and Substance Abuse</vt:lpstr>
      <vt:lpstr>Built Environment</vt:lpstr>
      <vt:lpstr>Social Determinants of Health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Amory Hillengas</dc:creator>
  <cp:lastModifiedBy>Venia Hill</cp:lastModifiedBy>
  <cp:revision>652</cp:revision>
  <cp:lastPrinted>2017-08-18T17:39:52Z</cp:lastPrinted>
  <dcterms:created xsi:type="dcterms:W3CDTF">2016-10-12T19:40:31Z</dcterms:created>
  <dcterms:modified xsi:type="dcterms:W3CDTF">2017-12-01T17:19:55Z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0x010100570B64895220544592B40E8485CC2EA1</vt:lpwstr>
  </property>
</Properties>
</file>